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8" r:id="rId2"/>
  </p:sldMasterIdLst>
  <p:notesMasterIdLst>
    <p:notesMasterId r:id="rId44"/>
  </p:notesMasterIdLst>
  <p:handoutMasterIdLst>
    <p:handoutMasterId r:id="rId45"/>
  </p:handoutMasterIdLst>
  <p:sldIdLst>
    <p:sldId id="257" r:id="rId3"/>
    <p:sldId id="489" r:id="rId4"/>
    <p:sldId id="388" r:id="rId5"/>
    <p:sldId id="258" r:id="rId6"/>
    <p:sldId id="502" r:id="rId7"/>
    <p:sldId id="485" r:id="rId8"/>
    <p:sldId id="558" r:id="rId9"/>
    <p:sldId id="559" r:id="rId10"/>
    <p:sldId id="503" r:id="rId11"/>
    <p:sldId id="560" r:id="rId12"/>
    <p:sldId id="561" r:id="rId13"/>
    <p:sldId id="562" r:id="rId14"/>
    <p:sldId id="566" r:id="rId15"/>
    <p:sldId id="507" r:id="rId16"/>
    <p:sldId id="563" r:id="rId17"/>
    <p:sldId id="568" r:id="rId18"/>
    <p:sldId id="564" r:id="rId19"/>
    <p:sldId id="565" r:id="rId20"/>
    <p:sldId id="569" r:id="rId21"/>
    <p:sldId id="570" r:id="rId22"/>
    <p:sldId id="571" r:id="rId23"/>
    <p:sldId id="572" r:id="rId24"/>
    <p:sldId id="573" r:id="rId25"/>
    <p:sldId id="574" r:id="rId26"/>
    <p:sldId id="575" r:id="rId27"/>
    <p:sldId id="576" r:id="rId28"/>
    <p:sldId id="506" r:id="rId29"/>
    <p:sldId id="546" r:id="rId30"/>
    <p:sldId id="577" r:id="rId31"/>
    <p:sldId id="580" r:id="rId32"/>
    <p:sldId id="578" r:id="rId33"/>
    <p:sldId id="579" r:id="rId34"/>
    <p:sldId id="534" r:id="rId35"/>
    <p:sldId id="582" r:id="rId36"/>
    <p:sldId id="581" r:id="rId37"/>
    <p:sldId id="583" r:id="rId38"/>
    <p:sldId id="584" r:id="rId39"/>
    <p:sldId id="585" r:id="rId40"/>
    <p:sldId id="586" r:id="rId41"/>
    <p:sldId id="527" r:id="rId42"/>
    <p:sldId id="390" r:id="rId4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ad ZIZI" initials="SZ" lastIdx="10" clrIdx="0"/>
  <p:cmAuthor id="2" name="BEGUEL Ines" initials="BI" lastIdx="33" clrIdx="1"/>
  <p:cmAuthor id="3" name="Mohammed AMMARI" initials="MA"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9966FF"/>
    <a:srgbClr val="006600"/>
    <a:srgbClr val="003300"/>
    <a:srgbClr val="16B07D"/>
    <a:srgbClr val="FF6600"/>
    <a:srgbClr val="C79DA4"/>
    <a:srgbClr val="EDDFE2"/>
    <a:srgbClr val="C4F8E7"/>
    <a:srgbClr val="EAFC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E3FDE45-AF77-4B5C-9715-49D594BDF05E}" styleName="Style léger 1 - Accentuation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66" autoAdjust="0"/>
    <p:restoredTop sz="93817" autoAdjust="0"/>
  </p:normalViewPr>
  <p:slideViewPr>
    <p:cSldViewPr snapToGrid="0">
      <p:cViewPr varScale="1">
        <p:scale>
          <a:sx n="67" d="100"/>
          <a:sy n="67" d="100"/>
        </p:scale>
        <p:origin x="492" y="44"/>
      </p:cViewPr>
      <p:guideLst>
        <p:guide orient="horz" pos="2160"/>
        <p:guide pos="3840"/>
      </p:guideLst>
    </p:cSldViewPr>
  </p:slideViewPr>
  <p:notesTextViewPr>
    <p:cViewPr>
      <p:scale>
        <a:sx n="200" d="100"/>
        <a:sy n="200" d="100"/>
      </p:scale>
      <p:origin x="0" y="0"/>
    </p:cViewPr>
  </p:notesTextViewPr>
  <p:sorterViewPr>
    <p:cViewPr>
      <p:scale>
        <a:sx n="100" d="100"/>
        <a:sy n="100" d="100"/>
      </p:scale>
      <p:origin x="0" y="144"/>
    </p:cViewPr>
  </p:sorterViewPr>
  <p:notesViewPr>
    <p:cSldViewPr snapToGrid="0">
      <p:cViewPr varScale="1">
        <p:scale>
          <a:sx n="51" d="100"/>
          <a:sy n="51" d="100"/>
        </p:scale>
        <p:origin x="2692" y="5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commentAuthors" Target="commentAuthor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BD065A-5755-44CA-9757-A7996A77CBDD}"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fr-FR"/>
        </a:p>
      </dgm:t>
    </dgm:pt>
    <dgm:pt modelId="{96FF806B-F49B-42E1-BB20-7E80F74D8E8E}">
      <dgm:prSet/>
      <dgm:spPr>
        <a:solidFill>
          <a:schemeClr val="tx1"/>
        </a:solidFill>
      </dgm:spPr>
      <dgm:t>
        <a:bodyPr/>
        <a:lstStyle/>
        <a:p>
          <a:r>
            <a:rPr lang="fr-FR" dirty="0"/>
            <a:t>Dimensions initiales</a:t>
          </a:r>
        </a:p>
      </dgm:t>
    </dgm:pt>
    <dgm:pt modelId="{DFDBC11D-CC36-47ED-9177-CAD5C7A33F76}" type="parTrans" cxnId="{1FABE2A6-FA17-41F4-9329-2304A12F3BA8}">
      <dgm:prSet/>
      <dgm:spPr/>
      <dgm:t>
        <a:bodyPr/>
        <a:lstStyle/>
        <a:p>
          <a:endParaRPr lang="fr-FR"/>
        </a:p>
      </dgm:t>
    </dgm:pt>
    <dgm:pt modelId="{8BCDFF1C-2C90-4AFB-B152-C6756E9AACBE}" type="sibTrans" cxnId="{1FABE2A6-FA17-41F4-9329-2304A12F3BA8}">
      <dgm:prSet/>
      <dgm:spPr/>
      <dgm:t>
        <a:bodyPr/>
        <a:lstStyle/>
        <a:p>
          <a:endParaRPr lang="fr-FR"/>
        </a:p>
      </dgm:t>
    </dgm:pt>
    <dgm:pt modelId="{7CE9712B-B6CF-42B7-9B83-D8C6AAA7178D}">
      <dgm:prSet/>
      <dgm:spPr/>
      <dgm:t>
        <a:bodyPr/>
        <a:lstStyle/>
        <a:p>
          <a:pPr>
            <a:buFontTx/>
            <a:buNone/>
          </a:pPr>
          <a:r>
            <a:rPr lang="fr-FR" dirty="0"/>
            <a:t>1050 * 4527</a:t>
          </a:r>
        </a:p>
      </dgm:t>
    </dgm:pt>
    <dgm:pt modelId="{579035E1-9111-49A0-809B-81226247AA54}" type="parTrans" cxnId="{246CF77C-DEFF-4B16-9F0D-7EFBD12E4899}">
      <dgm:prSet/>
      <dgm:spPr/>
      <dgm:t>
        <a:bodyPr/>
        <a:lstStyle/>
        <a:p>
          <a:endParaRPr lang="fr-FR"/>
        </a:p>
      </dgm:t>
    </dgm:pt>
    <dgm:pt modelId="{5EFA31FB-6786-4B02-AABE-272835745F9B}" type="sibTrans" cxnId="{246CF77C-DEFF-4B16-9F0D-7EFBD12E4899}">
      <dgm:prSet/>
      <dgm:spPr/>
      <dgm:t>
        <a:bodyPr/>
        <a:lstStyle/>
        <a:p>
          <a:endParaRPr lang="fr-FR"/>
        </a:p>
      </dgm:t>
    </dgm:pt>
    <dgm:pt modelId="{2DAF6E39-81CE-4E46-B9BD-D4264C09AC93}">
      <dgm:prSet/>
      <dgm:spPr/>
      <dgm:t>
        <a:bodyPr/>
        <a:lstStyle/>
        <a:p>
          <a:r>
            <a:rPr lang="fr-FR" dirty="0"/>
            <a:t>Dimensions après PCA </a:t>
          </a:r>
          <a:br>
            <a:rPr lang="fr-FR" dirty="0"/>
          </a:br>
          <a:r>
            <a:rPr lang="fr-FR" dirty="0"/>
            <a:t>(99% de la variance conservée)</a:t>
          </a:r>
        </a:p>
      </dgm:t>
    </dgm:pt>
    <dgm:pt modelId="{D9D41BA4-E62E-4A4A-9455-6A572B5F270D}" type="parTrans" cxnId="{0F68B98F-F9EF-4163-A6A2-E17FCBD4D971}">
      <dgm:prSet/>
      <dgm:spPr/>
      <dgm:t>
        <a:bodyPr/>
        <a:lstStyle/>
        <a:p>
          <a:endParaRPr lang="fr-FR"/>
        </a:p>
      </dgm:t>
    </dgm:pt>
    <dgm:pt modelId="{523B306D-F6D6-4996-8657-D22758E8F10C}" type="sibTrans" cxnId="{0F68B98F-F9EF-4163-A6A2-E17FCBD4D971}">
      <dgm:prSet/>
      <dgm:spPr/>
      <dgm:t>
        <a:bodyPr/>
        <a:lstStyle/>
        <a:p>
          <a:endParaRPr lang="fr-FR"/>
        </a:p>
      </dgm:t>
    </dgm:pt>
    <dgm:pt modelId="{5224A0E4-F08F-4A17-B2EE-4C0704EFF118}">
      <dgm:prSet/>
      <dgm:spPr/>
      <dgm:t>
        <a:bodyPr/>
        <a:lstStyle/>
        <a:p>
          <a:pPr>
            <a:buFontTx/>
            <a:buNone/>
          </a:pPr>
          <a:r>
            <a:rPr lang="fr-FR"/>
            <a:t>1050 * 791</a:t>
          </a:r>
        </a:p>
      </dgm:t>
    </dgm:pt>
    <dgm:pt modelId="{6639282D-D78E-4CD6-98E6-C6D4893855D9}" type="parTrans" cxnId="{8124232F-460C-41C3-8188-15558AC0B602}">
      <dgm:prSet/>
      <dgm:spPr/>
      <dgm:t>
        <a:bodyPr/>
        <a:lstStyle/>
        <a:p>
          <a:endParaRPr lang="fr-FR"/>
        </a:p>
      </dgm:t>
    </dgm:pt>
    <dgm:pt modelId="{FBEE07A7-CC92-4EBD-807F-73EA8434FCED}" type="sibTrans" cxnId="{8124232F-460C-41C3-8188-15558AC0B602}">
      <dgm:prSet/>
      <dgm:spPr/>
      <dgm:t>
        <a:bodyPr/>
        <a:lstStyle/>
        <a:p>
          <a:endParaRPr lang="fr-FR"/>
        </a:p>
      </dgm:t>
    </dgm:pt>
    <dgm:pt modelId="{C2364627-53A5-4093-BA9D-120168C9B2ED}">
      <dgm:prSet/>
      <dgm:spPr>
        <a:solidFill>
          <a:schemeClr val="bg1">
            <a:lumMod val="85000"/>
          </a:schemeClr>
        </a:solidFill>
      </dgm:spPr>
      <dgm:t>
        <a:bodyPr/>
        <a:lstStyle/>
        <a:p>
          <a:r>
            <a:rPr lang="fr-FR" dirty="0">
              <a:solidFill>
                <a:schemeClr val="tx1"/>
              </a:solidFill>
            </a:rPr>
            <a:t>Dimensions après T-SNE</a:t>
          </a:r>
        </a:p>
      </dgm:t>
    </dgm:pt>
    <dgm:pt modelId="{9EC6AE9E-B8EF-4C7C-BDD9-9B3427EA377C}" type="parTrans" cxnId="{8B42DABC-4821-46D4-81AD-6D5381F30823}">
      <dgm:prSet/>
      <dgm:spPr/>
      <dgm:t>
        <a:bodyPr/>
        <a:lstStyle/>
        <a:p>
          <a:endParaRPr lang="fr-FR"/>
        </a:p>
      </dgm:t>
    </dgm:pt>
    <dgm:pt modelId="{3A0F915D-CD29-46AC-8AFE-D87EC41AF03D}" type="sibTrans" cxnId="{8B42DABC-4821-46D4-81AD-6D5381F30823}">
      <dgm:prSet/>
      <dgm:spPr/>
      <dgm:t>
        <a:bodyPr/>
        <a:lstStyle/>
        <a:p>
          <a:endParaRPr lang="fr-FR"/>
        </a:p>
      </dgm:t>
    </dgm:pt>
    <dgm:pt modelId="{103BB73C-579F-41EC-88E5-035EF8FA6D03}">
      <dgm:prSet/>
      <dgm:spPr/>
      <dgm:t>
        <a:bodyPr/>
        <a:lstStyle/>
        <a:p>
          <a:pPr>
            <a:buFontTx/>
            <a:buNone/>
          </a:pPr>
          <a:r>
            <a:rPr lang="fr-FR" dirty="0"/>
            <a:t>1050 * 2</a:t>
          </a:r>
        </a:p>
      </dgm:t>
    </dgm:pt>
    <dgm:pt modelId="{7268BE2E-6ED3-4F72-BCCF-CE3B060B301B}" type="parTrans" cxnId="{64332EAF-852E-4293-8FA4-7AD306DD4D94}">
      <dgm:prSet/>
      <dgm:spPr/>
      <dgm:t>
        <a:bodyPr/>
        <a:lstStyle/>
        <a:p>
          <a:endParaRPr lang="fr-FR"/>
        </a:p>
      </dgm:t>
    </dgm:pt>
    <dgm:pt modelId="{3AD9BF93-C0A0-4DE2-9E25-B2B07170F854}" type="sibTrans" cxnId="{64332EAF-852E-4293-8FA4-7AD306DD4D94}">
      <dgm:prSet/>
      <dgm:spPr/>
      <dgm:t>
        <a:bodyPr/>
        <a:lstStyle/>
        <a:p>
          <a:endParaRPr lang="fr-FR"/>
        </a:p>
      </dgm:t>
    </dgm:pt>
    <dgm:pt modelId="{52C8D438-D330-4DDE-A2AB-6D1E4ADD5673}" type="pres">
      <dgm:prSet presAssocID="{5EBD065A-5755-44CA-9757-A7996A77CBDD}" presName="linear" presStyleCnt="0">
        <dgm:presLayoutVars>
          <dgm:dir/>
          <dgm:animLvl val="lvl"/>
          <dgm:resizeHandles val="exact"/>
        </dgm:presLayoutVars>
      </dgm:prSet>
      <dgm:spPr/>
    </dgm:pt>
    <dgm:pt modelId="{23B4D0B6-A9FF-4616-BD2B-D5D57C93ED94}" type="pres">
      <dgm:prSet presAssocID="{96FF806B-F49B-42E1-BB20-7E80F74D8E8E}" presName="parentLin" presStyleCnt="0"/>
      <dgm:spPr/>
    </dgm:pt>
    <dgm:pt modelId="{4505ECB4-BA15-45E9-B775-B820086ACAA5}" type="pres">
      <dgm:prSet presAssocID="{96FF806B-F49B-42E1-BB20-7E80F74D8E8E}" presName="parentLeftMargin" presStyleLbl="node1" presStyleIdx="0" presStyleCnt="3"/>
      <dgm:spPr/>
    </dgm:pt>
    <dgm:pt modelId="{8A48B978-C537-44B9-87A9-D646CF2AEE03}" type="pres">
      <dgm:prSet presAssocID="{96FF806B-F49B-42E1-BB20-7E80F74D8E8E}" presName="parentText" presStyleLbl="node1" presStyleIdx="0" presStyleCnt="3">
        <dgm:presLayoutVars>
          <dgm:chMax val="0"/>
          <dgm:bulletEnabled val="1"/>
        </dgm:presLayoutVars>
      </dgm:prSet>
      <dgm:spPr/>
    </dgm:pt>
    <dgm:pt modelId="{0C13400D-EBB3-4D13-A676-58D4ACAE19AD}" type="pres">
      <dgm:prSet presAssocID="{96FF806B-F49B-42E1-BB20-7E80F74D8E8E}" presName="negativeSpace" presStyleCnt="0"/>
      <dgm:spPr/>
    </dgm:pt>
    <dgm:pt modelId="{89BE89A3-BB9E-4AAA-9395-C85272F14806}" type="pres">
      <dgm:prSet presAssocID="{96FF806B-F49B-42E1-BB20-7E80F74D8E8E}" presName="childText" presStyleLbl="conFgAcc1" presStyleIdx="0" presStyleCnt="3">
        <dgm:presLayoutVars>
          <dgm:bulletEnabled val="1"/>
        </dgm:presLayoutVars>
      </dgm:prSet>
      <dgm:spPr/>
    </dgm:pt>
    <dgm:pt modelId="{049B3D55-23D4-400C-BCD1-7858C78A8949}" type="pres">
      <dgm:prSet presAssocID="{8BCDFF1C-2C90-4AFB-B152-C6756E9AACBE}" presName="spaceBetweenRectangles" presStyleCnt="0"/>
      <dgm:spPr/>
    </dgm:pt>
    <dgm:pt modelId="{F1C99448-5FA9-4998-B2CE-B7F154FE4BC5}" type="pres">
      <dgm:prSet presAssocID="{2DAF6E39-81CE-4E46-B9BD-D4264C09AC93}" presName="parentLin" presStyleCnt="0"/>
      <dgm:spPr/>
    </dgm:pt>
    <dgm:pt modelId="{E1C9F122-7664-43CD-B4C5-CC5B3D0EA30C}" type="pres">
      <dgm:prSet presAssocID="{2DAF6E39-81CE-4E46-B9BD-D4264C09AC93}" presName="parentLeftMargin" presStyleLbl="node1" presStyleIdx="0" presStyleCnt="3"/>
      <dgm:spPr/>
    </dgm:pt>
    <dgm:pt modelId="{844E28AE-1422-4DB8-86EE-BFC1A756BD39}" type="pres">
      <dgm:prSet presAssocID="{2DAF6E39-81CE-4E46-B9BD-D4264C09AC93}" presName="parentText" presStyleLbl="node1" presStyleIdx="1" presStyleCnt="3">
        <dgm:presLayoutVars>
          <dgm:chMax val="0"/>
          <dgm:bulletEnabled val="1"/>
        </dgm:presLayoutVars>
      </dgm:prSet>
      <dgm:spPr/>
    </dgm:pt>
    <dgm:pt modelId="{DEC9DE66-A771-485B-9527-52C77AF0A02C}" type="pres">
      <dgm:prSet presAssocID="{2DAF6E39-81CE-4E46-B9BD-D4264C09AC93}" presName="negativeSpace" presStyleCnt="0"/>
      <dgm:spPr/>
    </dgm:pt>
    <dgm:pt modelId="{8B15D6FF-A7F9-4A02-848C-566E3599391B}" type="pres">
      <dgm:prSet presAssocID="{2DAF6E39-81CE-4E46-B9BD-D4264C09AC93}" presName="childText" presStyleLbl="conFgAcc1" presStyleIdx="1" presStyleCnt="3">
        <dgm:presLayoutVars>
          <dgm:bulletEnabled val="1"/>
        </dgm:presLayoutVars>
      </dgm:prSet>
      <dgm:spPr/>
    </dgm:pt>
    <dgm:pt modelId="{67B297AE-C55F-489F-98F8-10C54B638585}" type="pres">
      <dgm:prSet presAssocID="{523B306D-F6D6-4996-8657-D22758E8F10C}" presName="spaceBetweenRectangles" presStyleCnt="0"/>
      <dgm:spPr/>
    </dgm:pt>
    <dgm:pt modelId="{BDBE4226-1751-4C1F-93B6-1B9604EAC05C}" type="pres">
      <dgm:prSet presAssocID="{C2364627-53A5-4093-BA9D-120168C9B2ED}" presName="parentLin" presStyleCnt="0"/>
      <dgm:spPr/>
    </dgm:pt>
    <dgm:pt modelId="{8C5F4C76-67D4-41B0-A993-A5D49E81A453}" type="pres">
      <dgm:prSet presAssocID="{C2364627-53A5-4093-BA9D-120168C9B2ED}" presName="parentLeftMargin" presStyleLbl="node1" presStyleIdx="1" presStyleCnt="3"/>
      <dgm:spPr/>
    </dgm:pt>
    <dgm:pt modelId="{2E744582-9178-4BA3-9C5E-5C3AC778FB8E}" type="pres">
      <dgm:prSet presAssocID="{C2364627-53A5-4093-BA9D-120168C9B2ED}" presName="parentText" presStyleLbl="node1" presStyleIdx="2" presStyleCnt="3">
        <dgm:presLayoutVars>
          <dgm:chMax val="0"/>
          <dgm:bulletEnabled val="1"/>
        </dgm:presLayoutVars>
      </dgm:prSet>
      <dgm:spPr/>
    </dgm:pt>
    <dgm:pt modelId="{7E9A3192-C9F6-4983-8F19-8EC043B79A51}" type="pres">
      <dgm:prSet presAssocID="{C2364627-53A5-4093-BA9D-120168C9B2ED}" presName="negativeSpace" presStyleCnt="0"/>
      <dgm:spPr/>
    </dgm:pt>
    <dgm:pt modelId="{2194CFF2-8DB2-4A73-89A4-EBAF4F90C5F1}" type="pres">
      <dgm:prSet presAssocID="{C2364627-53A5-4093-BA9D-120168C9B2ED}" presName="childText" presStyleLbl="conFgAcc1" presStyleIdx="2" presStyleCnt="3">
        <dgm:presLayoutVars>
          <dgm:bulletEnabled val="1"/>
        </dgm:presLayoutVars>
      </dgm:prSet>
      <dgm:spPr/>
    </dgm:pt>
  </dgm:ptLst>
  <dgm:cxnLst>
    <dgm:cxn modelId="{5B045E1D-05CC-4EA1-A955-9D36DFAEEFCB}" type="presOf" srcId="{C2364627-53A5-4093-BA9D-120168C9B2ED}" destId="{8C5F4C76-67D4-41B0-A993-A5D49E81A453}" srcOrd="0" destOrd="0" presId="urn:microsoft.com/office/officeart/2005/8/layout/list1"/>
    <dgm:cxn modelId="{8124232F-460C-41C3-8188-15558AC0B602}" srcId="{2DAF6E39-81CE-4E46-B9BD-D4264C09AC93}" destId="{5224A0E4-F08F-4A17-B2EE-4C0704EFF118}" srcOrd="0" destOrd="0" parTransId="{6639282D-D78E-4CD6-98E6-C6D4893855D9}" sibTransId="{FBEE07A7-CC92-4EBD-807F-73EA8434FCED}"/>
    <dgm:cxn modelId="{293D5C36-E315-44AC-A0DE-7A3A3771CF96}" type="presOf" srcId="{2DAF6E39-81CE-4E46-B9BD-D4264C09AC93}" destId="{844E28AE-1422-4DB8-86EE-BFC1A756BD39}" srcOrd="1" destOrd="0" presId="urn:microsoft.com/office/officeart/2005/8/layout/list1"/>
    <dgm:cxn modelId="{8E56473D-711B-4650-B5B1-D0C477D7EE12}" type="presOf" srcId="{7CE9712B-B6CF-42B7-9B83-D8C6AAA7178D}" destId="{89BE89A3-BB9E-4AAA-9395-C85272F14806}" srcOrd="0" destOrd="0" presId="urn:microsoft.com/office/officeart/2005/8/layout/list1"/>
    <dgm:cxn modelId="{92F06B4A-8A34-4B43-8903-C91861F36C19}" type="presOf" srcId="{2DAF6E39-81CE-4E46-B9BD-D4264C09AC93}" destId="{E1C9F122-7664-43CD-B4C5-CC5B3D0EA30C}" srcOrd="0" destOrd="0" presId="urn:microsoft.com/office/officeart/2005/8/layout/list1"/>
    <dgm:cxn modelId="{246CF77C-DEFF-4B16-9F0D-7EFBD12E4899}" srcId="{96FF806B-F49B-42E1-BB20-7E80F74D8E8E}" destId="{7CE9712B-B6CF-42B7-9B83-D8C6AAA7178D}" srcOrd="0" destOrd="0" parTransId="{579035E1-9111-49A0-809B-81226247AA54}" sibTransId="{5EFA31FB-6786-4B02-AABE-272835745F9B}"/>
    <dgm:cxn modelId="{49FB6D83-FDC0-46DC-B528-97490B01A9FB}" type="presOf" srcId="{103BB73C-579F-41EC-88E5-035EF8FA6D03}" destId="{2194CFF2-8DB2-4A73-89A4-EBAF4F90C5F1}" srcOrd="0" destOrd="0" presId="urn:microsoft.com/office/officeart/2005/8/layout/list1"/>
    <dgm:cxn modelId="{0F68B98F-F9EF-4163-A6A2-E17FCBD4D971}" srcId="{5EBD065A-5755-44CA-9757-A7996A77CBDD}" destId="{2DAF6E39-81CE-4E46-B9BD-D4264C09AC93}" srcOrd="1" destOrd="0" parTransId="{D9D41BA4-E62E-4A4A-9455-6A572B5F270D}" sibTransId="{523B306D-F6D6-4996-8657-D22758E8F10C}"/>
    <dgm:cxn modelId="{23E75C91-DAF2-4F78-B330-F56B1B7679F2}" type="presOf" srcId="{5224A0E4-F08F-4A17-B2EE-4C0704EFF118}" destId="{8B15D6FF-A7F9-4A02-848C-566E3599391B}" srcOrd="0" destOrd="0" presId="urn:microsoft.com/office/officeart/2005/8/layout/list1"/>
    <dgm:cxn modelId="{1FABE2A6-FA17-41F4-9329-2304A12F3BA8}" srcId="{5EBD065A-5755-44CA-9757-A7996A77CBDD}" destId="{96FF806B-F49B-42E1-BB20-7E80F74D8E8E}" srcOrd="0" destOrd="0" parTransId="{DFDBC11D-CC36-47ED-9177-CAD5C7A33F76}" sibTransId="{8BCDFF1C-2C90-4AFB-B152-C6756E9AACBE}"/>
    <dgm:cxn modelId="{64332EAF-852E-4293-8FA4-7AD306DD4D94}" srcId="{C2364627-53A5-4093-BA9D-120168C9B2ED}" destId="{103BB73C-579F-41EC-88E5-035EF8FA6D03}" srcOrd="0" destOrd="0" parTransId="{7268BE2E-6ED3-4F72-BCCF-CE3B060B301B}" sibTransId="{3AD9BF93-C0A0-4DE2-9E25-B2B07170F854}"/>
    <dgm:cxn modelId="{8B42DABC-4821-46D4-81AD-6D5381F30823}" srcId="{5EBD065A-5755-44CA-9757-A7996A77CBDD}" destId="{C2364627-53A5-4093-BA9D-120168C9B2ED}" srcOrd="2" destOrd="0" parTransId="{9EC6AE9E-B8EF-4C7C-BDD9-9B3427EA377C}" sibTransId="{3A0F915D-CD29-46AC-8AFE-D87EC41AF03D}"/>
    <dgm:cxn modelId="{1CB056E0-E22D-4995-8544-068E8CAC43CF}" type="presOf" srcId="{5EBD065A-5755-44CA-9757-A7996A77CBDD}" destId="{52C8D438-D330-4DDE-A2AB-6D1E4ADD5673}" srcOrd="0" destOrd="0" presId="urn:microsoft.com/office/officeart/2005/8/layout/list1"/>
    <dgm:cxn modelId="{B1E8EEE8-84CB-4FCC-A99E-2068F7BDDB2A}" type="presOf" srcId="{C2364627-53A5-4093-BA9D-120168C9B2ED}" destId="{2E744582-9178-4BA3-9C5E-5C3AC778FB8E}" srcOrd="1" destOrd="0" presId="urn:microsoft.com/office/officeart/2005/8/layout/list1"/>
    <dgm:cxn modelId="{D18C14E9-A4B3-4CA2-BC3D-5C8E7BF56217}" type="presOf" srcId="{96FF806B-F49B-42E1-BB20-7E80F74D8E8E}" destId="{8A48B978-C537-44B9-87A9-D646CF2AEE03}" srcOrd="1" destOrd="0" presId="urn:microsoft.com/office/officeart/2005/8/layout/list1"/>
    <dgm:cxn modelId="{947FE5F4-B724-40BD-85C0-A2D6BB9E1E78}" type="presOf" srcId="{96FF806B-F49B-42E1-BB20-7E80F74D8E8E}" destId="{4505ECB4-BA15-45E9-B775-B820086ACAA5}" srcOrd="0" destOrd="0" presId="urn:microsoft.com/office/officeart/2005/8/layout/list1"/>
    <dgm:cxn modelId="{CA947DD7-AD8C-4FFC-820B-59696D4A0221}" type="presParOf" srcId="{52C8D438-D330-4DDE-A2AB-6D1E4ADD5673}" destId="{23B4D0B6-A9FF-4616-BD2B-D5D57C93ED94}" srcOrd="0" destOrd="0" presId="urn:microsoft.com/office/officeart/2005/8/layout/list1"/>
    <dgm:cxn modelId="{4E53B066-746B-41F0-AD2C-3BC4C579BF7A}" type="presParOf" srcId="{23B4D0B6-A9FF-4616-BD2B-D5D57C93ED94}" destId="{4505ECB4-BA15-45E9-B775-B820086ACAA5}" srcOrd="0" destOrd="0" presId="urn:microsoft.com/office/officeart/2005/8/layout/list1"/>
    <dgm:cxn modelId="{CFCA10BD-D407-4533-9B77-A9AA9D1917E8}" type="presParOf" srcId="{23B4D0B6-A9FF-4616-BD2B-D5D57C93ED94}" destId="{8A48B978-C537-44B9-87A9-D646CF2AEE03}" srcOrd="1" destOrd="0" presId="urn:microsoft.com/office/officeart/2005/8/layout/list1"/>
    <dgm:cxn modelId="{EA8F4DE2-E7F0-4572-AF52-B370BE78295F}" type="presParOf" srcId="{52C8D438-D330-4DDE-A2AB-6D1E4ADD5673}" destId="{0C13400D-EBB3-4D13-A676-58D4ACAE19AD}" srcOrd="1" destOrd="0" presId="urn:microsoft.com/office/officeart/2005/8/layout/list1"/>
    <dgm:cxn modelId="{70531CCB-2B72-4F4D-9C3A-A84373B27BC0}" type="presParOf" srcId="{52C8D438-D330-4DDE-A2AB-6D1E4ADD5673}" destId="{89BE89A3-BB9E-4AAA-9395-C85272F14806}" srcOrd="2" destOrd="0" presId="urn:microsoft.com/office/officeart/2005/8/layout/list1"/>
    <dgm:cxn modelId="{C98733F9-41BC-40B2-90E7-56B31379023C}" type="presParOf" srcId="{52C8D438-D330-4DDE-A2AB-6D1E4ADD5673}" destId="{049B3D55-23D4-400C-BCD1-7858C78A8949}" srcOrd="3" destOrd="0" presId="urn:microsoft.com/office/officeart/2005/8/layout/list1"/>
    <dgm:cxn modelId="{0A4BCBF1-9D1E-4716-9BB3-186219DF0D1A}" type="presParOf" srcId="{52C8D438-D330-4DDE-A2AB-6D1E4ADD5673}" destId="{F1C99448-5FA9-4998-B2CE-B7F154FE4BC5}" srcOrd="4" destOrd="0" presId="urn:microsoft.com/office/officeart/2005/8/layout/list1"/>
    <dgm:cxn modelId="{4BAEEBB2-6B02-4B94-A038-E7194EFC97A8}" type="presParOf" srcId="{F1C99448-5FA9-4998-B2CE-B7F154FE4BC5}" destId="{E1C9F122-7664-43CD-B4C5-CC5B3D0EA30C}" srcOrd="0" destOrd="0" presId="urn:microsoft.com/office/officeart/2005/8/layout/list1"/>
    <dgm:cxn modelId="{A9EEDB7B-C6B8-4C52-ACDC-0E2CE32CDC73}" type="presParOf" srcId="{F1C99448-5FA9-4998-B2CE-B7F154FE4BC5}" destId="{844E28AE-1422-4DB8-86EE-BFC1A756BD39}" srcOrd="1" destOrd="0" presId="urn:microsoft.com/office/officeart/2005/8/layout/list1"/>
    <dgm:cxn modelId="{B5FE68F4-8AD7-4E27-AB86-DEB8CD2116DB}" type="presParOf" srcId="{52C8D438-D330-4DDE-A2AB-6D1E4ADD5673}" destId="{DEC9DE66-A771-485B-9527-52C77AF0A02C}" srcOrd="5" destOrd="0" presId="urn:microsoft.com/office/officeart/2005/8/layout/list1"/>
    <dgm:cxn modelId="{033A9136-21F5-4F4B-B641-8B3C26F3DDB0}" type="presParOf" srcId="{52C8D438-D330-4DDE-A2AB-6D1E4ADD5673}" destId="{8B15D6FF-A7F9-4A02-848C-566E3599391B}" srcOrd="6" destOrd="0" presId="urn:microsoft.com/office/officeart/2005/8/layout/list1"/>
    <dgm:cxn modelId="{A55B5F47-F76D-4303-9546-E75BCC3B1E15}" type="presParOf" srcId="{52C8D438-D330-4DDE-A2AB-6D1E4ADD5673}" destId="{67B297AE-C55F-489F-98F8-10C54B638585}" srcOrd="7" destOrd="0" presId="urn:microsoft.com/office/officeart/2005/8/layout/list1"/>
    <dgm:cxn modelId="{C3B8AA5A-B4F6-4473-85E9-80327DDBE713}" type="presParOf" srcId="{52C8D438-D330-4DDE-A2AB-6D1E4ADD5673}" destId="{BDBE4226-1751-4C1F-93B6-1B9604EAC05C}" srcOrd="8" destOrd="0" presId="urn:microsoft.com/office/officeart/2005/8/layout/list1"/>
    <dgm:cxn modelId="{41047B88-8FB7-4E04-9D81-9F592B16AFCC}" type="presParOf" srcId="{BDBE4226-1751-4C1F-93B6-1B9604EAC05C}" destId="{8C5F4C76-67D4-41B0-A993-A5D49E81A453}" srcOrd="0" destOrd="0" presId="urn:microsoft.com/office/officeart/2005/8/layout/list1"/>
    <dgm:cxn modelId="{5F4582D7-8411-4213-B6C3-470843304C22}" type="presParOf" srcId="{BDBE4226-1751-4C1F-93B6-1B9604EAC05C}" destId="{2E744582-9178-4BA3-9C5E-5C3AC778FB8E}" srcOrd="1" destOrd="0" presId="urn:microsoft.com/office/officeart/2005/8/layout/list1"/>
    <dgm:cxn modelId="{73B551C2-8441-4459-9559-377DA424ADC8}" type="presParOf" srcId="{52C8D438-D330-4DDE-A2AB-6D1E4ADD5673}" destId="{7E9A3192-C9F6-4983-8F19-8EC043B79A51}" srcOrd="9" destOrd="0" presId="urn:microsoft.com/office/officeart/2005/8/layout/list1"/>
    <dgm:cxn modelId="{CBB9DA5C-F780-4B4A-B363-F35433677DC4}" type="presParOf" srcId="{52C8D438-D330-4DDE-A2AB-6D1E4ADD5673}" destId="{2194CFF2-8DB2-4A73-89A4-EBAF4F90C5F1}"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8D3247-2DB2-4A2C-B4E9-8BC78E43AA04}"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fr-FR"/>
        </a:p>
      </dgm:t>
    </dgm:pt>
    <dgm:pt modelId="{D9AEBCC5-2516-48D3-8DEA-CFDF67FF3890}">
      <dgm:prSet/>
      <dgm:spPr/>
      <dgm:t>
        <a:bodyPr/>
        <a:lstStyle/>
        <a:p>
          <a:r>
            <a:rPr lang="fr-FR" dirty="0"/>
            <a:t>Pre-</a:t>
          </a:r>
          <a:r>
            <a:rPr lang="fr-FR"/>
            <a:t>processing</a:t>
          </a:r>
          <a:r>
            <a:rPr lang="fr-FR" dirty="0"/>
            <a:t> des images</a:t>
          </a:r>
        </a:p>
      </dgm:t>
    </dgm:pt>
    <dgm:pt modelId="{715E7F43-075B-4F58-8A86-CEFB0A6D6376}" type="parTrans" cxnId="{E9AB2DE8-D16C-4044-BFF4-DD3ACFA1CBED}">
      <dgm:prSet/>
      <dgm:spPr/>
      <dgm:t>
        <a:bodyPr/>
        <a:lstStyle/>
        <a:p>
          <a:endParaRPr lang="fr-FR"/>
        </a:p>
      </dgm:t>
    </dgm:pt>
    <dgm:pt modelId="{2EF56AE6-DE39-4895-8253-62344D966A69}" type="sibTrans" cxnId="{E9AB2DE8-D16C-4044-BFF4-DD3ACFA1CBED}">
      <dgm:prSet/>
      <dgm:spPr/>
      <dgm:t>
        <a:bodyPr/>
        <a:lstStyle/>
        <a:p>
          <a:endParaRPr lang="fr-FR"/>
        </a:p>
      </dgm:t>
    </dgm:pt>
    <dgm:pt modelId="{46B292E4-EA14-4292-ACCD-1181509ED05E}">
      <dgm:prSet/>
      <dgm:spPr/>
      <dgm:t>
        <a:bodyPr/>
        <a:lstStyle/>
        <a:p>
          <a:r>
            <a:rPr lang="fr-FR" dirty="0"/>
            <a:t>Extraire et réunir l’ensemble des descripteurs ORB</a:t>
          </a:r>
        </a:p>
      </dgm:t>
    </dgm:pt>
    <dgm:pt modelId="{14FCF99E-8705-4382-9914-D9669FA4251B}" type="parTrans" cxnId="{9275E7D1-5170-43B9-BF47-7705B01EEBF3}">
      <dgm:prSet/>
      <dgm:spPr/>
      <dgm:t>
        <a:bodyPr/>
        <a:lstStyle/>
        <a:p>
          <a:endParaRPr lang="fr-FR"/>
        </a:p>
      </dgm:t>
    </dgm:pt>
    <dgm:pt modelId="{642BF1CD-3A99-4AED-81D8-78238270A47B}" type="sibTrans" cxnId="{9275E7D1-5170-43B9-BF47-7705B01EEBF3}">
      <dgm:prSet/>
      <dgm:spPr/>
      <dgm:t>
        <a:bodyPr/>
        <a:lstStyle/>
        <a:p>
          <a:endParaRPr lang="fr-FR"/>
        </a:p>
      </dgm:t>
    </dgm:pt>
    <dgm:pt modelId="{137D05EE-C607-477A-9DCC-B7CC95CF1FBF}">
      <dgm:prSet/>
      <dgm:spPr/>
      <dgm:t>
        <a:bodyPr/>
        <a:lstStyle/>
        <a:p>
          <a:r>
            <a:rPr lang="fr-FR"/>
            <a:t>Création du Bag Of Virtual Words</a:t>
          </a:r>
        </a:p>
      </dgm:t>
    </dgm:pt>
    <dgm:pt modelId="{3B360EEA-C5CD-4586-B913-67354D9087D0}" type="parTrans" cxnId="{50F148D9-C774-475B-8FE9-C74E529BFE2F}">
      <dgm:prSet/>
      <dgm:spPr/>
      <dgm:t>
        <a:bodyPr/>
        <a:lstStyle/>
        <a:p>
          <a:endParaRPr lang="fr-FR"/>
        </a:p>
      </dgm:t>
    </dgm:pt>
    <dgm:pt modelId="{F6650E42-DB1F-4653-8256-59259782D09B}" type="sibTrans" cxnId="{50F148D9-C774-475B-8FE9-C74E529BFE2F}">
      <dgm:prSet/>
      <dgm:spPr/>
      <dgm:t>
        <a:bodyPr/>
        <a:lstStyle/>
        <a:p>
          <a:endParaRPr lang="fr-FR"/>
        </a:p>
      </dgm:t>
    </dgm:pt>
    <dgm:pt modelId="{F495ED10-9C61-43ED-B70C-38D786EDC5F1}">
      <dgm:prSet/>
      <dgm:spPr/>
      <dgm:t>
        <a:bodyPr/>
        <a:lstStyle/>
        <a:p>
          <a:r>
            <a:rPr lang="fr-FR" dirty="0"/>
            <a:t>Création des histogrammes</a:t>
          </a:r>
        </a:p>
      </dgm:t>
    </dgm:pt>
    <dgm:pt modelId="{50672A49-37AF-4EFC-9589-1A6DCC511D69}" type="parTrans" cxnId="{2C90F1CF-1231-49E5-89C0-96519182FA67}">
      <dgm:prSet/>
      <dgm:spPr/>
      <dgm:t>
        <a:bodyPr/>
        <a:lstStyle/>
        <a:p>
          <a:endParaRPr lang="fr-FR"/>
        </a:p>
      </dgm:t>
    </dgm:pt>
    <dgm:pt modelId="{8A433AF4-F3FE-4E57-B7C2-D534D067E48E}" type="sibTrans" cxnId="{2C90F1CF-1231-49E5-89C0-96519182FA67}">
      <dgm:prSet/>
      <dgm:spPr/>
      <dgm:t>
        <a:bodyPr/>
        <a:lstStyle/>
        <a:p>
          <a:endParaRPr lang="fr-FR"/>
        </a:p>
      </dgm:t>
    </dgm:pt>
    <dgm:pt modelId="{A218F19D-13B6-46DE-B904-71D7DC553161}">
      <dgm:prSet/>
      <dgm:spPr/>
      <dgm:t>
        <a:bodyPr/>
        <a:lstStyle/>
        <a:p>
          <a:r>
            <a:rPr lang="fr-FR"/>
            <a:t>Réduction de dimension</a:t>
          </a:r>
        </a:p>
      </dgm:t>
    </dgm:pt>
    <dgm:pt modelId="{87676483-8B45-4D40-8F92-93B265FB1D37}" type="parTrans" cxnId="{0268746F-4C25-4819-A040-0909CADCF7CC}">
      <dgm:prSet/>
      <dgm:spPr/>
      <dgm:t>
        <a:bodyPr/>
        <a:lstStyle/>
        <a:p>
          <a:endParaRPr lang="fr-FR"/>
        </a:p>
      </dgm:t>
    </dgm:pt>
    <dgm:pt modelId="{EDFCCA4E-40BC-4DE0-B689-B8A1FBD1847E}" type="sibTrans" cxnId="{0268746F-4C25-4819-A040-0909CADCF7CC}">
      <dgm:prSet/>
      <dgm:spPr/>
      <dgm:t>
        <a:bodyPr/>
        <a:lstStyle/>
        <a:p>
          <a:endParaRPr lang="fr-FR"/>
        </a:p>
      </dgm:t>
    </dgm:pt>
    <dgm:pt modelId="{77516476-87F2-4774-AEA8-B431505696EA}">
      <dgm:prSet/>
      <dgm:spPr/>
      <dgm:t>
        <a:bodyPr/>
        <a:lstStyle/>
        <a:p>
          <a:r>
            <a:rPr lang="fr-FR"/>
            <a:t>Clustering</a:t>
          </a:r>
        </a:p>
      </dgm:t>
    </dgm:pt>
    <dgm:pt modelId="{F41B2A11-DBC3-45C5-A4FD-C7C4E887461D}" type="parTrans" cxnId="{493A721C-7FB5-4EAD-A9C5-2D4D653FF93B}">
      <dgm:prSet/>
      <dgm:spPr/>
      <dgm:t>
        <a:bodyPr/>
        <a:lstStyle/>
        <a:p>
          <a:endParaRPr lang="fr-FR"/>
        </a:p>
      </dgm:t>
    </dgm:pt>
    <dgm:pt modelId="{10D66E8B-C773-415F-8BC7-3943D4CF822D}" type="sibTrans" cxnId="{493A721C-7FB5-4EAD-A9C5-2D4D653FF93B}">
      <dgm:prSet/>
      <dgm:spPr/>
      <dgm:t>
        <a:bodyPr/>
        <a:lstStyle/>
        <a:p>
          <a:endParaRPr lang="fr-FR"/>
        </a:p>
      </dgm:t>
    </dgm:pt>
    <dgm:pt modelId="{BB462830-7DA0-4CFE-A237-BBC543DE67FF}">
      <dgm:prSet/>
      <dgm:spPr/>
      <dgm:t>
        <a:bodyPr/>
        <a:lstStyle/>
        <a:p>
          <a:r>
            <a:rPr lang="fr-FR" dirty="0"/>
            <a:t>Evaluation des métriques (ARI, </a:t>
          </a:r>
          <a:r>
            <a:rPr lang="fr-FR" dirty="0" err="1"/>
            <a:t>accuracy</a:t>
          </a:r>
          <a:r>
            <a:rPr lang="fr-FR" dirty="0"/>
            <a:t>…)</a:t>
          </a:r>
        </a:p>
      </dgm:t>
    </dgm:pt>
    <dgm:pt modelId="{E646EB4E-133D-4B26-BF5F-60DE02D82FF8}" type="parTrans" cxnId="{6E43751E-D04B-4D72-9BBC-5956FF964572}">
      <dgm:prSet/>
      <dgm:spPr/>
      <dgm:t>
        <a:bodyPr/>
        <a:lstStyle/>
        <a:p>
          <a:endParaRPr lang="fr-FR"/>
        </a:p>
      </dgm:t>
    </dgm:pt>
    <dgm:pt modelId="{C4C62006-84E6-4239-8250-6D840C56D848}" type="sibTrans" cxnId="{6E43751E-D04B-4D72-9BBC-5956FF964572}">
      <dgm:prSet/>
      <dgm:spPr/>
      <dgm:t>
        <a:bodyPr/>
        <a:lstStyle/>
        <a:p>
          <a:endParaRPr lang="fr-FR"/>
        </a:p>
      </dgm:t>
    </dgm:pt>
    <dgm:pt modelId="{10DD0BDD-75C8-4E27-9D9B-2E918119757C}" type="pres">
      <dgm:prSet presAssocID="{538D3247-2DB2-4A2C-B4E9-8BC78E43AA04}" presName="linear" presStyleCnt="0">
        <dgm:presLayoutVars>
          <dgm:animLvl val="lvl"/>
          <dgm:resizeHandles val="exact"/>
        </dgm:presLayoutVars>
      </dgm:prSet>
      <dgm:spPr/>
    </dgm:pt>
    <dgm:pt modelId="{1D3835C5-3C62-4839-9129-D549396F3B3B}" type="pres">
      <dgm:prSet presAssocID="{D9AEBCC5-2516-48D3-8DEA-CFDF67FF3890}" presName="parentText" presStyleLbl="node1" presStyleIdx="0" presStyleCnt="7" custScaleX="89321" custLinFactNeighborX="13309">
        <dgm:presLayoutVars>
          <dgm:chMax val="0"/>
          <dgm:bulletEnabled val="1"/>
        </dgm:presLayoutVars>
      </dgm:prSet>
      <dgm:spPr/>
    </dgm:pt>
    <dgm:pt modelId="{BD6AD83C-69D4-40A9-A0DF-1A6E0BC5B9DF}" type="pres">
      <dgm:prSet presAssocID="{2EF56AE6-DE39-4895-8253-62344D966A69}" presName="spacer" presStyleCnt="0"/>
      <dgm:spPr/>
    </dgm:pt>
    <dgm:pt modelId="{42371C60-30AA-4D70-AD37-A77885F1D975}" type="pres">
      <dgm:prSet presAssocID="{46B292E4-EA14-4292-ACCD-1181509ED05E}" presName="parentText" presStyleLbl="node1" presStyleIdx="1" presStyleCnt="7" custScaleX="84855" custLinFactNeighborX="15542">
        <dgm:presLayoutVars>
          <dgm:chMax val="0"/>
          <dgm:bulletEnabled val="1"/>
        </dgm:presLayoutVars>
      </dgm:prSet>
      <dgm:spPr/>
    </dgm:pt>
    <dgm:pt modelId="{EC1E6918-F833-4D65-A81B-618292D29E14}" type="pres">
      <dgm:prSet presAssocID="{642BF1CD-3A99-4AED-81D8-78238270A47B}" presName="spacer" presStyleCnt="0"/>
      <dgm:spPr/>
    </dgm:pt>
    <dgm:pt modelId="{D3433882-88D1-41B8-BA4E-8722A91FF92B}" type="pres">
      <dgm:prSet presAssocID="{137D05EE-C607-477A-9DCC-B7CC95CF1FBF}" presName="parentText" presStyleLbl="node1" presStyleIdx="2" presStyleCnt="7" custScaleX="80389" custLinFactNeighborX="17775">
        <dgm:presLayoutVars>
          <dgm:chMax val="0"/>
          <dgm:bulletEnabled val="1"/>
        </dgm:presLayoutVars>
      </dgm:prSet>
      <dgm:spPr/>
    </dgm:pt>
    <dgm:pt modelId="{B018F104-7731-46D9-8A74-2660BAB6868A}" type="pres">
      <dgm:prSet presAssocID="{F6650E42-DB1F-4653-8256-59259782D09B}" presName="spacer" presStyleCnt="0"/>
      <dgm:spPr/>
    </dgm:pt>
    <dgm:pt modelId="{3C5C994A-31D7-4BD4-8016-FE137CAAE094}" type="pres">
      <dgm:prSet presAssocID="{F495ED10-9C61-43ED-B70C-38D786EDC5F1}" presName="parentText" presStyleLbl="node1" presStyleIdx="3" presStyleCnt="7" custScaleX="75923" custLinFactNeighborX="20008">
        <dgm:presLayoutVars>
          <dgm:chMax val="0"/>
          <dgm:bulletEnabled val="1"/>
        </dgm:presLayoutVars>
      </dgm:prSet>
      <dgm:spPr/>
    </dgm:pt>
    <dgm:pt modelId="{EC6A5C68-61CA-4A0E-B5B9-7610A1E99951}" type="pres">
      <dgm:prSet presAssocID="{8A433AF4-F3FE-4E57-B7C2-D534D067E48E}" presName="spacer" presStyleCnt="0"/>
      <dgm:spPr/>
    </dgm:pt>
    <dgm:pt modelId="{EACA5679-E187-4819-9886-866427178CC2}" type="pres">
      <dgm:prSet presAssocID="{A218F19D-13B6-46DE-B904-71D7DC553161}" presName="parentText" presStyleLbl="node1" presStyleIdx="4" presStyleCnt="7" custScaleX="71457" custLinFactNeighborX="22241">
        <dgm:presLayoutVars>
          <dgm:chMax val="0"/>
          <dgm:bulletEnabled val="1"/>
        </dgm:presLayoutVars>
      </dgm:prSet>
      <dgm:spPr/>
    </dgm:pt>
    <dgm:pt modelId="{8F6EDE24-9A10-4D63-97F6-B4B605529579}" type="pres">
      <dgm:prSet presAssocID="{EDFCCA4E-40BC-4DE0-B689-B8A1FBD1847E}" presName="spacer" presStyleCnt="0"/>
      <dgm:spPr/>
    </dgm:pt>
    <dgm:pt modelId="{438BB40A-3451-400B-B063-75C1FADC4089}" type="pres">
      <dgm:prSet presAssocID="{77516476-87F2-4774-AEA8-B431505696EA}" presName="parentText" presStyleLbl="node1" presStyleIdx="5" presStyleCnt="7" custScaleX="66990" custLinFactNeighborX="24807">
        <dgm:presLayoutVars>
          <dgm:chMax val="0"/>
          <dgm:bulletEnabled val="1"/>
        </dgm:presLayoutVars>
      </dgm:prSet>
      <dgm:spPr/>
    </dgm:pt>
    <dgm:pt modelId="{7AB3C3C6-569E-481A-9F42-3837300D660A}" type="pres">
      <dgm:prSet presAssocID="{10D66E8B-C773-415F-8BC7-3943D4CF822D}" presName="spacer" presStyleCnt="0"/>
      <dgm:spPr/>
    </dgm:pt>
    <dgm:pt modelId="{E54F16D2-7934-46ED-B938-FCC0089027F1}" type="pres">
      <dgm:prSet presAssocID="{BB462830-7DA0-4CFE-A237-BBC543DE67FF}" presName="parentText" presStyleLbl="node1" presStyleIdx="6" presStyleCnt="7" custScaleX="62524" custLinFactNeighborX="24807">
        <dgm:presLayoutVars>
          <dgm:chMax val="0"/>
          <dgm:bulletEnabled val="1"/>
        </dgm:presLayoutVars>
      </dgm:prSet>
      <dgm:spPr/>
    </dgm:pt>
  </dgm:ptLst>
  <dgm:cxnLst>
    <dgm:cxn modelId="{493A721C-7FB5-4EAD-A9C5-2D4D653FF93B}" srcId="{538D3247-2DB2-4A2C-B4E9-8BC78E43AA04}" destId="{77516476-87F2-4774-AEA8-B431505696EA}" srcOrd="5" destOrd="0" parTransId="{F41B2A11-DBC3-45C5-A4FD-C7C4E887461D}" sibTransId="{10D66E8B-C773-415F-8BC7-3943D4CF822D}"/>
    <dgm:cxn modelId="{6E43751E-D04B-4D72-9BBC-5956FF964572}" srcId="{538D3247-2DB2-4A2C-B4E9-8BC78E43AA04}" destId="{BB462830-7DA0-4CFE-A237-BBC543DE67FF}" srcOrd="6" destOrd="0" parTransId="{E646EB4E-133D-4B26-BF5F-60DE02D82FF8}" sibTransId="{C4C62006-84E6-4239-8250-6D840C56D848}"/>
    <dgm:cxn modelId="{9DF70366-018C-4423-83B1-55E80308C67B}" type="presOf" srcId="{46B292E4-EA14-4292-ACCD-1181509ED05E}" destId="{42371C60-30AA-4D70-AD37-A77885F1D975}" srcOrd="0" destOrd="0" presId="urn:microsoft.com/office/officeart/2005/8/layout/vList2"/>
    <dgm:cxn modelId="{BC70504D-CF25-476C-B03F-0A6D7EAC0F46}" type="presOf" srcId="{BB462830-7DA0-4CFE-A237-BBC543DE67FF}" destId="{E54F16D2-7934-46ED-B938-FCC0089027F1}" srcOrd="0" destOrd="0" presId="urn:microsoft.com/office/officeart/2005/8/layout/vList2"/>
    <dgm:cxn modelId="{0268746F-4C25-4819-A040-0909CADCF7CC}" srcId="{538D3247-2DB2-4A2C-B4E9-8BC78E43AA04}" destId="{A218F19D-13B6-46DE-B904-71D7DC553161}" srcOrd="4" destOrd="0" parTransId="{87676483-8B45-4D40-8F92-93B265FB1D37}" sibTransId="{EDFCCA4E-40BC-4DE0-B689-B8A1FBD1847E}"/>
    <dgm:cxn modelId="{49E2AF71-F2E3-483B-8980-E377D6A48DA2}" type="presOf" srcId="{D9AEBCC5-2516-48D3-8DEA-CFDF67FF3890}" destId="{1D3835C5-3C62-4839-9129-D549396F3B3B}" srcOrd="0" destOrd="0" presId="urn:microsoft.com/office/officeart/2005/8/layout/vList2"/>
    <dgm:cxn modelId="{B5EDCF82-26E2-4142-AB28-8020667C21AA}" type="presOf" srcId="{538D3247-2DB2-4A2C-B4E9-8BC78E43AA04}" destId="{10DD0BDD-75C8-4E27-9D9B-2E918119757C}" srcOrd="0" destOrd="0" presId="urn:microsoft.com/office/officeart/2005/8/layout/vList2"/>
    <dgm:cxn modelId="{80019B85-2425-4134-B3DE-68FB723F5913}" type="presOf" srcId="{77516476-87F2-4774-AEA8-B431505696EA}" destId="{438BB40A-3451-400B-B063-75C1FADC4089}" srcOrd="0" destOrd="0" presId="urn:microsoft.com/office/officeart/2005/8/layout/vList2"/>
    <dgm:cxn modelId="{73E1DF93-C661-42A4-B4F0-EFEEEB98A346}" type="presOf" srcId="{A218F19D-13B6-46DE-B904-71D7DC553161}" destId="{EACA5679-E187-4819-9886-866427178CC2}" srcOrd="0" destOrd="0" presId="urn:microsoft.com/office/officeart/2005/8/layout/vList2"/>
    <dgm:cxn modelId="{483C88AE-083E-4A16-8F57-C7EF96A50ABB}" type="presOf" srcId="{137D05EE-C607-477A-9DCC-B7CC95CF1FBF}" destId="{D3433882-88D1-41B8-BA4E-8722A91FF92B}" srcOrd="0" destOrd="0" presId="urn:microsoft.com/office/officeart/2005/8/layout/vList2"/>
    <dgm:cxn modelId="{2C90F1CF-1231-49E5-89C0-96519182FA67}" srcId="{538D3247-2DB2-4A2C-B4E9-8BC78E43AA04}" destId="{F495ED10-9C61-43ED-B70C-38D786EDC5F1}" srcOrd="3" destOrd="0" parTransId="{50672A49-37AF-4EFC-9589-1A6DCC511D69}" sibTransId="{8A433AF4-F3FE-4E57-B7C2-D534D067E48E}"/>
    <dgm:cxn modelId="{0CFB86D0-3219-4339-B077-CF4F05207AB3}" type="presOf" srcId="{F495ED10-9C61-43ED-B70C-38D786EDC5F1}" destId="{3C5C994A-31D7-4BD4-8016-FE137CAAE094}" srcOrd="0" destOrd="0" presId="urn:microsoft.com/office/officeart/2005/8/layout/vList2"/>
    <dgm:cxn modelId="{9275E7D1-5170-43B9-BF47-7705B01EEBF3}" srcId="{538D3247-2DB2-4A2C-B4E9-8BC78E43AA04}" destId="{46B292E4-EA14-4292-ACCD-1181509ED05E}" srcOrd="1" destOrd="0" parTransId="{14FCF99E-8705-4382-9914-D9669FA4251B}" sibTransId="{642BF1CD-3A99-4AED-81D8-78238270A47B}"/>
    <dgm:cxn modelId="{50F148D9-C774-475B-8FE9-C74E529BFE2F}" srcId="{538D3247-2DB2-4A2C-B4E9-8BC78E43AA04}" destId="{137D05EE-C607-477A-9DCC-B7CC95CF1FBF}" srcOrd="2" destOrd="0" parTransId="{3B360EEA-C5CD-4586-B913-67354D9087D0}" sibTransId="{F6650E42-DB1F-4653-8256-59259782D09B}"/>
    <dgm:cxn modelId="{E9AB2DE8-D16C-4044-BFF4-DD3ACFA1CBED}" srcId="{538D3247-2DB2-4A2C-B4E9-8BC78E43AA04}" destId="{D9AEBCC5-2516-48D3-8DEA-CFDF67FF3890}" srcOrd="0" destOrd="0" parTransId="{715E7F43-075B-4F58-8A86-CEFB0A6D6376}" sibTransId="{2EF56AE6-DE39-4895-8253-62344D966A69}"/>
    <dgm:cxn modelId="{5B72A66B-79E4-4548-AE7B-DBAB8D69B337}" type="presParOf" srcId="{10DD0BDD-75C8-4E27-9D9B-2E918119757C}" destId="{1D3835C5-3C62-4839-9129-D549396F3B3B}" srcOrd="0" destOrd="0" presId="urn:microsoft.com/office/officeart/2005/8/layout/vList2"/>
    <dgm:cxn modelId="{F25F7741-28C1-4EF0-8485-934A1436AA71}" type="presParOf" srcId="{10DD0BDD-75C8-4E27-9D9B-2E918119757C}" destId="{BD6AD83C-69D4-40A9-A0DF-1A6E0BC5B9DF}" srcOrd="1" destOrd="0" presId="urn:microsoft.com/office/officeart/2005/8/layout/vList2"/>
    <dgm:cxn modelId="{5C0AD61C-8553-4BB6-8BE2-DEEE16195327}" type="presParOf" srcId="{10DD0BDD-75C8-4E27-9D9B-2E918119757C}" destId="{42371C60-30AA-4D70-AD37-A77885F1D975}" srcOrd="2" destOrd="0" presId="urn:microsoft.com/office/officeart/2005/8/layout/vList2"/>
    <dgm:cxn modelId="{DB6EA3AE-ECB7-44EA-BD07-D9CF2F1CA5BD}" type="presParOf" srcId="{10DD0BDD-75C8-4E27-9D9B-2E918119757C}" destId="{EC1E6918-F833-4D65-A81B-618292D29E14}" srcOrd="3" destOrd="0" presId="urn:microsoft.com/office/officeart/2005/8/layout/vList2"/>
    <dgm:cxn modelId="{5D2622D9-5A53-49BE-9F2E-51C1628FD65F}" type="presParOf" srcId="{10DD0BDD-75C8-4E27-9D9B-2E918119757C}" destId="{D3433882-88D1-41B8-BA4E-8722A91FF92B}" srcOrd="4" destOrd="0" presId="urn:microsoft.com/office/officeart/2005/8/layout/vList2"/>
    <dgm:cxn modelId="{175A5F29-A3AF-4F46-8975-2E2CDA5DF10D}" type="presParOf" srcId="{10DD0BDD-75C8-4E27-9D9B-2E918119757C}" destId="{B018F104-7731-46D9-8A74-2660BAB6868A}" srcOrd="5" destOrd="0" presId="urn:microsoft.com/office/officeart/2005/8/layout/vList2"/>
    <dgm:cxn modelId="{BB7C2CAA-FCCD-4ECF-8240-93E7F394F3C0}" type="presParOf" srcId="{10DD0BDD-75C8-4E27-9D9B-2E918119757C}" destId="{3C5C994A-31D7-4BD4-8016-FE137CAAE094}" srcOrd="6" destOrd="0" presId="urn:microsoft.com/office/officeart/2005/8/layout/vList2"/>
    <dgm:cxn modelId="{36C9E85B-944A-43A5-A4AF-DD08458F40F5}" type="presParOf" srcId="{10DD0BDD-75C8-4E27-9D9B-2E918119757C}" destId="{EC6A5C68-61CA-4A0E-B5B9-7610A1E99951}" srcOrd="7" destOrd="0" presId="urn:microsoft.com/office/officeart/2005/8/layout/vList2"/>
    <dgm:cxn modelId="{7E2FB8AC-7E95-4483-A406-61A8ECD6B2C5}" type="presParOf" srcId="{10DD0BDD-75C8-4E27-9D9B-2E918119757C}" destId="{EACA5679-E187-4819-9886-866427178CC2}" srcOrd="8" destOrd="0" presId="urn:microsoft.com/office/officeart/2005/8/layout/vList2"/>
    <dgm:cxn modelId="{86FFDCF4-1F15-4D94-A4F0-0AE8814F5250}" type="presParOf" srcId="{10DD0BDD-75C8-4E27-9D9B-2E918119757C}" destId="{8F6EDE24-9A10-4D63-97F6-B4B605529579}" srcOrd="9" destOrd="0" presId="urn:microsoft.com/office/officeart/2005/8/layout/vList2"/>
    <dgm:cxn modelId="{CA3B29C2-E3B8-4EC0-B64C-C2A40D98B8BC}" type="presParOf" srcId="{10DD0BDD-75C8-4E27-9D9B-2E918119757C}" destId="{438BB40A-3451-400B-B063-75C1FADC4089}" srcOrd="10" destOrd="0" presId="urn:microsoft.com/office/officeart/2005/8/layout/vList2"/>
    <dgm:cxn modelId="{2879823E-6C7B-421F-8735-A8E80136505E}" type="presParOf" srcId="{10DD0BDD-75C8-4E27-9D9B-2E918119757C}" destId="{7AB3C3C6-569E-481A-9F42-3837300D660A}" srcOrd="11" destOrd="0" presId="urn:microsoft.com/office/officeart/2005/8/layout/vList2"/>
    <dgm:cxn modelId="{B2BE4CC7-0863-4B6C-8F35-55CDEC127F27}" type="presParOf" srcId="{10DD0BDD-75C8-4E27-9D9B-2E918119757C}" destId="{E54F16D2-7934-46ED-B938-FCC0089027F1}"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EBD065A-5755-44CA-9757-A7996A77CBDD}"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fr-FR"/>
        </a:p>
      </dgm:t>
    </dgm:pt>
    <dgm:pt modelId="{96FF806B-F49B-42E1-BB20-7E80F74D8E8E}">
      <dgm:prSet/>
      <dgm:spPr>
        <a:solidFill>
          <a:schemeClr val="tx1"/>
        </a:solidFill>
      </dgm:spPr>
      <dgm:t>
        <a:bodyPr/>
        <a:lstStyle/>
        <a:p>
          <a:r>
            <a:rPr lang="fr-FR" dirty="0"/>
            <a:t>Dimensions initiales</a:t>
          </a:r>
        </a:p>
      </dgm:t>
    </dgm:pt>
    <dgm:pt modelId="{DFDBC11D-CC36-47ED-9177-CAD5C7A33F76}" type="parTrans" cxnId="{1FABE2A6-FA17-41F4-9329-2304A12F3BA8}">
      <dgm:prSet/>
      <dgm:spPr/>
      <dgm:t>
        <a:bodyPr/>
        <a:lstStyle/>
        <a:p>
          <a:endParaRPr lang="fr-FR"/>
        </a:p>
      </dgm:t>
    </dgm:pt>
    <dgm:pt modelId="{8BCDFF1C-2C90-4AFB-B152-C6756E9AACBE}" type="sibTrans" cxnId="{1FABE2A6-FA17-41F4-9329-2304A12F3BA8}">
      <dgm:prSet/>
      <dgm:spPr/>
      <dgm:t>
        <a:bodyPr/>
        <a:lstStyle/>
        <a:p>
          <a:endParaRPr lang="fr-FR"/>
        </a:p>
      </dgm:t>
    </dgm:pt>
    <dgm:pt modelId="{7CE9712B-B6CF-42B7-9B83-D8C6AAA7178D}">
      <dgm:prSet/>
      <dgm:spPr/>
      <dgm:t>
        <a:bodyPr/>
        <a:lstStyle/>
        <a:p>
          <a:pPr>
            <a:buFontTx/>
            <a:buNone/>
          </a:pPr>
          <a:r>
            <a:rPr lang="fr-FR" dirty="0"/>
            <a:t>1050 * 721</a:t>
          </a:r>
        </a:p>
      </dgm:t>
    </dgm:pt>
    <dgm:pt modelId="{579035E1-9111-49A0-809B-81226247AA54}" type="parTrans" cxnId="{246CF77C-DEFF-4B16-9F0D-7EFBD12E4899}">
      <dgm:prSet/>
      <dgm:spPr/>
      <dgm:t>
        <a:bodyPr/>
        <a:lstStyle/>
        <a:p>
          <a:endParaRPr lang="fr-FR"/>
        </a:p>
      </dgm:t>
    </dgm:pt>
    <dgm:pt modelId="{5EFA31FB-6786-4B02-AABE-272835745F9B}" type="sibTrans" cxnId="{246CF77C-DEFF-4B16-9F0D-7EFBD12E4899}">
      <dgm:prSet/>
      <dgm:spPr/>
      <dgm:t>
        <a:bodyPr/>
        <a:lstStyle/>
        <a:p>
          <a:endParaRPr lang="fr-FR"/>
        </a:p>
      </dgm:t>
    </dgm:pt>
    <dgm:pt modelId="{2DAF6E39-81CE-4E46-B9BD-D4264C09AC93}">
      <dgm:prSet/>
      <dgm:spPr/>
      <dgm:t>
        <a:bodyPr/>
        <a:lstStyle/>
        <a:p>
          <a:r>
            <a:rPr lang="fr-FR" dirty="0"/>
            <a:t>Dimensions après PCA </a:t>
          </a:r>
          <a:br>
            <a:rPr lang="fr-FR" dirty="0"/>
          </a:br>
          <a:r>
            <a:rPr lang="fr-FR" dirty="0"/>
            <a:t>(99% de la variance conservée)</a:t>
          </a:r>
        </a:p>
      </dgm:t>
    </dgm:pt>
    <dgm:pt modelId="{D9D41BA4-E62E-4A4A-9455-6A572B5F270D}" type="parTrans" cxnId="{0F68B98F-F9EF-4163-A6A2-E17FCBD4D971}">
      <dgm:prSet/>
      <dgm:spPr/>
      <dgm:t>
        <a:bodyPr/>
        <a:lstStyle/>
        <a:p>
          <a:endParaRPr lang="fr-FR"/>
        </a:p>
      </dgm:t>
    </dgm:pt>
    <dgm:pt modelId="{523B306D-F6D6-4996-8657-D22758E8F10C}" type="sibTrans" cxnId="{0F68B98F-F9EF-4163-A6A2-E17FCBD4D971}">
      <dgm:prSet/>
      <dgm:spPr/>
      <dgm:t>
        <a:bodyPr/>
        <a:lstStyle/>
        <a:p>
          <a:endParaRPr lang="fr-FR"/>
        </a:p>
      </dgm:t>
    </dgm:pt>
    <dgm:pt modelId="{5224A0E4-F08F-4A17-B2EE-4C0704EFF118}">
      <dgm:prSet/>
      <dgm:spPr/>
      <dgm:t>
        <a:bodyPr/>
        <a:lstStyle/>
        <a:p>
          <a:pPr>
            <a:buFontTx/>
            <a:buNone/>
          </a:pPr>
          <a:r>
            <a:rPr lang="fr-FR" dirty="0"/>
            <a:t>1050 * 579</a:t>
          </a:r>
        </a:p>
      </dgm:t>
    </dgm:pt>
    <dgm:pt modelId="{6639282D-D78E-4CD6-98E6-C6D4893855D9}" type="parTrans" cxnId="{8124232F-460C-41C3-8188-15558AC0B602}">
      <dgm:prSet/>
      <dgm:spPr/>
      <dgm:t>
        <a:bodyPr/>
        <a:lstStyle/>
        <a:p>
          <a:endParaRPr lang="fr-FR"/>
        </a:p>
      </dgm:t>
    </dgm:pt>
    <dgm:pt modelId="{FBEE07A7-CC92-4EBD-807F-73EA8434FCED}" type="sibTrans" cxnId="{8124232F-460C-41C3-8188-15558AC0B602}">
      <dgm:prSet/>
      <dgm:spPr/>
      <dgm:t>
        <a:bodyPr/>
        <a:lstStyle/>
        <a:p>
          <a:endParaRPr lang="fr-FR"/>
        </a:p>
      </dgm:t>
    </dgm:pt>
    <dgm:pt modelId="{C2364627-53A5-4093-BA9D-120168C9B2ED}">
      <dgm:prSet/>
      <dgm:spPr>
        <a:solidFill>
          <a:schemeClr val="bg1">
            <a:lumMod val="85000"/>
          </a:schemeClr>
        </a:solidFill>
      </dgm:spPr>
      <dgm:t>
        <a:bodyPr/>
        <a:lstStyle/>
        <a:p>
          <a:r>
            <a:rPr lang="fr-FR" dirty="0">
              <a:solidFill>
                <a:schemeClr val="tx1"/>
              </a:solidFill>
            </a:rPr>
            <a:t>Dimensions après T-SNE</a:t>
          </a:r>
        </a:p>
      </dgm:t>
    </dgm:pt>
    <dgm:pt modelId="{9EC6AE9E-B8EF-4C7C-BDD9-9B3427EA377C}" type="parTrans" cxnId="{8B42DABC-4821-46D4-81AD-6D5381F30823}">
      <dgm:prSet/>
      <dgm:spPr/>
      <dgm:t>
        <a:bodyPr/>
        <a:lstStyle/>
        <a:p>
          <a:endParaRPr lang="fr-FR"/>
        </a:p>
      </dgm:t>
    </dgm:pt>
    <dgm:pt modelId="{3A0F915D-CD29-46AC-8AFE-D87EC41AF03D}" type="sibTrans" cxnId="{8B42DABC-4821-46D4-81AD-6D5381F30823}">
      <dgm:prSet/>
      <dgm:spPr/>
      <dgm:t>
        <a:bodyPr/>
        <a:lstStyle/>
        <a:p>
          <a:endParaRPr lang="fr-FR"/>
        </a:p>
      </dgm:t>
    </dgm:pt>
    <dgm:pt modelId="{103BB73C-579F-41EC-88E5-035EF8FA6D03}">
      <dgm:prSet/>
      <dgm:spPr/>
      <dgm:t>
        <a:bodyPr/>
        <a:lstStyle/>
        <a:p>
          <a:pPr>
            <a:buFontTx/>
            <a:buNone/>
          </a:pPr>
          <a:r>
            <a:rPr lang="fr-FR" dirty="0"/>
            <a:t>1050 * 2</a:t>
          </a:r>
        </a:p>
      </dgm:t>
    </dgm:pt>
    <dgm:pt modelId="{7268BE2E-6ED3-4F72-BCCF-CE3B060B301B}" type="parTrans" cxnId="{64332EAF-852E-4293-8FA4-7AD306DD4D94}">
      <dgm:prSet/>
      <dgm:spPr/>
      <dgm:t>
        <a:bodyPr/>
        <a:lstStyle/>
        <a:p>
          <a:endParaRPr lang="fr-FR"/>
        </a:p>
      </dgm:t>
    </dgm:pt>
    <dgm:pt modelId="{3AD9BF93-C0A0-4DE2-9E25-B2B07170F854}" type="sibTrans" cxnId="{64332EAF-852E-4293-8FA4-7AD306DD4D94}">
      <dgm:prSet/>
      <dgm:spPr/>
      <dgm:t>
        <a:bodyPr/>
        <a:lstStyle/>
        <a:p>
          <a:endParaRPr lang="fr-FR"/>
        </a:p>
      </dgm:t>
    </dgm:pt>
    <dgm:pt modelId="{52C8D438-D330-4DDE-A2AB-6D1E4ADD5673}" type="pres">
      <dgm:prSet presAssocID="{5EBD065A-5755-44CA-9757-A7996A77CBDD}" presName="linear" presStyleCnt="0">
        <dgm:presLayoutVars>
          <dgm:dir/>
          <dgm:animLvl val="lvl"/>
          <dgm:resizeHandles val="exact"/>
        </dgm:presLayoutVars>
      </dgm:prSet>
      <dgm:spPr/>
    </dgm:pt>
    <dgm:pt modelId="{23B4D0B6-A9FF-4616-BD2B-D5D57C93ED94}" type="pres">
      <dgm:prSet presAssocID="{96FF806B-F49B-42E1-BB20-7E80F74D8E8E}" presName="parentLin" presStyleCnt="0"/>
      <dgm:spPr/>
    </dgm:pt>
    <dgm:pt modelId="{4505ECB4-BA15-45E9-B775-B820086ACAA5}" type="pres">
      <dgm:prSet presAssocID="{96FF806B-F49B-42E1-BB20-7E80F74D8E8E}" presName="parentLeftMargin" presStyleLbl="node1" presStyleIdx="0" presStyleCnt="3"/>
      <dgm:spPr/>
    </dgm:pt>
    <dgm:pt modelId="{8A48B978-C537-44B9-87A9-D646CF2AEE03}" type="pres">
      <dgm:prSet presAssocID="{96FF806B-F49B-42E1-BB20-7E80F74D8E8E}" presName="parentText" presStyleLbl="node1" presStyleIdx="0" presStyleCnt="3">
        <dgm:presLayoutVars>
          <dgm:chMax val="0"/>
          <dgm:bulletEnabled val="1"/>
        </dgm:presLayoutVars>
      </dgm:prSet>
      <dgm:spPr/>
    </dgm:pt>
    <dgm:pt modelId="{0C13400D-EBB3-4D13-A676-58D4ACAE19AD}" type="pres">
      <dgm:prSet presAssocID="{96FF806B-F49B-42E1-BB20-7E80F74D8E8E}" presName="negativeSpace" presStyleCnt="0"/>
      <dgm:spPr/>
    </dgm:pt>
    <dgm:pt modelId="{89BE89A3-BB9E-4AAA-9395-C85272F14806}" type="pres">
      <dgm:prSet presAssocID="{96FF806B-F49B-42E1-BB20-7E80F74D8E8E}" presName="childText" presStyleLbl="conFgAcc1" presStyleIdx="0" presStyleCnt="3">
        <dgm:presLayoutVars>
          <dgm:bulletEnabled val="1"/>
        </dgm:presLayoutVars>
      </dgm:prSet>
      <dgm:spPr/>
    </dgm:pt>
    <dgm:pt modelId="{049B3D55-23D4-400C-BCD1-7858C78A8949}" type="pres">
      <dgm:prSet presAssocID="{8BCDFF1C-2C90-4AFB-B152-C6756E9AACBE}" presName="spaceBetweenRectangles" presStyleCnt="0"/>
      <dgm:spPr/>
    </dgm:pt>
    <dgm:pt modelId="{F1C99448-5FA9-4998-B2CE-B7F154FE4BC5}" type="pres">
      <dgm:prSet presAssocID="{2DAF6E39-81CE-4E46-B9BD-D4264C09AC93}" presName="parentLin" presStyleCnt="0"/>
      <dgm:spPr/>
    </dgm:pt>
    <dgm:pt modelId="{E1C9F122-7664-43CD-B4C5-CC5B3D0EA30C}" type="pres">
      <dgm:prSet presAssocID="{2DAF6E39-81CE-4E46-B9BD-D4264C09AC93}" presName="parentLeftMargin" presStyleLbl="node1" presStyleIdx="0" presStyleCnt="3"/>
      <dgm:spPr/>
    </dgm:pt>
    <dgm:pt modelId="{844E28AE-1422-4DB8-86EE-BFC1A756BD39}" type="pres">
      <dgm:prSet presAssocID="{2DAF6E39-81CE-4E46-B9BD-D4264C09AC93}" presName="parentText" presStyleLbl="node1" presStyleIdx="1" presStyleCnt="3">
        <dgm:presLayoutVars>
          <dgm:chMax val="0"/>
          <dgm:bulletEnabled val="1"/>
        </dgm:presLayoutVars>
      </dgm:prSet>
      <dgm:spPr/>
    </dgm:pt>
    <dgm:pt modelId="{DEC9DE66-A771-485B-9527-52C77AF0A02C}" type="pres">
      <dgm:prSet presAssocID="{2DAF6E39-81CE-4E46-B9BD-D4264C09AC93}" presName="negativeSpace" presStyleCnt="0"/>
      <dgm:spPr/>
    </dgm:pt>
    <dgm:pt modelId="{8B15D6FF-A7F9-4A02-848C-566E3599391B}" type="pres">
      <dgm:prSet presAssocID="{2DAF6E39-81CE-4E46-B9BD-D4264C09AC93}" presName="childText" presStyleLbl="conFgAcc1" presStyleIdx="1" presStyleCnt="3">
        <dgm:presLayoutVars>
          <dgm:bulletEnabled val="1"/>
        </dgm:presLayoutVars>
      </dgm:prSet>
      <dgm:spPr/>
    </dgm:pt>
    <dgm:pt modelId="{67B297AE-C55F-489F-98F8-10C54B638585}" type="pres">
      <dgm:prSet presAssocID="{523B306D-F6D6-4996-8657-D22758E8F10C}" presName="spaceBetweenRectangles" presStyleCnt="0"/>
      <dgm:spPr/>
    </dgm:pt>
    <dgm:pt modelId="{BDBE4226-1751-4C1F-93B6-1B9604EAC05C}" type="pres">
      <dgm:prSet presAssocID="{C2364627-53A5-4093-BA9D-120168C9B2ED}" presName="parentLin" presStyleCnt="0"/>
      <dgm:spPr/>
    </dgm:pt>
    <dgm:pt modelId="{8C5F4C76-67D4-41B0-A993-A5D49E81A453}" type="pres">
      <dgm:prSet presAssocID="{C2364627-53A5-4093-BA9D-120168C9B2ED}" presName="parentLeftMargin" presStyleLbl="node1" presStyleIdx="1" presStyleCnt="3"/>
      <dgm:spPr/>
    </dgm:pt>
    <dgm:pt modelId="{2E744582-9178-4BA3-9C5E-5C3AC778FB8E}" type="pres">
      <dgm:prSet presAssocID="{C2364627-53A5-4093-BA9D-120168C9B2ED}" presName="parentText" presStyleLbl="node1" presStyleIdx="2" presStyleCnt="3">
        <dgm:presLayoutVars>
          <dgm:chMax val="0"/>
          <dgm:bulletEnabled val="1"/>
        </dgm:presLayoutVars>
      </dgm:prSet>
      <dgm:spPr/>
    </dgm:pt>
    <dgm:pt modelId="{7E9A3192-C9F6-4983-8F19-8EC043B79A51}" type="pres">
      <dgm:prSet presAssocID="{C2364627-53A5-4093-BA9D-120168C9B2ED}" presName="negativeSpace" presStyleCnt="0"/>
      <dgm:spPr/>
    </dgm:pt>
    <dgm:pt modelId="{2194CFF2-8DB2-4A73-89A4-EBAF4F90C5F1}" type="pres">
      <dgm:prSet presAssocID="{C2364627-53A5-4093-BA9D-120168C9B2ED}" presName="childText" presStyleLbl="conFgAcc1" presStyleIdx="2" presStyleCnt="3">
        <dgm:presLayoutVars>
          <dgm:bulletEnabled val="1"/>
        </dgm:presLayoutVars>
      </dgm:prSet>
      <dgm:spPr/>
    </dgm:pt>
  </dgm:ptLst>
  <dgm:cxnLst>
    <dgm:cxn modelId="{5B045E1D-05CC-4EA1-A955-9D36DFAEEFCB}" type="presOf" srcId="{C2364627-53A5-4093-BA9D-120168C9B2ED}" destId="{8C5F4C76-67D4-41B0-A993-A5D49E81A453}" srcOrd="0" destOrd="0" presId="urn:microsoft.com/office/officeart/2005/8/layout/list1"/>
    <dgm:cxn modelId="{8124232F-460C-41C3-8188-15558AC0B602}" srcId="{2DAF6E39-81CE-4E46-B9BD-D4264C09AC93}" destId="{5224A0E4-F08F-4A17-B2EE-4C0704EFF118}" srcOrd="0" destOrd="0" parTransId="{6639282D-D78E-4CD6-98E6-C6D4893855D9}" sibTransId="{FBEE07A7-CC92-4EBD-807F-73EA8434FCED}"/>
    <dgm:cxn modelId="{293D5C36-E315-44AC-A0DE-7A3A3771CF96}" type="presOf" srcId="{2DAF6E39-81CE-4E46-B9BD-D4264C09AC93}" destId="{844E28AE-1422-4DB8-86EE-BFC1A756BD39}" srcOrd="1" destOrd="0" presId="urn:microsoft.com/office/officeart/2005/8/layout/list1"/>
    <dgm:cxn modelId="{8E56473D-711B-4650-B5B1-D0C477D7EE12}" type="presOf" srcId="{7CE9712B-B6CF-42B7-9B83-D8C6AAA7178D}" destId="{89BE89A3-BB9E-4AAA-9395-C85272F14806}" srcOrd="0" destOrd="0" presId="urn:microsoft.com/office/officeart/2005/8/layout/list1"/>
    <dgm:cxn modelId="{92F06B4A-8A34-4B43-8903-C91861F36C19}" type="presOf" srcId="{2DAF6E39-81CE-4E46-B9BD-D4264C09AC93}" destId="{E1C9F122-7664-43CD-B4C5-CC5B3D0EA30C}" srcOrd="0" destOrd="0" presId="urn:microsoft.com/office/officeart/2005/8/layout/list1"/>
    <dgm:cxn modelId="{246CF77C-DEFF-4B16-9F0D-7EFBD12E4899}" srcId="{96FF806B-F49B-42E1-BB20-7E80F74D8E8E}" destId="{7CE9712B-B6CF-42B7-9B83-D8C6AAA7178D}" srcOrd="0" destOrd="0" parTransId="{579035E1-9111-49A0-809B-81226247AA54}" sibTransId="{5EFA31FB-6786-4B02-AABE-272835745F9B}"/>
    <dgm:cxn modelId="{49FB6D83-FDC0-46DC-B528-97490B01A9FB}" type="presOf" srcId="{103BB73C-579F-41EC-88E5-035EF8FA6D03}" destId="{2194CFF2-8DB2-4A73-89A4-EBAF4F90C5F1}" srcOrd="0" destOrd="0" presId="urn:microsoft.com/office/officeart/2005/8/layout/list1"/>
    <dgm:cxn modelId="{0F68B98F-F9EF-4163-A6A2-E17FCBD4D971}" srcId="{5EBD065A-5755-44CA-9757-A7996A77CBDD}" destId="{2DAF6E39-81CE-4E46-B9BD-D4264C09AC93}" srcOrd="1" destOrd="0" parTransId="{D9D41BA4-E62E-4A4A-9455-6A572B5F270D}" sibTransId="{523B306D-F6D6-4996-8657-D22758E8F10C}"/>
    <dgm:cxn modelId="{23E75C91-DAF2-4F78-B330-F56B1B7679F2}" type="presOf" srcId="{5224A0E4-F08F-4A17-B2EE-4C0704EFF118}" destId="{8B15D6FF-A7F9-4A02-848C-566E3599391B}" srcOrd="0" destOrd="0" presId="urn:microsoft.com/office/officeart/2005/8/layout/list1"/>
    <dgm:cxn modelId="{1FABE2A6-FA17-41F4-9329-2304A12F3BA8}" srcId="{5EBD065A-5755-44CA-9757-A7996A77CBDD}" destId="{96FF806B-F49B-42E1-BB20-7E80F74D8E8E}" srcOrd="0" destOrd="0" parTransId="{DFDBC11D-CC36-47ED-9177-CAD5C7A33F76}" sibTransId="{8BCDFF1C-2C90-4AFB-B152-C6756E9AACBE}"/>
    <dgm:cxn modelId="{64332EAF-852E-4293-8FA4-7AD306DD4D94}" srcId="{C2364627-53A5-4093-BA9D-120168C9B2ED}" destId="{103BB73C-579F-41EC-88E5-035EF8FA6D03}" srcOrd="0" destOrd="0" parTransId="{7268BE2E-6ED3-4F72-BCCF-CE3B060B301B}" sibTransId="{3AD9BF93-C0A0-4DE2-9E25-B2B07170F854}"/>
    <dgm:cxn modelId="{8B42DABC-4821-46D4-81AD-6D5381F30823}" srcId="{5EBD065A-5755-44CA-9757-A7996A77CBDD}" destId="{C2364627-53A5-4093-BA9D-120168C9B2ED}" srcOrd="2" destOrd="0" parTransId="{9EC6AE9E-B8EF-4C7C-BDD9-9B3427EA377C}" sibTransId="{3A0F915D-CD29-46AC-8AFE-D87EC41AF03D}"/>
    <dgm:cxn modelId="{1CB056E0-E22D-4995-8544-068E8CAC43CF}" type="presOf" srcId="{5EBD065A-5755-44CA-9757-A7996A77CBDD}" destId="{52C8D438-D330-4DDE-A2AB-6D1E4ADD5673}" srcOrd="0" destOrd="0" presId="urn:microsoft.com/office/officeart/2005/8/layout/list1"/>
    <dgm:cxn modelId="{B1E8EEE8-84CB-4FCC-A99E-2068F7BDDB2A}" type="presOf" srcId="{C2364627-53A5-4093-BA9D-120168C9B2ED}" destId="{2E744582-9178-4BA3-9C5E-5C3AC778FB8E}" srcOrd="1" destOrd="0" presId="urn:microsoft.com/office/officeart/2005/8/layout/list1"/>
    <dgm:cxn modelId="{D18C14E9-A4B3-4CA2-BC3D-5C8E7BF56217}" type="presOf" srcId="{96FF806B-F49B-42E1-BB20-7E80F74D8E8E}" destId="{8A48B978-C537-44B9-87A9-D646CF2AEE03}" srcOrd="1" destOrd="0" presId="urn:microsoft.com/office/officeart/2005/8/layout/list1"/>
    <dgm:cxn modelId="{947FE5F4-B724-40BD-85C0-A2D6BB9E1E78}" type="presOf" srcId="{96FF806B-F49B-42E1-BB20-7E80F74D8E8E}" destId="{4505ECB4-BA15-45E9-B775-B820086ACAA5}" srcOrd="0" destOrd="0" presId="urn:microsoft.com/office/officeart/2005/8/layout/list1"/>
    <dgm:cxn modelId="{CA947DD7-AD8C-4FFC-820B-59696D4A0221}" type="presParOf" srcId="{52C8D438-D330-4DDE-A2AB-6D1E4ADD5673}" destId="{23B4D0B6-A9FF-4616-BD2B-D5D57C93ED94}" srcOrd="0" destOrd="0" presId="urn:microsoft.com/office/officeart/2005/8/layout/list1"/>
    <dgm:cxn modelId="{4E53B066-746B-41F0-AD2C-3BC4C579BF7A}" type="presParOf" srcId="{23B4D0B6-A9FF-4616-BD2B-D5D57C93ED94}" destId="{4505ECB4-BA15-45E9-B775-B820086ACAA5}" srcOrd="0" destOrd="0" presId="urn:microsoft.com/office/officeart/2005/8/layout/list1"/>
    <dgm:cxn modelId="{CFCA10BD-D407-4533-9B77-A9AA9D1917E8}" type="presParOf" srcId="{23B4D0B6-A9FF-4616-BD2B-D5D57C93ED94}" destId="{8A48B978-C537-44B9-87A9-D646CF2AEE03}" srcOrd="1" destOrd="0" presId="urn:microsoft.com/office/officeart/2005/8/layout/list1"/>
    <dgm:cxn modelId="{EA8F4DE2-E7F0-4572-AF52-B370BE78295F}" type="presParOf" srcId="{52C8D438-D330-4DDE-A2AB-6D1E4ADD5673}" destId="{0C13400D-EBB3-4D13-A676-58D4ACAE19AD}" srcOrd="1" destOrd="0" presId="urn:microsoft.com/office/officeart/2005/8/layout/list1"/>
    <dgm:cxn modelId="{70531CCB-2B72-4F4D-9C3A-A84373B27BC0}" type="presParOf" srcId="{52C8D438-D330-4DDE-A2AB-6D1E4ADD5673}" destId="{89BE89A3-BB9E-4AAA-9395-C85272F14806}" srcOrd="2" destOrd="0" presId="urn:microsoft.com/office/officeart/2005/8/layout/list1"/>
    <dgm:cxn modelId="{C98733F9-41BC-40B2-90E7-56B31379023C}" type="presParOf" srcId="{52C8D438-D330-4DDE-A2AB-6D1E4ADD5673}" destId="{049B3D55-23D4-400C-BCD1-7858C78A8949}" srcOrd="3" destOrd="0" presId="urn:microsoft.com/office/officeart/2005/8/layout/list1"/>
    <dgm:cxn modelId="{0A4BCBF1-9D1E-4716-9BB3-186219DF0D1A}" type="presParOf" srcId="{52C8D438-D330-4DDE-A2AB-6D1E4ADD5673}" destId="{F1C99448-5FA9-4998-B2CE-B7F154FE4BC5}" srcOrd="4" destOrd="0" presId="urn:microsoft.com/office/officeart/2005/8/layout/list1"/>
    <dgm:cxn modelId="{4BAEEBB2-6B02-4B94-A038-E7194EFC97A8}" type="presParOf" srcId="{F1C99448-5FA9-4998-B2CE-B7F154FE4BC5}" destId="{E1C9F122-7664-43CD-B4C5-CC5B3D0EA30C}" srcOrd="0" destOrd="0" presId="urn:microsoft.com/office/officeart/2005/8/layout/list1"/>
    <dgm:cxn modelId="{A9EEDB7B-C6B8-4C52-ACDC-0E2CE32CDC73}" type="presParOf" srcId="{F1C99448-5FA9-4998-B2CE-B7F154FE4BC5}" destId="{844E28AE-1422-4DB8-86EE-BFC1A756BD39}" srcOrd="1" destOrd="0" presId="urn:microsoft.com/office/officeart/2005/8/layout/list1"/>
    <dgm:cxn modelId="{B5FE68F4-8AD7-4E27-AB86-DEB8CD2116DB}" type="presParOf" srcId="{52C8D438-D330-4DDE-A2AB-6D1E4ADD5673}" destId="{DEC9DE66-A771-485B-9527-52C77AF0A02C}" srcOrd="5" destOrd="0" presId="urn:microsoft.com/office/officeart/2005/8/layout/list1"/>
    <dgm:cxn modelId="{033A9136-21F5-4F4B-B641-8B3C26F3DDB0}" type="presParOf" srcId="{52C8D438-D330-4DDE-A2AB-6D1E4ADD5673}" destId="{8B15D6FF-A7F9-4A02-848C-566E3599391B}" srcOrd="6" destOrd="0" presId="urn:microsoft.com/office/officeart/2005/8/layout/list1"/>
    <dgm:cxn modelId="{A55B5F47-F76D-4303-9546-E75BCC3B1E15}" type="presParOf" srcId="{52C8D438-D330-4DDE-A2AB-6D1E4ADD5673}" destId="{67B297AE-C55F-489F-98F8-10C54B638585}" srcOrd="7" destOrd="0" presId="urn:microsoft.com/office/officeart/2005/8/layout/list1"/>
    <dgm:cxn modelId="{C3B8AA5A-B4F6-4473-85E9-80327DDBE713}" type="presParOf" srcId="{52C8D438-D330-4DDE-A2AB-6D1E4ADD5673}" destId="{BDBE4226-1751-4C1F-93B6-1B9604EAC05C}" srcOrd="8" destOrd="0" presId="urn:microsoft.com/office/officeart/2005/8/layout/list1"/>
    <dgm:cxn modelId="{41047B88-8FB7-4E04-9D81-9F592B16AFCC}" type="presParOf" srcId="{BDBE4226-1751-4C1F-93B6-1B9604EAC05C}" destId="{8C5F4C76-67D4-41B0-A993-A5D49E81A453}" srcOrd="0" destOrd="0" presId="urn:microsoft.com/office/officeart/2005/8/layout/list1"/>
    <dgm:cxn modelId="{5F4582D7-8411-4213-B6C3-470843304C22}" type="presParOf" srcId="{BDBE4226-1751-4C1F-93B6-1B9604EAC05C}" destId="{2E744582-9178-4BA3-9C5E-5C3AC778FB8E}" srcOrd="1" destOrd="0" presId="urn:microsoft.com/office/officeart/2005/8/layout/list1"/>
    <dgm:cxn modelId="{73B551C2-8441-4459-9559-377DA424ADC8}" type="presParOf" srcId="{52C8D438-D330-4DDE-A2AB-6D1E4ADD5673}" destId="{7E9A3192-C9F6-4983-8F19-8EC043B79A51}" srcOrd="9" destOrd="0" presId="urn:microsoft.com/office/officeart/2005/8/layout/list1"/>
    <dgm:cxn modelId="{CBB9DA5C-F780-4B4A-B363-F35433677DC4}" type="presParOf" srcId="{52C8D438-D330-4DDE-A2AB-6D1E4ADD5673}" destId="{2194CFF2-8DB2-4A73-89A4-EBAF4F90C5F1}"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EBD065A-5755-44CA-9757-A7996A77CBDD}"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fr-FR"/>
        </a:p>
      </dgm:t>
    </dgm:pt>
    <dgm:pt modelId="{96FF806B-F49B-42E1-BB20-7E80F74D8E8E}">
      <dgm:prSet/>
      <dgm:spPr>
        <a:solidFill>
          <a:schemeClr val="tx1"/>
        </a:solidFill>
      </dgm:spPr>
      <dgm:t>
        <a:bodyPr/>
        <a:lstStyle/>
        <a:p>
          <a:r>
            <a:rPr lang="fr-FR" dirty="0"/>
            <a:t>Dimensions initiales</a:t>
          </a:r>
        </a:p>
      </dgm:t>
    </dgm:pt>
    <dgm:pt modelId="{DFDBC11D-CC36-47ED-9177-CAD5C7A33F76}" type="parTrans" cxnId="{1FABE2A6-FA17-41F4-9329-2304A12F3BA8}">
      <dgm:prSet/>
      <dgm:spPr/>
      <dgm:t>
        <a:bodyPr/>
        <a:lstStyle/>
        <a:p>
          <a:endParaRPr lang="fr-FR"/>
        </a:p>
      </dgm:t>
    </dgm:pt>
    <dgm:pt modelId="{8BCDFF1C-2C90-4AFB-B152-C6756E9AACBE}" type="sibTrans" cxnId="{1FABE2A6-FA17-41F4-9329-2304A12F3BA8}">
      <dgm:prSet/>
      <dgm:spPr/>
      <dgm:t>
        <a:bodyPr/>
        <a:lstStyle/>
        <a:p>
          <a:endParaRPr lang="fr-FR"/>
        </a:p>
      </dgm:t>
    </dgm:pt>
    <dgm:pt modelId="{7CE9712B-B6CF-42B7-9B83-D8C6AAA7178D}">
      <dgm:prSet/>
      <dgm:spPr/>
      <dgm:t>
        <a:bodyPr/>
        <a:lstStyle/>
        <a:p>
          <a:pPr>
            <a:buFontTx/>
            <a:buNone/>
          </a:pPr>
          <a:r>
            <a:rPr lang="fr-FR" dirty="0"/>
            <a:t>1050 * 4096</a:t>
          </a:r>
        </a:p>
      </dgm:t>
    </dgm:pt>
    <dgm:pt modelId="{579035E1-9111-49A0-809B-81226247AA54}" type="parTrans" cxnId="{246CF77C-DEFF-4B16-9F0D-7EFBD12E4899}">
      <dgm:prSet/>
      <dgm:spPr/>
      <dgm:t>
        <a:bodyPr/>
        <a:lstStyle/>
        <a:p>
          <a:endParaRPr lang="fr-FR"/>
        </a:p>
      </dgm:t>
    </dgm:pt>
    <dgm:pt modelId="{5EFA31FB-6786-4B02-AABE-272835745F9B}" type="sibTrans" cxnId="{246CF77C-DEFF-4B16-9F0D-7EFBD12E4899}">
      <dgm:prSet/>
      <dgm:spPr/>
      <dgm:t>
        <a:bodyPr/>
        <a:lstStyle/>
        <a:p>
          <a:endParaRPr lang="fr-FR"/>
        </a:p>
      </dgm:t>
    </dgm:pt>
    <dgm:pt modelId="{2DAF6E39-81CE-4E46-B9BD-D4264C09AC93}">
      <dgm:prSet/>
      <dgm:spPr/>
      <dgm:t>
        <a:bodyPr/>
        <a:lstStyle/>
        <a:p>
          <a:r>
            <a:rPr lang="fr-FR" dirty="0"/>
            <a:t>Dimensions après PCA </a:t>
          </a:r>
          <a:br>
            <a:rPr lang="fr-FR" dirty="0"/>
          </a:br>
          <a:r>
            <a:rPr lang="fr-FR" dirty="0"/>
            <a:t>(99% de la variance conservée)</a:t>
          </a:r>
        </a:p>
      </dgm:t>
    </dgm:pt>
    <dgm:pt modelId="{D9D41BA4-E62E-4A4A-9455-6A572B5F270D}" type="parTrans" cxnId="{0F68B98F-F9EF-4163-A6A2-E17FCBD4D971}">
      <dgm:prSet/>
      <dgm:spPr/>
      <dgm:t>
        <a:bodyPr/>
        <a:lstStyle/>
        <a:p>
          <a:endParaRPr lang="fr-FR"/>
        </a:p>
      </dgm:t>
    </dgm:pt>
    <dgm:pt modelId="{523B306D-F6D6-4996-8657-D22758E8F10C}" type="sibTrans" cxnId="{0F68B98F-F9EF-4163-A6A2-E17FCBD4D971}">
      <dgm:prSet/>
      <dgm:spPr/>
      <dgm:t>
        <a:bodyPr/>
        <a:lstStyle/>
        <a:p>
          <a:endParaRPr lang="fr-FR"/>
        </a:p>
      </dgm:t>
    </dgm:pt>
    <dgm:pt modelId="{5224A0E4-F08F-4A17-B2EE-4C0704EFF118}">
      <dgm:prSet/>
      <dgm:spPr/>
      <dgm:t>
        <a:bodyPr/>
        <a:lstStyle/>
        <a:p>
          <a:pPr>
            <a:buFontTx/>
            <a:buNone/>
          </a:pPr>
          <a:r>
            <a:rPr lang="fr-FR" dirty="0"/>
            <a:t>1050 * 803</a:t>
          </a:r>
        </a:p>
      </dgm:t>
    </dgm:pt>
    <dgm:pt modelId="{6639282D-D78E-4CD6-98E6-C6D4893855D9}" type="parTrans" cxnId="{8124232F-460C-41C3-8188-15558AC0B602}">
      <dgm:prSet/>
      <dgm:spPr/>
      <dgm:t>
        <a:bodyPr/>
        <a:lstStyle/>
        <a:p>
          <a:endParaRPr lang="fr-FR"/>
        </a:p>
      </dgm:t>
    </dgm:pt>
    <dgm:pt modelId="{FBEE07A7-CC92-4EBD-807F-73EA8434FCED}" type="sibTrans" cxnId="{8124232F-460C-41C3-8188-15558AC0B602}">
      <dgm:prSet/>
      <dgm:spPr/>
      <dgm:t>
        <a:bodyPr/>
        <a:lstStyle/>
        <a:p>
          <a:endParaRPr lang="fr-FR"/>
        </a:p>
      </dgm:t>
    </dgm:pt>
    <dgm:pt modelId="{C2364627-53A5-4093-BA9D-120168C9B2ED}">
      <dgm:prSet/>
      <dgm:spPr>
        <a:solidFill>
          <a:schemeClr val="bg1">
            <a:lumMod val="85000"/>
          </a:schemeClr>
        </a:solidFill>
      </dgm:spPr>
      <dgm:t>
        <a:bodyPr/>
        <a:lstStyle/>
        <a:p>
          <a:r>
            <a:rPr lang="fr-FR" dirty="0">
              <a:solidFill>
                <a:schemeClr val="tx1"/>
              </a:solidFill>
            </a:rPr>
            <a:t>Dimensions après T-SNE</a:t>
          </a:r>
        </a:p>
      </dgm:t>
    </dgm:pt>
    <dgm:pt modelId="{9EC6AE9E-B8EF-4C7C-BDD9-9B3427EA377C}" type="parTrans" cxnId="{8B42DABC-4821-46D4-81AD-6D5381F30823}">
      <dgm:prSet/>
      <dgm:spPr/>
      <dgm:t>
        <a:bodyPr/>
        <a:lstStyle/>
        <a:p>
          <a:endParaRPr lang="fr-FR"/>
        </a:p>
      </dgm:t>
    </dgm:pt>
    <dgm:pt modelId="{3A0F915D-CD29-46AC-8AFE-D87EC41AF03D}" type="sibTrans" cxnId="{8B42DABC-4821-46D4-81AD-6D5381F30823}">
      <dgm:prSet/>
      <dgm:spPr/>
      <dgm:t>
        <a:bodyPr/>
        <a:lstStyle/>
        <a:p>
          <a:endParaRPr lang="fr-FR"/>
        </a:p>
      </dgm:t>
    </dgm:pt>
    <dgm:pt modelId="{103BB73C-579F-41EC-88E5-035EF8FA6D03}">
      <dgm:prSet/>
      <dgm:spPr/>
      <dgm:t>
        <a:bodyPr/>
        <a:lstStyle/>
        <a:p>
          <a:pPr>
            <a:buFontTx/>
            <a:buNone/>
          </a:pPr>
          <a:r>
            <a:rPr lang="fr-FR" dirty="0"/>
            <a:t>1050 * 2</a:t>
          </a:r>
        </a:p>
      </dgm:t>
    </dgm:pt>
    <dgm:pt modelId="{7268BE2E-6ED3-4F72-BCCF-CE3B060B301B}" type="parTrans" cxnId="{64332EAF-852E-4293-8FA4-7AD306DD4D94}">
      <dgm:prSet/>
      <dgm:spPr/>
      <dgm:t>
        <a:bodyPr/>
        <a:lstStyle/>
        <a:p>
          <a:endParaRPr lang="fr-FR"/>
        </a:p>
      </dgm:t>
    </dgm:pt>
    <dgm:pt modelId="{3AD9BF93-C0A0-4DE2-9E25-B2B07170F854}" type="sibTrans" cxnId="{64332EAF-852E-4293-8FA4-7AD306DD4D94}">
      <dgm:prSet/>
      <dgm:spPr/>
      <dgm:t>
        <a:bodyPr/>
        <a:lstStyle/>
        <a:p>
          <a:endParaRPr lang="fr-FR"/>
        </a:p>
      </dgm:t>
    </dgm:pt>
    <dgm:pt modelId="{52C8D438-D330-4DDE-A2AB-6D1E4ADD5673}" type="pres">
      <dgm:prSet presAssocID="{5EBD065A-5755-44CA-9757-A7996A77CBDD}" presName="linear" presStyleCnt="0">
        <dgm:presLayoutVars>
          <dgm:dir/>
          <dgm:animLvl val="lvl"/>
          <dgm:resizeHandles val="exact"/>
        </dgm:presLayoutVars>
      </dgm:prSet>
      <dgm:spPr/>
    </dgm:pt>
    <dgm:pt modelId="{23B4D0B6-A9FF-4616-BD2B-D5D57C93ED94}" type="pres">
      <dgm:prSet presAssocID="{96FF806B-F49B-42E1-BB20-7E80F74D8E8E}" presName="parentLin" presStyleCnt="0"/>
      <dgm:spPr/>
    </dgm:pt>
    <dgm:pt modelId="{4505ECB4-BA15-45E9-B775-B820086ACAA5}" type="pres">
      <dgm:prSet presAssocID="{96FF806B-F49B-42E1-BB20-7E80F74D8E8E}" presName="parentLeftMargin" presStyleLbl="node1" presStyleIdx="0" presStyleCnt="3"/>
      <dgm:spPr/>
    </dgm:pt>
    <dgm:pt modelId="{8A48B978-C537-44B9-87A9-D646CF2AEE03}" type="pres">
      <dgm:prSet presAssocID="{96FF806B-F49B-42E1-BB20-7E80F74D8E8E}" presName="parentText" presStyleLbl="node1" presStyleIdx="0" presStyleCnt="3">
        <dgm:presLayoutVars>
          <dgm:chMax val="0"/>
          <dgm:bulletEnabled val="1"/>
        </dgm:presLayoutVars>
      </dgm:prSet>
      <dgm:spPr/>
    </dgm:pt>
    <dgm:pt modelId="{0C13400D-EBB3-4D13-A676-58D4ACAE19AD}" type="pres">
      <dgm:prSet presAssocID="{96FF806B-F49B-42E1-BB20-7E80F74D8E8E}" presName="negativeSpace" presStyleCnt="0"/>
      <dgm:spPr/>
    </dgm:pt>
    <dgm:pt modelId="{89BE89A3-BB9E-4AAA-9395-C85272F14806}" type="pres">
      <dgm:prSet presAssocID="{96FF806B-F49B-42E1-BB20-7E80F74D8E8E}" presName="childText" presStyleLbl="conFgAcc1" presStyleIdx="0" presStyleCnt="3">
        <dgm:presLayoutVars>
          <dgm:bulletEnabled val="1"/>
        </dgm:presLayoutVars>
      </dgm:prSet>
      <dgm:spPr/>
    </dgm:pt>
    <dgm:pt modelId="{049B3D55-23D4-400C-BCD1-7858C78A8949}" type="pres">
      <dgm:prSet presAssocID="{8BCDFF1C-2C90-4AFB-B152-C6756E9AACBE}" presName="spaceBetweenRectangles" presStyleCnt="0"/>
      <dgm:spPr/>
    </dgm:pt>
    <dgm:pt modelId="{F1C99448-5FA9-4998-B2CE-B7F154FE4BC5}" type="pres">
      <dgm:prSet presAssocID="{2DAF6E39-81CE-4E46-B9BD-D4264C09AC93}" presName="parentLin" presStyleCnt="0"/>
      <dgm:spPr/>
    </dgm:pt>
    <dgm:pt modelId="{E1C9F122-7664-43CD-B4C5-CC5B3D0EA30C}" type="pres">
      <dgm:prSet presAssocID="{2DAF6E39-81CE-4E46-B9BD-D4264C09AC93}" presName="parentLeftMargin" presStyleLbl="node1" presStyleIdx="0" presStyleCnt="3"/>
      <dgm:spPr/>
    </dgm:pt>
    <dgm:pt modelId="{844E28AE-1422-4DB8-86EE-BFC1A756BD39}" type="pres">
      <dgm:prSet presAssocID="{2DAF6E39-81CE-4E46-B9BD-D4264C09AC93}" presName="parentText" presStyleLbl="node1" presStyleIdx="1" presStyleCnt="3">
        <dgm:presLayoutVars>
          <dgm:chMax val="0"/>
          <dgm:bulletEnabled val="1"/>
        </dgm:presLayoutVars>
      </dgm:prSet>
      <dgm:spPr/>
    </dgm:pt>
    <dgm:pt modelId="{DEC9DE66-A771-485B-9527-52C77AF0A02C}" type="pres">
      <dgm:prSet presAssocID="{2DAF6E39-81CE-4E46-B9BD-D4264C09AC93}" presName="negativeSpace" presStyleCnt="0"/>
      <dgm:spPr/>
    </dgm:pt>
    <dgm:pt modelId="{8B15D6FF-A7F9-4A02-848C-566E3599391B}" type="pres">
      <dgm:prSet presAssocID="{2DAF6E39-81CE-4E46-B9BD-D4264C09AC93}" presName="childText" presStyleLbl="conFgAcc1" presStyleIdx="1" presStyleCnt="3">
        <dgm:presLayoutVars>
          <dgm:bulletEnabled val="1"/>
        </dgm:presLayoutVars>
      </dgm:prSet>
      <dgm:spPr/>
    </dgm:pt>
    <dgm:pt modelId="{67B297AE-C55F-489F-98F8-10C54B638585}" type="pres">
      <dgm:prSet presAssocID="{523B306D-F6D6-4996-8657-D22758E8F10C}" presName="spaceBetweenRectangles" presStyleCnt="0"/>
      <dgm:spPr/>
    </dgm:pt>
    <dgm:pt modelId="{BDBE4226-1751-4C1F-93B6-1B9604EAC05C}" type="pres">
      <dgm:prSet presAssocID="{C2364627-53A5-4093-BA9D-120168C9B2ED}" presName="parentLin" presStyleCnt="0"/>
      <dgm:spPr/>
    </dgm:pt>
    <dgm:pt modelId="{8C5F4C76-67D4-41B0-A993-A5D49E81A453}" type="pres">
      <dgm:prSet presAssocID="{C2364627-53A5-4093-BA9D-120168C9B2ED}" presName="parentLeftMargin" presStyleLbl="node1" presStyleIdx="1" presStyleCnt="3"/>
      <dgm:spPr/>
    </dgm:pt>
    <dgm:pt modelId="{2E744582-9178-4BA3-9C5E-5C3AC778FB8E}" type="pres">
      <dgm:prSet presAssocID="{C2364627-53A5-4093-BA9D-120168C9B2ED}" presName="parentText" presStyleLbl="node1" presStyleIdx="2" presStyleCnt="3">
        <dgm:presLayoutVars>
          <dgm:chMax val="0"/>
          <dgm:bulletEnabled val="1"/>
        </dgm:presLayoutVars>
      </dgm:prSet>
      <dgm:spPr/>
    </dgm:pt>
    <dgm:pt modelId="{7E9A3192-C9F6-4983-8F19-8EC043B79A51}" type="pres">
      <dgm:prSet presAssocID="{C2364627-53A5-4093-BA9D-120168C9B2ED}" presName="negativeSpace" presStyleCnt="0"/>
      <dgm:spPr/>
    </dgm:pt>
    <dgm:pt modelId="{2194CFF2-8DB2-4A73-89A4-EBAF4F90C5F1}" type="pres">
      <dgm:prSet presAssocID="{C2364627-53A5-4093-BA9D-120168C9B2ED}" presName="childText" presStyleLbl="conFgAcc1" presStyleIdx="2" presStyleCnt="3">
        <dgm:presLayoutVars>
          <dgm:bulletEnabled val="1"/>
        </dgm:presLayoutVars>
      </dgm:prSet>
      <dgm:spPr/>
    </dgm:pt>
  </dgm:ptLst>
  <dgm:cxnLst>
    <dgm:cxn modelId="{5B045E1D-05CC-4EA1-A955-9D36DFAEEFCB}" type="presOf" srcId="{C2364627-53A5-4093-BA9D-120168C9B2ED}" destId="{8C5F4C76-67D4-41B0-A993-A5D49E81A453}" srcOrd="0" destOrd="0" presId="urn:microsoft.com/office/officeart/2005/8/layout/list1"/>
    <dgm:cxn modelId="{8124232F-460C-41C3-8188-15558AC0B602}" srcId="{2DAF6E39-81CE-4E46-B9BD-D4264C09AC93}" destId="{5224A0E4-F08F-4A17-B2EE-4C0704EFF118}" srcOrd="0" destOrd="0" parTransId="{6639282D-D78E-4CD6-98E6-C6D4893855D9}" sibTransId="{FBEE07A7-CC92-4EBD-807F-73EA8434FCED}"/>
    <dgm:cxn modelId="{293D5C36-E315-44AC-A0DE-7A3A3771CF96}" type="presOf" srcId="{2DAF6E39-81CE-4E46-B9BD-D4264C09AC93}" destId="{844E28AE-1422-4DB8-86EE-BFC1A756BD39}" srcOrd="1" destOrd="0" presId="urn:microsoft.com/office/officeart/2005/8/layout/list1"/>
    <dgm:cxn modelId="{8E56473D-711B-4650-B5B1-D0C477D7EE12}" type="presOf" srcId="{7CE9712B-B6CF-42B7-9B83-D8C6AAA7178D}" destId="{89BE89A3-BB9E-4AAA-9395-C85272F14806}" srcOrd="0" destOrd="0" presId="urn:microsoft.com/office/officeart/2005/8/layout/list1"/>
    <dgm:cxn modelId="{92F06B4A-8A34-4B43-8903-C91861F36C19}" type="presOf" srcId="{2DAF6E39-81CE-4E46-B9BD-D4264C09AC93}" destId="{E1C9F122-7664-43CD-B4C5-CC5B3D0EA30C}" srcOrd="0" destOrd="0" presId="urn:microsoft.com/office/officeart/2005/8/layout/list1"/>
    <dgm:cxn modelId="{246CF77C-DEFF-4B16-9F0D-7EFBD12E4899}" srcId="{96FF806B-F49B-42E1-BB20-7E80F74D8E8E}" destId="{7CE9712B-B6CF-42B7-9B83-D8C6AAA7178D}" srcOrd="0" destOrd="0" parTransId="{579035E1-9111-49A0-809B-81226247AA54}" sibTransId="{5EFA31FB-6786-4B02-AABE-272835745F9B}"/>
    <dgm:cxn modelId="{49FB6D83-FDC0-46DC-B528-97490B01A9FB}" type="presOf" srcId="{103BB73C-579F-41EC-88E5-035EF8FA6D03}" destId="{2194CFF2-8DB2-4A73-89A4-EBAF4F90C5F1}" srcOrd="0" destOrd="0" presId="urn:microsoft.com/office/officeart/2005/8/layout/list1"/>
    <dgm:cxn modelId="{0F68B98F-F9EF-4163-A6A2-E17FCBD4D971}" srcId="{5EBD065A-5755-44CA-9757-A7996A77CBDD}" destId="{2DAF6E39-81CE-4E46-B9BD-D4264C09AC93}" srcOrd="1" destOrd="0" parTransId="{D9D41BA4-E62E-4A4A-9455-6A572B5F270D}" sibTransId="{523B306D-F6D6-4996-8657-D22758E8F10C}"/>
    <dgm:cxn modelId="{23E75C91-DAF2-4F78-B330-F56B1B7679F2}" type="presOf" srcId="{5224A0E4-F08F-4A17-B2EE-4C0704EFF118}" destId="{8B15D6FF-A7F9-4A02-848C-566E3599391B}" srcOrd="0" destOrd="0" presId="urn:microsoft.com/office/officeart/2005/8/layout/list1"/>
    <dgm:cxn modelId="{1FABE2A6-FA17-41F4-9329-2304A12F3BA8}" srcId="{5EBD065A-5755-44CA-9757-A7996A77CBDD}" destId="{96FF806B-F49B-42E1-BB20-7E80F74D8E8E}" srcOrd="0" destOrd="0" parTransId="{DFDBC11D-CC36-47ED-9177-CAD5C7A33F76}" sibTransId="{8BCDFF1C-2C90-4AFB-B152-C6756E9AACBE}"/>
    <dgm:cxn modelId="{64332EAF-852E-4293-8FA4-7AD306DD4D94}" srcId="{C2364627-53A5-4093-BA9D-120168C9B2ED}" destId="{103BB73C-579F-41EC-88E5-035EF8FA6D03}" srcOrd="0" destOrd="0" parTransId="{7268BE2E-6ED3-4F72-BCCF-CE3B060B301B}" sibTransId="{3AD9BF93-C0A0-4DE2-9E25-B2B07170F854}"/>
    <dgm:cxn modelId="{8B42DABC-4821-46D4-81AD-6D5381F30823}" srcId="{5EBD065A-5755-44CA-9757-A7996A77CBDD}" destId="{C2364627-53A5-4093-BA9D-120168C9B2ED}" srcOrd="2" destOrd="0" parTransId="{9EC6AE9E-B8EF-4C7C-BDD9-9B3427EA377C}" sibTransId="{3A0F915D-CD29-46AC-8AFE-D87EC41AF03D}"/>
    <dgm:cxn modelId="{1CB056E0-E22D-4995-8544-068E8CAC43CF}" type="presOf" srcId="{5EBD065A-5755-44CA-9757-A7996A77CBDD}" destId="{52C8D438-D330-4DDE-A2AB-6D1E4ADD5673}" srcOrd="0" destOrd="0" presId="urn:microsoft.com/office/officeart/2005/8/layout/list1"/>
    <dgm:cxn modelId="{B1E8EEE8-84CB-4FCC-A99E-2068F7BDDB2A}" type="presOf" srcId="{C2364627-53A5-4093-BA9D-120168C9B2ED}" destId="{2E744582-9178-4BA3-9C5E-5C3AC778FB8E}" srcOrd="1" destOrd="0" presId="urn:microsoft.com/office/officeart/2005/8/layout/list1"/>
    <dgm:cxn modelId="{D18C14E9-A4B3-4CA2-BC3D-5C8E7BF56217}" type="presOf" srcId="{96FF806B-F49B-42E1-BB20-7E80F74D8E8E}" destId="{8A48B978-C537-44B9-87A9-D646CF2AEE03}" srcOrd="1" destOrd="0" presId="urn:microsoft.com/office/officeart/2005/8/layout/list1"/>
    <dgm:cxn modelId="{947FE5F4-B724-40BD-85C0-A2D6BB9E1E78}" type="presOf" srcId="{96FF806B-F49B-42E1-BB20-7E80F74D8E8E}" destId="{4505ECB4-BA15-45E9-B775-B820086ACAA5}" srcOrd="0" destOrd="0" presId="urn:microsoft.com/office/officeart/2005/8/layout/list1"/>
    <dgm:cxn modelId="{CA947DD7-AD8C-4FFC-820B-59696D4A0221}" type="presParOf" srcId="{52C8D438-D330-4DDE-A2AB-6D1E4ADD5673}" destId="{23B4D0B6-A9FF-4616-BD2B-D5D57C93ED94}" srcOrd="0" destOrd="0" presId="urn:microsoft.com/office/officeart/2005/8/layout/list1"/>
    <dgm:cxn modelId="{4E53B066-746B-41F0-AD2C-3BC4C579BF7A}" type="presParOf" srcId="{23B4D0B6-A9FF-4616-BD2B-D5D57C93ED94}" destId="{4505ECB4-BA15-45E9-B775-B820086ACAA5}" srcOrd="0" destOrd="0" presId="urn:microsoft.com/office/officeart/2005/8/layout/list1"/>
    <dgm:cxn modelId="{CFCA10BD-D407-4533-9B77-A9AA9D1917E8}" type="presParOf" srcId="{23B4D0B6-A9FF-4616-BD2B-D5D57C93ED94}" destId="{8A48B978-C537-44B9-87A9-D646CF2AEE03}" srcOrd="1" destOrd="0" presId="urn:microsoft.com/office/officeart/2005/8/layout/list1"/>
    <dgm:cxn modelId="{EA8F4DE2-E7F0-4572-AF52-B370BE78295F}" type="presParOf" srcId="{52C8D438-D330-4DDE-A2AB-6D1E4ADD5673}" destId="{0C13400D-EBB3-4D13-A676-58D4ACAE19AD}" srcOrd="1" destOrd="0" presId="urn:microsoft.com/office/officeart/2005/8/layout/list1"/>
    <dgm:cxn modelId="{70531CCB-2B72-4F4D-9C3A-A84373B27BC0}" type="presParOf" srcId="{52C8D438-D330-4DDE-A2AB-6D1E4ADD5673}" destId="{89BE89A3-BB9E-4AAA-9395-C85272F14806}" srcOrd="2" destOrd="0" presId="urn:microsoft.com/office/officeart/2005/8/layout/list1"/>
    <dgm:cxn modelId="{C98733F9-41BC-40B2-90E7-56B31379023C}" type="presParOf" srcId="{52C8D438-D330-4DDE-A2AB-6D1E4ADD5673}" destId="{049B3D55-23D4-400C-BCD1-7858C78A8949}" srcOrd="3" destOrd="0" presId="urn:microsoft.com/office/officeart/2005/8/layout/list1"/>
    <dgm:cxn modelId="{0A4BCBF1-9D1E-4716-9BB3-186219DF0D1A}" type="presParOf" srcId="{52C8D438-D330-4DDE-A2AB-6D1E4ADD5673}" destId="{F1C99448-5FA9-4998-B2CE-B7F154FE4BC5}" srcOrd="4" destOrd="0" presId="urn:microsoft.com/office/officeart/2005/8/layout/list1"/>
    <dgm:cxn modelId="{4BAEEBB2-6B02-4B94-A038-E7194EFC97A8}" type="presParOf" srcId="{F1C99448-5FA9-4998-B2CE-B7F154FE4BC5}" destId="{E1C9F122-7664-43CD-B4C5-CC5B3D0EA30C}" srcOrd="0" destOrd="0" presId="urn:microsoft.com/office/officeart/2005/8/layout/list1"/>
    <dgm:cxn modelId="{A9EEDB7B-C6B8-4C52-ACDC-0E2CE32CDC73}" type="presParOf" srcId="{F1C99448-5FA9-4998-B2CE-B7F154FE4BC5}" destId="{844E28AE-1422-4DB8-86EE-BFC1A756BD39}" srcOrd="1" destOrd="0" presId="urn:microsoft.com/office/officeart/2005/8/layout/list1"/>
    <dgm:cxn modelId="{B5FE68F4-8AD7-4E27-AB86-DEB8CD2116DB}" type="presParOf" srcId="{52C8D438-D330-4DDE-A2AB-6D1E4ADD5673}" destId="{DEC9DE66-A771-485B-9527-52C77AF0A02C}" srcOrd="5" destOrd="0" presId="urn:microsoft.com/office/officeart/2005/8/layout/list1"/>
    <dgm:cxn modelId="{033A9136-21F5-4F4B-B641-8B3C26F3DDB0}" type="presParOf" srcId="{52C8D438-D330-4DDE-A2AB-6D1E4ADD5673}" destId="{8B15D6FF-A7F9-4A02-848C-566E3599391B}" srcOrd="6" destOrd="0" presId="urn:microsoft.com/office/officeart/2005/8/layout/list1"/>
    <dgm:cxn modelId="{A55B5F47-F76D-4303-9546-E75BCC3B1E15}" type="presParOf" srcId="{52C8D438-D330-4DDE-A2AB-6D1E4ADD5673}" destId="{67B297AE-C55F-489F-98F8-10C54B638585}" srcOrd="7" destOrd="0" presId="urn:microsoft.com/office/officeart/2005/8/layout/list1"/>
    <dgm:cxn modelId="{C3B8AA5A-B4F6-4473-85E9-80327DDBE713}" type="presParOf" srcId="{52C8D438-D330-4DDE-A2AB-6D1E4ADD5673}" destId="{BDBE4226-1751-4C1F-93B6-1B9604EAC05C}" srcOrd="8" destOrd="0" presId="urn:microsoft.com/office/officeart/2005/8/layout/list1"/>
    <dgm:cxn modelId="{41047B88-8FB7-4E04-9D81-9F592B16AFCC}" type="presParOf" srcId="{BDBE4226-1751-4C1F-93B6-1B9604EAC05C}" destId="{8C5F4C76-67D4-41B0-A993-A5D49E81A453}" srcOrd="0" destOrd="0" presId="urn:microsoft.com/office/officeart/2005/8/layout/list1"/>
    <dgm:cxn modelId="{5F4582D7-8411-4213-B6C3-470843304C22}" type="presParOf" srcId="{BDBE4226-1751-4C1F-93B6-1B9604EAC05C}" destId="{2E744582-9178-4BA3-9C5E-5C3AC778FB8E}" srcOrd="1" destOrd="0" presId="urn:microsoft.com/office/officeart/2005/8/layout/list1"/>
    <dgm:cxn modelId="{73B551C2-8441-4459-9559-377DA424ADC8}" type="presParOf" srcId="{52C8D438-D330-4DDE-A2AB-6D1E4ADD5673}" destId="{7E9A3192-C9F6-4983-8F19-8EC043B79A51}" srcOrd="9" destOrd="0" presId="urn:microsoft.com/office/officeart/2005/8/layout/list1"/>
    <dgm:cxn modelId="{CBB9DA5C-F780-4B4A-B363-F35433677DC4}" type="presParOf" srcId="{52C8D438-D330-4DDE-A2AB-6D1E4ADD5673}" destId="{2194CFF2-8DB2-4A73-89A4-EBAF4F90C5F1}"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BE89A3-BB9E-4AAA-9395-C85272F14806}">
      <dsp:nvSpPr>
        <dsp:cNvPr id="0" name=""/>
        <dsp:cNvSpPr/>
      </dsp:nvSpPr>
      <dsp:spPr>
        <a:xfrm>
          <a:off x="0" y="260453"/>
          <a:ext cx="5360242" cy="72292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6014" tIns="354076" rIns="416014" bIns="120904" numCol="1" spcCol="1270" anchor="t" anchorCtr="0">
          <a:noAutofit/>
        </a:bodyPr>
        <a:lstStyle/>
        <a:p>
          <a:pPr marL="171450" lvl="1" indent="-171450" algn="l" defTabSz="755650">
            <a:lnSpc>
              <a:spcPct val="90000"/>
            </a:lnSpc>
            <a:spcBef>
              <a:spcPct val="0"/>
            </a:spcBef>
            <a:spcAft>
              <a:spcPct val="15000"/>
            </a:spcAft>
            <a:buFontTx/>
            <a:buNone/>
          </a:pPr>
          <a:r>
            <a:rPr lang="fr-FR" sz="1700" kern="1200" dirty="0"/>
            <a:t>1050 * 4527</a:t>
          </a:r>
        </a:p>
      </dsp:txBody>
      <dsp:txXfrm>
        <a:off x="0" y="260453"/>
        <a:ext cx="5360242" cy="722925"/>
      </dsp:txXfrm>
    </dsp:sp>
    <dsp:sp modelId="{8A48B978-C537-44B9-87A9-D646CF2AEE03}">
      <dsp:nvSpPr>
        <dsp:cNvPr id="0" name=""/>
        <dsp:cNvSpPr/>
      </dsp:nvSpPr>
      <dsp:spPr>
        <a:xfrm>
          <a:off x="268012" y="9532"/>
          <a:ext cx="3752169" cy="501840"/>
        </a:xfrm>
        <a:prstGeom prst="round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1823" tIns="0" rIns="141823" bIns="0" numCol="1" spcCol="1270" anchor="ctr" anchorCtr="0">
          <a:noAutofit/>
        </a:bodyPr>
        <a:lstStyle/>
        <a:p>
          <a:pPr marL="0" lvl="0" indent="0" algn="l" defTabSz="755650">
            <a:lnSpc>
              <a:spcPct val="90000"/>
            </a:lnSpc>
            <a:spcBef>
              <a:spcPct val="0"/>
            </a:spcBef>
            <a:spcAft>
              <a:spcPct val="35000"/>
            </a:spcAft>
            <a:buNone/>
          </a:pPr>
          <a:r>
            <a:rPr lang="fr-FR" sz="1700" kern="1200" dirty="0"/>
            <a:t>Dimensions initiales</a:t>
          </a:r>
        </a:p>
      </dsp:txBody>
      <dsp:txXfrm>
        <a:off x="292510" y="34030"/>
        <a:ext cx="3703173" cy="452844"/>
      </dsp:txXfrm>
    </dsp:sp>
    <dsp:sp modelId="{8B15D6FF-A7F9-4A02-848C-566E3599391B}">
      <dsp:nvSpPr>
        <dsp:cNvPr id="0" name=""/>
        <dsp:cNvSpPr/>
      </dsp:nvSpPr>
      <dsp:spPr>
        <a:xfrm>
          <a:off x="0" y="1326098"/>
          <a:ext cx="5360242" cy="722925"/>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6014" tIns="354076" rIns="416014" bIns="120904" numCol="1" spcCol="1270" anchor="t" anchorCtr="0">
          <a:noAutofit/>
        </a:bodyPr>
        <a:lstStyle/>
        <a:p>
          <a:pPr marL="171450" lvl="1" indent="-171450" algn="l" defTabSz="755650">
            <a:lnSpc>
              <a:spcPct val="90000"/>
            </a:lnSpc>
            <a:spcBef>
              <a:spcPct val="0"/>
            </a:spcBef>
            <a:spcAft>
              <a:spcPct val="15000"/>
            </a:spcAft>
            <a:buFontTx/>
            <a:buNone/>
          </a:pPr>
          <a:r>
            <a:rPr lang="fr-FR" sz="1700" kern="1200"/>
            <a:t>1050 * 791</a:t>
          </a:r>
        </a:p>
      </dsp:txBody>
      <dsp:txXfrm>
        <a:off x="0" y="1326098"/>
        <a:ext cx="5360242" cy="722925"/>
      </dsp:txXfrm>
    </dsp:sp>
    <dsp:sp modelId="{844E28AE-1422-4DB8-86EE-BFC1A756BD39}">
      <dsp:nvSpPr>
        <dsp:cNvPr id="0" name=""/>
        <dsp:cNvSpPr/>
      </dsp:nvSpPr>
      <dsp:spPr>
        <a:xfrm>
          <a:off x="268012" y="1075178"/>
          <a:ext cx="3752169" cy="5018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1823" tIns="0" rIns="141823" bIns="0" numCol="1" spcCol="1270" anchor="ctr" anchorCtr="0">
          <a:noAutofit/>
        </a:bodyPr>
        <a:lstStyle/>
        <a:p>
          <a:pPr marL="0" lvl="0" indent="0" algn="l" defTabSz="755650">
            <a:lnSpc>
              <a:spcPct val="90000"/>
            </a:lnSpc>
            <a:spcBef>
              <a:spcPct val="0"/>
            </a:spcBef>
            <a:spcAft>
              <a:spcPct val="35000"/>
            </a:spcAft>
            <a:buNone/>
          </a:pPr>
          <a:r>
            <a:rPr lang="fr-FR" sz="1700" kern="1200" dirty="0"/>
            <a:t>Dimensions après PCA </a:t>
          </a:r>
          <a:br>
            <a:rPr lang="fr-FR" sz="1700" kern="1200" dirty="0"/>
          </a:br>
          <a:r>
            <a:rPr lang="fr-FR" sz="1700" kern="1200" dirty="0"/>
            <a:t>(99% de la variance conservée)</a:t>
          </a:r>
        </a:p>
      </dsp:txBody>
      <dsp:txXfrm>
        <a:off x="292510" y="1099676"/>
        <a:ext cx="3703173" cy="452844"/>
      </dsp:txXfrm>
    </dsp:sp>
    <dsp:sp modelId="{2194CFF2-8DB2-4A73-89A4-EBAF4F90C5F1}">
      <dsp:nvSpPr>
        <dsp:cNvPr id="0" name=""/>
        <dsp:cNvSpPr/>
      </dsp:nvSpPr>
      <dsp:spPr>
        <a:xfrm>
          <a:off x="0" y="2391743"/>
          <a:ext cx="5360242" cy="722925"/>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6014" tIns="354076" rIns="416014" bIns="120904" numCol="1" spcCol="1270" anchor="t" anchorCtr="0">
          <a:noAutofit/>
        </a:bodyPr>
        <a:lstStyle/>
        <a:p>
          <a:pPr marL="171450" lvl="1" indent="-171450" algn="l" defTabSz="755650">
            <a:lnSpc>
              <a:spcPct val="90000"/>
            </a:lnSpc>
            <a:spcBef>
              <a:spcPct val="0"/>
            </a:spcBef>
            <a:spcAft>
              <a:spcPct val="15000"/>
            </a:spcAft>
            <a:buFontTx/>
            <a:buNone/>
          </a:pPr>
          <a:r>
            <a:rPr lang="fr-FR" sz="1700" kern="1200" dirty="0"/>
            <a:t>1050 * 2</a:t>
          </a:r>
        </a:p>
      </dsp:txBody>
      <dsp:txXfrm>
        <a:off x="0" y="2391743"/>
        <a:ext cx="5360242" cy="722925"/>
      </dsp:txXfrm>
    </dsp:sp>
    <dsp:sp modelId="{2E744582-9178-4BA3-9C5E-5C3AC778FB8E}">
      <dsp:nvSpPr>
        <dsp:cNvPr id="0" name=""/>
        <dsp:cNvSpPr/>
      </dsp:nvSpPr>
      <dsp:spPr>
        <a:xfrm>
          <a:off x="268012" y="2140823"/>
          <a:ext cx="3752169" cy="501840"/>
        </a:xfrm>
        <a:prstGeom prst="roundRect">
          <a:avLst/>
        </a:prstGeom>
        <a:solidFill>
          <a:schemeClr val="bg1">
            <a:lumMod val="8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1823" tIns="0" rIns="141823" bIns="0" numCol="1" spcCol="1270" anchor="ctr" anchorCtr="0">
          <a:noAutofit/>
        </a:bodyPr>
        <a:lstStyle/>
        <a:p>
          <a:pPr marL="0" lvl="0" indent="0" algn="l" defTabSz="755650">
            <a:lnSpc>
              <a:spcPct val="90000"/>
            </a:lnSpc>
            <a:spcBef>
              <a:spcPct val="0"/>
            </a:spcBef>
            <a:spcAft>
              <a:spcPct val="35000"/>
            </a:spcAft>
            <a:buNone/>
          </a:pPr>
          <a:r>
            <a:rPr lang="fr-FR" sz="1700" kern="1200" dirty="0">
              <a:solidFill>
                <a:schemeClr val="tx1"/>
              </a:solidFill>
            </a:rPr>
            <a:t>Dimensions après T-SNE</a:t>
          </a:r>
        </a:p>
      </dsp:txBody>
      <dsp:txXfrm>
        <a:off x="292510" y="2165321"/>
        <a:ext cx="3703173" cy="4528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835C5-3C62-4839-9129-D549396F3B3B}">
      <dsp:nvSpPr>
        <dsp:cNvPr id="0" name=""/>
        <dsp:cNvSpPr/>
      </dsp:nvSpPr>
      <dsp:spPr>
        <a:xfrm>
          <a:off x="777410" y="894"/>
          <a:ext cx="6502394" cy="40774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fr-FR" sz="1700" kern="1200" dirty="0"/>
            <a:t>Pre-</a:t>
          </a:r>
          <a:r>
            <a:rPr lang="fr-FR" sz="1700" kern="1200"/>
            <a:t>processing</a:t>
          </a:r>
          <a:r>
            <a:rPr lang="fr-FR" sz="1700" kern="1200" dirty="0"/>
            <a:t> des images</a:t>
          </a:r>
        </a:p>
      </dsp:txBody>
      <dsp:txXfrm>
        <a:off x="797314" y="20798"/>
        <a:ext cx="6462586" cy="367937"/>
      </dsp:txXfrm>
    </dsp:sp>
    <dsp:sp modelId="{42371C60-30AA-4D70-AD37-A77885F1D975}">
      <dsp:nvSpPr>
        <dsp:cNvPr id="0" name=""/>
        <dsp:cNvSpPr/>
      </dsp:nvSpPr>
      <dsp:spPr>
        <a:xfrm>
          <a:off x="1102526" y="457599"/>
          <a:ext cx="6177278" cy="407745"/>
        </a:xfrm>
        <a:prstGeom prst="roundRect">
          <a:avLst/>
        </a:prstGeom>
        <a:solidFill>
          <a:schemeClr val="accent2">
            <a:hueOff val="-242561"/>
            <a:satOff val="-13988"/>
            <a:lumOff val="14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fr-FR" sz="1700" kern="1200" dirty="0"/>
            <a:t>Extraire et réunir l’ensemble des descripteurs ORB</a:t>
          </a:r>
        </a:p>
      </dsp:txBody>
      <dsp:txXfrm>
        <a:off x="1122430" y="477503"/>
        <a:ext cx="6137470" cy="367937"/>
      </dsp:txXfrm>
    </dsp:sp>
    <dsp:sp modelId="{D3433882-88D1-41B8-BA4E-8722A91FF92B}">
      <dsp:nvSpPr>
        <dsp:cNvPr id="0" name=""/>
        <dsp:cNvSpPr/>
      </dsp:nvSpPr>
      <dsp:spPr>
        <a:xfrm>
          <a:off x="1427642" y="914305"/>
          <a:ext cx="5852162" cy="407745"/>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fr-FR" sz="1700" kern="1200"/>
            <a:t>Création du Bag Of Virtual Words</a:t>
          </a:r>
        </a:p>
      </dsp:txBody>
      <dsp:txXfrm>
        <a:off x="1447546" y="934209"/>
        <a:ext cx="5812354" cy="367937"/>
      </dsp:txXfrm>
    </dsp:sp>
    <dsp:sp modelId="{3C5C994A-31D7-4BD4-8016-FE137CAAE094}">
      <dsp:nvSpPr>
        <dsp:cNvPr id="0" name=""/>
        <dsp:cNvSpPr/>
      </dsp:nvSpPr>
      <dsp:spPr>
        <a:xfrm>
          <a:off x="1752758" y="1371010"/>
          <a:ext cx="5527046" cy="407745"/>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fr-FR" sz="1700" kern="1200" dirty="0"/>
            <a:t>Création des histogrammes</a:t>
          </a:r>
        </a:p>
      </dsp:txBody>
      <dsp:txXfrm>
        <a:off x="1772662" y="1390914"/>
        <a:ext cx="5487238" cy="367937"/>
      </dsp:txXfrm>
    </dsp:sp>
    <dsp:sp modelId="{EACA5679-E187-4819-9886-866427178CC2}">
      <dsp:nvSpPr>
        <dsp:cNvPr id="0" name=""/>
        <dsp:cNvSpPr/>
      </dsp:nvSpPr>
      <dsp:spPr>
        <a:xfrm>
          <a:off x="2077874" y="1827715"/>
          <a:ext cx="5201930" cy="407745"/>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fr-FR" sz="1700" kern="1200"/>
            <a:t>Réduction de dimension</a:t>
          </a:r>
        </a:p>
      </dsp:txBody>
      <dsp:txXfrm>
        <a:off x="2097778" y="1847619"/>
        <a:ext cx="5162122" cy="367937"/>
      </dsp:txXfrm>
    </dsp:sp>
    <dsp:sp modelId="{438BB40A-3451-400B-B063-75C1FADC4089}">
      <dsp:nvSpPr>
        <dsp:cNvPr id="0" name=""/>
        <dsp:cNvSpPr/>
      </dsp:nvSpPr>
      <dsp:spPr>
        <a:xfrm>
          <a:off x="2403063" y="2284420"/>
          <a:ext cx="4876741" cy="407745"/>
        </a:xfrm>
        <a:prstGeom prst="roundRect">
          <a:avLst/>
        </a:prstGeom>
        <a:solidFill>
          <a:schemeClr val="accent2">
            <a:hueOff val="-1212803"/>
            <a:satOff val="-69940"/>
            <a:lumOff val="71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fr-FR" sz="1700" kern="1200"/>
            <a:t>Clustering</a:t>
          </a:r>
        </a:p>
      </dsp:txBody>
      <dsp:txXfrm>
        <a:off x="2422967" y="2304324"/>
        <a:ext cx="4836933" cy="367937"/>
      </dsp:txXfrm>
    </dsp:sp>
    <dsp:sp modelId="{E54F16D2-7934-46ED-B938-FCC0089027F1}">
      <dsp:nvSpPr>
        <dsp:cNvPr id="0" name=""/>
        <dsp:cNvSpPr/>
      </dsp:nvSpPr>
      <dsp:spPr>
        <a:xfrm>
          <a:off x="2728179" y="2741125"/>
          <a:ext cx="4551625" cy="407745"/>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fr-FR" sz="1700" kern="1200" dirty="0"/>
            <a:t>Evaluation des métriques (ARI, </a:t>
          </a:r>
          <a:r>
            <a:rPr lang="fr-FR" sz="1700" kern="1200" dirty="0" err="1"/>
            <a:t>accuracy</a:t>
          </a:r>
          <a:r>
            <a:rPr lang="fr-FR" sz="1700" kern="1200" dirty="0"/>
            <a:t>…)</a:t>
          </a:r>
        </a:p>
      </dsp:txBody>
      <dsp:txXfrm>
        <a:off x="2748083" y="2761029"/>
        <a:ext cx="4511817" cy="3679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BE89A3-BB9E-4AAA-9395-C85272F14806}">
      <dsp:nvSpPr>
        <dsp:cNvPr id="0" name=""/>
        <dsp:cNvSpPr/>
      </dsp:nvSpPr>
      <dsp:spPr>
        <a:xfrm>
          <a:off x="0" y="260453"/>
          <a:ext cx="5360242" cy="72292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6014" tIns="354076" rIns="416014" bIns="120904" numCol="1" spcCol="1270" anchor="t" anchorCtr="0">
          <a:noAutofit/>
        </a:bodyPr>
        <a:lstStyle/>
        <a:p>
          <a:pPr marL="171450" lvl="1" indent="-171450" algn="l" defTabSz="755650">
            <a:lnSpc>
              <a:spcPct val="90000"/>
            </a:lnSpc>
            <a:spcBef>
              <a:spcPct val="0"/>
            </a:spcBef>
            <a:spcAft>
              <a:spcPct val="15000"/>
            </a:spcAft>
            <a:buFontTx/>
            <a:buNone/>
          </a:pPr>
          <a:r>
            <a:rPr lang="fr-FR" sz="1700" kern="1200" dirty="0"/>
            <a:t>1050 * 721</a:t>
          </a:r>
        </a:p>
      </dsp:txBody>
      <dsp:txXfrm>
        <a:off x="0" y="260453"/>
        <a:ext cx="5360242" cy="722925"/>
      </dsp:txXfrm>
    </dsp:sp>
    <dsp:sp modelId="{8A48B978-C537-44B9-87A9-D646CF2AEE03}">
      <dsp:nvSpPr>
        <dsp:cNvPr id="0" name=""/>
        <dsp:cNvSpPr/>
      </dsp:nvSpPr>
      <dsp:spPr>
        <a:xfrm>
          <a:off x="268012" y="9532"/>
          <a:ext cx="3752169" cy="501840"/>
        </a:xfrm>
        <a:prstGeom prst="round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1823" tIns="0" rIns="141823" bIns="0" numCol="1" spcCol="1270" anchor="ctr" anchorCtr="0">
          <a:noAutofit/>
        </a:bodyPr>
        <a:lstStyle/>
        <a:p>
          <a:pPr marL="0" lvl="0" indent="0" algn="l" defTabSz="755650">
            <a:lnSpc>
              <a:spcPct val="90000"/>
            </a:lnSpc>
            <a:spcBef>
              <a:spcPct val="0"/>
            </a:spcBef>
            <a:spcAft>
              <a:spcPct val="35000"/>
            </a:spcAft>
            <a:buNone/>
          </a:pPr>
          <a:r>
            <a:rPr lang="fr-FR" sz="1700" kern="1200" dirty="0"/>
            <a:t>Dimensions initiales</a:t>
          </a:r>
        </a:p>
      </dsp:txBody>
      <dsp:txXfrm>
        <a:off x="292510" y="34030"/>
        <a:ext cx="3703173" cy="452844"/>
      </dsp:txXfrm>
    </dsp:sp>
    <dsp:sp modelId="{8B15D6FF-A7F9-4A02-848C-566E3599391B}">
      <dsp:nvSpPr>
        <dsp:cNvPr id="0" name=""/>
        <dsp:cNvSpPr/>
      </dsp:nvSpPr>
      <dsp:spPr>
        <a:xfrm>
          <a:off x="0" y="1326098"/>
          <a:ext cx="5360242" cy="722925"/>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6014" tIns="354076" rIns="416014" bIns="120904" numCol="1" spcCol="1270" anchor="t" anchorCtr="0">
          <a:noAutofit/>
        </a:bodyPr>
        <a:lstStyle/>
        <a:p>
          <a:pPr marL="171450" lvl="1" indent="-171450" algn="l" defTabSz="755650">
            <a:lnSpc>
              <a:spcPct val="90000"/>
            </a:lnSpc>
            <a:spcBef>
              <a:spcPct val="0"/>
            </a:spcBef>
            <a:spcAft>
              <a:spcPct val="15000"/>
            </a:spcAft>
            <a:buFontTx/>
            <a:buNone/>
          </a:pPr>
          <a:r>
            <a:rPr lang="fr-FR" sz="1700" kern="1200" dirty="0"/>
            <a:t>1050 * 579</a:t>
          </a:r>
        </a:p>
      </dsp:txBody>
      <dsp:txXfrm>
        <a:off x="0" y="1326098"/>
        <a:ext cx="5360242" cy="722925"/>
      </dsp:txXfrm>
    </dsp:sp>
    <dsp:sp modelId="{844E28AE-1422-4DB8-86EE-BFC1A756BD39}">
      <dsp:nvSpPr>
        <dsp:cNvPr id="0" name=""/>
        <dsp:cNvSpPr/>
      </dsp:nvSpPr>
      <dsp:spPr>
        <a:xfrm>
          <a:off x="268012" y="1075178"/>
          <a:ext cx="3752169" cy="5018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1823" tIns="0" rIns="141823" bIns="0" numCol="1" spcCol="1270" anchor="ctr" anchorCtr="0">
          <a:noAutofit/>
        </a:bodyPr>
        <a:lstStyle/>
        <a:p>
          <a:pPr marL="0" lvl="0" indent="0" algn="l" defTabSz="755650">
            <a:lnSpc>
              <a:spcPct val="90000"/>
            </a:lnSpc>
            <a:spcBef>
              <a:spcPct val="0"/>
            </a:spcBef>
            <a:spcAft>
              <a:spcPct val="35000"/>
            </a:spcAft>
            <a:buNone/>
          </a:pPr>
          <a:r>
            <a:rPr lang="fr-FR" sz="1700" kern="1200" dirty="0"/>
            <a:t>Dimensions après PCA </a:t>
          </a:r>
          <a:br>
            <a:rPr lang="fr-FR" sz="1700" kern="1200" dirty="0"/>
          </a:br>
          <a:r>
            <a:rPr lang="fr-FR" sz="1700" kern="1200" dirty="0"/>
            <a:t>(99% de la variance conservée)</a:t>
          </a:r>
        </a:p>
      </dsp:txBody>
      <dsp:txXfrm>
        <a:off x="292510" y="1099676"/>
        <a:ext cx="3703173" cy="452844"/>
      </dsp:txXfrm>
    </dsp:sp>
    <dsp:sp modelId="{2194CFF2-8DB2-4A73-89A4-EBAF4F90C5F1}">
      <dsp:nvSpPr>
        <dsp:cNvPr id="0" name=""/>
        <dsp:cNvSpPr/>
      </dsp:nvSpPr>
      <dsp:spPr>
        <a:xfrm>
          <a:off x="0" y="2391743"/>
          <a:ext cx="5360242" cy="722925"/>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6014" tIns="354076" rIns="416014" bIns="120904" numCol="1" spcCol="1270" anchor="t" anchorCtr="0">
          <a:noAutofit/>
        </a:bodyPr>
        <a:lstStyle/>
        <a:p>
          <a:pPr marL="171450" lvl="1" indent="-171450" algn="l" defTabSz="755650">
            <a:lnSpc>
              <a:spcPct val="90000"/>
            </a:lnSpc>
            <a:spcBef>
              <a:spcPct val="0"/>
            </a:spcBef>
            <a:spcAft>
              <a:spcPct val="15000"/>
            </a:spcAft>
            <a:buFontTx/>
            <a:buNone/>
          </a:pPr>
          <a:r>
            <a:rPr lang="fr-FR" sz="1700" kern="1200" dirty="0"/>
            <a:t>1050 * 2</a:t>
          </a:r>
        </a:p>
      </dsp:txBody>
      <dsp:txXfrm>
        <a:off x="0" y="2391743"/>
        <a:ext cx="5360242" cy="722925"/>
      </dsp:txXfrm>
    </dsp:sp>
    <dsp:sp modelId="{2E744582-9178-4BA3-9C5E-5C3AC778FB8E}">
      <dsp:nvSpPr>
        <dsp:cNvPr id="0" name=""/>
        <dsp:cNvSpPr/>
      </dsp:nvSpPr>
      <dsp:spPr>
        <a:xfrm>
          <a:off x="268012" y="2140823"/>
          <a:ext cx="3752169" cy="501840"/>
        </a:xfrm>
        <a:prstGeom prst="roundRect">
          <a:avLst/>
        </a:prstGeom>
        <a:solidFill>
          <a:schemeClr val="bg1">
            <a:lumMod val="8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1823" tIns="0" rIns="141823" bIns="0" numCol="1" spcCol="1270" anchor="ctr" anchorCtr="0">
          <a:noAutofit/>
        </a:bodyPr>
        <a:lstStyle/>
        <a:p>
          <a:pPr marL="0" lvl="0" indent="0" algn="l" defTabSz="755650">
            <a:lnSpc>
              <a:spcPct val="90000"/>
            </a:lnSpc>
            <a:spcBef>
              <a:spcPct val="0"/>
            </a:spcBef>
            <a:spcAft>
              <a:spcPct val="35000"/>
            </a:spcAft>
            <a:buNone/>
          </a:pPr>
          <a:r>
            <a:rPr lang="fr-FR" sz="1700" kern="1200" dirty="0">
              <a:solidFill>
                <a:schemeClr val="tx1"/>
              </a:solidFill>
            </a:rPr>
            <a:t>Dimensions après T-SNE</a:t>
          </a:r>
        </a:p>
      </dsp:txBody>
      <dsp:txXfrm>
        <a:off x="292510" y="2165321"/>
        <a:ext cx="3703173" cy="45284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BE89A3-BB9E-4AAA-9395-C85272F14806}">
      <dsp:nvSpPr>
        <dsp:cNvPr id="0" name=""/>
        <dsp:cNvSpPr/>
      </dsp:nvSpPr>
      <dsp:spPr>
        <a:xfrm>
          <a:off x="0" y="260453"/>
          <a:ext cx="5360242" cy="72292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6014" tIns="354076" rIns="416014" bIns="120904" numCol="1" spcCol="1270" anchor="t" anchorCtr="0">
          <a:noAutofit/>
        </a:bodyPr>
        <a:lstStyle/>
        <a:p>
          <a:pPr marL="171450" lvl="1" indent="-171450" algn="l" defTabSz="755650">
            <a:lnSpc>
              <a:spcPct val="90000"/>
            </a:lnSpc>
            <a:spcBef>
              <a:spcPct val="0"/>
            </a:spcBef>
            <a:spcAft>
              <a:spcPct val="15000"/>
            </a:spcAft>
            <a:buFontTx/>
            <a:buNone/>
          </a:pPr>
          <a:r>
            <a:rPr lang="fr-FR" sz="1700" kern="1200" dirty="0"/>
            <a:t>1050 * 4096</a:t>
          </a:r>
        </a:p>
      </dsp:txBody>
      <dsp:txXfrm>
        <a:off x="0" y="260453"/>
        <a:ext cx="5360242" cy="722925"/>
      </dsp:txXfrm>
    </dsp:sp>
    <dsp:sp modelId="{8A48B978-C537-44B9-87A9-D646CF2AEE03}">
      <dsp:nvSpPr>
        <dsp:cNvPr id="0" name=""/>
        <dsp:cNvSpPr/>
      </dsp:nvSpPr>
      <dsp:spPr>
        <a:xfrm>
          <a:off x="268012" y="9532"/>
          <a:ext cx="3752169" cy="501840"/>
        </a:xfrm>
        <a:prstGeom prst="round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1823" tIns="0" rIns="141823" bIns="0" numCol="1" spcCol="1270" anchor="ctr" anchorCtr="0">
          <a:noAutofit/>
        </a:bodyPr>
        <a:lstStyle/>
        <a:p>
          <a:pPr marL="0" lvl="0" indent="0" algn="l" defTabSz="755650">
            <a:lnSpc>
              <a:spcPct val="90000"/>
            </a:lnSpc>
            <a:spcBef>
              <a:spcPct val="0"/>
            </a:spcBef>
            <a:spcAft>
              <a:spcPct val="35000"/>
            </a:spcAft>
            <a:buNone/>
          </a:pPr>
          <a:r>
            <a:rPr lang="fr-FR" sz="1700" kern="1200" dirty="0"/>
            <a:t>Dimensions initiales</a:t>
          </a:r>
        </a:p>
      </dsp:txBody>
      <dsp:txXfrm>
        <a:off x="292510" y="34030"/>
        <a:ext cx="3703173" cy="452844"/>
      </dsp:txXfrm>
    </dsp:sp>
    <dsp:sp modelId="{8B15D6FF-A7F9-4A02-848C-566E3599391B}">
      <dsp:nvSpPr>
        <dsp:cNvPr id="0" name=""/>
        <dsp:cNvSpPr/>
      </dsp:nvSpPr>
      <dsp:spPr>
        <a:xfrm>
          <a:off x="0" y="1326098"/>
          <a:ext cx="5360242" cy="722925"/>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6014" tIns="354076" rIns="416014" bIns="120904" numCol="1" spcCol="1270" anchor="t" anchorCtr="0">
          <a:noAutofit/>
        </a:bodyPr>
        <a:lstStyle/>
        <a:p>
          <a:pPr marL="171450" lvl="1" indent="-171450" algn="l" defTabSz="755650">
            <a:lnSpc>
              <a:spcPct val="90000"/>
            </a:lnSpc>
            <a:spcBef>
              <a:spcPct val="0"/>
            </a:spcBef>
            <a:spcAft>
              <a:spcPct val="15000"/>
            </a:spcAft>
            <a:buFontTx/>
            <a:buNone/>
          </a:pPr>
          <a:r>
            <a:rPr lang="fr-FR" sz="1700" kern="1200" dirty="0"/>
            <a:t>1050 * 803</a:t>
          </a:r>
        </a:p>
      </dsp:txBody>
      <dsp:txXfrm>
        <a:off x="0" y="1326098"/>
        <a:ext cx="5360242" cy="722925"/>
      </dsp:txXfrm>
    </dsp:sp>
    <dsp:sp modelId="{844E28AE-1422-4DB8-86EE-BFC1A756BD39}">
      <dsp:nvSpPr>
        <dsp:cNvPr id="0" name=""/>
        <dsp:cNvSpPr/>
      </dsp:nvSpPr>
      <dsp:spPr>
        <a:xfrm>
          <a:off x="268012" y="1075178"/>
          <a:ext cx="3752169" cy="5018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1823" tIns="0" rIns="141823" bIns="0" numCol="1" spcCol="1270" anchor="ctr" anchorCtr="0">
          <a:noAutofit/>
        </a:bodyPr>
        <a:lstStyle/>
        <a:p>
          <a:pPr marL="0" lvl="0" indent="0" algn="l" defTabSz="755650">
            <a:lnSpc>
              <a:spcPct val="90000"/>
            </a:lnSpc>
            <a:spcBef>
              <a:spcPct val="0"/>
            </a:spcBef>
            <a:spcAft>
              <a:spcPct val="35000"/>
            </a:spcAft>
            <a:buNone/>
          </a:pPr>
          <a:r>
            <a:rPr lang="fr-FR" sz="1700" kern="1200" dirty="0"/>
            <a:t>Dimensions après PCA </a:t>
          </a:r>
          <a:br>
            <a:rPr lang="fr-FR" sz="1700" kern="1200" dirty="0"/>
          </a:br>
          <a:r>
            <a:rPr lang="fr-FR" sz="1700" kern="1200" dirty="0"/>
            <a:t>(99% de la variance conservée)</a:t>
          </a:r>
        </a:p>
      </dsp:txBody>
      <dsp:txXfrm>
        <a:off x="292510" y="1099676"/>
        <a:ext cx="3703173" cy="452844"/>
      </dsp:txXfrm>
    </dsp:sp>
    <dsp:sp modelId="{2194CFF2-8DB2-4A73-89A4-EBAF4F90C5F1}">
      <dsp:nvSpPr>
        <dsp:cNvPr id="0" name=""/>
        <dsp:cNvSpPr/>
      </dsp:nvSpPr>
      <dsp:spPr>
        <a:xfrm>
          <a:off x="0" y="2391743"/>
          <a:ext cx="5360242" cy="722925"/>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6014" tIns="354076" rIns="416014" bIns="120904" numCol="1" spcCol="1270" anchor="t" anchorCtr="0">
          <a:noAutofit/>
        </a:bodyPr>
        <a:lstStyle/>
        <a:p>
          <a:pPr marL="171450" lvl="1" indent="-171450" algn="l" defTabSz="755650">
            <a:lnSpc>
              <a:spcPct val="90000"/>
            </a:lnSpc>
            <a:spcBef>
              <a:spcPct val="0"/>
            </a:spcBef>
            <a:spcAft>
              <a:spcPct val="15000"/>
            </a:spcAft>
            <a:buFontTx/>
            <a:buNone/>
          </a:pPr>
          <a:r>
            <a:rPr lang="fr-FR" sz="1700" kern="1200" dirty="0"/>
            <a:t>1050 * 2</a:t>
          </a:r>
        </a:p>
      </dsp:txBody>
      <dsp:txXfrm>
        <a:off x="0" y="2391743"/>
        <a:ext cx="5360242" cy="722925"/>
      </dsp:txXfrm>
    </dsp:sp>
    <dsp:sp modelId="{2E744582-9178-4BA3-9C5E-5C3AC778FB8E}">
      <dsp:nvSpPr>
        <dsp:cNvPr id="0" name=""/>
        <dsp:cNvSpPr/>
      </dsp:nvSpPr>
      <dsp:spPr>
        <a:xfrm>
          <a:off x="268012" y="2140823"/>
          <a:ext cx="3752169" cy="501840"/>
        </a:xfrm>
        <a:prstGeom prst="roundRect">
          <a:avLst/>
        </a:prstGeom>
        <a:solidFill>
          <a:schemeClr val="bg1">
            <a:lumMod val="8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1823" tIns="0" rIns="141823" bIns="0" numCol="1" spcCol="1270" anchor="ctr" anchorCtr="0">
          <a:noAutofit/>
        </a:bodyPr>
        <a:lstStyle/>
        <a:p>
          <a:pPr marL="0" lvl="0" indent="0" algn="l" defTabSz="755650">
            <a:lnSpc>
              <a:spcPct val="90000"/>
            </a:lnSpc>
            <a:spcBef>
              <a:spcPct val="0"/>
            </a:spcBef>
            <a:spcAft>
              <a:spcPct val="35000"/>
            </a:spcAft>
            <a:buNone/>
          </a:pPr>
          <a:r>
            <a:rPr lang="fr-FR" sz="1700" kern="1200" dirty="0">
              <a:solidFill>
                <a:schemeClr val="tx1"/>
              </a:solidFill>
            </a:rPr>
            <a:t>Dimensions après T-SNE</a:t>
          </a:r>
        </a:p>
      </dsp:txBody>
      <dsp:txXfrm>
        <a:off x="292510" y="2165321"/>
        <a:ext cx="3703173" cy="45284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85AA7E05-723C-412A-A8CA-98F0E9952A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7D9E504D-3002-494A-85EA-37600814284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2D31292-528B-4901-A9C3-86824B87A3C9}" type="datetimeFigureOut">
              <a:rPr lang="fr-FR" smtClean="0"/>
              <a:t>29/05/2022</a:t>
            </a:fld>
            <a:endParaRPr lang="fr-FR"/>
          </a:p>
        </p:txBody>
      </p:sp>
      <p:sp>
        <p:nvSpPr>
          <p:cNvPr id="4" name="Espace réservé du pied de page 3">
            <a:extLst>
              <a:ext uri="{FF2B5EF4-FFF2-40B4-BE49-F238E27FC236}">
                <a16:creationId xmlns:a16="http://schemas.microsoft.com/office/drawing/2014/main" id="{6C671C01-E1B4-4411-B23F-1E1A6F58735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790D4820-69E8-430B-B0D8-4C7E9D4D3F6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4F3CD7D-4A23-40FF-8A68-3F80DABFE935}" type="slidenum">
              <a:rPr lang="fr-FR" smtClean="0"/>
              <a:t>‹N°›</a:t>
            </a:fld>
            <a:endParaRPr lang="fr-FR"/>
          </a:p>
        </p:txBody>
      </p:sp>
    </p:spTree>
    <p:extLst>
      <p:ext uri="{BB962C8B-B14F-4D97-AF65-F5344CB8AC3E}">
        <p14:creationId xmlns:p14="http://schemas.microsoft.com/office/powerpoint/2010/main" val="15008693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C1A96C-9AD9-4EF7-B561-A3B5E161988F}" type="datetimeFigureOut">
              <a:rPr lang="fr-FR" smtClean="0"/>
              <a:t>29/05/2022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F00433-4865-4063-A8A7-9A94A3C2AEBB}" type="slidenum">
              <a:rPr lang="fr-FR" smtClean="0"/>
              <a:t>‹N°›</a:t>
            </a:fld>
            <a:endParaRPr lang="fr-FR"/>
          </a:p>
        </p:txBody>
      </p:sp>
    </p:spTree>
    <p:extLst>
      <p:ext uri="{BB962C8B-B14F-4D97-AF65-F5344CB8AC3E}">
        <p14:creationId xmlns:p14="http://schemas.microsoft.com/office/powerpoint/2010/main" val="2703552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5C7CEB58-CC38-4B4F-BE3B-1BF8F9A47FE8}"/>
              </a:ext>
            </a:extLst>
          </p:cNvPr>
          <p:cNvSpPr>
            <a:spLocks noGrp="1" noChangeArrowheads="1"/>
          </p:cNvSpPr>
          <p:nvPr>
            <p:ph type="ftr"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r>
              <a:rPr lang="fr-FR" altLang="fr-FR">
                <a:solidFill>
                  <a:srgbClr val="000000"/>
                </a:solidFill>
                <a:latin typeface="Calibri" panose="020F0502020204030204" pitchFamily="34" charset="0"/>
                <a:cs typeface="Arial" panose="020B0604020202020204" pitchFamily="34" charset="0"/>
              </a:rPr>
              <a:t>SIRH Harmonie - Nom du chantier ou du comité - jj/mm/aaaa</a:t>
            </a:r>
          </a:p>
        </p:txBody>
      </p:sp>
      <p:sp>
        <p:nvSpPr>
          <p:cNvPr id="6147" name="Rectangle 8">
            <a:extLst>
              <a:ext uri="{FF2B5EF4-FFF2-40B4-BE49-F238E27FC236}">
                <a16:creationId xmlns:a16="http://schemas.microsoft.com/office/drawing/2014/main" id="{1B80E6C5-C851-4E4F-8739-6AD79121B66B}"/>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fld id="{DCC730DB-6376-4AAD-9B73-7EF6998EDC57}" type="slidenum">
              <a:rPr lang="fr-FR" altLang="fr-FR" smtClean="0">
                <a:solidFill>
                  <a:srgbClr val="000000"/>
                </a:solidFill>
                <a:latin typeface="Calibri" panose="020F0502020204030204" pitchFamily="34" charset="0"/>
              </a:rPr>
              <a:pPr/>
              <a:t>1</a:t>
            </a:fld>
            <a:endParaRPr lang="fr-FR" altLang="fr-FR">
              <a:solidFill>
                <a:srgbClr val="000000"/>
              </a:solidFill>
              <a:latin typeface="Calibri" panose="020F0502020204030204" pitchFamily="34" charset="0"/>
            </a:endParaRPr>
          </a:p>
        </p:txBody>
      </p:sp>
      <p:sp>
        <p:nvSpPr>
          <p:cNvPr id="6148" name="Text Box 1">
            <a:extLst>
              <a:ext uri="{FF2B5EF4-FFF2-40B4-BE49-F238E27FC236}">
                <a16:creationId xmlns:a16="http://schemas.microsoft.com/office/drawing/2014/main" id="{1C5E4D69-0E8F-4A19-916A-2EB587A11AA8}"/>
              </a:ext>
            </a:extLst>
          </p:cNvPr>
          <p:cNvSpPr txBox="1">
            <a:spLocks noChangeArrowheads="1"/>
          </p:cNvSpPr>
          <p:nvPr/>
        </p:nvSpPr>
        <p:spPr bwMode="auto">
          <a:xfrm>
            <a:off x="0" y="9429750"/>
            <a:ext cx="2944813"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hangingPunct="1">
              <a:buSzPct val="100000"/>
            </a:pPr>
            <a:r>
              <a:rPr lang="fr-FR" altLang="fr-FR" sz="1200">
                <a:solidFill>
                  <a:srgbClr val="000000"/>
                </a:solidFill>
                <a:latin typeface="Calibri" panose="020F0502020204030204" pitchFamily="34" charset="0"/>
                <a:cs typeface="Arial" panose="020B0604020202020204" pitchFamily="34" charset="0"/>
              </a:rPr>
              <a:t>SIRH Harmonie - Nom du chantier ou du comité - jj/mm/aaaa</a:t>
            </a:r>
          </a:p>
        </p:txBody>
      </p:sp>
      <p:sp>
        <p:nvSpPr>
          <p:cNvPr id="6149" name="Text Box 2">
            <a:extLst>
              <a:ext uri="{FF2B5EF4-FFF2-40B4-BE49-F238E27FC236}">
                <a16:creationId xmlns:a16="http://schemas.microsoft.com/office/drawing/2014/main" id="{DC706677-5DD8-4FE5-A353-955E56712B62}"/>
              </a:ext>
            </a:extLst>
          </p:cNvPr>
          <p:cNvSpPr txBox="1">
            <a:spLocks noChangeArrowheads="1"/>
          </p:cNvSpPr>
          <p:nvPr/>
        </p:nvSpPr>
        <p:spPr bwMode="auto">
          <a:xfrm>
            <a:off x="3851275" y="9429750"/>
            <a:ext cx="2944813"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lgn="r" eaLnBrk="1" hangingPunct="1">
              <a:buSzPct val="100000"/>
            </a:pPr>
            <a:fld id="{C93AF2AC-87E3-456B-8371-B89C7E522535}" type="slidenum">
              <a:rPr lang="fr-FR" altLang="fr-FR" sz="1200">
                <a:solidFill>
                  <a:srgbClr val="000000"/>
                </a:solidFill>
                <a:latin typeface="Calibri" panose="020F0502020204030204" pitchFamily="34" charset="0"/>
                <a:cs typeface="Arial" panose="020B0604020202020204" pitchFamily="34" charset="0"/>
              </a:rPr>
              <a:pPr algn="r" eaLnBrk="1" hangingPunct="1">
                <a:buSzPct val="100000"/>
              </a:pPr>
              <a:t>1</a:t>
            </a:fld>
            <a:endParaRPr lang="fr-FR" altLang="fr-FR" sz="1200">
              <a:solidFill>
                <a:srgbClr val="000000"/>
              </a:solidFill>
              <a:latin typeface="Calibri" panose="020F0502020204030204" pitchFamily="34" charset="0"/>
              <a:cs typeface="Arial" panose="020B0604020202020204" pitchFamily="34" charset="0"/>
            </a:endParaRPr>
          </a:p>
        </p:txBody>
      </p:sp>
      <p:sp>
        <p:nvSpPr>
          <p:cNvPr id="6150" name="Rectangle 3">
            <a:extLst>
              <a:ext uri="{FF2B5EF4-FFF2-40B4-BE49-F238E27FC236}">
                <a16:creationId xmlns:a16="http://schemas.microsoft.com/office/drawing/2014/main" id="{3BF13BB5-C254-464E-8332-FD996578BE2C}"/>
              </a:ext>
            </a:extLst>
          </p:cNvPr>
          <p:cNvSpPr>
            <a:spLocks noGrp="1" noRot="1" noChangeAspect="1" noChangeArrowheads="1" noTextEdit="1"/>
          </p:cNvSpPr>
          <p:nvPr>
            <p:ph type="sldImg"/>
          </p:nvPr>
        </p:nvSpPr>
        <p:spPr>
          <a:xfrm>
            <a:off x="422275" y="1239838"/>
            <a:ext cx="5954713" cy="3351212"/>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51" name="Text Box 4">
            <a:extLst>
              <a:ext uri="{FF2B5EF4-FFF2-40B4-BE49-F238E27FC236}">
                <a16:creationId xmlns:a16="http://schemas.microsoft.com/office/drawing/2014/main" id="{E8D8EBD8-7999-47C0-A053-A6E0D6636C7A}"/>
              </a:ext>
            </a:extLst>
          </p:cNvPr>
          <p:cNvSpPr txBox="1">
            <a:spLocks noChangeArrowheads="1"/>
          </p:cNvSpPr>
          <p:nvPr/>
        </p:nvSpPr>
        <p:spPr bwMode="auto">
          <a:xfrm>
            <a:off x="679450" y="4776788"/>
            <a:ext cx="5440363" cy="391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fr-FR" altLang="fr-FR"/>
          </a:p>
        </p:txBody>
      </p:sp>
    </p:spTree>
    <p:extLst>
      <p:ext uri="{BB962C8B-B14F-4D97-AF65-F5344CB8AC3E}">
        <p14:creationId xmlns:p14="http://schemas.microsoft.com/office/powerpoint/2010/main" val="3358424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5C7CEB58-CC38-4B4F-BE3B-1BF8F9A47FE8}"/>
              </a:ext>
            </a:extLst>
          </p:cNvPr>
          <p:cNvSpPr>
            <a:spLocks noGrp="1" noChangeArrowheads="1"/>
          </p:cNvSpPr>
          <p:nvPr>
            <p:ph type="ftr"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r>
              <a:rPr lang="fr-FR" altLang="fr-FR">
                <a:solidFill>
                  <a:srgbClr val="000000"/>
                </a:solidFill>
                <a:latin typeface="Calibri" panose="020F0502020204030204" pitchFamily="34" charset="0"/>
                <a:cs typeface="Arial" panose="020B0604020202020204" pitchFamily="34" charset="0"/>
              </a:rPr>
              <a:t>SIRH Harmonie - Nom du chantier ou du comité - jj/mm/aaaa</a:t>
            </a:r>
          </a:p>
        </p:txBody>
      </p:sp>
      <p:sp>
        <p:nvSpPr>
          <p:cNvPr id="6147" name="Rectangle 8">
            <a:extLst>
              <a:ext uri="{FF2B5EF4-FFF2-40B4-BE49-F238E27FC236}">
                <a16:creationId xmlns:a16="http://schemas.microsoft.com/office/drawing/2014/main" id="{1B80E6C5-C851-4E4F-8739-6AD79121B66B}"/>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fld id="{DCC730DB-6376-4AAD-9B73-7EF6998EDC57}" type="slidenum">
              <a:rPr lang="fr-FR" altLang="fr-FR" smtClean="0">
                <a:solidFill>
                  <a:srgbClr val="000000"/>
                </a:solidFill>
                <a:latin typeface="Calibri" panose="020F0502020204030204" pitchFamily="34" charset="0"/>
              </a:rPr>
              <a:pPr/>
              <a:t>2</a:t>
            </a:fld>
            <a:endParaRPr lang="fr-FR" altLang="fr-FR">
              <a:solidFill>
                <a:srgbClr val="000000"/>
              </a:solidFill>
              <a:latin typeface="Calibri" panose="020F0502020204030204" pitchFamily="34" charset="0"/>
            </a:endParaRPr>
          </a:p>
        </p:txBody>
      </p:sp>
      <p:sp>
        <p:nvSpPr>
          <p:cNvPr id="6148" name="Text Box 1">
            <a:extLst>
              <a:ext uri="{FF2B5EF4-FFF2-40B4-BE49-F238E27FC236}">
                <a16:creationId xmlns:a16="http://schemas.microsoft.com/office/drawing/2014/main" id="{1C5E4D69-0E8F-4A19-916A-2EB587A11AA8}"/>
              </a:ext>
            </a:extLst>
          </p:cNvPr>
          <p:cNvSpPr txBox="1">
            <a:spLocks noChangeArrowheads="1"/>
          </p:cNvSpPr>
          <p:nvPr/>
        </p:nvSpPr>
        <p:spPr bwMode="auto">
          <a:xfrm>
            <a:off x="0" y="9429750"/>
            <a:ext cx="2944813"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hangingPunct="1">
              <a:buSzPct val="100000"/>
            </a:pPr>
            <a:r>
              <a:rPr lang="fr-FR" altLang="fr-FR" sz="1200">
                <a:solidFill>
                  <a:srgbClr val="000000"/>
                </a:solidFill>
                <a:latin typeface="Calibri" panose="020F0502020204030204" pitchFamily="34" charset="0"/>
                <a:cs typeface="Arial" panose="020B0604020202020204" pitchFamily="34" charset="0"/>
              </a:rPr>
              <a:t>SIRH Harmonie - Nom du chantier ou du comité - jj/mm/aaaa</a:t>
            </a:r>
          </a:p>
        </p:txBody>
      </p:sp>
      <p:sp>
        <p:nvSpPr>
          <p:cNvPr id="6149" name="Text Box 2">
            <a:extLst>
              <a:ext uri="{FF2B5EF4-FFF2-40B4-BE49-F238E27FC236}">
                <a16:creationId xmlns:a16="http://schemas.microsoft.com/office/drawing/2014/main" id="{DC706677-5DD8-4FE5-A353-955E56712B62}"/>
              </a:ext>
            </a:extLst>
          </p:cNvPr>
          <p:cNvSpPr txBox="1">
            <a:spLocks noChangeArrowheads="1"/>
          </p:cNvSpPr>
          <p:nvPr/>
        </p:nvSpPr>
        <p:spPr bwMode="auto">
          <a:xfrm>
            <a:off x="3851275" y="9429750"/>
            <a:ext cx="2944813"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lgn="r" eaLnBrk="1" hangingPunct="1">
              <a:buSzPct val="100000"/>
            </a:pPr>
            <a:fld id="{C93AF2AC-87E3-456B-8371-B89C7E522535}" type="slidenum">
              <a:rPr lang="fr-FR" altLang="fr-FR" sz="1200">
                <a:solidFill>
                  <a:srgbClr val="000000"/>
                </a:solidFill>
                <a:latin typeface="Calibri" panose="020F0502020204030204" pitchFamily="34" charset="0"/>
                <a:cs typeface="Arial" panose="020B0604020202020204" pitchFamily="34" charset="0"/>
              </a:rPr>
              <a:pPr algn="r" eaLnBrk="1" hangingPunct="1">
                <a:buSzPct val="100000"/>
              </a:pPr>
              <a:t>2</a:t>
            </a:fld>
            <a:endParaRPr lang="fr-FR" altLang="fr-FR" sz="1200">
              <a:solidFill>
                <a:srgbClr val="000000"/>
              </a:solidFill>
              <a:latin typeface="Calibri" panose="020F0502020204030204" pitchFamily="34" charset="0"/>
              <a:cs typeface="Arial" panose="020B0604020202020204" pitchFamily="34" charset="0"/>
            </a:endParaRPr>
          </a:p>
        </p:txBody>
      </p:sp>
      <p:sp>
        <p:nvSpPr>
          <p:cNvPr id="6150" name="Rectangle 3">
            <a:extLst>
              <a:ext uri="{FF2B5EF4-FFF2-40B4-BE49-F238E27FC236}">
                <a16:creationId xmlns:a16="http://schemas.microsoft.com/office/drawing/2014/main" id="{3BF13BB5-C254-464E-8332-FD996578BE2C}"/>
              </a:ext>
            </a:extLst>
          </p:cNvPr>
          <p:cNvSpPr>
            <a:spLocks noGrp="1" noRot="1" noChangeAspect="1" noChangeArrowheads="1" noTextEdit="1"/>
          </p:cNvSpPr>
          <p:nvPr>
            <p:ph type="sldImg"/>
          </p:nvPr>
        </p:nvSpPr>
        <p:spPr>
          <a:xfrm>
            <a:off x="422275" y="1239838"/>
            <a:ext cx="5954713" cy="3351212"/>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51" name="Text Box 4">
            <a:extLst>
              <a:ext uri="{FF2B5EF4-FFF2-40B4-BE49-F238E27FC236}">
                <a16:creationId xmlns:a16="http://schemas.microsoft.com/office/drawing/2014/main" id="{E8D8EBD8-7999-47C0-A053-A6E0D6636C7A}"/>
              </a:ext>
            </a:extLst>
          </p:cNvPr>
          <p:cNvSpPr txBox="1">
            <a:spLocks noChangeArrowheads="1"/>
          </p:cNvSpPr>
          <p:nvPr/>
        </p:nvSpPr>
        <p:spPr bwMode="auto">
          <a:xfrm>
            <a:off x="679450" y="4776788"/>
            <a:ext cx="5440363" cy="391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fr-FR" altLang="fr-FR"/>
          </a:p>
        </p:txBody>
      </p:sp>
    </p:spTree>
    <p:extLst>
      <p:ext uri="{BB962C8B-B14F-4D97-AF65-F5344CB8AC3E}">
        <p14:creationId xmlns:p14="http://schemas.microsoft.com/office/powerpoint/2010/main" val="3380917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chronogramme</a:t>
            </a:r>
          </a:p>
        </p:txBody>
      </p:sp>
      <p:sp>
        <p:nvSpPr>
          <p:cNvPr id="4" name="Espace réservé du numéro de diapositive 3"/>
          <p:cNvSpPr>
            <a:spLocks noGrp="1"/>
          </p:cNvSpPr>
          <p:nvPr>
            <p:ph type="sldNum" sz="quarter" idx="5"/>
          </p:nvPr>
        </p:nvSpPr>
        <p:spPr/>
        <p:txBody>
          <a:bodyPr/>
          <a:lstStyle/>
          <a:p>
            <a:fld id="{EDF00433-4865-4063-A8A7-9A94A3C2AEBB}" type="slidenum">
              <a:rPr lang="fr-FR" smtClean="0"/>
              <a:t>3</a:t>
            </a:fld>
            <a:endParaRPr lang="fr-FR"/>
          </a:p>
        </p:txBody>
      </p:sp>
    </p:spTree>
    <p:extLst>
      <p:ext uri="{BB962C8B-B14F-4D97-AF65-F5344CB8AC3E}">
        <p14:creationId xmlns:p14="http://schemas.microsoft.com/office/powerpoint/2010/main" val="20423919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052F990F-35DA-4FE9-BB10-68945448054E}"/>
              </a:ext>
            </a:extLst>
          </p:cNvPr>
          <p:cNvSpPr>
            <a:spLocks noGrp="1" noChangeArrowheads="1"/>
          </p:cNvSpPr>
          <p:nvPr>
            <p:ph type="ftr"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r>
              <a:rPr lang="fr-FR" altLang="fr-FR">
                <a:solidFill>
                  <a:srgbClr val="000000"/>
                </a:solidFill>
                <a:latin typeface="Calibri" panose="020F0502020204030204" pitchFamily="34" charset="0"/>
                <a:cs typeface="Arial" panose="020B0604020202020204" pitchFamily="34" charset="0"/>
              </a:rPr>
              <a:t>SIRH Harmonie - Nom du chantier ou du comité - jj/mm/aaaa</a:t>
            </a:r>
          </a:p>
        </p:txBody>
      </p:sp>
      <p:sp>
        <p:nvSpPr>
          <p:cNvPr id="8195" name="Rectangle 8">
            <a:extLst>
              <a:ext uri="{FF2B5EF4-FFF2-40B4-BE49-F238E27FC236}">
                <a16:creationId xmlns:a16="http://schemas.microsoft.com/office/drawing/2014/main" id="{5AC0D840-6973-43E3-99C9-AF1F14F6292D}"/>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fld id="{C918FE48-AD0B-4F63-B757-5B690352B73D}" type="slidenum">
              <a:rPr lang="fr-FR" altLang="fr-FR" smtClean="0">
                <a:solidFill>
                  <a:srgbClr val="000000"/>
                </a:solidFill>
                <a:latin typeface="Calibri" panose="020F0502020204030204" pitchFamily="34" charset="0"/>
              </a:rPr>
              <a:pPr/>
              <a:t>4</a:t>
            </a:fld>
            <a:endParaRPr lang="fr-FR" altLang="fr-FR">
              <a:solidFill>
                <a:srgbClr val="000000"/>
              </a:solidFill>
              <a:latin typeface="Calibri" panose="020F0502020204030204" pitchFamily="34" charset="0"/>
            </a:endParaRPr>
          </a:p>
        </p:txBody>
      </p:sp>
      <p:sp>
        <p:nvSpPr>
          <p:cNvPr id="8196" name="Text Box 1">
            <a:extLst>
              <a:ext uri="{FF2B5EF4-FFF2-40B4-BE49-F238E27FC236}">
                <a16:creationId xmlns:a16="http://schemas.microsoft.com/office/drawing/2014/main" id="{5B1158D5-5263-449D-9737-68629127E0A3}"/>
              </a:ext>
            </a:extLst>
          </p:cNvPr>
          <p:cNvSpPr txBox="1">
            <a:spLocks noChangeArrowheads="1"/>
          </p:cNvSpPr>
          <p:nvPr/>
        </p:nvSpPr>
        <p:spPr bwMode="auto">
          <a:xfrm>
            <a:off x="0" y="9429750"/>
            <a:ext cx="2944813"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hangingPunct="1">
              <a:buSzPct val="100000"/>
            </a:pPr>
            <a:r>
              <a:rPr lang="fr-FR" altLang="fr-FR" sz="1200">
                <a:solidFill>
                  <a:srgbClr val="000000"/>
                </a:solidFill>
                <a:latin typeface="Calibri" panose="020F0502020204030204" pitchFamily="34" charset="0"/>
                <a:cs typeface="Arial" panose="020B0604020202020204" pitchFamily="34" charset="0"/>
              </a:rPr>
              <a:t>SIRH Harmonie - Nom du chantier ou du comité - jj/mm/aaaa</a:t>
            </a:r>
          </a:p>
        </p:txBody>
      </p:sp>
      <p:sp>
        <p:nvSpPr>
          <p:cNvPr id="8197" name="Text Box 2">
            <a:extLst>
              <a:ext uri="{FF2B5EF4-FFF2-40B4-BE49-F238E27FC236}">
                <a16:creationId xmlns:a16="http://schemas.microsoft.com/office/drawing/2014/main" id="{8EC44DE1-9BD2-4AF6-9956-24B1B3B64219}"/>
              </a:ext>
            </a:extLst>
          </p:cNvPr>
          <p:cNvSpPr txBox="1">
            <a:spLocks noChangeArrowheads="1"/>
          </p:cNvSpPr>
          <p:nvPr/>
        </p:nvSpPr>
        <p:spPr bwMode="auto">
          <a:xfrm>
            <a:off x="3851275" y="9429750"/>
            <a:ext cx="2944813"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lgn="r" eaLnBrk="1" hangingPunct="1">
              <a:buSzPct val="100000"/>
            </a:pPr>
            <a:fld id="{1EA28DC1-83BB-4DC2-85C9-FC35075DAED2}" type="slidenum">
              <a:rPr lang="fr-FR" altLang="fr-FR" sz="1200">
                <a:solidFill>
                  <a:srgbClr val="000000"/>
                </a:solidFill>
                <a:latin typeface="Calibri" panose="020F0502020204030204" pitchFamily="34" charset="0"/>
                <a:cs typeface="Arial" panose="020B0604020202020204" pitchFamily="34" charset="0"/>
              </a:rPr>
              <a:pPr algn="r" eaLnBrk="1" hangingPunct="1">
                <a:buSzPct val="100000"/>
              </a:pPr>
              <a:t>4</a:t>
            </a:fld>
            <a:endParaRPr lang="fr-FR" altLang="fr-FR" sz="1200">
              <a:solidFill>
                <a:srgbClr val="000000"/>
              </a:solidFill>
              <a:latin typeface="Calibri" panose="020F0502020204030204" pitchFamily="34" charset="0"/>
              <a:cs typeface="Arial" panose="020B0604020202020204" pitchFamily="34" charset="0"/>
            </a:endParaRPr>
          </a:p>
        </p:txBody>
      </p:sp>
      <p:sp>
        <p:nvSpPr>
          <p:cNvPr id="8198" name="Rectangle 3">
            <a:extLst>
              <a:ext uri="{FF2B5EF4-FFF2-40B4-BE49-F238E27FC236}">
                <a16:creationId xmlns:a16="http://schemas.microsoft.com/office/drawing/2014/main" id="{7A642B07-C704-4F6C-9B11-FB2C87E564E1}"/>
              </a:ext>
            </a:extLst>
          </p:cNvPr>
          <p:cNvSpPr>
            <a:spLocks noGrp="1" noRot="1" noChangeAspect="1" noChangeArrowheads="1" noTextEdit="1"/>
          </p:cNvSpPr>
          <p:nvPr>
            <p:ph type="sldImg"/>
          </p:nvPr>
        </p:nvSpPr>
        <p:spPr>
          <a:xfrm>
            <a:off x="422275" y="1239838"/>
            <a:ext cx="5954713" cy="3351212"/>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9" name="Text Box 4">
            <a:extLst>
              <a:ext uri="{FF2B5EF4-FFF2-40B4-BE49-F238E27FC236}">
                <a16:creationId xmlns:a16="http://schemas.microsoft.com/office/drawing/2014/main" id="{567F565F-7FE6-479E-A2F9-8D5124E01979}"/>
              </a:ext>
            </a:extLst>
          </p:cNvPr>
          <p:cNvSpPr txBox="1">
            <a:spLocks noChangeArrowheads="1"/>
          </p:cNvSpPr>
          <p:nvPr/>
        </p:nvSpPr>
        <p:spPr bwMode="auto">
          <a:xfrm>
            <a:off x="679450" y="4776788"/>
            <a:ext cx="5440363" cy="391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fr-FR" altLang="fr-FR"/>
          </a:p>
        </p:txBody>
      </p:sp>
      <p:sp>
        <p:nvSpPr>
          <p:cNvPr id="2" name="Espace réservé des notes 1">
            <a:extLst>
              <a:ext uri="{FF2B5EF4-FFF2-40B4-BE49-F238E27FC236}">
                <a16:creationId xmlns:a16="http://schemas.microsoft.com/office/drawing/2014/main" id="{83AAD99C-F7D0-41CC-800F-017381F370EC}"/>
              </a:ext>
            </a:extLst>
          </p:cNvPr>
          <p:cNvSpPr>
            <a:spLocks noGrp="1"/>
          </p:cNvSpPr>
          <p:nvPr>
            <p:ph type="body" idx="1"/>
          </p:nvPr>
        </p:nvSpPr>
        <p:spPr/>
        <p:txBody>
          <a:bodyPr/>
          <a:lstStyle/>
          <a:p>
            <a:r>
              <a:rPr lang="fr-FR" dirty="0"/>
              <a:t>Notes</a:t>
            </a:r>
          </a:p>
        </p:txBody>
      </p:sp>
    </p:spTree>
    <p:extLst>
      <p:ext uri="{BB962C8B-B14F-4D97-AF65-F5344CB8AC3E}">
        <p14:creationId xmlns:p14="http://schemas.microsoft.com/office/powerpoint/2010/main" val="1373685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5C7CEB58-CC38-4B4F-BE3B-1BF8F9A47FE8}"/>
              </a:ext>
            </a:extLst>
          </p:cNvPr>
          <p:cNvSpPr>
            <a:spLocks noGrp="1" noChangeArrowheads="1"/>
          </p:cNvSpPr>
          <p:nvPr>
            <p:ph type="ftr"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r>
              <a:rPr lang="fr-FR" altLang="fr-FR">
                <a:solidFill>
                  <a:srgbClr val="000000"/>
                </a:solidFill>
                <a:latin typeface="Calibri" panose="020F0502020204030204" pitchFamily="34" charset="0"/>
                <a:cs typeface="Arial" panose="020B0604020202020204" pitchFamily="34" charset="0"/>
              </a:rPr>
              <a:t>SIRH Harmonie - Nom du chantier ou du comité - jj/mm/aaaa</a:t>
            </a:r>
          </a:p>
        </p:txBody>
      </p:sp>
      <p:sp>
        <p:nvSpPr>
          <p:cNvPr id="6147" name="Rectangle 8">
            <a:extLst>
              <a:ext uri="{FF2B5EF4-FFF2-40B4-BE49-F238E27FC236}">
                <a16:creationId xmlns:a16="http://schemas.microsoft.com/office/drawing/2014/main" id="{1B80E6C5-C851-4E4F-8739-6AD79121B66B}"/>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fld id="{DCC730DB-6376-4AAD-9B73-7EF6998EDC57}" type="slidenum">
              <a:rPr lang="fr-FR" altLang="fr-FR" smtClean="0">
                <a:solidFill>
                  <a:srgbClr val="000000"/>
                </a:solidFill>
                <a:latin typeface="Calibri" panose="020F0502020204030204" pitchFamily="34" charset="0"/>
              </a:rPr>
              <a:pPr/>
              <a:t>5</a:t>
            </a:fld>
            <a:endParaRPr lang="fr-FR" altLang="fr-FR">
              <a:solidFill>
                <a:srgbClr val="000000"/>
              </a:solidFill>
              <a:latin typeface="Calibri" panose="020F0502020204030204" pitchFamily="34" charset="0"/>
            </a:endParaRPr>
          </a:p>
        </p:txBody>
      </p:sp>
      <p:sp>
        <p:nvSpPr>
          <p:cNvPr id="6148" name="Text Box 1">
            <a:extLst>
              <a:ext uri="{FF2B5EF4-FFF2-40B4-BE49-F238E27FC236}">
                <a16:creationId xmlns:a16="http://schemas.microsoft.com/office/drawing/2014/main" id="{1C5E4D69-0E8F-4A19-916A-2EB587A11AA8}"/>
              </a:ext>
            </a:extLst>
          </p:cNvPr>
          <p:cNvSpPr txBox="1">
            <a:spLocks noChangeArrowheads="1"/>
          </p:cNvSpPr>
          <p:nvPr/>
        </p:nvSpPr>
        <p:spPr bwMode="auto">
          <a:xfrm>
            <a:off x="0" y="9429750"/>
            <a:ext cx="2944813"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hangingPunct="1">
              <a:buSzPct val="100000"/>
            </a:pPr>
            <a:r>
              <a:rPr lang="fr-FR" altLang="fr-FR" sz="1200">
                <a:solidFill>
                  <a:srgbClr val="000000"/>
                </a:solidFill>
                <a:latin typeface="Calibri" panose="020F0502020204030204" pitchFamily="34" charset="0"/>
                <a:cs typeface="Arial" panose="020B0604020202020204" pitchFamily="34" charset="0"/>
              </a:rPr>
              <a:t>SIRH Harmonie - Nom du chantier ou du comité - jj/mm/aaaa</a:t>
            </a:r>
          </a:p>
        </p:txBody>
      </p:sp>
      <p:sp>
        <p:nvSpPr>
          <p:cNvPr id="6149" name="Text Box 2">
            <a:extLst>
              <a:ext uri="{FF2B5EF4-FFF2-40B4-BE49-F238E27FC236}">
                <a16:creationId xmlns:a16="http://schemas.microsoft.com/office/drawing/2014/main" id="{DC706677-5DD8-4FE5-A353-955E56712B62}"/>
              </a:ext>
            </a:extLst>
          </p:cNvPr>
          <p:cNvSpPr txBox="1">
            <a:spLocks noChangeArrowheads="1"/>
          </p:cNvSpPr>
          <p:nvPr/>
        </p:nvSpPr>
        <p:spPr bwMode="auto">
          <a:xfrm>
            <a:off x="3851275" y="9429750"/>
            <a:ext cx="2944813"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lgn="r" eaLnBrk="1" hangingPunct="1">
              <a:buSzPct val="100000"/>
            </a:pPr>
            <a:fld id="{C93AF2AC-87E3-456B-8371-B89C7E522535}" type="slidenum">
              <a:rPr lang="fr-FR" altLang="fr-FR" sz="1200">
                <a:solidFill>
                  <a:srgbClr val="000000"/>
                </a:solidFill>
                <a:latin typeface="Calibri" panose="020F0502020204030204" pitchFamily="34" charset="0"/>
                <a:cs typeface="Arial" panose="020B0604020202020204" pitchFamily="34" charset="0"/>
              </a:rPr>
              <a:pPr algn="r" eaLnBrk="1" hangingPunct="1">
                <a:buSzPct val="100000"/>
              </a:pPr>
              <a:t>5</a:t>
            </a:fld>
            <a:endParaRPr lang="fr-FR" altLang="fr-FR" sz="1200">
              <a:solidFill>
                <a:srgbClr val="000000"/>
              </a:solidFill>
              <a:latin typeface="Calibri" panose="020F0502020204030204" pitchFamily="34" charset="0"/>
              <a:cs typeface="Arial" panose="020B0604020202020204" pitchFamily="34" charset="0"/>
            </a:endParaRPr>
          </a:p>
        </p:txBody>
      </p:sp>
      <p:sp>
        <p:nvSpPr>
          <p:cNvPr id="6150" name="Rectangle 3">
            <a:extLst>
              <a:ext uri="{FF2B5EF4-FFF2-40B4-BE49-F238E27FC236}">
                <a16:creationId xmlns:a16="http://schemas.microsoft.com/office/drawing/2014/main" id="{3BF13BB5-C254-464E-8332-FD996578BE2C}"/>
              </a:ext>
            </a:extLst>
          </p:cNvPr>
          <p:cNvSpPr>
            <a:spLocks noGrp="1" noRot="1" noChangeAspect="1" noChangeArrowheads="1" noTextEdit="1"/>
          </p:cNvSpPr>
          <p:nvPr>
            <p:ph type="sldImg"/>
          </p:nvPr>
        </p:nvSpPr>
        <p:spPr>
          <a:xfrm>
            <a:off x="422275" y="1239838"/>
            <a:ext cx="5954713" cy="3351212"/>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51" name="Text Box 4">
            <a:extLst>
              <a:ext uri="{FF2B5EF4-FFF2-40B4-BE49-F238E27FC236}">
                <a16:creationId xmlns:a16="http://schemas.microsoft.com/office/drawing/2014/main" id="{E8D8EBD8-7999-47C0-A053-A6E0D6636C7A}"/>
              </a:ext>
            </a:extLst>
          </p:cNvPr>
          <p:cNvSpPr txBox="1">
            <a:spLocks noChangeArrowheads="1"/>
          </p:cNvSpPr>
          <p:nvPr/>
        </p:nvSpPr>
        <p:spPr bwMode="auto">
          <a:xfrm>
            <a:off x="679450" y="4776788"/>
            <a:ext cx="5440363" cy="391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fr-FR" altLang="fr-FR"/>
          </a:p>
        </p:txBody>
      </p:sp>
    </p:spTree>
    <p:extLst>
      <p:ext uri="{BB962C8B-B14F-4D97-AF65-F5344CB8AC3E}">
        <p14:creationId xmlns:p14="http://schemas.microsoft.com/office/powerpoint/2010/main" val="350075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5C7CEB58-CC38-4B4F-BE3B-1BF8F9A47FE8}"/>
              </a:ext>
            </a:extLst>
          </p:cNvPr>
          <p:cNvSpPr>
            <a:spLocks noGrp="1" noChangeArrowheads="1"/>
          </p:cNvSpPr>
          <p:nvPr>
            <p:ph type="ftr"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r>
              <a:rPr lang="fr-FR" altLang="fr-FR">
                <a:solidFill>
                  <a:srgbClr val="000000"/>
                </a:solidFill>
                <a:latin typeface="Calibri" panose="020F0502020204030204" pitchFamily="34" charset="0"/>
                <a:cs typeface="Arial" panose="020B0604020202020204" pitchFamily="34" charset="0"/>
              </a:rPr>
              <a:t>SIRH Harmonie - Nom du chantier ou du comité - jj/mm/aaaa</a:t>
            </a:r>
          </a:p>
        </p:txBody>
      </p:sp>
      <p:sp>
        <p:nvSpPr>
          <p:cNvPr id="6147" name="Rectangle 8">
            <a:extLst>
              <a:ext uri="{FF2B5EF4-FFF2-40B4-BE49-F238E27FC236}">
                <a16:creationId xmlns:a16="http://schemas.microsoft.com/office/drawing/2014/main" id="{1B80E6C5-C851-4E4F-8739-6AD79121B66B}"/>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fld id="{DCC730DB-6376-4AAD-9B73-7EF6998EDC57}" type="slidenum">
              <a:rPr lang="fr-FR" altLang="fr-FR" smtClean="0">
                <a:solidFill>
                  <a:srgbClr val="000000"/>
                </a:solidFill>
                <a:latin typeface="Calibri" panose="020F0502020204030204" pitchFamily="34" charset="0"/>
              </a:rPr>
              <a:pPr/>
              <a:t>9</a:t>
            </a:fld>
            <a:endParaRPr lang="fr-FR" altLang="fr-FR">
              <a:solidFill>
                <a:srgbClr val="000000"/>
              </a:solidFill>
              <a:latin typeface="Calibri" panose="020F0502020204030204" pitchFamily="34" charset="0"/>
            </a:endParaRPr>
          </a:p>
        </p:txBody>
      </p:sp>
      <p:sp>
        <p:nvSpPr>
          <p:cNvPr id="6148" name="Text Box 1">
            <a:extLst>
              <a:ext uri="{FF2B5EF4-FFF2-40B4-BE49-F238E27FC236}">
                <a16:creationId xmlns:a16="http://schemas.microsoft.com/office/drawing/2014/main" id="{1C5E4D69-0E8F-4A19-916A-2EB587A11AA8}"/>
              </a:ext>
            </a:extLst>
          </p:cNvPr>
          <p:cNvSpPr txBox="1">
            <a:spLocks noChangeArrowheads="1"/>
          </p:cNvSpPr>
          <p:nvPr/>
        </p:nvSpPr>
        <p:spPr bwMode="auto">
          <a:xfrm>
            <a:off x="0" y="9429750"/>
            <a:ext cx="2944813"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hangingPunct="1">
              <a:buSzPct val="100000"/>
            </a:pPr>
            <a:r>
              <a:rPr lang="fr-FR" altLang="fr-FR" sz="1200">
                <a:solidFill>
                  <a:srgbClr val="000000"/>
                </a:solidFill>
                <a:latin typeface="Calibri" panose="020F0502020204030204" pitchFamily="34" charset="0"/>
                <a:cs typeface="Arial" panose="020B0604020202020204" pitchFamily="34" charset="0"/>
              </a:rPr>
              <a:t>SIRH Harmonie - Nom du chantier ou du comité - jj/mm/aaaa</a:t>
            </a:r>
          </a:p>
        </p:txBody>
      </p:sp>
      <p:sp>
        <p:nvSpPr>
          <p:cNvPr id="6149" name="Text Box 2">
            <a:extLst>
              <a:ext uri="{FF2B5EF4-FFF2-40B4-BE49-F238E27FC236}">
                <a16:creationId xmlns:a16="http://schemas.microsoft.com/office/drawing/2014/main" id="{DC706677-5DD8-4FE5-A353-955E56712B62}"/>
              </a:ext>
            </a:extLst>
          </p:cNvPr>
          <p:cNvSpPr txBox="1">
            <a:spLocks noChangeArrowheads="1"/>
          </p:cNvSpPr>
          <p:nvPr/>
        </p:nvSpPr>
        <p:spPr bwMode="auto">
          <a:xfrm>
            <a:off x="3851275" y="9429750"/>
            <a:ext cx="2944813"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lgn="r" eaLnBrk="1" hangingPunct="1">
              <a:buSzPct val="100000"/>
            </a:pPr>
            <a:fld id="{C93AF2AC-87E3-456B-8371-B89C7E522535}" type="slidenum">
              <a:rPr lang="fr-FR" altLang="fr-FR" sz="1200">
                <a:solidFill>
                  <a:srgbClr val="000000"/>
                </a:solidFill>
                <a:latin typeface="Calibri" panose="020F0502020204030204" pitchFamily="34" charset="0"/>
                <a:cs typeface="Arial" panose="020B0604020202020204" pitchFamily="34" charset="0"/>
              </a:rPr>
              <a:pPr algn="r" eaLnBrk="1" hangingPunct="1">
                <a:buSzPct val="100000"/>
              </a:pPr>
              <a:t>9</a:t>
            </a:fld>
            <a:endParaRPr lang="fr-FR" altLang="fr-FR" sz="1200">
              <a:solidFill>
                <a:srgbClr val="000000"/>
              </a:solidFill>
              <a:latin typeface="Calibri" panose="020F0502020204030204" pitchFamily="34" charset="0"/>
              <a:cs typeface="Arial" panose="020B0604020202020204" pitchFamily="34" charset="0"/>
            </a:endParaRPr>
          </a:p>
        </p:txBody>
      </p:sp>
      <p:sp>
        <p:nvSpPr>
          <p:cNvPr id="6150" name="Rectangle 3">
            <a:extLst>
              <a:ext uri="{FF2B5EF4-FFF2-40B4-BE49-F238E27FC236}">
                <a16:creationId xmlns:a16="http://schemas.microsoft.com/office/drawing/2014/main" id="{3BF13BB5-C254-464E-8332-FD996578BE2C}"/>
              </a:ext>
            </a:extLst>
          </p:cNvPr>
          <p:cNvSpPr>
            <a:spLocks noGrp="1" noRot="1" noChangeAspect="1" noChangeArrowheads="1" noTextEdit="1"/>
          </p:cNvSpPr>
          <p:nvPr>
            <p:ph type="sldImg"/>
          </p:nvPr>
        </p:nvSpPr>
        <p:spPr>
          <a:xfrm>
            <a:off x="422275" y="1239838"/>
            <a:ext cx="5954713" cy="3351212"/>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51" name="Text Box 4">
            <a:extLst>
              <a:ext uri="{FF2B5EF4-FFF2-40B4-BE49-F238E27FC236}">
                <a16:creationId xmlns:a16="http://schemas.microsoft.com/office/drawing/2014/main" id="{E8D8EBD8-7999-47C0-A053-A6E0D6636C7A}"/>
              </a:ext>
            </a:extLst>
          </p:cNvPr>
          <p:cNvSpPr txBox="1">
            <a:spLocks noChangeArrowheads="1"/>
          </p:cNvSpPr>
          <p:nvPr/>
        </p:nvSpPr>
        <p:spPr bwMode="auto">
          <a:xfrm>
            <a:off x="679450" y="4776788"/>
            <a:ext cx="5440363" cy="391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fr-FR" altLang="fr-FR"/>
          </a:p>
        </p:txBody>
      </p:sp>
    </p:spTree>
    <p:extLst>
      <p:ext uri="{BB962C8B-B14F-4D97-AF65-F5344CB8AC3E}">
        <p14:creationId xmlns:p14="http://schemas.microsoft.com/office/powerpoint/2010/main" val="2717746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5C7CEB58-CC38-4B4F-BE3B-1BF8F9A47FE8}"/>
              </a:ext>
            </a:extLst>
          </p:cNvPr>
          <p:cNvSpPr>
            <a:spLocks noGrp="1" noChangeArrowheads="1"/>
          </p:cNvSpPr>
          <p:nvPr>
            <p:ph type="ftr"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r>
              <a:rPr lang="fr-FR" altLang="fr-FR">
                <a:solidFill>
                  <a:srgbClr val="000000"/>
                </a:solidFill>
                <a:latin typeface="Calibri" panose="020F0502020204030204" pitchFamily="34" charset="0"/>
                <a:cs typeface="Arial" panose="020B0604020202020204" pitchFamily="34" charset="0"/>
              </a:rPr>
              <a:t>SIRH Harmonie - Nom du chantier ou du comité - jj/mm/aaaa</a:t>
            </a:r>
          </a:p>
        </p:txBody>
      </p:sp>
      <p:sp>
        <p:nvSpPr>
          <p:cNvPr id="6147" name="Rectangle 8">
            <a:extLst>
              <a:ext uri="{FF2B5EF4-FFF2-40B4-BE49-F238E27FC236}">
                <a16:creationId xmlns:a16="http://schemas.microsoft.com/office/drawing/2014/main" id="{1B80E6C5-C851-4E4F-8739-6AD79121B66B}"/>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fld id="{DCC730DB-6376-4AAD-9B73-7EF6998EDC57}" type="slidenum">
              <a:rPr lang="fr-FR" altLang="fr-FR" smtClean="0">
                <a:solidFill>
                  <a:srgbClr val="000000"/>
                </a:solidFill>
                <a:latin typeface="Calibri" panose="020F0502020204030204" pitchFamily="34" charset="0"/>
              </a:rPr>
              <a:pPr/>
              <a:t>27</a:t>
            </a:fld>
            <a:endParaRPr lang="fr-FR" altLang="fr-FR">
              <a:solidFill>
                <a:srgbClr val="000000"/>
              </a:solidFill>
              <a:latin typeface="Calibri" panose="020F0502020204030204" pitchFamily="34" charset="0"/>
            </a:endParaRPr>
          </a:p>
        </p:txBody>
      </p:sp>
      <p:sp>
        <p:nvSpPr>
          <p:cNvPr id="6148" name="Text Box 1">
            <a:extLst>
              <a:ext uri="{FF2B5EF4-FFF2-40B4-BE49-F238E27FC236}">
                <a16:creationId xmlns:a16="http://schemas.microsoft.com/office/drawing/2014/main" id="{1C5E4D69-0E8F-4A19-916A-2EB587A11AA8}"/>
              </a:ext>
            </a:extLst>
          </p:cNvPr>
          <p:cNvSpPr txBox="1">
            <a:spLocks noChangeArrowheads="1"/>
          </p:cNvSpPr>
          <p:nvPr/>
        </p:nvSpPr>
        <p:spPr bwMode="auto">
          <a:xfrm>
            <a:off x="0" y="9429750"/>
            <a:ext cx="2944813"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hangingPunct="1">
              <a:buSzPct val="100000"/>
            </a:pPr>
            <a:r>
              <a:rPr lang="fr-FR" altLang="fr-FR" sz="1200">
                <a:solidFill>
                  <a:srgbClr val="000000"/>
                </a:solidFill>
                <a:latin typeface="Calibri" panose="020F0502020204030204" pitchFamily="34" charset="0"/>
                <a:cs typeface="Arial" panose="020B0604020202020204" pitchFamily="34" charset="0"/>
              </a:rPr>
              <a:t>SIRH Harmonie - Nom du chantier ou du comité - jj/mm/aaaa</a:t>
            </a:r>
          </a:p>
        </p:txBody>
      </p:sp>
      <p:sp>
        <p:nvSpPr>
          <p:cNvPr id="6149" name="Text Box 2">
            <a:extLst>
              <a:ext uri="{FF2B5EF4-FFF2-40B4-BE49-F238E27FC236}">
                <a16:creationId xmlns:a16="http://schemas.microsoft.com/office/drawing/2014/main" id="{DC706677-5DD8-4FE5-A353-955E56712B62}"/>
              </a:ext>
            </a:extLst>
          </p:cNvPr>
          <p:cNvSpPr txBox="1">
            <a:spLocks noChangeArrowheads="1"/>
          </p:cNvSpPr>
          <p:nvPr/>
        </p:nvSpPr>
        <p:spPr bwMode="auto">
          <a:xfrm>
            <a:off x="3851275" y="9429750"/>
            <a:ext cx="2944813"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lgn="r" eaLnBrk="1" hangingPunct="1">
              <a:buSzPct val="100000"/>
            </a:pPr>
            <a:fld id="{C93AF2AC-87E3-456B-8371-B89C7E522535}" type="slidenum">
              <a:rPr lang="fr-FR" altLang="fr-FR" sz="1200">
                <a:solidFill>
                  <a:srgbClr val="000000"/>
                </a:solidFill>
                <a:latin typeface="Calibri" panose="020F0502020204030204" pitchFamily="34" charset="0"/>
                <a:cs typeface="Arial" panose="020B0604020202020204" pitchFamily="34" charset="0"/>
              </a:rPr>
              <a:pPr algn="r" eaLnBrk="1" hangingPunct="1">
                <a:buSzPct val="100000"/>
              </a:pPr>
              <a:t>27</a:t>
            </a:fld>
            <a:endParaRPr lang="fr-FR" altLang="fr-FR" sz="1200">
              <a:solidFill>
                <a:srgbClr val="000000"/>
              </a:solidFill>
              <a:latin typeface="Calibri" panose="020F0502020204030204" pitchFamily="34" charset="0"/>
              <a:cs typeface="Arial" panose="020B0604020202020204" pitchFamily="34" charset="0"/>
            </a:endParaRPr>
          </a:p>
        </p:txBody>
      </p:sp>
      <p:sp>
        <p:nvSpPr>
          <p:cNvPr id="6150" name="Rectangle 3">
            <a:extLst>
              <a:ext uri="{FF2B5EF4-FFF2-40B4-BE49-F238E27FC236}">
                <a16:creationId xmlns:a16="http://schemas.microsoft.com/office/drawing/2014/main" id="{3BF13BB5-C254-464E-8332-FD996578BE2C}"/>
              </a:ext>
            </a:extLst>
          </p:cNvPr>
          <p:cNvSpPr>
            <a:spLocks noGrp="1" noRot="1" noChangeAspect="1" noChangeArrowheads="1" noTextEdit="1"/>
          </p:cNvSpPr>
          <p:nvPr>
            <p:ph type="sldImg"/>
          </p:nvPr>
        </p:nvSpPr>
        <p:spPr>
          <a:xfrm>
            <a:off x="422275" y="1239838"/>
            <a:ext cx="5954713" cy="3351212"/>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51" name="Text Box 4">
            <a:extLst>
              <a:ext uri="{FF2B5EF4-FFF2-40B4-BE49-F238E27FC236}">
                <a16:creationId xmlns:a16="http://schemas.microsoft.com/office/drawing/2014/main" id="{E8D8EBD8-7999-47C0-A053-A6E0D6636C7A}"/>
              </a:ext>
            </a:extLst>
          </p:cNvPr>
          <p:cNvSpPr txBox="1">
            <a:spLocks noChangeArrowheads="1"/>
          </p:cNvSpPr>
          <p:nvPr/>
        </p:nvSpPr>
        <p:spPr bwMode="auto">
          <a:xfrm>
            <a:off x="679450" y="4776788"/>
            <a:ext cx="5440363" cy="391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fr-FR" altLang="fr-FR"/>
          </a:p>
        </p:txBody>
      </p:sp>
    </p:spTree>
    <p:extLst>
      <p:ext uri="{BB962C8B-B14F-4D97-AF65-F5344CB8AC3E}">
        <p14:creationId xmlns:p14="http://schemas.microsoft.com/office/powerpoint/2010/main" val="16000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DAD4C6-D1FD-4780-AEE5-43BEB4097073}"/>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6EE1E0D9-8F44-495E-B369-74FEDCC19C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5" name="Espace réservé du pied de page 4">
            <a:extLst>
              <a:ext uri="{FF2B5EF4-FFF2-40B4-BE49-F238E27FC236}">
                <a16:creationId xmlns:a16="http://schemas.microsoft.com/office/drawing/2014/main" id="{7706288E-E5A1-4D9E-9DAA-A8F22FBDABA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198E27A-D416-4129-A032-FB53FE29A3CB}"/>
              </a:ext>
            </a:extLst>
          </p:cNvPr>
          <p:cNvSpPr>
            <a:spLocks noGrp="1"/>
          </p:cNvSpPr>
          <p:nvPr>
            <p:ph type="sldNum" sz="quarter" idx="12"/>
          </p:nvPr>
        </p:nvSpPr>
        <p:spPr/>
        <p:txBody>
          <a:bodyPr/>
          <a:lstStyle/>
          <a:p>
            <a:fld id="{A47CBF5F-AFAF-4CF2-85DD-2C0CB3FB2310}" type="slidenum">
              <a:rPr lang="fr-FR" smtClean="0"/>
              <a:t>‹N°›</a:t>
            </a:fld>
            <a:endParaRPr lang="fr-FR"/>
          </a:p>
        </p:txBody>
      </p:sp>
    </p:spTree>
    <p:extLst>
      <p:ext uri="{BB962C8B-B14F-4D97-AF65-F5344CB8AC3E}">
        <p14:creationId xmlns:p14="http://schemas.microsoft.com/office/powerpoint/2010/main" val="1558455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27C054-9E43-40A5-8BB1-70B1F74743F2}"/>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B1C4250F-A705-4988-BD21-494F7EC74304}"/>
              </a:ext>
            </a:extLst>
          </p:cNvPr>
          <p:cNvSpPr>
            <a:spLocks noGrp="1"/>
          </p:cNvSpPr>
          <p:nvPr>
            <p:ph type="dt" sz="half" idx="10"/>
          </p:nvPr>
        </p:nvSpPr>
        <p:spPr/>
        <p:txBody>
          <a:bodyPr/>
          <a:lstStyle/>
          <a:p>
            <a:fld id="{4DD10D1E-CDDD-41DF-945E-35AE077EBAF2}" type="datetimeFigureOut">
              <a:rPr lang="fr-FR" smtClean="0"/>
              <a:t>29/05/2022</a:t>
            </a:fld>
            <a:endParaRPr lang="fr-FR"/>
          </a:p>
        </p:txBody>
      </p:sp>
      <p:sp>
        <p:nvSpPr>
          <p:cNvPr id="4" name="Espace réservé du pied de page 3">
            <a:extLst>
              <a:ext uri="{FF2B5EF4-FFF2-40B4-BE49-F238E27FC236}">
                <a16:creationId xmlns:a16="http://schemas.microsoft.com/office/drawing/2014/main" id="{98A814E6-D066-4A0F-BD36-D826C9DC9771}"/>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0EB6DA3-CEE2-43FA-BADA-B8CE923B48AB}"/>
              </a:ext>
            </a:extLst>
          </p:cNvPr>
          <p:cNvSpPr>
            <a:spLocks noGrp="1"/>
          </p:cNvSpPr>
          <p:nvPr>
            <p:ph type="sldNum" sz="quarter" idx="12"/>
          </p:nvPr>
        </p:nvSpPr>
        <p:spPr/>
        <p:txBody>
          <a:bodyPr/>
          <a:lstStyle/>
          <a:p>
            <a:fld id="{77EC82B6-2194-4228-BDE1-3CB1AC05633C}" type="slidenum">
              <a:rPr lang="fr-FR" smtClean="0"/>
              <a:t>‹N°›</a:t>
            </a:fld>
            <a:endParaRPr lang="fr-FR"/>
          </a:p>
        </p:txBody>
      </p:sp>
    </p:spTree>
    <p:extLst>
      <p:ext uri="{BB962C8B-B14F-4D97-AF65-F5344CB8AC3E}">
        <p14:creationId xmlns:p14="http://schemas.microsoft.com/office/powerpoint/2010/main" val="873346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DDA640F-2031-40D7-97EA-D61F371D0035}"/>
              </a:ext>
            </a:extLst>
          </p:cNvPr>
          <p:cNvSpPr>
            <a:spLocks noGrp="1"/>
          </p:cNvSpPr>
          <p:nvPr>
            <p:ph type="dt" sz="half" idx="10"/>
          </p:nvPr>
        </p:nvSpPr>
        <p:spPr/>
        <p:txBody>
          <a:bodyPr/>
          <a:lstStyle/>
          <a:p>
            <a:fld id="{4DD10D1E-CDDD-41DF-945E-35AE077EBAF2}" type="datetimeFigureOut">
              <a:rPr lang="fr-FR" smtClean="0"/>
              <a:t>29/05/2022</a:t>
            </a:fld>
            <a:endParaRPr lang="fr-FR"/>
          </a:p>
        </p:txBody>
      </p:sp>
      <p:sp>
        <p:nvSpPr>
          <p:cNvPr id="3" name="Espace réservé du pied de page 2">
            <a:extLst>
              <a:ext uri="{FF2B5EF4-FFF2-40B4-BE49-F238E27FC236}">
                <a16:creationId xmlns:a16="http://schemas.microsoft.com/office/drawing/2014/main" id="{D289F6DB-7C75-42D7-B4D9-5BABC57E741B}"/>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8427C7CB-4C55-46CA-8667-5DE97948F660}"/>
              </a:ext>
            </a:extLst>
          </p:cNvPr>
          <p:cNvSpPr>
            <a:spLocks noGrp="1"/>
          </p:cNvSpPr>
          <p:nvPr>
            <p:ph type="sldNum" sz="quarter" idx="12"/>
          </p:nvPr>
        </p:nvSpPr>
        <p:spPr/>
        <p:txBody>
          <a:bodyPr/>
          <a:lstStyle/>
          <a:p>
            <a:fld id="{77EC82B6-2194-4228-BDE1-3CB1AC05633C}" type="slidenum">
              <a:rPr lang="fr-FR" smtClean="0"/>
              <a:t>‹N°›</a:t>
            </a:fld>
            <a:endParaRPr lang="fr-FR"/>
          </a:p>
        </p:txBody>
      </p:sp>
    </p:spTree>
    <p:extLst>
      <p:ext uri="{BB962C8B-B14F-4D97-AF65-F5344CB8AC3E}">
        <p14:creationId xmlns:p14="http://schemas.microsoft.com/office/powerpoint/2010/main" val="16449843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6C0F58-48C4-499B-936F-21D9FDD244B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F1DA123B-53C5-42BB-8E78-4FC793ED86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CFA2FF75-4911-42FA-B350-F314216FCA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01F1737-2343-4BD1-8165-4587EC962BC1}"/>
              </a:ext>
            </a:extLst>
          </p:cNvPr>
          <p:cNvSpPr>
            <a:spLocks noGrp="1"/>
          </p:cNvSpPr>
          <p:nvPr>
            <p:ph type="dt" sz="half" idx="10"/>
          </p:nvPr>
        </p:nvSpPr>
        <p:spPr/>
        <p:txBody>
          <a:bodyPr/>
          <a:lstStyle/>
          <a:p>
            <a:fld id="{4DD10D1E-CDDD-41DF-945E-35AE077EBAF2}" type="datetimeFigureOut">
              <a:rPr lang="fr-FR" smtClean="0"/>
              <a:t>29/05/2022</a:t>
            </a:fld>
            <a:endParaRPr lang="fr-FR"/>
          </a:p>
        </p:txBody>
      </p:sp>
      <p:sp>
        <p:nvSpPr>
          <p:cNvPr id="6" name="Espace réservé du pied de page 5">
            <a:extLst>
              <a:ext uri="{FF2B5EF4-FFF2-40B4-BE49-F238E27FC236}">
                <a16:creationId xmlns:a16="http://schemas.microsoft.com/office/drawing/2014/main" id="{4AD42CEE-3F40-4F6C-9CCC-DC9000B59FA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092E29E-8FD1-4D5A-8F73-C52F7098F0FC}"/>
              </a:ext>
            </a:extLst>
          </p:cNvPr>
          <p:cNvSpPr>
            <a:spLocks noGrp="1"/>
          </p:cNvSpPr>
          <p:nvPr>
            <p:ph type="sldNum" sz="quarter" idx="12"/>
          </p:nvPr>
        </p:nvSpPr>
        <p:spPr/>
        <p:txBody>
          <a:bodyPr/>
          <a:lstStyle/>
          <a:p>
            <a:fld id="{77EC82B6-2194-4228-BDE1-3CB1AC05633C}" type="slidenum">
              <a:rPr lang="fr-FR" smtClean="0"/>
              <a:t>‹N°›</a:t>
            </a:fld>
            <a:endParaRPr lang="fr-FR"/>
          </a:p>
        </p:txBody>
      </p:sp>
    </p:spTree>
    <p:extLst>
      <p:ext uri="{BB962C8B-B14F-4D97-AF65-F5344CB8AC3E}">
        <p14:creationId xmlns:p14="http://schemas.microsoft.com/office/powerpoint/2010/main" val="37827834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C75E44-6670-4DF5-B2C0-29DBF4D8577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5E71F0D0-FE4C-40A1-9D1B-B5EC418928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94F75E6A-ACB2-4757-A34C-EDEC77FF5C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11D567E-DA93-44D1-AFC6-E9D8826BF171}"/>
              </a:ext>
            </a:extLst>
          </p:cNvPr>
          <p:cNvSpPr>
            <a:spLocks noGrp="1"/>
          </p:cNvSpPr>
          <p:nvPr>
            <p:ph type="dt" sz="half" idx="10"/>
          </p:nvPr>
        </p:nvSpPr>
        <p:spPr/>
        <p:txBody>
          <a:bodyPr/>
          <a:lstStyle/>
          <a:p>
            <a:fld id="{4DD10D1E-CDDD-41DF-945E-35AE077EBAF2}" type="datetimeFigureOut">
              <a:rPr lang="fr-FR" smtClean="0"/>
              <a:t>29/05/2022</a:t>
            </a:fld>
            <a:endParaRPr lang="fr-FR"/>
          </a:p>
        </p:txBody>
      </p:sp>
      <p:sp>
        <p:nvSpPr>
          <p:cNvPr id="6" name="Espace réservé du pied de page 5">
            <a:extLst>
              <a:ext uri="{FF2B5EF4-FFF2-40B4-BE49-F238E27FC236}">
                <a16:creationId xmlns:a16="http://schemas.microsoft.com/office/drawing/2014/main" id="{FFAA6FFE-0278-4443-8F35-EF4B0247C47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96D1F71-933F-45AE-B1EC-0990396BE63E}"/>
              </a:ext>
            </a:extLst>
          </p:cNvPr>
          <p:cNvSpPr>
            <a:spLocks noGrp="1"/>
          </p:cNvSpPr>
          <p:nvPr>
            <p:ph type="sldNum" sz="quarter" idx="12"/>
          </p:nvPr>
        </p:nvSpPr>
        <p:spPr/>
        <p:txBody>
          <a:bodyPr/>
          <a:lstStyle/>
          <a:p>
            <a:fld id="{77EC82B6-2194-4228-BDE1-3CB1AC05633C}" type="slidenum">
              <a:rPr lang="fr-FR" smtClean="0"/>
              <a:t>‹N°›</a:t>
            </a:fld>
            <a:endParaRPr lang="fr-FR"/>
          </a:p>
        </p:txBody>
      </p:sp>
    </p:spTree>
    <p:extLst>
      <p:ext uri="{BB962C8B-B14F-4D97-AF65-F5344CB8AC3E}">
        <p14:creationId xmlns:p14="http://schemas.microsoft.com/office/powerpoint/2010/main" val="2988307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99262A-6628-4030-B593-114A55E14D5E}"/>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99B7B3D-6B12-4A55-BBA9-D83B3F9D3015}"/>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91F23B1-8A68-47AB-B164-E484582027C5}"/>
              </a:ext>
            </a:extLst>
          </p:cNvPr>
          <p:cNvSpPr>
            <a:spLocks noGrp="1"/>
          </p:cNvSpPr>
          <p:nvPr>
            <p:ph type="dt" sz="half" idx="10"/>
          </p:nvPr>
        </p:nvSpPr>
        <p:spPr/>
        <p:txBody>
          <a:bodyPr/>
          <a:lstStyle/>
          <a:p>
            <a:fld id="{4DD10D1E-CDDD-41DF-945E-35AE077EBAF2}" type="datetimeFigureOut">
              <a:rPr lang="fr-FR" smtClean="0"/>
              <a:t>29/05/2022</a:t>
            </a:fld>
            <a:endParaRPr lang="fr-FR"/>
          </a:p>
        </p:txBody>
      </p:sp>
      <p:sp>
        <p:nvSpPr>
          <p:cNvPr id="5" name="Espace réservé du pied de page 4">
            <a:extLst>
              <a:ext uri="{FF2B5EF4-FFF2-40B4-BE49-F238E27FC236}">
                <a16:creationId xmlns:a16="http://schemas.microsoft.com/office/drawing/2014/main" id="{16DA3C04-6CAA-4314-87AF-9F61E545A79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C4E4346-BE08-4419-B892-9FCE6B5E9E44}"/>
              </a:ext>
            </a:extLst>
          </p:cNvPr>
          <p:cNvSpPr>
            <a:spLocks noGrp="1"/>
          </p:cNvSpPr>
          <p:nvPr>
            <p:ph type="sldNum" sz="quarter" idx="12"/>
          </p:nvPr>
        </p:nvSpPr>
        <p:spPr/>
        <p:txBody>
          <a:bodyPr/>
          <a:lstStyle/>
          <a:p>
            <a:fld id="{77EC82B6-2194-4228-BDE1-3CB1AC05633C}" type="slidenum">
              <a:rPr lang="fr-FR" smtClean="0"/>
              <a:t>‹N°›</a:t>
            </a:fld>
            <a:endParaRPr lang="fr-FR"/>
          </a:p>
        </p:txBody>
      </p:sp>
    </p:spTree>
    <p:extLst>
      <p:ext uri="{BB962C8B-B14F-4D97-AF65-F5344CB8AC3E}">
        <p14:creationId xmlns:p14="http://schemas.microsoft.com/office/powerpoint/2010/main" val="2861001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FC6DA0B9-8764-45BA-AADA-1FFB04C95344}"/>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F00DF13F-A8B6-463A-8830-2077661A4B38}"/>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5A0E95C-9176-4A22-B49F-26D9F11B0900}"/>
              </a:ext>
            </a:extLst>
          </p:cNvPr>
          <p:cNvSpPr>
            <a:spLocks noGrp="1"/>
          </p:cNvSpPr>
          <p:nvPr>
            <p:ph type="dt" sz="half" idx="10"/>
          </p:nvPr>
        </p:nvSpPr>
        <p:spPr/>
        <p:txBody>
          <a:bodyPr/>
          <a:lstStyle/>
          <a:p>
            <a:fld id="{4DD10D1E-CDDD-41DF-945E-35AE077EBAF2}" type="datetimeFigureOut">
              <a:rPr lang="fr-FR" smtClean="0"/>
              <a:t>29/05/2022</a:t>
            </a:fld>
            <a:endParaRPr lang="fr-FR"/>
          </a:p>
        </p:txBody>
      </p:sp>
      <p:sp>
        <p:nvSpPr>
          <p:cNvPr id="5" name="Espace réservé du pied de page 4">
            <a:extLst>
              <a:ext uri="{FF2B5EF4-FFF2-40B4-BE49-F238E27FC236}">
                <a16:creationId xmlns:a16="http://schemas.microsoft.com/office/drawing/2014/main" id="{BDF189A7-FD9E-4360-99AF-B170C5C34B1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53FF50E-666A-48F8-BED1-E94EA60698C9}"/>
              </a:ext>
            </a:extLst>
          </p:cNvPr>
          <p:cNvSpPr>
            <a:spLocks noGrp="1"/>
          </p:cNvSpPr>
          <p:nvPr>
            <p:ph type="sldNum" sz="quarter" idx="12"/>
          </p:nvPr>
        </p:nvSpPr>
        <p:spPr/>
        <p:txBody>
          <a:bodyPr/>
          <a:lstStyle/>
          <a:p>
            <a:fld id="{77EC82B6-2194-4228-BDE1-3CB1AC05633C}" type="slidenum">
              <a:rPr lang="fr-FR" smtClean="0"/>
              <a:t>‹N°›</a:t>
            </a:fld>
            <a:endParaRPr lang="fr-FR"/>
          </a:p>
        </p:txBody>
      </p:sp>
    </p:spTree>
    <p:extLst>
      <p:ext uri="{BB962C8B-B14F-4D97-AF65-F5344CB8AC3E}">
        <p14:creationId xmlns:p14="http://schemas.microsoft.com/office/powerpoint/2010/main" val="1337659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C51821A-2AB5-45BF-852F-7F13864A1727}"/>
              </a:ext>
            </a:extLst>
          </p:cNvPr>
          <p:cNvSpPr>
            <a:spLocks noGrp="1"/>
          </p:cNvSpPr>
          <p:nvPr>
            <p:ph idx="1"/>
          </p:nvPr>
        </p:nvSpPr>
        <p:spPr/>
        <p:txBody>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a:extLst>
              <a:ext uri="{FF2B5EF4-FFF2-40B4-BE49-F238E27FC236}">
                <a16:creationId xmlns:a16="http://schemas.microsoft.com/office/drawing/2014/main" id="{78649E07-30F0-4145-9B84-8E40EFBFB024}"/>
              </a:ext>
            </a:extLst>
          </p:cNvPr>
          <p:cNvSpPr>
            <a:spLocks noGrp="1"/>
          </p:cNvSpPr>
          <p:nvPr>
            <p:ph type="dt" sz="half" idx="10"/>
          </p:nvPr>
        </p:nvSpPr>
        <p:spPr/>
        <p:txBody>
          <a:bodyPr/>
          <a:lstStyle/>
          <a:p>
            <a:fld id="{6232CB2B-CE9E-464A-8D0C-7DF090534178}" type="datetime1">
              <a:rPr lang="fr-FR" smtClean="0"/>
              <a:t>29/05/2022</a:t>
            </a:fld>
            <a:endParaRPr lang="fr-FR"/>
          </a:p>
        </p:txBody>
      </p:sp>
      <p:sp>
        <p:nvSpPr>
          <p:cNvPr id="5" name="Espace réservé du pied de page 4">
            <a:extLst>
              <a:ext uri="{FF2B5EF4-FFF2-40B4-BE49-F238E27FC236}">
                <a16:creationId xmlns:a16="http://schemas.microsoft.com/office/drawing/2014/main" id="{FFFB757E-C0FC-4078-AB67-82270505B36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E112B42-BD81-4F56-9AEB-6EB18DB24980}"/>
              </a:ext>
            </a:extLst>
          </p:cNvPr>
          <p:cNvSpPr>
            <a:spLocks noGrp="1"/>
          </p:cNvSpPr>
          <p:nvPr>
            <p:ph type="sldNum" sz="quarter" idx="12"/>
          </p:nvPr>
        </p:nvSpPr>
        <p:spPr/>
        <p:txBody>
          <a:bodyPr/>
          <a:lstStyle/>
          <a:p>
            <a:fld id="{A47CBF5F-AFAF-4CF2-85DD-2C0CB3FB2310}" type="slidenum">
              <a:rPr lang="fr-FR" smtClean="0"/>
              <a:t>‹N°›</a:t>
            </a:fld>
            <a:endParaRPr lang="fr-FR"/>
          </a:p>
        </p:txBody>
      </p:sp>
      <p:sp>
        <p:nvSpPr>
          <p:cNvPr id="7" name="Titre 1">
            <a:extLst>
              <a:ext uri="{FF2B5EF4-FFF2-40B4-BE49-F238E27FC236}">
                <a16:creationId xmlns:a16="http://schemas.microsoft.com/office/drawing/2014/main" id="{676BFC2B-D9BC-4ACE-BBC7-E44AFBB4CA15}"/>
              </a:ext>
            </a:extLst>
          </p:cNvPr>
          <p:cNvSpPr>
            <a:spLocks noGrp="1"/>
          </p:cNvSpPr>
          <p:nvPr>
            <p:ph type="title"/>
          </p:nvPr>
        </p:nvSpPr>
        <p:spPr>
          <a:xfrm>
            <a:off x="-1" y="246135"/>
            <a:ext cx="10199803" cy="621581"/>
          </a:xfrm>
          <a:prstGeom prst="rect">
            <a:avLst/>
          </a:prstGeom>
        </p:spPr>
        <p:txBody>
          <a:bodyPr lIns="468000" anchor="ctr"/>
          <a:lstStyle>
            <a:lvl1pPr marL="355600" indent="-352425" algn="l" defTabSz="914400" rtl="0" eaLnBrk="1" latinLnBrk="0" hangingPunct="1">
              <a:lnSpc>
                <a:spcPts val="2000"/>
              </a:lnSpc>
              <a:buSzPct val="100000"/>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lang="fr-FR" sz="2000" b="1" i="1" kern="1200" dirty="0" smtClean="0">
                <a:solidFill>
                  <a:srgbClr val="002060"/>
                </a:solidFill>
                <a:latin typeface="Century Gothic" panose="020B0502020202020204" pitchFamily="34" charset="0"/>
                <a:ea typeface="Microsoft YaHei" panose="020B0503020204020204" pitchFamily="34" charset="-122"/>
                <a:cs typeface="+mn-cs"/>
              </a:defRPr>
            </a:lvl1pPr>
          </a:lstStyle>
          <a:p>
            <a:r>
              <a:rPr lang="fr-FR" dirty="0"/>
              <a:t>Modifiez le style du titre</a:t>
            </a:r>
          </a:p>
        </p:txBody>
      </p:sp>
    </p:spTree>
    <p:extLst>
      <p:ext uri="{BB962C8B-B14F-4D97-AF65-F5344CB8AC3E}">
        <p14:creationId xmlns:p14="http://schemas.microsoft.com/office/powerpoint/2010/main" val="1095073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8F033BEC-E7D0-4CE1-BD62-B3B5B03B247E}"/>
              </a:ext>
            </a:extLst>
          </p:cNvPr>
          <p:cNvSpPr>
            <a:spLocks noGrp="1"/>
          </p:cNvSpPr>
          <p:nvPr>
            <p:ph type="sldNum" sz="quarter" idx="12"/>
          </p:nvPr>
        </p:nvSpPr>
        <p:spPr/>
        <p:txBody>
          <a:bodyPr/>
          <a:lstStyle/>
          <a:p>
            <a:fld id="{A47CBF5F-AFAF-4CF2-85DD-2C0CB3FB2310}" type="slidenum">
              <a:rPr lang="fr-FR" smtClean="0"/>
              <a:t>‹N°›</a:t>
            </a:fld>
            <a:endParaRPr lang="fr-FR"/>
          </a:p>
        </p:txBody>
      </p:sp>
      <p:sp>
        <p:nvSpPr>
          <p:cNvPr id="22" name="Espace réservé du numéro de diapositive 4">
            <a:extLst>
              <a:ext uri="{FF2B5EF4-FFF2-40B4-BE49-F238E27FC236}">
                <a16:creationId xmlns:a16="http://schemas.microsoft.com/office/drawing/2014/main" id="{A523E13E-96CF-4041-AC72-91E28C40E8BD}"/>
              </a:ext>
            </a:extLst>
          </p:cNvPr>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47CBF5F-AFAF-4CF2-85DD-2C0CB3FB2310}" type="slidenum">
              <a:rPr lang="fr-FR" smtClean="0"/>
              <a:pPr/>
              <a:t>‹N°›</a:t>
            </a:fld>
            <a:endParaRPr lang="fr-FR" dirty="0"/>
          </a:p>
        </p:txBody>
      </p:sp>
      <p:sp>
        <p:nvSpPr>
          <p:cNvPr id="6" name="Titre 1">
            <a:extLst>
              <a:ext uri="{FF2B5EF4-FFF2-40B4-BE49-F238E27FC236}">
                <a16:creationId xmlns:a16="http://schemas.microsoft.com/office/drawing/2014/main" id="{57A95484-BBF6-4A97-8838-FF5222966FD2}"/>
              </a:ext>
            </a:extLst>
          </p:cNvPr>
          <p:cNvSpPr>
            <a:spLocks noGrp="1"/>
          </p:cNvSpPr>
          <p:nvPr>
            <p:ph type="title"/>
          </p:nvPr>
        </p:nvSpPr>
        <p:spPr>
          <a:xfrm>
            <a:off x="-1" y="246135"/>
            <a:ext cx="10199803" cy="621581"/>
          </a:xfrm>
          <a:prstGeom prst="rect">
            <a:avLst/>
          </a:prstGeom>
        </p:spPr>
        <p:txBody>
          <a:bodyPr lIns="468000" anchor="ctr"/>
          <a:lstStyle>
            <a:lvl1pPr marL="355600" indent="-352425" algn="l" defTabSz="914400" rtl="0" eaLnBrk="1" latinLnBrk="0" hangingPunct="1">
              <a:lnSpc>
                <a:spcPts val="2000"/>
              </a:lnSpc>
              <a:buSzPct val="100000"/>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lang="fr-FR" sz="2000" b="1" i="1" kern="1200" dirty="0" smtClean="0">
                <a:solidFill>
                  <a:srgbClr val="002060"/>
                </a:solidFill>
                <a:latin typeface="Century Gothic" panose="020B0502020202020204" pitchFamily="34" charset="0"/>
                <a:ea typeface="Microsoft YaHei" panose="020B0503020204020204" pitchFamily="34" charset="-122"/>
                <a:cs typeface="+mn-cs"/>
              </a:defRPr>
            </a:lvl1pPr>
          </a:lstStyle>
          <a:p>
            <a:r>
              <a:rPr lang="fr-FR" dirty="0"/>
              <a:t>Modifiez le style du titre</a:t>
            </a:r>
          </a:p>
        </p:txBody>
      </p:sp>
    </p:spTree>
    <p:extLst>
      <p:ext uri="{BB962C8B-B14F-4D97-AF65-F5344CB8AC3E}">
        <p14:creationId xmlns:p14="http://schemas.microsoft.com/office/powerpoint/2010/main" val="196541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Vide">
    <p:spTree>
      <p:nvGrpSpPr>
        <p:cNvPr id="1" name=""/>
        <p:cNvGrpSpPr/>
        <p:nvPr/>
      </p:nvGrpSpPr>
      <p:grpSpPr>
        <a:xfrm>
          <a:off x="0" y="0"/>
          <a:ext cx="0" cy="0"/>
          <a:chOff x="0" y="0"/>
          <a:chExt cx="0" cy="0"/>
        </a:xfrm>
      </p:grpSpPr>
      <p:sp>
        <p:nvSpPr>
          <p:cNvPr id="51" name="Titre 1">
            <a:extLst>
              <a:ext uri="{FF2B5EF4-FFF2-40B4-BE49-F238E27FC236}">
                <a16:creationId xmlns:a16="http://schemas.microsoft.com/office/drawing/2014/main" id="{1EBB633C-3BA9-47BD-8A1D-C3F883CB3FCD}"/>
              </a:ext>
            </a:extLst>
          </p:cNvPr>
          <p:cNvSpPr txBox="1">
            <a:spLocks/>
          </p:cNvSpPr>
          <p:nvPr userDrawn="1"/>
        </p:nvSpPr>
        <p:spPr>
          <a:xfrm>
            <a:off x="422560" y="3859576"/>
            <a:ext cx="5373629" cy="2240644"/>
          </a:xfrm>
          <a:prstGeom prst="rect">
            <a:avLst/>
          </a:prstGeom>
          <a:solidFill>
            <a:srgbClr val="A0A0A0">
              <a:lumMod val="20000"/>
              <a:lumOff val="80000"/>
            </a:srgbClr>
          </a:solidFill>
          <a:ln w="28575" cap="flat" cmpd="sng" algn="ctr">
            <a:solidFill>
              <a:srgbClr val="16B07D"/>
            </a:solidFill>
            <a:prstDash val="solid"/>
          </a:ln>
          <a:effectLst/>
        </p:spPr>
        <p:txBody>
          <a:bodyPr vert="horz" lIns="132678" tIns="432000" rIns="132678" bIns="56167" rtlCol="0" anchor="t">
            <a:normAutofit/>
          </a:bodyPr>
          <a:lstStyle>
            <a:lvl1pPr marR="0" lvl="0" indent="0" defTabSz="1123340" fontAlgn="auto">
              <a:lnSpc>
                <a:spcPct val="100000"/>
              </a:lnSpc>
              <a:spcBef>
                <a:spcPts val="0"/>
              </a:spcBef>
              <a:spcAft>
                <a:spcPts val="0"/>
              </a:spcAft>
              <a:buClrTx/>
              <a:buSzTx/>
              <a:buFont typeface="Wingdings" panose="05000000000000000000" pitchFamily="2" charset="2"/>
              <a:buChar char="§"/>
              <a:tabLst/>
              <a:defRPr kumimoji="0" sz="1200" b="1" i="0" u="none" strike="noStrike" kern="0" cap="none" spc="0" normalizeH="0" baseline="0">
                <a:ln>
                  <a:noFill/>
                </a:ln>
                <a:solidFill>
                  <a:schemeClr val="accent1">
                    <a:lumMod val="75000"/>
                  </a:schemeClr>
                </a:solidFill>
                <a:effectLst/>
                <a:uLnTx/>
                <a:uFillTx/>
              </a:defRPr>
            </a:lvl1pPr>
          </a:lstStyle>
          <a:p>
            <a:pPr marL="0" lvl="0" indent="0">
              <a:buFont typeface="Wingdings" panose="05000000000000000000" pitchFamily="2" charset="2"/>
              <a:buNone/>
            </a:pPr>
            <a:endParaRPr lang="fr-FR" dirty="0"/>
          </a:p>
        </p:txBody>
      </p:sp>
      <p:sp>
        <p:nvSpPr>
          <p:cNvPr id="53" name="Titre 1">
            <a:extLst>
              <a:ext uri="{FF2B5EF4-FFF2-40B4-BE49-F238E27FC236}">
                <a16:creationId xmlns:a16="http://schemas.microsoft.com/office/drawing/2014/main" id="{C7ED03A7-B319-417F-B7F0-215EBD2BDBD8}"/>
              </a:ext>
            </a:extLst>
          </p:cNvPr>
          <p:cNvSpPr txBox="1">
            <a:spLocks/>
          </p:cNvSpPr>
          <p:nvPr userDrawn="1"/>
        </p:nvSpPr>
        <p:spPr>
          <a:xfrm>
            <a:off x="422560" y="1363518"/>
            <a:ext cx="5373629" cy="2250341"/>
          </a:xfrm>
          <a:prstGeom prst="rect">
            <a:avLst/>
          </a:prstGeom>
          <a:solidFill>
            <a:srgbClr val="A0A0A0">
              <a:lumMod val="20000"/>
              <a:lumOff val="80000"/>
            </a:srgbClr>
          </a:solidFill>
          <a:ln w="28575" cap="flat" cmpd="sng" algn="ctr">
            <a:solidFill>
              <a:srgbClr val="16B07D"/>
            </a:solidFill>
            <a:prstDash val="solid"/>
          </a:ln>
          <a:effectLst/>
        </p:spPr>
        <p:txBody>
          <a:bodyPr vert="horz" lIns="132678" tIns="432000" rIns="132678" bIns="56167" rtlCol="0" anchor="t">
            <a:normAutofit/>
          </a:bodyPr>
          <a:lstStyle>
            <a:lvl1pPr marR="0" lvl="0" indent="0" defTabSz="1123340" fontAlgn="auto">
              <a:lnSpc>
                <a:spcPct val="100000"/>
              </a:lnSpc>
              <a:spcBef>
                <a:spcPts val="0"/>
              </a:spcBef>
              <a:spcAft>
                <a:spcPts val="0"/>
              </a:spcAft>
              <a:buClrTx/>
              <a:buSzTx/>
              <a:buFont typeface="Wingdings" panose="05000000000000000000" pitchFamily="2" charset="2"/>
              <a:buChar char="§"/>
              <a:tabLst/>
              <a:defRPr kumimoji="0" sz="1200" b="1" i="0" u="none" strike="noStrike" kern="0" cap="none" spc="0" normalizeH="0" baseline="0">
                <a:ln>
                  <a:noFill/>
                </a:ln>
                <a:solidFill>
                  <a:schemeClr val="accent1">
                    <a:lumMod val="75000"/>
                  </a:schemeClr>
                </a:solidFill>
                <a:effectLst/>
                <a:uLnTx/>
                <a:uFillTx/>
              </a:defRPr>
            </a:lvl1pPr>
          </a:lstStyle>
          <a:p>
            <a:pPr marL="0" lvl="0" indent="0">
              <a:buFont typeface="Wingdings" panose="05000000000000000000" pitchFamily="2" charset="2"/>
              <a:buNone/>
            </a:pPr>
            <a:endParaRPr lang="fr-FR" dirty="0"/>
          </a:p>
        </p:txBody>
      </p:sp>
      <p:sp>
        <p:nvSpPr>
          <p:cNvPr id="52" name="Titre 1">
            <a:extLst>
              <a:ext uri="{FF2B5EF4-FFF2-40B4-BE49-F238E27FC236}">
                <a16:creationId xmlns:a16="http://schemas.microsoft.com/office/drawing/2014/main" id="{D2F24EF6-316E-46CF-BF93-0CE6EA222FB9}"/>
              </a:ext>
            </a:extLst>
          </p:cNvPr>
          <p:cNvSpPr txBox="1">
            <a:spLocks/>
          </p:cNvSpPr>
          <p:nvPr userDrawn="1"/>
        </p:nvSpPr>
        <p:spPr>
          <a:xfrm>
            <a:off x="6253897" y="3870601"/>
            <a:ext cx="5373629" cy="2229619"/>
          </a:xfrm>
          <a:prstGeom prst="rect">
            <a:avLst/>
          </a:prstGeom>
          <a:solidFill>
            <a:srgbClr val="A0A0A0">
              <a:lumMod val="20000"/>
              <a:lumOff val="80000"/>
            </a:srgbClr>
          </a:solidFill>
          <a:ln w="28575" cap="flat" cmpd="sng" algn="ctr">
            <a:solidFill>
              <a:srgbClr val="16B07D"/>
            </a:solidFill>
            <a:prstDash val="solid"/>
          </a:ln>
          <a:effectLst/>
        </p:spPr>
        <p:txBody>
          <a:bodyPr vert="horz" lIns="132678" tIns="432000" rIns="132678" bIns="56167" rtlCol="0" anchor="t">
            <a:normAutofit/>
          </a:bodyPr>
          <a:lstStyle>
            <a:lvl1pPr marR="0" lvl="0" indent="0" defTabSz="1123340" fontAlgn="auto">
              <a:lnSpc>
                <a:spcPct val="100000"/>
              </a:lnSpc>
              <a:spcBef>
                <a:spcPts val="0"/>
              </a:spcBef>
              <a:spcAft>
                <a:spcPts val="0"/>
              </a:spcAft>
              <a:buClrTx/>
              <a:buSzTx/>
              <a:buFont typeface="Wingdings" panose="05000000000000000000" pitchFamily="2" charset="2"/>
              <a:buChar char="§"/>
              <a:tabLst/>
              <a:defRPr kumimoji="0" sz="1200" b="1" i="0" u="none" strike="noStrike" kern="0" cap="none" spc="0" normalizeH="0" baseline="0">
                <a:ln>
                  <a:noFill/>
                </a:ln>
                <a:solidFill>
                  <a:schemeClr val="accent1">
                    <a:lumMod val="75000"/>
                  </a:schemeClr>
                </a:solidFill>
                <a:effectLst/>
                <a:uLnTx/>
                <a:uFillTx/>
              </a:defRPr>
            </a:lvl1pPr>
          </a:lstStyle>
          <a:p>
            <a:pPr marL="0" lvl="0" indent="0">
              <a:buFont typeface="Wingdings" panose="05000000000000000000" pitchFamily="2" charset="2"/>
              <a:buNone/>
            </a:pPr>
            <a:endParaRPr lang="fr-FR" dirty="0"/>
          </a:p>
        </p:txBody>
      </p:sp>
      <p:sp>
        <p:nvSpPr>
          <p:cNvPr id="30" name="Titre 1">
            <a:extLst>
              <a:ext uri="{FF2B5EF4-FFF2-40B4-BE49-F238E27FC236}">
                <a16:creationId xmlns:a16="http://schemas.microsoft.com/office/drawing/2014/main" id="{456DDBB9-3B56-435B-A275-344917059113}"/>
              </a:ext>
            </a:extLst>
          </p:cNvPr>
          <p:cNvSpPr txBox="1">
            <a:spLocks/>
          </p:cNvSpPr>
          <p:nvPr userDrawn="1"/>
        </p:nvSpPr>
        <p:spPr>
          <a:xfrm>
            <a:off x="6253898" y="1344056"/>
            <a:ext cx="5373629" cy="2269803"/>
          </a:xfrm>
          <a:prstGeom prst="rect">
            <a:avLst/>
          </a:prstGeom>
          <a:solidFill>
            <a:srgbClr val="A0A0A0">
              <a:lumMod val="20000"/>
              <a:lumOff val="80000"/>
            </a:srgbClr>
          </a:solidFill>
          <a:ln w="28575" cap="flat" cmpd="sng" algn="ctr">
            <a:solidFill>
              <a:srgbClr val="16B07D"/>
            </a:solidFill>
            <a:prstDash val="solid"/>
          </a:ln>
          <a:effectLst/>
        </p:spPr>
        <p:txBody>
          <a:bodyPr vert="horz" lIns="132678" tIns="432000" rIns="132678" bIns="56167" rtlCol="0" anchor="t">
            <a:normAutofit/>
          </a:bodyPr>
          <a:lstStyle>
            <a:lvl1pPr marR="0" lvl="0" indent="0" defTabSz="1123340" fontAlgn="auto">
              <a:lnSpc>
                <a:spcPct val="100000"/>
              </a:lnSpc>
              <a:spcBef>
                <a:spcPts val="0"/>
              </a:spcBef>
              <a:spcAft>
                <a:spcPts val="0"/>
              </a:spcAft>
              <a:buClrTx/>
              <a:buSzTx/>
              <a:buFont typeface="Wingdings" panose="05000000000000000000" pitchFamily="2" charset="2"/>
              <a:buChar char="§"/>
              <a:tabLst/>
              <a:defRPr kumimoji="0" sz="1200" b="1" i="0" u="none" strike="noStrike" kern="0" cap="none" spc="0" normalizeH="0" baseline="0">
                <a:ln>
                  <a:noFill/>
                </a:ln>
                <a:solidFill>
                  <a:schemeClr val="accent1">
                    <a:lumMod val="75000"/>
                  </a:schemeClr>
                </a:solidFill>
                <a:effectLst/>
                <a:uLnTx/>
                <a:uFillTx/>
              </a:defRPr>
            </a:lvl1pPr>
          </a:lstStyle>
          <a:p>
            <a:pPr marL="0" lvl="0" indent="0">
              <a:buFont typeface="Wingdings" panose="05000000000000000000" pitchFamily="2" charset="2"/>
              <a:buNone/>
            </a:pPr>
            <a:endParaRPr lang="fr-FR" dirty="0"/>
          </a:p>
        </p:txBody>
      </p:sp>
      <p:sp>
        <p:nvSpPr>
          <p:cNvPr id="4" name="Espace réservé du numéro de diapositive 3">
            <a:extLst>
              <a:ext uri="{FF2B5EF4-FFF2-40B4-BE49-F238E27FC236}">
                <a16:creationId xmlns:a16="http://schemas.microsoft.com/office/drawing/2014/main" id="{8F033BEC-E7D0-4CE1-BD62-B3B5B03B247E}"/>
              </a:ext>
            </a:extLst>
          </p:cNvPr>
          <p:cNvSpPr>
            <a:spLocks noGrp="1"/>
          </p:cNvSpPr>
          <p:nvPr>
            <p:ph type="sldNum" sz="quarter" idx="12"/>
          </p:nvPr>
        </p:nvSpPr>
        <p:spPr/>
        <p:txBody>
          <a:bodyPr/>
          <a:lstStyle/>
          <a:p>
            <a:fld id="{A47CBF5F-AFAF-4CF2-85DD-2C0CB3FB2310}" type="slidenum">
              <a:rPr lang="fr-FR" smtClean="0"/>
              <a:t>‹N°›</a:t>
            </a:fld>
            <a:endParaRPr lang="fr-FR"/>
          </a:p>
        </p:txBody>
      </p:sp>
      <p:sp>
        <p:nvSpPr>
          <p:cNvPr id="22" name="Espace réservé du numéro de diapositive 4">
            <a:extLst>
              <a:ext uri="{FF2B5EF4-FFF2-40B4-BE49-F238E27FC236}">
                <a16:creationId xmlns:a16="http://schemas.microsoft.com/office/drawing/2014/main" id="{A523E13E-96CF-4041-AC72-91E28C40E8BD}"/>
              </a:ext>
            </a:extLst>
          </p:cNvPr>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47CBF5F-AFAF-4CF2-85DD-2C0CB3FB2310}" type="slidenum">
              <a:rPr lang="fr-FR" smtClean="0"/>
              <a:pPr/>
              <a:t>‹N°›</a:t>
            </a:fld>
            <a:endParaRPr lang="fr-FR" dirty="0"/>
          </a:p>
        </p:txBody>
      </p:sp>
      <p:sp>
        <p:nvSpPr>
          <p:cNvPr id="44" name="Rectangle 43">
            <a:extLst>
              <a:ext uri="{FF2B5EF4-FFF2-40B4-BE49-F238E27FC236}">
                <a16:creationId xmlns:a16="http://schemas.microsoft.com/office/drawing/2014/main" id="{3A66F8F7-F84E-4EA8-9ED1-2159C9274394}"/>
              </a:ext>
            </a:extLst>
          </p:cNvPr>
          <p:cNvSpPr/>
          <p:nvPr userDrawn="1"/>
        </p:nvSpPr>
        <p:spPr>
          <a:xfrm>
            <a:off x="421773" y="1364680"/>
            <a:ext cx="2088000" cy="343341"/>
          </a:xfrm>
          <a:prstGeom prst="rect">
            <a:avLst/>
          </a:prstGeom>
          <a:solidFill>
            <a:srgbClr val="16B07D"/>
          </a:solidFill>
          <a:ln>
            <a:solidFill>
              <a:srgbClr val="16B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t>Principales réalisations</a:t>
            </a:r>
          </a:p>
        </p:txBody>
      </p:sp>
      <p:sp>
        <p:nvSpPr>
          <p:cNvPr id="46" name="Rectangle 45">
            <a:extLst>
              <a:ext uri="{FF2B5EF4-FFF2-40B4-BE49-F238E27FC236}">
                <a16:creationId xmlns:a16="http://schemas.microsoft.com/office/drawing/2014/main" id="{D98CF123-73B7-4399-B965-BFFB479E7F40}"/>
              </a:ext>
            </a:extLst>
          </p:cNvPr>
          <p:cNvSpPr/>
          <p:nvPr userDrawn="1"/>
        </p:nvSpPr>
        <p:spPr>
          <a:xfrm>
            <a:off x="6259397" y="3870648"/>
            <a:ext cx="2088000" cy="343341"/>
          </a:xfrm>
          <a:prstGeom prst="rect">
            <a:avLst/>
          </a:prstGeom>
          <a:solidFill>
            <a:srgbClr val="16B07D"/>
          </a:solidFill>
          <a:ln>
            <a:solidFill>
              <a:srgbClr val="16B07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fr-FR" sz="1400" b="1" dirty="0"/>
              <a:t>Points d’arbitrage</a:t>
            </a:r>
          </a:p>
        </p:txBody>
      </p:sp>
      <p:sp>
        <p:nvSpPr>
          <p:cNvPr id="48" name="Rectangle 47">
            <a:extLst>
              <a:ext uri="{FF2B5EF4-FFF2-40B4-BE49-F238E27FC236}">
                <a16:creationId xmlns:a16="http://schemas.microsoft.com/office/drawing/2014/main" id="{97EB03B8-1312-46E0-AD0F-86A3406E3765}"/>
              </a:ext>
            </a:extLst>
          </p:cNvPr>
          <p:cNvSpPr/>
          <p:nvPr userDrawn="1"/>
        </p:nvSpPr>
        <p:spPr>
          <a:xfrm>
            <a:off x="421773" y="3870648"/>
            <a:ext cx="2088000" cy="343341"/>
          </a:xfrm>
          <a:prstGeom prst="rect">
            <a:avLst/>
          </a:prstGeom>
          <a:solidFill>
            <a:srgbClr val="16B07D"/>
          </a:solidFill>
          <a:ln>
            <a:solidFill>
              <a:srgbClr val="16B07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fr-FR" sz="1400" b="1" dirty="0"/>
              <a:t>Risques / problématiques</a:t>
            </a:r>
          </a:p>
        </p:txBody>
      </p:sp>
      <p:sp>
        <p:nvSpPr>
          <p:cNvPr id="26" name="Titre 1">
            <a:extLst>
              <a:ext uri="{FF2B5EF4-FFF2-40B4-BE49-F238E27FC236}">
                <a16:creationId xmlns:a16="http://schemas.microsoft.com/office/drawing/2014/main" id="{7E04407F-D68D-4596-855E-02AB9EFB2D56}"/>
              </a:ext>
            </a:extLst>
          </p:cNvPr>
          <p:cNvSpPr>
            <a:spLocks noGrp="1"/>
          </p:cNvSpPr>
          <p:nvPr>
            <p:ph type="title"/>
          </p:nvPr>
        </p:nvSpPr>
        <p:spPr>
          <a:xfrm>
            <a:off x="-1" y="246135"/>
            <a:ext cx="10199803" cy="621581"/>
          </a:xfrm>
          <a:prstGeom prst="rect">
            <a:avLst/>
          </a:prstGeom>
        </p:spPr>
        <p:txBody>
          <a:bodyPr lIns="468000" anchor="ctr"/>
          <a:lstStyle>
            <a:lvl1pPr marL="355600" indent="-352425" algn="l" defTabSz="914400" rtl="0" eaLnBrk="1" latinLnBrk="0" hangingPunct="1">
              <a:lnSpc>
                <a:spcPts val="2000"/>
              </a:lnSpc>
              <a:buSzPct val="100000"/>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lang="fr-FR" sz="2000" b="1" i="1" kern="1200" dirty="0" smtClean="0">
                <a:solidFill>
                  <a:srgbClr val="002060"/>
                </a:solidFill>
                <a:latin typeface="Century Gothic" panose="020B0502020202020204" pitchFamily="34" charset="0"/>
                <a:ea typeface="Microsoft YaHei" panose="020B0503020204020204" pitchFamily="34" charset="-122"/>
                <a:cs typeface="+mn-cs"/>
              </a:defRPr>
            </a:lvl1pPr>
          </a:lstStyle>
          <a:p>
            <a:r>
              <a:rPr lang="fr-FR" dirty="0"/>
              <a:t>Modifiez le style du titre</a:t>
            </a:r>
          </a:p>
        </p:txBody>
      </p:sp>
      <p:pic>
        <p:nvPicPr>
          <p:cNvPr id="50" name="Picture 16">
            <a:extLst>
              <a:ext uri="{FF2B5EF4-FFF2-40B4-BE49-F238E27FC236}">
                <a16:creationId xmlns:a16="http://schemas.microsoft.com/office/drawing/2014/main" id="{CC8E9DD9-90A6-4AB0-B6F5-AB2700B98C6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45875" y="3890183"/>
            <a:ext cx="332186" cy="332186"/>
          </a:xfrm>
          <a:prstGeom prst="rect">
            <a:avLst/>
          </a:prstGeom>
        </p:spPr>
      </p:pic>
      <p:grpSp>
        <p:nvGrpSpPr>
          <p:cNvPr id="35" name="Gruppieren 15">
            <a:extLst>
              <a:ext uri="{FF2B5EF4-FFF2-40B4-BE49-F238E27FC236}">
                <a16:creationId xmlns:a16="http://schemas.microsoft.com/office/drawing/2014/main" id="{89707823-B04B-4B42-84A6-6FC70053178A}"/>
              </a:ext>
            </a:extLst>
          </p:cNvPr>
          <p:cNvGrpSpPr/>
          <p:nvPr userDrawn="1"/>
        </p:nvGrpSpPr>
        <p:grpSpPr>
          <a:xfrm>
            <a:off x="5532229" y="1393686"/>
            <a:ext cx="235385" cy="287574"/>
            <a:chOff x="9233642" y="3392904"/>
            <a:chExt cx="486305" cy="568854"/>
          </a:xfrm>
          <a:solidFill>
            <a:srgbClr val="16B07D"/>
          </a:solidFill>
        </p:grpSpPr>
        <p:sp>
          <p:nvSpPr>
            <p:cNvPr id="36" name="Freeform 1462">
              <a:extLst>
                <a:ext uri="{FF2B5EF4-FFF2-40B4-BE49-F238E27FC236}">
                  <a16:creationId xmlns:a16="http://schemas.microsoft.com/office/drawing/2014/main" id="{CDC4C627-82DC-4972-B5C4-A87409C66CC8}"/>
                </a:ext>
              </a:extLst>
            </p:cNvPr>
            <p:cNvSpPr>
              <a:spLocks noEditPoints="1"/>
            </p:cNvSpPr>
            <p:nvPr/>
          </p:nvSpPr>
          <p:spPr bwMode="auto">
            <a:xfrm>
              <a:off x="9233642" y="3392904"/>
              <a:ext cx="486305" cy="568854"/>
            </a:xfrm>
            <a:custGeom>
              <a:avLst/>
              <a:gdLst>
                <a:gd name="T0" fmla="*/ 306 w 306"/>
                <a:gd name="T1" fmla="*/ 357 h 357"/>
                <a:gd name="T2" fmla="*/ 0 w 306"/>
                <a:gd name="T3" fmla="*/ 357 h 357"/>
                <a:gd name="T4" fmla="*/ 0 w 306"/>
                <a:gd name="T5" fmla="*/ 28 h 357"/>
                <a:gd name="T6" fmla="*/ 5 w 306"/>
                <a:gd name="T7" fmla="*/ 28 h 357"/>
                <a:gd name="T8" fmla="*/ 49 w 306"/>
                <a:gd name="T9" fmla="*/ 28 h 357"/>
                <a:gd name="T10" fmla="*/ 74 w 306"/>
                <a:gd name="T11" fmla="*/ 18 h 357"/>
                <a:gd name="T12" fmla="*/ 88 w 306"/>
                <a:gd name="T13" fmla="*/ 3 h 357"/>
                <a:gd name="T14" fmla="*/ 94 w 306"/>
                <a:gd name="T15" fmla="*/ 1 h 357"/>
                <a:gd name="T16" fmla="*/ 211 w 306"/>
                <a:gd name="T17" fmla="*/ 1 h 357"/>
                <a:gd name="T18" fmla="*/ 217 w 306"/>
                <a:gd name="T19" fmla="*/ 3 h 357"/>
                <a:gd name="T20" fmla="*/ 232 w 306"/>
                <a:gd name="T21" fmla="*/ 18 h 357"/>
                <a:gd name="T22" fmla="*/ 257 w 306"/>
                <a:gd name="T23" fmla="*/ 28 h 357"/>
                <a:gd name="T24" fmla="*/ 301 w 306"/>
                <a:gd name="T25" fmla="*/ 28 h 357"/>
                <a:gd name="T26" fmla="*/ 306 w 306"/>
                <a:gd name="T27" fmla="*/ 28 h 357"/>
                <a:gd name="T28" fmla="*/ 306 w 306"/>
                <a:gd name="T29" fmla="*/ 357 h 357"/>
                <a:gd name="T30" fmla="*/ 270 w 306"/>
                <a:gd name="T31" fmla="*/ 322 h 357"/>
                <a:gd name="T32" fmla="*/ 270 w 306"/>
                <a:gd name="T33" fmla="*/ 62 h 357"/>
                <a:gd name="T34" fmla="*/ 221 w 306"/>
                <a:gd name="T35" fmla="*/ 63 h 357"/>
                <a:gd name="T36" fmla="*/ 217 w 306"/>
                <a:gd name="T37" fmla="*/ 65 h 357"/>
                <a:gd name="T38" fmla="*/ 200 w 306"/>
                <a:gd name="T39" fmla="*/ 81 h 357"/>
                <a:gd name="T40" fmla="*/ 194 w 306"/>
                <a:gd name="T41" fmla="*/ 84 h 357"/>
                <a:gd name="T42" fmla="*/ 113 w 306"/>
                <a:gd name="T43" fmla="*/ 84 h 357"/>
                <a:gd name="T44" fmla="*/ 107 w 306"/>
                <a:gd name="T45" fmla="*/ 82 h 357"/>
                <a:gd name="T46" fmla="*/ 91 w 306"/>
                <a:gd name="T47" fmla="*/ 65 h 357"/>
                <a:gd name="T48" fmla="*/ 84 w 306"/>
                <a:gd name="T49" fmla="*/ 63 h 357"/>
                <a:gd name="T50" fmla="*/ 39 w 306"/>
                <a:gd name="T51" fmla="*/ 62 h 357"/>
                <a:gd name="T52" fmla="*/ 34 w 306"/>
                <a:gd name="T53" fmla="*/ 63 h 357"/>
                <a:gd name="T54" fmla="*/ 34 w 306"/>
                <a:gd name="T55" fmla="*/ 322 h 357"/>
                <a:gd name="T56" fmla="*/ 270 w 306"/>
                <a:gd name="T57" fmla="*/ 322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06" h="357">
                  <a:moveTo>
                    <a:pt x="306" y="357"/>
                  </a:moveTo>
                  <a:cubicBezTo>
                    <a:pt x="204" y="357"/>
                    <a:pt x="102" y="357"/>
                    <a:pt x="0" y="357"/>
                  </a:cubicBezTo>
                  <a:cubicBezTo>
                    <a:pt x="0" y="248"/>
                    <a:pt x="0" y="138"/>
                    <a:pt x="0" y="28"/>
                  </a:cubicBezTo>
                  <a:cubicBezTo>
                    <a:pt x="2" y="28"/>
                    <a:pt x="4" y="28"/>
                    <a:pt x="5" y="28"/>
                  </a:cubicBezTo>
                  <a:cubicBezTo>
                    <a:pt x="20" y="28"/>
                    <a:pt x="34" y="28"/>
                    <a:pt x="49" y="28"/>
                  </a:cubicBezTo>
                  <a:cubicBezTo>
                    <a:pt x="59" y="28"/>
                    <a:pt x="67" y="25"/>
                    <a:pt x="74" y="18"/>
                  </a:cubicBezTo>
                  <a:cubicBezTo>
                    <a:pt x="78" y="13"/>
                    <a:pt x="83" y="8"/>
                    <a:pt x="88" y="3"/>
                  </a:cubicBezTo>
                  <a:cubicBezTo>
                    <a:pt x="90" y="2"/>
                    <a:pt x="92" y="1"/>
                    <a:pt x="94" y="1"/>
                  </a:cubicBezTo>
                  <a:cubicBezTo>
                    <a:pt x="133" y="0"/>
                    <a:pt x="172" y="0"/>
                    <a:pt x="211" y="1"/>
                  </a:cubicBezTo>
                  <a:cubicBezTo>
                    <a:pt x="213" y="1"/>
                    <a:pt x="216" y="2"/>
                    <a:pt x="217" y="3"/>
                  </a:cubicBezTo>
                  <a:cubicBezTo>
                    <a:pt x="222" y="8"/>
                    <a:pt x="227" y="13"/>
                    <a:pt x="232" y="18"/>
                  </a:cubicBezTo>
                  <a:cubicBezTo>
                    <a:pt x="239" y="25"/>
                    <a:pt x="247" y="28"/>
                    <a:pt x="257" y="28"/>
                  </a:cubicBezTo>
                  <a:cubicBezTo>
                    <a:pt x="271" y="28"/>
                    <a:pt x="286" y="28"/>
                    <a:pt x="301" y="28"/>
                  </a:cubicBezTo>
                  <a:cubicBezTo>
                    <a:pt x="302" y="28"/>
                    <a:pt x="304" y="28"/>
                    <a:pt x="306" y="28"/>
                  </a:cubicBezTo>
                  <a:cubicBezTo>
                    <a:pt x="306" y="138"/>
                    <a:pt x="306" y="247"/>
                    <a:pt x="306" y="357"/>
                  </a:cubicBezTo>
                  <a:close/>
                  <a:moveTo>
                    <a:pt x="270" y="322"/>
                  </a:moveTo>
                  <a:cubicBezTo>
                    <a:pt x="270" y="235"/>
                    <a:pt x="270" y="149"/>
                    <a:pt x="270" y="62"/>
                  </a:cubicBezTo>
                  <a:cubicBezTo>
                    <a:pt x="254" y="62"/>
                    <a:pt x="238" y="62"/>
                    <a:pt x="221" y="63"/>
                  </a:cubicBezTo>
                  <a:cubicBezTo>
                    <a:pt x="220" y="63"/>
                    <a:pt x="218" y="64"/>
                    <a:pt x="217" y="65"/>
                  </a:cubicBezTo>
                  <a:cubicBezTo>
                    <a:pt x="211" y="70"/>
                    <a:pt x="206" y="76"/>
                    <a:pt x="200" y="81"/>
                  </a:cubicBezTo>
                  <a:cubicBezTo>
                    <a:pt x="198" y="83"/>
                    <a:pt x="196" y="84"/>
                    <a:pt x="194" y="84"/>
                  </a:cubicBezTo>
                  <a:cubicBezTo>
                    <a:pt x="167" y="84"/>
                    <a:pt x="140" y="84"/>
                    <a:pt x="113" y="84"/>
                  </a:cubicBezTo>
                  <a:cubicBezTo>
                    <a:pt x="111" y="84"/>
                    <a:pt x="109" y="83"/>
                    <a:pt x="107" y="82"/>
                  </a:cubicBezTo>
                  <a:cubicBezTo>
                    <a:pt x="102" y="76"/>
                    <a:pt x="97" y="71"/>
                    <a:pt x="91" y="65"/>
                  </a:cubicBezTo>
                  <a:cubicBezTo>
                    <a:pt x="89" y="64"/>
                    <a:pt x="87" y="63"/>
                    <a:pt x="84" y="63"/>
                  </a:cubicBezTo>
                  <a:cubicBezTo>
                    <a:pt x="69" y="62"/>
                    <a:pt x="54" y="62"/>
                    <a:pt x="39" y="62"/>
                  </a:cubicBezTo>
                  <a:cubicBezTo>
                    <a:pt x="37" y="62"/>
                    <a:pt x="36" y="63"/>
                    <a:pt x="34" y="63"/>
                  </a:cubicBezTo>
                  <a:cubicBezTo>
                    <a:pt x="34" y="149"/>
                    <a:pt x="34" y="236"/>
                    <a:pt x="34" y="322"/>
                  </a:cubicBezTo>
                  <a:cubicBezTo>
                    <a:pt x="113" y="322"/>
                    <a:pt x="191" y="322"/>
                    <a:pt x="270" y="32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37" name="Freeform 1464">
              <a:extLst>
                <a:ext uri="{FF2B5EF4-FFF2-40B4-BE49-F238E27FC236}">
                  <a16:creationId xmlns:a16="http://schemas.microsoft.com/office/drawing/2014/main" id="{5E4827F0-1AA8-4E4F-9B68-14034C76612D}"/>
                </a:ext>
              </a:extLst>
            </p:cNvPr>
            <p:cNvSpPr>
              <a:spLocks/>
            </p:cNvSpPr>
            <p:nvPr/>
          </p:nvSpPr>
          <p:spPr bwMode="auto">
            <a:xfrm>
              <a:off x="9334016" y="3578056"/>
              <a:ext cx="145000" cy="122693"/>
            </a:xfrm>
            <a:custGeom>
              <a:avLst/>
              <a:gdLst>
                <a:gd name="T0" fmla="*/ 0 w 91"/>
                <a:gd name="T1" fmla="*/ 39 h 78"/>
                <a:gd name="T2" fmla="*/ 6 w 91"/>
                <a:gd name="T3" fmla="*/ 34 h 78"/>
                <a:gd name="T4" fmla="*/ 10 w 91"/>
                <a:gd name="T5" fmla="*/ 34 h 78"/>
                <a:gd name="T6" fmla="*/ 33 w 91"/>
                <a:gd name="T7" fmla="*/ 47 h 78"/>
                <a:gd name="T8" fmla="*/ 88 w 91"/>
                <a:gd name="T9" fmla="*/ 0 h 78"/>
                <a:gd name="T10" fmla="*/ 87 w 91"/>
                <a:gd name="T11" fmla="*/ 9 h 78"/>
                <a:gd name="T12" fmla="*/ 43 w 91"/>
                <a:gd name="T13" fmla="*/ 66 h 78"/>
                <a:gd name="T14" fmla="*/ 37 w 91"/>
                <a:gd name="T15" fmla="*/ 77 h 78"/>
                <a:gd name="T16" fmla="*/ 36 w 91"/>
                <a:gd name="T17" fmla="*/ 78 h 78"/>
                <a:gd name="T18" fmla="*/ 0 w 91"/>
                <a:gd name="T19" fmla="*/ 3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78">
                  <a:moveTo>
                    <a:pt x="0" y="39"/>
                  </a:moveTo>
                  <a:cubicBezTo>
                    <a:pt x="2" y="37"/>
                    <a:pt x="4" y="35"/>
                    <a:pt x="6" y="34"/>
                  </a:cubicBezTo>
                  <a:cubicBezTo>
                    <a:pt x="7" y="33"/>
                    <a:pt x="9" y="33"/>
                    <a:pt x="10" y="34"/>
                  </a:cubicBezTo>
                  <a:cubicBezTo>
                    <a:pt x="18" y="38"/>
                    <a:pt x="25" y="42"/>
                    <a:pt x="33" y="47"/>
                  </a:cubicBezTo>
                  <a:cubicBezTo>
                    <a:pt x="49" y="29"/>
                    <a:pt x="67" y="12"/>
                    <a:pt x="88" y="0"/>
                  </a:cubicBezTo>
                  <a:cubicBezTo>
                    <a:pt x="91" y="3"/>
                    <a:pt x="91" y="6"/>
                    <a:pt x="87" y="9"/>
                  </a:cubicBezTo>
                  <a:cubicBezTo>
                    <a:pt x="69" y="25"/>
                    <a:pt x="55" y="45"/>
                    <a:pt x="43" y="66"/>
                  </a:cubicBezTo>
                  <a:cubicBezTo>
                    <a:pt x="41" y="70"/>
                    <a:pt x="39" y="74"/>
                    <a:pt x="37" y="77"/>
                  </a:cubicBezTo>
                  <a:cubicBezTo>
                    <a:pt x="37" y="77"/>
                    <a:pt x="36" y="78"/>
                    <a:pt x="36" y="78"/>
                  </a:cubicBezTo>
                  <a:cubicBezTo>
                    <a:pt x="24" y="65"/>
                    <a:pt x="12" y="52"/>
                    <a:pt x="0" y="3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38" name="Freeform 1465">
              <a:extLst>
                <a:ext uri="{FF2B5EF4-FFF2-40B4-BE49-F238E27FC236}">
                  <a16:creationId xmlns:a16="http://schemas.microsoft.com/office/drawing/2014/main" id="{81A01409-04D1-4ADB-97FE-F139A5CB9FE9}"/>
                </a:ext>
              </a:extLst>
            </p:cNvPr>
            <p:cNvSpPr>
              <a:spLocks/>
            </p:cNvSpPr>
            <p:nvPr/>
          </p:nvSpPr>
          <p:spPr bwMode="auto">
            <a:xfrm>
              <a:off x="9334021" y="3725281"/>
              <a:ext cx="145000" cy="124924"/>
            </a:xfrm>
            <a:custGeom>
              <a:avLst/>
              <a:gdLst>
                <a:gd name="T0" fmla="*/ 88 w 91"/>
                <a:gd name="T1" fmla="*/ 0 h 78"/>
                <a:gd name="T2" fmla="*/ 87 w 91"/>
                <a:gd name="T3" fmla="*/ 9 h 78"/>
                <a:gd name="T4" fmla="*/ 43 w 91"/>
                <a:gd name="T5" fmla="*/ 66 h 78"/>
                <a:gd name="T6" fmla="*/ 36 w 91"/>
                <a:gd name="T7" fmla="*/ 78 h 78"/>
                <a:gd name="T8" fmla="*/ 0 w 91"/>
                <a:gd name="T9" fmla="*/ 39 h 78"/>
                <a:gd name="T10" fmla="*/ 5 w 91"/>
                <a:gd name="T11" fmla="*/ 34 h 78"/>
                <a:gd name="T12" fmla="*/ 10 w 91"/>
                <a:gd name="T13" fmla="*/ 33 h 78"/>
                <a:gd name="T14" fmla="*/ 28 w 91"/>
                <a:gd name="T15" fmla="*/ 44 h 78"/>
                <a:gd name="T16" fmla="*/ 33 w 91"/>
                <a:gd name="T17" fmla="*/ 47 h 78"/>
                <a:gd name="T18" fmla="*/ 88 w 91"/>
                <a:gd name="T1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78">
                  <a:moveTo>
                    <a:pt x="88" y="0"/>
                  </a:moveTo>
                  <a:cubicBezTo>
                    <a:pt x="91" y="3"/>
                    <a:pt x="90" y="6"/>
                    <a:pt x="87" y="9"/>
                  </a:cubicBezTo>
                  <a:cubicBezTo>
                    <a:pt x="69" y="25"/>
                    <a:pt x="55" y="45"/>
                    <a:pt x="43" y="66"/>
                  </a:cubicBezTo>
                  <a:cubicBezTo>
                    <a:pt x="41" y="70"/>
                    <a:pt x="39" y="74"/>
                    <a:pt x="36" y="78"/>
                  </a:cubicBezTo>
                  <a:cubicBezTo>
                    <a:pt x="24" y="65"/>
                    <a:pt x="12" y="52"/>
                    <a:pt x="0" y="39"/>
                  </a:cubicBezTo>
                  <a:cubicBezTo>
                    <a:pt x="2" y="38"/>
                    <a:pt x="3" y="36"/>
                    <a:pt x="5" y="34"/>
                  </a:cubicBezTo>
                  <a:cubicBezTo>
                    <a:pt x="6" y="32"/>
                    <a:pt x="8" y="32"/>
                    <a:pt x="10" y="33"/>
                  </a:cubicBezTo>
                  <a:cubicBezTo>
                    <a:pt x="16" y="37"/>
                    <a:pt x="22" y="41"/>
                    <a:pt x="28" y="44"/>
                  </a:cubicBezTo>
                  <a:cubicBezTo>
                    <a:pt x="30" y="45"/>
                    <a:pt x="31" y="46"/>
                    <a:pt x="33" y="47"/>
                  </a:cubicBezTo>
                  <a:cubicBezTo>
                    <a:pt x="49" y="28"/>
                    <a:pt x="67" y="12"/>
                    <a:pt x="88"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39" name="Freeform 1466">
              <a:extLst>
                <a:ext uri="{FF2B5EF4-FFF2-40B4-BE49-F238E27FC236}">
                  <a16:creationId xmlns:a16="http://schemas.microsoft.com/office/drawing/2014/main" id="{A05252BD-85C2-4366-90DE-26D0150CDC7A}"/>
                </a:ext>
              </a:extLst>
            </p:cNvPr>
            <p:cNvSpPr>
              <a:spLocks/>
            </p:cNvSpPr>
            <p:nvPr/>
          </p:nvSpPr>
          <p:spPr bwMode="auto">
            <a:xfrm>
              <a:off x="9519160" y="3600356"/>
              <a:ext cx="95923" cy="26770"/>
            </a:xfrm>
            <a:custGeom>
              <a:avLst/>
              <a:gdLst>
                <a:gd name="T0" fmla="*/ 0 w 61"/>
                <a:gd name="T1" fmla="*/ 17 h 17"/>
                <a:gd name="T2" fmla="*/ 0 w 61"/>
                <a:gd name="T3" fmla="*/ 0 h 17"/>
                <a:gd name="T4" fmla="*/ 61 w 61"/>
                <a:gd name="T5" fmla="*/ 0 h 17"/>
                <a:gd name="T6" fmla="*/ 61 w 61"/>
                <a:gd name="T7" fmla="*/ 17 h 17"/>
                <a:gd name="T8" fmla="*/ 0 w 61"/>
                <a:gd name="T9" fmla="*/ 17 h 17"/>
              </a:gdLst>
              <a:ahLst/>
              <a:cxnLst>
                <a:cxn ang="0">
                  <a:pos x="T0" y="T1"/>
                </a:cxn>
                <a:cxn ang="0">
                  <a:pos x="T2" y="T3"/>
                </a:cxn>
                <a:cxn ang="0">
                  <a:pos x="T4" y="T5"/>
                </a:cxn>
                <a:cxn ang="0">
                  <a:pos x="T6" y="T7"/>
                </a:cxn>
                <a:cxn ang="0">
                  <a:pos x="T8" y="T9"/>
                </a:cxn>
              </a:cxnLst>
              <a:rect l="0" t="0" r="r" b="b"/>
              <a:pathLst>
                <a:path w="61" h="17">
                  <a:moveTo>
                    <a:pt x="0" y="17"/>
                  </a:moveTo>
                  <a:cubicBezTo>
                    <a:pt x="0" y="11"/>
                    <a:pt x="0" y="6"/>
                    <a:pt x="0" y="0"/>
                  </a:cubicBezTo>
                  <a:cubicBezTo>
                    <a:pt x="20" y="0"/>
                    <a:pt x="40" y="0"/>
                    <a:pt x="61" y="0"/>
                  </a:cubicBezTo>
                  <a:cubicBezTo>
                    <a:pt x="61" y="6"/>
                    <a:pt x="61" y="11"/>
                    <a:pt x="61" y="17"/>
                  </a:cubicBezTo>
                  <a:cubicBezTo>
                    <a:pt x="41" y="17"/>
                    <a:pt x="21" y="17"/>
                    <a:pt x="0" y="1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40" name="Freeform 1467">
              <a:extLst>
                <a:ext uri="{FF2B5EF4-FFF2-40B4-BE49-F238E27FC236}">
                  <a16:creationId xmlns:a16="http://schemas.microsoft.com/office/drawing/2014/main" id="{1D526CD5-D041-48B6-9581-DFD910985748}"/>
                </a:ext>
              </a:extLst>
            </p:cNvPr>
            <p:cNvSpPr>
              <a:spLocks/>
            </p:cNvSpPr>
            <p:nvPr/>
          </p:nvSpPr>
          <p:spPr bwMode="auto">
            <a:xfrm>
              <a:off x="9521389" y="3653896"/>
              <a:ext cx="93692" cy="24538"/>
            </a:xfrm>
            <a:custGeom>
              <a:avLst/>
              <a:gdLst>
                <a:gd name="T0" fmla="*/ 60 w 60"/>
                <a:gd name="T1" fmla="*/ 0 h 16"/>
                <a:gd name="T2" fmla="*/ 60 w 60"/>
                <a:gd name="T3" fmla="*/ 16 h 16"/>
                <a:gd name="T4" fmla="*/ 0 w 60"/>
                <a:gd name="T5" fmla="*/ 16 h 16"/>
                <a:gd name="T6" fmla="*/ 0 w 60"/>
                <a:gd name="T7" fmla="*/ 0 h 16"/>
                <a:gd name="T8" fmla="*/ 60 w 60"/>
                <a:gd name="T9" fmla="*/ 0 h 16"/>
              </a:gdLst>
              <a:ahLst/>
              <a:cxnLst>
                <a:cxn ang="0">
                  <a:pos x="T0" y="T1"/>
                </a:cxn>
                <a:cxn ang="0">
                  <a:pos x="T2" y="T3"/>
                </a:cxn>
                <a:cxn ang="0">
                  <a:pos x="T4" y="T5"/>
                </a:cxn>
                <a:cxn ang="0">
                  <a:pos x="T6" y="T7"/>
                </a:cxn>
                <a:cxn ang="0">
                  <a:pos x="T8" y="T9"/>
                </a:cxn>
              </a:cxnLst>
              <a:rect l="0" t="0" r="r" b="b"/>
              <a:pathLst>
                <a:path w="60" h="16">
                  <a:moveTo>
                    <a:pt x="60" y="0"/>
                  </a:moveTo>
                  <a:cubicBezTo>
                    <a:pt x="60" y="5"/>
                    <a:pt x="60" y="11"/>
                    <a:pt x="60" y="16"/>
                  </a:cubicBezTo>
                  <a:cubicBezTo>
                    <a:pt x="40" y="16"/>
                    <a:pt x="20" y="16"/>
                    <a:pt x="0" y="16"/>
                  </a:cubicBezTo>
                  <a:cubicBezTo>
                    <a:pt x="0" y="11"/>
                    <a:pt x="0" y="5"/>
                    <a:pt x="0" y="0"/>
                  </a:cubicBezTo>
                  <a:cubicBezTo>
                    <a:pt x="20" y="0"/>
                    <a:pt x="39" y="0"/>
                    <a:pt x="6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41" name="Freeform 1468">
              <a:extLst>
                <a:ext uri="{FF2B5EF4-FFF2-40B4-BE49-F238E27FC236}">
                  <a16:creationId xmlns:a16="http://schemas.microsoft.com/office/drawing/2014/main" id="{59F384BC-FE85-47B3-97B2-3670A6B537F8}"/>
                </a:ext>
              </a:extLst>
            </p:cNvPr>
            <p:cNvSpPr>
              <a:spLocks/>
            </p:cNvSpPr>
            <p:nvPr/>
          </p:nvSpPr>
          <p:spPr bwMode="auto">
            <a:xfrm>
              <a:off x="9519192" y="3760958"/>
              <a:ext cx="95923" cy="28999"/>
            </a:xfrm>
            <a:custGeom>
              <a:avLst/>
              <a:gdLst>
                <a:gd name="T0" fmla="*/ 0 w 61"/>
                <a:gd name="T1" fmla="*/ 0 h 17"/>
                <a:gd name="T2" fmla="*/ 61 w 61"/>
                <a:gd name="T3" fmla="*/ 0 h 17"/>
                <a:gd name="T4" fmla="*/ 61 w 61"/>
                <a:gd name="T5" fmla="*/ 17 h 17"/>
                <a:gd name="T6" fmla="*/ 0 w 61"/>
                <a:gd name="T7" fmla="*/ 17 h 17"/>
                <a:gd name="T8" fmla="*/ 0 w 61"/>
                <a:gd name="T9" fmla="*/ 0 h 17"/>
              </a:gdLst>
              <a:ahLst/>
              <a:cxnLst>
                <a:cxn ang="0">
                  <a:pos x="T0" y="T1"/>
                </a:cxn>
                <a:cxn ang="0">
                  <a:pos x="T2" y="T3"/>
                </a:cxn>
                <a:cxn ang="0">
                  <a:pos x="T4" y="T5"/>
                </a:cxn>
                <a:cxn ang="0">
                  <a:pos x="T6" y="T7"/>
                </a:cxn>
                <a:cxn ang="0">
                  <a:pos x="T8" y="T9"/>
                </a:cxn>
              </a:cxnLst>
              <a:rect l="0" t="0" r="r" b="b"/>
              <a:pathLst>
                <a:path w="61" h="17">
                  <a:moveTo>
                    <a:pt x="0" y="0"/>
                  </a:moveTo>
                  <a:cubicBezTo>
                    <a:pt x="21" y="0"/>
                    <a:pt x="40" y="0"/>
                    <a:pt x="61" y="0"/>
                  </a:cubicBezTo>
                  <a:cubicBezTo>
                    <a:pt x="61" y="6"/>
                    <a:pt x="61" y="11"/>
                    <a:pt x="61" y="17"/>
                  </a:cubicBezTo>
                  <a:cubicBezTo>
                    <a:pt x="41" y="17"/>
                    <a:pt x="21" y="17"/>
                    <a:pt x="0" y="17"/>
                  </a:cubicBezTo>
                  <a:cubicBezTo>
                    <a:pt x="0" y="11"/>
                    <a:pt x="0" y="6"/>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42" name="Freeform 1469">
              <a:extLst>
                <a:ext uri="{FF2B5EF4-FFF2-40B4-BE49-F238E27FC236}">
                  <a16:creationId xmlns:a16="http://schemas.microsoft.com/office/drawing/2014/main" id="{D00B435A-E342-4B5B-A995-B0318A05BA85}"/>
                </a:ext>
              </a:extLst>
            </p:cNvPr>
            <p:cNvSpPr>
              <a:spLocks/>
            </p:cNvSpPr>
            <p:nvPr/>
          </p:nvSpPr>
          <p:spPr bwMode="auto">
            <a:xfrm>
              <a:off x="9521389" y="3814438"/>
              <a:ext cx="93692" cy="24538"/>
            </a:xfrm>
            <a:custGeom>
              <a:avLst/>
              <a:gdLst>
                <a:gd name="T0" fmla="*/ 60 w 60"/>
                <a:gd name="T1" fmla="*/ 0 h 16"/>
                <a:gd name="T2" fmla="*/ 60 w 60"/>
                <a:gd name="T3" fmla="*/ 16 h 16"/>
                <a:gd name="T4" fmla="*/ 0 w 60"/>
                <a:gd name="T5" fmla="*/ 16 h 16"/>
                <a:gd name="T6" fmla="*/ 0 w 60"/>
                <a:gd name="T7" fmla="*/ 0 h 16"/>
                <a:gd name="T8" fmla="*/ 60 w 60"/>
                <a:gd name="T9" fmla="*/ 0 h 16"/>
              </a:gdLst>
              <a:ahLst/>
              <a:cxnLst>
                <a:cxn ang="0">
                  <a:pos x="T0" y="T1"/>
                </a:cxn>
                <a:cxn ang="0">
                  <a:pos x="T2" y="T3"/>
                </a:cxn>
                <a:cxn ang="0">
                  <a:pos x="T4" y="T5"/>
                </a:cxn>
                <a:cxn ang="0">
                  <a:pos x="T6" y="T7"/>
                </a:cxn>
                <a:cxn ang="0">
                  <a:pos x="T8" y="T9"/>
                </a:cxn>
              </a:cxnLst>
              <a:rect l="0" t="0" r="r" b="b"/>
              <a:pathLst>
                <a:path w="60" h="16">
                  <a:moveTo>
                    <a:pt x="60" y="0"/>
                  </a:moveTo>
                  <a:cubicBezTo>
                    <a:pt x="60" y="6"/>
                    <a:pt x="60" y="11"/>
                    <a:pt x="60" y="16"/>
                  </a:cubicBezTo>
                  <a:cubicBezTo>
                    <a:pt x="40" y="16"/>
                    <a:pt x="20" y="16"/>
                    <a:pt x="0" y="16"/>
                  </a:cubicBezTo>
                  <a:cubicBezTo>
                    <a:pt x="0" y="11"/>
                    <a:pt x="0" y="6"/>
                    <a:pt x="0" y="0"/>
                  </a:cubicBezTo>
                  <a:cubicBezTo>
                    <a:pt x="20" y="0"/>
                    <a:pt x="39" y="0"/>
                    <a:pt x="6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grpSp>
      <p:grpSp>
        <p:nvGrpSpPr>
          <p:cNvPr id="60" name="Gruppieren 14">
            <a:extLst>
              <a:ext uri="{FF2B5EF4-FFF2-40B4-BE49-F238E27FC236}">
                <a16:creationId xmlns:a16="http://schemas.microsoft.com/office/drawing/2014/main" id="{D2647C33-D8DC-4EF9-9BA7-4923A033A637}"/>
              </a:ext>
            </a:extLst>
          </p:cNvPr>
          <p:cNvGrpSpPr/>
          <p:nvPr userDrawn="1"/>
        </p:nvGrpSpPr>
        <p:grpSpPr>
          <a:xfrm>
            <a:off x="11283821" y="3898380"/>
            <a:ext cx="305605" cy="323989"/>
            <a:chOff x="4183212" y="2471538"/>
            <a:chExt cx="377000" cy="428293"/>
          </a:xfrm>
          <a:solidFill>
            <a:srgbClr val="002060"/>
          </a:solidFill>
        </p:grpSpPr>
        <p:sp>
          <p:nvSpPr>
            <p:cNvPr id="61" name="Freeform 1028">
              <a:extLst>
                <a:ext uri="{FF2B5EF4-FFF2-40B4-BE49-F238E27FC236}">
                  <a16:creationId xmlns:a16="http://schemas.microsoft.com/office/drawing/2014/main" id="{7AD4D38B-AE49-44B9-A824-BDDFD4A67B85}"/>
                </a:ext>
              </a:extLst>
            </p:cNvPr>
            <p:cNvSpPr>
              <a:spLocks/>
            </p:cNvSpPr>
            <p:nvPr/>
          </p:nvSpPr>
          <p:spPr bwMode="auto">
            <a:xfrm>
              <a:off x="4261294" y="2542923"/>
              <a:ext cx="220846" cy="258768"/>
            </a:xfrm>
            <a:custGeom>
              <a:avLst/>
              <a:gdLst>
                <a:gd name="T0" fmla="*/ 103 w 139"/>
                <a:gd name="T1" fmla="*/ 163 h 163"/>
                <a:gd name="T2" fmla="*/ 37 w 139"/>
                <a:gd name="T3" fmla="*/ 163 h 163"/>
                <a:gd name="T4" fmla="*/ 36 w 139"/>
                <a:gd name="T5" fmla="*/ 157 h 163"/>
                <a:gd name="T6" fmla="*/ 25 w 139"/>
                <a:gd name="T7" fmla="*/ 128 h 163"/>
                <a:gd name="T8" fmla="*/ 8 w 139"/>
                <a:gd name="T9" fmla="*/ 97 h 163"/>
                <a:gd name="T10" fmla="*/ 4 w 139"/>
                <a:gd name="T11" fmla="*/ 51 h 163"/>
                <a:gd name="T12" fmla="*/ 37 w 139"/>
                <a:gd name="T13" fmla="*/ 10 h 163"/>
                <a:gd name="T14" fmla="*/ 102 w 139"/>
                <a:gd name="T15" fmla="*/ 9 h 163"/>
                <a:gd name="T16" fmla="*/ 138 w 139"/>
                <a:gd name="T17" fmla="*/ 73 h 163"/>
                <a:gd name="T18" fmla="*/ 126 w 139"/>
                <a:gd name="T19" fmla="*/ 109 h 163"/>
                <a:gd name="T20" fmla="*/ 111 w 139"/>
                <a:gd name="T21" fmla="*/ 136 h 163"/>
                <a:gd name="T22" fmla="*/ 103 w 139"/>
                <a:gd name="T23" fmla="*/ 161 h 163"/>
                <a:gd name="T24" fmla="*/ 103 w 139"/>
                <a:gd name="T25" fmla="*/ 16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9" h="163">
                  <a:moveTo>
                    <a:pt x="103" y="163"/>
                  </a:moveTo>
                  <a:cubicBezTo>
                    <a:pt x="81" y="163"/>
                    <a:pt x="59" y="163"/>
                    <a:pt x="37" y="163"/>
                  </a:cubicBezTo>
                  <a:cubicBezTo>
                    <a:pt x="37" y="161"/>
                    <a:pt x="36" y="159"/>
                    <a:pt x="36" y="157"/>
                  </a:cubicBezTo>
                  <a:cubicBezTo>
                    <a:pt x="35" y="146"/>
                    <a:pt x="30" y="137"/>
                    <a:pt x="25" y="128"/>
                  </a:cubicBezTo>
                  <a:cubicBezTo>
                    <a:pt x="19" y="118"/>
                    <a:pt x="13" y="108"/>
                    <a:pt x="8" y="97"/>
                  </a:cubicBezTo>
                  <a:cubicBezTo>
                    <a:pt x="1" y="82"/>
                    <a:pt x="0" y="67"/>
                    <a:pt x="4" y="51"/>
                  </a:cubicBezTo>
                  <a:cubicBezTo>
                    <a:pt x="8" y="32"/>
                    <a:pt x="19" y="18"/>
                    <a:pt x="37" y="10"/>
                  </a:cubicBezTo>
                  <a:cubicBezTo>
                    <a:pt x="58" y="0"/>
                    <a:pt x="80" y="0"/>
                    <a:pt x="102" y="9"/>
                  </a:cubicBezTo>
                  <a:cubicBezTo>
                    <a:pt x="128" y="21"/>
                    <a:pt x="139" y="45"/>
                    <a:pt x="138" y="73"/>
                  </a:cubicBezTo>
                  <a:cubicBezTo>
                    <a:pt x="137" y="86"/>
                    <a:pt x="132" y="98"/>
                    <a:pt x="126" y="109"/>
                  </a:cubicBezTo>
                  <a:cubicBezTo>
                    <a:pt x="121" y="118"/>
                    <a:pt x="115" y="127"/>
                    <a:pt x="111" y="136"/>
                  </a:cubicBezTo>
                  <a:cubicBezTo>
                    <a:pt x="106" y="144"/>
                    <a:pt x="104" y="152"/>
                    <a:pt x="103" y="161"/>
                  </a:cubicBezTo>
                  <a:cubicBezTo>
                    <a:pt x="103" y="161"/>
                    <a:pt x="103" y="162"/>
                    <a:pt x="103" y="163"/>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sym typeface="Calibri"/>
              </a:endParaRPr>
            </a:p>
          </p:txBody>
        </p:sp>
        <p:sp>
          <p:nvSpPr>
            <p:cNvPr id="62" name="Freeform 1029">
              <a:extLst>
                <a:ext uri="{FF2B5EF4-FFF2-40B4-BE49-F238E27FC236}">
                  <a16:creationId xmlns:a16="http://schemas.microsoft.com/office/drawing/2014/main" id="{11F2702A-3914-4106-9527-C7D1665E075C}"/>
                </a:ext>
              </a:extLst>
            </p:cNvPr>
            <p:cNvSpPr>
              <a:spLocks/>
            </p:cNvSpPr>
            <p:nvPr/>
          </p:nvSpPr>
          <p:spPr bwMode="auto">
            <a:xfrm>
              <a:off x="4325985" y="2815076"/>
              <a:ext cx="95923" cy="17846"/>
            </a:xfrm>
            <a:custGeom>
              <a:avLst/>
              <a:gdLst>
                <a:gd name="T0" fmla="*/ 30 w 60"/>
                <a:gd name="T1" fmla="*/ 12 h 12"/>
                <a:gd name="T2" fmla="*/ 8 w 60"/>
                <a:gd name="T3" fmla="*/ 12 h 12"/>
                <a:gd name="T4" fmla="*/ 0 w 60"/>
                <a:gd name="T5" fmla="*/ 6 h 12"/>
                <a:gd name="T6" fmla="*/ 8 w 60"/>
                <a:gd name="T7" fmla="*/ 0 h 12"/>
                <a:gd name="T8" fmla="*/ 52 w 60"/>
                <a:gd name="T9" fmla="*/ 0 h 12"/>
                <a:gd name="T10" fmla="*/ 59 w 60"/>
                <a:gd name="T11" fmla="*/ 7 h 12"/>
                <a:gd name="T12" fmla="*/ 52 w 60"/>
                <a:gd name="T13" fmla="*/ 12 h 12"/>
                <a:gd name="T14" fmla="*/ 50 w 60"/>
                <a:gd name="T15" fmla="*/ 12 h 12"/>
                <a:gd name="T16" fmla="*/ 30 w 60"/>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12">
                  <a:moveTo>
                    <a:pt x="30" y="12"/>
                  </a:moveTo>
                  <a:cubicBezTo>
                    <a:pt x="22" y="12"/>
                    <a:pt x="15" y="12"/>
                    <a:pt x="8" y="12"/>
                  </a:cubicBezTo>
                  <a:cubicBezTo>
                    <a:pt x="3" y="12"/>
                    <a:pt x="0" y="10"/>
                    <a:pt x="0" y="6"/>
                  </a:cubicBezTo>
                  <a:cubicBezTo>
                    <a:pt x="0" y="3"/>
                    <a:pt x="3" y="0"/>
                    <a:pt x="8" y="0"/>
                  </a:cubicBezTo>
                  <a:cubicBezTo>
                    <a:pt x="23" y="0"/>
                    <a:pt x="37" y="0"/>
                    <a:pt x="52" y="0"/>
                  </a:cubicBezTo>
                  <a:cubicBezTo>
                    <a:pt x="57" y="0"/>
                    <a:pt x="60" y="3"/>
                    <a:pt x="59" y="7"/>
                  </a:cubicBezTo>
                  <a:cubicBezTo>
                    <a:pt x="59" y="10"/>
                    <a:pt x="56" y="12"/>
                    <a:pt x="52" y="12"/>
                  </a:cubicBezTo>
                  <a:cubicBezTo>
                    <a:pt x="52" y="12"/>
                    <a:pt x="51" y="12"/>
                    <a:pt x="50" y="12"/>
                  </a:cubicBezTo>
                  <a:cubicBezTo>
                    <a:pt x="43" y="12"/>
                    <a:pt x="37" y="12"/>
                    <a:pt x="30" y="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63" name="Freeform 1030">
              <a:extLst>
                <a:ext uri="{FF2B5EF4-FFF2-40B4-BE49-F238E27FC236}">
                  <a16:creationId xmlns:a16="http://schemas.microsoft.com/office/drawing/2014/main" id="{01DE560B-955B-4545-AC53-F01D67AD8755}"/>
                </a:ext>
              </a:extLst>
            </p:cNvPr>
            <p:cNvSpPr>
              <a:spLocks/>
            </p:cNvSpPr>
            <p:nvPr/>
          </p:nvSpPr>
          <p:spPr bwMode="auto">
            <a:xfrm>
              <a:off x="4328217" y="2846306"/>
              <a:ext cx="89230" cy="20076"/>
            </a:xfrm>
            <a:custGeom>
              <a:avLst/>
              <a:gdLst>
                <a:gd name="T0" fmla="*/ 29 w 57"/>
                <a:gd name="T1" fmla="*/ 12 h 12"/>
                <a:gd name="T2" fmla="*/ 7 w 57"/>
                <a:gd name="T3" fmla="*/ 12 h 12"/>
                <a:gd name="T4" fmla="*/ 1 w 57"/>
                <a:gd name="T5" fmla="*/ 6 h 12"/>
                <a:gd name="T6" fmla="*/ 7 w 57"/>
                <a:gd name="T7" fmla="*/ 0 h 12"/>
                <a:gd name="T8" fmla="*/ 51 w 57"/>
                <a:gd name="T9" fmla="*/ 0 h 12"/>
                <a:gd name="T10" fmla="*/ 57 w 57"/>
                <a:gd name="T11" fmla="*/ 6 h 12"/>
                <a:gd name="T12" fmla="*/ 51 w 57"/>
                <a:gd name="T13" fmla="*/ 12 h 12"/>
                <a:gd name="T14" fmla="*/ 29 w 57"/>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2">
                  <a:moveTo>
                    <a:pt x="29" y="12"/>
                  </a:moveTo>
                  <a:cubicBezTo>
                    <a:pt x="22" y="12"/>
                    <a:pt x="14" y="12"/>
                    <a:pt x="7" y="12"/>
                  </a:cubicBezTo>
                  <a:cubicBezTo>
                    <a:pt x="3" y="12"/>
                    <a:pt x="0" y="10"/>
                    <a:pt x="1" y="6"/>
                  </a:cubicBezTo>
                  <a:cubicBezTo>
                    <a:pt x="1" y="3"/>
                    <a:pt x="3" y="0"/>
                    <a:pt x="7" y="0"/>
                  </a:cubicBezTo>
                  <a:cubicBezTo>
                    <a:pt x="22" y="0"/>
                    <a:pt x="36" y="0"/>
                    <a:pt x="51" y="0"/>
                  </a:cubicBezTo>
                  <a:cubicBezTo>
                    <a:pt x="55" y="0"/>
                    <a:pt x="57" y="3"/>
                    <a:pt x="57" y="6"/>
                  </a:cubicBezTo>
                  <a:cubicBezTo>
                    <a:pt x="57" y="10"/>
                    <a:pt x="55" y="12"/>
                    <a:pt x="51" y="12"/>
                  </a:cubicBezTo>
                  <a:cubicBezTo>
                    <a:pt x="43" y="12"/>
                    <a:pt x="36" y="12"/>
                    <a:pt x="29" y="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64" name="Freeform 1031">
              <a:extLst>
                <a:ext uri="{FF2B5EF4-FFF2-40B4-BE49-F238E27FC236}">
                  <a16:creationId xmlns:a16="http://schemas.microsoft.com/office/drawing/2014/main" id="{AD8AA798-FB64-48FE-AB45-EA9648D324CC}"/>
                </a:ext>
              </a:extLst>
            </p:cNvPr>
            <p:cNvSpPr>
              <a:spLocks/>
            </p:cNvSpPr>
            <p:nvPr/>
          </p:nvSpPr>
          <p:spPr bwMode="auto">
            <a:xfrm>
              <a:off x="4511135" y="2634385"/>
              <a:ext cx="49077" cy="24538"/>
            </a:xfrm>
            <a:custGeom>
              <a:avLst/>
              <a:gdLst>
                <a:gd name="T0" fmla="*/ 32 w 32"/>
                <a:gd name="T1" fmla="*/ 0 h 15"/>
                <a:gd name="T2" fmla="*/ 32 w 32"/>
                <a:gd name="T3" fmla="*/ 15 h 15"/>
                <a:gd name="T4" fmla="*/ 0 w 32"/>
                <a:gd name="T5" fmla="*/ 15 h 15"/>
                <a:gd name="T6" fmla="*/ 0 w 32"/>
                <a:gd name="T7" fmla="*/ 0 h 15"/>
                <a:gd name="T8" fmla="*/ 32 w 32"/>
                <a:gd name="T9" fmla="*/ 0 h 15"/>
              </a:gdLst>
              <a:ahLst/>
              <a:cxnLst>
                <a:cxn ang="0">
                  <a:pos x="T0" y="T1"/>
                </a:cxn>
                <a:cxn ang="0">
                  <a:pos x="T2" y="T3"/>
                </a:cxn>
                <a:cxn ang="0">
                  <a:pos x="T4" y="T5"/>
                </a:cxn>
                <a:cxn ang="0">
                  <a:pos x="T6" y="T7"/>
                </a:cxn>
                <a:cxn ang="0">
                  <a:pos x="T8" y="T9"/>
                </a:cxn>
              </a:cxnLst>
              <a:rect l="0" t="0" r="r" b="b"/>
              <a:pathLst>
                <a:path w="32" h="15">
                  <a:moveTo>
                    <a:pt x="32" y="0"/>
                  </a:moveTo>
                  <a:cubicBezTo>
                    <a:pt x="32" y="5"/>
                    <a:pt x="32" y="10"/>
                    <a:pt x="32" y="15"/>
                  </a:cubicBezTo>
                  <a:cubicBezTo>
                    <a:pt x="21" y="15"/>
                    <a:pt x="11" y="15"/>
                    <a:pt x="0" y="15"/>
                  </a:cubicBezTo>
                  <a:cubicBezTo>
                    <a:pt x="0" y="10"/>
                    <a:pt x="0" y="5"/>
                    <a:pt x="0" y="0"/>
                  </a:cubicBezTo>
                  <a:cubicBezTo>
                    <a:pt x="10" y="0"/>
                    <a:pt x="21" y="0"/>
                    <a:pt x="32"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65" name="Freeform 1032">
              <a:extLst>
                <a:ext uri="{FF2B5EF4-FFF2-40B4-BE49-F238E27FC236}">
                  <a16:creationId xmlns:a16="http://schemas.microsoft.com/office/drawing/2014/main" id="{741B844D-5180-460A-B814-E1EB1ED5759B}"/>
                </a:ext>
              </a:extLst>
            </p:cNvPr>
            <p:cNvSpPr>
              <a:spLocks/>
            </p:cNvSpPr>
            <p:nvPr/>
          </p:nvSpPr>
          <p:spPr bwMode="auto">
            <a:xfrm>
              <a:off x="4183212" y="2634385"/>
              <a:ext cx="53538" cy="24538"/>
            </a:xfrm>
            <a:custGeom>
              <a:avLst/>
              <a:gdLst>
                <a:gd name="T0" fmla="*/ 0 w 33"/>
                <a:gd name="T1" fmla="*/ 16 h 16"/>
                <a:gd name="T2" fmla="*/ 0 w 33"/>
                <a:gd name="T3" fmla="*/ 0 h 16"/>
                <a:gd name="T4" fmla="*/ 33 w 33"/>
                <a:gd name="T5" fmla="*/ 0 h 16"/>
                <a:gd name="T6" fmla="*/ 33 w 33"/>
                <a:gd name="T7" fmla="*/ 16 h 16"/>
                <a:gd name="T8" fmla="*/ 0 w 33"/>
                <a:gd name="T9" fmla="*/ 16 h 16"/>
              </a:gdLst>
              <a:ahLst/>
              <a:cxnLst>
                <a:cxn ang="0">
                  <a:pos x="T0" y="T1"/>
                </a:cxn>
                <a:cxn ang="0">
                  <a:pos x="T2" y="T3"/>
                </a:cxn>
                <a:cxn ang="0">
                  <a:pos x="T4" y="T5"/>
                </a:cxn>
                <a:cxn ang="0">
                  <a:pos x="T6" y="T7"/>
                </a:cxn>
                <a:cxn ang="0">
                  <a:pos x="T8" y="T9"/>
                </a:cxn>
              </a:cxnLst>
              <a:rect l="0" t="0" r="r" b="b"/>
              <a:pathLst>
                <a:path w="33" h="16">
                  <a:moveTo>
                    <a:pt x="0" y="16"/>
                  </a:moveTo>
                  <a:cubicBezTo>
                    <a:pt x="0" y="11"/>
                    <a:pt x="0" y="6"/>
                    <a:pt x="0" y="0"/>
                  </a:cubicBezTo>
                  <a:cubicBezTo>
                    <a:pt x="11" y="0"/>
                    <a:pt x="22" y="0"/>
                    <a:pt x="33" y="0"/>
                  </a:cubicBezTo>
                  <a:cubicBezTo>
                    <a:pt x="33" y="6"/>
                    <a:pt x="33" y="11"/>
                    <a:pt x="33" y="16"/>
                  </a:cubicBezTo>
                  <a:cubicBezTo>
                    <a:pt x="22" y="16"/>
                    <a:pt x="12" y="16"/>
                    <a:pt x="0" y="1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66" name="Freeform 1033">
              <a:extLst>
                <a:ext uri="{FF2B5EF4-FFF2-40B4-BE49-F238E27FC236}">
                  <a16:creationId xmlns:a16="http://schemas.microsoft.com/office/drawing/2014/main" id="{113D55EF-EF5E-4817-95B0-596BB4F408B3}"/>
                </a:ext>
              </a:extLst>
            </p:cNvPr>
            <p:cNvSpPr>
              <a:spLocks/>
            </p:cNvSpPr>
            <p:nvPr/>
          </p:nvSpPr>
          <p:spPr bwMode="auto">
            <a:xfrm>
              <a:off x="4484364" y="2540692"/>
              <a:ext cx="58000" cy="51307"/>
            </a:xfrm>
            <a:custGeom>
              <a:avLst/>
              <a:gdLst>
                <a:gd name="T0" fmla="*/ 10 w 36"/>
                <a:gd name="T1" fmla="*/ 32 h 32"/>
                <a:gd name="T2" fmla="*/ 0 w 36"/>
                <a:gd name="T3" fmla="*/ 19 h 32"/>
                <a:gd name="T4" fmla="*/ 26 w 36"/>
                <a:gd name="T5" fmla="*/ 0 h 32"/>
                <a:gd name="T6" fmla="*/ 36 w 36"/>
                <a:gd name="T7" fmla="*/ 13 h 32"/>
                <a:gd name="T8" fmla="*/ 10 w 36"/>
                <a:gd name="T9" fmla="*/ 32 h 32"/>
              </a:gdLst>
              <a:ahLst/>
              <a:cxnLst>
                <a:cxn ang="0">
                  <a:pos x="T0" y="T1"/>
                </a:cxn>
                <a:cxn ang="0">
                  <a:pos x="T2" y="T3"/>
                </a:cxn>
                <a:cxn ang="0">
                  <a:pos x="T4" y="T5"/>
                </a:cxn>
                <a:cxn ang="0">
                  <a:pos x="T6" y="T7"/>
                </a:cxn>
                <a:cxn ang="0">
                  <a:pos x="T8" y="T9"/>
                </a:cxn>
              </a:cxnLst>
              <a:rect l="0" t="0" r="r" b="b"/>
              <a:pathLst>
                <a:path w="36" h="32">
                  <a:moveTo>
                    <a:pt x="10" y="32"/>
                  </a:moveTo>
                  <a:cubicBezTo>
                    <a:pt x="7" y="27"/>
                    <a:pt x="4" y="23"/>
                    <a:pt x="0" y="19"/>
                  </a:cubicBezTo>
                  <a:cubicBezTo>
                    <a:pt x="9" y="12"/>
                    <a:pt x="18" y="6"/>
                    <a:pt x="26" y="0"/>
                  </a:cubicBezTo>
                  <a:cubicBezTo>
                    <a:pt x="30" y="4"/>
                    <a:pt x="33" y="9"/>
                    <a:pt x="36" y="13"/>
                  </a:cubicBezTo>
                  <a:cubicBezTo>
                    <a:pt x="27" y="19"/>
                    <a:pt x="19" y="25"/>
                    <a:pt x="1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67" name="Freeform 1034">
              <a:extLst>
                <a:ext uri="{FF2B5EF4-FFF2-40B4-BE49-F238E27FC236}">
                  <a16:creationId xmlns:a16="http://schemas.microsoft.com/office/drawing/2014/main" id="{646EE9CC-D817-459F-BD68-7EAF23765250}"/>
                </a:ext>
              </a:extLst>
            </p:cNvPr>
            <p:cNvSpPr>
              <a:spLocks/>
            </p:cNvSpPr>
            <p:nvPr/>
          </p:nvSpPr>
          <p:spPr bwMode="auto">
            <a:xfrm>
              <a:off x="4201056" y="2705769"/>
              <a:ext cx="55769" cy="44615"/>
            </a:xfrm>
            <a:custGeom>
              <a:avLst/>
              <a:gdLst>
                <a:gd name="T0" fmla="*/ 6 w 36"/>
                <a:gd name="T1" fmla="*/ 28 h 28"/>
                <a:gd name="T2" fmla="*/ 0 w 36"/>
                <a:gd name="T3" fmla="*/ 13 h 28"/>
                <a:gd name="T4" fmla="*/ 29 w 36"/>
                <a:gd name="T5" fmla="*/ 0 h 28"/>
                <a:gd name="T6" fmla="*/ 36 w 36"/>
                <a:gd name="T7" fmla="*/ 15 h 28"/>
                <a:gd name="T8" fmla="*/ 6 w 36"/>
                <a:gd name="T9" fmla="*/ 28 h 28"/>
              </a:gdLst>
              <a:ahLst/>
              <a:cxnLst>
                <a:cxn ang="0">
                  <a:pos x="T0" y="T1"/>
                </a:cxn>
                <a:cxn ang="0">
                  <a:pos x="T2" y="T3"/>
                </a:cxn>
                <a:cxn ang="0">
                  <a:pos x="T4" y="T5"/>
                </a:cxn>
                <a:cxn ang="0">
                  <a:pos x="T6" y="T7"/>
                </a:cxn>
                <a:cxn ang="0">
                  <a:pos x="T8" y="T9"/>
                </a:cxn>
              </a:cxnLst>
              <a:rect l="0" t="0" r="r" b="b"/>
              <a:pathLst>
                <a:path w="36" h="28">
                  <a:moveTo>
                    <a:pt x="6" y="28"/>
                  </a:moveTo>
                  <a:cubicBezTo>
                    <a:pt x="4" y="23"/>
                    <a:pt x="2" y="18"/>
                    <a:pt x="0" y="13"/>
                  </a:cubicBezTo>
                  <a:cubicBezTo>
                    <a:pt x="9" y="9"/>
                    <a:pt x="19" y="4"/>
                    <a:pt x="29" y="0"/>
                  </a:cubicBezTo>
                  <a:cubicBezTo>
                    <a:pt x="31" y="5"/>
                    <a:pt x="33" y="9"/>
                    <a:pt x="36" y="15"/>
                  </a:cubicBezTo>
                  <a:cubicBezTo>
                    <a:pt x="26" y="19"/>
                    <a:pt x="16" y="23"/>
                    <a:pt x="6" y="2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68" name="Freeform 1035">
              <a:extLst>
                <a:ext uri="{FF2B5EF4-FFF2-40B4-BE49-F238E27FC236}">
                  <a16:creationId xmlns:a16="http://schemas.microsoft.com/office/drawing/2014/main" id="{439DD026-B865-400E-9321-2A3504DDB6B8}"/>
                </a:ext>
              </a:extLst>
            </p:cNvPr>
            <p:cNvSpPr>
              <a:spLocks/>
            </p:cNvSpPr>
            <p:nvPr/>
          </p:nvSpPr>
          <p:spPr bwMode="auto">
            <a:xfrm>
              <a:off x="4205516" y="2540692"/>
              <a:ext cx="55769" cy="51307"/>
            </a:xfrm>
            <a:custGeom>
              <a:avLst/>
              <a:gdLst>
                <a:gd name="T0" fmla="*/ 35 w 35"/>
                <a:gd name="T1" fmla="*/ 19 h 32"/>
                <a:gd name="T2" fmla="*/ 26 w 35"/>
                <a:gd name="T3" fmla="*/ 32 h 32"/>
                <a:gd name="T4" fmla="*/ 0 w 35"/>
                <a:gd name="T5" fmla="*/ 13 h 32"/>
                <a:gd name="T6" fmla="*/ 9 w 35"/>
                <a:gd name="T7" fmla="*/ 0 h 32"/>
                <a:gd name="T8" fmla="*/ 35 w 35"/>
                <a:gd name="T9" fmla="*/ 19 h 32"/>
              </a:gdLst>
              <a:ahLst/>
              <a:cxnLst>
                <a:cxn ang="0">
                  <a:pos x="T0" y="T1"/>
                </a:cxn>
                <a:cxn ang="0">
                  <a:pos x="T2" y="T3"/>
                </a:cxn>
                <a:cxn ang="0">
                  <a:pos x="T4" y="T5"/>
                </a:cxn>
                <a:cxn ang="0">
                  <a:pos x="T6" y="T7"/>
                </a:cxn>
                <a:cxn ang="0">
                  <a:pos x="T8" y="T9"/>
                </a:cxn>
              </a:cxnLst>
              <a:rect l="0" t="0" r="r" b="b"/>
              <a:pathLst>
                <a:path w="35" h="32">
                  <a:moveTo>
                    <a:pt x="35" y="19"/>
                  </a:moveTo>
                  <a:cubicBezTo>
                    <a:pt x="32" y="23"/>
                    <a:pt x="29" y="27"/>
                    <a:pt x="26" y="32"/>
                  </a:cubicBezTo>
                  <a:cubicBezTo>
                    <a:pt x="17" y="26"/>
                    <a:pt x="9" y="19"/>
                    <a:pt x="0" y="13"/>
                  </a:cubicBezTo>
                  <a:cubicBezTo>
                    <a:pt x="3" y="9"/>
                    <a:pt x="6" y="4"/>
                    <a:pt x="9" y="0"/>
                  </a:cubicBezTo>
                  <a:cubicBezTo>
                    <a:pt x="18" y="6"/>
                    <a:pt x="26" y="12"/>
                    <a:pt x="35" y="1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69" name="Freeform 1036">
              <a:extLst>
                <a:ext uri="{FF2B5EF4-FFF2-40B4-BE49-F238E27FC236}">
                  <a16:creationId xmlns:a16="http://schemas.microsoft.com/office/drawing/2014/main" id="{25762F34-00C8-4A0C-B0C4-BB6EDDD0FCAA}"/>
                </a:ext>
              </a:extLst>
            </p:cNvPr>
            <p:cNvSpPr>
              <a:spLocks/>
            </p:cNvSpPr>
            <p:nvPr/>
          </p:nvSpPr>
          <p:spPr bwMode="auto">
            <a:xfrm>
              <a:off x="4488824" y="2705769"/>
              <a:ext cx="58000" cy="44615"/>
            </a:xfrm>
            <a:custGeom>
              <a:avLst/>
              <a:gdLst>
                <a:gd name="T0" fmla="*/ 0 w 36"/>
                <a:gd name="T1" fmla="*/ 15 h 27"/>
                <a:gd name="T2" fmla="*/ 7 w 36"/>
                <a:gd name="T3" fmla="*/ 0 h 27"/>
                <a:gd name="T4" fmla="*/ 36 w 36"/>
                <a:gd name="T5" fmla="*/ 12 h 27"/>
                <a:gd name="T6" fmla="*/ 30 w 36"/>
                <a:gd name="T7" fmla="*/ 27 h 27"/>
                <a:gd name="T8" fmla="*/ 0 w 36"/>
                <a:gd name="T9" fmla="*/ 15 h 27"/>
              </a:gdLst>
              <a:ahLst/>
              <a:cxnLst>
                <a:cxn ang="0">
                  <a:pos x="T0" y="T1"/>
                </a:cxn>
                <a:cxn ang="0">
                  <a:pos x="T2" y="T3"/>
                </a:cxn>
                <a:cxn ang="0">
                  <a:pos x="T4" y="T5"/>
                </a:cxn>
                <a:cxn ang="0">
                  <a:pos x="T6" y="T7"/>
                </a:cxn>
                <a:cxn ang="0">
                  <a:pos x="T8" y="T9"/>
                </a:cxn>
              </a:cxnLst>
              <a:rect l="0" t="0" r="r" b="b"/>
              <a:pathLst>
                <a:path w="36" h="27">
                  <a:moveTo>
                    <a:pt x="0" y="15"/>
                  </a:moveTo>
                  <a:cubicBezTo>
                    <a:pt x="3" y="10"/>
                    <a:pt x="5" y="5"/>
                    <a:pt x="7" y="0"/>
                  </a:cubicBezTo>
                  <a:cubicBezTo>
                    <a:pt x="16" y="4"/>
                    <a:pt x="26" y="8"/>
                    <a:pt x="36" y="12"/>
                  </a:cubicBezTo>
                  <a:cubicBezTo>
                    <a:pt x="34" y="17"/>
                    <a:pt x="32" y="22"/>
                    <a:pt x="30" y="27"/>
                  </a:cubicBezTo>
                  <a:cubicBezTo>
                    <a:pt x="20" y="23"/>
                    <a:pt x="10" y="19"/>
                    <a:pt x="0" y="1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70" name="Freeform 1037">
              <a:extLst>
                <a:ext uri="{FF2B5EF4-FFF2-40B4-BE49-F238E27FC236}">
                  <a16:creationId xmlns:a16="http://schemas.microsoft.com/office/drawing/2014/main" id="{469D05E6-8092-41FF-93EC-D5085E100D67}"/>
                </a:ext>
              </a:extLst>
            </p:cNvPr>
            <p:cNvSpPr>
              <a:spLocks/>
            </p:cNvSpPr>
            <p:nvPr/>
          </p:nvSpPr>
          <p:spPr bwMode="auto">
            <a:xfrm>
              <a:off x="4430827" y="2484923"/>
              <a:ext cx="44615" cy="55768"/>
            </a:xfrm>
            <a:custGeom>
              <a:avLst/>
              <a:gdLst>
                <a:gd name="T0" fmla="*/ 14 w 28"/>
                <a:gd name="T1" fmla="*/ 0 h 35"/>
                <a:gd name="T2" fmla="*/ 28 w 28"/>
                <a:gd name="T3" fmla="*/ 8 h 35"/>
                <a:gd name="T4" fmla="*/ 14 w 28"/>
                <a:gd name="T5" fmla="*/ 35 h 35"/>
                <a:gd name="T6" fmla="*/ 0 w 28"/>
                <a:gd name="T7" fmla="*/ 27 h 35"/>
                <a:gd name="T8" fmla="*/ 14 w 28"/>
                <a:gd name="T9" fmla="*/ 0 h 35"/>
              </a:gdLst>
              <a:ahLst/>
              <a:cxnLst>
                <a:cxn ang="0">
                  <a:pos x="T0" y="T1"/>
                </a:cxn>
                <a:cxn ang="0">
                  <a:pos x="T2" y="T3"/>
                </a:cxn>
                <a:cxn ang="0">
                  <a:pos x="T4" y="T5"/>
                </a:cxn>
                <a:cxn ang="0">
                  <a:pos x="T6" y="T7"/>
                </a:cxn>
                <a:cxn ang="0">
                  <a:pos x="T8" y="T9"/>
                </a:cxn>
              </a:cxnLst>
              <a:rect l="0" t="0" r="r" b="b"/>
              <a:pathLst>
                <a:path w="28" h="35">
                  <a:moveTo>
                    <a:pt x="14" y="0"/>
                  </a:moveTo>
                  <a:cubicBezTo>
                    <a:pt x="19" y="3"/>
                    <a:pt x="23" y="5"/>
                    <a:pt x="28" y="8"/>
                  </a:cubicBezTo>
                  <a:cubicBezTo>
                    <a:pt x="24" y="17"/>
                    <a:pt x="19" y="26"/>
                    <a:pt x="14" y="35"/>
                  </a:cubicBezTo>
                  <a:cubicBezTo>
                    <a:pt x="9" y="32"/>
                    <a:pt x="5" y="29"/>
                    <a:pt x="0" y="27"/>
                  </a:cubicBezTo>
                  <a:cubicBezTo>
                    <a:pt x="4" y="18"/>
                    <a:pt x="9" y="9"/>
                    <a:pt x="1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71" name="Freeform 1038">
              <a:extLst>
                <a:ext uri="{FF2B5EF4-FFF2-40B4-BE49-F238E27FC236}">
                  <a16:creationId xmlns:a16="http://schemas.microsoft.com/office/drawing/2014/main" id="{B97E2C53-BFF3-40A2-A74A-2B0D92CB6471}"/>
                </a:ext>
              </a:extLst>
            </p:cNvPr>
            <p:cNvSpPr>
              <a:spLocks/>
            </p:cNvSpPr>
            <p:nvPr/>
          </p:nvSpPr>
          <p:spPr bwMode="auto">
            <a:xfrm>
              <a:off x="4270206" y="2484923"/>
              <a:ext cx="46846" cy="55768"/>
            </a:xfrm>
            <a:custGeom>
              <a:avLst/>
              <a:gdLst>
                <a:gd name="T0" fmla="*/ 15 w 29"/>
                <a:gd name="T1" fmla="*/ 35 h 35"/>
                <a:gd name="T2" fmla="*/ 0 w 29"/>
                <a:gd name="T3" fmla="*/ 8 h 35"/>
                <a:gd name="T4" fmla="*/ 15 w 29"/>
                <a:gd name="T5" fmla="*/ 0 h 35"/>
                <a:gd name="T6" fmla="*/ 29 w 29"/>
                <a:gd name="T7" fmla="*/ 27 h 35"/>
                <a:gd name="T8" fmla="*/ 15 w 29"/>
                <a:gd name="T9" fmla="*/ 35 h 35"/>
              </a:gdLst>
              <a:ahLst/>
              <a:cxnLst>
                <a:cxn ang="0">
                  <a:pos x="T0" y="T1"/>
                </a:cxn>
                <a:cxn ang="0">
                  <a:pos x="T2" y="T3"/>
                </a:cxn>
                <a:cxn ang="0">
                  <a:pos x="T4" y="T5"/>
                </a:cxn>
                <a:cxn ang="0">
                  <a:pos x="T6" y="T7"/>
                </a:cxn>
                <a:cxn ang="0">
                  <a:pos x="T8" y="T9"/>
                </a:cxn>
              </a:cxnLst>
              <a:rect l="0" t="0" r="r" b="b"/>
              <a:pathLst>
                <a:path w="29" h="35">
                  <a:moveTo>
                    <a:pt x="15" y="35"/>
                  </a:moveTo>
                  <a:cubicBezTo>
                    <a:pt x="10" y="26"/>
                    <a:pt x="5" y="17"/>
                    <a:pt x="0" y="8"/>
                  </a:cubicBezTo>
                  <a:cubicBezTo>
                    <a:pt x="5" y="5"/>
                    <a:pt x="10" y="3"/>
                    <a:pt x="15" y="0"/>
                  </a:cubicBezTo>
                  <a:cubicBezTo>
                    <a:pt x="20" y="9"/>
                    <a:pt x="24" y="18"/>
                    <a:pt x="29" y="27"/>
                  </a:cubicBezTo>
                  <a:cubicBezTo>
                    <a:pt x="24" y="29"/>
                    <a:pt x="20" y="32"/>
                    <a:pt x="15" y="3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72" name="Freeform 1039">
              <a:extLst>
                <a:ext uri="{FF2B5EF4-FFF2-40B4-BE49-F238E27FC236}">
                  <a16:creationId xmlns:a16="http://schemas.microsoft.com/office/drawing/2014/main" id="{988CB273-09E4-4E14-845E-96F3FF7285AA}"/>
                </a:ext>
              </a:extLst>
            </p:cNvPr>
            <p:cNvSpPr>
              <a:spLocks/>
            </p:cNvSpPr>
            <p:nvPr/>
          </p:nvSpPr>
          <p:spPr bwMode="auto">
            <a:xfrm>
              <a:off x="4361666" y="2471538"/>
              <a:ext cx="24539" cy="46845"/>
            </a:xfrm>
            <a:custGeom>
              <a:avLst/>
              <a:gdLst>
                <a:gd name="T0" fmla="*/ 0 w 16"/>
                <a:gd name="T1" fmla="*/ 0 h 29"/>
                <a:gd name="T2" fmla="*/ 16 w 16"/>
                <a:gd name="T3" fmla="*/ 0 h 29"/>
                <a:gd name="T4" fmla="*/ 16 w 16"/>
                <a:gd name="T5" fmla="*/ 29 h 29"/>
                <a:gd name="T6" fmla="*/ 0 w 16"/>
                <a:gd name="T7" fmla="*/ 29 h 29"/>
                <a:gd name="T8" fmla="*/ 0 w 16"/>
                <a:gd name="T9" fmla="*/ 0 h 29"/>
              </a:gdLst>
              <a:ahLst/>
              <a:cxnLst>
                <a:cxn ang="0">
                  <a:pos x="T0" y="T1"/>
                </a:cxn>
                <a:cxn ang="0">
                  <a:pos x="T2" y="T3"/>
                </a:cxn>
                <a:cxn ang="0">
                  <a:pos x="T4" y="T5"/>
                </a:cxn>
                <a:cxn ang="0">
                  <a:pos x="T6" y="T7"/>
                </a:cxn>
                <a:cxn ang="0">
                  <a:pos x="T8" y="T9"/>
                </a:cxn>
              </a:cxnLst>
              <a:rect l="0" t="0" r="r" b="b"/>
              <a:pathLst>
                <a:path w="16" h="29">
                  <a:moveTo>
                    <a:pt x="0" y="0"/>
                  </a:moveTo>
                  <a:cubicBezTo>
                    <a:pt x="6" y="0"/>
                    <a:pt x="11" y="0"/>
                    <a:pt x="16" y="0"/>
                  </a:cubicBezTo>
                  <a:cubicBezTo>
                    <a:pt x="16" y="10"/>
                    <a:pt x="16" y="20"/>
                    <a:pt x="16" y="29"/>
                  </a:cubicBezTo>
                  <a:cubicBezTo>
                    <a:pt x="11" y="29"/>
                    <a:pt x="6" y="29"/>
                    <a:pt x="0" y="29"/>
                  </a:cubicBezTo>
                  <a:cubicBezTo>
                    <a:pt x="0" y="20"/>
                    <a:pt x="0" y="10"/>
                    <a:pt x="0"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73" name="Freeform 1040">
              <a:extLst>
                <a:ext uri="{FF2B5EF4-FFF2-40B4-BE49-F238E27FC236}">
                  <a16:creationId xmlns:a16="http://schemas.microsoft.com/office/drawing/2014/main" id="{4AC97CA0-1ADB-4B54-B9D2-F46C17A920BF}"/>
                </a:ext>
              </a:extLst>
            </p:cNvPr>
            <p:cNvSpPr>
              <a:spLocks/>
            </p:cNvSpPr>
            <p:nvPr/>
          </p:nvSpPr>
          <p:spPr bwMode="auto">
            <a:xfrm>
              <a:off x="4339354" y="2877523"/>
              <a:ext cx="69154" cy="22308"/>
            </a:xfrm>
            <a:custGeom>
              <a:avLst/>
              <a:gdLst>
                <a:gd name="T0" fmla="*/ 0 w 44"/>
                <a:gd name="T1" fmla="*/ 0 h 14"/>
                <a:gd name="T2" fmla="*/ 44 w 44"/>
                <a:gd name="T3" fmla="*/ 0 h 14"/>
                <a:gd name="T4" fmla="*/ 30 w 44"/>
                <a:gd name="T5" fmla="*/ 11 h 14"/>
                <a:gd name="T6" fmla="*/ 25 w 44"/>
                <a:gd name="T7" fmla="*/ 13 h 14"/>
                <a:gd name="T8" fmla="*/ 5 w 44"/>
                <a:gd name="T9" fmla="*/ 5 h 14"/>
                <a:gd name="T10" fmla="*/ 0 w 44"/>
                <a:gd name="T11" fmla="*/ 0 h 14"/>
              </a:gdLst>
              <a:ahLst/>
              <a:cxnLst>
                <a:cxn ang="0">
                  <a:pos x="T0" y="T1"/>
                </a:cxn>
                <a:cxn ang="0">
                  <a:pos x="T2" y="T3"/>
                </a:cxn>
                <a:cxn ang="0">
                  <a:pos x="T4" y="T5"/>
                </a:cxn>
                <a:cxn ang="0">
                  <a:pos x="T6" y="T7"/>
                </a:cxn>
                <a:cxn ang="0">
                  <a:pos x="T8" y="T9"/>
                </a:cxn>
                <a:cxn ang="0">
                  <a:pos x="T10" y="T11"/>
                </a:cxn>
              </a:cxnLst>
              <a:rect l="0" t="0" r="r" b="b"/>
              <a:pathLst>
                <a:path w="44" h="14">
                  <a:moveTo>
                    <a:pt x="0" y="0"/>
                  </a:moveTo>
                  <a:cubicBezTo>
                    <a:pt x="15" y="0"/>
                    <a:pt x="29" y="0"/>
                    <a:pt x="44" y="0"/>
                  </a:cubicBezTo>
                  <a:cubicBezTo>
                    <a:pt x="39" y="4"/>
                    <a:pt x="35" y="8"/>
                    <a:pt x="30" y="11"/>
                  </a:cubicBezTo>
                  <a:cubicBezTo>
                    <a:pt x="29" y="13"/>
                    <a:pt x="27" y="12"/>
                    <a:pt x="25" y="13"/>
                  </a:cubicBezTo>
                  <a:cubicBezTo>
                    <a:pt x="17" y="14"/>
                    <a:pt x="10" y="11"/>
                    <a:pt x="5" y="5"/>
                  </a:cubicBezTo>
                  <a:cubicBezTo>
                    <a:pt x="4" y="4"/>
                    <a:pt x="2" y="2"/>
                    <a:pt x="0"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grpSp>
      <p:sp>
        <p:nvSpPr>
          <p:cNvPr id="49" name="Rectangle 48">
            <a:extLst>
              <a:ext uri="{FF2B5EF4-FFF2-40B4-BE49-F238E27FC236}">
                <a16:creationId xmlns:a16="http://schemas.microsoft.com/office/drawing/2014/main" id="{03B224A7-8258-4A25-BFED-C773D04BAB41}"/>
              </a:ext>
            </a:extLst>
          </p:cNvPr>
          <p:cNvSpPr/>
          <p:nvPr userDrawn="1"/>
        </p:nvSpPr>
        <p:spPr>
          <a:xfrm>
            <a:off x="6259397" y="1359186"/>
            <a:ext cx="2088000" cy="343341"/>
          </a:xfrm>
          <a:prstGeom prst="rect">
            <a:avLst/>
          </a:prstGeom>
          <a:solidFill>
            <a:srgbClr val="16B07D"/>
          </a:solidFill>
          <a:ln>
            <a:solidFill>
              <a:srgbClr val="16B07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fr-FR" sz="1400" b="1" dirty="0"/>
              <a:t>Suivi d’actions</a:t>
            </a:r>
          </a:p>
        </p:txBody>
      </p:sp>
      <p:cxnSp>
        <p:nvCxnSpPr>
          <p:cNvPr id="3" name="Connecteur droit 2">
            <a:extLst>
              <a:ext uri="{FF2B5EF4-FFF2-40B4-BE49-F238E27FC236}">
                <a16:creationId xmlns:a16="http://schemas.microsoft.com/office/drawing/2014/main" id="{067A94E9-3F7A-47DE-93C4-BB8A4B1D8780}"/>
              </a:ext>
            </a:extLst>
          </p:cNvPr>
          <p:cNvCxnSpPr/>
          <p:nvPr userDrawn="1"/>
        </p:nvCxnSpPr>
        <p:spPr>
          <a:xfrm>
            <a:off x="6025044" y="1363518"/>
            <a:ext cx="0" cy="4752000"/>
          </a:xfrm>
          <a:prstGeom prst="line">
            <a:avLst/>
          </a:prstGeom>
          <a:ln w="285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D81B2A52-FAA8-4A40-9A11-BCA8CF32D52E}"/>
              </a:ext>
            </a:extLst>
          </p:cNvPr>
          <p:cNvCxnSpPr/>
          <p:nvPr userDrawn="1"/>
        </p:nvCxnSpPr>
        <p:spPr>
          <a:xfrm>
            <a:off x="422560" y="3736717"/>
            <a:ext cx="11196000" cy="0"/>
          </a:xfrm>
          <a:prstGeom prst="line">
            <a:avLst/>
          </a:prstGeom>
          <a:ln w="285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pic>
        <p:nvPicPr>
          <p:cNvPr id="54" name="Image 53">
            <a:extLst>
              <a:ext uri="{FF2B5EF4-FFF2-40B4-BE49-F238E27FC236}">
                <a16:creationId xmlns:a16="http://schemas.microsoft.com/office/drawing/2014/main" id="{1663BA85-B91E-4EC6-B646-B7887D9ADED7}"/>
              </a:ext>
            </a:extLst>
          </p:cNvPr>
          <p:cNvPicPr>
            <a:picLocks noChangeAspect="1"/>
          </p:cNvPicPr>
          <p:nvPr userDrawn="1"/>
        </p:nvPicPr>
        <p:blipFill>
          <a:blip r:embed="rId3">
            <a:clrChange>
              <a:clrFrom>
                <a:srgbClr val="FFFFFF"/>
              </a:clrFrom>
              <a:clrTo>
                <a:srgbClr val="FFFFFF">
                  <a:alpha val="0"/>
                </a:srgbClr>
              </a:clrTo>
            </a:clrChange>
            <a:grayscl/>
          </a:blip>
          <a:stretch>
            <a:fillRect/>
          </a:stretch>
        </p:blipFill>
        <p:spPr>
          <a:xfrm>
            <a:off x="11242432" y="1375865"/>
            <a:ext cx="374021" cy="376732"/>
          </a:xfrm>
          <a:prstGeom prst="rect">
            <a:avLst/>
          </a:prstGeom>
        </p:spPr>
      </p:pic>
    </p:spTree>
    <p:extLst>
      <p:ext uri="{BB962C8B-B14F-4D97-AF65-F5344CB8AC3E}">
        <p14:creationId xmlns:p14="http://schemas.microsoft.com/office/powerpoint/2010/main" val="2565321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6638B3-2A6E-47CC-9017-587E2EA27FF9}"/>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7D0401C7-D2FC-4783-AEE0-4298222AEC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94E1AC9B-7D93-415C-A627-43C1B5171C5B}"/>
              </a:ext>
            </a:extLst>
          </p:cNvPr>
          <p:cNvSpPr>
            <a:spLocks noGrp="1"/>
          </p:cNvSpPr>
          <p:nvPr>
            <p:ph type="dt" sz="half" idx="10"/>
          </p:nvPr>
        </p:nvSpPr>
        <p:spPr/>
        <p:txBody>
          <a:bodyPr/>
          <a:lstStyle/>
          <a:p>
            <a:fld id="{4DD10D1E-CDDD-41DF-945E-35AE077EBAF2}" type="datetimeFigureOut">
              <a:rPr lang="fr-FR" smtClean="0"/>
              <a:t>29/05/2022</a:t>
            </a:fld>
            <a:endParaRPr lang="fr-FR"/>
          </a:p>
        </p:txBody>
      </p:sp>
      <p:sp>
        <p:nvSpPr>
          <p:cNvPr id="5" name="Espace réservé du pied de page 4">
            <a:extLst>
              <a:ext uri="{FF2B5EF4-FFF2-40B4-BE49-F238E27FC236}">
                <a16:creationId xmlns:a16="http://schemas.microsoft.com/office/drawing/2014/main" id="{83866B72-8FE4-4262-9AF2-5C38EBA9569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7DC6113-BCD1-41A6-802C-6561ABE8075F}"/>
              </a:ext>
            </a:extLst>
          </p:cNvPr>
          <p:cNvSpPr>
            <a:spLocks noGrp="1"/>
          </p:cNvSpPr>
          <p:nvPr>
            <p:ph type="sldNum" sz="quarter" idx="12"/>
          </p:nvPr>
        </p:nvSpPr>
        <p:spPr/>
        <p:txBody>
          <a:bodyPr/>
          <a:lstStyle/>
          <a:p>
            <a:fld id="{77EC82B6-2194-4228-BDE1-3CB1AC05633C}" type="slidenum">
              <a:rPr lang="fr-FR" smtClean="0"/>
              <a:t>‹N°›</a:t>
            </a:fld>
            <a:endParaRPr lang="fr-FR"/>
          </a:p>
        </p:txBody>
      </p:sp>
    </p:spTree>
    <p:extLst>
      <p:ext uri="{BB962C8B-B14F-4D97-AF65-F5344CB8AC3E}">
        <p14:creationId xmlns:p14="http://schemas.microsoft.com/office/powerpoint/2010/main" val="2318556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2D5A15-B7BE-4CE4-BF69-99892C69639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E09B638-B6C2-4092-87C5-4903504CCC81}"/>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BB2EFE7-ECBB-445D-87D8-B997D6FEA563}"/>
              </a:ext>
            </a:extLst>
          </p:cNvPr>
          <p:cNvSpPr>
            <a:spLocks noGrp="1"/>
          </p:cNvSpPr>
          <p:nvPr>
            <p:ph type="dt" sz="half" idx="10"/>
          </p:nvPr>
        </p:nvSpPr>
        <p:spPr/>
        <p:txBody>
          <a:bodyPr/>
          <a:lstStyle/>
          <a:p>
            <a:fld id="{4DD10D1E-CDDD-41DF-945E-35AE077EBAF2}" type="datetimeFigureOut">
              <a:rPr lang="fr-FR" smtClean="0"/>
              <a:t>29/05/2022</a:t>
            </a:fld>
            <a:endParaRPr lang="fr-FR"/>
          </a:p>
        </p:txBody>
      </p:sp>
      <p:sp>
        <p:nvSpPr>
          <p:cNvPr id="5" name="Espace réservé du pied de page 4">
            <a:extLst>
              <a:ext uri="{FF2B5EF4-FFF2-40B4-BE49-F238E27FC236}">
                <a16:creationId xmlns:a16="http://schemas.microsoft.com/office/drawing/2014/main" id="{E9C7AB40-AD3D-4CF5-B0F2-34B2B328B77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9322093-A1C8-4287-8353-6E6440A5E759}"/>
              </a:ext>
            </a:extLst>
          </p:cNvPr>
          <p:cNvSpPr>
            <a:spLocks noGrp="1"/>
          </p:cNvSpPr>
          <p:nvPr>
            <p:ph type="sldNum" sz="quarter" idx="12"/>
          </p:nvPr>
        </p:nvSpPr>
        <p:spPr/>
        <p:txBody>
          <a:bodyPr/>
          <a:lstStyle/>
          <a:p>
            <a:fld id="{77EC82B6-2194-4228-BDE1-3CB1AC05633C}" type="slidenum">
              <a:rPr lang="fr-FR" smtClean="0"/>
              <a:t>‹N°›</a:t>
            </a:fld>
            <a:endParaRPr lang="fr-FR"/>
          </a:p>
        </p:txBody>
      </p:sp>
    </p:spTree>
    <p:extLst>
      <p:ext uri="{BB962C8B-B14F-4D97-AF65-F5344CB8AC3E}">
        <p14:creationId xmlns:p14="http://schemas.microsoft.com/office/powerpoint/2010/main" val="1137142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C71B52-75B5-4092-AC81-8AB8A91766D4}"/>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644EC747-47C7-45B3-AB6C-E8667E3FF1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0215F725-DABC-47EB-B8A6-D910B758607F}"/>
              </a:ext>
            </a:extLst>
          </p:cNvPr>
          <p:cNvSpPr>
            <a:spLocks noGrp="1"/>
          </p:cNvSpPr>
          <p:nvPr>
            <p:ph type="dt" sz="half" idx="10"/>
          </p:nvPr>
        </p:nvSpPr>
        <p:spPr/>
        <p:txBody>
          <a:bodyPr/>
          <a:lstStyle/>
          <a:p>
            <a:fld id="{4DD10D1E-CDDD-41DF-945E-35AE077EBAF2}" type="datetimeFigureOut">
              <a:rPr lang="fr-FR" smtClean="0"/>
              <a:t>29/05/2022</a:t>
            </a:fld>
            <a:endParaRPr lang="fr-FR"/>
          </a:p>
        </p:txBody>
      </p:sp>
      <p:sp>
        <p:nvSpPr>
          <p:cNvPr id="5" name="Espace réservé du pied de page 4">
            <a:extLst>
              <a:ext uri="{FF2B5EF4-FFF2-40B4-BE49-F238E27FC236}">
                <a16:creationId xmlns:a16="http://schemas.microsoft.com/office/drawing/2014/main" id="{FEC8594A-C9EF-48DF-BFF0-DA6F9422336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223AFD9-A992-4BC7-94E2-F66E6C750D13}"/>
              </a:ext>
            </a:extLst>
          </p:cNvPr>
          <p:cNvSpPr>
            <a:spLocks noGrp="1"/>
          </p:cNvSpPr>
          <p:nvPr>
            <p:ph type="sldNum" sz="quarter" idx="12"/>
          </p:nvPr>
        </p:nvSpPr>
        <p:spPr/>
        <p:txBody>
          <a:bodyPr/>
          <a:lstStyle/>
          <a:p>
            <a:fld id="{77EC82B6-2194-4228-BDE1-3CB1AC05633C}" type="slidenum">
              <a:rPr lang="fr-FR" smtClean="0"/>
              <a:t>‹N°›</a:t>
            </a:fld>
            <a:endParaRPr lang="fr-FR"/>
          </a:p>
        </p:txBody>
      </p:sp>
    </p:spTree>
    <p:extLst>
      <p:ext uri="{BB962C8B-B14F-4D97-AF65-F5344CB8AC3E}">
        <p14:creationId xmlns:p14="http://schemas.microsoft.com/office/powerpoint/2010/main" val="4267426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4AF8CD-87B1-416C-BACB-8E4625DEB1E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2BAA1F2-6399-4C2B-8C17-2F4E3C253AEE}"/>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0D616360-1C91-4E71-BC5E-1B11F19B3417}"/>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6960C726-C64E-4342-B485-497756D65937}"/>
              </a:ext>
            </a:extLst>
          </p:cNvPr>
          <p:cNvSpPr>
            <a:spLocks noGrp="1"/>
          </p:cNvSpPr>
          <p:nvPr>
            <p:ph type="dt" sz="half" idx="10"/>
          </p:nvPr>
        </p:nvSpPr>
        <p:spPr/>
        <p:txBody>
          <a:bodyPr/>
          <a:lstStyle/>
          <a:p>
            <a:fld id="{4DD10D1E-CDDD-41DF-945E-35AE077EBAF2}" type="datetimeFigureOut">
              <a:rPr lang="fr-FR" smtClean="0"/>
              <a:t>29/05/2022</a:t>
            </a:fld>
            <a:endParaRPr lang="fr-FR"/>
          </a:p>
        </p:txBody>
      </p:sp>
      <p:sp>
        <p:nvSpPr>
          <p:cNvPr id="6" name="Espace réservé du pied de page 5">
            <a:extLst>
              <a:ext uri="{FF2B5EF4-FFF2-40B4-BE49-F238E27FC236}">
                <a16:creationId xmlns:a16="http://schemas.microsoft.com/office/drawing/2014/main" id="{8612F6B3-220B-455F-B287-7C5C7231D43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E69C8E1-8DF1-4EB2-AC72-8DC9FFA974C6}"/>
              </a:ext>
            </a:extLst>
          </p:cNvPr>
          <p:cNvSpPr>
            <a:spLocks noGrp="1"/>
          </p:cNvSpPr>
          <p:nvPr>
            <p:ph type="sldNum" sz="quarter" idx="12"/>
          </p:nvPr>
        </p:nvSpPr>
        <p:spPr/>
        <p:txBody>
          <a:bodyPr/>
          <a:lstStyle/>
          <a:p>
            <a:fld id="{77EC82B6-2194-4228-BDE1-3CB1AC05633C}" type="slidenum">
              <a:rPr lang="fr-FR" smtClean="0"/>
              <a:t>‹N°›</a:t>
            </a:fld>
            <a:endParaRPr lang="fr-FR"/>
          </a:p>
        </p:txBody>
      </p:sp>
    </p:spTree>
    <p:extLst>
      <p:ext uri="{BB962C8B-B14F-4D97-AF65-F5344CB8AC3E}">
        <p14:creationId xmlns:p14="http://schemas.microsoft.com/office/powerpoint/2010/main" val="1075964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E87B7F-BD2E-4593-B444-92A536331F77}"/>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F8A8B238-48D6-476B-8F1C-8B4A0E4267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559B98D8-099B-4835-8274-89405E4496FB}"/>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6FD828DD-9D81-4770-8E02-FBD8D3A913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F218FA4-22BC-4D45-B663-C9CB01B11821}"/>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7FAD5F1E-D847-407B-A79F-5706873D783A}"/>
              </a:ext>
            </a:extLst>
          </p:cNvPr>
          <p:cNvSpPr>
            <a:spLocks noGrp="1"/>
          </p:cNvSpPr>
          <p:nvPr>
            <p:ph type="dt" sz="half" idx="10"/>
          </p:nvPr>
        </p:nvSpPr>
        <p:spPr/>
        <p:txBody>
          <a:bodyPr/>
          <a:lstStyle/>
          <a:p>
            <a:fld id="{4DD10D1E-CDDD-41DF-945E-35AE077EBAF2}" type="datetimeFigureOut">
              <a:rPr lang="fr-FR" smtClean="0"/>
              <a:t>29/05/2022</a:t>
            </a:fld>
            <a:endParaRPr lang="fr-FR"/>
          </a:p>
        </p:txBody>
      </p:sp>
      <p:sp>
        <p:nvSpPr>
          <p:cNvPr id="8" name="Espace réservé du pied de page 7">
            <a:extLst>
              <a:ext uri="{FF2B5EF4-FFF2-40B4-BE49-F238E27FC236}">
                <a16:creationId xmlns:a16="http://schemas.microsoft.com/office/drawing/2014/main" id="{C80669E7-C936-4E27-ADA9-7F30AA3A4B72}"/>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5E9A871E-259C-4671-85D9-633BDB3EA4C8}"/>
              </a:ext>
            </a:extLst>
          </p:cNvPr>
          <p:cNvSpPr>
            <a:spLocks noGrp="1"/>
          </p:cNvSpPr>
          <p:nvPr>
            <p:ph type="sldNum" sz="quarter" idx="12"/>
          </p:nvPr>
        </p:nvSpPr>
        <p:spPr/>
        <p:txBody>
          <a:bodyPr/>
          <a:lstStyle/>
          <a:p>
            <a:fld id="{77EC82B6-2194-4228-BDE1-3CB1AC05633C}" type="slidenum">
              <a:rPr lang="fr-FR" smtClean="0"/>
              <a:t>‹N°›</a:t>
            </a:fld>
            <a:endParaRPr lang="fr-FR"/>
          </a:p>
        </p:txBody>
      </p:sp>
    </p:spTree>
    <p:extLst>
      <p:ext uri="{BB962C8B-B14F-4D97-AF65-F5344CB8AC3E}">
        <p14:creationId xmlns:p14="http://schemas.microsoft.com/office/powerpoint/2010/main" val="144629588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Triangle rectangle 9">
            <a:extLst>
              <a:ext uri="{FF2B5EF4-FFF2-40B4-BE49-F238E27FC236}">
                <a16:creationId xmlns:a16="http://schemas.microsoft.com/office/drawing/2014/main" id="{64CEB9CF-DAA0-43C4-8631-F60E2B689B02}"/>
              </a:ext>
            </a:extLst>
          </p:cNvPr>
          <p:cNvSpPr/>
          <p:nvPr userDrawn="1"/>
        </p:nvSpPr>
        <p:spPr>
          <a:xfrm>
            <a:off x="10591800" y="333375"/>
            <a:ext cx="762000" cy="533400"/>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490F64EA-456C-4887-9C8E-0618A853C7F9}"/>
              </a:ext>
            </a:extLst>
          </p:cNvPr>
          <p:cNvSpPr/>
          <p:nvPr userDrawn="1"/>
        </p:nvSpPr>
        <p:spPr>
          <a:xfrm>
            <a:off x="0" y="228600"/>
            <a:ext cx="10706100" cy="6381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texte 2">
            <a:extLst>
              <a:ext uri="{FF2B5EF4-FFF2-40B4-BE49-F238E27FC236}">
                <a16:creationId xmlns:a16="http://schemas.microsoft.com/office/drawing/2014/main" id="{7429ED87-0C35-4D40-B966-997D94683E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a:extLst>
              <a:ext uri="{FF2B5EF4-FFF2-40B4-BE49-F238E27FC236}">
                <a16:creationId xmlns:a16="http://schemas.microsoft.com/office/drawing/2014/main" id="{68D3548C-C073-4D12-9F47-E41F1BD200B1}"/>
              </a:ext>
            </a:extLst>
          </p:cNvPr>
          <p:cNvSpPr>
            <a:spLocks noGrp="1"/>
          </p:cNvSpPr>
          <p:nvPr>
            <p:ph type="dt" sz="half" idx="2"/>
          </p:nvPr>
        </p:nvSpPr>
        <p:spPr>
          <a:xfrm>
            <a:off x="1333501" y="6340475"/>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fr-FR" b="1" dirty="0"/>
              <a:t>Parcours Data Science - </a:t>
            </a:r>
            <a:r>
              <a:rPr lang="fr-FR" b="1" dirty="0" err="1"/>
              <a:t>Openclassrooms</a:t>
            </a:r>
            <a:endParaRPr lang="fr-FR" b="1" dirty="0"/>
          </a:p>
        </p:txBody>
      </p:sp>
      <p:sp>
        <p:nvSpPr>
          <p:cNvPr id="5" name="Espace réservé du pied de page 4">
            <a:extLst>
              <a:ext uri="{FF2B5EF4-FFF2-40B4-BE49-F238E27FC236}">
                <a16:creationId xmlns:a16="http://schemas.microsoft.com/office/drawing/2014/main" id="{8D28FD80-507A-41BC-9FF4-B8AFDD0346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8C4587E6-8DBE-49F8-B1FA-FCA28ADC49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7CBF5F-AFAF-4CF2-85DD-2C0CB3FB2310}" type="slidenum">
              <a:rPr lang="fr-FR" smtClean="0"/>
              <a:t>‹N°›</a:t>
            </a:fld>
            <a:endParaRPr lang="fr-FR"/>
          </a:p>
        </p:txBody>
      </p:sp>
      <p:pic>
        <p:nvPicPr>
          <p:cNvPr id="11" name="Image 10">
            <a:extLst>
              <a:ext uri="{FF2B5EF4-FFF2-40B4-BE49-F238E27FC236}">
                <a16:creationId xmlns:a16="http://schemas.microsoft.com/office/drawing/2014/main" id="{51F95CF1-364C-4B8E-B427-89B3DD905F6F}"/>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61912" y="6113462"/>
            <a:ext cx="638175" cy="638175"/>
          </a:xfrm>
          <a:prstGeom prst="rect">
            <a:avLst/>
          </a:prstGeom>
        </p:spPr>
      </p:pic>
      <p:pic>
        <p:nvPicPr>
          <p:cNvPr id="13" name="Image 12">
            <a:extLst>
              <a:ext uri="{FF2B5EF4-FFF2-40B4-BE49-F238E27FC236}">
                <a16:creationId xmlns:a16="http://schemas.microsoft.com/office/drawing/2014/main" id="{6E6160F6-0CFA-42BD-86C1-1B0E1328F6ED}"/>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1491912" y="5710238"/>
            <a:ext cx="638176" cy="1096963"/>
          </a:xfrm>
          <a:prstGeom prst="rect">
            <a:avLst/>
          </a:prstGeom>
        </p:spPr>
      </p:pic>
    </p:spTree>
    <p:extLst>
      <p:ext uri="{BB962C8B-B14F-4D97-AF65-F5344CB8AC3E}">
        <p14:creationId xmlns:p14="http://schemas.microsoft.com/office/powerpoint/2010/main" val="157594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6" r:id="rId4"/>
  </p:sldLayoutIdLst>
  <p:hf hdr="0" ftr="0" dt="0"/>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17E58A7E-E4ED-42C1-89E0-7D4BAA77D0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4D2B0A21-9B27-449C-AAF1-819D9AF377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B24EC0A-2FF3-4278-A94C-DD613FAA10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D10D1E-CDDD-41DF-945E-35AE077EBAF2}" type="datetimeFigureOut">
              <a:rPr lang="fr-FR" smtClean="0"/>
              <a:t>29/05/2022</a:t>
            </a:fld>
            <a:endParaRPr lang="fr-FR"/>
          </a:p>
        </p:txBody>
      </p:sp>
      <p:sp>
        <p:nvSpPr>
          <p:cNvPr id="5" name="Espace réservé du pied de page 4">
            <a:extLst>
              <a:ext uri="{FF2B5EF4-FFF2-40B4-BE49-F238E27FC236}">
                <a16:creationId xmlns:a16="http://schemas.microsoft.com/office/drawing/2014/main" id="{F74B942A-AEFF-4E9E-943F-81E0EDBADC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8842DC52-238C-484A-9D62-21C5F94765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EC82B6-2194-4228-BDE1-3CB1AC05633C}" type="slidenum">
              <a:rPr lang="fr-FR" smtClean="0"/>
              <a:t>‹N°›</a:t>
            </a:fld>
            <a:endParaRPr lang="fr-FR"/>
          </a:p>
        </p:txBody>
      </p:sp>
    </p:spTree>
    <p:extLst>
      <p:ext uri="{BB962C8B-B14F-4D97-AF65-F5344CB8AC3E}">
        <p14:creationId xmlns:p14="http://schemas.microsoft.com/office/powerpoint/2010/main" val="1450015666"/>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user.oc-static.com/upload/2019/02/24/15510259240381_Projet%20textimage%20logo.png"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122" name="Text Box 1">
            <a:extLst>
              <a:ext uri="{FF2B5EF4-FFF2-40B4-BE49-F238E27FC236}">
                <a16:creationId xmlns:a16="http://schemas.microsoft.com/office/drawing/2014/main" id="{DCC52AC9-90C6-446A-B1C9-FCAC5FAA9881}"/>
              </a:ext>
            </a:extLst>
          </p:cNvPr>
          <p:cNvSpPr txBox="1">
            <a:spLocks noChangeArrowheads="1"/>
          </p:cNvSpPr>
          <p:nvPr/>
        </p:nvSpPr>
        <p:spPr bwMode="auto">
          <a:xfrm>
            <a:off x="2057399" y="1500684"/>
            <a:ext cx="9144001" cy="15718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9pPr>
          </a:lstStyle>
          <a:p>
            <a:endParaRPr lang="fr-FR" sz="4800" b="1" dirty="0">
              <a:solidFill>
                <a:schemeClr val="tx1"/>
              </a:solidFill>
            </a:endParaRPr>
          </a:p>
          <a:p>
            <a:r>
              <a:rPr lang="fr-FR" sz="4800" b="1" dirty="0">
                <a:solidFill>
                  <a:schemeClr val="tx1">
                    <a:lumMod val="85000"/>
                    <a:lumOff val="15000"/>
                  </a:schemeClr>
                </a:solidFill>
              </a:rPr>
              <a:t>Support Soutenance Saad ZIZI</a:t>
            </a:r>
          </a:p>
        </p:txBody>
      </p:sp>
      <p:sp>
        <p:nvSpPr>
          <p:cNvPr id="2" name="AutoShape 2" descr="https://urbanweb.ratp.net/upload/docs/image/jpeg/2019-01/info_bascule_2019-01-31_19-54-36_112.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 name="Espace réservé du numéro de diapositive 4">
            <a:extLst>
              <a:ext uri="{FF2B5EF4-FFF2-40B4-BE49-F238E27FC236}">
                <a16:creationId xmlns:a16="http://schemas.microsoft.com/office/drawing/2014/main" id="{5F65155E-9131-4DDF-83D2-D5C35B504AAE}"/>
              </a:ext>
            </a:extLst>
          </p:cNvPr>
          <p:cNvSpPr>
            <a:spLocks noGrp="1"/>
          </p:cNvSpPr>
          <p:nvPr>
            <p:ph type="sldNum" sz="quarter" idx="12"/>
          </p:nvPr>
        </p:nvSpPr>
        <p:spPr/>
        <p:txBody>
          <a:bodyPr/>
          <a:lstStyle/>
          <a:p>
            <a:r>
              <a:rPr lang="fr-FR"/>
              <a:t>1</a:t>
            </a:r>
            <a:endParaRPr lang="fr-FR" dirty="0"/>
          </a:p>
        </p:txBody>
      </p:sp>
      <p:sp>
        <p:nvSpPr>
          <p:cNvPr id="4" name="ZoneTexte 3">
            <a:extLst>
              <a:ext uri="{FF2B5EF4-FFF2-40B4-BE49-F238E27FC236}">
                <a16:creationId xmlns:a16="http://schemas.microsoft.com/office/drawing/2014/main" id="{E3EF5EB5-0AFE-4C1D-BF50-CD24C70156FB}"/>
              </a:ext>
            </a:extLst>
          </p:cNvPr>
          <p:cNvSpPr txBox="1"/>
          <p:nvPr/>
        </p:nvSpPr>
        <p:spPr>
          <a:xfrm>
            <a:off x="4867275" y="3098323"/>
            <a:ext cx="4725512" cy="523220"/>
          </a:xfrm>
          <a:prstGeom prst="rect">
            <a:avLst/>
          </a:prstGeom>
          <a:noFill/>
        </p:spPr>
        <p:txBody>
          <a:bodyPr wrap="square" rtlCol="0">
            <a:spAutoFit/>
          </a:bodyPr>
          <a:lstStyle/>
          <a:p>
            <a:r>
              <a:rPr lang="fr-FR" sz="2800" b="1" dirty="0">
                <a:latin typeface="Arial" panose="020B0604020202020204" pitchFamily="34" charset="0"/>
                <a:ea typeface="Microsoft YaHei" panose="020B0503020204020204" pitchFamily="34" charset="-122"/>
              </a:rPr>
              <a:t>05/2022</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10</a:t>
            </a:fld>
            <a:endParaRPr lang="fr-FR"/>
          </a:p>
        </p:txBody>
      </p:sp>
      <p:sp>
        <p:nvSpPr>
          <p:cNvPr id="3" name="Titre 2">
            <a:extLst>
              <a:ext uri="{FF2B5EF4-FFF2-40B4-BE49-F238E27FC236}">
                <a16:creationId xmlns:a16="http://schemas.microsoft.com/office/drawing/2014/main" id="{09C7F4CB-E2F7-4C0C-891A-23E0A2FA2B9B}"/>
              </a:ext>
            </a:extLst>
          </p:cNvPr>
          <p:cNvSpPr>
            <a:spLocks noGrp="1"/>
          </p:cNvSpPr>
          <p:nvPr>
            <p:ph type="title"/>
          </p:nvPr>
        </p:nvSpPr>
        <p:spPr>
          <a:xfrm>
            <a:off x="0" y="234084"/>
            <a:ext cx="10761137" cy="621581"/>
          </a:xfrm>
        </p:spPr>
        <p:txBody>
          <a:bodyPr/>
          <a:lstStyle/>
          <a:p>
            <a:br>
              <a:rPr lang="fr-FR" dirty="0"/>
            </a:br>
            <a:r>
              <a:rPr lang="fr-FR" i="1" dirty="0"/>
              <a:t>Présentation du nettoyage et de l’exploration du texte</a:t>
            </a:r>
            <a:br>
              <a:rPr lang="fr-FR" i="1" dirty="0"/>
            </a:br>
            <a:r>
              <a:rPr lang="fr-FR" dirty="0"/>
              <a:t> </a:t>
            </a:r>
          </a:p>
        </p:txBody>
      </p:sp>
      <p:sp>
        <p:nvSpPr>
          <p:cNvPr id="7" name="Ellipse 6">
            <a:extLst>
              <a:ext uri="{FF2B5EF4-FFF2-40B4-BE49-F238E27FC236}">
                <a16:creationId xmlns:a16="http://schemas.microsoft.com/office/drawing/2014/main" id="{9AC432C8-BF3E-4142-BA5C-87A54B932D5C}"/>
              </a:ext>
            </a:extLst>
          </p:cNvPr>
          <p:cNvSpPr/>
          <p:nvPr/>
        </p:nvSpPr>
        <p:spPr>
          <a:xfrm>
            <a:off x="215997" y="326106"/>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2</a:t>
            </a:r>
          </a:p>
        </p:txBody>
      </p:sp>
      <p:sp>
        <p:nvSpPr>
          <p:cNvPr id="11" name="ZoneTexte 10">
            <a:extLst>
              <a:ext uri="{FF2B5EF4-FFF2-40B4-BE49-F238E27FC236}">
                <a16:creationId xmlns:a16="http://schemas.microsoft.com/office/drawing/2014/main" id="{4D312CC1-F98B-4D0E-B44A-EE9D9B67CE63}"/>
              </a:ext>
            </a:extLst>
          </p:cNvPr>
          <p:cNvSpPr txBox="1"/>
          <p:nvPr/>
        </p:nvSpPr>
        <p:spPr>
          <a:xfrm>
            <a:off x="215997" y="1168709"/>
            <a:ext cx="11057861" cy="3908762"/>
          </a:xfrm>
          <a:prstGeom prst="rect">
            <a:avLst/>
          </a:prstGeom>
          <a:noFill/>
          <a:ln w="28575">
            <a:noFill/>
          </a:ln>
        </p:spPr>
        <p:txBody>
          <a:bodyPr wrap="square">
            <a:spAutoFit/>
          </a:bodyPr>
          <a:lstStyle/>
          <a:p>
            <a:pPr marL="342900" indent="-342900">
              <a:buFont typeface="Wingdings" panose="05000000000000000000" pitchFamily="2" charset="2"/>
              <a:buChar char="Ø"/>
            </a:pPr>
            <a:r>
              <a:rPr lang="fr-FR" sz="2000" dirty="0"/>
              <a:t>Nous avons 7671 mots répartis dans 1050 articles. </a:t>
            </a:r>
          </a:p>
          <a:p>
            <a:endParaRPr lang="fr-FR" sz="2000" dirty="0"/>
          </a:p>
          <a:p>
            <a:pPr marL="342900" indent="-342900">
              <a:buFont typeface="Wingdings" panose="05000000000000000000" pitchFamily="2" charset="2"/>
              <a:buChar char="Ø"/>
            </a:pPr>
            <a:r>
              <a:rPr lang="fr-FR" sz="2000" dirty="0"/>
              <a:t>Nous avons effectué les opérations suivantes : </a:t>
            </a:r>
          </a:p>
          <a:p>
            <a:pPr marL="457200" indent="-457200">
              <a:buFont typeface="Arial" panose="020B0604020202020204" pitchFamily="34" charset="0"/>
              <a:buChar char="•"/>
            </a:pPr>
            <a:r>
              <a:rPr lang="fr-FR" sz="1600" dirty="0"/>
              <a:t>Suppression de la ponctuation</a:t>
            </a:r>
          </a:p>
          <a:p>
            <a:pPr marL="457200" indent="-457200">
              <a:buFont typeface="Arial" panose="020B0604020202020204" pitchFamily="34" charset="0"/>
              <a:buChar char="•"/>
            </a:pPr>
            <a:r>
              <a:rPr lang="fr-FR" sz="1600" dirty="0"/>
              <a:t>Suppression des chiffres </a:t>
            </a:r>
          </a:p>
          <a:p>
            <a:pPr marL="457200" indent="-457200">
              <a:buFont typeface="Arial" panose="020B0604020202020204" pitchFamily="34" charset="0"/>
              <a:buChar char="•"/>
            </a:pPr>
            <a:r>
              <a:rPr lang="fr-FR" sz="1600" dirty="0"/>
              <a:t>Suppression des signes « URL »</a:t>
            </a:r>
          </a:p>
          <a:p>
            <a:pPr marL="457200" indent="-457200">
              <a:buFont typeface="Arial" panose="020B0604020202020204" pitchFamily="34" charset="0"/>
              <a:buChar char="•"/>
            </a:pPr>
            <a:r>
              <a:rPr lang="fr-FR" sz="1600" dirty="0"/>
              <a:t>Suppression des espaces</a:t>
            </a:r>
          </a:p>
          <a:p>
            <a:pPr marL="457200" indent="-457200">
              <a:buFont typeface="Arial" panose="020B0604020202020204" pitchFamily="34" charset="0"/>
              <a:buChar char="•"/>
            </a:pPr>
            <a:r>
              <a:rPr lang="fr-FR" sz="1600" dirty="0"/>
              <a:t>Passage du corpus en minuscule</a:t>
            </a:r>
          </a:p>
          <a:p>
            <a:pPr marL="457200" indent="-457200">
              <a:buFont typeface="Arial" panose="020B0604020202020204" pitchFamily="34" charset="0"/>
              <a:buChar char="•"/>
            </a:pPr>
            <a:r>
              <a:rPr lang="fr-FR" sz="1600" dirty="0"/>
              <a:t>Passage du « </a:t>
            </a:r>
            <a:r>
              <a:rPr lang="fr-FR" sz="1600" dirty="0" err="1"/>
              <a:t>stopwords</a:t>
            </a:r>
            <a:r>
              <a:rPr lang="fr-FR" sz="1600" dirty="0"/>
              <a:t> » </a:t>
            </a:r>
          </a:p>
          <a:p>
            <a:pPr marL="457200" indent="-457200">
              <a:buFont typeface="Arial" panose="020B0604020202020204" pitchFamily="34" charset="0"/>
              <a:buChar char="•"/>
            </a:pPr>
            <a:r>
              <a:rPr lang="fr-FR" sz="1600" dirty="0"/>
              <a:t>Réalisation de tokenisation en séparant notre corpus en mots et de la lemmatisation (</a:t>
            </a:r>
            <a:r>
              <a:rPr lang="fr-FR" sz="1600" dirty="0" err="1"/>
              <a:t>racination</a:t>
            </a:r>
            <a:r>
              <a:rPr lang="fr-FR" sz="1600" dirty="0"/>
              <a:t>)</a:t>
            </a:r>
          </a:p>
          <a:p>
            <a:pPr marL="457200" indent="-457200">
              <a:buFont typeface="Arial" panose="020B0604020202020204" pitchFamily="34" charset="0"/>
              <a:buChar char="•"/>
            </a:pPr>
            <a:endParaRPr lang="fr-FR" sz="1600" dirty="0"/>
          </a:p>
          <a:p>
            <a:endParaRPr lang="fr-FR" sz="1600" dirty="0"/>
          </a:p>
          <a:p>
            <a:pPr marL="342900" indent="-342900">
              <a:buFont typeface="Wingdings" panose="05000000000000000000" pitchFamily="2" charset="2"/>
              <a:buChar char="Ø"/>
            </a:pPr>
            <a:endParaRPr lang="fr-FR" sz="2000" dirty="0"/>
          </a:p>
          <a:p>
            <a:pPr marL="342900" indent="-342900">
              <a:buFont typeface="Courier New" panose="02070309020205020404" pitchFamily="49" charset="0"/>
              <a:buChar char="o"/>
            </a:pPr>
            <a:endParaRPr lang="fr-FR" sz="2400" b="1" dirty="0"/>
          </a:p>
        </p:txBody>
      </p:sp>
      <p:pic>
        <p:nvPicPr>
          <p:cNvPr id="5" name="Image 4">
            <a:extLst>
              <a:ext uri="{FF2B5EF4-FFF2-40B4-BE49-F238E27FC236}">
                <a16:creationId xmlns:a16="http://schemas.microsoft.com/office/drawing/2014/main" id="{2B932CB3-8994-C666-E19D-3076FC739179}"/>
              </a:ext>
            </a:extLst>
          </p:cNvPr>
          <p:cNvPicPr>
            <a:picLocks noChangeAspect="1"/>
          </p:cNvPicPr>
          <p:nvPr/>
        </p:nvPicPr>
        <p:blipFill>
          <a:blip r:embed="rId2"/>
          <a:stretch>
            <a:fillRect/>
          </a:stretch>
        </p:blipFill>
        <p:spPr>
          <a:xfrm>
            <a:off x="1939358" y="3990975"/>
            <a:ext cx="9334500" cy="2476500"/>
          </a:xfrm>
          <a:prstGeom prst="rect">
            <a:avLst/>
          </a:prstGeom>
        </p:spPr>
      </p:pic>
    </p:spTree>
    <p:extLst>
      <p:ext uri="{BB962C8B-B14F-4D97-AF65-F5344CB8AC3E}">
        <p14:creationId xmlns:p14="http://schemas.microsoft.com/office/powerpoint/2010/main" val="2727843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11</a:t>
            </a:fld>
            <a:endParaRPr lang="fr-FR"/>
          </a:p>
        </p:txBody>
      </p:sp>
      <p:sp>
        <p:nvSpPr>
          <p:cNvPr id="3" name="Titre 2">
            <a:extLst>
              <a:ext uri="{FF2B5EF4-FFF2-40B4-BE49-F238E27FC236}">
                <a16:creationId xmlns:a16="http://schemas.microsoft.com/office/drawing/2014/main" id="{09C7F4CB-E2F7-4C0C-891A-23E0A2FA2B9B}"/>
              </a:ext>
            </a:extLst>
          </p:cNvPr>
          <p:cNvSpPr>
            <a:spLocks noGrp="1"/>
          </p:cNvSpPr>
          <p:nvPr>
            <p:ph type="title"/>
          </p:nvPr>
        </p:nvSpPr>
        <p:spPr>
          <a:xfrm>
            <a:off x="0" y="234084"/>
            <a:ext cx="10761137" cy="621581"/>
          </a:xfrm>
        </p:spPr>
        <p:txBody>
          <a:bodyPr/>
          <a:lstStyle/>
          <a:p>
            <a:br>
              <a:rPr lang="fr-FR" dirty="0"/>
            </a:br>
            <a:r>
              <a:rPr lang="fr-FR" i="1" dirty="0"/>
              <a:t>Présentation du nettoyage et de l’exploration du texte</a:t>
            </a:r>
            <a:br>
              <a:rPr lang="fr-FR" i="1" dirty="0"/>
            </a:br>
            <a:r>
              <a:rPr lang="fr-FR" dirty="0"/>
              <a:t> </a:t>
            </a:r>
          </a:p>
        </p:txBody>
      </p:sp>
      <p:sp>
        <p:nvSpPr>
          <p:cNvPr id="7" name="Ellipse 6">
            <a:extLst>
              <a:ext uri="{FF2B5EF4-FFF2-40B4-BE49-F238E27FC236}">
                <a16:creationId xmlns:a16="http://schemas.microsoft.com/office/drawing/2014/main" id="{9AC432C8-BF3E-4142-BA5C-87A54B932D5C}"/>
              </a:ext>
            </a:extLst>
          </p:cNvPr>
          <p:cNvSpPr/>
          <p:nvPr/>
        </p:nvSpPr>
        <p:spPr>
          <a:xfrm>
            <a:off x="215997" y="326106"/>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2</a:t>
            </a:r>
          </a:p>
        </p:txBody>
      </p:sp>
      <p:sp>
        <p:nvSpPr>
          <p:cNvPr id="11" name="ZoneTexte 10">
            <a:extLst>
              <a:ext uri="{FF2B5EF4-FFF2-40B4-BE49-F238E27FC236}">
                <a16:creationId xmlns:a16="http://schemas.microsoft.com/office/drawing/2014/main" id="{4D312CC1-F98B-4D0E-B44A-EE9D9B67CE63}"/>
              </a:ext>
            </a:extLst>
          </p:cNvPr>
          <p:cNvSpPr txBox="1"/>
          <p:nvPr/>
        </p:nvSpPr>
        <p:spPr>
          <a:xfrm>
            <a:off x="838200" y="1113017"/>
            <a:ext cx="3484379" cy="2492990"/>
          </a:xfrm>
          <a:prstGeom prst="rect">
            <a:avLst/>
          </a:prstGeom>
          <a:noFill/>
          <a:ln w="28575">
            <a:noFill/>
          </a:ln>
        </p:spPr>
        <p:txBody>
          <a:bodyPr wrap="square">
            <a:spAutoFit/>
          </a:bodyPr>
          <a:lstStyle/>
          <a:p>
            <a:endParaRPr lang="fr-FR" sz="2000" dirty="0"/>
          </a:p>
          <a:p>
            <a:pPr marL="342900" indent="-342900" algn="ctr">
              <a:buFont typeface="Wingdings" panose="05000000000000000000" pitchFamily="2" charset="2"/>
              <a:buChar char="Ø"/>
            </a:pPr>
            <a:r>
              <a:rPr lang="fr-FR" sz="2000" dirty="0"/>
              <a:t>On constate avec le </a:t>
            </a:r>
            <a:r>
              <a:rPr lang="fr-FR" sz="2000" dirty="0" err="1"/>
              <a:t>Wordcloud</a:t>
            </a:r>
            <a:r>
              <a:rPr lang="fr-FR" sz="2000" dirty="0"/>
              <a:t> que des mots </a:t>
            </a:r>
          </a:p>
          <a:p>
            <a:pPr algn="ctr"/>
            <a:r>
              <a:rPr lang="fr-FR" sz="2000" dirty="0"/>
              <a:t>persistent dans notre </a:t>
            </a:r>
            <a:r>
              <a:rPr lang="fr-FR" sz="2000" dirty="0" err="1"/>
              <a:t>dataset</a:t>
            </a:r>
            <a:endParaRPr lang="fr-FR" sz="2000" dirty="0"/>
          </a:p>
          <a:p>
            <a:pPr marL="457200" indent="-457200">
              <a:buFont typeface="Arial" panose="020B0604020202020204" pitchFamily="34" charset="0"/>
              <a:buChar char="•"/>
            </a:pPr>
            <a:endParaRPr lang="fr-FR" sz="1600" dirty="0"/>
          </a:p>
          <a:p>
            <a:endParaRPr lang="fr-FR" sz="1600" dirty="0"/>
          </a:p>
          <a:p>
            <a:pPr marL="342900" indent="-342900">
              <a:buFont typeface="Wingdings" panose="05000000000000000000" pitchFamily="2" charset="2"/>
              <a:buChar char="Ø"/>
            </a:pPr>
            <a:endParaRPr lang="fr-FR" sz="2000" dirty="0"/>
          </a:p>
          <a:p>
            <a:pPr marL="342900" indent="-342900">
              <a:buFont typeface="Courier New" panose="02070309020205020404" pitchFamily="49" charset="0"/>
              <a:buChar char="o"/>
            </a:pPr>
            <a:endParaRPr lang="fr-FR" sz="2400" b="1" dirty="0"/>
          </a:p>
        </p:txBody>
      </p:sp>
      <p:pic>
        <p:nvPicPr>
          <p:cNvPr id="4098" name="Picture 2">
            <a:extLst>
              <a:ext uri="{FF2B5EF4-FFF2-40B4-BE49-F238E27FC236}">
                <a16:creationId xmlns:a16="http://schemas.microsoft.com/office/drawing/2014/main" id="{63F54BC1-1499-014E-DEBD-9AEA1890A8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462" y="2689502"/>
            <a:ext cx="3765365" cy="3765365"/>
          </a:xfrm>
          <a:prstGeom prst="rect">
            <a:avLst/>
          </a:prstGeom>
          <a:noFill/>
          <a:extLst>
            <a:ext uri="{909E8E84-426E-40DD-AFC4-6F175D3DCCD1}">
              <a14:hiddenFill xmlns:a14="http://schemas.microsoft.com/office/drawing/2010/main">
                <a:solidFill>
                  <a:srgbClr val="FFFFFF"/>
                </a:solidFill>
              </a14:hiddenFill>
            </a:ext>
          </a:extLst>
        </p:spPr>
      </p:pic>
      <p:sp>
        <p:nvSpPr>
          <p:cNvPr id="4" name="Flèche : droite 3">
            <a:extLst>
              <a:ext uri="{FF2B5EF4-FFF2-40B4-BE49-F238E27FC236}">
                <a16:creationId xmlns:a16="http://schemas.microsoft.com/office/drawing/2014/main" id="{C800E5AC-3608-0C6D-387B-7845DFEC1C73}"/>
              </a:ext>
            </a:extLst>
          </p:cNvPr>
          <p:cNvSpPr/>
          <p:nvPr/>
        </p:nvSpPr>
        <p:spPr>
          <a:xfrm>
            <a:off x="4645016" y="3009901"/>
            <a:ext cx="2629094" cy="25989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1175F7E1-7A67-E5DB-BAED-7256AB2792C3}"/>
              </a:ext>
            </a:extLst>
          </p:cNvPr>
          <p:cNvSpPr txBox="1"/>
          <p:nvPr/>
        </p:nvSpPr>
        <p:spPr>
          <a:xfrm>
            <a:off x="4603565" y="3606007"/>
            <a:ext cx="2260249" cy="2123658"/>
          </a:xfrm>
          <a:prstGeom prst="rect">
            <a:avLst/>
          </a:prstGeom>
          <a:noFill/>
          <a:ln w="28575">
            <a:noFill/>
          </a:ln>
        </p:spPr>
        <p:txBody>
          <a:bodyPr wrap="square">
            <a:spAutoFit/>
          </a:bodyPr>
          <a:lstStyle/>
          <a:p>
            <a:endParaRPr lang="fr-FR" sz="2000" dirty="0">
              <a:solidFill>
                <a:schemeClr val="bg1"/>
              </a:solidFill>
            </a:endParaRPr>
          </a:p>
          <a:p>
            <a:pPr algn="ctr"/>
            <a:r>
              <a:rPr lang="fr-FR" sz="1400" b="1" dirty="0">
                <a:solidFill>
                  <a:schemeClr val="bg1"/>
                </a:solidFill>
              </a:rPr>
              <a:t>Création de « </a:t>
            </a:r>
            <a:r>
              <a:rPr lang="fr-FR" sz="1400" b="1" dirty="0" err="1">
                <a:solidFill>
                  <a:schemeClr val="bg1"/>
                </a:solidFill>
              </a:rPr>
              <a:t>stopwords</a:t>
            </a:r>
            <a:r>
              <a:rPr lang="fr-FR" sz="1400" b="1" dirty="0">
                <a:solidFill>
                  <a:schemeClr val="bg1"/>
                </a:solidFill>
              </a:rPr>
              <a:t> » personnalisés grâce à notre </a:t>
            </a:r>
            <a:r>
              <a:rPr lang="fr-FR" sz="1400" b="1" dirty="0" err="1">
                <a:solidFill>
                  <a:schemeClr val="bg1"/>
                </a:solidFill>
              </a:rPr>
              <a:t>Wordcloud</a:t>
            </a:r>
            <a:r>
              <a:rPr lang="fr-FR" sz="1400" b="1" dirty="0">
                <a:solidFill>
                  <a:schemeClr val="bg1"/>
                </a:solidFill>
              </a:rPr>
              <a:t> et à notre librairie </a:t>
            </a:r>
            <a:r>
              <a:rPr lang="fr-FR" sz="1400" b="1" dirty="0" err="1">
                <a:solidFill>
                  <a:schemeClr val="bg1"/>
                </a:solidFill>
              </a:rPr>
              <a:t>nltk</a:t>
            </a:r>
            <a:endParaRPr lang="fr-FR" sz="1400" b="1" dirty="0">
              <a:solidFill>
                <a:schemeClr val="bg1"/>
              </a:solidFill>
            </a:endParaRPr>
          </a:p>
          <a:p>
            <a:endParaRPr lang="fr-FR" sz="1600" dirty="0">
              <a:solidFill>
                <a:schemeClr val="bg1"/>
              </a:solidFill>
            </a:endParaRPr>
          </a:p>
          <a:p>
            <a:pPr marL="342900" indent="-342900">
              <a:buFont typeface="Wingdings" panose="05000000000000000000" pitchFamily="2" charset="2"/>
              <a:buChar char="Ø"/>
            </a:pPr>
            <a:endParaRPr lang="fr-FR" sz="1600" dirty="0">
              <a:solidFill>
                <a:schemeClr val="bg1"/>
              </a:solidFill>
            </a:endParaRPr>
          </a:p>
          <a:p>
            <a:pPr marL="342900" indent="-342900">
              <a:buFont typeface="Courier New" panose="02070309020205020404" pitchFamily="49" charset="0"/>
              <a:buChar char="o"/>
            </a:pPr>
            <a:endParaRPr lang="fr-FR" sz="2400" b="1" dirty="0">
              <a:solidFill>
                <a:schemeClr val="bg1"/>
              </a:solidFill>
            </a:endParaRPr>
          </a:p>
        </p:txBody>
      </p:sp>
      <p:pic>
        <p:nvPicPr>
          <p:cNvPr id="4100" name="Picture 4">
            <a:extLst>
              <a:ext uri="{FF2B5EF4-FFF2-40B4-BE49-F238E27FC236}">
                <a16:creationId xmlns:a16="http://schemas.microsoft.com/office/drawing/2014/main" id="{32F9C942-2BA6-8FDF-38BD-8BE952471F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4110" y="2492467"/>
            <a:ext cx="3962400" cy="3962400"/>
          </a:xfrm>
          <a:prstGeom prst="rect">
            <a:avLst/>
          </a:prstGeom>
          <a:noFill/>
          <a:extLst>
            <a:ext uri="{909E8E84-426E-40DD-AFC4-6F175D3DCCD1}">
              <a14:hiddenFill xmlns:a14="http://schemas.microsoft.com/office/drawing/2010/main">
                <a:solidFill>
                  <a:srgbClr val="FFFFFF"/>
                </a:solidFill>
              </a14:hiddenFill>
            </a:ext>
          </a:extLst>
        </p:spPr>
      </p:pic>
      <p:sp>
        <p:nvSpPr>
          <p:cNvPr id="12" name="ZoneTexte 11">
            <a:extLst>
              <a:ext uri="{FF2B5EF4-FFF2-40B4-BE49-F238E27FC236}">
                <a16:creationId xmlns:a16="http://schemas.microsoft.com/office/drawing/2014/main" id="{F171CA8B-34B9-AC99-7A8D-D395A4B14961}"/>
              </a:ext>
            </a:extLst>
          </p:cNvPr>
          <p:cNvSpPr txBox="1"/>
          <p:nvPr/>
        </p:nvSpPr>
        <p:spPr>
          <a:xfrm>
            <a:off x="7393882" y="636330"/>
            <a:ext cx="3484379" cy="2862322"/>
          </a:xfrm>
          <a:prstGeom prst="rect">
            <a:avLst/>
          </a:prstGeom>
          <a:noFill/>
          <a:ln w="28575">
            <a:noFill/>
          </a:ln>
        </p:spPr>
        <p:txBody>
          <a:bodyPr wrap="square">
            <a:spAutoFit/>
          </a:bodyPr>
          <a:lstStyle/>
          <a:p>
            <a:endParaRPr lang="fr-FR" sz="2000" dirty="0"/>
          </a:p>
          <a:p>
            <a:pPr marL="342900" indent="-342900" algn="ctr">
              <a:buFont typeface="Wingdings" panose="05000000000000000000" pitchFamily="2" charset="2"/>
              <a:buChar char="Ø"/>
            </a:pPr>
            <a:r>
              <a:rPr lang="fr-FR" sz="2000" dirty="0"/>
              <a:t>Les mots les plus présents ne sont pas forcément communs et nous serviront dans notre analyse (adjectifs, adverbes..)</a:t>
            </a:r>
            <a:endParaRPr lang="fr-FR" sz="1600" dirty="0"/>
          </a:p>
          <a:p>
            <a:endParaRPr lang="fr-FR" sz="1600" dirty="0"/>
          </a:p>
          <a:p>
            <a:pPr marL="342900" indent="-342900">
              <a:buFont typeface="Wingdings" panose="05000000000000000000" pitchFamily="2" charset="2"/>
              <a:buChar char="Ø"/>
            </a:pPr>
            <a:endParaRPr lang="fr-FR" sz="2000" dirty="0"/>
          </a:p>
          <a:p>
            <a:pPr marL="342900" indent="-342900">
              <a:buFont typeface="Courier New" panose="02070309020205020404" pitchFamily="49" charset="0"/>
              <a:buChar char="o"/>
            </a:pPr>
            <a:endParaRPr lang="fr-FR" sz="2400" b="1" dirty="0"/>
          </a:p>
        </p:txBody>
      </p:sp>
    </p:spTree>
    <p:extLst>
      <p:ext uri="{BB962C8B-B14F-4D97-AF65-F5344CB8AC3E}">
        <p14:creationId xmlns:p14="http://schemas.microsoft.com/office/powerpoint/2010/main" val="1282302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12</a:t>
            </a:fld>
            <a:endParaRPr lang="fr-FR"/>
          </a:p>
        </p:txBody>
      </p:sp>
      <p:sp>
        <p:nvSpPr>
          <p:cNvPr id="3" name="Titre 2">
            <a:extLst>
              <a:ext uri="{FF2B5EF4-FFF2-40B4-BE49-F238E27FC236}">
                <a16:creationId xmlns:a16="http://schemas.microsoft.com/office/drawing/2014/main" id="{09C7F4CB-E2F7-4C0C-891A-23E0A2FA2B9B}"/>
              </a:ext>
            </a:extLst>
          </p:cNvPr>
          <p:cNvSpPr>
            <a:spLocks noGrp="1"/>
          </p:cNvSpPr>
          <p:nvPr>
            <p:ph type="title"/>
          </p:nvPr>
        </p:nvSpPr>
        <p:spPr>
          <a:xfrm>
            <a:off x="0" y="234084"/>
            <a:ext cx="10761137" cy="621581"/>
          </a:xfrm>
        </p:spPr>
        <p:txBody>
          <a:bodyPr/>
          <a:lstStyle/>
          <a:p>
            <a:br>
              <a:rPr lang="fr-FR" dirty="0"/>
            </a:br>
            <a:r>
              <a:rPr lang="fr-FR" i="1" dirty="0"/>
              <a:t>Présentation du nettoyage et de l’exploration du texte</a:t>
            </a:r>
            <a:br>
              <a:rPr lang="fr-FR" i="1" dirty="0"/>
            </a:br>
            <a:r>
              <a:rPr lang="fr-FR" dirty="0"/>
              <a:t> </a:t>
            </a:r>
          </a:p>
        </p:txBody>
      </p:sp>
      <p:sp>
        <p:nvSpPr>
          <p:cNvPr id="7" name="Ellipse 6">
            <a:extLst>
              <a:ext uri="{FF2B5EF4-FFF2-40B4-BE49-F238E27FC236}">
                <a16:creationId xmlns:a16="http://schemas.microsoft.com/office/drawing/2014/main" id="{9AC432C8-BF3E-4142-BA5C-87A54B932D5C}"/>
              </a:ext>
            </a:extLst>
          </p:cNvPr>
          <p:cNvSpPr/>
          <p:nvPr/>
        </p:nvSpPr>
        <p:spPr>
          <a:xfrm>
            <a:off x="215997" y="326106"/>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2</a:t>
            </a:r>
          </a:p>
        </p:txBody>
      </p:sp>
      <p:sp>
        <p:nvSpPr>
          <p:cNvPr id="11" name="ZoneTexte 10">
            <a:extLst>
              <a:ext uri="{FF2B5EF4-FFF2-40B4-BE49-F238E27FC236}">
                <a16:creationId xmlns:a16="http://schemas.microsoft.com/office/drawing/2014/main" id="{4D312CC1-F98B-4D0E-B44A-EE9D9B67CE63}"/>
              </a:ext>
            </a:extLst>
          </p:cNvPr>
          <p:cNvSpPr txBox="1"/>
          <p:nvPr/>
        </p:nvSpPr>
        <p:spPr>
          <a:xfrm>
            <a:off x="215997" y="1168709"/>
            <a:ext cx="11057861" cy="1569660"/>
          </a:xfrm>
          <a:prstGeom prst="rect">
            <a:avLst/>
          </a:prstGeom>
          <a:noFill/>
          <a:ln w="28575">
            <a:noFill/>
          </a:ln>
        </p:spPr>
        <p:txBody>
          <a:bodyPr wrap="square">
            <a:spAutoFit/>
          </a:bodyPr>
          <a:lstStyle/>
          <a:p>
            <a:pPr marL="342900" indent="-342900">
              <a:buFont typeface="Wingdings" panose="05000000000000000000" pitchFamily="2" charset="2"/>
              <a:buChar char="Ø"/>
            </a:pPr>
            <a:r>
              <a:rPr lang="fr-FR" sz="2000" dirty="0"/>
              <a:t>Dernière étape de notre analyse : Nous effectuons l’encodage de notre variable « catégorie</a:t>
            </a:r>
            <a:r>
              <a:rPr lang="fr-FR" sz="1600" dirty="0"/>
              <a:t> » </a:t>
            </a:r>
          </a:p>
          <a:p>
            <a:endParaRPr lang="fr-FR" sz="1600" dirty="0"/>
          </a:p>
          <a:p>
            <a:pPr marL="342900" indent="-342900">
              <a:buFont typeface="Wingdings" panose="05000000000000000000" pitchFamily="2" charset="2"/>
              <a:buChar char="Ø"/>
            </a:pPr>
            <a:r>
              <a:rPr lang="fr-FR" sz="2000" dirty="0"/>
              <a:t>L’objectif de cet encodage est de pouvoir interpréter plus facilement les catégories, sans hiérarchie, afin d’effectuer une classification et un clustering « propres », puisque les variables catégorielles ne sont pas tolérées pour les analyses</a:t>
            </a:r>
          </a:p>
        </p:txBody>
      </p:sp>
      <p:pic>
        <p:nvPicPr>
          <p:cNvPr id="6" name="Image 5">
            <a:extLst>
              <a:ext uri="{FF2B5EF4-FFF2-40B4-BE49-F238E27FC236}">
                <a16:creationId xmlns:a16="http://schemas.microsoft.com/office/drawing/2014/main" id="{A3D6518C-BD51-AF75-C034-E98A778D39B0}"/>
              </a:ext>
            </a:extLst>
          </p:cNvPr>
          <p:cNvPicPr>
            <a:picLocks noChangeAspect="1"/>
          </p:cNvPicPr>
          <p:nvPr/>
        </p:nvPicPr>
        <p:blipFill>
          <a:blip r:embed="rId2"/>
          <a:stretch>
            <a:fillRect/>
          </a:stretch>
        </p:blipFill>
        <p:spPr>
          <a:xfrm>
            <a:off x="1503411" y="2976542"/>
            <a:ext cx="9185178" cy="3172234"/>
          </a:xfrm>
          <a:prstGeom prst="rect">
            <a:avLst/>
          </a:prstGeom>
        </p:spPr>
      </p:pic>
    </p:spTree>
    <p:extLst>
      <p:ext uri="{BB962C8B-B14F-4D97-AF65-F5344CB8AC3E}">
        <p14:creationId xmlns:p14="http://schemas.microsoft.com/office/powerpoint/2010/main" val="3786736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13</a:t>
            </a:fld>
            <a:endParaRPr lang="fr-FR"/>
          </a:p>
        </p:txBody>
      </p:sp>
      <p:sp>
        <p:nvSpPr>
          <p:cNvPr id="3" name="Titre 2">
            <a:extLst>
              <a:ext uri="{FF2B5EF4-FFF2-40B4-BE49-F238E27FC236}">
                <a16:creationId xmlns:a16="http://schemas.microsoft.com/office/drawing/2014/main" id="{09C7F4CB-E2F7-4C0C-891A-23E0A2FA2B9B}"/>
              </a:ext>
            </a:extLst>
          </p:cNvPr>
          <p:cNvSpPr>
            <a:spLocks noGrp="1"/>
          </p:cNvSpPr>
          <p:nvPr>
            <p:ph type="title"/>
          </p:nvPr>
        </p:nvSpPr>
        <p:spPr>
          <a:xfrm>
            <a:off x="0" y="234084"/>
            <a:ext cx="10761137" cy="621581"/>
          </a:xfrm>
        </p:spPr>
        <p:txBody>
          <a:bodyPr/>
          <a:lstStyle/>
          <a:p>
            <a:r>
              <a:rPr lang="fr-FR" i="1" dirty="0"/>
              <a:t>    Présentation du nettoyage et de l’exploration du texte : Tf-</a:t>
            </a:r>
            <a:r>
              <a:rPr lang="fr-FR" i="1" dirty="0" err="1"/>
              <a:t>Idf</a:t>
            </a:r>
            <a:endParaRPr lang="fr-FR" dirty="0"/>
          </a:p>
        </p:txBody>
      </p:sp>
      <p:sp>
        <p:nvSpPr>
          <p:cNvPr id="7" name="Ellipse 6">
            <a:extLst>
              <a:ext uri="{FF2B5EF4-FFF2-40B4-BE49-F238E27FC236}">
                <a16:creationId xmlns:a16="http://schemas.microsoft.com/office/drawing/2014/main" id="{9AC432C8-BF3E-4142-BA5C-87A54B932D5C}"/>
              </a:ext>
            </a:extLst>
          </p:cNvPr>
          <p:cNvSpPr/>
          <p:nvPr/>
        </p:nvSpPr>
        <p:spPr>
          <a:xfrm>
            <a:off x="215997" y="326106"/>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2</a:t>
            </a:r>
          </a:p>
        </p:txBody>
      </p:sp>
      <p:sp>
        <p:nvSpPr>
          <p:cNvPr id="11" name="ZoneTexte 10">
            <a:extLst>
              <a:ext uri="{FF2B5EF4-FFF2-40B4-BE49-F238E27FC236}">
                <a16:creationId xmlns:a16="http://schemas.microsoft.com/office/drawing/2014/main" id="{4D312CC1-F98B-4D0E-B44A-EE9D9B67CE63}"/>
              </a:ext>
            </a:extLst>
          </p:cNvPr>
          <p:cNvSpPr txBox="1"/>
          <p:nvPr/>
        </p:nvSpPr>
        <p:spPr>
          <a:xfrm>
            <a:off x="215997" y="1216334"/>
            <a:ext cx="11057861" cy="769441"/>
          </a:xfrm>
          <a:prstGeom prst="rect">
            <a:avLst/>
          </a:prstGeom>
          <a:noFill/>
          <a:ln w="28575">
            <a:noFill/>
          </a:ln>
        </p:spPr>
        <p:txBody>
          <a:bodyPr wrap="square">
            <a:spAutoFit/>
          </a:bodyPr>
          <a:lstStyle/>
          <a:p>
            <a:endParaRPr lang="fr-FR" sz="2000" dirty="0"/>
          </a:p>
          <a:p>
            <a:pPr marL="342900" indent="-342900">
              <a:buFont typeface="Courier New" panose="02070309020205020404" pitchFamily="49" charset="0"/>
              <a:buChar char="o"/>
            </a:pPr>
            <a:endParaRPr lang="fr-FR" sz="2400" b="1" dirty="0"/>
          </a:p>
        </p:txBody>
      </p:sp>
      <p:sp>
        <p:nvSpPr>
          <p:cNvPr id="6" name="ZoneTexte 5">
            <a:extLst>
              <a:ext uri="{FF2B5EF4-FFF2-40B4-BE49-F238E27FC236}">
                <a16:creationId xmlns:a16="http://schemas.microsoft.com/office/drawing/2014/main" id="{E3116A0C-8112-D331-DCF3-7620D2C8584D}"/>
              </a:ext>
            </a:extLst>
          </p:cNvPr>
          <p:cNvSpPr txBox="1"/>
          <p:nvPr/>
        </p:nvSpPr>
        <p:spPr>
          <a:xfrm>
            <a:off x="431997" y="978923"/>
            <a:ext cx="10444292" cy="4247317"/>
          </a:xfrm>
          <a:prstGeom prst="rect">
            <a:avLst/>
          </a:prstGeom>
          <a:noFill/>
          <a:ln w="28575">
            <a:noFill/>
          </a:ln>
        </p:spPr>
        <p:txBody>
          <a:bodyPr wrap="square">
            <a:spAutoFit/>
          </a:bodyPr>
          <a:lstStyle/>
          <a:p>
            <a:endParaRPr lang="fr-FR" dirty="0">
              <a:latin typeface="Nunito-Regular"/>
            </a:endParaRPr>
          </a:p>
          <a:p>
            <a:pPr marL="285750" indent="-285750">
              <a:buFont typeface="Wingdings" panose="05000000000000000000" pitchFamily="2" charset="2"/>
              <a:buChar char="Ø"/>
            </a:pPr>
            <a:r>
              <a:rPr lang="fr-FR" dirty="0">
                <a:latin typeface="Nunito-Regular"/>
              </a:rPr>
              <a:t>Nous effectuons donc une réduction dimensionnelle par le TSNE , puis nous déterminons les clusters à partir des données après TSNE.</a:t>
            </a: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endParaRPr lang="fr-FR" dirty="0">
              <a:latin typeface="Nunito-Regular"/>
            </a:endParaRPr>
          </a:p>
          <a:p>
            <a:pPr marL="285750" indent="-285750">
              <a:buFont typeface="Wingdings" panose="05000000000000000000" pitchFamily="2" charset="2"/>
              <a:buChar char="Ø"/>
            </a:pPr>
            <a:endParaRPr lang="fr-FR" sz="1800" b="0" i="0" u="none" strike="noStrike" baseline="0" dirty="0">
              <a:latin typeface="Nunito-Regular"/>
            </a:endParaRPr>
          </a:p>
          <a:p>
            <a:endParaRPr lang="fr-FR" dirty="0">
              <a:latin typeface="Nunito-Regular"/>
            </a:endParaRPr>
          </a:p>
          <a:p>
            <a:pPr marL="285750" indent="-285750">
              <a:buFont typeface="Wingdings" panose="05000000000000000000" pitchFamily="2" charset="2"/>
              <a:buChar char="Ø"/>
            </a:pPr>
            <a:endParaRPr lang="fr-FR" sz="1800" b="0" i="0" u="none" strike="noStrike" baseline="0" dirty="0">
              <a:latin typeface="Nunito-Regular"/>
            </a:endParaRPr>
          </a:p>
        </p:txBody>
      </p:sp>
      <p:graphicFrame>
        <p:nvGraphicFramePr>
          <p:cNvPr id="8" name="Diagramme 7">
            <a:extLst>
              <a:ext uri="{FF2B5EF4-FFF2-40B4-BE49-F238E27FC236}">
                <a16:creationId xmlns:a16="http://schemas.microsoft.com/office/drawing/2014/main" id="{50FBA9CE-BCBF-E5F9-1441-AD823E56EA81}"/>
              </a:ext>
            </a:extLst>
          </p:cNvPr>
          <p:cNvGraphicFramePr/>
          <p:nvPr>
            <p:extLst>
              <p:ext uri="{D42A27DB-BD31-4B8C-83A1-F6EECF244321}">
                <p14:modId xmlns:p14="http://schemas.microsoft.com/office/powerpoint/2010/main" val="2208644598"/>
              </p:ext>
            </p:extLst>
          </p:nvPr>
        </p:nvGraphicFramePr>
        <p:xfrm>
          <a:off x="3026538" y="2327356"/>
          <a:ext cx="5360242"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5844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14</a:t>
            </a:fld>
            <a:endParaRPr lang="fr-FR"/>
          </a:p>
        </p:txBody>
      </p:sp>
      <p:sp>
        <p:nvSpPr>
          <p:cNvPr id="3" name="Titre 2">
            <a:extLst>
              <a:ext uri="{FF2B5EF4-FFF2-40B4-BE49-F238E27FC236}">
                <a16:creationId xmlns:a16="http://schemas.microsoft.com/office/drawing/2014/main" id="{09C7F4CB-E2F7-4C0C-891A-23E0A2FA2B9B}"/>
              </a:ext>
            </a:extLst>
          </p:cNvPr>
          <p:cNvSpPr>
            <a:spLocks noGrp="1"/>
          </p:cNvSpPr>
          <p:nvPr>
            <p:ph type="title"/>
          </p:nvPr>
        </p:nvSpPr>
        <p:spPr>
          <a:xfrm>
            <a:off x="0" y="234084"/>
            <a:ext cx="10761137" cy="621581"/>
          </a:xfrm>
        </p:spPr>
        <p:txBody>
          <a:bodyPr/>
          <a:lstStyle/>
          <a:p>
            <a:r>
              <a:rPr lang="fr-FR" i="1" dirty="0"/>
              <a:t>    Présentation du nettoyage et de l’exploration du texte : Bag of </a:t>
            </a:r>
            <a:r>
              <a:rPr lang="fr-FR" i="1" dirty="0" err="1"/>
              <a:t>words</a:t>
            </a:r>
            <a:endParaRPr lang="fr-FR" dirty="0"/>
          </a:p>
        </p:txBody>
      </p:sp>
      <p:sp>
        <p:nvSpPr>
          <p:cNvPr id="7" name="Ellipse 6">
            <a:extLst>
              <a:ext uri="{FF2B5EF4-FFF2-40B4-BE49-F238E27FC236}">
                <a16:creationId xmlns:a16="http://schemas.microsoft.com/office/drawing/2014/main" id="{9AC432C8-BF3E-4142-BA5C-87A54B932D5C}"/>
              </a:ext>
            </a:extLst>
          </p:cNvPr>
          <p:cNvSpPr/>
          <p:nvPr/>
        </p:nvSpPr>
        <p:spPr>
          <a:xfrm>
            <a:off x="215997" y="326106"/>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2</a:t>
            </a:r>
          </a:p>
        </p:txBody>
      </p:sp>
      <p:sp>
        <p:nvSpPr>
          <p:cNvPr id="11" name="ZoneTexte 10">
            <a:extLst>
              <a:ext uri="{FF2B5EF4-FFF2-40B4-BE49-F238E27FC236}">
                <a16:creationId xmlns:a16="http://schemas.microsoft.com/office/drawing/2014/main" id="{4D312CC1-F98B-4D0E-B44A-EE9D9B67CE63}"/>
              </a:ext>
            </a:extLst>
          </p:cNvPr>
          <p:cNvSpPr txBox="1"/>
          <p:nvPr/>
        </p:nvSpPr>
        <p:spPr>
          <a:xfrm>
            <a:off x="215997" y="1216334"/>
            <a:ext cx="11057861" cy="769441"/>
          </a:xfrm>
          <a:prstGeom prst="rect">
            <a:avLst/>
          </a:prstGeom>
          <a:noFill/>
          <a:ln w="28575">
            <a:noFill/>
          </a:ln>
        </p:spPr>
        <p:txBody>
          <a:bodyPr wrap="square">
            <a:spAutoFit/>
          </a:bodyPr>
          <a:lstStyle/>
          <a:p>
            <a:endParaRPr lang="fr-FR" sz="2000" dirty="0"/>
          </a:p>
          <a:p>
            <a:pPr marL="342900" indent="-342900">
              <a:buFont typeface="Courier New" panose="02070309020205020404" pitchFamily="49" charset="0"/>
              <a:buChar char="o"/>
            </a:pPr>
            <a:endParaRPr lang="fr-FR" sz="2400" b="1" dirty="0"/>
          </a:p>
        </p:txBody>
      </p:sp>
      <p:sp>
        <p:nvSpPr>
          <p:cNvPr id="6" name="ZoneTexte 5">
            <a:extLst>
              <a:ext uri="{FF2B5EF4-FFF2-40B4-BE49-F238E27FC236}">
                <a16:creationId xmlns:a16="http://schemas.microsoft.com/office/drawing/2014/main" id="{E3116A0C-8112-D331-DCF3-7620D2C8584D}"/>
              </a:ext>
            </a:extLst>
          </p:cNvPr>
          <p:cNvSpPr txBox="1"/>
          <p:nvPr/>
        </p:nvSpPr>
        <p:spPr>
          <a:xfrm>
            <a:off x="215997" y="1001971"/>
            <a:ext cx="10444292" cy="5632311"/>
          </a:xfrm>
          <a:prstGeom prst="rect">
            <a:avLst/>
          </a:prstGeom>
          <a:noFill/>
          <a:ln w="28575">
            <a:noFill/>
          </a:ln>
        </p:spPr>
        <p:txBody>
          <a:bodyPr wrap="square">
            <a:spAutoFit/>
          </a:bodyPr>
          <a:lstStyle/>
          <a:p>
            <a:endParaRPr lang="fr-FR" dirty="0">
              <a:latin typeface="Nunito-Regular"/>
            </a:endParaRPr>
          </a:p>
          <a:p>
            <a:pPr marL="285750" indent="-285750">
              <a:buFont typeface="Wingdings" panose="05000000000000000000" pitchFamily="2" charset="2"/>
              <a:buChar char="Ø"/>
            </a:pPr>
            <a:r>
              <a:rPr lang="fr-FR" dirty="0" err="1">
                <a:latin typeface="Nunito-Regular"/>
              </a:rPr>
              <a:t>Premiere</a:t>
            </a:r>
            <a:r>
              <a:rPr lang="fr-FR" dirty="0">
                <a:latin typeface="Nunito-Regular"/>
              </a:rPr>
              <a:t> méthode d’analyse de textes : Le bag of </a:t>
            </a:r>
            <a:r>
              <a:rPr lang="fr-FR" dirty="0" err="1">
                <a:latin typeface="Nunito-Regular"/>
              </a:rPr>
              <a:t>words</a:t>
            </a:r>
            <a:endParaRPr lang="fr-FR" dirty="0">
              <a:latin typeface="Nunito-Regular"/>
            </a:endParaRPr>
          </a:p>
          <a:p>
            <a:pPr marL="285750" indent="-285750">
              <a:buFont typeface="Wingdings" panose="05000000000000000000" pitchFamily="2" charset="2"/>
              <a:buChar char="Ø"/>
            </a:pPr>
            <a:endParaRPr lang="fr-FR" sz="1800" b="0" i="0" u="none" strike="noStrike" baseline="0" dirty="0">
              <a:latin typeface="Nunito-Regular"/>
            </a:endParaRPr>
          </a:p>
          <a:p>
            <a:pPr marL="285750" indent="-285750">
              <a:buFont typeface="Wingdings" panose="05000000000000000000" pitchFamily="2" charset="2"/>
              <a:buChar char="Ø"/>
            </a:pPr>
            <a:r>
              <a:rPr lang="fr-FR" sz="1800" b="0" i="0" u="none" strike="noStrike" baseline="0" dirty="0">
                <a:latin typeface="Nunito-Regular"/>
              </a:rPr>
              <a:t>Le principe se résume en 3 phases : La décomposition des mots, la constitution d’un dictionnaire global qui est en fait le vocabulaire, l’encodage des chaînes de caractère par rapport au vocabulaire constitué précédemment. L’objectif est de créer des « </a:t>
            </a:r>
            <a:r>
              <a:rPr lang="fr-FR" sz="1800" b="0" i="0" u="none" strike="noStrike" baseline="0" dirty="0" err="1">
                <a:latin typeface="Nunito-Regular"/>
              </a:rPr>
              <a:t>features</a:t>
            </a:r>
            <a:r>
              <a:rPr lang="fr-FR" sz="1800" b="0" i="0" u="none" strike="noStrike" baseline="0" dirty="0">
                <a:latin typeface="Nunito-Regular"/>
              </a:rPr>
              <a:t> » pour chaque produit.</a:t>
            </a: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r>
              <a:rPr lang="fr-FR" sz="1800" b="0" i="0" u="none" strike="noStrike" baseline="0" dirty="0">
                <a:latin typeface="Nunito-Regular"/>
              </a:rPr>
              <a:t>On voit les mots les plus présents par cette méthode :</a:t>
            </a: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endParaRPr lang="fr-FR" dirty="0">
              <a:latin typeface="Nunito-Regular"/>
            </a:endParaRPr>
          </a:p>
          <a:p>
            <a:pPr marL="285750" indent="-285750">
              <a:buFont typeface="Wingdings" panose="05000000000000000000" pitchFamily="2" charset="2"/>
              <a:buChar char="Ø"/>
            </a:pPr>
            <a:endParaRPr lang="fr-FR" sz="1800" b="0" i="0" u="none" strike="noStrike" baseline="0" dirty="0">
              <a:latin typeface="Nunito-Regular"/>
            </a:endParaRPr>
          </a:p>
          <a:p>
            <a:endParaRPr lang="fr-FR" dirty="0">
              <a:latin typeface="Nunito-Regular"/>
            </a:endParaRPr>
          </a:p>
          <a:p>
            <a:pPr marL="285750" indent="-285750">
              <a:buFont typeface="Wingdings" panose="05000000000000000000" pitchFamily="2" charset="2"/>
              <a:buChar char="Ø"/>
            </a:pPr>
            <a:endParaRPr lang="fr-FR" sz="1800" b="0" i="0" u="none" strike="noStrike" baseline="0" dirty="0">
              <a:latin typeface="Nunito-Regular"/>
            </a:endParaRPr>
          </a:p>
        </p:txBody>
      </p:sp>
      <p:pic>
        <p:nvPicPr>
          <p:cNvPr id="5122" name="Picture 2">
            <a:extLst>
              <a:ext uri="{FF2B5EF4-FFF2-40B4-BE49-F238E27FC236}">
                <a16:creationId xmlns:a16="http://schemas.microsoft.com/office/drawing/2014/main" id="{BA427CE6-BD1F-A176-4B60-BA90D85E4F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9426" y="3435350"/>
            <a:ext cx="5695950" cy="3286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1075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15</a:t>
            </a:fld>
            <a:endParaRPr lang="fr-FR"/>
          </a:p>
        </p:txBody>
      </p:sp>
      <p:sp>
        <p:nvSpPr>
          <p:cNvPr id="3" name="Titre 2">
            <a:extLst>
              <a:ext uri="{FF2B5EF4-FFF2-40B4-BE49-F238E27FC236}">
                <a16:creationId xmlns:a16="http://schemas.microsoft.com/office/drawing/2014/main" id="{09C7F4CB-E2F7-4C0C-891A-23E0A2FA2B9B}"/>
              </a:ext>
            </a:extLst>
          </p:cNvPr>
          <p:cNvSpPr>
            <a:spLocks noGrp="1"/>
          </p:cNvSpPr>
          <p:nvPr>
            <p:ph type="title"/>
          </p:nvPr>
        </p:nvSpPr>
        <p:spPr>
          <a:xfrm>
            <a:off x="0" y="234084"/>
            <a:ext cx="10761137" cy="621581"/>
          </a:xfrm>
        </p:spPr>
        <p:txBody>
          <a:bodyPr/>
          <a:lstStyle/>
          <a:p>
            <a:r>
              <a:rPr lang="fr-FR" i="1" dirty="0"/>
              <a:t>    Présentation du nettoyage et de l’exploration du texte : Bag of </a:t>
            </a:r>
            <a:r>
              <a:rPr lang="fr-FR" i="1" dirty="0" err="1"/>
              <a:t>words</a:t>
            </a:r>
            <a:endParaRPr lang="fr-FR" dirty="0"/>
          </a:p>
        </p:txBody>
      </p:sp>
      <p:sp>
        <p:nvSpPr>
          <p:cNvPr id="7" name="Ellipse 6">
            <a:extLst>
              <a:ext uri="{FF2B5EF4-FFF2-40B4-BE49-F238E27FC236}">
                <a16:creationId xmlns:a16="http://schemas.microsoft.com/office/drawing/2014/main" id="{9AC432C8-BF3E-4142-BA5C-87A54B932D5C}"/>
              </a:ext>
            </a:extLst>
          </p:cNvPr>
          <p:cNvSpPr/>
          <p:nvPr/>
        </p:nvSpPr>
        <p:spPr>
          <a:xfrm>
            <a:off x="215997" y="326106"/>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2</a:t>
            </a:r>
          </a:p>
        </p:txBody>
      </p:sp>
      <p:sp>
        <p:nvSpPr>
          <p:cNvPr id="11" name="ZoneTexte 10">
            <a:extLst>
              <a:ext uri="{FF2B5EF4-FFF2-40B4-BE49-F238E27FC236}">
                <a16:creationId xmlns:a16="http://schemas.microsoft.com/office/drawing/2014/main" id="{4D312CC1-F98B-4D0E-B44A-EE9D9B67CE63}"/>
              </a:ext>
            </a:extLst>
          </p:cNvPr>
          <p:cNvSpPr txBox="1"/>
          <p:nvPr/>
        </p:nvSpPr>
        <p:spPr>
          <a:xfrm>
            <a:off x="215997" y="1216334"/>
            <a:ext cx="11057861" cy="769441"/>
          </a:xfrm>
          <a:prstGeom prst="rect">
            <a:avLst/>
          </a:prstGeom>
          <a:noFill/>
          <a:ln w="28575">
            <a:noFill/>
          </a:ln>
        </p:spPr>
        <p:txBody>
          <a:bodyPr wrap="square">
            <a:spAutoFit/>
          </a:bodyPr>
          <a:lstStyle/>
          <a:p>
            <a:endParaRPr lang="fr-FR" sz="2000" dirty="0"/>
          </a:p>
          <a:p>
            <a:pPr marL="342900" indent="-342900">
              <a:buFont typeface="Courier New" panose="02070309020205020404" pitchFamily="49" charset="0"/>
              <a:buChar char="o"/>
            </a:pPr>
            <a:endParaRPr lang="fr-FR" sz="2400" b="1" dirty="0"/>
          </a:p>
        </p:txBody>
      </p:sp>
      <p:sp>
        <p:nvSpPr>
          <p:cNvPr id="6" name="ZoneTexte 5">
            <a:extLst>
              <a:ext uri="{FF2B5EF4-FFF2-40B4-BE49-F238E27FC236}">
                <a16:creationId xmlns:a16="http://schemas.microsoft.com/office/drawing/2014/main" id="{E3116A0C-8112-D331-DCF3-7620D2C8584D}"/>
              </a:ext>
            </a:extLst>
          </p:cNvPr>
          <p:cNvSpPr txBox="1"/>
          <p:nvPr/>
        </p:nvSpPr>
        <p:spPr>
          <a:xfrm>
            <a:off x="215997" y="1001971"/>
            <a:ext cx="10444292" cy="6186309"/>
          </a:xfrm>
          <a:prstGeom prst="rect">
            <a:avLst/>
          </a:prstGeom>
          <a:noFill/>
          <a:ln w="28575">
            <a:noFill/>
          </a:ln>
        </p:spPr>
        <p:txBody>
          <a:bodyPr wrap="square">
            <a:spAutoFit/>
          </a:bodyPr>
          <a:lstStyle/>
          <a:p>
            <a:endParaRPr lang="fr-FR" dirty="0">
              <a:latin typeface="Nunito-Regular"/>
            </a:endParaRPr>
          </a:p>
          <a:p>
            <a:pPr marL="285750" indent="-285750">
              <a:buFont typeface="Wingdings" panose="05000000000000000000" pitchFamily="2" charset="2"/>
              <a:buChar char="Ø"/>
            </a:pPr>
            <a:r>
              <a:rPr lang="fr-FR" dirty="0">
                <a:latin typeface="Nunito-Regular"/>
              </a:rPr>
              <a:t>On effectue ensuite la classification non supervisée par le K-</a:t>
            </a:r>
            <a:r>
              <a:rPr lang="fr-FR" dirty="0" err="1">
                <a:latin typeface="Nunito-Regular"/>
              </a:rPr>
              <a:t>means</a:t>
            </a:r>
            <a:r>
              <a:rPr lang="fr-FR" dirty="0">
                <a:latin typeface="Nunito-Regular"/>
              </a:rPr>
              <a:t>, en prenant le nombre de clusters égal au nombre de grandes catégories (7)</a:t>
            </a: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r>
              <a:rPr lang="fr-FR" dirty="0">
                <a:latin typeface="Nunito-Regular"/>
              </a:rPr>
              <a:t>On récupère les clusters attribués à chaque produit</a:t>
            </a: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r>
              <a:rPr lang="fr-FR" dirty="0">
                <a:latin typeface="Nunito-Regular"/>
              </a:rPr>
              <a:t>Chaque produit est donc associé à son cluster</a:t>
            </a: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r>
              <a:rPr lang="fr-FR" dirty="0">
                <a:latin typeface="Nunito-Regular"/>
              </a:rPr>
              <a:t>On trace la matrice de confusion pour voir l’efficacité de la méthode </a:t>
            </a:r>
          </a:p>
          <a:p>
            <a:pPr marL="285750" indent="-285750">
              <a:buFont typeface="Wingdings" panose="05000000000000000000" pitchFamily="2" charset="2"/>
              <a:buChar char="Ø"/>
            </a:pPr>
            <a:endParaRPr lang="fr-FR" sz="1800" b="0" i="0" u="none" strike="noStrike" baseline="0"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endParaRPr lang="fr-FR" dirty="0">
              <a:latin typeface="Nunito-Regular"/>
            </a:endParaRPr>
          </a:p>
          <a:p>
            <a:pPr marL="285750" indent="-285750">
              <a:buFont typeface="Wingdings" panose="05000000000000000000" pitchFamily="2" charset="2"/>
              <a:buChar char="Ø"/>
            </a:pPr>
            <a:endParaRPr lang="fr-FR" sz="1800" b="0" i="0" u="none" strike="noStrike" baseline="0" dirty="0">
              <a:latin typeface="Nunito-Regular"/>
            </a:endParaRPr>
          </a:p>
          <a:p>
            <a:endParaRPr lang="fr-FR" dirty="0">
              <a:latin typeface="Nunito-Regular"/>
            </a:endParaRPr>
          </a:p>
          <a:p>
            <a:pPr marL="285750" indent="-285750">
              <a:buFont typeface="Wingdings" panose="05000000000000000000" pitchFamily="2" charset="2"/>
              <a:buChar char="Ø"/>
            </a:pPr>
            <a:endParaRPr lang="fr-FR" sz="1800" b="0" i="0" u="none" strike="noStrike" baseline="0" dirty="0">
              <a:latin typeface="Nunito-Regular"/>
            </a:endParaRPr>
          </a:p>
        </p:txBody>
      </p:sp>
      <p:pic>
        <p:nvPicPr>
          <p:cNvPr id="6146" name="Picture 2">
            <a:extLst>
              <a:ext uri="{FF2B5EF4-FFF2-40B4-BE49-F238E27FC236}">
                <a16:creationId xmlns:a16="http://schemas.microsoft.com/office/drawing/2014/main" id="{27F79ADD-F90F-2F03-43A6-417711C826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7856" y="3753829"/>
            <a:ext cx="5328444" cy="2785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0838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16</a:t>
            </a:fld>
            <a:endParaRPr lang="fr-FR"/>
          </a:p>
        </p:txBody>
      </p:sp>
      <p:sp>
        <p:nvSpPr>
          <p:cNvPr id="3" name="Titre 2">
            <a:extLst>
              <a:ext uri="{FF2B5EF4-FFF2-40B4-BE49-F238E27FC236}">
                <a16:creationId xmlns:a16="http://schemas.microsoft.com/office/drawing/2014/main" id="{09C7F4CB-E2F7-4C0C-891A-23E0A2FA2B9B}"/>
              </a:ext>
            </a:extLst>
          </p:cNvPr>
          <p:cNvSpPr>
            <a:spLocks noGrp="1"/>
          </p:cNvSpPr>
          <p:nvPr>
            <p:ph type="title"/>
          </p:nvPr>
        </p:nvSpPr>
        <p:spPr>
          <a:xfrm>
            <a:off x="0" y="234084"/>
            <a:ext cx="10761137" cy="621581"/>
          </a:xfrm>
        </p:spPr>
        <p:txBody>
          <a:bodyPr/>
          <a:lstStyle/>
          <a:p>
            <a:r>
              <a:rPr lang="fr-FR" i="1" dirty="0"/>
              <a:t>    Présentation du nettoyage et de l’exploration du texte : Bag of </a:t>
            </a:r>
            <a:r>
              <a:rPr lang="fr-FR" i="1" dirty="0" err="1"/>
              <a:t>words</a:t>
            </a:r>
            <a:endParaRPr lang="fr-FR" dirty="0"/>
          </a:p>
        </p:txBody>
      </p:sp>
      <p:sp>
        <p:nvSpPr>
          <p:cNvPr id="7" name="Ellipse 6">
            <a:extLst>
              <a:ext uri="{FF2B5EF4-FFF2-40B4-BE49-F238E27FC236}">
                <a16:creationId xmlns:a16="http://schemas.microsoft.com/office/drawing/2014/main" id="{9AC432C8-BF3E-4142-BA5C-87A54B932D5C}"/>
              </a:ext>
            </a:extLst>
          </p:cNvPr>
          <p:cNvSpPr/>
          <p:nvPr/>
        </p:nvSpPr>
        <p:spPr>
          <a:xfrm>
            <a:off x="215997" y="326106"/>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2</a:t>
            </a:r>
          </a:p>
        </p:txBody>
      </p:sp>
      <p:sp>
        <p:nvSpPr>
          <p:cNvPr id="11" name="ZoneTexte 10">
            <a:extLst>
              <a:ext uri="{FF2B5EF4-FFF2-40B4-BE49-F238E27FC236}">
                <a16:creationId xmlns:a16="http://schemas.microsoft.com/office/drawing/2014/main" id="{4D312CC1-F98B-4D0E-B44A-EE9D9B67CE63}"/>
              </a:ext>
            </a:extLst>
          </p:cNvPr>
          <p:cNvSpPr txBox="1"/>
          <p:nvPr/>
        </p:nvSpPr>
        <p:spPr>
          <a:xfrm>
            <a:off x="215997" y="1216334"/>
            <a:ext cx="11057861" cy="769441"/>
          </a:xfrm>
          <a:prstGeom prst="rect">
            <a:avLst/>
          </a:prstGeom>
          <a:noFill/>
          <a:ln w="28575">
            <a:noFill/>
          </a:ln>
        </p:spPr>
        <p:txBody>
          <a:bodyPr wrap="square">
            <a:spAutoFit/>
          </a:bodyPr>
          <a:lstStyle/>
          <a:p>
            <a:endParaRPr lang="fr-FR" sz="2000" dirty="0"/>
          </a:p>
          <a:p>
            <a:pPr marL="342900" indent="-342900">
              <a:buFont typeface="Courier New" panose="02070309020205020404" pitchFamily="49" charset="0"/>
              <a:buChar char="o"/>
            </a:pPr>
            <a:endParaRPr lang="fr-FR" sz="2400" b="1" dirty="0"/>
          </a:p>
        </p:txBody>
      </p:sp>
      <p:sp>
        <p:nvSpPr>
          <p:cNvPr id="6" name="ZoneTexte 5">
            <a:extLst>
              <a:ext uri="{FF2B5EF4-FFF2-40B4-BE49-F238E27FC236}">
                <a16:creationId xmlns:a16="http://schemas.microsoft.com/office/drawing/2014/main" id="{E3116A0C-8112-D331-DCF3-7620D2C8584D}"/>
              </a:ext>
            </a:extLst>
          </p:cNvPr>
          <p:cNvSpPr txBox="1"/>
          <p:nvPr/>
        </p:nvSpPr>
        <p:spPr>
          <a:xfrm>
            <a:off x="215997" y="1001971"/>
            <a:ext cx="10444292" cy="4524315"/>
          </a:xfrm>
          <a:prstGeom prst="rect">
            <a:avLst/>
          </a:prstGeom>
          <a:noFill/>
          <a:ln w="28575">
            <a:noFill/>
          </a:ln>
        </p:spPr>
        <p:txBody>
          <a:bodyPr wrap="square">
            <a:spAutoFit/>
          </a:bodyPr>
          <a:lstStyle/>
          <a:p>
            <a:endParaRPr lang="fr-FR" dirty="0">
              <a:latin typeface="Nunito-Regular"/>
            </a:endParaRPr>
          </a:p>
          <a:p>
            <a:pPr marL="285750" indent="-285750">
              <a:buFont typeface="Wingdings" panose="05000000000000000000" pitchFamily="2" charset="2"/>
              <a:buChar char="Ø"/>
            </a:pPr>
            <a:r>
              <a:rPr lang="fr-FR" dirty="0">
                <a:latin typeface="Nunito-Regular"/>
              </a:rPr>
              <a:t>L’ARI pour le Bag of </a:t>
            </a:r>
            <a:r>
              <a:rPr lang="fr-FR" dirty="0" err="1">
                <a:latin typeface="Nunito-Regular"/>
              </a:rPr>
              <a:t>Words</a:t>
            </a:r>
            <a:r>
              <a:rPr lang="fr-FR" dirty="0">
                <a:latin typeface="Nunito-Regular"/>
              </a:rPr>
              <a:t> est : 0.4505</a:t>
            </a:r>
          </a:p>
          <a:p>
            <a:endParaRPr lang="fr-FR" dirty="0">
              <a:latin typeface="Nunito-Regular"/>
            </a:endParaRPr>
          </a:p>
          <a:p>
            <a:pPr marL="285750" indent="-285750">
              <a:buFont typeface="Wingdings" panose="05000000000000000000" pitchFamily="2" charset="2"/>
              <a:buChar char="Ø"/>
            </a:pPr>
            <a:endParaRPr lang="fr-FR" sz="1800" b="0" i="0" u="none" strike="noStrike" baseline="0"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endParaRPr lang="fr-FR" dirty="0">
              <a:latin typeface="Nunito-Regular"/>
            </a:endParaRPr>
          </a:p>
          <a:p>
            <a:pPr marL="285750" indent="-285750">
              <a:buFont typeface="Wingdings" panose="05000000000000000000" pitchFamily="2" charset="2"/>
              <a:buChar char="Ø"/>
            </a:pPr>
            <a:endParaRPr lang="fr-FR" sz="1800" b="0" i="0" u="none" strike="noStrike" baseline="0" dirty="0">
              <a:latin typeface="Nunito-Regular"/>
            </a:endParaRPr>
          </a:p>
          <a:p>
            <a:endParaRPr lang="fr-FR" dirty="0">
              <a:latin typeface="Nunito-Regular"/>
            </a:endParaRPr>
          </a:p>
          <a:p>
            <a:pPr marL="285750" indent="-285750">
              <a:buFont typeface="Wingdings" panose="05000000000000000000" pitchFamily="2" charset="2"/>
              <a:buChar char="Ø"/>
            </a:pPr>
            <a:endParaRPr lang="fr-FR" sz="1800" b="0" i="0" u="none" strike="noStrike" baseline="0" dirty="0">
              <a:latin typeface="Nunito-Regular"/>
            </a:endParaRPr>
          </a:p>
        </p:txBody>
      </p:sp>
      <p:pic>
        <p:nvPicPr>
          <p:cNvPr id="9218" name="Picture 2">
            <a:extLst>
              <a:ext uri="{FF2B5EF4-FFF2-40B4-BE49-F238E27FC236}">
                <a16:creationId xmlns:a16="http://schemas.microsoft.com/office/drawing/2014/main" id="{B673A631-CBC1-EBDC-FD2D-36429502F0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2014" y="1908181"/>
            <a:ext cx="8505825" cy="3695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05819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17</a:t>
            </a:fld>
            <a:endParaRPr lang="fr-FR"/>
          </a:p>
        </p:txBody>
      </p:sp>
      <p:sp>
        <p:nvSpPr>
          <p:cNvPr id="3" name="Titre 2">
            <a:extLst>
              <a:ext uri="{FF2B5EF4-FFF2-40B4-BE49-F238E27FC236}">
                <a16:creationId xmlns:a16="http://schemas.microsoft.com/office/drawing/2014/main" id="{09C7F4CB-E2F7-4C0C-891A-23E0A2FA2B9B}"/>
              </a:ext>
            </a:extLst>
          </p:cNvPr>
          <p:cNvSpPr>
            <a:spLocks noGrp="1"/>
          </p:cNvSpPr>
          <p:nvPr>
            <p:ph type="title"/>
          </p:nvPr>
        </p:nvSpPr>
        <p:spPr>
          <a:xfrm>
            <a:off x="0" y="234084"/>
            <a:ext cx="10761137" cy="621581"/>
          </a:xfrm>
        </p:spPr>
        <p:txBody>
          <a:bodyPr/>
          <a:lstStyle/>
          <a:p>
            <a:r>
              <a:rPr lang="fr-FR" i="1" dirty="0"/>
              <a:t>    Présentation du nettoyage et de l’exploration du texte : Tf-</a:t>
            </a:r>
            <a:r>
              <a:rPr lang="fr-FR" i="1" dirty="0" err="1"/>
              <a:t>Idf</a:t>
            </a:r>
            <a:endParaRPr lang="fr-FR" dirty="0"/>
          </a:p>
        </p:txBody>
      </p:sp>
      <p:sp>
        <p:nvSpPr>
          <p:cNvPr id="7" name="Ellipse 6">
            <a:extLst>
              <a:ext uri="{FF2B5EF4-FFF2-40B4-BE49-F238E27FC236}">
                <a16:creationId xmlns:a16="http://schemas.microsoft.com/office/drawing/2014/main" id="{9AC432C8-BF3E-4142-BA5C-87A54B932D5C}"/>
              </a:ext>
            </a:extLst>
          </p:cNvPr>
          <p:cNvSpPr/>
          <p:nvPr/>
        </p:nvSpPr>
        <p:spPr>
          <a:xfrm>
            <a:off x="215997" y="326106"/>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2</a:t>
            </a:r>
          </a:p>
        </p:txBody>
      </p:sp>
      <p:sp>
        <p:nvSpPr>
          <p:cNvPr id="11" name="ZoneTexte 10">
            <a:extLst>
              <a:ext uri="{FF2B5EF4-FFF2-40B4-BE49-F238E27FC236}">
                <a16:creationId xmlns:a16="http://schemas.microsoft.com/office/drawing/2014/main" id="{4D312CC1-F98B-4D0E-B44A-EE9D9B67CE63}"/>
              </a:ext>
            </a:extLst>
          </p:cNvPr>
          <p:cNvSpPr txBox="1"/>
          <p:nvPr/>
        </p:nvSpPr>
        <p:spPr>
          <a:xfrm>
            <a:off x="215997" y="1216334"/>
            <a:ext cx="11057861" cy="769441"/>
          </a:xfrm>
          <a:prstGeom prst="rect">
            <a:avLst/>
          </a:prstGeom>
          <a:noFill/>
          <a:ln w="28575">
            <a:noFill/>
          </a:ln>
        </p:spPr>
        <p:txBody>
          <a:bodyPr wrap="square">
            <a:spAutoFit/>
          </a:bodyPr>
          <a:lstStyle/>
          <a:p>
            <a:endParaRPr lang="fr-FR" sz="2000" dirty="0"/>
          </a:p>
          <a:p>
            <a:pPr marL="342900" indent="-342900">
              <a:buFont typeface="Courier New" panose="02070309020205020404" pitchFamily="49" charset="0"/>
              <a:buChar char="o"/>
            </a:pPr>
            <a:endParaRPr lang="fr-FR" sz="2400" b="1" dirty="0"/>
          </a:p>
        </p:txBody>
      </p:sp>
      <p:sp>
        <p:nvSpPr>
          <p:cNvPr id="6" name="ZoneTexte 5">
            <a:extLst>
              <a:ext uri="{FF2B5EF4-FFF2-40B4-BE49-F238E27FC236}">
                <a16:creationId xmlns:a16="http://schemas.microsoft.com/office/drawing/2014/main" id="{E3116A0C-8112-D331-DCF3-7620D2C8584D}"/>
              </a:ext>
            </a:extLst>
          </p:cNvPr>
          <p:cNvSpPr txBox="1"/>
          <p:nvPr/>
        </p:nvSpPr>
        <p:spPr>
          <a:xfrm>
            <a:off x="396972" y="638003"/>
            <a:ext cx="10444292" cy="6186309"/>
          </a:xfrm>
          <a:prstGeom prst="rect">
            <a:avLst/>
          </a:prstGeom>
          <a:noFill/>
          <a:ln w="28575">
            <a:noFill/>
          </a:ln>
        </p:spPr>
        <p:txBody>
          <a:bodyPr wrap="square">
            <a:spAutoFit/>
          </a:bodyPr>
          <a:lstStyle/>
          <a:p>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r>
              <a:rPr lang="fr-FR" dirty="0" err="1">
                <a:latin typeface="Nunito-Regular"/>
              </a:rPr>
              <a:t>Premiere</a:t>
            </a:r>
            <a:r>
              <a:rPr lang="fr-FR" dirty="0">
                <a:latin typeface="Nunito-Regular"/>
              </a:rPr>
              <a:t> méthode d’analyse de textes : Le Tf-</a:t>
            </a:r>
            <a:r>
              <a:rPr lang="fr-FR" dirty="0" err="1">
                <a:latin typeface="Nunito-Regular"/>
              </a:rPr>
              <a:t>Idf</a:t>
            </a:r>
            <a:endParaRPr lang="fr-FR" dirty="0">
              <a:latin typeface="Nunito-Regular"/>
            </a:endParaRPr>
          </a:p>
          <a:p>
            <a:pPr marL="285750" indent="-285750">
              <a:buFont typeface="Wingdings" panose="05000000000000000000" pitchFamily="2" charset="2"/>
              <a:buChar char="Ø"/>
            </a:pPr>
            <a:endParaRPr lang="fr-FR" sz="1800" b="0" i="0" u="none" strike="noStrike" baseline="0" dirty="0">
              <a:latin typeface="Nunito-Regular"/>
            </a:endParaRPr>
          </a:p>
          <a:p>
            <a:pPr marL="285750" indent="-285750">
              <a:buFont typeface="Wingdings" panose="05000000000000000000" pitchFamily="2" charset="2"/>
              <a:buChar char="Ø"/>
            </a:pPr>
            <a:r>
              <a:rPr lang="fr-FR" dirty="0">
                <a:latin typeface="Nunito-Regular"/>
              </a:rPr>
              <a:t>Le TF-IDF est une méthode de pondération souvent utilisée en recherche d'information et en particulier dans la fouille de textes. Cette mesure statistique permet d'évaluer l'importance d'un terme contenu dans un corpus.</a:t>
            </a: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r>
              <a:rPr lang="fr-FR" dirty="0">
                <a:latin typeface="Nunito-Regular"/>
              </a:rPr>
              <a:t>On voit donc les termes les plus importants d’après cette méthode</a:t>
            </a: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endParaRPr lang="fr-FR" dirty="0">
              <a:latin typeface="Nunito-Regular"/>
            </a:endParaRPr>
          </a:p>
          <a:p>
            <a:pPr marL="285750" indent="-285750">
              <a:buFont typeface="Wingdings" panose="05000000000000000000" pitchFamily="2" charset="2"/>
              <a:buChar char="Ø"/>
            </a:pPr>
            <a:endParaRPr lang="fr-FR" sz="1800" b="0" i="0" u="none" strike="noStrike" baseline="0" dirty="0">
              <a:latin typeface="Nunito-Regular"/>
            </a:endParaRPr>
          </a:p>
          <a:p>
            <a:endParaRPr lang="fr-FR" dirty="0">
              <a:latin typeface="Nunito-Regular"/>
            </a:endParaRPr>
          </a:p>
          <a:p>
            <a:pPr marL="285750" indent="-285750">
              <a:buFont typeface="Wingdings" panose="05000000000000000000" pitchFamily="2" charset="2"/>
              <a:buChar char="Ø"/>
            </a:pPr>
            <a:endParaRPr lang="fr-FR" sz="1800" b="0" i="0" u="none" strike="noStrike" baseline="0" dirty="0">
              <a:latin typeface="Nunito-Regular"/>
            </a:endParaRPr>
          </a:p>
        </p:txBody>
      </p:sp>
      <p:pic>
        <p:nvPicPr>
          <p:cNvPr id="8194" name="Picture 2">
            <a:extLst>
              <a:ext uri="{FF2B5EF4-FFF2-40B4-BE49-F238E27FC236}">
                <a16:creationId xmlns:a16="http://schemas.microsoft.com/office/drawing/2014/main" id="{66E8DD56-9BE1-32DD-CE50-1D5B11856E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3275" y="3543300"/>
            <a:ext cx="5657850"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1564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18</a:t>
            </a:fld>
            <a:endParaRPr lang="fr-FR"/>
          </a:p>
        </p:txBody>
      </p:sp>
      <p:sp>
        <p:nvSpPr>
          <p:cNvPr id="3" name="Titre 2">
            <a:extLst>
              <a:ext uri="{FF2B5EF4-FFF2-40B4-BE49-F238E27FC236}">
                <a16:creationId xmlns:a16="http://schemas.microsoft.com/office/drawing/2014/main" id="{09C7F4CB-E2F7-4C0C-891A-23E0A2FA2B9B}"/>
              </a:ext>
            </a:extLst>
          </p:cNvPr>
          <p:cNvSpPr>
            <a:spLocks noGrp="1"/>
          </p:cNvSpPr>
          <p:nvPr>
            <p:ph type="title"/>
          </p:nvPr>
        </p:nvSpPr>
        <p:spPr>
          <a:xfrm>
            <a:off x="0" y="234084"/>
            <a:ext cx="10761137" cy="621581"/>
          </a:xfrm>
        </p:spPr>
        <p:txBody>
          <a:bodyPr/>
          <a:lstStyle/>
          <a:p>
            <a:r>
              <a:rPr lang="fr-FR" i="1" dirty="0"/>
              <a:t>    Présentation du nettoyage et de l’exploration du texte : Tf-</a:t>
            </a:r>
            <a:r>
              <a:rPr lang="fr-FR" i="1" dirty="0" err="1"/>
              <a:t>Idf</a:t>
            </a:r>
            <a:endParaRPr lang="fr-FR" dirty="0"/>
          </a:p>
        </p:txBody>
      </p:sp>
      <p:sp>
        <p:nvSpPr>
          <p:cNvPr id="7" name="Ellipse 6">
            <a:extLst>
              <a:ext uri="{FF2B5EF4-FFF2-40B4-BE49-F238E27FC236}">
                <a16:creationId xmlns:a16="http://schemas.microsoft.com/office/drawing/2014/main" id="{9AC432C8-BF3E-4142-BA5C-87A54B932D5C}"/>
              </a:ext>
            </a:extLst>
          </p:cNvPr>
          <p:cNvSpPr/>
          <p:nvPr/>
        </p:nvSpPr>
        <p:spPr>
          <a:xfrm>
            <a:off x="215997" y="326106"/>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2</a:t>
            </a:r>
          </a:p>
        </p:txBody>
      </p:sp>
      <p:sp>
        <p:nvSpPr>
          <p:cNvPr id="11" name="ZoneTexte 10">
            <a:extLst>
              <a:ext uri="{FF2B5EF4-FFF2-40B4-BE49-F238E27FC236}">
                <a16:creationId xmlns:a16="http://schemas.microsoft.com/office/drawing/2014/main" id="{4D312CC1-F98B-4D0E-B44A-EE9D9B67CE63}"/>
              </a:ext>
            </a:extLst>
          </p:cNvPr>
          <p:cNvSpPr txBox="1"/>
          <p:nvPr/>
        </p:nvSpPr>
        <p:spPr>
          <a:xfrm>
            <a:off x="215997" y="1216334"/>
            <a:ext cx="11057861" cy="769441"/>
          </a:xfrm>
          <a:prstGeom prst="rect">
            <a:avLst/>
          </a:prstGeom>
          <a:noFill/>
          <a:ln w="28575">
            <a:noFill/>
          </a:ln>
        </p:spPr>
        <p:txBody>
          <a:bodyPr wrap="square">
            <a:spAutoFit/>
          </a:bodyPr>
          <a:lstStyle/>
          <a:p>
            <a:endParaRPr lang="fr-FR" sz="2000" dirty="0"/>
          </a:p>
          <a:p>
            <a:pPr marL="342900" indent="-342900">
              <a:buFont typeface="Courier New" panose="02070309020205020404" pitchFamily="49" charset="0"/>
              <a:buChar char="o"/>
            </a:pPr>
            <a:endParaRPr lang="fr-FR" sz="2400" b="1" dirty="0"/>
          </a:p>
        </p:txBody>
      </p:sp>
      <p:sp>
        <p:nvSpPr>
          <p:cNvPr id="6" name="ZoneTexte 5">
            <a:extLst>
              <a:ext uri="{FF2B5EF4-FFF2-40B4-BE49-F238E27FC236}">
                <a16:creationId xmlns:a16="http://schemas.microsoft.com/office/drawing/2014/main" id="{E3116A0C-8112-D331-DCF3-7620D2C8584D}"/>
              </a:ext>
            </a:extLst>
          </p:cNvPr>
          <p:cNvSpPr txBox="1"/>
          <p:nvPr/>
        </p:nvSpPr>
        <p:spPr>
          <a:xfrm>
            <a:off x="511272" y="850128"/>
            <a:ext cx="10444292" cy="6186309"/>
          </a:xfrm>
          <a:prstGeom prst="rect">
            <a:avLst/>
          </a:prstGeom>
          <a:noFill/>
          <a:ln w="28575">
            <a:noFill/>
          </a:ln>
        </p:spPr>
        <p:txBody>
          <a:bodyPr wrap="square">
            <a:spAutoFit/>
          </a:bodyPr>
          <a:lstStyle/>
          <a:p>
            <a:endParaRPr lang="fr-FR" dirty="0">
              <a:latin typeface="Nunito-Regular"/>
            </a:endParaRPr>
          </a:p>
          <a:p>
            <a:pPr marL="285750" indent="-285750">
              <a:buFont typeface="Wingdings" panose="05000000000000000000" pitchFamily="2" charset="2"/>
              <a:buChar char="Ø"/>
            </a:pPr>
            <a:r>
              <a:rPr lang="fr-FR" dirty="0">
                <a:latin typeface="Nunito-Regular"/>
              </a:rPr>
              <a:t>On effectue ensuite la classification non supervisée par le K-</a:t>
            </a:r>
            <a:r>
              <a:rPr lang="fr-FR" dirty="0" err="1">
                <a:latin typeface="Nunito-Regular"/>
              </a:rPr>
              <a:t>means</a:t>
            </a:r>
            <a:r>
              <a:rPr lang="fr-FR" dirty="0">
                <a:latin typeface="Nunito-Regular"/>
              </a:rPr>
              <a:t>, en prenant le nombre de clusters égal au nombre de grandes catégories (7)</a:t>
            </a: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r>
              <a:rPr lang="fr-FR" dirty="0">
                <a:latin typeface="Nunito-Regular"/>
              </a:rPr>
              <a:t>On récupère les clusters attribués à chaque produit</a:t>
            </a: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r>
              <a:rPr lang="fr-FR" dirty="0">
                <a:latin typeface="Nunito-Regular"/>
              </a:rPr>
              <a:t>Chaque produit est donc associé à son cluster</a:t>
            </a: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r>
              <a:rPr lang="fr-FR" dirty="0">
                <a:latin typeface="Nunito-Regular"/>
              </a:rPr>
              <a:t>On trace la matrice de confusion pour voir l’efficacité de la méthode </a:t>
            </a:r>
          </a:p>
          <a:p>
            <a:pPr marL="285750" indent="-285750">
              <a:buFont typeface="Wingdings" panose="05000000000000000000" pitchFamily="2" charset="2"/>
              <a:buChar char="Ø"/>
            </a:pPr>
            <a:endParaRPr lang="fr-FR" sz="1800" b="0" i="0" u="none" strike="noStrike" baseline="0"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endParaRPr lang="fr-FR" dirty="0">
              <a:latin typeface="Nunito-Regular"/>
            </a:endParaRPr>
          </a:p>
          <a:p>
            <a:pPr marL="285750" indent="-285750">
              <a:buFont typeface="Wingdings" panose="05000000000000000000" pitchFamily="2" charset="2"/>
              <a:buChar char="Ø"/>
            </a:pPr>
            <a:endParaRPr lang="fr-FR" sz="1800" b="0" i="0" u="none" strike="noStrike" baseline="0" dirty="0">
              <a:latin typeface="Nunito-Regular"/>
            </a:endParaRPr>
          </a:p>
          <a:p>
            <a:endParaRPr lang="fr-FR" dirty="0">
              <a:latin typeface="Nunito-Regular"/>
            </a:endParaRPr>
          </a:p>
          <a:p>
            <a:pPr marL="285750" indent="-285750">
              <a:buFont typeface="Wingdings" panose="05000000000000000000" pitchFamily="2" charset="2"/>
              <a:buChar char="Ø"/>
            </a:pPr>
            <a:endParaRPr lang="fr-FR" sz="1800" b="0" i="0" u="none" strike="noStrike" baseline="0" dirty="0">
              <a:latin typeface="Nunito-Regular"/>
            </a:endParaRPr>
          </a:p>
        </p:txBody>
      </p:sp>
      <p:pic>
        <p:nvPicPr>
          <p:cNvPr id="7170" name="Picture 2">
            <a:extLst>
              <a:ext uri="{FF2B5EF4-FFF2-40B4-BE49-F238E27FC236}">
                <a16:creationId xmlns:a16="http://schemas.microsoft.com/office/drawing/2014/main" id="{58FD5562-7974-AF66-8724-D8BD204765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1776" y="3590925"/>
            <a:ext cx="5620508" cy="2937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9159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19</a:t>
            </a:fld>
            <a:endParaRPr lang="fr-FR"/>
          </a:p>
        </p:txBody>
      </p:sp>
      <p:sp>
        <p:nvSpPr>
          <p:cNvPr id="3" name="Titre 2">
            <a:extLst>
              <a:ext uri="{FF2B5EF4-FFF2-40B4-BE49-F238E27FC236}">
                <a16:creationId xmlns:a16="http://schemas.microsoft.com/office/drawing/2014/main" id="{09C7F4CB-E2F7-4C0C-891A-23E0A2FA2B9B}"/>
              </a:ext>
            </a:extLst>
          </p:cNvPr>
          <p:cNvSpPr>
            <a:spLocks noGrp="1"/>
          </p:cNvSpPr>
          <p:nvPr>
            <p:ph type="title"/>
          </p:nvPr>
        </p:nvSpPr>
        <p:spPr>
          <a:xfrm>
            <a:off x="0" y="234084"/>
            <a:ext cx="10761137" cy="621581"/>
          </a:xfrm>
        </p:spPr>
        <p:txBody>
          <a:bodyPr/>
          <a:lstStyle/>
          <a:p>
            <a:r>
              <a:rPr lang="fr-FR" i="1" dirty="0"/>
              <a:t>    Présentation du nettoyage et de l’exploration du texte : Tf-</a:t>
            </a:r>
            <a:r>
              <a:rPr lang="fr-FR" i="1" dirty="0" err="1"/>
              <a:t>Idf</a:t>
            </a:r>
            <a:endParaRPr lang="fr-FR" dirty="0"/>
          </a:p>
        </p:txBody>
      </p:sp>
      <p:sp>
        <p:nvSpPr>
          <p:cNvPr id="7" name="Ellipse 6">
            <a:extLst>
              <a:ext uri="{FF2B5EF4-FFF2-40B4-BE49-F238E27FC236}">
                <a16:creationId xmlns:a16="http://schemas.microsoft.com/office/drawing/2014/main" id="{9AC432C8-BF3E-4142-BA5C-87A54B932D5C}"/>
              </a:ext>
            </a:extLst>
          </p:cNvPr>
          <p:cNvSpPr/>
          <p:nvPr/>
        </p:nvSpPr>
        <p:spPr>
          <a:xfrm>
            <a:off x="215997" y="326106"/>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2</a:t>
            </a:r>
          </a:p>
        </p:txBody>
      </p:sp>
      <p:sp>
        <p:nvSpPr>
          <p:cNvPr id="11" name="ZoneTexte 10">
            <a:extLst>
              <a:ext uri="{FF2B5EF4-FFF2-40B4-BE49-F238E27FC236}">
                <a16:creationId xmlns:a16="http://schemas.microsoft.com/office/drawing/2014/main" id="{4D312CC1-F98B-4D0E-B44A-EE9D9B67CE63}"/>
              </a:ext>
            </a:extLst>
          </p:cNvPr>
          <p:cNvSpPr txBox="1"/>
          <p:nvPr/>
        </p:nvSpPr>
        <p:spPr>
          <a:xfrm>
            <a:off x="215997" y="1216334"/>
            <a:ext cx="11057861" cy="769441"/>
          </a:xfrm>
          <a:prstGeom prst="rect">
            <a:avLst/>
          </a:prstGeom>
          <a:noFill/>
          <a:ln w="28575">
            <a:noFill/>
          </a:ln>
        </p:spPr>
        <p:txBody>
          <a:bodyPr wrap="square">
            <a:spAutoFit/>
          </a:bodyPr>
          <a:lstStyle/>
          <a:p>
            <a:endParaRPr lang="fr-FR" sz="2000" dirty="0"/>
          </a:p>
          <a:p>
            <a:pPr marL="342900" indent="-342900">
              <a:buFont typeface="Courier New" panose="02070309020205020404" pitchFamily="49" charset="0"/>
              <a:buChar char="o"/>
            </a:pPr>
            <a:endParaRPr lang="fr-FR" sz="2400" b="1" dirty="0"/>
          </a:p>
        </p:txBody>
      </p:sp>
      <p:sp>
        <p:nvSpPr>
          <p:cNvPr id="6" name="ZoneTexte 5">
            <a:extLst>
              <a:ext uri="{FF2B5EF4-FFF2-40B4-BE49-F238E27FC236}">
                <a16:creationId xmlns:a16="http://schemas.microsoft.com/office/drawing/2014/main" id="{E3116A0C-8112-D331-DCF3-7620D2C8584D}"/>
              </a:ext>
            </a:extLst>
          </p:cNvPr>
          <p:cNvSpPr txBox="1"/>
          <p:nvPr/>
        </p:nvSpPr>
        <p:spPr>
          <a:xfrm>
            <a:off x="431997" y="1055940"/>
            <a:ext cx="10444292" cy="4247317"/>
          </a:xfrm>
          <a:prstGeom prst="rect">
            <a:avLst/>
          </a:prstGeom>
          <a:noFill/>
          <a:ln w="28575">
            <a:noFill/>
          </a:ln>
        </p:spPr>
        <p:txBody>
          <a:bodyPr wrap="square">
            <a:spAutoFit/>
          </a:bodyPr>
          <a:lstStyle/>
          <a:p>
            <a:endParaRPr lang="fr-FR" dirty="0">
              <a:latin typeface="Nunito-Regular"/>
            </a:endParaRPr>
          </a:p>
          <a:p>
            <a:pPr marL="285750" indent="-285750">
              <a:buFont typeface="Wingdings" panose="05000000000000000000" pitchFamily="2" charset="2"/>
              <a:buChar char="Ø"/>
            </a:pPr>
            <a:r>
              <a:rPr lang="fr-FR" dirty="0">
                <a:latin typeface="Nunito-Regular"/>
              </a:rPr>
              <a:t>L’ARI pour le Tf-</a:t>
            </a:r>
            <a:r>
              <a:rPr lang="fr-FR" dirty="0" err="1">
                <a:latin typeface="Nunito-Regular"/>
              </a:rPr>
              <a:t>Idf</a:t>
            </a:r>
            <a:r>
              <a:rPr lang="fr-FR" dirty="0">
                <a:latin typeface="Nunito-Regular"/>
              </a:rPr>
              <a:t> est : 0.5394  </a:t>
            </a:r>
          </a:p>
          <a:p>
            <a:endParaRPr lang="fr-FR" sz="1800" b="0" i="0" u="none" strike="noStrike" baseline="0"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endParaRPr lang="fr-FR" dirty="0">
              <a:latin typeface="Nunito-Regular"/>
            </a:endParaRPr>
          </a:p>
          <a:p>
            <a:pPr marL="285750" indent="-285750">
              <a:buFont typeface="Wingdings" panose="05000000000000000000" pitchFamily="2" charset="2"/>
              <a:buChar char="Ø"/>
            </a:pPr>
            <a:endParaRPr lang="fr-FR" sz="1800" b="0" i="0" u="none" strike="noStrike" baseline="0" dirty="0">
              <a:latin typeface="Nunito-Regular"/>
            </a:endParaRPr>
          </a:p>
          <a:p>
            <a:endParaRPr lang="fr-FR" dirty="0">
              <a:latin typeface="Nunito-Regular"/>
            </a:endParaRPr>
          </a:p>
          <a:p>
            <a:pPr marL="285750" indent="-285750">
              <a:buFont typeface="Wingdings" panose="05000000000000000000" pitchFamily="2" charset="2"/>
              <a:buChar char="Ø"/>
            </a:pPr>
            <a:endParaRPr lang="fr-FR" sz="1800" b="0" i="0" u="none" strike="noStrike" baseline="0" dirty="0">
              <a:latin typeface="Nunito-Regular"/>
            </a:endParaRPr>
          </a:p>
        </p:txBody>
      </p:sp>
      <p:pic>
        <p:nvPicPr>
          <p:cNvPr id="12290" name="Picture 2">
            <a:extLst>
              <a:ext uri="{FF2B5EF4-FFF2-40B4-BE49-F238E27FC236}">
                <a16:creationId xmlns:a16="http://schemas.microsoft.com/office/drawing/2014/main" id="{9F08401C-CDC6-3623-E1AD-B080629B03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2014" y="2146169"/>
            <a:ext cx="8505825" cy="3695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6380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s://urbanweb.ratp.net/upload/docs/image/jpeg/2019-01/info_bascule_2019-01-31_19-54-36_112.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 name="Espace réservé du numéro de diapositive 4">
            <a:extLst>
              <a:ext uri="{FF2B5EF4-FFF2-40B4-BE49-F238E27FC236}">
                <a16:creationId xmlns:a16="http://schemas.microsoft.com/office/drawing/2014/main" id="{5F65155E-9131-4DDF-83D2-D5C35B504AAE}"/>
              </a:ext>
            </a:extLst>
          </p:cNvPr>
          <p:cNvSpPr>
            <a:spLocks noGrp="1"/>
          </p:cNvSpPr>
          <p:nvPr>
            <p:ph type="sldNum" sz="quarter" idx="12"/>
          </p:nvPr>
        </p:nvSpPr>
        <p:spPr/>
        <p:txBody>
          <a:bodyPr/>
          <a:lstStyle/>
          <a:p>
            <a:r>
              <a:rPr lang="fr-FR"/>
              <a:t>1</a:t>
            </a:r>
            <a:endParaRPr lang="fr-FR" dirty="0"/>
          </a:p>
        </p:txBody>
      </p:sp>
      <p:sp>
        <p:nvSpPr>
          <p:cNvPr id="8" name="Text Box 1">
            <a:extLst>
              <a:ext uri="{FF2B5EF4-FFF2-40B4-BE49-F238E27FC236}">
                <a16:creationId xmlns:a16="http://schemas.microsoft.com/office/drawing/2014/main" id="{12B16CFB-6DD0-4DF2-8A13-C6191461492B}"/>
              </a:ext>
            </a:extLst>
          </p:cNvPr>
          <p:cNvSpPr txBox="1">
            <a:spLocks noChangeArrowheads="1"/>
          </p:cNvSpPr>
          <p:nvPr/>
        </p:nvSpPr>
        <p:spPr bwMode="auto">
          <a:xfrm>
            <a:off x="250825" y="754894"/>
            <a:ext cx="11941175" cy="11409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9pPr>
          </a:lstStyle>
          <a:p>
            <a:endParaRPr lang="fr-FR" sz="2000" b="1" dirty="0">
              <a:solidFill>
                <a:schemeClr val="tx1"/>
              </a:solidFill>
            </a:endParaRPr>
          </a:p>
          <a:p>
            <a:r>
              <a:rPr lang="fr-FR" sz="2800" b="1" dirty="0">
                <a:solidFill>
                  <a:schemeClr val="tx1"/>
                </a:solidFill>
              </a:rPr>
              <a:t>P6 : </a:t>
            </a:r>
            <a:r>
              <a:rPr lang="fr-FR" sz="2800" b="1" i="0" dirty="0">
                <a:solidFill>
                  <a:schemeClr val="tx1"/>
                </a:solidFill>
                <a:effectLst/>
                <a:latin typeface="Montserrat" panose="00000500000000000000" pitchFamily="2" charset="0"/>
              </a:rPr>
              <a:t>Classifiez automatiquement des biens de consommation</a:t>
            </a:r>
            <a:endParaRPr lang="fr-FR" sz="2800" b="1" i="1" dirty="0">
              <a:solidFill>
                <a:schemeClr val="tx1">
                  <a:lumMod val="85000"/>
                  <a:lumOff val="15000"/>
                </a:schemeClr>
              </a:solidFill>
            </a:endParaRPr>
          </a:p>
          <a:p>
            <a:r>
              <a:rPr lang="fr-FR" sz="2000" b="1" i="1" dirty="0">
                <a:solidFill>
                  <a:schemeClr val="tx1">
                    <a:lumMod val="85000"/>
                    <a:lumOff val="15000"/>
                  </a:schemeClr>
                </a:solidFill>
              </a:rPr>
              <a:t>Parcours : Data </a:t>
            </a:r>
            <a:r>
              <a:rPr lang="fr-FR" sz="2000" b="1" i="1" dirty="0" err="1">
                <a:solidFill>
                  <a:schemeClr val="tx1">
                    <a:lumMod val="85000"/>
                    <a:lumOff val="15000"/>
                  </a:schemeClr>
                </a:solidFill>
              </a:rPr>
              <a:t>scientist</a:t>
            </a:r>
            <a:endParaRPr lang="fr-FR" sz="2000" b="1" i="1" dirty="0">
              <a:solidFill>
                <a:schemeClr val="tx1">
                  <a:lumMod val="85000"/>
                  <a:lumOff val="15000"/>
                </a:schemeClr>
              </a:solidFill>
            </a:endParaRPr>
          </a:p>
        </p:txBody>
      </p:sp>
      <p:sp>
        <p:nvSpPr>
          <p:cNvPr id="9" name="ZoneTexte 8">
            <a:extLst>
              <a:ext uri="{FF2B5EF4-FFF2-40B4-BE49-F238E27FC236}">
                <a16:creationId xmlns:a16="http://schemas.microsoft.com/office/drawing/2014/main" id="{CC16B4B4-0E20-4D5D-859C-F7038781261C}"/>
              </a:ext>
            </a:extLst>
          </p:cNvPr>
          <p:cNvSpPr txBox="1"/>
          <p:nvPr/>
        </p:nvSpPr>
        <p:spPr>
          <a:xfrm>
            <a:off x="323850" y="2417939"/>
            <a:ext cx="5772150" cy="3139321"/>
          </a:xfrm>
          <a:prstGeom prst="rect">
            <a:avLst/>
          </a:prstGeom>
          <a:noFill/>
          <a:ln w="28575">
            <a:solidFill>
              <a:srgbClr val="16B07D"/>
            </a:solidFill>
          </a:ln>
        </p:spPr>
        <p:txBody>
          <a:bodyPr wrap="square">
            <a:spAutoFit/>
          </a:bodyPr>
          <a:lstStyle/>
          <a:p>
            <a:pPr algn="l"/>
            <a:r>
              <a:rPr lang="fr-FR" i="1" dirty="0"/>
              <a:t>Je suis Data </a:t>
            </a:r>
            <a:r>
              <a:rPr lang="fr-FR" i="1" dirty="0" err="1"/>
              <a:t>Scientist</a:t>
            </a:r>
            <a:r>
              <a:rPr lang="fr-FR" i="1" dirty="0"/>
              <a:t> au sein de l’entreprise "Place de marché”, qui souhaite lancer une marketplace e-commerce. Des vendeurs proposent des articles à des acheteurs en postant une photo et une description. Pour l'instant, l'attribution de la catégorie d'un article est effectuée manuellement par les vendeurs, et est donc peu fiable. Pour rendre l’expérience utilisateur) la plus fluide possible, il devient nécessaire d'automatiser cette tâche. </a:t>
            </a:r>
          </a:p>
          <a:p>
            <a:pPr algn="l"/>
            <a:r>
              <a:rPr lang="fr-FR" i="1" dirty="0"/>
              <a:t>Je dois donc étudier la faisabilité d'un moteur de classification des articles en différentes catégories, avec un niveau de précision suffisant.</a:t>
            </a:r>
          </a:p>
        </p:txBody>
      </p:sp>
      <p:pic>
        <p:nvPicPr>
          <p:cNvPr id="1026" name="Picture 2" descr="logo entreprise place de marché">
            <a:hlinkClick r:id="rId3"/>
            <a:extLst>
              <a:ext uri="{FF2B5EF4-FFF2-40B4-BE49-F238E27FC236}">
                <a16:creationId xmlns:a16="http://schemas.microsoft.com/office/drawing/2014/main" id="{853B1F36-0B21-287E-E5E9-8E38B536D7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6075" y="2666628"/>
            <a:ext cx="3592286"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939943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20</a:t>
            </a:fld>
            <a:endParaRPr lang="fr-FR"/>
          </a:p>
        </p:txBody>
      </p:sp>
      <p:sp>
        <p:nvSpPr>
          <p:cNvPr id="3" name="Titre 2">
            <a:extLst>
              <a:ext uri="{FF2B5EF4-FFF2-40B4-BE49-F238E27FC236}">
                <a16:creationId xmlns:a16="http://schemas.microsoft.com/office/drawing/2014/main" id="{09C7F4CB-E2F7-4C0C-891A-23E0A2FA2B9B}"/>
              </a:ext>
            </a:extLst>
          </p:cNvPr>
          <p:cNvSpPr>
            <a:spLocks noGrp="1"/>
          </p:cNvSpPr>
          <p:nvPr>
            <p:ph type="title"/>
          </p:nvPr>
        </p:nvSpPr>
        <p:spPr>
          <a:xfrm>
            <a:off x="0" y="234084"/>
            <a:ext cx="10761137" cy="621581"/>
          </a:xfrm>
        </p:spPr>
        <p:txBody>
          <a:bodyPr/>
          <a:lstStyle/>
          <a:p>
            <a:r>
              <a:rPr lang="fr-FR" i="1" dirty="0"/>
              <a:t>    Présentation du nettoyage et de l’exploration du texte : Word2Vec</a:t>
            </a:r>
            <a:endParaRPr lang="fr-FR" dirty="0"/>
          </a:p>
        </p:txBody>
      </p:sp>
      <p:sp>
        <p:nvSpPr>
          <p:cNvPr id="7" name="Ellipse 6">
            <a:extLst>
              <a:ext uri="{FF2B5EF4-FFF2-40B4-BE49-F238E27FC236}">
                <a16:creationId xmlns:a16="http://schemas.microsoft.com/office/drawing/2014/main" id="{9AC432C8-BF3E-4142-BA5C-87A54B932D5C}"/>
              </a:ext>
            </a:extLst>
          </p:cNvPr>
          <p:cNvSpPr/>
          <p:nvPr/>
        </p:nvSpPr>
        <p:spPr>
          <a:xfrm>
            <a:off x="215997" y="326106"/>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2</a:t>
            </a:r>
          </a:p>
        </p:txBody>
      </p:sp>
      <p:sp>
        <p:nvSpPr>
          <p:cNvPr id="11" name="ZoneTexte 10">
            <a:extLst>
              <a:ext uri="{FF2B5EF4-FFF2-40B4-BE49-F238E27FC236}">
                <a16:creationId xmlns:a16="http://schemas.microsoft.com/office/drawing/2014/main" id="{4D312CC1-F98B-4D0E-B44A-EE9D9B67CE63}"/>
              </a:ext>
            </a:extLst>
          </p:cNvPr>
          <p:cNvSpPr txBox="1"/>
          <p:nvPr/>
        </p:nvSpPr>
        <p:spPr>
          <a:xfrm>
            <a:off x="215997" y="1216334"/>
            <a:ext cx="11057861" cy="769441"/>
          </a:xfrm>
          <a:prstGeom prst="rect">
            <a:avLst/>
          </a:prstGeom>
          <a:noFill/>
          <a:ln w="28575">
            <a:noFill/>
          </a:ln>
        </p:spPr>
        <p:txBody>
          <a:bodyPr wrap="square">
            <a:spAutoFit/>
          </a:bodyPr>
          <a:lstStyle/>
          <a:p>
            <a:endParaRPr lang="fr-FR" sz="2000" dirty="0"/>
          </a:p>
          <a:p>
            <a:pPr marL="342900" indent="-342900">
              <a:buFont typeface="Courier New" panose="02070309020205020404" pitchFamily="49" charset="0"/>
              <a:buChar char="o"/>
            </a:pPr>
            <a:endParaRPr lang="fr-FR" sz="2400" b="1" dirty="0"/>
          </a:p>
        </p:txBody>
      </p:sp>
      <p:sp>
        <p:nvSpPr>
          <p:cNvPr id="6" name="ZoneTexte 5">
            <a:extLst>
              <a:ext uri="{FF2B5EF4-FFF2-40B4-BE49-F238E27FC236}">
                <a16:creationId xmlns:a16="http://schemas.microsoft.com/office/drawing/2014/main" id="{E3116A0C-8112-D331-DCF3-7620D2C8584D}"/>
              </a:ext>
            </a:extLst>
          </p:cNvPr>
          <p:cNvSpPr txBox="1"/>
          <p:nvPr/>
        </p:nvSpPr>
        <p:spPr>
          <a:xfrm>
            <a:off x="215997" y="1001971"/>
            <a:ext cx="10444292" cy="6370975"/>
          </a:xfrm>
          <a:prstGeom prst="rect">
            <a:avLst/>
          </a:prstGeom>
          <a:noFill/>
          <a:ln w="28575">
            <a:noFill/>
          </a:ln>
        </p:spPr>
        <p:txBody>
          <a:bodyPr wrap="square">
            <a:spAutoFit/>
          </a:bodyPr>
          <a:lstStyle/>
          <a:p>
            <a:endParaRPr lang="fr-FR" dirty="0">
              <a:latin typeface="Nunito-Regular"/>
            </a:endParaRPr>
          </a:p>
          <a:p>
            <a:pPr marL="285750" indent="-285750">
              <a:buFont typeface="Wingdings" panose="05000000000000000000" pitchFamily="2" charset="2"/>
              <a:buChar char="Ø"/>
            </a:pPr>
            <a:r>
              <a:rPr lang="fr-FR" dirty="0">
                <a:latin typeface="Nunito-Regular"/>
              </a:rPr>
              <a:t>Troisième méthode d’analyse de textes : Le Word2Vec</a:t>
            </a:r>
          </a:p>
          <a:p>
            <a:pPr marL="285750" indent="-285750">
              <a:buFont typeface="Wingdings" panose="05000000000000000000" pitchFamily="2" charset="2"/>
              <a:buChar char="Ø"/>
            </a:pPr>
            <a:endParaRPr lang="fr-FR" sz="1800" b="0" i="0" u="none" strike="noStrike" baseline="0" dirty="0">
              <a:latin typeface="Nunito-Regular"/>
            </a:endParaRPr>
          </a:p>
          <a:p>
            <a:pPr marL="285750" indent="-285750">
              <a:buFont typeface="Wingdings" panose="05000000000000000000" pitchFamily="2" charset="2"/>
              <a:buChar char="Ø"/>
            </a:pPr>
            <a:r>
              <a:rPr lang="fr-FR" sz="1800" b="0" i="0" u="none" strike="noStrike" baseline="0" dirty="0">
                <a:latin typeface="Nunito-Regular"/>
              </a:rPr>
              <a:t>Word2vec est une sorte d’ACP non linéaire dans le sens qu’il réduit les dimensions, et car il prend en compte le contexte mais ne s’en éloigne pas tant que ce ça.</a:t>
            </a: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r>
              <a:rPr lang="fr-FR" dirty="0">
                <a:latin typeface="Nunito-Regular"/>
              </a:rPr>
              <a:t>Pour la création de notre modèle, nous nous basons sur les paramètres suivants :</a:t>
            </a:r>
          </a:p>
          <a:p>
            <a:pPr marL="171450" indent="-171450">
              <a:buFont typeface="Arial" panose="020B0604020202020204" pitchFamily="34" charset="0"/>
              <a:buChar char="•"/>
            </a:pPr>
            <a:r>
              <a:rPr lang="fr-FR" sz="1200" dirty="0" err="1">
                <a:latin typeface="Nunito-Regular"/>
              </a:rPr>
              <a:t>min_count</a:t>
            </a:r>
            <a:r>
              <a:rPr lang="fr-FR" sz="1200" dirty="0">
                <a:latin typeface="Nunito-Regular"/>
              </a:rPr>
              <a:t>=3 : On ignore les mots qui apparaissent moins que 3 fois</a:t>
            </a:r>
          </a:p>
          <a:p>
            <a:pPr marL="171450" indent="-171450">
              <a:buFont typeface="Arial" panose="020B0604020202020204" pitchFamily="34" charset="0"/>
              <a:buChar char="•"/>
            </a:pPr>
            <a:r>
              <a:rPr lang="fr-FR" sz="1200" dirty="0" err="1">
                <a:latin typeface="Nunito-Regular"/>
              </a:rPr>
              <a:t>vector_size</a:t>
            </a:r>
            <a:r>
              <a:rPr lang="fr-FR" sz="1200" dirty="0">
                <a:latin typeface="Nunito-Regular"/>
              </a:rPr>
              <a:t>=300 : La taille du vecteur est 300 </a:t>
            </a:r>
          </a:p>
          <a:p>
            <a:pPr marL="171450" indent="-171450">
              <a:buFont typeface="Arial" panose="020B0604020202020204" pitchFamily="34" charset="0"/>
              <a:buChar char="•"/>
            </a:pPr>
            <a:r>
              <a:rPr lang="fr-FR" sz="1200" dirty="0" err="1">
                <a:latin typeface="Nunito-Regular"/>
              </a:rPr>
              <a:t>window</a:t>
            </a:r>
            <a:r>
              <a:rPr lang="fr-FR" sz="1200" dirty="0">
                <a:latin typeface="Nunito-Regular"/>
              </a:rPr>
              <a:t>=7 :  Fenêtre contextuelle pour les mots pendant le training </a:t>
            </a:r>
          </a:p>
          <a:p>
            <a:pPr marL="171450" indent="-171450">
              <a:buFont typeface="Arial" panose="020B0604020202020204" pitchFamily="34" charset="0"/>
              <a:buChar char="•"/>
            </a:pPr>
            <a:r>
              <a:rPr lang="fr-FR" sz="1200" dirty="0" err="1">
                <a:latin typeface="Nunito-Regular"/>
              </a:rPr>
              <a:t>maxlen</a:t>
            </a:r>
            <a:r>
              <a:rPr lang="fr-FR" sz="1200" dirty="0">
                <a:latin typeface="Nunito-Regular"/>
              </a:rPr>
              <a:t>=24 : La longueur des phrases n'excède pas 24</a:t>
            </a: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r>
              <a:rPr lang="fr-FR" dirty="0">
                <a:latin typeface="Nunito-Regular"/>
              </a:rPr>
              <a:t>On crée et on entraine notre modèle, qui contient 4527 mots</a:t>
            </a: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r>
              <a:rPr lang="fr-FR" dirty="0">
                <a:latin typeface="Nunito-Regular"/>
              </a:rPr>
              <a:t>On effectue la tokenisation (préparation des sentences)</a:t>
            </a: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r>
              <a:rPr lang="fr-FR" dirty="0">
                <a:latin typeface="Nunito-Regular"/>
              </a:rPr>
              <a:t>On crée la matrice d’</a:t>
            </a:r>
            <a:r>
              <a:rPr lang="fr-FR" dirty="0" err="1">
                <a:latin typeface="Nunito-Regular"/>
              </a:rPr>
              <a:t>embedding</a:t>
            </a:r>
            <a:r>
              <a:rPr lang="fr-FR" dirty="0">
                <a:latin typeface="Nunito-Regular"/>
              </a:rPr>
              <a:t> puis on calcule nos métriques </a:t>
            </a:r>
          </a:p>
          <a:p>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endParaRPr lang="fr-FR" dirty="0">
              <a:latin typeface="Nunito-Regular"/>
            </a:endParaRPr>
          </a:p>
          <a:p>
            <a:pPr marL="285750" indent="-285750">
              <a:buFont typeface="Wingdings" panose="05000000000000000000" pitchFamily="2" charset="2"/>
              <a:buChar char="Ø"/>
            </a:pPr>
            <a:endParaRPr lang="fr-FR" sz="1800" b="0" i="0" u="none" strike="noStrike" baseline="0" dirty="0">
              <a:latin typeface="Nunito-Regular"/>
            </a:endParaRPr>
          </a:p>
          <a:p>
            <a:endParaRPr lang="fr-FR" dirty="0">
              <a:latin typeface="Nunito-Regular"/>
            </a:endParaRPr>
          </a:p>
          <a:p>
            <a:pPr marL="285750" indent="-285750">
              <a:buFont typeface="Wingdings" panose="05000000000000000000" pitchFamily="2" charset="2"/>
              <a:buChar char="Ø"/>
            </a:pPr>
            <a:endParaRPr lang="fr-FR" sz="1800" b="0" i="0" u="none" strike="noStrike" baseline="0" dirty="0">
              <a:latin typeface="Nunito-Regular"/>
            </a:endParaRPr>
          </a:p>
        </p:txBody>
      </p:sp>
    </p:spTree>
    <p:extLst>
      <p:ext uri="{BB962C8B-B14F-4D97-AF65-F5344CB8AC3E}">
        <p14:creationId xmlns:p14="http://schemas.microsoft.com/office/powerpoint/2010/main" val="624155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21</a:t>
            </a:fld>
            <a:endParaRPr lang="fr-FR"/>
          </a:p>
        </p:txBody>
      </p:sp>
      <p:sp>
        <p:nvSpPr>
          <p:cNvPr id="3" name="Titre 2">
            <a:extLst>
              <a:ext uri="{FF2B5EF4-FFF2-40B4-BE49-F238E27FC236}">
                <a16:creationId xmlns:a16="http://schemas.microsoft.com/office/drawing/2014/main" id="{09C7F4CB-E2F7-4C0C-891A-23E0A2FA2B9B}"/>
              </a:ext>
            </a:extLst>
          </p:cNvPr>
          <p:cNvSpPr>
            <a:spLocks noGrp="1"/>
          </p:cNvSpPr>
          <p:nvPr>
            <p:ph type="title"/>
          </p:nvPr>
        </p:nvSpPr>
        <p:spPr>
          <a:xfrm>
            <a:off x="0" y="234084"/>
            <a:ext cx="10761137" cy="621581"/>
          </a:xfrm>
        </p:spPr>
        <p:txBody>
          <a:bodyPr/>
          <a:lstStyle/>
          <a:p>
            <a:r>
              <a:rPr lang="fr-FR" i="1" dirty="0"/>
              <a:t>    Présentation du nettoyage et de l’exploration du texte : Word2Vec</a:t>
            </a:r>
            <a:endParaRPr lang="fr-FR" dirty="0"/>
          </a:p>
        </p:txBody>
      </p:sp>
      <p:sp>
        <p:nvSpPr>
          <p:cNvPr id="7" name="Ellipse 6">
            <a:extLst>
              <a:ext uri="{FF2B5EF4-FFF2-40B4-BE49-F238E27FC236}">
                <a16:creationId xmlns:a16="http://schemas.microsoft.com/office/drawing/2014/main" id="{9AC432C8-BF3E-4142-BA5C-87A54B932D5C}"/>
              </a:ext>
            </a:extLst>
          </p:cNvPr>
          <p:cNvSpPr/>
          <p:nvPr/>
        </p:nvSpPr>
        <p:spPr>
          <a:xfrm>
            <a:off x="215997" y="326106"/>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2</a:t>
            </a:r>
          </a:p>
        </p:txBody>
      </p:sp>
      <p:sp>
        <p:nvSpPr>
          <p:cNvPr id="11" name="ZoneTexte 10">
            <a:extLst>
              <a:ext uri="{FF2B5EF4-FFF2-40B4-BE49-F238E27FC236}">
                <a16:creationId xmlns:a16="http://schemas.microsoft.com/office/drawing/2014/main" id="{4D312CC1-F98B-4D0E-B44A-EE9D9B67CE63}"/>
              </a:ext>
            </a:extLst>
          </p:cNvPr>
          <p:cNvSpPr txBox="1"/>
          <p:nvPr/>
        </p:nvSpPr>
        <p:spPr>
          <a:xfrm>
            <a:off x="215997" y="1216334"/>
            <a:ext cx="11057861" cy="769441"/>
          </a:xfrm>
          <a:prstGeom prst="rect">
            <a:avLst/>
          </a:prstGeom>
          <a:noFill/>
          <a:ln w="28575">
            <a:noFill/>
          </a:ln>
        </p:spPr>
        <p:txBody>
          <a:bodyPr wrap="square">
            <a:spAutoFit/>
          </a:bodyPr>
          <a:lstStyle/>
          <a:p>
            <a:endParaRPr lang="fr-FR" sz="2000" dirty="0"/>
          </a:p>
          <a:p>
            <a:pPr marL="342900" indent="-342900">
              <a:buFont typeface="Courier New" panose="02070309020205020404" pitchFamily="49" charset="0"/>
              <a:buChar char="o"/>
            </a:pPr>
            <a:endParaRPr lang="fr-FR" sz="2400" b="1" dirty="0"/>
          </a:p>
        </p:txBody>
      </p:sp>
      <p:sp>
        <p:nvSpPr>
          <p:cNvPr id="6" name="ZoneTexte 5">
            <a:extLst>
              <a:ext uri="{FF2B5EF4-FFF2-40B4-BE49-F238E27FC236}">
                <a16:creationId xmlns:a16="http://schemas.microsoft.com/office/drawing/2014/main" id="{E3116A0C-8112-D331-DCF3-7620D2C8584D}"/>
              </a:ext>
            </a:extLst>
          </p:cNvPr>
          <p:cNvSpPr txBox="1"/>
          <p:nvPr/>
        </p:nvSpPr>
        <p:spPr>
          <a:xfrm>
            <a:off x="431997" y="1055940"/>
            <a:ext cx="10444292" cy="4247317"/>
          </a:xfrm>
          <a:prstGeom prst="rect">
            <a:avLst/>
          </a:prstGeom>
          <a:noFill/>
          <a:ln w="28575">
            <a:noFill/>
          </a:ln>
        </p:spPr>
        <p:txBody>
          <a:bodyPr wrap="square">
            <a:spAutoFit/>
          </a:bodyPr>
          <a:lstStyle/>
          <a:p>
            <a:endParaRPr lang="fr-FR" dirty="0">
              <a:latin typeface="Nunito-Regular"/>
            </a:endParaRPr>
          </a:p>
          <a:p>
            <a:pPr marL="285750" indent="-285750">
              <a:buFont typeface="Wingdings" panose="05000000000000000000" pitchFamily="2" charset="2"/>
              <a:buChar char="Ø"/>
            </a:pPr>
            <a:r>
              <a:rPr lang="fr-FR" dirty="0">
                <a:latin typeface="Nunito-Regular"/>
              </a:rPr>
              <a:t>L’ARI pour le Word2Vec est : 0.5156  </a:t>
            </a:r>
          </a:p>
          <a:p>
            <a:endParaRPr lang="fr-FR" sz="1800" b="0" i="0" u="none" strike="noStrike" baseline="0"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endParaRPr lang="fr-FR" dirty="0">
              <a:latin typeface="Nunito-Regular"/>
            </a:endParaRPr>
          </a:p>
          <a:p>
            <a:pPr marL="285750" indent="-285750">
              <a:buFont typeface="Wingdings" panose="05000000000000000000" pitchFamily="2" charset="2"/>
              <a:buChar char="Ø"/>
            </a:pPr>
            <a:endParaRPr lang="fr-FR" sz="1800" b="0" i="0" u="none" strike="noStrike" baseline="0" dirty="0">
              <a:latin typeface="Nunito-Regular"/>
            </a:endParaRPr>
          </a:p>
          <a:p>
            <a:endParaRPr lang="fr-FR" dirty="0">
              <a:latin typeface="Nunito-Regular"/>
            </a:endParaRPr>
          </a:p>
          <a:p>
            <a:pPr marL="285750" indent="-285750">
              <a:buFont typeface="Wingdings" panose="05000000000000000000" pitchFamily="2" charset="2"/>
              <a:buChar char="Ø"/>
            </a:pPr>
            <a:endParaRPr lang="fr-FR" sz="1800" b="0" i="0" u="none" strike="noStrike" baseline="0" dirty="0">
              <a:latin typeface="Nunito-Regular"/>
            </a:endParaRPr>
          </a:p>
        </p:txBody>
      </p:sp>
      <p:pic>
        <p:nvPicPr>
          <p:cNvPr id="13314" name="Picture 2">
            <a:extLst>
              <a:ext uri="{FF2B5EF4-FFF2-40B4-BE49-F238E27FC236}">
                <a16:creationId xmlns:a16="http://schemas.microsoft.com/office/drawing/2014/main" id="{35A5C587-DF85-7923-BD7B-9DB0E1E0B3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1968226"/>
            <a:ext cx="8823747" cy="3833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2944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22</a:t>
            </a:fld>
            <a:endParaRPr lang="fr-FR"/>
          </a:p>
        </p:txBody>
      </p:sp>
      <p:sp>
        <p:nvSpPr>
          <p:cNvPr id="3" name="Titre 2">
            <a:extLst>
              <a:ext uri="{FF2B5EF4-FFF2-40B4-BE49-F238E27FC236}">
                <a16:creationId xmlns:a16="http://schemas.microsoft.com/office/drawing/2014/main" id="{09C7F4CB-E2F7-4C0C-891A-23E0A2FA2B9B}"/>
              </a:ext>
            </a:extLst>
          </p:cNvPr>
          <p:cNvSpPr>
            <a:spLocks noGrp="1"/>
          </p:cNvSpPr>
          <p:nvPr>
            <p:ph type="title"/>
          </p:nvPr>
        </p:nvSpPr>
        <p:spPr>
          <a:xfrm>
            <a:off x="0" y="234084"/>
            <a:ext cx="10761137" cy="621581"/>
          </a:xfrm>
        </p:spPr>
        <p:txBody>
          <a:bodyPr/>
          <a:lstStyle/>
          <a:p>
            <a:r>
              <a:rPr lang="fr-FR" i="1" dirty="0"/>
              <a:t>    Présentation du nettoyage et de l’exploration du texte : Bert</a:t>
            </a:r>
            <a:endParaRPr lang="fr-FR" dirty="0"/>
          </a:p>
        </p:txBody>
      </p:sp>
      <p:sp>
        <p:nvSpPr>
          <p:cNvPr id="7" name="Ellipse 6">
            <a:extLst>
              <a:ext uri="{FF2B5EF4-FFF2-40B4-BE49-F238E27FC236}">
                <a16:creationId xmlns:a16="http://schemas.microsoft.com/office/drawing/2014/main" id="{9AC432C8-BF3E-4142-BA5C-87A54B932D5C}"/>
              </a:ext>
            </a:extLst>
          </p:cNvPr>
          <p:cNvSpPr/>
          <p:nvPr/>
        </p:nvSpPr>
        <p:spPr>
          <a:xfrm>
            <a:off x="215997" y="326106"/>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2</a:t>
            </a:r>
          </a:p>
        </p:txBody>
      </p:sp>
      <p:sp>
        <p:nvSpPr>
          <p:cNvPr id="11" name="ZoneTexte 10">
            <a:extLst>
              <a:ext uri="{FF2B5EF4-FFF2-40B4-BE49-F238E27FC236}">
                <a16:creationId xmlns:a16="http://schemas.microsoft.com/office/drawing/2014/main" id="{4D312CC1-F98B-4D0E-B44A-EE9D9B67CE63}"/>
              </a:ext>
            </a:extLst>
          </p:cNvPr>
          <p:cNvSpPr txBox="1"/>
          <p:nvPr/>
        </p:nvSpPr>
        <p:spPr>
          <a:xfrm>
            <a:off x="215997" y="1216334"/>
            <a:ext cx="11057861" cy="769441"/>
          </a:xfrm>
          <a:prstGeom prst="rect">
            <a:avLst/>
          </a:prstGeom>
          <a:noFill/>
          <a:ln w="28575">
            <a:noFill/>
          </a:ln>
        </p:spPr>
        <p:txBody>
          <a:bodyPr wrap="square">
            <a:spAutoFit/>
          </a:bodyPr>
          <a:lstStyle/>
          <a:p>
            <a:endParaRPr lang="fr-FR" sz="2000" dirty="0"/>
          </a:p>
          <a:p>
            <a:pPr marL="342900" indent="-342900">
              <a:buFont typeface="Courier New" panose="02070309020205020404" pitchFamily="49" charset="0"/>
              <a:buChar char="o"/>
            </a:pPr>
            <a:endParaRPr lang="fr-FR" sz="2400" b="1" dirty="0"/>
          </a:p>
        </p:txBody>
      </p:sp>
      <p:sp>
        <p:nvSpPr>
          <p:cNvPr id="6" name="ZoneTexte 5">
            <a:extLst>
              <a:ext uri="{FF2B5EF4-FFF2-40B4-BE49-F238E27FC236}">
                <a16:creationId xmlns:a16="http://schemas.microsoft.com/office/drawing/2014/main" id="{E3116A0C-8112-D331-DCF3-7620D2C8584D}"/>
              </a:ext>
            </a:extLst>
          </p:cNvPr>
          <p:cNvSpPr txBox="1"/>
          <p:nvPr/>
        </p:nvSpPr>
        <p:spPr>
          <a:xfrm>
            <a:off x="158422" y="1216334"/>
            <a:ext cx="10444292" cy="4524315"/>
          </a:xfrm>
          <a:prstGeom prst="rect">
            <a:avLst/>
          </a:prstGeom>
          <a:noFill/>
          <a:ln w="28575">
            <a:noFill/>
          </a:ln>
        </p:spPr>
        <p:txBody>
          <a:bodyPr wrap="square">
            <a:spAutoFit/>
          </a:bodyPr>
          <a:lstStyle/>
          <a:p>
            <a:endParaRPr lang="fr-FR" dirty="0">
              <a:latin typeface="Nunito-Regular"/>
            </a:endParaRPr>
          </a:p>
          <a:p>
            <a:pPr marL="285750" indent="-285750">
              <a:buFont typeface="Wingdings" panose="05000000000000000000" pitchFamily="2" charset="2"/>
              <a:buChar char="Ø"/>
            </a:pPr>
            <a:r>
              <a:rPr lang="fr-FR" dirty="0">
                <a:latin typeface="Nunito-Regular"/>
              </a:rPr>
              <a:t>Quatrième méthode d’analyse de textes : Le BERT</a:t>
            </a: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r>
              <a:rPr lang="fr-FR" dirty="0">
                <a:latin typeface="Nunito-Regular"/>
              </a:rPr>
              <a:t>Les modèles de </a:t>
            </a:r>
            <a:r>
              <a:rPr lang="fr-FR" dirty="0" err="1">
                <a:latin typeface="Nunito-Regular"/>
              </a:rPr>
              <a:t>deep</a:t>
            </a:r>
            <a:r>
              <a:rPr lang="fr-FR" dirty="0">
                <a:latin typeface="Nunito-Regular"/>
              </a:rPr>
              <a:t> </a:t>
            </a:r>
            <a:r>
              <a:rPr lang="fr-FR" dirty="0" err="1">
                <a:latin typeface="Nunito-Regular"/>
              </a:rPr>
              <a:t>learning</a:t>
            </a:r>
            <a:r>
              <a:rPr lang="fr-FR" dirty="0">
                <a:latin typeface="Nunito-Regular"/>
              </a:rPr>
              <a:t> comme BERT traitent les mots dans le contexte de leur phrases</a:t>
            </a: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r>
              <a:rPr lang="fr-FR" dirty="0">
                <a:latin typeface="Nunito-Regular"/>
              </a:rPr>
              <a:t>BERT : </a:t>
            </a:r>
            <a:r>
              <a:rPr lang="fr-FR" dirty="0" err="1">
                <a:latin typeface="Nunito-Regular"/>
              </a:rPr>
              <a:t>Bidirectional</a:t>
            </a:r>
            <a:r>
              <a:rPr lang="fr-FR" dirty="0">
                <a:latin typeface="Nunito-Regular"/>
              </a:rPr>
              <a:t> Encoder </a:t>
            </a:r>
            <a:r>
              <a:rPr lang="fr-FR" dirty="0" err="1">
                <a:latin typeface="Nunito-Regular"/>
              </a:rPr>
              <a:t>Representations</a:t>
            </a:r>
            <a:r>
              <a:rPr lang="fr-FR" dirty="0">
                <a:latin typeface="Nunito-Regular"/>
              </a:rPr>
              <a:t> </a:t>
            </a:r>
            <a:r>
              <a:rPr lang="fr-FR" dirty="0" err="1">
                <a:latin typeface="Nunito-Regular"/>
              </a:rPr>
              <a:t>from</a:t>
            </a:r>
            <a:r>
              <a:rPr lang="fr-FR" dirty="0">
                <a:latin typeface="Nunito-Regular"/>
              </a:rPr>
              <a:t> Transformers</a:t>
            </a:r>
          </a:p>
          <a:p>
            <a:endParaRPr lang="fr-FR" dirty="0">
              <a:latin typeface="Nunito-Regular"/>
            </a:endParaRPr>
          </a:p>
          <a:p>
            <a:pPr marL="285750" indent="-285750">
              <a:buFont typeface="Wingdings" panose="05000000000000000000" pitchFamily="2" charset="2"/>
              <a:buChar char="Ø"/>
            </a:pPr>
            <a:r>
              <a:rPr lang="fr-FR" dirty="0">
                <a:latin typeface="Nunito-Regular"/>
              </a:rPr>
              <a:t>Les descriptions des produits semblent déjà traitées, donc on essaye d'</a:t>
            </a:r>
            <a:r>
              <a:rPr lang="fr-FR" dirty="0" err="1">
                <a:latin typeface="Nunito-Regular"/>
              </a:rPr>
              <a:t>eviter</a:t>
            </a:r>
            <a:r>
              <a:rPr lang="fr-FR" dirty="0">
                <a:latin typeface="Nunito-Regular"/>
              </a:rPr>
              <a:t> de supprimer les </a:t>
            </a:r>
            <a:r>
              <a:rPr lang="fr-FR" dirty="0" err="1">
                <a:latin typeface="Nunito-Regular"/>
              </a:rPr>
              <a:t>stopwords</a:t>
            </a:r>
            <a:r>
              <a:rPr lang="fr-FR" dirty="0">
                <a:latin typeface="Nunito-Regular"/>
              </a:rPr>
              <a:t> et </a:t>
            </a:r>
            <a:r>
              <a:rPr lang="fr-FR" dirty="0" err="1">
                <a:latin typeface="Nunito-Regular"/>
              </a:rPr>
              <a:t>lemmatization</a:t>
            </a:r>
            <a:r>
              <a:rPr lang="fr-FR" dirty="0">
                <a:latin typeface="Nunito-Regular"/>
              </a:rPr>
              <a:t>.</a:t>
            </a: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r>
              <a:rPr lang="fr-FR" dirty="0">
                <a:latin typeface="Nunito-Regular"/>
              </a:rPr>
              <a:t>On effectue donc une simple « préparation » de texte avec uniquement la description</a:t>
            </a: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r>
              <a:rPr lang="fr-FR" dirty="0">
                <a:latin typeface="Nunito-Regular"/>
              </a:rPr>
              <a:t>On choisit et on entraine notre modèle ‘</a:t>
            </a:r>
            <a:r>
              <a:rPr lang="fr-FR" dirty="0" err="1">
                <a:latin typeface="Nunito-Regular"/>
              </a:rPr>
              <a:t>bert</a:t>
            </a:r>
            <a:r>
              <a:rPr lang="fr-FR" dirty="0">
                <a:latin typeface="Nunito-Regular"/>
              </a:rPr>
              <a:t>-base-</a:t>
            </a:r>
            <a:r>
              <a:rPr lang="fr-FR" dirty="0" err="1">
                <a:latin typeface="Nunito-Regular"/>
              </a:rPr>
              <a:t>uncased</a:t>
            </a:r>
            <a:r>
              <a:rPr lang="fr-FR" dirty="0">
                <a:latin typeface="Nunito-Regular"/>
              </a:rPr>
              <a:t>’</a:t>
            </a:r>
          </a:p>
          <a:p>
            <a:pPr marL="285750" indent="-285750">
              <a:buFont typeface="Wingdings" panose="05000000000000000000" pitchFamily="2" charset="2"/>
              <a:buChar char="Ø"/>
            </a:pPr>
            <a:endParaRPr lang="fr-FR" dirty="0">
              <a:latin typeface="Nunito-Regular"/>
            </a:endParaRPr>
          </a:p>
          <a:p>
            <a:endParaRPr lang="fr-FR" dirty="0">
              <a:latin typeface="Nunito-Regular"/>
            </a:endParaRPr>
          </a:p>
          <a:p>
            <a:pPr marL="285750" indent="-285750">
              <a:buFont typeface="Wingdings" panose="05000000000000000000" pitchFamily="2" charset="2"/>
              <a:buChar char="Ø"/>
            </a:pPr>
            <a:endParaRPr lang="fr-FR" sz="1800" b="0" i="0" u="none" strike="noStrike" baseline="0" dirty="0">
              <a:latin typeface="Nunito-Regular"/>
            </a:endParaRPr>
          </a:p>
        </p:txBody>
      </p:sp>
    </p:spTree>
    <p:extLst>
      <p:ext uri="{BB962C8B-B14F-4D97-AF65-F5344CB8AC3E}">
        <p14:creationId xmlns:p14="http://schemas.microsoft.com/office/powerpoint/2010/main" val="6931112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23</a:t>
            </a:fld>
            <a:endParaRPr lang="fr-FR"/>
          </a:p>
        </p:txBody>
      </p:sp>
      <p:sp>
        <p:nvSpPr>
          <p:cNvPr id="3" name="Titre 2">
            <a:extLst>
              <a:ext uri="{FF2B5EF4-FFF2-40B4-BE49-F238E27FC236}">
                <a16:creationId xmlns:a16="http://schemas.microsoft.com/office/drawing/2014/main" id="{09C7F4CB-E2F7-4C0C-891A-23E0A2FA2B9B}"/>
              </a:ext>
            </a:extLst>
          </p:cNvPr>
          <p:cNvSpPr>
            <a:spLocks noGrp="1"/>
          </p:cNvSpPr>
          <p:nvPr>
            <p:ph type="title"/>
          </p:nvPr>
        </p:nvSpPr>
        <p:spPr>
          <a:xfrm>
            <a:off x="0" y="234084"/>
            <a:ext cx="10761137" cy="621581"/>
          </a:xfrm>
        </p:spPr>
        <p:txBody>
          <a:bodyPr/>
          <a:lstStyle/>
          <a:p>
            <a:r>
              <a:rPr lang="fr-FR" i="1" dirty="0"/>
              <a:t>    Présentation du nettoyage et de l’exploration du texte : Bert</a:t>
            </a:r>
            <a:endParaRPr lang="fr-FR" dirty="0"/>
          </a:p>
        </p:txBody>
      </p:sp>
      <p:sp>
        <p:nvSpPr>
          <p:cNvPr id="7" name="Ellipse 6">
            <a:extLst>
              <a:ext uri="{FF2B5EF4-FFF2-40B4-BE49-F238E27FC236}">
                <a16:creationId xmlns:a16="http://schemas.microsoft.com/office/drawing/2014/main" id="{9AC432C8-BF3E-4142-BA5C-87A54B932D5C}"/>
              </a:ext>
            </a:extLst>
          </p:cNvPr>
          <p:cNvSpPr/>
          <p:nvPr/>
        </p:nvSpPr>
        <p:spPr>
          <a:xfrm>
            <a:off x="215997" y="326106"/>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2</a:t>
            </a:r>
          </a:p>
        </p:txBody>
      </p:sp>
      <p:sp>
        <p:nvSpPr>
          <p:cNvPr id="11" name="ZoneTexte 10">
            <a:extLst>
              <a:ext uri="{FF2B5EF4-FFF2-40B4-BE49-F238E27FC236}">
                <a16:creationId xmlns:a16="http://schemas.microsoft.com/office/drawing/2014/main" id="{4D312CC1-F98B-4D0E-B44A-EE9D9B67CE63}"/>
              </a:ext>
            </a:extLst>
          </p:cNvPr>
          <p:cNvSpPr txBox="1"/>
          <p:nvPr/>
        </p:nvSpPr>
        <p:spPr>
          <a:xfrm>
            <a:off x="215997" y="1216334"/>
            <a:ext cx="11057861" cy="769441"/>
          </a:xfrm>
          <a:prstGeom prst="rect">
            <a:avLst/>
          </a:prstGeom>
          <a:noFill/>
          <a:ln w="28575">
            <a:noFill/>
          </a:ln>
        </p:spPr>
        <p:txBody>
          <a:bodyPr wrap="square">
            <a:spAutoFit/>
          </a:bodyPr>
          <a:lstStyle/>
          <a:p>
            <a:endParaRPr lang="fr-FR" sz="2000" dirty="0"/>
          </a:p>
          <a:p>
            <a:pPr marL="342900" indent="-342900">
              <a:buFont typeface="Courier New" panose="02070309020205020404" pitchFamily="49" charset="0"/>
              <a:buChar char="o"/>
            </a:pPr>
            <a:endParaRPr lang="fr-FR" sz="2400" b="1" dirty="0"/>
          </a:p>
        </p:txBody>
      </p:sp>
      <p:sp>
        <p:nvSpPr>
          <p:cNvPr id="6" name="ZoneTexte 5">
            <a:extLst>
              <a:ext uri="{FF2B5EF4-FFF2-40B4-BE49-F238E27FC236}">
                <a16:creationId xmlns:a16="http://schemas.microsoft.com/office/drawing/2014/main" id="{E3116A0C-8112-D331-DCF3-7620D2C8584D}"/>
              </a:ext>
            </a:extLst>
          </p:cNvPr>
          <p:cNvSpPr txBox="1"/>
          <p:nvPr/>
        </p:nvSpPr>
        <p:spPr>
          <a:xfrm>
            <a:off x="431997" y="1055940"/>
            <a:ext cx="10444292" cy="4247317"/>
          </a:xfrm>
          <a:prstGeom prst="rect">
            <a:avLst/>
          </a:prstGeom>
          <a:noFill/>
          <a:ln w="28575">
            <a:noFill/>
          </a:ln>
        </p:spPr>
        <p:txBody>
          <a:bodyPr wrap="square">
            <a:spAutoFit/>
          </a:bodyPr>
          <a:lstStyle/>
          <a:p>
            <a:endParaRPr lang="fr-FR" dirty="0">
              <a:latin typeface="Nunito-Regular"/>
            </a:endParaRPr>
          </a:p>
          <a:p>
            <a:pPr marL="285750" indent="-285750">
              <a:buFont typeface="Wingdings" panose="05000000000000000000" pitchFamily="2" charset="2"/>
              <a:buChar char="Ø"/>
            </a:pPr>
            <a:r>
              <a:rPr lang="fr-FR" dirty="0">
                <a:latin typeface="Nunito-Regular"/>
              </a:rPr>
              <a:t>L’ARI pour le Bert est : 0.32  </a:t>
            </a:r>
          </a:p>
          <a:p>
            <a:endParaRPr lang="fr-FR" sz="1800" b="0" i="0" u="none" strike="noStrike" baseline="0"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endParaRPr lang="fr-FR" dirty="0">
              <a:latin typeface="Nunito-Regular"/>
            </a:endParaRPr>
          </a:p>
          <a:p>
            <a:pPr marL="285750" indent="-285750">
              <a:buFont typeface="Wingdings" panose="05000000000000000000" pitchFamily="2" charset="2"/>
              <a:buChar char="Ø"/>
            </a:pPr>
            <a:endParaRPr lang="fr-FR" sz="1800" b="0" i="0" u="none" strike="noStrike" baseline="0" dirty="0">
              <a:latin typeface="Nunito-Regular"/>
            </a:endParaRPr>
          </a:p>
          <a:p>
            <a:endParaRPr lang="fr-FR" dirty="0">
              <a:latin typeface="Nunito-Regular"/>
            </a:endParaRPr>
          </a:p>
          <a:p>
            <a:pPr marL="285750" indent="-285750">
              <a:buFont typeface="Wingdings" panose="05000000000000000000" pitchFamily="2" charset="2"/>
              <a:buChar char="Ø"/>
            </a:pPr>
            <a:endParaRPr lang="fr-FR" sz="1800" b="0" i="0" u="none" strike="noStrike" baseline="0" dirty="0">
              <a:latin typeface="Nunito-Regular"/>
            </a:endParaRPr>
          </a:p>
        </p:txBody>
      </p:sp>
      <p:pic>
        <p:nvPicPr>
          <p:cNvPr id="19458" name="Picture 2">
            <a:extLst>
              <a:ext uri="{FF2B5EF4-FFF2-40B4-BE49-F238E27FC236}">
                <a16:creationId xmlns:a16="http://schemas.microsoft.com/office/drawing/2014/main" id="{18975FDD-9B0B-943F-4007-C341F28F81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323212"/>
            <a:ext cx="8505825" cy="3695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7602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24</a:t>
            </a:fld>
            <a:endParaRPr lang="fr-FR"/>
          </a:p>
        </p:txBody>
      </p:sp>
      <p:sp>
        <p:nvSpPr>
          <p:cNvPr id="3" name="Titre 2">
            <a:extLst>
              <a:ext uri="{FF2B5EF4-FFF2-40B4-BE49-F238E27FC236}">
                <a16:creationId xmlns:a16="http://schemas.microsoft.com/office/drawing/2014/main" id="{09C7F4CB-E2F7-4C0C-891A-23E0A2FA2B9B}"/>
              </a:ext>
            </a:extLst>
          </p:cNvPr>
          <p:cNvSpPr>
            <a:spLocks noGrp="1"/>
          </p:cNvSpPr>
          <p:nvPr>
            <p:ph type="title"/>
          </p:nvPr>
        </p:nvSpPr>
        <p:spPr>
          <a:xfrm>
            <a:off x="0" y="234084"/>
            <a:ext cx="10761137" cy="621581"/>
          </a:xfrm>
        </p:spPr>
        <p:txBody>
          <a:bodyPr/>
          <a:lstStyle/>
          <a:p>
            <a:r>
              <a:rPr lang="fr-FR" i="1" dirty="0"/>
              <a:t>    Présentation du nettoyage et de l’exploration du texte : USE</a:t>
            </a:r>
            <a:endParaRPr lang="fr-FR" dirty="0"/>
          </a:p>
        </p:txBody>
      </p:sp>
      <p:sp>
        <p:nvSpPr>
          <p:cNvPr id="7" name="Ellipse 6">
            <a:extLst>
              <a:ext uri="{FF2B5EF4-FFF2-40B4-BE49-F238E27FC236}">
                <a16:creationId xmlns:a16="http://schemas.microsoft.com/office/drawing/2014/main" id="{9AC432C8-BF3E-4142-BA5C-87A54B932D5C}"/>
              </a:ext>
            </a:extLst>
          </p:cNvPr>
          <p:cNvSpPr/>
          <p:nvPr/>
        </p:nvSpPr>
        <p:spPr>
          <a:xfrm>
            <a:off x="215997" y="326106"/>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2</a:t>
            </a:r>
          </a:p>
        </p:txBody>
      </p:sp>
      <p:sp>
        <p:nvSpPr>
          <p:cNvPr id="11" name="ZoneTexte 10">
            <a:extLst>
              <a:ext uri="{FF2B5EF4-FFF2-40B4-BE49-F238E27FC236}">
                <a16:creationId xmlns:a16="http://schemas.microsoft.com/office/drawing/2014/main" id="{4D312CC1-F98B-4D0E-B44A-EE9D9B67CE63}"/>
              </a:ext>
            </a:extLst>
          </p:cNvPr>
          <p:cNvSpPr txBox="1"/>
          <p:nvPr/>
        </p:nvSpPr>
        <p:spPr>
          <a:xfrm>
            <a:off x="215997" y="1216334"/>
            <a:ext cx="11057861" cy="769441"/>
          </a:xfrm>
          <a:prstGeom prst="rect">
            <a:avLst/>
          </a:prstGeom>
          <a:noFill/>
          <a:ln w="28575">
            <a:noFill/>
          </a:ln>
        </p:spPr>
        <p:txBody>
          <a:bodyPr wrap="square">
            <a:spAutoFit/>
          </a:bodyPr>
          <a:lstStyle/>
          <a:p>
            <a:endParaRPr lang="fr-FR" sz="2000" dirty="0"/>
          </a:p>
          <a:p>
            <a:pPr marL="342900" indent="-342900">
              <a:buFont typeface="Courier New" panose="02070309020205020404" pitchFamily="49" charset="0"/>
              <a:buChar char="o"/>
            </a:pPr>
            <a:endParaRPr lang="fr-FR" sz="2400" b="1" dirty="0"/>
          </a:p>
        </p:txBody>
      </p:sp>
      <p:sp>
        <p:nvSpPr>
          <p:cNvPr id="6" name="ZoneTexte 5">
            <a:extLst>
              <a:ext uri="{FF2B5EF4-FFF2-40B4-BE49-F238E27FC236}">
                <a16:creationId xmlns:a16="http://schemas.microsoft.com/office/drawing/2014/main" id="{E3116A0C-8112-D331-DCF3-7620D2C8584D}"/>
              </a:ext>
            </a:extLst>
          </p:cNvPr>
          <p:cNvSpPr txBox="1"/>
          <p:nvPr/>
        </p:nvSpPr>
        <p:spPr>
          <a:xfrm>
            <a:off x="215997" y="947687"/>
            <a:ext cx="10444292" cy="2031325"/>
          </a:xfrm>
          <a:prstGeom prst="rect">
            <a:avLst/>
          </a:prstGeom>
          <a:noFill/>
          <a:ln w="28575">
            <a:noFill/>
          </a:ln>
        </p:spPr>
        <p:txBody>
          <a:bodyPr wrap="square">
            <a:spAutoFit/>
          </a:bodyPr>
          <a:lstStyle/>
          <a:p>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endParaRPr lang="fr-FR" dirty="0">
              <a:latin typeface="Nunito-Regular"/>
            </a:endParaRPr>
          </a:p>
          <a:p>
            <a:pPr marL="285750" indent="-285750">
              <a:buFont typeface="Wingdings" panose="05000000000000000000" pitchFamily="2" charset="2"/>
              <a:buChar char="Ø"/>
            </a:pPr>
            <a:endParaRPr lang="fr-FR" sz="1800" b="0" i="0" u="none" strike="noStrike" baseline="0" dirty="0">
              <a:latin typeface="Nunito-Regular"/>
            </a:endParaRPr>
          </a:p>
          <a:p>
            <a:endParaRPr lang="fr-FR" dirty="0">
              <a:latin typeface="Nunito-Regular"/>
            </a:endParaRPr>
          </a:p>
          <a:p>
            <a:pPr marL="285750" indent="-285750">
              <a:buFont typeface="Wingdings" panose="05000000000000000000" pitchFamily="2" charset="2"/>
              <a:buChar char="Ø"/>
            </a:pPr>
            <a:endParaRPr lang="fr-FR" sz="1800" b="0" i="0" u="none" strike="noStrike" baseline="0" dirty="0">
              <a:latin typeface="Nunito-Regular"/>
            </a:endParaRPr>
          </a:p>
        </p:txBody>
      </p:sp>
      <p:sp>
        <p:nvSpPr>
          <p:cNvPr id="8" name="ZoneTexte 7">
            <a:extLst>
              <a:ext uri="{FF2B5EF4-FFF2-40B4-BE49-F238E27FC236}">
                <a16:creationId xmlns:a16="http://schemas.microsoft.com/office/drawing/2014/main" id="{0AFF3C7C-0829-D844-59A0-0092F6E4DB7A}"/>
              </a:ext>
            </a:extLst>
          </p:cNvPr>
          <p:cNvSpPr txBox="1"/>
          <p:nvPr/>
        </p:nvSpPr>
        <p:spPr>
          <a:xfrm>
            <a:off x="158422" y="1216334"/>
            <a:ext cx="10444292" cy="5909310"/>
          </a:xfrm>
          <a:prstGeom prst="rect">
            <a:avLst/>
          </a:prstGeom>
          <a:noFill/>
          <a:ln w="28575">
            <a:noFill/>
          </a:ln>
        </p:spPr>
        <p:txBody>
          <a:bodyPr wrap="square">
            <a:spAutoFit/>
          </a:bodyPr>
          <a:lstStyle/>
          <a:p>
            <a:endParaRPr lang="fr-FR" dirty="0">
              <a:latin typeface="Nunito-Regular"/>
            </a:endParaRPr>
          </a:p>
          <a:p>
            <a:pPr marL="285750" indent="-285750">
              <a:buFont typeface="Wingdings" panose="05000000000000000000" pitchFamily="2" charset="2"/>
              <a:buChar char="Ø"/>
            </a:pPr>
            <a:r>
              <a:rPr lang="fr-FR" dirty="0">
                <a:latin typeface="Nunito-Regular"/>
              </a:rPr>
              <a:t>Troisième méthode d’analyse de textes : Le USE</a:t>
            </a: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r>
              <a:rPr lang="fr-FR" dirty="0">
                <a:latin typeface="Nunito-Regular"/>
              </a:rPr>
              <a:t>Les modèles de </a:t>
            </a:r>
            <a:r>
              <a:rPr lang="fr-FR" dirty="0" err="1">
                <a:latin typeface="Nunito-Regular"/>
              </a:rPr>
              <a:t>deep</a:t>
            </a:r>
            <a:r>
              <a:rPr lang="fr-FR" dirty="0">
                <a:latin typeface="Nunito-Regular"/>
              </a:rPr>
              <a:t> </a:t>
            </a:r>
            <a:r>
              <a:rPr lang="fr-FR" dirty="0" err="1">
                <a:latin typeface="Nunito-Regular"/>
              </a:rPr>
              <a:t>learning</a:t>
            </a:r>
            <a:r>
              <a:rPr lang="fr-FR" dirty="0">
                <a:latin typeface="Nunito-Regular"/>
              </a:rPr>
              <a:t> comme USE traitent les mots dans le contexte de leur phrases</a:t>
            </a: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r>
              <a:rPr lang="fr-FR" dirty="0">
                <a:latin typeface="Nunito-Regular"/>
              </a:rPr>
              <a:t>Le USE encode le texte en vecteurs de haute dimension qui peuvent être utilisés pour la classification du texte, la similarité sémantique, le regroupement et d’autres tâches de langage naturel. Le USE est publiquement disponible dans </a:t>
            </a:r>
            <a:r>
              <a:rPr lang="fr-FR" dirty="0" err="1">
                <a:latin typeface="Nunito-Regular"/>
              </a:rPr>
              <a:t>Tensorflow</a:t>
            </a:r>
            <a:r>
              <a:rPr lang="fr-FR" dirty="0">
                <a:latin typeface="Nunito-Regular"/>
              </a:rPr>
              <a:t>-hub.</a:t>
            </a: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r>
              <a:rPr lang="fr-FR" dirty="0">
                <a:latin typeface="Nunito-Regular"/>
              </a:rPr>
              <a:t>Avec USE, il ne faut pas trop traiter les textes, sinon, on perd le contexte (racine, lemmatisation) ou modifier purement et simplement les textes (suppression des mots vides).</a:t>
            </a: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r>
              <a:rPr lang="fr-FR" dirty="0">
                <a:latin typeface="Nunito-Regular"/>
              </a:rPr>
              <a:t>On choisit et on entraine le modèle USE </a:t>
            </a: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r>
              <a:rPr lang="fr-FR" dirty="0" err="1">
                <a:latin typeface="Nunito-Regular"/>
              </a:rPr>
              <a:t>USE_model_url</a:t>
            </a:r>
            <a:r>
              <a:rPr lang="fr-FR" dirty="0">
                <a:latin typeface="Nunito-Regular"/>
              </a:rPr>
              <a:t> = "https://tfhub.dev/google/universal-sentence-encoder/4"</a:t>
            </a: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endParaRPr lang="fr-FR" dirty="0">
              <a:latin typeface="Nunito-Regular"/>
            </a:endParaRPr>
          </a:p>
          <a:p>
            <a:pPr marL="285750" indent="-285750">
              <a:buFont typeface="Wingdings" panose="05000000000000000000" pitchFamily="2" charset="2"/>
              <a:buChar char="Ø"/>
            </a:pPr>
            <a:endParaRPr lang="fr-FR" sz="1800" b="0" i="0" u="none" strike="noStrike" baseline="0" dirty="0">
              <a:latin typeface="Nunito-Regular"/>
            </a:endParaRPr>
          </a:p>
          <a:p>
            <a:endParaRPr lang="fr-FR" dirty="0">
              <a:latin typeface="Nunito-Regular"/>
            </a:endParaRPr>
          </a:p>
          <a:p>
            <a:pPr marL="285750" indent="-285750">
              <a:buFont typeface="Wingdings" panose="05000000000000000000" pitchFamily="2" charset="2"/>
              <a:buChar char="Ø"/>
            </a:pPr>
            <a:endParaRPr lang="fr-FR" sz="1800" b="0" i="0" u="none" strike="noStrike" baseline="0" dirty="0">
              <a:latin typeface="Nunito-Regular"/>
            </a:endParaRPr>
          </a:p>
        </p:txBody>
      </p:sp>
    </p:spTree>
    <p:extLst>
      <p:ext uri="{BB962C8B-B14F-4D97-AF65-F5344CB8AC3E}">
        <p14:creationId xmlns:p14="http://schemas.microsoft.com/office/powerpoint/2010/main" val="10784217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25</a:t>
            </a:fld>
            <a:endParaRPr lang="fr-FR"/>
          </a:p>
        </p:txBody>
      </p:sp>
      <p:sp>
        <p:nvSpPr>
          <p:cNvPr id="3" name="Titre 2">
            <a:extLst>
              <a:ext uri="{FF2B5EF4-FFF2-40B4-BE49-F238E27FC236}">
                <a16:creationId xmlns:a16="http://schemas.microsoft.com/office/drawing/2014/main" id="{09C7F4CB-E2F7-4C0C-891A-23E0A2FA2B9B}"/>
              </a:ext>
            </a:extLst>
          </p:cNvPr>
          <p:cNvSpPr>
            <a:spLocks noGrp="1"/>
          </p:cNvSpPr>
          <p:nvPr>
            <p:ph type="title"/>
          </p:nvPr>
        </p:nvSpPr>
        <p:spPr>
          <a:xfrm>
            <a:off x="0" y="234084"/>
            <a:ext cx="10761137" cy="621581"/>
          </a:xfrm>
        </p:spPr>
        <p:txBody>
          <a:bodyPr/>
          <a:lstStyle/>
          <a:p>
            <a:r>
              <a:rPr lang="fr-FR" i="1" dirty="0"/>
              <a:t>    Présentation du nettoyage et de l’exploration du texte : USE</a:t>
            </a:r>
            <a:endParaRPr lang="fr-FR" dirty="0"/>
          </a:p>
        </p:txBody>
      </p:sp>
      <p:sp>
        <p:nvSpPr>
          <p:cNvPr id="7" name="Ellipse 6">
            <a:extLst>
              <a:ext uri="{FF2B5EF4-FFF2-40B4-BE49-F238E27FC236}">
                <a16:creationId xmlns:a16="http://schemas.microsoft.com/office/drawing/2014/main" id="{9AC432C8-BF3E-4142-BA5C-87A54B932D5C}"/>
              </a:ext>
            </a:extLst>
          </p:cNvPr>
          <p:cNvSpPr/>
          <p:nvPr/>
        </p:nvSpPr>
        <p:spPr>
          <a:xfrm>
            <a:off x="215997" y="326106"/>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2</a:t>
            </a:r>
          </a:p>
        </p:txBody>
      </p:sp>
      <p:sp>
        <p:nvSpPr>
          <p:cNvPr id="11" name="ZoneTexte 10">
            <a:extLst>
              <a:ext uri="{FF2B5EF4-FFF2-40B4-BE49-F238E27FC236}">
                <a16:creationId xmlns:a16="http://schemas.microsoft.com/office/drawing/2014/main" id="{4D312CC1-F98B-4D0E-B44A-EE9D9B67CE63}"/>
              </a:ext>
            </a:extLst>
          </p:cNvPr>
          <p:cNvSpPr txBox="1"/>
          <p:nvPr/>
        </p:nvSpPr>
        <p:spPr>
          <a:xfrm>
            <a:off x="215997" y="1216334"/>
            <a:ext cx="11057861" cy="769441"/>
          </a:xfrm>
          <a:prstGeom prst="rect">
            <a:avLst/>
          </a:prstGeom>
          <a:noFill/>
          <a:ln w="28575">
            <a:noFill/>
          </a:ln>
        </p:spPr>
        <p:txBody>
          <a:bodyPr wrap="square">
            <a:spAutoFit/>
          </a:bodyPr>
          <a:lstStyle/>
          <a:p>
            <a:endParaRPr lang="fr-FR" sz="2000" dirty="0"/>
          </a:p>
          <a:p>
            <a:pPr marL="342900" indent="-342900">
              <a:buFont typeface="Courier New" panose="02070309020205020404" pitchFamily="49" charset="0"/>
              <a:buChar char="o"/>
            </a:pPr>
            <a:endParaRPr lang="fr-FR" sz="2400" b="1" dirty="0"/>
          </a:p>
        </p:txBody>
      </p:sp>
      <p:sp>
        <p:nvSpPr>
          <p:cNvPr id="6" name="ZoneTexte 5">
            <a:extLst>
              <a:ext uri="{FF2B5EF4-FFF2-40B4-BE49-F238E27FC236}">
                <a16:creationId xmlns:a16="http://schemas.microsoft.com/office/drawing/2014/main" id="{E3116A0C-8112-D331-DCF3-7620D2C8584D}"/>
              </a:ext>
            </a:extLst>
          </p:cNvPr>
          <p:cNvSpPr txBox="1"/>
          <p:nvPr/>
        </p:nvSpPr>
        <p:spPr>
          <a:xfrm>
            <a:off x="431997" y="1055940"/>
            <a:ext cx="10444292" cy="4247317"/>
          </a:xfrm>
          <a:prstGeom prst="rect">
            <a:avLst/>
          </a:prstGeom>
          <a:noFill/>
          <a:ln w="28575">
            <a:noFill/>
          </a:ln>
        </p:spPr>
        <p:txBody>
          <a:bodyPr wrap="square">
            <a:spAutoFit/>
          </a:bodyPr>
          <a:lstStyle/>
          <a:p>
            <a:endParaRPr lang="fr-FR" dirty="0">
              <a:latin typeface="Nunito-Regular"/>
            </a:endParaRPr>
          </a:p>
          <a:p>
            <a:pPr marL="285750" indent="-285750">
              <a:buFont typeface="Wingdings" panose="05000000000000000000" pitchFamily="2" charset="2"/>
              <a:buChar char="Ø"/>
            </a:pPr>
            <a:r>
              <a:rPr lang="fr-FR" dirty="0">
                <a:latin typeface="Nunito-Regular"/>
              </a:rPr>
              <a:t>L’ARI pour le USE est : 0.5156  </a:t>
            </a:r>
          </a:p>
          <a:p>
            <a:endParaRPr lang="fr-FR" sz="1800" b="0" i="0" u="none" strike="noStrike" baseline="0"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endParaRPr lang="fr-FR" dirty="0">
              <a:latin typeface="Nunito-Regular"/>
            </a:endParaRPr>
          </a:p>
          <a:p>
            <a:pPr marL="285750" indent="-285750">
              <a:buFont typeface="Wingdings" panose="05000000000000000000" pitchFamily="2" charset="2"/>
              <a:buChar char="Ø"/>
            </a:pPr>
            <a:endParaRPr lang="fr-FR" sz="1800" b="0" i="0" u="none" strike="noStrike" baseline="0" dirty="0">
              <a:latin typeface="Nunito-Regular"/>
            </a:endParaRPr>
          </a:p>
          <a:p>
            <a:endParaRPr lang="fr-FR" dirty="0">
              <a:latin typeface="Nunito-Regular"/>
            </a:endParaRPr>
          </a:p>
          <a:p>
            <a:pPr marL="285750" indent="-285750">
              <a:buFont typeface="Wingdings" panose="05000000000000000000" pitchFamily="2" charset="2"/>
              <a:buChar char="Ø"/>
            </a:pPr>
            <a:endParaRPr lang="fr-FR" sz="1800" b="0" i="0" u="none" strike="noStrike" baseline="0" dirty="0">
              <a:latin typeface="Nunito-Regular"/>
            </a:endParaRPr>
          </a:p>
        </p:txBody>
      </p:sp>
      <p:pic>
        <p:nvPicPr>
          <p:cNvPr id="17410" name="Picture 2">
            <a:extLst>
              <a:ext uri="{FF2B5EF4-FFF2-40B4-BE49-F238E27FC236}">
                <a16:creationId xmlns:a16="http://schemas.microsoft.com/office/drawing/2014/main" id="{E946DC3E-C483-BF22-90C3-D49362B408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4488" y="2146169"/>
            <a:ext cx="8505825" cy="3695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147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26</a:t>
            </a:fld>
            <a:endParaRPr lang="fr-FR"/>
          </a:p>
        </p:txBody>
      </p:sp>
      <p:sp>
        <p:nvSpPr>
          <p:cNvPr id="3" name="Titre 2">
            <a:extLst>
              <a:ext uri="{FF2B5EF4-FFF2-40B4-BE49-F238E27FC236}">
                <a16:creationId xmlns:a16="http://schemas.microsoft.com/office/drawing/2014/main" id="{09C7F4CB-E2F7-4C0C-891A-23E0A2FA2B9B}"/>
              </a:ext>
            </a:extLst>
          </p:cNvPr>
          <p:cNvSpPr>
            <a:spLocks noGrp="1"/>
          </p:cNvSpPr>
          <p:nvPr>
            <p:ph type="title"/>
          </p:nvPr>
        </p:nvSpPr>
        <p:spPr>
          <a:xfrm>
            <a:off x="0" y="234084"/>
            <a:ext cx="10761137" cy="621581"/>
          </a:xfrm>
        </p:spPr>
        <p:txBody>
          <a:bodyPr/>
          <a:lstStyle/>
          <a:p>
            <a:r>
              <a:rPr lang="fr-FR" i="1" dirty="0"/>
              <a:t>    Présentation du nettoyage et de l’exploration du texte : Comparaison</a:t>
            </a:r>
            <a:endParaRPr lang="fr-FR" dirty="0"/>
          </a:p>
        </p:txBody>
      </p:sp>
      <p:sp>
        <p:nvSpPr>
          <p:cNvPr id="7" name="Ellipse 6">
            <a:extLst>
              <a:ext uri="{FF2B5EF4-FFF2-40B4-BE49-F238E27FC236}">
                <a16:creationId xmlns:a16="http://schemas.microsoft.com/office/drawing/2014/main" id="{9AC432C8-BF3E-4142-BA5C-87A54B932D5C}"/>
              </a:ext>
            </a:extLst>
          </p:cNvPr>
          <p:cNvSpPr/>
          <p:nvPr/>
        </p:nvSpPr>
        <p:spPr>
          <a:xfrm>
            <a:off x="215997" y="326106"/>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2</a:t>
            </a:r>
          </a:p>
        </p:txBody>
      </p:sp>
      <p:sp>
        <p:nvSpPr>
          <p:cNvPr id="11" name="ZoneTexte 10">
            <a:extLst>
              <a:ext uri="{FF2B5EF4-FFF2-40B4-BE49-F238E27FC236}">
                <a16:creationId xmlns:a16="http://schemas.microsoft.com/office/drawing/2014/main" id="{4D312CC1-F98B-4D0E-B44A-EE9D9B67CE63}"/>
              </a:ext>
            </a:extLst>
          </p:cNvPr>
          <p:cNvSpPr txBox="1"/>
          <p:nvPr/>
        </p:nvSpPr>
        <p:spPr>
          <a:xfrm>
            <a:off x="215997" y="1216334"/>
            <a:ext cx="11057861" cy="769441"/>
          </a:xfrm>
          <a:prstGeom prst="rect">
            <a:avLst/>
          </a:prstGeom>
          <a:noFill/>
          <a:ln w="28575">
            <a:noFill/>
          </a:ln>
        </p:spPr>
        <p:txBody>
          <a:bodyPr wrap="square">
            <a:spAutoFit/>
          </a:bodyPr>
          <a:lstStyle/>
          <a:p>
            <a:endParaRPr lang="fr-FR" sz="2000" dirty="0"/>
          </a:p>
          <a:p>
            <a:pPr marL="342900" indent="-342900">
              <a:buFont typeface="Courier New" panose="02070309020205020404" pitchFamily="49" charset="0"/>
              <a:buChar char="o"/>
            </a:pPr>
            <a:endParaRPr lang="fr-FR" sz="2400" b="1" dirty="0"/>
          </a:p>
        </p:txBody>
      </p:sp>
      <p:sp>
        <p:nvSpPr>
          <p:cNvPr id="6" name="ZoneTexte 5">
            <a:extLst>
              <a:ext uri="{FF2B5EF4-FFF2-40B4-BE49-F238E27FC236}">
                <a16:creationId xmlns:a16="http://schemas.microsoft.com/office/drawing/2014/main" id="{E3116A0C-8112-D331-DCF3-7620D2C8584D}"/>
              </a:ext>
            </a:extLst>
          </p:cNvPr>
          <p:cNvSpPr txBox="1"/>
          <p:nvPr/>
        </p:nvSpPr>
        <p:spPr>
          <a:xfrm>
            <a:off x="431997" y="1055940"/>
            <a:ext cx="10444292" cy="4801314"/>
          </a:xfrm>
          <a:prstGeom prst="rect">
            <a:avLst/>
          </a:prstGeom>
          <a:noFill/>
          <a:ln w="28575">
            <a:noFill/>
          </a:ln>
        </p:spPr>
        <p:txBody>
          <a:bodyPr wrap="square">
            <a:spAutoFit/>
          </a:bodyPr>
          <a:lstStyle/>
          <a:p>
            <a:endParaRPr lang="fr-FR" dirty="0">
              <a:latin typeface="Nunito-Regular"/>
            </a:endParaRPr>
          </a:p>
          <a:p>
            <a:pPr marL="285750" indent="-285750">
              <a:buFont typeface="Wingdings" panose="05000000000000000000" pitchFamily="2" charset="2"/>
              <a:buChar char="Ø"/>
            </a:pPr>
            <a:r>
              <a:rPr lang="fr-FR" dirty="0">
                <a:latin typeface="Nunito-Regular"/>
              </a:rPr>
              <a:t>On compare tous les ARI de tous nos modèles. Nous pouvons donc regrouper les produits d'une même catégorie.</a:t>
            </a:r>
          </a:p>
          <a:p>
            <a:pPr marL="285750" indent="-285750">
              <a:buFont typeface="Wingdings" panose="05000000000000000000" pitchFamily="2" charset="2"/>
              <a:buChar char="Ø"/>
            </a:pPr>
            <a:endParaRPr lang="fr-FR" sz="1800" b="0" i="0" u="none" strike="noStrike" baseline="0" dirty="0">
              <a:latin typeface="Nunito-Regular"/>
            </a:endParaRPr>
          </a:p>
          <a:p>
            <a:pPr marL="285750" indent="-285750">
              <a:buFont typeface="Wingdings" panose="05000000000000000000" pitchFamily="2" charset="2"/>
              <a:buChar char="Ø"/>
            </a:pPr>
            <a:endParaRPr lang="fr-FR" sz="1800" b="0" i="0" u="none" strike="noStrike" baseline="0"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endParaRPr lang="fr-FR" dirty="0">
              <a:latin typeface="Nunito-Regular"/>
            </a:endParaRPr>
          </a:p>
          <a:p>
            <a:pPr marL="285750" indent="-285750">
              <a:buFont typeface="Wingdings" panose="05000000000000000000" pitchFamily="2" charset="2"/>
              <a:buChar char="Ø"/>
            </a:pPr>
            <a:endParaRPr lang="fr-FR" sz="1800" b="0" i="0" u="none" strike="noStrike" baseline="0" dirty="0">
              <a:latin typeface="Nunito-Regular"/>
            </a:endParaRPr>
          </a:p>
          <a:p>
            <a:endParaRPr lang="fr-FR" dirty="0">
              <a:latin typeface="Nunito-Regular"/>
            </a:endParaRPr>
          </a:p>
          <a:p>
            <a:pPr marL="285750" indent="-285750">
              <a:buFont typeface="Wingdings" panose="05000000000000000000" pitchFamily="2" charset="2"/>
              <a:buChar char="Ø"/>
            </a:pPr>
            <a:endParaRPr lang="fr-FR" sz="1800" b="0" i="0" u="none" strike="noStrike" baseline="0" dirty="0">
              <a:latin typeface="Nunito-Regular"/>
            </a:endParaRPr>
          </a:p>
        </p:txBody>
      </p:sp>
      <p:pic>
        <p:nvPicPr>
          <p:cNvPr id="21506" name="Picture 2">
            <a:extLst>
              <a:ext uri="{FF2B5EF4-FFF2-40B4-BE49-F238E27FC236}">
                <a16:creationId xmlns:a16="http://schemas.microsoft.com/office/drawing/2014/main" id="{B6D5CD84-5F25-75E6-EA97-B782A06452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7024" y="2061925"/>
            <a:ext cx="5972175" cy="429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65171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a:extLst>
              <a:ext uri="{FF2B5EF4-FFF2-40B4-BE49-F238E27FC236}">
                <a16:creationId xmlns:a16="http://schemas.microsoft.com/office/drawing/2014/main" id="{DCC52AC9-90C6-446A-B1C9-FCAC5FAA9881}"/>
              </a:ext>
            </a:extLst>
          </p:cNvPr>
          <p:cNvSpPr txBox="1">
            <a:spLocks noChangeArrowheads="1"/>
          </p:cNvSpPr>
          <p:nvPr/>
        </p:nvSpPr>
        <p:spPr bwMode="auto">
          <a:xfrm>
            <a:off x="1781174" y="1857158"/>
            <a:ext cx="9144001" cy="30491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9pPr>
          </a:lstStyle>
          <a:p>
            <a:endParaRPr lang="fr-FR" sz="4800" b="1" dirty="0">
              <a:solidFill>
                <a:schemeClr val="tx1"/>
              </a:solidFill>
            </a:endParaRPr>
          </a:p>
          <a:p>
            <a:pPr marL="0" indent="0">
              <a:buNone/>
            </a:pPr>
            <a:r>
              <a:rPr lang="fr-FR" sz="4800" dirty="0">
                <a:solidFill>
                  <a:schemeClr val="accent6">
                    <a:lumMod val="50000"/>
                  </a:schemeClr>
                </a:solidFill>
              </a:rPr>
              <a:t>PARTIE 3 :</a:t>
            </a:r>
          </a:p>
          <a:p>
            <a:pPr marL="0" indent="0">
              <a:buNone/>
            </a:pPr>
            <a:r>
              <a:rPr lang="fr-FR" sz="4800" dirty="0">
                <a:solidFill>
                  <a:schemeClr val="accent6">
                    <a:lumMod val="50000"/>
                  </a:schemeClr>
                </a:solidFill>
              </a:rPr>
              <a:t>Analyses exploratoires des images</a:t>
            </a:r>
          </a:p>
        </p:txBody>
      </p:sp>
      <p:sp>
        <p:nvSpPr>
          <p:cNvPr id="2" name="AutoShape 2" descr="https://urbanweb.ratp.net/upload/docs/image/jpeg/2019-01/info_bascule_2019-01-31_19-54-36_112.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 name="Espace réservé du numéro de diapositive 4">
            <a:extLst>
              <a:ext uri="{FF2B5EF4-FFF2-40B4-BE49-F238E27FC236}">
                <a16:creationId xmlns:a16="http://schemas.microsoft.com/office/drawing/2014/main" id="{5F65155E-9131-4DDF-83D2-D5C35B504AAE}"/>
              </a:ext>
            </a:extLst>
          </p:cNvPr>
          <p:cNvSpPr>
            <a:spLocks noGrp="1"/>
          </p:cNvSpPr>
          <p:nvPr>
            <p:ph type="sldNum" sz="quarter" idx="12"/>
          </p:nvPr>
        </p:nvSpPr>
        <p:spPr/>
        <p:txBody>
          <a:bodyPr/>
          <a:lstStyle/>
          <a:p>
            <a:r>
              <a:rPr lang="fr-FR"/>
              <a:t>1</a:t>
            </a:r>
            <a:endParaRPr lang="fr-FR" dirty="0"/>
          </a:p>
        </p:txBody>
      </p:sp>
    </p:spTree>
    <p:extLst>
      <p:ext uri="{BB962C8B-B14F-4D97-AF65-F5344CB8AC3E}">
        <p14:creationId xmlns:p14="http://schemas.microsoft.com/office/powerpoint/2010/main" val="263146155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28</a:t>
            </a:fld>
            <a:endParaRPr lang="fr-FR"/>
          </a:p>
        </p:txBody>
      </p:sp>
      <p:sp>
        <p:nvSpPr>
          <p:cNvPr id="7" name="Ellipse 6">
            <a:extLst>
              <a:ext uri="{FF2B5EF4-FFF2-40B4-BE49-F238E27FC236}">
                <a16:creationId xmlns:a16="http://schemas.microsoft.com/office/drawing/2014/main" id="{9AC432C8-BF3E-4142-BA5C-87A54B932D5C}"/>
              </a:ext>
            </a:extLst>
          </p:cNvPr>
          <p:cNvSpPr/>
          <p:nvPr/>
        </p:nvSpPr>
        <p:spPr>
          <a:xfrm>
            <a:off x="149024" y="340638"/>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3</a:t>
            </a:r>
          </a:p>
        </p:txBody>
      </p:sp>
      <p:sp>
        <p:nvSpPr>
          <p:cNvPr id="10" name="Titre 2">
            <a:extLst>
              <a:ext uri="{FF2B5EF4-FFF2-40B4-BE49-F238E27FC236}">
                <a16:creationId xmlns:a16="http://schemas.microsoft.com/office/drawing/2014/main" id="{49A14B8B-BA03-4B61-9420-08B30CC184F7}"/>
              </a:ext>
            </a:extLst>
          </p:cNvPr>
          <p:cNvSpPr>
            <a:spLocks noGrp="1"/>
          </p:cNvSpPr>
          <p:nvPr>
            <p:ph type="title"/>
          </p:nvPr>
        </p:nvSpPr>
        <p:spPr>
          <a:xfrm>
            <a:off x="-217488" y="275870"/>
            <a:ext cx="10199688" cy="622300"/>
          </a:xfrm>
        </p:spPr>
        <p:txBody>
          <a:bodyPr/>
          <a:lstStyle/>
          <a:p>
            <a:br>
              <a:rPr lang="fr-FR" dirty="0"/>
            </a:br>
            <a:r>
              <a:rPr lang="fr-FR" sz="2000" dirty="0"/>
              <a:t> Analyses exploratoires des images</a:t>
            </a:r>
            <a:br>
              <a:rPr lang="fr-FR" sz="2000" dirty="0"/>
            </a:br>
            <a:endParaRPr lang="fr-FR" dirty="0"/>
          </a:p>
        </p:txBody>
      </p:sp>
      <p:sp>
        <p:nvSpPr>
          <p:cNvPr id="19" name="ZoneTexte 18">
            <a:extLst>
              <a:ext uri="{FF2B5EF4-FFF2-40B4-BE49-F238E27FC236}">
                <a16:creationId xmlns:a16="http://schemas.microsoft.com/office/drawing/2014/main" id="{EE7D45EB-0634-489B-A75F-AC822E5419C2}"/>
              </a:ext>
            </a:extLst>
          </p:cNvPr>
          <p:cNvSpPr txBox="1"/>
          <p:nvPr/>
        </p:nvSpPr>
        <p:spPr>
          <a:xfrm>
            <a:off x="35140" y="1085275"/>
            <a:ext cx="11318660" cy="4913140"/>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endParaRPr lang="fr-FR" sz="1200" b="1" i="0" dirty="0">
              <a:latin typeface="+mn-lt"/>
            </a:endParaRPr>
          </a:p>
        </p:txBody>
      </p:sp>
      <p:sp>
        <p:nvSpPr>
          <p:cNvPr id="26" name="ZoneTexte 25">
            <a:extLst>
              <a:ext uri="{FF2B5EF4-FFF2-40B4-BE49-F238E27FC236}">
                <a16:creationId xmlns:a16="http://schemas.microsoft.com/office/drawing/2014/main" id="{CB34BC69-25BF-4B5F-BEFE-7920D54A1C89}"/>
              </a:ext>
            </a:extLst>
          </p:cNvPr>
          <p:cNvSpPr txBox="1"/>
          <p:nvPr/>
        </p:nvSpPr>
        <p:spPr>
          <a:xfrm>
            <a:off x="581024" y="1082190"/>
            <a:ext cx="10199687" cy="1477328"/>
          </a:xfrm>
          <a:prstGeom prst="rect">
            <a:avLst/>
          </a:prstGeom>
          <a:noFill/>
          <a:ln w="28575">
            <a:noFill/>
          </a:ln>
        </p:spPr>
        <p:txBody>
          <a:bodyPr wrap="square">
            <a:spAutoFit/>
          </a:bodyPr>
          <a:lstStyle/>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r>
              <a:rPr lang="fr-FR" dirty="0">
                <a:latin typeface="Nunito-Regular"/>
              </a:rPr>
              <a:t>On choisit une image aléatoire du </a:t>
            </a:r>
            <a:r>
              <a:rPr lang="fr-FR" dirty="0" err="1">
                <a:latin typeface="Nunito-Regular"/>
              </a:rPr>
              <a:t>dataset</a:t>
            </a:r>
            <a:r>
              <a:rPr lang="fr-FR" dirty="0">
                <a:latin typeface="Nunito-Regular"/>
              </a:rPr>
              <a:t>, et on l’affiche avec les niveaux de gris, avec la méthodologie RGB, avec un contraste plus poussé… afin de nous aider pour la suite de notre analyse à adapter nos paramètres :</a:t>
            </a:r>
            <a:endParaRPr lang="fr-FR" sz="1400" b="0" i="1" u="none" strike="noStrike" baseline="0" dirty="0">
              <a:latin typeface="Nunito-Regular"/>
            </a:endParaRPr>
          </a:p>
          <a:p>
            <a:pPr marL="285750" indent="-285750">
              <a:buFont typeface="Wingdings" panose="05000000000000000000" pitchFamily="2" charset="2"/>
              <a:buChar char="Ø"/>
            </a:pPr>
            <a:endParaRPr lang="fr-FR" sz="1800" b="0" i="0" u="none" strike="noStrike" baseline="0" dirty="0">
              <a:latin typeface="Nunito-Regular"/>
            </a:endParaRPr>
          </a:p>
        </p:txBody>
      </p:sp>
      <p:pic>
        <p:nvPicPr>
          <p:cNvPr id="22532" name="Picture 4">
            <a:extLst>
              <a:ext uri="{FF2B5EF4-FFF2-40B4-BE49-F238E27FC236}">
                <a16:creationId xmlns:a16="http://schemas.microsoft.com/office/drawing/2014/main" id="{6689644D-1C94-909E-137E-ABDF5794DD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5950" y="2494450"/>
            <a:ext cx="8001000" cy="4076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57745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29</a:t>
            </a:fld>
            <a:endParaRPr lang="fr-FR"/>
          </a:p>
        </p:txBody>
      </p:sp>
      <p:sp>
        <p:nvSpPr>
          <p:cNvPr id="7" name="Ellipse 6">
            <a:extLst>
              <a:ext uri="{FF2B5EF4-FFF2-40B4-BE49-F238E27FC236}">
                <a16:creationId xmlns:a16="http://schemas.microsoft.com/office/drawing/2014/main" id="{9AC432C8-BF3E-4142-BA5C-87A54B932D5C}"/>
              </a:ext>
            </a:extLst>
          </p:cNvPr>
          <p:cNvSpPr/>
          <p:nvPr/>
        </p:nvSpPr>
        <p:spPr>
          <a:xfrm>
            <a:off x="149024" y="340638"/>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3</a:t>
            </a:r>
          </a:p>
        </p:txBody>
      </p:sp>
      <p:sp>
        <p:nvSpPr>
          <p:cNvPr id="10" name="Titre 2">
            <a:extLst>
              <a:ext uri="{FF2B5EF4-FFF2-40B4-BE49-F238E27FC236}">
                <a16:creationId xmlns:a16="http://schemas.microsoft.com/office/drawing/2014/main" id="{49A14B8B-BA03-4B61-9420-08B30CC184F7}"/>
              </a:ext>
            </a:extLst>
          </p:cNvPr>
          <p:cNvSpPr>
            <a:spLocks noGrp="1"/>
          </p:cNvSpPr>
          <p:nvPr>
            <p:ph type="title"/>
          </p:nvPr>
        </p:nvSpPr>
        <p:spPr>
          <a:xfrm>
            <a:off x="-217488" y="275870"/>
            <a:ext cx="10199688" cy="622300"/>
          </a:xfrm>
        </p:spPr>
        <p:txBody>
          <a:bodyPr/>
          <a:lstStyle/>
          <a:p>
            <a:br>
              <a:rPr lang="fr-FR" dirty="0"/>
            </a:br>
            <a:r>
              <a:rPr lang="fr-FR" sz="2000" dirty="0"/>
              <a:t> Analyses exploratoires des images</a:t>
            </a:r>
            <a:br>
              <a:rPr lang="fr-FR" sz="2000" dirty="0"/>
            </a:br>
            <a:endParaRPr lang="fr-FR" dirty="0"/>
          </a:p>
        </p:txBody>
      </p:sp>
      <p:sp>
        <p:nvSpPr>
          <p:cNvPr id="19" name="ZoneTexte 18">
            <a:extLst>
              <a:ext uri="{FF2B5EF4-FFF2-40B4-BE49-F238E27FC236}">
                <a16:creationId xmlns:a16="http://schemas.microsoft.com/office/drawing/2014/main" id="{EE7D45EB-0634-489B-A75F-AC822E5419C2}"/>
              </a:ext>
            </a:extLst>
          </p:cNvPr>
          <p:cNvSpPr txBox="1"/>
          <p:nvPr/>
        </p:nvSpPr>
        <p:spPr>
          <a:xfrm>
            <a:off x="35140" y="1085275"/>
            <a:ext cx="11318660" cy="4913140"/>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endParaRPr lang="fr-FR" sz="1200" b="1" i="0" dirty="0">
              <a:latin typeface="+mn-lt"/>
            </a:endParaRPr>
          </a:p>
        </p:txBody>
      </p:sp>
      <p:sp>
        <p:nvSpPr>
          <p:cNvPr id="26" name="ZoneTexte 25">
            <a:extLst>
              <a:ext uri="{FF2B5EF4-FFF2-40B4-BE49-F238E27FC236}">
                <a16:creationId xmlns:a16="http://schemas.microsoft.com/office/drawing/2014/main" id="{CB34BC69-25BF-4B5F-BEFE-7920D54A1C89}"/>
              </a:ext>
            </a:extLst>
          </p:cNvPr>
          <p:cNvSpPr txBox="1"/>
          <p:nvPr/>
        </p:nvSpPr>
        <p:spPr>
          <a:xfrm>
            <a:off x="581024" y="1082190"/>
            <a:ext cx="10199687" cy="923330"/>
          </a:xfrm>
          <a:prstGeom prst="rect">
            <a:avLst/>
          </a:prstGeom>
          <a:noFill/>
          <a:ln w="28575">
            <a:noFill/>
          </a:ln>
        </p:spPr>
        <p:txBody>
          <a:bodyPr wrap="square">
            <a:spAutoFit/>
          </a:bodyPr>
          <a:lstStyle/>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r>
              <a:rPr lang="fr-FR" dirty="0">
                <a:latin typeface="Nunito-Regular"/>
              </a:rPr>
              <a:t>On sélectionne les </a:t>
            </a:r>
            <a:r>
              <a:rPr lang="fr-FR" dirty="0" err="1">
                <a:latin typeface="Nunito-Regular"/>
              </a:rPr>
              <a:t>features</a:t>
            </a:r>
            <a:r>
              <a:rPr lang="fr-FR" dirty="0">
                <a:latin typeface="Nunito-Regular"/>
              </a:rPr>
              <a:t> indispensables à notre </a:t>
            </a:r>
            <a:r>
              <a:rPr lang="fr-FR" dirty="0" err="1">
                <a:latin typeface="Nunito-Regular"/>
              </a:rPr>
              <a:t>dataset</a:t>
            </a:r>
            <a:r>
              <a:rPr lang="fr-FR" dirty="0">
                <a:latin typeface="Nunito-Regular"/>
              </a:rPr>
              <a:t> : </a:t>
            </a:r>
            <a:endParaRPr lang="fr-FR" sz="1400" b="0" i="1" u="none" strike="noStrike" baseline="0" dirty="0">
              <a:latin typeface="Nunito-Regular"/>
            </a:endParaRPr>
          </a:p>
          <a:p>
            <a:pPr marL="285750" indent="-285750">
              <a:buFont typeface="Wingdings" panose="05000000000000000000" pitchFamily="2" charset="2"/>
              <a:buChar char="Ø"/>
            </a:pPr>
            <a:endParaRPr lang="fr-FR" sz="1800" b="0" i="0" u="none" strike="noStrike" baseline="0" dirty="0">
              <a:latin typeface="Nunito-Regular"/>
            </a:endParaRPr>
          </a:p>
        </p:txBody>
      </p:sp>
      <p:pic>
        <p:nvPicPr>
          <p:cNvPr id="4" name="Image 3">
            <a:extLst>
              <a:ext uri="{FF2B5EF4-FFF2-40B4-BE49-F238E27FC236}">
                <a16:creationId xmlns:a16="http://schemas.microsoft.com/office/drawing/2014/main" id="{84C3F0D9-BEE3-FFC9-C523-AABE5E51529F}"/>
              </a:ext>
            </a:extLst>
          </p:cNvPr>
          <p:cNvPicPr>
            <a:picLocks noChangeAspect="1"/>
          </p:cNvPicPr>
          <p:nvPr/>
        </p:nvPicPr>
        <p:blipFill>
          <a:blip r:embed="rId2"/>
          <a:stretch>
            <a:fillRect/>
          </a:stretch>
        </p:blipFill>
        <p:spPr>
          <a:xfrm>
            <a:off x="490594" y="2676525"/>
            <a:ext cx="11210811" cy="2175956"/>
          </a:xfrm>
          <a:prstGeom prst="rect">
            <a:avLst/>
          </a:prstGeom>
        </p:spPr>
      </p:pic>
    </p:spTree>
    <p:extLst>
      <p:ext uri="{BB962C8B-B14F-4D97-AF65-F5344CB8AC3E}">
        <p14:creationId xmlns:p14="http://schemas.microsoft.com/office/powerpoint/2010/main" val="659670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e 52">
            <a:extLst>
              <a:ext uri="{FF2B5EF4-FFF2-40B4-BE49-F238E27FC236}">
                <a16:creationId xmlns:a16="http://schemas.microsoft.com/office/drawing/2014/main" id="{448DC256-3348-435F-87B4-065A0D15F6A0}"/>
              </a:ext>
            </a:extLst>
          </p:cNvPr>
          <p:cNvGrpSpPr/>
          <p:nvPr/>
        </p:nvGrpSpPr>
        <p:grpSpPr>
          <a:xfrm>
            <a:off x="1333228" y="4147001"/>
            <a:ext cx="9483031" cy="1703961"/>
            <a:chOff x="1461439" y="4088341"/>
            <a:chExt cx="8808715" cy="803881"/>
          </a:xfrm>
        </p:grpSpPr>
        <p:sp>
          <p:nvSpPr>
            <p:cNvPr id="54" name="Flèche : droite 53">
              <a:extLst>
                <a:ext uri="{FF2B5EF4-FFF2-40B4-BE49-F238E27FC236}">
                  <a16:creationId xmlns:a16="http://schemas.microsoft.com/office/drawing/2014/main" id="{42A23F37-36DE-41E9-855D-A381B22DAEBD}"/>
                </a:ext>
              </a:extLst>
            </p:cNvPr>
            <p:cNvSpPr/>
            <p:nvPr/>
          </p:nvSpPr>
          <p:spPr>
            <a:xfrm>
              <a:off x="1482291" y="4088341"/>
              <a:ext cx="8787863" cy="803881"/>
            </a:xfrm>
            <a:prstGeom prst="rightArrow">
              <a:avLst>
                <a:gd name="adj1" fmla="val 100000"/>
                <a:gd name="adj2" fmla="val 50000"/>
              </a:avLst>
            </a:prstGeom>
            <a:solidFill>
              <a:srgbClr val="C79DA4"/>
            </a:solidFill>
            <a:ln>
              <a:noFill/>
            </a:ln>
          </p:spPr>
          <p:style>
            <a:lnRef idx="2">
              <a:schemeClr val="accent1">
                <a:shade val="50000"/>
              </a:schemeClr>
            </a:lnRef>
            <a:fillRef idx="1">
              <a:schemeClr val="accent1"/>
            </a:fillRef>
            <a:effectRef idx="0">
              <a:schemeClr val="accent1"/>
            </a:effectRef>
            <a:fontRef idx="minor">
              <a:schemeClr val="lt1"/>
            </a:fontRef>
          </p:style>
          <p:txBody>
            <a:bodyPr lIns="1512000" rtlCol="0" anchor="ctr"/>
            <a:lstStyle/>
            <a:p>
              <a:endParaRPr lang="fr-FR" b="1" i="1" dirty="0"/>
            </a:p>
            <a:p>
              <a:pPr marL="285750" indent="-285750">
                <a:buFont typeface="Wingdings" panose="05000000000000000000" pitchFamily="2" charset="2"/>
                <a:buChar char="ü"/>
              </a:pPr>
              <a:endParaRPr lang="fr-FR" b="1" i="1" dirty="0"/>
            </a:p>
            <a:p>
              <a:pPr marL="285750" indent="-285750">
                <a:buFont typeface="Wingdings" panose="05000000000000000000" pitchFamily="2" charset="2"/>
                <a:buChar char="ü"/>
              </a:pPr>
              <a:endParaRPr lang="fr-FR" b="1" i="1" dirty="0"/>
            </a:p>
            <a:p>
              <a:pPr marL="285750" indent="-285750">
                <a:buFont typeface="Wingdings" panose="05000000000000000000" pitchFamily="2" charset="2"/>
                <a:buChar char="ü"/>
              </a:pPr>
              <a:r>
                <a:rPr lang="fr-FR" b="1" i="1" dirty="0"/>
                <a:t>Effectuer un </a:t>
              </a:r>
              <a:r>
                <a:rPr lang="fr-FR" b="1" i="1" dirty="0" err="1"/>
                <a:t>prétaitement</a:t>
              </a:r>
              <a:r>
                <a:rPr lang="fr-FR" b="1" i="1" dirty="0"/>
                <a:t> des données texte et image</a:t>
              </a:r>
            </a:p>
            <a:p>
              <a:pPr marL="285750" indent="-285750">
                <a:buFont typeface="Wingdings" panose="05000000000000000000" pitchFamily="2" charset="2"/>
                <a:buChar char="ü"/>
              </a:pPr>
              <a:r>
                <a:rPr lang="fr-FR" b="1" i="1" dirty="0"/>
                <a:t>Effectuer des réductions de dimension (PCA/TSNE) pour les données </a:t>
              </a:r>
            </a:p>
            <a:p>
              <a:pPr marL="285750" indent="-285750">
                <a:buFont typeface="Wingdings" panose="05000000000000000000" pitchFamily="2" charset="2"/>
                <a:buChar char="ü"/>
              </a:pPr>
              <a:r>
                <a:rPr lang="fr-FR" b="1" i="1" dirty="0"/>
                <a:t>Faire une classification non supervisée</a:t>
              </a:r>
            </a:p>
            <a:p>
              <a:pPr marL="285750" indent="-285750">
                <a:buFont typeface="Wingdings" panose="05000000000000000000" pitchFamily="2" charset="2"/>
                <a:buChar char="ü"/>
              </a:pPr>
              <a:r>
                <a:rPr lang="fr-FR" b="1" i="1" dirty="0"/>
                <a:t>Faire un assemblage de données</a:t>
              </a:r>
            </a:p>
            <a:p>
              <a:pPr marL="285750" indent="-285750">
                <a:buFont typeface="Wingdings" panose="05000000000000000000" pitchFamily="2" charset="2"/>
                <a:buChar char="ü"/>
              </a:pPr>
              <a:r>
                <a:rPr lang="fr-FR" b="1" i="1" dirty="0"/>
                <a:t>Conclure sur la faisabilité du moteur de classification</a:t>
              </a:r>
            </a:p>
            <a:p>
              <a:pPr marL="285750" indent="-285750">
                <a:buFont typeface="Wingdings" panose="05000000000000000000" pitchFamily="2" charset="2"/>
                <a:buChar char="ü"/>
              </a:pPr>
              <a:endParaRPr lang="fr-FR" b="1" i="1" dirty="0"/>
            </a:p>
            <a:p>
              <a:pPr marL="285750" indent="-285750">
                <a:buFont typeface="Wingdings" panose="05000000000000000000" pitchFamily="2" charset="2"/>
                <a:buChar char="ü"/>
              </a:pPr>
              <a:endParaRPr lang="fr-FR" b="1" i="1" dirty="0"/>
            </a:p>
            <a:p>
              <a:pPr marL="285750" indent="-285750">
                <a:buFont typeface="Wingdings" panose="05000000000000000000" pitchFamily="2" charset="2"/>
                <a:buChar char="ü"/>
              </a:pPr>
              <a:endParaRPr lang="fr-FR" sz="2000" b="1" i="1" dirty="0"/>
            </a:p>
          </p:txBody>
        </p:sp>
        <p:sp>
          <p:nvSpPr>
            <p:cNvPr id="55" name="Rectangle 54">
              <a:extLst>
                <a:ext uri="{FF2B5EF4-FFF2-40B4-BE49-F238E27FC236}">
                  <a16:creationId xmlns:a16="http://schemas.microsoft.com/office/drawing/2014/main" id="{D884F923-D07F-482B-ADF0-A6F2BD2A90DE}"/>
                </a:ext>
              </a:extLst>
            </p:cNvPr>
            <p:cNvSpPr/>
            <p:nvPr/>
          </p:nvSpPr>
          <p:spPr>
            <a:xfrm>
              <a:off x="1461439" y="4088344"/>
              <a:ext cx="1120102" cy="803032"/>
            </a:xfrm>
            <a:prstGeom prst="rect">
              <a:avLst/>
            </a:prstGeom>
            <a:solidFill>
              <a:srgbClr val="C79DA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200" b="1" spc="50" dirty="0">
                  <a:ln w="0"/>
                  <a:solidFill>
                    <a:schemeClr val="bg2"/>
                  </a:solidFill>
                  <a:effectLst>
                    <a:innerShdw blurRad="63500" dist="50800" dir="13500000">
                      <a:srgbClr val="000000">
                        <a:alpha val="50000"/>
                      </a:srgbClr>
                    </a:innerShdw>
                  </a:effectLst>
                </a:rPr>
                <a:t>Analyse des textes et des images</a:t>
              </a:r>
            </a:p>
          </p:txBody>
        </p:sp>
      </p:grpSp>
      <p:sp>
        <p:nvSpPr>
          <p:cNvPr id="3" name="Espace réservé du numéro de diapositive 2">
            <a:extLst>
              <a:ext uri="{FF2B5EF4-FFF2-40B4-BE49-F238E27FC236}">
                <a16:creationId xmlns:a16="http://schemas.microsoft.com/office/drawing/2014/main" id="{39A86C74-6D53-42D6-8A34-E24442B4D131}"/>
              </a:ext>
            </a:extLst>
          </p:cNvPr>
          <p:cNvSpPr>
            <a:spLocks noGrp="1"/>
          </p:cNvSpPr>
          <p:nvPr>
            <p:ph type="sldNum" sz="quarter" idx="12"/>
          </p:nvPr>
        </p:nvSpPr>
        <p:spPr/>
        <p:txBody>
          <a:bodyPr/>
          <a:lstStyle/>
          <a:p>
            <a:fld id="{A47CBF5F-AFAF-4CF2-85DD-2C0CB3FB2310}" type="slidenum">
              <a:rPr lang="fr-FR" smtClean="0"/>
              <a:t>3</a:t>
            </a:fld>
            <a:endParaRPr lang="fr-FR"/>
          </a:p>
        </p:txBody>
      </p:sp>
      <p:grpSp>
        <p:nvGrpSpPr>
          <p:cNvPr id="45" name="Groupe 44">
            <a:extLst>
              <a:ext uri="{FF2B5EF4-FFF2-40B4-BE49-F238E27FC236}">
                <a16:creationId xmlns:a16="http://schemas.microsoft.com/office/drawing/2014/main" id="{4CCA6FF1-F02B-4E63-BE57-0549965253D5}"/>
              </a:ext>
            </a:extLst>
          </p:cNvPr>
          <p:cNvGrpSpPr/>
          <p:nvPr/>
        </p:nvGrpSpPr>
        <p:grpSpPr>
          <a:xfrm>
            <a:off x="1333228" y="2167626"/>
            <a:ext cx="9125221" cy="1775724"/>
            <a:chOff x="1461439" y="4365306"/>
            <a:chExt cx="9029968" cy="1967011"/>
          </a:xfrm>
        </p:grpSpPr>
        <p:sp>
          <p:nvSpPr>
            <p:cNvPr id="38" name="Flèche : droite 37">
              <a:extLst>
                <a:ext uri="{FF2B5EF4-FFF2-40B4-BE49-F238E27FC236}">
                  <a16:creationId xmlns:a16="http://schemas.microsoft.com/office/drawing/2014/main" id="{0A16217A-4BCE-438F-90B8-180CBABB63AE}"/>
                </a:ext>
              </a:extLst>
            </p:cNvPr>
            <p:cNvSpPr/>
            <p:nvPr/>
          </p:nvSpPr>
          <p:spPr>
            <a:xfrm>
              <a:off x="1461440" y="4365306"/>
              <a:ext cx="9029967" cy="1967006"/>
            </a:xfrm>
            <a:prstGeom prst="rightArrow">
              <a:avLst>
                <a:gd name="adj1" fmla="val 100000"/>
                <a:gd name="adj2" fmla="val 50000"/>
              </a:avLst>
            </a:prstGeom>
            <a:solidFill>
              <a:srgbClr val="16B07D"/>
            </a:solidFill>
            <a:ln>
              <a:noFill/>
            </a:ln>
          </p:spPr>
          <p:style>
            <a:lnRef idx="2">
              <a:schemeClr val="accent1">
                <a:shade val="50000"/>
              </a:schemeClr>
            </a:lnRef>
            <a:fillRef idx="1">
              <a:schemeClr val="accent1"/>
            </a:fillRef>
            <a:effectRef idx="0">
              <a:schemeClr val="accent1"/>
            </a:effectRef>
            <a:fontRef idx="minor">
              <a:schemeClr val="lt1"/>
            </a:fontRef>
          </p:style>
          <p:txBody>
            <a:bodyPr lIns="1512000" rtlCol="0" anchor="ctr"/>
            <a:lstStyle/>
            <a:p>
              <a:pPr marL="285750" indent="-285750">
                <a:buFont typeface="Wingdings" panose="05000000000000000000" pitchFamily="2" charset="2"/>
                <a:buChar char="ü"/>
              </a:pPr>
              <a:endParaRPr lang="fr-FR" sz="1600" b="1" i="1" dirty="0"/>
            </a:p>
            <a:p>
              <a:endParaRPr lang="fr-FR" sz="1600" b="1" i="1" dirty="0"/>
            </a:p>
            <a:p>
              <a:endParaRPr lang="fr-FR" b="1" i="1" dirty="0"/>
            </a:p>
            <a:p>
              <a:pPr marL="285750" indent="-285750">
                <a:buFont typeface="Wingdings" panose="05000000000000000000" pitchFamily="2" charset="2"/>
                <a:buChar char="ü"/>
              </a:pPr>
              <a:endParaRPr lang="fr-FR" b="1" i="1" dirty="0"/>
            </a:p>
            <a:p>
              <a:pPr marL="285750" indent="-285750">
                <a:buFont typeface="Wingdings" panose="05000000000000000000" pitchFamily="2" charset="2"/>
                <a:buChar char="ü"/>
              </a:pPr>
              <a:endParaRPr lang="fr-FR" b="1" i="1" dirty="0"/>
            </a:p>
            <a:p>
              <a:pPr marL="285750" indent="-285750">
                <a:buFont typeface="Wingdings" panose="05000000000000000000" pitchFamily="2" charset="2"/>
                <a:buChar char="ü"/>
              </a:pPr>
              <a:r>
                <a:rPr lang="fr-FR" b="1" i="1" dirty="0"/>
                <a:t>Repérer des variables pertinentes pour les traitements du </a:t>
              </a:r>
              <a:r>
                <a:rPr lang="fr-FR" b="1" i="1" dirty="0" err="1"/>
                <a:t>dataset</a:t>
              </a:r>
              <a:r>
                <a:rPr lang="fr-FR" b="1" i="1" dirty="0"/>
                <a:t> </a:t>
              </a:r>
            </a:p>
            <a:p>
              <a:pPr marL="285750" indent="-285750">
                <a:buFont typeface="Wingdings" panose="05000000000000000000" pitchFamily="2" charset="2"/>
                <a:buChar char="ü"/>
              </a:pPr>
              <a:r>
                <a:rPr lang="fr-FR" b="1" i="1" dirty="0"/>
                <a:t>Effectuer des analyses univariées et multivariées</a:t>
              </a:r>
            </a:p>
            <a:p>
              <a:pPr marL="285750" indent="-285750">
                <a:buFont typeface="Wingdings" panose="05000000000000000000" pitchFamily="2" charset="2"/>
                <a:buChar char="ü"/>
              </a:pPr>
              <a:r>
                <a:rPr lang="fr-FR" b="1" i="1" dirty="0"/>
                <a:t>Effectuer des tests statistiques appropriés</a:t>
              </a:r>
            </a:p>
            <a:p>
              <a:pPr marL="285750" indent="-285750">
                <a:buFont typeface="Wingdings" panose="05000000000000000000" pitchFamily="2" charset="2"/>
                <a:buChar char="ü"/>
              </a:pPr>
              <a:r>
                <a:rPr lang="fr-FR" b="1" i="1" dirty="0"/>
                <a:t>Produire des visualisations pour mieux comprendre les données</a:t>
              </a:r>
            </a:p>
            <a:p>
              <a:pPr marL="285750" indent="-285750">
                <a:buFont typeface="Wingdings" panose="05000000000000000000" pitchFamily="2" charset="2"/>
                <a:buChar char="ü"/>
              </a:pPr>
              <a:endParaRPr lang="fr-FR" b="1" i="1" dirty="0"/>
            </a:p>
            <a:p>
              <a:pPr algn="l">
                <a:buFont typeface="Arial" panose="020B0604020202020204" pitchFamily="34" charset="0"/>
                <a:buChar char="•"/>
              </a:pPr>
              <a:endParaRPr lang="fr-FR" b="1" i="1" dirty="0"/>
            </a:p>
            <a:p>
              <a:pPr marL="285750" indent="-285750">
                <a:buFont typeface="Wingdings" panose="05000000000000000000" pitchFamily="2" charset="2"/>
                <a:buChar char="ü"/>
              </a:pPr>
              <a:endParaRPr lang="fr-FR" b="1" i="1" dirty="0"/>
            </a:p>
            <a:p>
              <a:pPr marL="285750" indent="-285750">
                <a:buFont typeface="Wingdings" panose="05000000000000000000" pitchFamily="2" charset="2"/>
                <a:buChar char="ü"/>
              </a:pPr>
              <a:endParaRPr lang="fr-FR" b="1" i="1" dirty="0"/>
            </a:p>
          </p:txBody>
        </p:sp>
        <p:sp>
          <p:nvSpPr>
            <p:cNvPr id="41" name="Rectangle 40">
              <a:extLst>
                <a:ext uri="{FF2B5EF4-FFF2-40B4-BE49-F238E27FC236}">
                  <a16:creationId xmlns:a16="http://schemas.microsoft.com/office/drawing/2014/main" id="{39BFD89D-7FCE-4D93-B703-F74765CB05EE}"/>
                </a:ext>
              </a:extLst>
            </p:cNvPr>
            <p:cNvSpPr/>
            <p:nvPr/>
          </p:nvSpPr>
          <p:spPr>
            <a:xfrm>
              <a:off x="1461439" y="4365308"/>
              <a:ext cx="1218695" cy="1967009"/>
            </a:xfrm>
            <a:prstGeom prst="rect">
              <a:avLst/>
            </a:prstGeom>
            <a:solidFill>
              <a:srgbClr val="16B07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600" b="1" spc="50" dirty="0" err="1">
                  <a:ln w="0"/>
                  <a:solidFill>
                    <a:schemeClr val="bg2"/>
                  </a:solidFill>
                  <a:effectLst>
                    <a:innerShdw blurRad="63500" dist="50800" dir="13500000">
                      <a:srgbClr val="000000">
                        <a:alpha val="50000"/>
                      </a:srgbClr>
                    </a:innerShdw>
                  </a:effectLst>
                </a:rPr>
                <a:t>Dataset</a:t>
              </a:r>
              <a:endParaRPr lang="fr-FR" sz="1600" b="1" spc="50" dirty="0">
                <a:ln w="0"/>
                <a:solidFill>
                  <a:schemeClr val="bg2"/>
                </a:solidFill>
                <a:effectLst>
                  <a:innerShdw blurRad="63500" dist="50800" dir="13500000">
                    <a:srgbClr val="000000">
                      <a:alpha val="50000"/>
                    </a:srgbClr>
                  </a:innerShdw>
                </a:effectLst>
              </a:endParaRPr>
            </a:p>
          </p:txBody>
        </p:sp>
      </p:grpSp>
      <p:sp>
        <p:nvSpPr>
          <p:cNvPr id="44" name="Rectangle 43">
            <a:extLst>
              <a:ext uri="{FF2B5EF4-FFF2-40B4-BE49-F238E27FC236}">
                <a16:creationId xmlns:a16="http://schemas.microsoft.com/office/drawing/2014/main" id="{DD3F2B4E-AB57-414B-B1D3-C74947726F6E}"/>
              </a:ext>
            </a:extLst>
          </p:cNvPr>
          <p:cNvSpPr/>
          <p:nvPr/>
        </p:nvSpPr>
        <p:spPr>
          <a:xfrm>
            <a:off x="2715116" y="1273176"/>
            <a:ext cx="5552584" cy="3632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400" b="1" i="1" u="sng" dirty="0">
                <a:solidFill>
                  <a:srgbClr val="002060"/>
                </a:solidFill>
              </a:rPr>
              <a:t>Contexte et missions</a:t>
            </a:r>
          </a:p>
        </p:txBody>
      </p:sp>
      <p:cxnSp>
        <p:nvCxnSpPr>
          <p:cNvPr id="48" name="Connecteur droit 47">
            <a:extLst>
              <a:ext uri="{FF2B5EF4-FFF2-40B4-BE49-F238E27FC236}">
                <a16:creationId xmlns:a16="http://schemas.microsoft.com/office/drawing/2014/main" id="{0670B7B9-4AA8-4DFA-A623-E46289485509}"/>
              </a:ext>
            </a:extLst>
          </p:cNvPr>
          <p:cNvCxnSpPr>
            <a:cxnSpLocks/>
          </p:cNvCxnSpPr>
          <p:nvPr/>
        </p:nvCxnSpPr>
        <p:spPr>
          <a:xfrm flipH="1">
            <a:off x="2539075" y="2183637"/>
            <a:ext cx="12852" cy="3651316"/>
          </a:xfrm>
          <a:prstGeom prst="line">
            <a:avLst/>
          </a:prstGeom>
          <a:ln w="28575">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60" name="Text Box 2">
            <a:extLst>
              <a:ext uri="{FF2B5EF4-FFF2-40B4-BE49-F238E27FC236}">
                <a16:creationId xmlns:a16="http://schemas.microsoft.com/office/drawing/2014/main" id="{CCF070EC-2438-4F1A-AA81-BC68CC19F71C}"/>
              </a:ext>
            </a:extLst>
          </p:cNvPr>
          <p:cNvSpPr txBox="1">
            <a:spLocks noChangeArrowheads="1"/>
          </p:cNvSpPr>
          <p:nvPr/>
        </p:nvSpPr>
        <p:spPr bwMode="auto">
          <a:xfrm>
            <a:off x="241300" y="265088"/>
            <a:ext cx="7556500" cy="525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355600" indent="-352425">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1pPr>
            <a:lvl2pP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2pPr>
            <a:lvl3pP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3pPr>
            <a:lvl4pP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4pPr>
            <a:lvl5pP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9pPr>
          </a:lstStyle>
          <a:p>
            <a:pPr eaLnBrk="1" hangingPunct="1">
              <a:buSzPct val="100000"/>
            </a:pPr>
            <a:r>
              <a:rPr lang="fr-FR" altLang="fr-FR" sz="2800" b="1" i="1" dirty="0">
                <a:solidFill>
                  <a:srgbClr val="002060"/>
                </a:solidFill>
                <a:latin typeface="Century Gothic" panose="020B0502020202020204" pitchFamily="34" charset="0"/>
              </a:rPr>
              <a:t>	Introduction</a:t>
            </a:r>
          </a:p>
        </p:txBody>
      </p:sp>
      <p:sp>
        <p:nvSpPr>
          <p:cNvPr id="61" name="Ellipse 60">
            <a:extLst>
              <a:ext uri="{FF2B5EF4-FFF2-40B4-BE49-F238E27FC236}">
                <a16:creationId xmlns:a16="http://schemas.microsoft.com/office/drawing/2014/main" id="{F5C38CCF-B4C3-4A47-8B76-12F1404A7698}"/>
              </a:ext>
            </a:extLst>
          </p:cNvPr>
          <p:cNvSpPr/>
          <p:nvPr/>
        </p:nvSpPr>
        <p:spPr>
          <a:xfrm>
            <a:off x="79375" y="308713"/>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0</a:t>
            </a:r>
          </a:p>
        </p:txBody>
      </p:sp>
    </p:spTree>
    <p:extLst>
      <p:ext uri="{BB962C8B-B14F-4D97-AF65-F5344CB8AC3E}">
        <p14:creationId xmlns:p14="http://schemas.microsoft.com/office/powerpoint/2010/main" val="4019168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30</a:t>
            </a:fld>
            <a:endParaRPr lang="fr-FR"/>
          </a:p>
        </p:txBody>
      </p:sp>
      <p:sp>
        <p:nvSpPr>
          <p:cNvPr id="7" name="Ellipse 6">
            <a:extLst>
              <a:ext uri="{FF2B5EF4-FFF2-40B4-BE49-F238E27FC236}">
                <a16:creationId xmlns:a16="http://schemas.microsoft.com/office/drawing/2014/main" id="{9AC432C8-BF3E-4142-BA5C-87A54B932D5C}"/>
              </a:ext>
            </a:extLst>
          </p:cNvPr>
          <p:cNvSpPr/>
          <p:nvPr/>
        </p:nvSpPr>
        <p:spPr>
          <a:xfrm>
            <a:off x="149024" y="340638"/>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3</a:t>
            </a:r>
          </a:p>
        </p:txBody>
      </p:sp>
      <p:sp>
        <p:nvSpPr>
          <p:cNvPr id="10" name="Titre 2">
            <a:extLst>
              <a:ext uri="{FF2B5EF4-FFF2-40B4-BE49-F238E27FC236}">
                <a16:creationId xmlns:a16="http://schemas.microsoft.com/office/drawing/2014/main" id="{49A14B8B-BA03-4B61-9420-08B30CC184F7}"/>
              </a:ext>
            </a:extLst>
          </p:cNvPr>
          <p:cNvSpPr>
            <a:spLocks noGrp="1"/>
          </p:cNvSpPr>
          <p:nvPr>
            <p:ph type="title"/>
          </p:nvPr>
        </p:nvSpPr>
        <p:spPr>
          <a:xfrm>
            <a:off x="-217488" y="275870"/>
            <a:ext cx="10199688" cy="622300"/>
          </a:xfrm>
        </p:spPr>
        <p:txBody>
          <a:bodyPr/>
          <a:lstStyle/>
          <a:p>
            <a:br>
              <a:rPr lang="fr-FR" dirty="0"/>
            </a:br>
            <a:r>
              <a:rPr lang="fr-FR" sz="2000" dirty="0"/>
              <a:t> Analyses exploratoires des images</a:t>
            </a:r>
            <a:br>
              <a:rPr lang="fr-FR" sz="2000" dirty="0"/>
            </a:br>
            <a:endParaRPr lang="fr-FR" dirty="0"/>
          </a:p>
        </p:txBody>
      </p:sp>
      <p:sp>
        <p:nvSpPr>
          <p:cNvPr id="19" name="ZoneTexte 18">
            <a:extLst>
              <a:ext uri="{FF2B5EF4-FFF2-40B4-BE49-F238E27FC236}">
                <a16:creationId xmlns:a16="http://schemas.microsoft.com/office/drawing/2014/main" id="{EE7D45EB-0634-489B-A75F-AC822E5419C2}"/>
              </a:ext>
            </a:extLst>
          </p:cNvPr>
          <p:cNvSpPr txBox="1"/>
          <p:nvPr/>
        </p:nvSpPr>
        <p:spPr>
          <a:xfrm>
            <a:off x="35140" y="1085275"/>
            <a:ext cx="11318660" cy="4913140"/>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endParaRPr lang="fr-FR" sz="1200" b="1" i="0" dirty="0">
              <a:latin typeface="+mn-lt"/>
            </a:endParaRPr>
          </a:p>
        </p:txBody>
      </p:sp>
      <p:sp>
        <p:nvSpPr>
          <p:cNvPr id="26" name="ZoneTexte 25">
            <a:extLst>
              <a:ext uri="{FF2B5EF4-FFF2-40B4-BE49-F238E27FC236}">
                <a16:creationId xmlns:a16="http://schemas.microsoft.com/office/drawing/2014/main" id="{CB34BC69-25BF-4B5F-BEFE-7920D54A1C89}"/>
              </a:ext>
            </a:extLst>
          </p:cNvPr>
          <p:cNvSpPr txBox="1"/>
          <p:nvPr/>
        </p:nvSpPr>
        <p:spPr>
          <a:xfrm>
            <a:off x="838200" y="1079105"/>
            <a:ext cx="10199687" cy="923330"/>
          </a:xfrm>
          <a:prstGeom prst="rect">
            <a:avLst/>
          </a:prstGeom>
          <a:noFill/>
          <a:ln w="28575">
            <a:noFill/>
          </a:ln>
        </p:spPr>
        <p:txBody>
          <a:bodyPr wrap="square">
            <a:spAutoFit/>
          </a:bodyPr>
          <a:lstStyle/>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r>
              <a:rPr lang="fr-FR" b="0" i="1" u="none" strike="noStrike" baseline="0" dirty="0">
                <a:latin typeface="Nunito-Regular"/>
              </a:rPr>
              <a:t>La première métho</a:t>
            </a:r>
            <a:r>
              <a:rPr lang="fr-FR" i="1" dirty="0">
                <a:latin typeface="Nunito-Regular"/>
              </a:rPr>
              <a:t>de que nous allons utiliser est l’ORB : </a:t>
            </a:r>
            <a:endParaRPr lang="fr-FR" b="0" i="1" u="none" strike="noStrike" baseline="0" dirty="0">
              <a:latin typeface="Nunito-Regular"/>
            </a:endParaRPr>
          </a:p>
          <a:p>
            <a:pPr marL="285750" indent="-285750">
              <a:buFont typeface="Wingdings" panose="05000000000000000000" pitchFamily="2" charset="2"/>
              <a:buChar char="Ø"/>
            </a:pPr>
            <a:endParaRPr lang="fr-FR" b="0" i="0" u="none" strike="noStrike" baseline="0" dirty="0">
              <a:latin typeface="Nunito-Regular"/>
            </a:endParaRPr>
          </a:p>
        </p:txBody>
      </p:sp>
      <p:graphicFrame>
        <p:nvGraphicFramePr>
          <p:cNvPr id="11" name="Espace réservé du contenu 3">
            <a:extLst>
              <a:ext uri="{FF2B5EF4-FFF2-40B4-BE49-F238E27FC236}">
                <a16:creationId xmlns:a16="http://schemas.microsoft.com/office/drawing/2014/main" id="{5EA53938-94D9-AF28-F7B5-23451C6759BB}"/>
              </a:ext>
            </a:extLst>
          </p:cNvPr>
          <p:cNvGraphicFramePr>
            <a:graphicFrameLocks/>
          </p:cNvGraphicFramePr>
          <p:nvPr>
            <p:extLst>
              <p:ext uri="{D42A27DB-BD31-4B8C-83A1-F6EECF244321}">
                <p14:modId xmlns:p14="http://schemas.microsoft.com/office/powerpoint/2010/main" val="260036104"/>
              </p:ext>
            </p:extLst>
          </p:nvPr>
        </p:nvGraphicFramePr>
        <p:xfrm>
          <a:off x="1664785" y="2127984"/>
          <a:ext cx="7279805" cy="3149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898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1">
                                            <p:graphicEl>
                                              <a:dgm id="{1D3835C5-3C62-4839-9129-D549396F3B3B}"/>
                                            </p:graphicEl>
                                          </p:spTgt>
                                        </p:tgtEl>
                                        <p:attrNameLst>
                                          <p:attrName>style.visibility</p:attrName>
                                        </p:attrNameLst>
                                      </p:cBhvr>
                                      <p:to>
                                        <p:strVal val="visible"/>
                                      </p:to>
                                    </p:set>
                                    <p:anim calcmode="lin" valueType="num">
                                      <p:cBhvr>
                                        <p:cTn id="7" dur="1000" fill="hold"/>
                                        <p:tgtEl>
                                          <p:spTgt spid="11">
                                            <p:graphicEl>
                                              <a:dgm id="{1D3835C5-3C62-4839-9129-D549396F3B3B}"/>
                                            </p:graphicEl>
                                          </p:spTgt>
                                        </p:tgtEl>
                                        <p:attrNameLst>
                                          <p:attrName>ppt_w</p:attrName>
                                        </p:attrNameLst>
                                      </p:cBhvr>
                                      <p:tavLst>
                                        <p:tav tm="0">
                                          <p:val>
                                            <p:fltVal val="0"/>
                                          </p:val>
                                        </p:tav>
                                        <p:tav tm="100000">
                                          <p:val>
                                            <p:strVal val="#ppt_w"/>
                                          </p:val>
                                        </p:tav>
                                      </p:tavLst>
                                    </p:anim>
                                    <p:anim calcmode="lin" valueType="num">
                                      <p:cBhvr>
                                        <p:cTn id="8" dur="1000" fill="hold"/>
                                        <p:tgtEl>
                                          <p:spTgt spid="11">
                                            <p:graphicEl>
                                              <a:dgm id="{1D3835C5-3C62-4839-9129-D549396F3B3B}"/>
                                            </p:graphicEl>
                                          </p:spTgt>
                                        </p:tgtEl>
                                        <p:attrNameLst>
                                          <p:attrName>ppt_h</p:attrName>
                                        </p:attrNameLst>
                                      </p:cBhvr>
                                      <p:tavLst>
                                        <p:tav tm="0">
                                          <p:val>
                                            <p:fltVal val="0"/>
                                          </p:val>
                                        </p:tav>
                                        <p:tav tm="100000">
                                          <p:val>
                                            <p:strVal val="#ppt_h"/>
                                          </p:val>
                                        </p:tav>
                                      </p:tavLst>
                                    </p:anim>
                                    <p:anim calcmode="lin" valueType="num">
                                      <p:cBhvr>
                                        <p:cTn id="9" dur="1000" fill="hold"/>
                                        <p:tgtEl>
                                          <p:spTgt spid="11">
                                            <p:graphicEl>
                                              <a:dgm id="{1D3835C5-3C62-4839-9129-D549396F3B3B}"/>
                                            </p:graphicEl>
                                          </p:spTgt>
                                        </p:tgtEl>
                                        <p:attrNameLst>
                                          <p:attrName>style.rotation</p:attrName>
                                        </p:attrNameLst>
                                      </p:cBhvr>
                                      <p:tavLst>
                                        <p:tav tm="0">
                                          <p:val>
                                            <p:fltVal val="90"/>
                                          </p:val>
                                        </p:tav>
                                        <p:tav tm="100000">
                                          <p:val>
                                            <p:fltVal val="0"/>
                                          </p:val>
                                        </p:tav>
                                      </p:tavLst>
                                    </p:anim>
                                    <p:animEffect transition="in" filter="fade">
                                      <p:cBhvr>
                                        <p:cTn id="10" dur="1000"/>
                                        <p:tgtEl>
                                          <p:spTgt spid="11">
                                            <p:graphicEl>
                                              <a:dgm id="{1D3835C5-3C62-4839-9129-D549396F3B3B}"/>
                                            </p:graphicEl>
                                          </p:spTgt>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1">
                                            <p:graphicEl>
                                              <a:dgm id="{42371C60-30AA-4D70-AD37-A77885F1D975}"/>
                                            </p:graphicEl>
                                          </p:spTgt>
                                        </p:tgtEl>
                                        <p:attrNameLst>
                                          <p:attrName>style.visibility</p:attrName>
                                        </p:attrNameLst>
                                      </p:cBhvr>
                                      <p:to>
                                        <p:strVal val="visible"/>
                                      </p:to>
                                    </p:set>
                                    <p:anim calcmode="lin" valueType="num">
                                      <p:cBhvr>
                                        <p:cTn id="13" dur="1000" fill="hold"/>
                                        <p:tgtEl>
                                          <p:spTgt spid="11">
                                            <p:graphicEl>
                                              <a:dgm id="{42371C60-30AA-4D70-AD37-A77885F1D975}"/>
                                            </p:graphicEl>
                                          </p:spTgt>
                                        </p:tgtEl>
                                        <p:attrNameLst>
                                          <p:attrName>ppt_w</p:attrName>
                                        </p:attrNameLst>
                                      </p:cBhvr>
                                      <p:tavLst>
                                        <p:tav tm="0">
                                          <p:val>
                                            <p:fltVal val="0"/>
                                          </p:val>
                                        </p:tav>
                                        <p:tav tm="100000">
                                          <p:val>
                                            <p:strVal val="#ppt_w"/>
                                          </p:val>
                                        </p:tav>
                                      </p:tavLst>
                                    </p:anim>
                                    <p:anim calcmode="lin" valueType="num">
                                      <p:cBhvr>
                                        <p:cTn id="14" dur="1000" fill="hold"/>
                                        <p:tgtEl>
                                          <p:spTgt spid="11">
                                            <p:graphicEl>
                                              <a:dgm id="{42371C60-30AA-4D70-AD37-A77885F1D975}"/>
                                            </p:graphicEl>
                                          </p:spTgt>
                                        </p:tgtEl>
                                        <p:attrNameLst>
                                          <p:attrName>ppt_h</p:attrName>
                                        </p:attrNameLst>
                                      </p:cBhvr>
                                      <p:tavLst>
                                        <p:tav tm="0">
                                          <p:val>
                                            <p:fltVal val="0"/>
                                          </p:val>
                                        </p:tav>
                                        <p:tav tm="100000">
                                          <p:val>
                                            <p:strVal val="#ppt_h"/>
                                          </p:val>
                                        </p:tav>
                                      </p:tavLst>
                                    </p:anim>
                                    <p:anim calcmode="lin" valueType="num">
                                      <p:cBhvr>
                                        <p:cTn id="15" dur="1000" fill="hold"/>
                                        <p:tgtEl>
                                          <p:spTgt spid="11">
                                            <p:graphicEl>
                                              <a:dgm id="{42371C60-30AA-4D70-AD37-A77885F1D975}"/>
                                            </p:graphicEl>
                                          </p:spTgt>
                                        </p:tgtEl>
                                        <p:attrNameLst>
                                          <p:attrName>style.rotation</p:attrName>
                                        </p:attrNameLst>
                                      </p:cBhvr>
                                      <p:tavLst>
                                        <p:tav tm="0">
                                          <p:val>
                                            <p:fltVal val="90"/>
                                          </p:val>
                                        </p:tav>
                                        <p:tav tm="100000">
                                          <p:val>
                                            <p:fltVal val="0"/>
                                          </p:val>
                                        </p:tav>
                                      </p:tavLst>
                                    </p:anim>
                                    <p:animEffect transition="in" filter="fade">
                                      <p:cBhvr>
                                        <p:cTn id="16" dur="1000"/>
                                        <p:tgtEl>
                                          <p:spTgt spid="11">
                                            <p:graphicEl>
                                              <a:dgm id="{42371C60-30AA-4D70-AD37-A77885F1D975}"/>
                                            </p:graphicEl>
                                          </p:spTgt>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11">
                                            <p:graphicEl>
                                              <a:dgm id="{D3433882-88D1-41B8-BA4E-8722A91FF92B}"/>
                                            </p:graphicEl>
                                          </p:spTgt>
                                        </p:tgtEl>
                                        <p:attrNameLst>
                                          <p:attrName>style.visibility</p:attrName>
                                        </p:attrNameLst>
                                      </p:cBhvr>
                                      <p:to>
                                        <p:strVal val="visible"/>
                                      </p:to>
                                    </p:set>
                                    <p:anim calcmode="lin" valueType="num">
                                      <p:cBhvr>
                                        <p:cTn id="19" dur="1000" fill="hold"/>
                                        <p:tgtEl>
                                          <p:spTgt spid="11">
                                            <p:graphicEl>
                                              <a:dgm id="{D3433882-88D1-41B8-BA4E-8722A91FF92B}"/>
                                            </p:graphicEl>
                                          </p:spTgt>
                                        </p:tgtEl>
                                        <p:attrNameLst>
                                          <p:attrName>ppt_w</p:attrName>
                                        </p:attrNameLst>
                                      </p:cBhvr>
                                      <p:tavLst>
                                        <p:tav tm="0">
                                          <p:val>
                                            <p:fltVal val="0"/>
                                          </p:val>
                                        </p:tav>
                                        <p:tav tm="100000">
                                          <p:val>
                                            <p:strVal val="#ppt_w"/>
                                          </p:val>
                                        </p:tav>
                                      </p:tavLst>
                                    </p:anim>
                                    <p:anim calcmode="lin" valueType="num">
                                      <p:cBhvr>
                                        <p:cTn id="20" dur="1000" fill="hold"/>
                                        <p:tgtEl>
                                          <p:spTgt spid="11">
                                            <p:graphicEl>
                                              <a:dgm id="{D3433882-88D1-41B8-BA4E-8722A91FF92B}"/>
                                            </p:graphicEl>
                                          </p:spTgt>
                                        </p:tgtEl>
                                        <p:attrNameLst>
                                          <p:attrName>ppt_h</p:attrName>
                                        </p:attrNameLst>
                                      </p:cBhvr>
                                      <p:tavLst>
                                        <p:tav tm="0">
                                          <p:val>
                                            <p:fltVal val="0"/>
                                          </p:val>
                                        </p:tav>
                                        <p:tav tm="100000">
                                          <p:val>
                                            <p:strVal val="#ppt_h"/>
                                          </p:val>
                                        </p:tav>
                                      </p:tavLst>
                                    </p:anim>
                                    <p:anim calcmode="lin" valueType="num">
                                      <p:cBhvr>
                                        <p:cTn id="21" dur="1000" fill="hold"/>
                                        <p:tgtEl>
                                          <p:spTgt spid="11">
                                            <p:graphicEl>
                                              <a:dgm id="{D3433882-88D1-41B8-BA4E-8722A91FF92B}"/>
                                            </p:graphicEl>
                                          </p:spTgt>
                                        </p:tgtEl>
                                        <p:attrNameLst>
                                          <p:attrName>style.rotation</p:attrName>
                                        </p:attrNameLst>
                                      </p:cBhvr>
                                      <p:tavLst>
                                        <p:tav tm="0">
                                          <p:val>
                                            <p:fltVal val="90"/>
                                          </p:val>
                                        </p:tav>
                                        <p:tav tm="100000">
                                          <p:val>
                                            <p:fltVal val="0"/>
                                          </p:val>
                                        </p:tav>
                                      </p:tavLst>
                                    </p:anim>
                                    <p:animEffect transition="in" filter="fade">
                                      <p:cBhvr>
                                        <p:cTn id="22" dur="1000"/>
                                        <p:tgtEl>
                                          <p:spTgt spid="11">
                                            <p:graphicEl>
                                              <a:dgm id="{D3433882-88D1-41B8-BA4E-8722A91FF92B}"/>
                                            </p:graphicEl>
                                          </p:spTgt>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11">
                                            <p:graphicEl>
                                              <a:dgm id="{3C5C994A-31D7-4BD4-8016-FE137CAAE094}"/>
                                            </p:graphicEl>
                                          </p:spTgt>
                                        </p:tgtEl>
                                        <p:attrNameLst>
                                          <p:attrName>style.visibility</p:attrName>
                                        </p:attrNameLst>
                                      </p:cBhvr>
                                      <p:to>
                                        <p:strVal val="visible"/>
                                      </p:to>
                                    </p:set>
                                    <p:anim calcmode="lin" valueType="num">
                                      <p:cBhvr>
                                        <p:cTn id="25" dur="1000" fill="hold"/>
                                        <p:tgtEl>
                                          <p:spTgt spid="11">
                                            <p:graphicEl>
                                              <a:dgm id="{3C5C994A-31D7-4BD4-8016-FE137CAAE094}"/>
                                            </p:graphicEl>
                                          </p:spTgt>
                                        </p:tgtEl>
                                        <p:attrNameLst>
                                          <p:attrName>ppt_w</p:attrName>
                                        </p:attrNameLst>
                                      </p:cBhvr>
                                      <p:tavLst>
                                        <p:tav tm="0">
                                          <p:val>
                                            <p:fltVal val="0"/>
                                          </p:val>
                                        </p:tav>
                                        <p:tav tm="100000">
                                          <p:val>
                                            <p:strVal val="#ppt_w"/>
                                          </p:val>
                                        </p:tav>
                                      </p:tavLst>
                                    </p:anim>
                                    <p:anim calcmode="lin" valueType="num">
                                      <p:cBhvr>
                                        <p:cTn id="26" dur="1000" fill="hold"/>
                                        <p:tgtEl>
                                          <p:spTgt spid="11">
                                            <p:graphicEl>
                                              <a:dgm id="{3C5C994A-31D7-4BD4-8016-FE137CAAE094}"/>
                                            </p:graphicEl>
                                          </p:spTgt>
                                        </p:tgtEl>
                                        <p:attrNameLst>
                                          <p:attrName>ppt_h</p:attrName>
                                        </p:attrNameLst>
                                      </p:cBhvr>
                                      <p:tavLst>
                                        <p:tav tm="0">
                                          <p:val>
                                            <p:fltVal val="0"/>
                                          </p:val>
                                        </p:tav>
                                        <p:tav tm="100000">
                                          <p:val>
                                            <p:strVal val="#ppt_h"/>
                                          </p:val>
                                        </p:tav>
                                      </p:tavLst>
                                    </p:anim>
                                    <p:anim calcmode="lin" valueType="num">
                                      <p:cBhvr>
                                        <p:cTn id="27" dur="1000" fill="hold"/>
                                        <p:tgtEl>
                                          <p:spTgt spid="11">
                                            <p:graphicEl>
                                              <a:dgm id="{3C5C994A-31D7-4BD4-8016-FE137CAAE094}"/>
                                            </p:graphicEl>
                                          </p:spTgt>
                                        </p:tgtEl>
                                        <p:attrNameLst>
                                          <p:attrName>style.rotation</p:attrName>
                                        </p:attrNameLst>
                                      </p:cBhvr>
                                      <p:tavLst>
                                        <p:tav tm="0">
                                          <p:val>
                                            <p:fltVal val="90"/>
                                          </p:val>
                                        </p:tav>
                                        <p:tav tm="100000">
                                          <p:val>
                                            <p:fltVal val="0"/>
                                          </p:val>
                                        </p:tav>
                                      </p:tavLst>
                                    </p:anim>
                                    <p:animEffect transition="in" filter="fade">
                                      <p:cBhvr>
                                        <p:cTn id="28" dur="1000"/>
                                        <p:tgtEl>
                                          <p:spTgt spid="11">
                                            <p:graphicEl>
                                              <a:dgm id="{3C5C994A-31D7-4BD4-8016-FE137CAAE094}"/>
                                            </p:graphicEl>
                                          </p:spTgt>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11">
                                            <p:graphicEl>
                                              <a:dgm id="{EACA5679-E187-4819-9886-866427178CC2}"/>
                                            </p:graphicEl>
                                          </p:spTgt>
                                        </p:tgtEl>
                                        <p:attrNameLst>
                                          <p:attrName>style.visibility</p:attrName>
                                        </p:attrNameLst>
                                      </p:cBhvr>
                                      <p:to>
                                        <p:strVal val="visible"/>
                                      </p:to>
                                    </p:set>
                                    <p:anim calcmode="lin" valueType="num">
                                      <p:cBhvr>
                                        <p:cTn id="31" dur="1000" fill="hold"/>
                                        <p:tgtEl>
                                          <p:spTgt spid="11">
                                            <p:graphicEl>
                                              <a:dgm id="{EACA5679-E187-4819-9886-866427178CC2}"/>
                                            </p:graphicEl>
                                          </p:spTgt>
                                        </p:tgtEl>
                                        <p:attrNameLst>
                                          <p:attrName>ppt_w</p:attrName>
                                        </p:attrNameLst>
                                      </p:cBhvr>
                                      <p:tavLst>
                                        <p:tav tm="0">
                                          <p:val>
                                            <p:fltVal val="0"/>
                                          </p:val>
                                        </p:tav>
                                        <p:tav tm="100000">
                                          <p:val>
                                            <p:strVal val="#ppt_w"/>
                                          </p:val>
                                        </p:tav>
                                      </p:tavLst>
                                    </p:anim>
                                    <p:anim calcmode="lin" valueType="num">
                                      <p:cBhvr>
                                        <p:cTn id="32" dur="1000" fill="hold"/>
                                        <p:tgtEl>
                                          <p:spTgt spid="11">
                                            <p:graphicEl>
                                              <a:dgm id="{EACA5679-E187-4819-9886-866427178CC2}"/>
                                            </p:graphicEl>
                                          </p:spTgt>
                                        </p:tgtEl>
                                        <p:attrNameLst>
                                          <p:attrName>ppt_h</p:attrName>
                                        </p:attrNameLst>
                                      </p:cBhvr>
                                      <p:tavLst>
                                        <p:tav tm="0">
                                          <p:val>
                                            <p:fltVal val="0"/>
                                          </p:val>
                                        </p:tav>
                                        <p:tav tm="100000">
                                          <p:val>
                                            <p:strVal val="#ppt_h"/>
                                          </p:val>
                                        </p:tav>
                                      </p:tavLst>
                                    </p:anim>
                                    <p:anim calcmode="lin" valueType="num">
                                      <p:cBhvr>
                                        <p:cTn id="33" dur="1000" fill="hold"/>
                                        <p:tgtEl>
                                          <p:spTgt spid="11">
                                            <p:graphicEl>
                                              <a:dgm id="{EACA5679-E187-4819-9886-866427178CC2}"/>
                                            </p:graphicEl>
                                          </p:spTgt>
                                        </p:tgtEl>
                                        <p:attrNameLst>
                                          <p:attrName>style.rotation</p:attrName>
                                        </p:attrNameLst>
                                      </p:cBhvr>
                                      <p:tavLst>
                                        <p:tav tm="0">
                                          <p:val>
                                            <p:fltVal val="90"/>
                                          </p:val>
                                        </p:tav>
                                        <p:tav tm="100000">
                                          <p:val>
                                            <p:fltVal val="0"/>
                                          </p:val>
                                        </p:tav>
                                      </p:tavLst>
                                    </p:anim>
                                    <p:animEffect transition="in" filter="fade">
                                      <p:cBhvr>
                                        <p:cTn id="34" dur="1000"/>
                                        <p:tgtEl>
                                          <p:spTgt spid="11">
                                            <p:graphicEl>
                                              <a:dgm id="{EACA5679-E187-4819-9886-866427178CC2}"/>
                                            </p:graphicEl>
                                          </p:spTgt>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11">
                                            <p:graphicEl>
                                              <a:dgm id="{438BB40A-3451-400B-B063-75C1FADC4089}"/>
                                            </p:graphicEl>
                                          </p:spTgt>
                                        </p:tgtEl>
                                        <p:attrNameLst>
                                          <p:attrName>style.visibility</p:attrName>
                                        </p:attrNameLst>
                                      </p:cBhvr>
                                      <p:to>
                                        <p:strVal val="visible"/>
                                      </p:to>
                                    </p:set>
                                    <p:anim calcmode="lin" valueType="num">
                                      <p:cBhvr>
                                        <p:cTn id="37" dur="1000" fill="hold"/>
                                        <p:tgtEl>
                                          <p:spTgt spid="11">
                                            <p:graphicEl>
                                              <a:dgm id="{438BB40A-3451-400B-B063-75C1FADC4089}"/>
                                            </p:graphicEl>
                                          </p:spTgt>
                                        </p:tgtEl>
                                        <p:attrNameLst>
                                          <p:attrName>ppt_w</p:attrName>
                                        </p:attrNameLst>
                                      </p:cBhvr>
                                      <p:tavLst>
                                        <p:tav tm="0">
                                          <p:val>
                                            <p:fltVal val="0"/>
                                          </p:val>
                                        </p:tav>
                                        <p:tav tm="100000">
                                          <p:val>
                                            <p:strVal val="#ppt_w"/>
                                          </p:val>
                                        </p:tav>
                                      </p:tavLst>
                                    </p:anim>
                                    <p:anim calcmode="lin" valueType="num">
                                      <p:cBhvr>
                                        <p:cTn id="38" dur="1000" fill="hold"/>
                                        <p:tgtEl>
                                          <p:spTgt spid="11">
                                            <p:graphicEl>
                                              <a:dgm id="{438BB40A-3451-400B-B063-75C1FADC4089}"/>
                                            </p:graphicEl>
                                          </p:spTgt>
                                        </p:tgtEl>
                                        <p:attrNameLst>
                                          <p:attrName>ppt_h</p:attrName>
                                        </p:attrNameLst>
                                      </p:cBhvr>
                                      <p:tavLst>
                                        <p:tav tm="0">
                                          <p:val>
                                            <p:fltVal val="0"/>
                                          </p:val>
                                        </p:tav>
                                        <p:tav tm="100000">
                                          <p:val>
                                            <p:strVal val="#ppt_h"/>
                                          </p:val>
                                        </p:tav>
                                      </p:tavLst>
                                    </p:anim>
                                    <p:anim calcmode="lin" valueType="num">
                                      <p:cBhvr>
                                        <p:cTn id="39" dur="1000" fill="hold"/>
                                        <p:tgtEl>
                                          <p:spTgt spid="11">
                                            <p:graphicEl>
                                              <a:dgm id="{438BB40A-3451-400B-B063-75C1FADC4089}"/>
                                            </p:graphicEl>
                                          </p:spTgt>
                                        </p:tgtEl>
                                        <p:attrNameLst>
                                          <p:attrName>style.rotation</p:attrName>
                                        </p:attrNameLst>
                                      </p:cBhvr>
                                      <p:tavLst>
                                        <p:tav tm="0">
                                          <p:val>
                                            <p:fltVal val="90"/>
                                          </p:val>
                                        </p:tav>
                                        <p:tav tm="100000">
                                          <p:val>
                                            <p:fltVal val="0"/>
                                          </p:val>
                                        </p:tav>
                                      </p:tavLst>
                                    </p:anim>
                                    <p:animEffect transition="in" filter="fade">
                                      <p:cBhvr>
                                        <p:cTn id="40" dur="1000"/>
                                        <p:tgtEl>
                                          <p:spTgt spid="11">
                                            <p:graphicEl>
                                              <a:dgm id="{438BB40A-3451-400B-B063-75C1FADC4089}"/>
                                            </p:graphicEl>
                                          </p:spTgt>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11">
                                            <p:graphicEl>
                                              <a:dgm id="{E54F16D2-7934-46ED-B938-FCC0089027F1}"/>
                                            </p:graphicEl>
                                          </p:spTgt>
                                        </p:tgtEl>
                                        <p:attrNameLst>
                                          <p:attrName>style.visibility</p:attrName>
                                        </p:attrNameLst>
                                      </p:cBhvr>
                                      <p:to>
                                        <p:strVal val="visible"/>
                                      </p:to>
                                    </p:set>
                                    <p:anim calcmode="lin" valueType="num">
                                      <p:cBhvr>
                                        <p:cTn id="43" dur="1000" fill="hold"/>
                                        <p:tgtEl>
                                          <p:spTgt spid="11">
                                            <p:graphicEl>
                                              <a:dgm id="{E54F16D2-7934-46ED-B938-FCC0089027F1}"/>
                                            </p:graphicEl>
                                          </p:spTgt>
                                        </p:tgtEl>
                                        <p:attrNameLst>
                                          <p:attrName>ppt_w</p:attrName>
                                        </p:attrNameLst>
                                      </p:cBhvr>
                                      <p:tavLst>
                                        <p:tav tm="0">
                                          <p:val>
                                            <p:fltVal val="0"/>
                                          </p:val>
                                        </p:tav>
                                        <p:tav tm="100000">
                                          <p:val>
                                            <p:strVal val="#ppt_w"/>
                                          </p:val>
                                        </p:tav>
                                      </p:tavLst>
                                    </p:anim>
                                    <p:anim calcmode="lin" valueType="num">
                                      <p:cBhvr>
                                        <p:cTn id="44" dur="1000" fill="hold"/>
                                        <p:tgtEl>
                                          <p:spTgt spid="11">
                                            <p:graphicEl>
                                              <a:dgm id="{E54F16D2-7934-46ED-B938-FCC0089027F1}"/>
                                            </p:graphicEl>
                                          </p:spTgt>
                                        </p:tgtEl>
                                        <p:attrNameLst>
                                          <p:attrName>ppt_h</p:attrName>
                                        </p:attrNameLst>
                                      </p:cBhvr>
                                      <p:tavLst>
                                        <p:tav tm="0">
                                          <p:val>
                                            <p:fltVal val="0"/>
                                          </p:val>
                                        </p:tav>
                                        <p:tav tm="100000">
                                          <p:val>
                                            <p:strVal val="#ppt_h"/>
                                          </p:val>
                                        </p:tav>
                                      </p:tavLst>
                                    </p:anim>
                                    <p:anim calcmode="lin" valueType="num">
                                      <p:cBhvr>
                                        <p:cTn id="45" dur="1000" fill="hold"/>
                                        <p:tgtEl>
                                          <p:spTgt spid="11">
                                            <p:graphicEl>
                                              <a:dgm id="{E54F16D2-7934-46ED-B938-FCC0089027F1}"/>
                                            </p:graphicEl>
                                          </p:spTgt>
                                        </p:tgtEl>
                                        <p:attrNameLst>
                                          <p:attrName>style.rotation</p:attrName>
                                        </p:attrNameLst>
                                      </p:cBhvr>
                                      <p:tavLst>
                                        <p:tav tm="0">
                                          <p:val>
                                            <p:fltVal val="90"/>
                                          </p:val>
                                        </p:tav>
                                        <p:tav tm="100000">
                                          <p:val>
                                            <p:fltVal val="0"/>
                                          </p:val>
                                        </p:tav>
                                      </p:tavLst>
                                    </p:anim>
                                    <p:animEffect transition="in" filter="fade">
                                      <p:cBhvr>
                                        <p:cTn id="46" dur="1000"/>
                                        <p:tgtEl>
                                          <p:spTgt spid="11">
                                            <p:graphicEl>
                                              <a:dgm id="{E54F16D2-7934-46ED-B938-FCC0089027F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Sub>
          <a:bldDgm bld="lvlAtOnce"/>
        </p:bldSub>
      </p:bldGraphic>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31</a:t>
            </a:fld>
            <a:endParaRPr lang="fr-FR"/>
          </a:p>
        </p:txBody>
      </p:sp>
      <p:sp>
        <p:nvSpPr>
          <p:cNvPr id="7" name="Ellipse 6">
            <a:extLst>
              <a:ext uri="{FF2B5EF4-FFF2-40B4-BE49-F238E27FC236}">
                <a16:creationId xmlns:a16="http://schemas.microsoft.com/office/drawing/2014/main" id="{9AC432C8-BF3E-4142-BA5C-87A54B932D5C}"/>
              </a:ext>
            </a:extLst>
          </p:cNvPr>
          <p:cNvSpPr/>
          <p:nvPr/>
        </p:nvSpPr>
        <p:spPr>
          <a:xfrm>
            <a:off x="149024" y="340638"/>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3</a:t>
            </a:r>
          </a:p>
        </p:txBody>
      </p:sp>
      <p:sp>
        <p:nvSpPr>
          <p:cNvPr id="10" name="Titre 2">
            <a:extLst>
              <a:ext uri="{FF2B5EF4-FFF2-40B4-BE49-F238E27FC236}">
                <a16:creationId xmlns:a16="http://schemas.microsoft.com/office/drawing/2014/main" id="{49A14B8B-BA03-4B61-9420-08B30CC184F7}"/>
              </a:ext>
            </a:extLst>
          </p:cNvPr>
          <p:cNvSpPr>
            <a:spLocks noGrp="1"/>
          </p:cNvSpPr>
          <p:nvPr>
            <p:ph type="title"/>
          </p:nvPr>
        </p:nvSpPr>
        <p:spPr>
          <a:xfrm>
            <a:off x="-217488" y="275870"/>
            <a:ext cx="10199688" cy="622300"/>
          </a:xfrm>
        </p:spPr>
        <p:txBody>
          <a:bodyPr/>
          <a:lstStyle/>
          <a:p>
            <a:br>
              <a:rPr lang="fr-FR" dirty="0"/>
            </a:br>
            <a:r>
              <a:rPr lang="fr-FR" sz="2000" dirty="0"/>
              <a:t> Analyses exploratoires des images : ORB</a:t>
            </a:r>
            <a:br>
              <a:rPr lang="fr-FR" sz="2000" dirty="0"/>
            </a:br>
            <a:endParaRPr lang="fr-FR" dirty="0"/>
          </a:p>
        </p:txBody>
      </p:sp>
      <p:sp>
        <p:nvSpPr>
          <p:cNvPr id="19" name="ZoneTexte 18">
            <a:extLst>
              <a:ext uri="{FF2B5EF4-FFF2-40B4-BE49-F238E27FC236}">
                <a16:creationId xmlns:a16="http://schemas.microsoft.com/office/drawing/2014/main" id="{EE7D45EB-0634-489B-A75F-AC822E5419C2}"/>
              </a:ext>
            </a:extLst>
          </p:cNvPr>
          <p:cNvSpPr txBox="1"/>
          <p:nvPr/>
        </p:nvSpPr>
        <p:spPr>
          <a:xfrm>
            <a:off x="35140" y="1085275"/>
            <a:ext cx="11318660" cy="4913140"/>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endParaRPr lang="fr-FR" sz="1200" b="1" i="0" dirty="0">
              <a:latin typeface="+mn-lt"/>
            </a:endParaRPr>
          </a:p>
        </p:txBody>
      </p:sp>
      <p:sp>
        <p:nvSpPr>
          <p:cNvPr id="26" name="ZoneTexte 25">
            <a:extLst>
              <a:ext uri="{FF2B5EF4-FFF2-40B4-BE49-F238E27FC236}">
                <a16:creationId xmlns:a16="http://schemas.microsoft.com/office/drawing/2014/main" id="{CB34BC69-25BF-4B5F-BEFE-7920D54A1C89}"/>
              </a:ext>
            </a:extLst>
          </p:cNvPr>
          <p:cNvSpPr txBox="1"/>
          <p:nvPr/>
        </p:nvSpPr>
        <p:spPr>
          <a:xfrm>
            <a:off x="581024" y="959743"/>
            <a:ext cx="10199687" cy="2862322"/>
          </a:xfrm>
          <a:prstGeom prst="rect">
            <a:avLst/>
          </a:prstGeom>
          <a:noFill/>
          <a:ln w="28575">
            <a:noFill/>
          </a:ln>
        </p:spPr>
        <p:txBody>
          <a:bodyPr wrap="square">
            <a:spAutoFit/>
          </a:bodyPr>
          <a:lstStyle/>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r>
              <a:rPr lang="fr-FR" dirty="0">
                <a:latin typeface="Nunito-Regular"/>
              </a:rPr>
              <a:t>On détermine les descripteurs : On choisit la méthode ORB </a:t>
            </a:r>
          </a:p>
          <a:p>
            <a:endParaRPr lang="fr-FR" dirty="0">
              <a:latin typeface="Nunito-Regular"/>
            </a:endParaRPr>
          </a:p>
          <a:p>
            <a:pPr marL="285750" indent="-285750">
              <a:buFont typeface="Wingdings" panose="05000000000000000000" pitchFamily="2" charset="2"/>
              <a:buChar char="Ø"/>
            </a:pPr>
            <a:r>
              <a:rPr lang="fr-FR" dirty="0">
                <a:latin typeface="Nunito-Regular"/>
              </a:rPr>
              <a:t>ORB est une alternative efficace aux algorithmes SIFT ou SURF utilisés pour l’extraction de caractéristiques, dans le coût de calcul, la correspondance des performances, et principalement les brevets. SIFT et SURF sont brevetés, ORB ne l'est pas.</a:t>
            </a:r>
          </a:p>
          <a:p>
            <a:pPr marL="285750" indent="-285750">
              <a:buFont typeface="Wingdings" panose="05000000000000000000" pitchFamily="2" charset="2"/>
              <a:buChar char="Ø"/>
            </a:pPr>
            <a:endParaRPr lang="fr-FR" sz="1800" b="0" i="0" u="none" strike="noStrike" baseline="0" dirty="0">
              <a:latin typeface="Nunito-Regular"/>
            </a:endParaRPr>
          </a:p>
          <a:p>
            <a:pPr marL="285750" indent="-285750">
              <a:buFont typeface="Wingdings" panose="05000000000000000000" pitchFamily="2" charset="2"/>
              <a:buChar char="Ø"/>
            </a:pPr>
            <a:r>
              <a:rPr lang="fr-FR" b="0" i="0" u="none" strike="noStrike" baseline="0" dirty="0">
                <a:latin typeface="Nunito-Regular"/>
              </a:rPr>
              <a:t>On prend l’image de la requête et on la convertit en niveaux de gris.</a:t>
            </a:r>
          </a:p>
          <a:p>
            <a:pPr marL="285750" indent="-285750">
              <a:buFont typeface="Wingdings" panose="05000000000000000000" pitchFamily="2" charset="2"/>
              <a:buChar char="Ø"/>
            </a:pPr>
            <a:r>
              <a:rPr lang="fr-FR" b="0" i="0" u="none" strike="noStrike" baseline="0" dirty="0">
                <a:latin typeface="Nunito-Regular"/>
              </a:rPr>
              <a:t>On initialise le détecteur ORB et détecte les points clés dans l’image et la scène de la requête.</a:t>
            </a:r>
          </a:p>
          <a:p>
            <a:pPr marL="285750" indent="-285750">
              <a:buFont typeface="Wingdings" panose="05000000000000000000" pitchFamily="2" charset="2"/>
              <a:buChar char="Ø"/>
            </a:pPr>
            <a:r>
              <a:rPr lang="fr-FR" b="0" i="0" u="none" strike="noStrike" baseline="0" dirty="0">
                <a:latin typeface="Nunito-Regular"/>
              </a:rPr>
              <a:t>On calcule les descripteurs appartenant à l’image</a:t>
            </a:r>
          </a:p>
        </p:txBody>
      </p:sp>
      <p:pic>
        <p:nvPicPr>
          <p:cNvPr id="24578" name="Picture 2">
            <a:extLst>
              <a:ext uri="{FF2B5EF4-FFF2-40B4-BE49-F238E27FC236}">
                <a16:creationId xmlns:a16="http://schemas.microsoft.com/office/drawing/2014/main" id="{0CE9AF77-0D65-04B1-53A6-8CA4C1BB1E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7274" y="4009170"/>
            <a:ext cx="4433887" cy="2837688"/>
          </a:xfrm>
          <a:prstGeom prst="rect">
            <a:avLst/>
          </a:prstGeom>
          <a:noFill/>
          <a:extLst>
            <a:ext uri="{909E8E84-426E-40DD-AFC4-6F175D3DCCD1}">
              <a14:hiddenFill xmlns:a14="http://schemas.microsoft.com/office/drawing/2010/main">
                <a:solidFill>
                  <a:srgbClr val="FFFFFF"/>
                </a:solidFill>
              </a14:hiddenFill>
            </a:ext>
          </a:extLst>
        </p:spPr>
      </p:pic>
      <p:sp>
        <p:nvSpPr>
          <p:cNvPr id="11" name="ZoneTexte 10">
            <a:extLst>
              <a:ext uri="{FF2B5EF4-FFF2-40B4-BE49-F238E27FC236}">
                <a16:creationId xmlns:a16="http://schemas.microsoft.com/office/drawing/2014/main" id="{18EC26F2-B19C-BFB6-0860-7830E8B869D5}"/>
              </a:ext>
            </a:extLst>
          </p:cNvPr>
          <p:cNvSpPr txBox="1"/>
          <p:nvPr/>
        </p:nvSpPr>
        <p:spPr>
          <a:xfrm>
            <a:off x="5694470" y="4792388"/>
            <a:ext cx="4333874" cy="923330"/>
          </a:xfrm>
          <a:prstGeom prst="rect">
            <a:avLst/>
          </a:prstGeom>
          <a:noFill/>
          <a:ln w="28575">
            <a:solidFill>
              <a:srgbClr val="16B07D"/>
            </a:solidFill>
          </a:ln>
        </p:spPr>
        <p:txBody>
          <a:bodyPr wrap="square">
            <a:spAutoFit/>
          </a:bodyPr>
          <a:lstStyle/>
          <a:p>
            <a:pPr marL="285750" indent="-285750">
              <a:buFont typeface="Wingdings" panose="05000000000000000000" pitchFamily="2" charset="2"/>
              <a:buChar char="q"/>
            </a:pPr>
            <a:r>
              <a:rPr lang="fr-FR" dirty="0">
                <a:latin typeface="Nunito-Regular"/>
              </a:rPr>
              <a:t>L'image contient 500 descripteurs</a:t>
            </a:r>
          </a:p>
          <a:p>
            <a:pPr marL="285750" indent="-285750">
              <a:buFont typeface="Wingdings" panose="05000000000000000000" pitchFamily="2" charset="2"/>
              <a:buChar char="q"/>
            </a:pPr>
            <a:r>
              <a:rPr lang="fr-FR" dirty="0">
                <a:latin typeface="Nunito-Regular"/>
              </a:rPr>
              <a:t>Chaque descripteur est un vecteur de longueur 32</a:t>
            </a:r>
          </a:p>
        </p:txBody>
      </p:sp>
    </p:spTree>
    <p:extLst>
      <p:ext uri="{BB962C8B-B14F-4D97-AF65-F5344CB8AC3E}">
        <p14:creationId xmlns:p14="http://schemas.microsoft.com/office/powerpoint/2010/main" val="23220863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32</a:t>
            </a:fld>
            <a:endParaRPr lang="fr-FR"/>
          </a:p>
        </p:txBody>
      </p:sp>
      <p:sp>
        <p:nvSpPr>
          <p:cNvPr id="7" name="Ellipse 6">
            <a:extLst>
              <a:ext uri="{FF2B5EF4-FFF2-40B4-BE49-F238E27FC236}">
                <a16:creationId xmlns:a16="http://schemas.microsoft.com/office/drawing/2014/main" id="{9AC432C8-BF3E-4142-BA5C-87A54B932D5C}"/>
              </a:ext>
            </a:extLst>
          </p:cNvPr>
          <p:cNvSpPr/>
          <p:nvPr/>
        </p:nvSpPr>
        <p:spPr>
          <a:xfrm>
            <a:off x="149024" y="340638"/>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3</a:t>
            </a:r>
          </a:p>
        </p:txBody>
      </p:sp>
      <p:sp>
        <p:nvSpPr>
          <p:cNvPr id="10" name="Titre 2">
            <a:extLst>
              <a:ext uri="{FF2B5EF4-FFF2-40B4-BE49-F238E27FC236}">
                <a16:creationId xmlns:a16="http://schemas.microsoft.com/office/drawing/2014/main" id="{49A14B8B-BA03-4B61-9420-08B30CC184F7}"/>
              </a:ext>
            </a:extLst>
          </p:cNvPr>
          <p:cNvSpPr>
            <a:spLocks noGrp="1"/>
          </p:cNvSpPr>
          <p:nvPr>
            <p:ph type="title"/>
          </p:nvPr>
        </p:nvSpPr>
        <p:spPr>
          <a:xfrm>
            <a:off x="-217488" y="275870"/>
            <a:ext cx="10199688" cy="622300"/>
          </a:xfrm>
        </p:spPr>
        <p:txBody>
          <a:bodyPr/>
          <a:lstStyle/>
          <a:p>
            <a:br>
              <a:rPr lang="fr-FR" dirty="0"/>
            </a:br>
            <a:r>
              <a:rPr lang="fr-FR" sz="2000" dirty="0"/>
              <a:t> Analyses exploratoires des images : ORB</a:t>
            </a:r>
            <a:br>
              <a:rPr lang="fr-FR" sz="2000" dirty="0"/>
            </a:br>
            <a:endParaRPr lang="fr-FR" dirty="0"/>
          </a:p>
        </p:txBody>
      </p:sp>
      <p:sp>
        <p:nvSpPr>
          <p:cNvPr id="19" name="ZoneTexte 18">
            <a:extLst>
              <a:ext uri="{FF2B5EF4-FFF2-40B4-BE49-F238E27FC236}">
                <a16:creationId xmlns:a16="http://schemas.microsoft.com/office/drawing/2014/main" id="{EE7D45EB-0634-489B-A75F-AC822E5419C2}"/>
              </a:ext>
            </a:extLst>
          </p:cNvPr>
          <p:cNvSpPr txBox="1"/>
          <p:nvPr/>
        </p:nvSpPr>
        <p:spPr>
          <a:xfrm>
            <a:off x="35140" y="1085275"/>
            <a:ext cx="11318660" cy="4913140"/>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endParaRPr lang="fr-FR" sz="1200" b="1" i="0" dirty="0">
              <a:latin typeface="+mn-lt"/>
            </a:endParaRPr>
          </a:p>
        </p:txBody>
      </p:sp>
      <p:sp>
        <p:nvSpPr>
          <p:cNvPr id="26" name="ZoneTexte 25">
            <a:extLst>
              <a:ext uri="{FF2B5EF4-FFF2-40B4-BE49-F238E27FC236}">
                <a16:creationId xmlns:a16="http://schemas.microsoft.com/office/drawing/2014/main" id="{CB34BC69-25BF-4B5F-BEFE-7920D54A1C89}"/>
              </a:ext>
            </a:extLst>
          </p:cNvPr>
          <p:cNvSpPr txBox="1"/>
          <p:nvPr/>
        </p:nvSpPr>
        <p:spPr>
          <a:xfrm>
            <a:off x="495299" y="791113"/>
            <a:ext cx="10199687" cy="5539978"/>
          </a:xfrm>
          <a:prstGeom prst="rect">
            <a:avLst/>
          </a:prstGeom>
          <a:noFill/>
          <a:ln w="28575">
            <a:noFill/>
          </a:ln>
        </p:spPr>
        <p:txBody>
          <a:bodyPr wrap="square">
            <a:spAutoFit/>
          </a:bodyPr>
          <a:lstStyle/>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r>
              <a:rPr lang="fr-FR" dirty="0">
                <a:latin typeface="Nunito-Regular"/>
              </a:rPr>
              <a:t>Pour chaque image, nous égalisons et convertissons en gris</a:t>
            </a: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r>
              <a:rPr lang="fr-FR" dirty="0">
                <a:latin typeface="Nunito-Regular"/>
              </a:rPr>
              <a:t>Nous créons une liste de descripteurs par image ("</a:t>
            </a:r>
            <a:r>
              <a:rPr lang="fr-FR" dirty="0" err="1">
                <a:latin typeface="Nunito-Regular"/>
              </a:rPr>
              <a:t>orb_keypoints_by_img</a:t>
            </a:r>
            <a:r>
              <a:rPr lang="fr-FR" dirty="0">
                <a:latin typeface="Nunito-Regular"/>
              </a:rPr>
              <a:t>") qui sera utilisée pour réaliser l’histogramme de l’image, ainsi qu'une liste de descriptions pour toutes les images ('</a:t>
            </a:r>
            <a:r>
              <a:rPr lang="fr-FR" dirty="0" err="1">
                <a:latin typeface="Nunito-Regular"/>
              </a:rPr>
              <a:t>orb_keypoints_all</a:t>
            </a:r>
            <a:r>
              <a:rPr lang="fr-FR" dirty="0">
                <a:latin typeface="Nunito-Regular"/>
              </a:rPr>
              <a:t>') qui sera utilisée pour créer des clusters </a:t>
            </a:r>
            <a:r>
              <a:rPr lang="fr-FR" dirty="0" err="1">
                <a:latin typeface="Nunito-Regular"/>
              </a:rPr>
              <a:t>desriptors</a:t>
            </a:r>
            <a:endParaRPr lang="fr-FR" dirty="0">
              <a:latin typeface="Nunito-Regular"/>
            </a:endParaRPr>
          </a:p>
          <a:p>
            <a:pPr marL="285750" indent="-285750">
              <a:buFont typeface="Wingdings" panose="05000000000000000000" pitchFamily="2" charset="2"/>
              <a:buChar char="Ø"/>
            </a:pPr>
            <a:endParaRPr lang="fr-FR" dirty="0">
              <a:latin typeface="Nunito-Regular"/>
            </a:endParaRPr>
          </a:p>
          <a:p>
            <a:endParaRPr lang="fr-FR" dirty="0">
              <a:latin typeface="Nunito-Regular"/>
            </a:endParaRPr>
          </a:p>
          <a:p>
            <a:pPr marL="285750" indent="-285750">
              <a:buFont typeface="Wingdings" panose="05000000000000000000" pitchFamily="2" charset="2"/>
              <a:buChar char="Ø"/>
            </a:pPr>
            <a:r>
              <a:rPr lang="fr-FR" dirty="0">
                <a:latin typeface="Nunito-Regular"/>
              </a:rPr>
              <a:t>On crée des clusters de descripteurs</a:t>
            </a: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r>
              <a:rPr lang="fr-FR" dirty="0">
                <a:latin typeface="Nunito-Regular"/>
              </a:rPr>
              <a:t>On utilise le </a:t>
            </a:r>
            <a:r>
              <a:rPr lang="fr-FR" dirty="0" err="1">
                <a:latin typeface="Nunito-Regular"/>
              </a:rPr>
              <a:t>MiniBatchKMeans</a:t>
            </a:r>
            <a:r>
              <a:rPr lang="fr-FR" dirty="0">
                <a:latin typeface="Nunito-Regular"/>
              </a:rPr>
              <a:t> pour obtenir des temps de traitement raisonnables</a:t>
            </a: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r>
              <a:rPr lang="fr-FR" dirty="0">
                <a:latin typeface="Nunito-Regular"/>
              </a:rPr>
              <a:t>On se retrouve avec 721 clusters estimés</a:t>
            </a: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r>
              <a:rPr lang="fr-FR" dirty="0">
                <a:latin typeface="Nunito-Regular"/>
              </a:rPr>
              <a:t>On crée des </a:t>
            </a:r>
            <a:r>
              <a:rPr lang="fr-FR" dirty="0" err="1">
                <a:latin typeface="Nunito-Regular"/>
              </a:rPr>
              <a:t>features</a:t>
            </a:r>
            <a:r>
              <a:rPr lang="fr-FR" dirty="0">
                <a:latin typeface="Nunito-Regular"/>
              </a:rPr>
              <a:t> des images – Pour chaque image :</a:t>
            </a:r>
          </a:p>
          <a:p>
            <a:pPr marL="285750" indent="-285750">
              <a:buFont typeface="Wingdings" panose="05000000000000000000" pitchFamily="2" charset="2"/>
              <a:buChar char="ü"/>
            </a:pPr>
            <a:r>
              <a:rPr lang="fr-FR" sz="1600" dirty="0">
                <a:latin typeface="Nunito-Regular"/>
              </a:rPr>
              <a:t>On prédit des numéros de cluster de chaque descripteur</a:t>
            </a:r>
          </a:p>
          <a:p>
            <a:pPr marL="285750" indent="-285750">
              <a:buFont typeface="Wingdings" panose="05000000000000000000" pitchFamily="2" charset="2"/>
              <a:buChar char="ü"/>
            </a:pPr>
            <a:r>
              <a:rPr lang="fr-FR" sz="1600" dirty="0">
                <a:latin typeface="Nunito-Regular"/>
              </a:rPr>
              <a:t>On crée un histogramme de comptage pour chaque numéro de clusters du nombre de descripteurs de l'image</a:t>
            </a:r>
          </a:p>
          <a:p>
            <a:pPr marL="285750" indent="-285750">
              <a:buFont typeface="Wingdings" panose="05000000000000000000" pitchFamily="2" charset="2"/>
              <a:buChar char="Ø"/>
            </a:pPr>
            <a:endParaRPr lang="fr-FR" sz="1800" b="0" i="0" u="none" strike="noStrike" baseline="0" dirty="0">
              <a:latin typeface="Nunito-Regular"/>
            </a:endParaRPr>
          </a:p>
          <a:p>
            <a:pPr marL="285750" indent="-285750">
              <a:buFont typeface="Wingdings" panose="05000000000000000000" pitchFamily="2" charset="2"/>
              <a:buChar char="Ø"/>
            </a:pPr>
            <a:endParaRPr lang="fr-FR" sz="1800" b="0" i="0" u="none" strike="noStrike" baseline="0" dirty="0">
              <a:latin typeface="Nunito-Regular"/>
            </a:endParaRPr>
          </a:p>
        </p:txBody>
      </p:sp>
      <p:sp>
        <p:nvSpPr>
          <p:cNvPr id="3" name="Rectangle 1">
            <a:extLst>
              <a:ext uri="{FF2B5EF4-FFF2-40B4-BE49-F238E27FC236}">
                <a16:creationId xmlns:a16="http://schemas.microsoft.com/office/drawing/2014/main" id="{4B2DD70D-9C66-0915-8A63-3EC9CDB67884}"/>
              </a:ext>
            </a:extLst>
          </p:cNvPr>
          <p:cNvSpPr>
            <a:spLocks noChangeArrowheads="1"/>
          </p:cNvSpPr>
          <p:nvPr/>
        </p:nvSpPr>
        <p:spPr bwMode="auto">
          <a:xfrm>
            <a:off x="838200" y="2606713"/>
            <a:ext cx="7105650"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Nomber</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of </a:t>
            </a:r>
            <a:r>
              <a:rPr kumimoji="0" lang="fr-FR" altLang="fr-FR"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descriptors</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(520145, 32)</a:t>
            </a:r>
            <a:r>
              <a:rPr kumimoji="0" lang="fr-FR" altLang="fr-FR" sz="8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146329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33</a:t>
            </a:fld>
            <a:endParaRPr lang="fr-FR"/>
          </a:p>
        </p:txBody>
      </p:sp>
      <p:sp>
        <p:nvSpPr>
          <p:cNvPr id="7" name="Ellipse 6">
            <a:extLst>
              <a:ext uri="{FF2B5EF4-FFF2-40B4-BE49-F238E27FC236}">
                <a16:creationId xmlns:a16="http://schemas.microsoft.com/office/drawing/2014/main" id="{9AC432C8-BF3E-4142-BA5C-87A54B932D5C}"/>
              </a:ext>
            </a:extLst>
          </p:cNvPr>
          <p:cNvSpPr/>
          <p:nvPr/>
        </p:nvSpPr>
        <p:spPr>
          <a:xfrm>
            <a:off x="0" y="34092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3</a:t>
            </a:r>
          </a:p>
        </p:txBody>
      </p:sp>
      <p:sp>
        <p:nvSpPr>
          <p:cNvPr id="10" name="Titre 2">
            <a:extLst>
              <a:ext uri="{FF2B5EF4-FFF2-40B4-BE49-F238E27FC236}">
                <a16:creationId xmlns:a16="http://schemas.microsoft.com/office/drawing/2014/main" id="{49A14B8B-BA03-4B61-9420-08B30CC184F7}"/>
              </a:ext>
            </a:extLst>
          </p:cNvPr>
          <p:cNvSpPr>
            <a:spLocks noGrp="1"/>
          </p:cNvSpPr>
          <p:nvPr>
            <p:ph type="title"/>
          </p:nvPr>
        </p:nvSpPr>
        <p:spPr>
          <a:xfrm>
            <a:off x="-293688" y="245775"/>
            <a:ext cx="10199688" cy="622300"/>
          </a:xfrm>
        </p:spPr>
        <p:txBody>
          <a:bodyPr/>
          <a:lstStyle/>
          <a:p>
            <a:br>
              <a:rPr lang="fr-FR" dirty="0"/>
            </a:br>
            <a:r>
              <a:rPr lang="fr-FR" sz="2000" dirty="0"/>
              <a:t>Analyses exploratoires des images : ORB</a:t>
            </a:r>
            <a:br>
              <a:rPr lang="fr-FR" sz="2000" dirty="0"/>
            </a:br>
            <a:endParaRPr lang="fr-FR" dirty="0"/>
          </a:p>
        </p:txBody>
      </p:sp>
      <p:sp>
        <p:nvSpPr>
          <p:cNvPr id="19" name="ZoneTexte 18">
            <a:extLst>
              <a:ext uri="{FF2B5EF4-FFF2-40B4-BE49-F238E27FC236}">
                <a16:creationId xmlns:a16="http://schemas.microsoft.com/office/drawing/2014/main" id="{EE7D45EB-0634-489B-A75F-AC822E5419C2}"/>
              </a:ext>
            </a:extLst>
          </p:cNvPr>
          <p:cNvSpPr txBox="1"/>
          <p:nvPr/>
        </p:nvSpPr>
        <p:spPr>
          <a:xfrm>
            <a:off x="35140" y="1085275"/>
            <a:ext cx="11318660" cy="4913140"/>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endParaRPr lang="fr-FR" sz="1200" b="1" i="0" dirty="0">
              <a:latin typeface="+mn-lt"/>
            </a:endParaRPr>
          </a:p>
        </p:txBody>
      </p:sp>
      <p:sp>
        <p:nvSpPr>
          <p:cNvPr id="26" name="ZoneTexte 25">
            <a:extLst>
              <a:ext uri="{FF2B5EF4-FFF2-40B4-BE49-F238E27FC236}">
                <a16:creationId xmlns:a16="http://schemas.microsoft.com/office/drawing/2014/main" id="{CB34BC69-25BF-4B5F-BEFE-7920D54A1C89}"/>
              </a:ext>
            </a:extLst>
          </p:cNvPr>
          <p:cNvSpPr txBox="1"/>
          <p:nvPr/>
        </p:nvSpPr>
        <p:spPr>
          <a:xfrm>
            <a:off x="838200" y="859585"/>
            <a:ext cx="11093251" cy="4278094"/>
          </a:xfrm>
          <a:prstGeom prst="rect">
            <a:avLst/>
          </a:prstGeom>
          <a:noFill/>
          <a:ln w="28575">
            <a:noFill/>
          </a:ln>
        </p:spPr>
        <p:txBody>
          <a:bodyPr wrap="square">
            <a:spAutoFit/>
          </a:bodyPr>
          <a:lstStyle/>
          <a:p>
            <a:pPr marL="342900" indent="-342900">
              <a:buFont typeface="Wingdings" panose="05000000000000000000" pitchFamily="2" charset="2"/>
              <a:buChar char="Ø"/>
            </a:pPr>
            <a:endParaRPr lang="fr-FR" sz="2000" b="0" i="0" u="none" strike="noStrike" baseline="0" dirty="0">
              <a:latin typeface="Nunito-Regular"/>
            </a:endParaRPr>
          </a:p>
          <a:p>
            <a:pPr marL="285750" indent="-285750">
              <a:buFont typeface="Wingdings" panose="05000000000000000000" pitchFamily="2" charset="2"/>
              <a:buChar char="Ø"/>
            </a:pPr>
            <a:r>
              <a:rPr lang="fr-FR" dirty="0">
                <a:latin typeface="Nunito-Regular"/>
              </a:rPr>
              <a:t>On effectue une réduction de dimensions</a:t>
            </a: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r>
              <a:rPr lang="fr-FR" dirty="0">
                <a:latin typeface="Nunito-Regular"/>
              </a:rPr>
              <a:t>La réduction PCA permet de créer des </a:t>
            </a:r>
            <a:r>
              <a:rPr lang="fr-FR" dirty="0" err="1">
                <a:latin typeface="Nunito-Regular"/>
              </a:rPr>
              <a:t>features</a:t>
            </a:r>
            <a:r>
              <a:rPr lang="fr-FR" dirty="0">
                <a:latin typeface="Nunito-Regular"/>
              </a:rPr>
              <a:t> décorrélées entre elles, et de diminuer leur dimension, tout en gardant un niveau de variance expliquée élevé (99% dans notre cas)</a:t>
            </a: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r>
              <a:rPr lang="fr-FR" sz="1800" b="0" i="0" u="none" strike="noStrike" baseline="0" dirty="0">
                <a:latin typeface="Nunito-Regular"/>
              </a:rPr>
              <a:t>On effectue une T-SNE pour l’affichage en 2D des images :</a:t>
            </a:r>
          </a:p>
          <a:p>
            <a:endParaRPr lang="fr-FR" sz="1800" b="0" i="0" u="none" strike="noStrike" baseline="0" dirty="0">
              <a:latin typeface="Nunito-Regular"/>
            </a:endParaRPr>
          </a:p>
          <a:p>
            <a:endParaRPr lang="fr-FR" sz="1800" b="0" i="0" u="none" strike="noStrike" baseline="0" dirty="0">
              <a:latin typeface="Nunito-Regular"/>
            </a:endParaRPr>
          </a:p>
          <a:p>
            <a:pPr marL="285750" indent="-285750">
              <a:buFont typeface="Wingdings" panose="05000000000000000000" pitchFamily="2" charset="2"/>
              <a:buChar char="Ø"/>
            </a:pPr>
            <a:endParaRPr lang="fr-FR" dirty="0">
              <a:latin typeface="Nunito-Regular"/>
            </a:endParaRPr>
          </a:p>
          <a:p>
            <a:endParaRPr lang="fr-FR" dirty="0">
              <a:latin typeface="Nunito-Regular"/>
            </a:endParaRPr>
          </a:p>
          <a:p>
            <a:endParaRPr lang="fr-FR" dirty="0">
              <a:latin typeface="Nunito-Regular"/>
            </a:endParaRPr>
          </a:p>
          <a:p>
            <a:pPr marL="285750" indent="-285750">
              <a:buFont typeface="Wingdings" panose="05000000000000000000" pitchFamily="2" charset="2"/>
              <a:buChar char="Ø"/>
            </a:pPr>
            <a:endParaRPr lang="fr-FR" sz="1800" b="0" i="0" u="none" strike="noStrike" baseline="0"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sz="1800" b="0" i="0" u="none" strike="noStrike" baseline="0" dirty="0">
              <a:latin typeface="Nunito-Regular"/>
            </a:endParaRPr>
          </a:p>
        </p:txBody>
      </p:sp>
      <p:graphicFrame>
        <p:nvGraphicFramePr>
          <p:cNvPr id="11" name="Diagramme 10">
            <a:extLst>
              <a:ext uri="{FF2B5EF4-FFF2-40B4-BE49-F238E27FC236}">
                <a16:creationId xmlns:a16="http://schemas.microsoft.com/office/drawing/2014/main" id="{9DDC80B6-F150-95B4-79AB-A48988BC2E29}"/>
              </a:ext>
            </a:extLst>
          </p:cNvPr>
          <p:cNvGraphicFramePr/>
          <p:nvPr>
            <p:extLst>
              <p:ext uri="{D42A27DB-BD31-4B8C-83A1-F6EECF244321}">
                <p14:modId xmlns:p14="http://schemas.microsoft.com/office/powerpoint/2010/main" val="1759169295"/>
              </p:ext>
            </p:extLst>
          </p:nvPr>
        </p:nvGraphicFramePr>
        <p:xfrm>
          <a:off x="3250358" y="3232149"/>
          <a:ext cx="5360242"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01267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34</a:t>
            </a:fld>
            <a:endParaRPr lang="fr-FR"/>
          </a:p>
        </p:txBody>
      </p:sp>
      <p:sp>
        <p:nvSpPr>
          <p:cNvPr id="7" name="Ellipse 6">
            <a:extLst>
              <a:ext uri="{FF2B5EF4-FFF2-40B4-BE49-F238E27FC236}">
                <a16:creationId xmlns:a16="http://schemas.microsoft.com/office/drawing/2014/main" id="{9AC432C8-BF3E-4142-BA5C-87A54B932D5C}"/>
              </a:ext>
            </a:extLst>
          </p:cNvPr>
          <p:cNvSpPr/>
          <p:nvPr/>
        </p:nvSpPr>
        <p:spPr>
          <a:xfrm>
            <a:off x="0" y="34092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3</a:t>
            </a:r>
          </a:p>
        </p:txBody>
      </p:sp>
      <p:sp>
        <p:nvSpPr>
          <p:cNvPr id="10" name="Titre 2">
            <a:extLst>
              <a:ext uri="{FF2B5EF4-FFF2-40B4-BE49-F238E27FC236}">
                <a16:creationId xmlns:a16="http://schemas.microsoft.com/office/drawing/2014/main" id="{49A14B8B-BA03-4B61-9420-08B30CC184F7}"/>
              </a:ext>
            </a:extLst>
          </p:cNvPr>
          <p:cNvSpPr>
            <a:spLocks noGrp="1"/>
          </p:cNvSpPr>
          <p:nvPr>
            <p:ph type="title"/>
          </p:nvPr>
        </p:nvSpPr>
        <p:spPr>
          <a:xfrm>
            <a:off x="-293688" y="245775"/>
            <a:ext cx="10199688" cy="622300"/>
          </a:xfrm>
        </p:spPr>
        <p:txBody>
          <a:bodyPr/>
          <a:lstStyle/>
          <a:p>
            <a:br>
              <a:rPr lang="fr-FR" dirty="0"/>
            </a:br>
            <a:r>
              <a:rPr lang="fr-FR" sz="2000" dirty="0"/>
              <a:t>Analyses exploratoires des images : ORB</a:t>
            </a:r>
            <a:br>
              <a:rPr lang="fr-FR" sz="2000" dirty="0"/>
            </a:br>
            <a:endParaRPr lang="fr-FR" dirty="0"/>
          </a:p>
        </p:txBody>
      </p:sp>
      <p:sp>
        <p:nvSpPr>
          <p:cNvPr id="19" name="ZoneTexte 18">
            <a:extLst>
              <a:ext uri="{FF2B5EF4-FFF2-40B4-BE49-F238E27FC236}">
                <a16:creationId xmlns:a16="http://schemas.microsoft.com/office/drawing/2014/main" id="{EE7D45EB-0634-489B-A75F-AC822E5419C2}"/>
              </a:ext>
            </a:extLst>
          </p:cNvPr>
          <p:cNvSpPr txBox="1"/>
          <p:nvPr/>
        </p:nvSpPr>
        <p:spPr>
          <a:xfrm>
            <a:off x="35140" y="1056700"/>
            <a:ext cx="11318660" cy="4913140"/>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endParaRPr lang="fr-FR" sz="1200" b="1" i="0" dirty="0">
              <a:latin typeface="+mn-lt"/>
            </a:endParaRPr>
          </a:p>
        </p:txBody>
      </p:sp>
      <p:sp>
        <p:nvSpPr>
          <p:cNvPr id="26" name="ZoneTexte 25">
            <a:extLst>
              <a:ext uri="{FF2B5EF4-FFF2-40B4-BE49-F238E27FC236}">
                <a16:creationId xmlns:a16="http://schemas.microsoft.com/office/drawing/2014/main" id="{CB34BC69-25BF-4B5F-BEFE-7920D54A1C89}"/>
              </a:ext>
            </a:extLst>
          </p:cNvPr>
          <p:cNvSpPr txBox="1"/>
          <p:nvPr/>
        </p:nvSpPr>
        <p:spPr>
          <a:xfrm>
            <a:off x="838200" y="859585"/>
            <a:ext cx="11093251" cy="5386090"/>
          </a:xfrm>
          <a:prstGeom prst="rect">
            <a:avLst/>
          </a:prstGeom>
          <a:noFill/>
          <a:ln w="28575">
            <a:noFill/>
          </a:ln>
        </p:spPr>
        <p:txBody>
          <a:bodyPr wrap="square">
            <a:spAutoFit/>
          </a:bodyPr>
          <a:lstStyle/>
          <a:p>
            <a:pPr marL="342900" indent="-342900">
              <a:buFont typeface="Wingdings" panose="05000000000000000000" pitchFamily="2" charset="2"/>
              <a:buChar char="Ø"/>
            </a:pPr>
            <a:endParaRPr lang="fr-FR" sz="2000" b="0" i="0" u="none" strike="noStrike" baseline="0" dirty="0">
              <a:latin typeface="Nunito-Regular"/>
            </a:endParaRPr>
          </a:p>
          <a:p>
            <a:pPr marL="285750" indent="-285750">
              <a:buFont typeface="Wingdings" panose="05000000000000000000" pitchFamily="2" charset="2"/>
              <a:buChar char="Ø"/>
            </a:pPr>
            <a:r>
              <a:rPr lang="fr-FR" dirty="0">
                <a:latin typeface="Nunito-Regular"/>
              </a:rPr>
              <a:t>On établit les métriques nécessaires à notre analyse : ARI, </a:t>
            </a:r>
            <a:r>
              <a:rPr lang="fr-FR" dirty="0" err="1">
                <a:latin typeface="Nunito-Regular"/>
              </a:rPr>
              <a:t>Precision</a:t>
            </a:r>
            <a:r>
              <a:rPr lang="fr-FR" dirty="0">
                <a:latin typeface="Nunito-Regular"/>
              </a:rPr>
              <a:t>, </a:t>
            </a:r>
            <a:r>
              <a:rPr lang="fr-FR" dirty="0" err="1">
                <a:latin typeface="Nunito-Regular"/>
              </a:rPr>
              <a:t>Recall</a:t>
            </a:r>
            <a:r>
              <a:rPr lang="fr-FR" dirty="0">
                <a:latin typeface="Nunito-Regular"/>
              </a:rPr>
              <a:t>, F1-Score</a:t>
            </a:r>
          </a:p>
          <a:p>
            <a:endParaRPr lang="fr-FR" sz="1800" b="0" i="0" u="none" strike="noStrike" baseline="0" dirty="0">
              <a:latin typeface="Nunito-Regular"/>
            </a:endParaRPr>
          </a:p>
          <a:p>
            <a:endParaRPr lang="fr-FR" dirty="0">
              <a:latin typeface="Nunito-Regular"/>
            </a:endParaRPr>
          </a:p>
          <a:p>
            <a:endParaRPr lang="fr-FR" sz="1800" b="0" i="0" u="none" strike="noStrike" baseline="0" dirty="0">
              <a:latin typeface="Nunito-Regular"/>
            </a:endParaRPr>
          </a:p>
          <a:p>
            <a:endParaRPr lang="fr-FR" dirty="0">
              <a:latin typeface="Nunito-Regular"/>
            </a:endParaRPr>
          </a:p>
          <a:p>
            <a:endParaRPr lang="fr-FR" sz="1800" b="0" i="0" u="none" strike="noStrike" baseline="0" dirty="0">
              <a:latin typeface="Nunito-Regular"/>
            </a:endParaRPr>
          </a:p>
          <a:p>
            <a:endParaRPr lang="fr-FR" dirty="0">
              <a:latin typeface="Nunito-Regular"/>
            </a:endParaRPr>
          </a:p>
          <a:p>
            <a:endParaRPr lang="fr-FR" sz="1800" b="0" i="0" u="none" strike="noStrike" baseline="0" dirty="0">
              <a:latin typeface="Nunito-Regular"/>
            </a:endParaRPr>
          </a:p>
          <a:p>
            <a:endParaRPr lang="fr-FR" dirty="0">
              <a:latin typeface="Nunito-Regular"/>
            </a:endParaRPr>
          </a:p>
          <a:p>
            <a:endParaRPr lang="fr-FR" sz="1800" b="0" i="0" u="none" strike="noStrike" baseline="0" dirty="0">
              <a:latin typeface="Nunito-Regular"/>
            </a:endParaRPr>
          </a:p>
          <a:p>
            <a:pPr marL="285750" indent="-285750">
              <a:buFont typeface="Wingdings" panose="05000000000000000000" pitchFamily="2" charset="2"/>
              <a:buChar char="Ø"/>
            </a:pPr>
            <a:r>
              <a:rPr lang="fr-FR" dirty="0">
                <a:latin typeface="Nunito-Regular"/>
              </a:rPr>
              <a:t>On trace la matrice de confusion</a:t>
            </a:r>
            <a:endParaRPr lang="fr-FR" sz="1800" b="0" i="0" u="none" strike="noStrike" baseline="0" dirty="0">
              <a:latin typeface="Nunito-Regular"/>
            </a:endParaRPr>
          </a:p>
          <a:p>
            <a:endParaRPr lang="fr-FR" sz="1800" b="0" i="0" u="none" strike="noStrike" baseline="0" dirty="0">
              <a:latin typeface="Nunito-Regular"/>
            </a:endParaRPr>
          </a:p>
          <a:p>
            <a:pPr marL="285750" indent="-285750">
              <a:buFont typeface="Wingdings" panose="05000000000000000000" pitchFamily="2" charset="2"/>
              <a:buChar char="Ø"/>
            </a:pPr>
            <a:endParaRPr lang="fr-FR" dirty="0">
              <a:latin typeface="Nunito-Regular"/>
            </a:endParaRPr>
          </a:p>
          <a:p>
            <a:endParaRPr lang="fr-FR" dirty="0">
              <a:latin typeface="Nunito-Regular"/>
            </a:endParaRPr>
          </a:p>
          <a:p>
            <a:endParaRPr lang="fr-FR" dirty="0">
              <a:latin typeface="Nunito-Regular"/>
            </a:endParaRPr>
          </a:p>
          <a:p>
            <a:pPr marL="285750" indent="-285750">
              <a:buFont typeface="Wingdings" panose="05000000000000000000" pitchFamily="2" charset="2"/>
              <a:buChar char="Ø"/>
            </a:pPr>
            <a:endParaRPr lang="fr-FR" sz="1800" b="0" i="0" u="none" strike="noStrike" baseline="0"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sz="1800" b="0" i="0" u="none" strike="noStrike" baseline="0" dirty="0">
              <a:latin typeface="Nunito-Regular"/>
            </a:endParaRPr>
          </a:p>
        </p:txBody>
      </p:sp>
      <p:pic>
        <p:nvPicPr>
          <p:cNvPr id="4" name="Image 3">
            <a:extLst>
              <a:ext uri="{FF2B5EF4-FFF2-40B4-BE49-F238E27FC236}">
                <a16:creationId xmlns:a16="http://schemas.microsoft.com/office/drawing/2014/main" id="{843CB95B-DF05-BF4B-CE79-532D6E699EA5}"/>
              </a:ext>
            </a:extLst>
          </p:cNvPr>
          <p:cNvPicPr>
            <a:picLocks noChangeAspect="1"/>
          </p:cNvPicPr>
          <p:nvPr/>
        </p:nvPicPr>
        <p:blipFill>
          <a:blip r:embed="rId2"/>
          <a:stretch>
            <a:fillRect/>
          </a:stretch>
        </p:blipFill>
        <p:spPr>
          <a:xfrm>
            <a:off x="2781300" y="1570197"/>
            <a:ext cx="4517925" cy="2249792"/>
          </a:xfrm>
          <a:prstGeom prst="rect">
            <a:avLst/>
          </a:prstGeom>
        </p:spPr>
      </p:pic>
      <p:pic>
        <p:nvPicPr>
          <p:cNvPr id="30722" name="Picture 2">
            <a:extLst>
              <a:ext uri="{FF2B5EF4-FFF2-40B4-BE49-F238E27FC236}">
                <a16:creationId xmlns:a16="http://schemas.microsoft.com/office/drawing/2014/main" id="{BAF5D5BC-E74F-FA6F-8519-90F8F24AE3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1300" y="4362450"/>
            <a:ext cx="4676775"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85746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llipse 6">
            <a:extLst>
              <a:ext uri="{FF2B5EF4-FFF2-40B4-BE49-F238E27FC236}">
                <a16:creationId xmlns:a16="http://schemas.microsoft.com/office/drawing/2014/main" id="{9AC432C8-BF3E-4142-BA5C-87A54B932D5C}"/>
              </a:ext>
            </a:extLst>
          </p:cNvPr>
          <p:cNvSpPr/>
          <p:nvPr/>
        </p:nvSpPr>
        <p:spPr>
          <a:xfrm>
            <a:off x="0" y="34092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3</a:t>
            </a:r>
          </a:p>
        </p:txBody>
      </p:sp>
      <p:sp>
        <p:nvSpPr>
          <p:cNvPr id="10" name="Titre 2">
            <a:extLst>
              <a:ext uri="{FF2B5EF4-FFF2-40B4-BE49-F238E27FC236}">
                <a16:creationId xmlns:a16="http://schemas.microsoft.com/office/drawing/2014/main" id="{49A14B8B-BA03-4B61-9420-08B30CC184F7}"/>
              </a:ext>
            </a:extLst>
          </p:cNvPr>
          <p:cNvSpPr>
            <a:spLocks noGrp="1"/>
          </p:cNvSpPr>
          <p:nvPr>
            <p:ph type="title"/>
          </p:nvPr>
        </p:nvSpPr>
        <p:spPr>
          <a:xfrm>
            <a:off x="-293688" y="245775"/>
            <a:ext cx="10199688" cy="622300"/>
          </a:xfrm>
        </p:spPr>
        <p:txBody>
          <a:bodyPr/>
          <a:lstStyle/>
          <a:p>
            <a:br>
              <a:rPr lang="fr-FR" dirty="0"/>
            </a:br>
            <a:r>
              <a:rPr lang="fr-FR" sz="2000" dirty="0"/>
              <a:t>Analyses exploratoires des images : ORB</a:t>
            </a:r>
            <a:br>
              <a:rPr lang="fr-FR" sz="2000" dirty="0"/>
            </a:br>
            <a:endParaRPr lang="fr-FR" dirty="0"/>
          </a:p>
        </p:txBody>
      </p:sp>
      <p:sp>
        <p:nvSpPr>
          <p:cNvPr id="19" name="ZoneTexte 18">
            <a:extLst>
              <a:ext uri="{FF2B5EF4-FFF2-40B4-BE49-F238E27FC236}">
                <a16:creationId xmlns:a16="http://schemas.microsoft.com/office/drawing/2014/main" id="{EE7D45EB-0634-489B-A75F-AC822E5419C2}"/>
              </a:ext>
            </a:extLst>
          </p:cNvPr>
          <p:cNvSpPr txBox="1"/>
          <p:nvPr/>
        </p:nvSpPr>
        <p:spPr>
          <a:xfrm>
            <a:off x="35140" y="1085275"/>
            <a:ext cx="11318660" cy="4913140"/>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endParaRPr lang="fr-FR" sz="1200" b="1" i="0" dirty="0">
              <a:latin typeface="+mn-lt"/>
            </a:endParaRPr>
          </a:p>
        </p:txBody>
      </p:sp>
      <p:sp>
        <p:nvSpPr>
          <p:cNvPr id="26" name="ZoneTexte 25">
            <a:extLst>
              <a:ext uri="{FF2B5EF4-FFF2-40B4-BE49-F238E27FC236}">
                <a16:creationId xmlns:a16="http://schemas.microsoft.com/office/drawing/2014/main" id="{CB34BC69-25BF-4B5F-BEFE-7920D54A1C89}"/>
              </a:ext>
            </a:extLst>
          </p:cNvPr>
          <p:cNvSpPr txBox="1"/>
          <p:nvPr/>
        </p:nvSpPr>
        <p:spPr>
          <a:xfrm>
            <a:off x="549374" y="859585"/>
            <a:ext cx="11093251" cy="2616101"/>
          </a:xfrm>
          <a:prstGeom prst="rect">
            <a:avLst/>
          </a:prstGeom>
          <a:noFill/>
          <a:ln w="28575">
            <a:noFill/>
          </a:ln>
        </p:spPr>
        <p:txBody>
          <a:bodyPr wrap="square">
            <a:spAutoFit/>
          </a:bodyPr>
          <a:lstStyle/>
          <a:p>
            <a:pPr marL="342900" indent="-342900">
              <a:buFont typeface="Wingdings" panose="05000000000000000000" pitchFamily="2" charset="2"/>
              <a:buChar char="Ø"/>
            </a:pPr>
            <a:endParaRPr lang="fr-FR" sz="2000" b="0" i="0" u="none" strike="noStrike" baseline="0" dirty="0">
              <a:latin typeface="Nunito-Regular"/>
            </a:endParaRPr>
          </a:p>
          <a:p>
            <a:pPr marL="285750" indent="-285750">
              <a:buFont typeface="Wingdings" panose="05000000000000000000" pitchFamily="2" charset="2"/>
              <a:buChar char="Ø"/>
            </a:pPr>
            <a:r>
              <a:rPr lang="fr-FR" sz="1800" b="0" i="0" u="none" strike="noStrike" baseline="0" dirty="0">
                <a:latin typeface="Nunito-Regular"/>
              </a:rPr>
              <a:t>L’ARI est de 0.008</a:t>
            </a:r>
            <a:r>
              <a:rPr lang="fr-FR" dirty="0">
                <a:latin typeface="Nunito-Regular"/>
              </a:rPr>
              <a:t>, ce qui est extrêmement faible.</a:t>
            </a:r>
            <a:endParaRPr lang="fr-FR" sz="1800" b="0" i="0" u="none" strike="noStrike" baseline="0" dirty="0">
              <a:latin typeface="Nunito-Regular"/>
            </a:endParaRPr>
          </a:p>
          <a:p>
            <a:endParaRPr lang="fr-FR" sz="1800" b="0" i="0" u="none" strike="noStrike" baseline="0" dirty="0">
              <a:latin typeface="Nunito-Regular"/>
            </a:endParaRPr>
          </a:p>
          <a:p>
            <a:pPr marL="285750" indent="-285750">
              <a:buFont typeface="Wingdings" panose="05000000000000000000" pitchFamily="2" charset="2"/>
              <a:buChar char="Ø"/>
            </a:pPr>
            <a:endParaRPr lang="fr-FR" dirty="0">
              <a:latin typeface="Nunito-Regular"/>
            </a:endParaRPr>
          </a:p>
          <a:p>
            <a:endParaRPr lang="fr-FR" dirty="0">
              <a:latin typeface="Nunito-Regular"/>
            </a:endParaRPr>
          </a:p>
          <a:p>
            <a:endParaRPr lang="fr-FR" dirty="0">
              <a:latin typeface="Nunito-Regular"/>
            </a:endParaRPr>
          </a:p>
          <a:p>
            <a:pPr marL="285750" indent="-285750">
              <a:buFont typeface="Wingdings" panose="05000000000000000000" pitchFamily="2" charset="2"/>
              <a:buChar char="Ø"/>
            </a:pPr>
            <a:endParaRPr lang="fr-FR" sz="1800" b="0" i="0" u="none" strike="noStrike" baseline="0"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sz="1800" b="0" i="0" u="none" strike="noStrike" baseline="0" dirty="0">
              <a:latin typeface="Nunito-Regular"/>
            </a:endParaRPr>
          </a:p>
        </p:txBody>
      </p:sp>
      <p:pic>
        <p:nvPicPr>
          <p:cNvPr id="28674" name="Picture 2">
            <a:extLst>
              <a:ext uri="{FF2B5EF4-FFF2-40B4-BE49-F238E27FC236}">
                <a16:creationId xmlns:a16="http://schemas.microsoft.com/office/drawing/2014/main" id="{79EC6740-524B-9B6C-D969-1E43143F78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000" y="2059835"/>
            <a:ext cx="5622324" cy="3820100"/>
          </a:xfrm>
          <a:prstGeom prst="rect">
            <a:avLst/>
          </a:prstGeom>
          <a:noFill/>
          <a:extLst>
            <a:ext uri="{909E8E84-426E-40DD-AFC4-6F175D3DCCD1}">
              <a14:hiddenFill xmlns:a14="http://schemas.microsoft.com/office/drawing/2010/main">
                <a:solidFill>
                  <a:srgbClr val="FFFFFF"/>
                </a:solidFill>
              </a14:hiddenFill>
            </a:ext>
          </a:extLst>
        </p:spPr>
      </p:pic>
      <p:pic>
        <p:nvPicPr>
          <p:cNvPr id="28676" name="Picture 4">
            <a:extLst>
              <a:ext uri="{FF2B5EF4-FFF2-40B4-BE49-F238E27FC236}">
                <a16:creationId xmlns:a16="http://schemas.microsoft.com/office/drawing/2014/main" id="{935F45A7-5AFB-A852-85CB-A18D2FC7FE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7760" y="2059835"/>
            <a:ext cx="5676900" cy="3857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29528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36</a:t>
            </a:fld>
            <a:endParaRPr lang="fr-FR"/>
          </a:p>
        </p:txBody>
      </p:sp>
      <p:sp>
        <p:nvSpPr>
          <p:cNvPr id="7" name="Ellipse 6">
            <a:extLst>
              <a:ext uri="{FF2B5EF4-FFF2-40B4-BE49-F238E27FC236}">
                <a16:creationId xmlns:a16="http://schemas.microsoft.com/office/drawing/2014/main" id="{9AC432C8-BF3E-4142-BA5C-87A54B932D5C}"/>
              </a:ext>
            </a:extLst>
          </p:cNvPr>
          <p:cNvSpPr/>
          <p:nvPr/>
        </p:nvSpPr>
        <p:spPr>
          <a:xfrm>
            <a:off x="149024" y="340638"/>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3</a:t>
            </a:r>
          </a:p>
        </p:txBody>
      </p:sp>
      <p:sp>
        <p:nvSpPr>
          <p:cNvPr id="10" name="Titre 2">
            <a:extLst>
              <a:ext uri="{FF2B5EF4-FFF2-40B4-BE49-F238E27FC236}">
                <a16:creationId xmlns:a16="http://schemas.microsoft.com/office/drawing/2014/main" id="{49A14B8B-BA03-4B61-9420-08B30CC184F7}"/>
              </a:ext>
            </a:extLst>
          </p:cNvPr>
          <p:cNvSpPr>
            <a:spLocks noGrp="1"/>
          </p:cNvSpPr>
          <p:nvPr>
            <p:ph type="title"/>
          </p:nvPr>
        </p:nvSpPr>
        <p:spPr>
          <a:xfrm>
            <a:off x="-217488" y="275870"/>
            <a:ext cx="10199688" cy="622300"/>
          </a:xfrm>
        </p:spPr>
        <p:txBody>
          <a:bodyPr/>
          <a:lstStyle/>
          <a:p>
            <a:br>
              <a:rPr lang="fr-FR" dirty="0"/>
            </a:br>
            <a:r>
              <a:rPr lang="fr-FR" sz="2000" dirty="0"/>
              <a:t> Analyses exploratoires des images : CNN</a:t>
            </a:r>
            <a:br>
              <a:rPr lang="fr-FR" sz="2000" dirty="0"/>
            </a:br>
            <a:endParaRPr lang="fr-FR" dirty="0"/>
          </a:p>
        </p:txBody>
      </p:sp>
      <p:sp>
        <p:nvSpPr>
          <p:cNvPr id="19" name="ZoneTexte 18">
            <a:extLst>
              <a:ext uri="{FF2B5EF4-FFF2-40B4-BE49-F238E27FC236}">
                <a16:creationId xmlns:a16="http://schemas.microsoft.com/office/drawing/2014/main" id="{EE7D45EB-0634-489B-A75F-AC822E5419C2}"/>
              </a:ext>
            </a:extLst>
          </p:cNvPr>
          <p:cNvSpPr txBox="1"/>
          <p:nvPr/>
        </p:nvSpPr>
        <p:spPr>
          <a:xfrm>
            <a:off x="35140" y="1085275"/>
            <a:ext cx="11318660" cy="4913140"/>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endParaRPr lang="fr-FR" sz="1200" b="1" i="0" dirty="0">
              <a:latin typeface="+mn-lt"/>
            </a:endParaRPr>
          </a:p>
        </p:txBody>
      </p:sp>
      <p:sp>
        <p:nvSpPr>
          <p:cNvPr id="26" name="ZoneTexte 25">
            <a:extLst>
              <a:ext uri="{FF2B5EF4-FFF2-40B4-BE49-F238E27FC236}">
                <a16:creationId xmlns:a16="http://schemas.microsoft.com/office/drawing/2014/main" id="{CB34BC69-25BF-4B5F-BEFE-7920D54A1C89}"/>
              </a:ext>
            </a:extLst>
          </p:cNvPr>
          <p:cNvSpPr txBox="1"/>
          <p:nvPr/>
        </p:nvSpPr>
        <p:spPr>
          <a:xfrm>
            <a:off x="485774" y="837406"/>
            <a:ext cx="10199687" cy="4801314"/>
          </a:xfrm>
          <a:prstGeom prst="rect">
            <a:avLst/>
          </a:prstGeom>
          <a:noFill/>
          <a:ln w="28575">
            <a:noFill/>
          </a:ln>
        </p:spPr>
        <p:txBody>
          <a:bodyPr wrap="square">
            <a:spAutoFit/>
          </a:bodyPr>
          <a:lstStyle/>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r>
              <a:rPr lang="fr-FR" b="0" i="0" dirty="0">
                <a:solidFill>
                  <a:srgbClr val="000000"/>
                </a:solidFill>
                <a:effectLst/>
                <a:latin typeface="Helvetica Neue"/>
              </a:rPr>
              <a:t>On crée le </a:t>
            </a:r>
            <a:r>
              <a:rPr lang="fr-FR" b="0" i="0" dirty="0" err="1">
                <a:solidFill>
                  <a:srgbClr val="000000"/>
                </a:solidFill>
                <a:effectLst/>
                <a:latin typeface="Helvetica Neue"/>
              </a:rPr>
              <a:t>modele</a:t>
            </a:r>
            <a:r>
              <a:rPr lang="fr-FR" b="0" i="0" dirty="0">
                <a:solidFill>
                  <a:srgbClr val="000000"/>
                </a:solidFill>
                <a:effectLst/>
                <a:latin typeface="Helvetica Neue"/>
              </a:rPr>
              <a:t> avec VGG16() (implémenté par </a:t>
            </a:r>
            <a:r>
              <a:rPr lang="fr-FR" b="0" i="0" dirty="0" err="1">
                <a:solidFill>
                  <a:srgbClr val="000000"/>
                </a:solidFill>
                <a:effectLst/>
                <a:latin typeface="Helvetica Neue"/>
              </a:rPr>
              <a:t>Keras</a:t>
            </a:r>
            <a:r>
              <a:rPr lang="fr-FR" b="0" i="0" dirty="0">
                <a:solidFill>
                  <a:srgbClr val="000000"/>
                </a:solidFill>
                <a:effectLst/>
                <a:latin typeface="Helvetica Neue"/>
              </a:rPr>
              <a:t>)</a:t>
            </a:r>
          </a:p>
          <a:p>
            <a:pPr marL="285750" indent="-285750">
              <a:buFont typeface="Wingdings" panose="05000000000000000000" pitchFamily="2" charset="2"/>
              <a:buChar char="Ø"/>
            </a:pPr>
            <a:endParaRPr lang="fr-FR" sz="1800" u="none" strike="noStrike" baseline="0" dirty="0">
              <a:solidFill>
                <a:srgbClr val="000000"/>
              </a:solidFill>
              <a:latin typeface="Helvetica Neue"/>
            </a:endParaRPr>
          </a:p>
          <a:p>
            <a:pPr marL="285750" indent="-285750">
              <a:buFont typeface="Wingdings" panose="05000000000000000000" pitchFamily="2" charset="2"/>
              <a:buChar char="Ø"/>
            </a:pPr>
            <a:r>
              <a:rPr lang="fr-FR" sz="1800" b="0" i="0" u="none" strike="noStrike" baseline="0" dirty="0">
                <a:latin typeface="Nunito-Regular"/>
              </a:rPr>
              <a:t>On crée une fonction de </a:t>
            </a:r>
            <a:r>
              <a:rPr lang="fr-FR" sz="1800" b="0" i="0" u="none" strike="noStrike" baseline="0" dirty="0" err="1">
                <a:latin typeface="Nunito-Regular"/>
              </a:rPr>
              <a:t>preprocessing</a:t>
            </a:r>
            <a:r>
              <a:rPr lang="fr-FR" sz="1800" b="0" i="0" u="none" strike="noStrike" baseline="0" dirty="0">
                <a:latin typeface="Nunito-Regular"/>
              </a:rPr>
              <a:t> et prédiction des caractéristiques à partir du modèle.</a:t>
            </a:r>
          </a:p>
          <a:p>
            <a:pPr marL="285750" indent="-285750">
              <a:buFont typeface="Wingdings" panose="05000000000000000000" pitchFamily="2" charset="2"/>
              <a:buChar char="Ø"/>
            </a:pPr>
            <a:endParaRPr lang="fr-FR" sz="1800" b="0" i="0" u="none" strike="noStrike" baseline="0" dirty="0">
              <a:latin typeface="Nunito-Regular"/>
            </a:endParaRPr>
          </a:p>
          <a:p>
            <a:pPr marL="285750" indent="-285750">
              <a:buFont typeface="Wingdings" panose="05000000000000000000" pitchFamily="2" charset="2"/>
              <a:buChar char="Ø"/>
            </a:pPr>
            <a:r>
              <a:rPr lang="fr-FR" sz="1800" b="0" i="0" u="none" strike="noStrike" baseline="0" dirty="0">
                <a:latin typeface="Nunito-Regular"/>
              </a:rPr>
              <a:t>VGG16 doit avoir une image 224x224 – On peut effectuer le </a:t>
            </a:r>
            <a:r>
              <a:rPr lang="fr-FR" sz="1800" b="0" i="0" u="none" strike="noStrike" baseline="0" dirty="0" err="1">
                <a:latin typeface="Nunito-Regular"/>
              </a:rPr>
              <a:t>preprocessing</a:t>
            </a:r>
            <a:r>
              <a:rPr lang="fr-FR" sz="1800" b="0" i="0" u="none" strike="noStrike" baseline="0" dirty="0">
                <a:latin typeface="Nunito-Regular"/>
              </a:rPr>
              <a:t> :</a:t>
            </a:r>
          </a:p>
          <a:p>
            <a:pPr marL="285750" indent="-285750">
              <a:buFont typeface="Wingdings" panose="05000000000000000000" pitchFamily="2" charset="2"/>
              <a:buChar char="Ø"/>
            </a:pPr>
            <a:endParaRPr lang="fr-FR" dirty="0">
              <a:solidFill>
                <a:srgbClr val="000000"/>
              </a:solidFill>
              <a:latin typeface="Nunito-Regular"/>
            </a:endParaRPr>
          </a:p>
          <a:p>
            <a:pPr marL="285750" indent="-285750">
              <a:buFont typeface="Wingdings" panose="05000000000000000000" pitchFamily="2" charset="2"/>
              <a:buChar char="Ø"/>
            </a:pPr>
            <a:endParaRPr lang="fr-FR" b="0" i="0" dirty="0">
              <a:solidFill>
                <a:srgbClr val="000000"/>
              </a:solidFill>
              <a:latin typeface="Helvetica Neue"/>
            </a:endParaRPr>
          </a:p>
          <a:p>
            <a:pPr marL="285750" indent="-285750">
              <a:buFont typeface="Wingdings" panose="05000000000000000000" pitchFamily="2" charset="2"/>
              <a:buChar char="Ø"/>
            </a:pPr>
            <a:endParaRPr lang="fr-FR" sz="1800" u="none" strike="noStrike" baseline="0" dirty="0">
              <a:solidFill>
                <a:srgbClr val="000000"/>
              </a:solidFill>
              <a:latin typeface="Helvetica Neue"/>
            </a:endParaRPr>
          </a:p>
          <a:p>
            <a:pPr marL="285750" indent="-285750">
              <a:buFont typeface="Wingdings" panose="05000000000000000000" pitchFamily="2" charset="2"/>
              <a:buChar char="Ø"/>
            </a:pPr>
            <a:endParaRPr lang="fr-FR" b="0" i="0" dirty="0">
              <a:solidFill>
                <a:srgbClr val="000000"/>
              </a:solidFill>
              <a:latin typeface="Helvetica Neue"/>
            </a:endParaRPr>
          </a:p>
          <a:p>
            <a:pPr marL="285750" indent="-285750">
              <a:buFont typeface="Wingdings" panose="05000000000000000000" pitchFamily="2" charset="2"/>
              <a:buChar char="Ø"/>
            </a:pPr>
            <a:r>
              <a:rPr lang="fr-FR" dirty="0">
                <a:latin typeface="Nunito-Regular"/>
              </a:rPr>
              <a:t>Utiliser la connaissance déjà acquise par un modèle entraîné pour l'adapter à notre problématique</a:t>
            </a: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r>
              <a:rPr lang="fr-FR" dirty="0">
                <a:latin typeface="Nunito-Regular"/>
              </a:rPr>
              <a:t>De base VGG16 permet de classer une image parmi 1000 catégories différentes</a:t>
            </a:r>
          </a:p>
          <a:p>
            <a:pPr marL="285750" indent="-285750">
              <a:buFont typeface="Wingdings" panose="05000000000000000000" pitchFamily="2" charset="2"/>
              <a:buChar char="Ø"/>
            </a:pPr>
            <a:endParaRPr lang="fr-FR" dirty="0">
              <a:latin typeface="Nunito-Regular"/>
            </a:endParaRPr>
          </a:p>
          <a:p>
            <a:endParaRPr lang="fr-FR" sz="1800" b="0" i="0" u="none" strike="noStrike" baseline="0" dirty="0">
              <a:latin typeface="Nunito-Regular"/>
            </a:endParaRPr>
          </a:p>
          <a:p>
            <a:pPr marL="285750" indent="-285750">
              <a:buFont typeface="Wingdings" panose="05000000000000000000" pitchFamily="2" charset="2"/>
              <a:buChar char="Ø"/>
            </a:pPr>
            <a:endParaRPr lang="fr-FR" sz="1800" b="0" i="0" u="none" strike="noStrike" baseline="0" dirty="0">
              <a:latin typeface="Nunito-Regular"/>
            </a:endParaRPr>
          </a:p>
        </p:txBody>
      </p:sp>
      <p:pic>
        <p:nvPicPr>
          <p:cNvPr id="5" name="Image 4">
            <a:extLst>
              <a:ext uri="{FF2B5EF4-FFF2-40B4-BE49-F238E27FC236}">
                <a16:creationId xmlns:a16="http://schemas.microsoft.com/office/drawing/2014/main" id="{93661E91-52C2-7350-838B-E1A70AA5801F}"/>
              </a:ext>
            </a:extLst>
          </p:cNvPr>
          <p:cNvPicPr>
            <a:picLocks noChangeAspect="1"/>
          </p:cNvPicPr>
          <p:nvPr/>
        </p:nvPicPr>
        <p:blipFill>
          <a:blip r:embed="rId2"/>
          <a:stretch>
            <a:fillRect/>
          </a:stretch>
        </p:blipFill>
        <p:spPr>
          <a:xfrm>
            <a:off x="1905000" y="2605884"/>
            <a:ext cx="7848600" cy="723900"/>
          </a:xfrm>
          <a:prstGeom prst="rect">
            <a:avLst/>
          </a:prstGeom>
        </p:spPr>
      </p:pic>
    </p:spTree>
    <p:extLst>
      <p:ext uri="{BB962C8B-B14F-4D97-AF65-F5344CB8AC3E}">
        <p14:creationId xmlns:p14="http://schemas.microsoft.com/office/powerpoint/2010/main" val="36497290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37</a:t>
            </a:fld>
            <a:endParaRPr lang="fr-FR"/>
          </a:p>
        </p:txBody>
      </p:sp>
      <p:sp>
        <p:nvSpPr>
          <p:cNvPr id="7" name="Ellipse 6">
            <a:extLst>
              <a:ext uri="{FF2B5EF4-FFF2-40B4-BE49-F238E27FC236}">
                <a16:creationId xmlns:a16="http://schemas.microsoft.com/office/drawing/2014/main" id="{9AC432C8-BF3E-4142-BA5C-87A54B932D5C}"/>
              </a:ext>
            </a:extLst>
          </p:cNvPr>
          <p:cNvSpPr/>
          <p:nvPr/>
        </p:nvSpPr>
        <p:spPr>
          <a:xfrm>
            <a:off x="0" y="34092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3</a:t>
            </a:r>
          </a:p>
        </p:txBody>
      </p:sp>
      <p:sp>
        <p:nvSpPr>
          <p:cNvPr id="10" name="Titre 2">
            <a:extLst>
              <a:ext uri="{FF2B5EF4-FFF2-40B4-BE49-F238E27FC236}">
                <a16:creationId xmlns:a16="http://schemas.microsoft.com/office/drawing/2014/main" id="{49A14B8B-BA03-4B61-9420-08B30CC184F7}"/>
              </a:ext>
            </a:extLst>
          </p:cNvPr>
          <p:cNvSpPr>
            <a:spLocks noGrp="1"/>
          </p:cNvSpPr>
          <p:nvPr>
            <p:ph type="title"/>
          </p:nvPr>
        </p:nvSpPr>
        <p:spPr>
          <a:xfrm>
            <a:off x="-293688" y="245775"/>
            <a:ext cx="10199688" cy="622300"/>
          </a:xfrm>
        </p:spPr>
        <p:txBody>
          <a:bodyPr/>
          <a:lstStyle/>
          <a:p>
            <a:br>
              <a:rPr lang="fr-FR" dirty="0"/>
            </a:br>
            <a:r>
              <a:rPr lang="fr-FR" sz="2000" dirty="0"/>
              <a:t>Analyses exploratoires des images : CNN</a:t>
            </a:r>
            <a:endParaRPr lang="fr-FR" dirty="0"/>
          </a:p>
        </p:txBody>
      </p:sp>
      <p:sp>
        <p:nvSpPr>
          <p:cNvPr id="19" name="ZoneTexte 18">
            <a:extLst>
              <a:ext uri="{FF2B5EF4-FFF2-40B4-BE49-F238E27FC236}">
                <a16:creationId xmlns:a16="http://schemas.microsoft.com/office/drawing/2014/main" id="{EE7D45EB-0634-489B-A75F-AC822E5419C2}"/>
              </a:ext>
            </a:extLst>
          </p:cNvPr>
          <p:cNvSpPr txBox="1"/>
          <p:nvPr/>
        </p:nvSpPr>
        <p:spPr>
          <a:xfrm>
            <a:off x="35140" y="1085275"/>
            <a:ext cx="11318660" cy="4913140"/>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endParaRPr lang="fr-FR" sz="1200" b="1" i="0" dirty="0">
              <a:latin typeface="+mn-lt"/>
            </a:endParaRPr>
          </a:p>
        </p:txBody>
      </p:sp>
      <p:sp>
        <p:nvSpPr>
          <p:cNvPr id="26" name="ZoneTexte 25">
            <a:extLst>
              <a:ext uri="{FF2B5EF4-FFF2-40B4-BE49-F238E27FC236}">
                <a16:creationId xmlns:a16="http://schemas.microsoft.com/office/drawing/2014/main" id="{CB34BC69-25BF-4B5F-BEFE-7920D54A1C89}"/>
              </a:ext>
            </a:extLst>
          </p:cNvPr>
          <p:cNvSpPr txBox="1"/>
          <p:nvPr/>
        </p:nvSpPr>
        <p:spPr>
          <a:xfrm>
            <a:off x="838200" y="859585"/>
            <a:ext cx="11093251" cy="4278094"/>
          </a:xfrm>
          <a:prstGeom prst="rect">
            <a:avLst/>
          </a:prstGeom>
          <a:noFill/>
          <a:ln w="28575">
            <a:noFill/>
          </a:ln>
        </p:spPr>
        <p:txBody>
          <a:bodyPr wrap="square">
            <a:spAutoFit/>
          </a:bodyPr>
          <a:lstStyle/>
          <a:p>
            <a:pPr marL="342900" indent="-342900">
              <a:buFont typeface="Wingdings" panose="05000000000000000000" pitchFamily="2" charset="2"/>
              <a:buChar char="Ø"/>
            </a:pPr>
            <a:endParaRPr lang="fr-FR" sz="2000" b="0" i="0" u="none" strike="noStrike" baseline="0" dirty="0">
              <a:latin typeface="Nunito-Regular"/>
            </a:endParaRPr>
          </a:p>
          <a:p>
            <a:pPr marL="285750" indent="-285750">
              <a:buFont typeface="Wingdings" panose="05000000000000000000" pitchFamily="2" charset="2"/>
              <a:buChar char="Ø"/>
            </a:pPr>
            <a:r>
              <a:rPr lang="fr-FR" dirty="0">
                <a:latin typeface="Nunito-Regular"/>
              </a:rPr>
              <a:t>On effectue une réduction de dimensions</a:t>
            </a: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r>
              <a:rPr lang="fr-FR" dirty="0">
                <a:latin typeface="Nunito-Regular"/>
              </a:rPr>
              <a:t>La réduction PCA permet de créer des </a:t>
            </a:r>
            <a:r>
              <a:rPr lang="fr-FR" dirty="0" err="1">
                <a:latin typeface="Nunito-Regular"/>
              </a:rPr>
              <a:t>features</a:t>
            </a:r>
            <a:r>
              <a:rPr lang="fr-FR" dirty="0">
                <a:latin typeface="Nunito-Regular"/>
              </a:rPr>
              <a:t> décorrélées entre elles, et de diminuer leur dimension, tout en gardant un niveau de variance expliquée élevé (99% dans notre cas)</a:t>
            </a: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r>
              <a:rPr lang="fr-FR" sz="1800" b="0" i="0" u="none" strike="noStrike" baseline="0" dirty="0">
                <a:latin typeface="Nunito-Regular"/>
              </a:rPr>
              <a:t>On effectue une T-SNE pour l’affichage en 2D des images :</a:t>
            </a:r>
          </a:p>
          <a:p>
            <a:endParaRPr lang="fr-FR" sz="1800" b="0" i="0" u="none" strike="noStrike" baseline="0" dirty="0">
              <a:latin typeface="Nunito-Regular"/>
            </a:endParaRPr>
          </a:p>
          <a:p>
            <a:endParaRPr lang="fr-FR" sz="1800" b="0" i="0" u="none" strike="noStrike" baseline="0" dirty="0">
              <a:latin typeface="Nunito-Regular"/>
            </a:endParaRPr>
          </a:p>
          <a:p>
            <a:pPr marL="285750" indent="-285750">
              <a:buFont typeface="Wingdings" panose="05000000000000000000" pitchFamily="2" charset="2"/>
              <a:buChar char="Ø"/>
            </a:pPr>
            <a:endParaRPr lang="fr-FR" dirty="0">
              <a:latin typeface="Nunito-Regular"/>
            </a:endParaRPr>
          </a:p>
          <a:p>
            <a:endParaRPr lang="fr-FR" dirty="0">
              <a:latin typeface="Nunito-Regular"/>
            </a:endParaRPr>
          </a:p>
          <a:p>
            <a:endParaRPr lang="fr-FR" dirty="0">
              <a:latin typeface="Nunito-Regular"/>
            </a:endParaRPr>
          </a:p>
          <a:p>
            <a:pPr marL="285750" indent="-285750">
              <a:buFont typeface="Wingdings" panose="05000000000000000000" pitchFamily="2" charset="2"/>
              <a:buChar char="Ø"/>
            </a:pPr>
            <a:endParaRPr lang="fr-FR" sz="1800" b="0" i="0" u="none" strike="noStrike" baseline="0"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sz="1800" b="0" i="0" u="none" strike="noStrike" baseline="0" dirty="0">
              <a:latin typeface="Nunito-Regular"/>
            </a:endParaRPr>
          </a:p>
        </p:txBody>
      </p:sp>
      <p:graphicFrame>
        <p:nvGraphicFramePr>
          <p:cNvPr id="11" name="Diagramme 10">
            <a:extLst>
              <a:ext uri="{FF2B5EF4-FFF2-40B4-BE49-F238E27FC236}">
                <a16:creationId xmlns:a16="http://schemas.microsoft.com/office/drawing/2014/main" id="{9DDC80B6-F150-95B4-79AB-A48988BC2E29}"/>
              </a:ext>
            </a:extLst>
          </p:cNvPr>
          <p:cNvGraphicFramePr/>
          <p:nvPr>
            <p:extLst>
              <p:ext uri="{D42A27DB-BD31-4B8C-83A1-F6EECF244321}">
                <p14:modId xmlns:p14="http://schemas.microsoft.com/office/powerpoint/2010/main" val="1184557913"/>
              </p:ext>
            </p:extLst>
          </p:nvPr>
        </p:nvGraphicFramePr>
        <p:xfrm>
          <a:off x="3250358" y="3232149"/>
          <a:ext cx="5360242"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85881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38</a:t>
            </a:fld>
            <a:endParaRPr lang="fr-FR"/>
          </a:p>
        </p:txBody>
      </p:sp>
      <p:sp>
        <p:nvSpPr>
          <p:cNvPr id="7" name="Ellipse 6">
            <a:extLst>
              <a:ext uri="{FF2B5EF4-FFF2-40B4-BE49-F238E27FC236}">
                <a16:creationId xmlns:a16="http://schemas.microsoft.com/office/drawing/2014/main" id="{9AC432C8-BF3E-4142-BA5C-87A54B932D5C}"/>
              </a:ext>
            </a:extLst>
          </p:cNvPr>
          <p:cNvSpPr/>
          <p:nvPr/>
        </p:nvSpPr>
        <p:spPr>
          <a:xfrm>
            <a:off x="0" y="34092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3</a:t>
            </a:r>
          </a:p>
        </p:txBody>
      </p:sp>
      <p:sp>
        <p:nvSpPr>
          <p:cNvPr id="10" name="Titre 2">
            <a:extLst>
              <a:ext uri="{FF2B5EF4-FFF2-40B4-BE49-F238E27FC236}">
                <a16:creationId xmlns:a16="http://schemas.microsoft.com/office/drawing/2014/main" id="{49A14B8B-BA03-4B61-9420-08B30CC184F7}"/>
              </a:ext>
            </a:extLst>
          </p:cNvPr>
          <p:cNvSpPr>
            <a:spLocks noGrp="1"/>
          </p:cNvSpPr>
          <p:nvPr>
            <p:ph type="title"/>
          </p:nvPr>
        </p:nvSpPr>
        <p:spPr>
          <a:xfrm>
            <a:off x="-293688" y="245775"/>
            <a:ext cx="10199688" cy="622300"/>
          </a:xfrm>
        </p:spPr>
        <p:txBody>
          <a:bodyPr/>
          <a:lstStyle/>
          <a:p>
            <a:br>
              <a:rPr lang="fr-FR" dirty="0"/>
            </a:br>
            <a:r>
              <a:rPr lang="fr-FR" sz="2000" dirty="0"/>
              <a:t>Analyses exploratoires des images : CNN</a:t>
            </a:r>
            <a:br>
              <a:rPr lang="fr-FR" sz="2000" dirty="0"/>
            </a:br>
            <a:endParaRPr lang="fr-FR" dirty="0"/>
          </a:p>
        </p:txBody>
      </p:sp>
      <p:sp>
        <p:nvSpPr>
          <p:cNvPr id="19" name="ZoneTexte 18">
            <a:extLst>
              <a:ext uri="{FF2B5EF4-FFF2-40B4-BE49-F238E27FC236}">
                <a16:creationId xmlns:a16="http://schemas.microsoft.com/office/drawing/2014/main" id="{EE7D45EB-0634-489B-A75F-AC822E5419C2}"/>
              </a:ext>
            </a:extLst>
          </p:cNvPr>
          <p:cNvSpPr txBox="1"/>
          <p:nvPr/>
        </p:nvSpPr>
        <p:spPr>
          <a:xfrm>
            <a:off x="35140" y="1056700"/>
            <a:ext cx="11318660" cy="4913140"/>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endParaRPr lang="fr-FR" sz="1200" b="1" i="0" dirty="0">
              <a:latin typeface="+mn-lt"/>
            </a:endParaRPr>
          </a:p>
        </p:txBody>
      </p:sp>
      <p:sp>
        <p:nvSpPr>
          <p:cNvPr id="26" name="ZoneTexte 25">
            <a:extLst>
              <a:ext uri="{FF2B5EF4-FFF2-40B4-BE49-F238E27FC236}">
                <a16:creationId xmlns:a16="http://schemas.microsoft.com/office/drawing/2014/main" id="{CB34BC69-25BF-4B5F-BEFE-7920D54A1C89}"/>
              </a:ext>
            </a:extLst>
          </p:cNvPr>
          <p:cNvSpPr txBox="1"/>
          <p:nvPr/>
        </p:nvSpPr>
        <p:spPr>
          <a:xfrm>
            <a:off x="838200" y="859585"/>
            <a:ext cx="11093251" cy="5386090"/>
          </a:xfrm>
          <a:prstGeom prst="rect">
            <a:avLst/>
          </a:prstGeom>
          <a:noFill/>
          <a:ln w="28575">
            <a:noFill/>
          </a:ln>
        </p:spPr>
        <p:txBody>
          <a:bodyPr wrap="square">
            <a:spAutoFit/>
          </a:bodyPr>
          <a:lstStyle/>
          <a:p>
            <a:pPr marL="342900" indent="-342900">
              <a:buFont typeface="Wingdings" panose="05000000000000000000" pitchFamily="2" charset="2"/>
              <a:buChar char="Ø"/>
            </a:pPr>
            <a:endParaRPr lang="fr-FR" sz="2000" b="0" i="0" u="none" strike="noStrike" baseline="0" dirty="0">
              <a:latin typeface="Nunito-Regular"/>
            </a:endParaRPr>
          </a:p>
          <a:p>
            <a:pPr marL="285750" indent="-285750">
              <a:buFont typeface="Wingdings" panose="05000000000000000000" pitchFamily="2" charset="2"/>
              <a:buChar char="Ø"/>
            </a:pPr>
            <a:r>
              <a:rPr lang="fr-FR" dirty="0">
                <a:latin typeface="Nunito-Regular"/>
              </a:rPr>
              <a:t>On établit les métriques nécessaires à notre analyse : ARI, </a:t>
            </a:r>
            <a:r>
              <a:rPr lang="fr-FR" dirty="0" err="1">
                <a:latin typeface="Nunito-Regular"/>
              </a:rPr>
              <a:t>Precision</a:t>
            </a:r>
            <a:r>
              <a:rPr lang="fr-FR" dirty="0">
                <a:latin typeface="Nunito-Regular"/>
              </a:rPr>
              <a:t>, </a:t>
            </a:r>
            <a:r>
              <a:rPr lang="fr-FR" dirty="0" err="1">
                <a:latin typeface="Nunito-Regular"/>
              </a:rPr>
              <a:t>Recall</a:t>
            </a:r>
            <a:r>
              <a:rPr lang="fr-FR" dirty="0">
                <a:latin typeface="Nunito-Regular"/>
              </a:rPr>
              <a:t>, F1-Score</a:t>
            </a:r>
          </a:p>
          <a:p>
            <a:endParaRPr lang="fr-FR" sz="1800" b="0" i="0" u="none" strike="noStrike" baseline="0" dirty="0">
              <a:latin typeface="Nunito-Regular"/>
            </a:endParaRPr>
          </a:p>
          <a:p>
            <a:endParaRPr lang="fr-FR" dirty="0">
              <a:latin typeface="Nunito-Regular"/>
            </a:endParaRPr>
          </a:p>
          <a:p>
            <a:endParaRPr lang="fr-FR" sz="1800" b="0" i="0" u="none" strike="noStrike" baseline="0" dirty="0">
              <a:latin typeface="Nunito-Regular"/>
            </a:endParaRPr>
          </a:p>
          <a:p>
            <a:endParaRPr lang="fr-FR" dirty="0">
              <a:latin typeface="Nunito-Regular"/>
            </a:endParaRPr>
          </a:p>
          <a:p>
            <a:endParaRPr lang="fr-FR" sz="1800" b="0" i="0" u="none" strike="noStrike" baseline="0" dirty="0">
              <a:latin typeface="Nunito-Regular"/>
            </a:endParaRPr>
          </a:p>
          <a:p>
            <a:endParaRPr lang="fr-FR" dirty="0">
              <a:latin typeface="Nunito-Regular"/>
            </a:endParaRPr>
          </a:p>
          <a:p>
            <a:endParaRPr lang="fr-FR" sz="1800" b="0" i="0" u="none" strike="noStrike" baseline="0" dirty="0">
              <a:latin typeface="Nunito-Regular"/>
            </a:endParaRPr>
          </a:p>
          <a:p>
            <a:endParaRPr lang="fr-FR" dirty="0">
              <a:latin typeface="Nunito-Regular"/>
            </a:endParaRPr>
          </a:p>
          <a:p>
            <a:endParaRPr lang="fr-FR" sz="1800" b="0" i="0" u="none" strike="noStrike" baseline="0" dirty="0">
              <a:latin typeface="Nunito-Regular"/>
            </a:endParaRPr>
          </a:p>
          <a:p>
            <a:pPr marL="285750" indent="-285750">
              <a:buFont typeface="Wingdings" panose="05000000000000000000" pitchFamily="2" charset="2"/>
              <a:buChar char="Ø"/>
            </a:pPr>
            <a:r>
              <a:rPr lang="fr-FR" dirty="0">
                <a:latin typeface="Nunito-Regular"/>
              </a:rPr>
              <a:t>On trace la matrice de confusion</a:t>
            </a:r>
            <a:endParaRPr lang="fr-FR" sz="1800" b="0" i="0" u="none" strike="noStrike" baseline="0" dirty="0">
              <a:latin typeface="Nunito-Regular"/>
            </a:endParaRPr>
          </a:p>
          <a:p>
            <a:endParaRPr lang="fr-FR" sz="1800" b="0" i="0" u="none" strike="noStrike" baseline="0" dirty="0">
              <a:latin typeface="Nunito-Regular"/>
            </a:endParaRPr>
          </a:p>
          <a:p>
            <a:pPr marL="285750" indent="-285750">
              <a:buFont typeface="Wingdings" panose="05000000000000000000" pitchFamily="2" charset="2"/>
              <a:buChar char="Ø"/>
            </a:pPr>
            <a:endParaRPr lang="fr-FR" dirty="0">
              <a:latin typeface="Nunito-Regular"/>
            </a:endParaRPr>
          </a:p>
          <a:p>
            <a:endParaRPr lang="fr-FR" dirty="0">
              <a:latin typeface="Nunito-Regular"/>
            </a:endParaRPr>
          </a:p>
          <a:p>
            <a:endParaRPr lang="fr-FR" dirty="0">
              <a:latin typeface="Nunito-Regular"/>
            </a:endParaRPr>
          </a:p>
          <a:p>
            <a:pPr marL="285750" indent="-285750">
              <a:buFont typeface="Wingdings" panose="05000000000000000000" pitchFamily="2" charset="2"/>
              <a:buChar char="Ø"/>
            </a:pPr>
            <a:endParaRPr lang="fr-FR" sz="1800" b="0" i="0" u="none" strike="noStrike" baseline="0"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sz="1800" b="0" i="0" u="none" strike="noStrike" baseline="0" dirty="0">
              <a:latin typeface="Nunito-Regular"/>
            </a:endParaRPr>
          </a:p>
        </p:txBody>
      </p:sp>
      <p:pic>
        <p:nvPicPr>
          <p:cNvPr id="5" name="Image 4">
            <a:extLst>
              <a:ext uri="{FF2B5EF4-FFF2-40B4-BE49-F238E27FC236}">
                <a16:creationId xmlns:a16="http://schemas.microsoft.com/office/drawing/2014/main" id="{52C38A31-1B68-808C-8B34-76F0D6BE3CD0}"/>
              </a:ext>
            </a:extLst>
          </p:cNvPr>
          <p:cNvPicPr>
            <a:picLocks noChangeAspect="1"/>
          </p:cNvPicPr>
          <p:nvPr/>
        </p:nvPicPr>
        <p:blipFill>
          <a:blip r:embed="rId2"/>
          <a:stretch>
            <a:fillRect/>
          </a:stretch>
        </p:blipFill>
        <p:spPr>
          <a:xfrm>
            <a:off x="3609974" y="1481885"/>
            <a:ext cx="4467225" cy="2305244"/>
          </a:xfrm>
          <a:prstGeom prst="rect">
            <a:avLst/>
          </a:prstGeom>
        </p:spPr>
      </p:pic>
      <p:pic>
        <p:nvPicPr>
          <p:cNvPr id="32770" name="Picture 2">
            <a:extLst>
              <a:ext uri="{FF2B5EF4-FFF2-40B4-BE49-F238E27FC236}">
                <a16:creationId xmlns:a16="http://schemas.microsoft.com/office/drawing/2014/main" id="{0A940E0A-3E94-73EF-04F6-D91DD13CD8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8093" y="4270991"/>
            <a:ext cx="4595813" cy="2450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51902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llipse 6">
            <a:extLst>
              <a:ext uri="{FF2B5EF4-FFF2-40B4-BE49-F238E27FC236}">
                <a16:creationId xmlns:a16="http://schemas.microsoft.com/office/drawing/2014/main" id="{9AC432C8-BF3E-4142-BA5C-87A54B932D5C}"/>
              </a:ext>
            </a:extLst>
          </p:cNvPr>
          <p:cNvSpPr/>
          <p:nvPr/>
        </p:nvSpPr>
        <p:spPr>
          <a:xfrm>
            <a:off x="0" y="34092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3</a:t>
            </a:r>
          </a:p>
        </p:txBody>
      </p:sp>
      <p:sp>
        <p:nvSpPr>
          <p:cNvPr id="10" name="Titre 2">
            <a:extLst>
              <a:ext uri="{FF2B5EF4-FFF2-40B4-BE49-F238E27FC236}">
                <a16:creationId xmlns:a16="http://schemas.microsoft.com/office/drawing/2014/main" id="{49A14B8B-BA03-4B61-9420-08B30CC184F7}"/>
              </a:ext>
            </a:extLst>
          </p:cNvPr>
          <p:cNvSpPr>
            <a:spLocks noGrp="1"/>
          </p:cNvSpPr>
          <p:nvPr>
            <p:ph type="title"/>
          </p:nvPr>
        </p:nvSpPr>
        <p:spPr>
          <a:xfrm>
            <a:off x="-293688" y="245775"/>
            <a:ext cx="10199688" cy="622300"/>
          </a:xfrm>
        </p:spPr>
        <p:txBody>
          <a:bodyPr/>
          <a:lstStyle/>
          <a:p>
            <a:br>
              <a:rPr lang="fr-FR" dirty="0"/>
            </a:br>
            <a:r>
              <a:rPr lang="fr-FR" sz="2000" dirty="0"/>
              <a:t>Analyses exploratoires des images : CNN</a:t>
            </a:r>
            <a:br>
              <a:rPr lang="fr-FR" sz="2000" dirty="0"/>
            </a:br>
            <a:endParaRPr lang="fr-FR" dirty="0"/>
          </a:p>
        </p:txBody>
      </p:sp>
      <p:sp>
        <p:nvSpPr>
          <p:cNvPr id="19" name="ZoneTexte 18">
            <a:extLst>
              <a:ext uri="{FF2B5EF4-FFF2-40B4-BE49-F238E27FC236}">
                <a16:creationId xmlns:a16="http://schemas.microsoft.com/office/drawing/2014/main" id="{EE7D45EB-0634-489B-A75F-AC822E5419C2}"/>
              </a:ext>
            </a:extLst>
          </p:cNvPr>
          <p:cNvSpPr txBox="1"/>
          <p:nvPr/>
        </p:nvSpPr>
        <p:spPr>
          <a:xfrm>
            <a:off x="35140" y="1085275"/>
            <a:ext cx="11318660" cy="4913140"/>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endParaRPr lang="fr-FR" sz="1200" b="1" i="0" dirty="0">
              <a:latin typeface="+mn-lt"/>
            </a:endParaRPr>
          </a:p>
        </p:txBody>
      </p:sp>
      <p:sp>
        <p:nvSpPr>
          <p:cNvPr id="26" name="ZoneTexte 25">
            <a:extLst>
              <a:ext uri="{FF2B5EF4-FFF2-40B4-BE49-F238E27FC236}">
                <a16:creationId xmlns:a16="http://schemas.microsoft.com/office/drawing/2014/main" id="{CB34BC69-25BF-4B5F-BEFE-7920D54A1C89}"/>
              </a:ext>
            </a:extLst>
          </p:cNvPr>
          <p:cNvSpPr txBox="1"/>
          <p:nvPr/>
        </p:nvSpPr>
        <p:spPr>
          <a:xfrm>
            <a:off x="549374" y="859585"/>
            <a:ext cx="11093251" cy="3170099"/>
          </a:xfrm>
          <a:prstGeom prst="rect">
            <a:avLst/>
          </a:prstGeom>
          <a:noFill/>
          <a:ln w="28575">
            <a:noFill/>
          </a:ln>
        </p:spPr>
        <p:txBody>
          <a:bodyPr wrap="square">
            <a:spAutoFit/>
          </a:bodyPr>
          <a:lstStyle/>
          <a:p>
            <a:pPr marL="342900" indent="-342900">
              <a:buFont typeface="Wingdings" panose="05000000000000000000" pitchFamily="2" charset="2"/>
              <a:buChar char="Ø"/>
            </a:pPr>
            <a:endParaRPr lang="fr-FR" sz="2000" b="0" i="0" u="none" strike="noStrike" baseline="0" dirty="0">
              <a:latin typeface="Nunito-Regular"/>
            </a:endParaRPr>
          </a:p>
          <a:p>
            <a:pPr marL="285750" indent="-285750">
              <a:buFont typeface="Wingdings" panose="05000000000000000000" pitchFamily="2" charset="2"/>
              <a:buChar char="Ø"/>
            </a:pPr>
            <a:r>
              <a:rPr lang="fr-FR" sz="1800" b="0" i="0" u="none" strike="noStrike" baseline="0" dirty="0">
                <a:latin typeface="Nunito-Regular"/>
              </a:rPr>
              <a:t>L’ARI est de 0.45</a:t>
            </a:r>
            <a:r>
              <a:rPr lang="fr-FR" dirty="0">
                <a:latin typeface="Nunito-Regular"/>
              </a:rPr>
              <a:t>, ce qui est un bon score : Ce résultat est bien plus pertinent et montre la faisabilité de réaliser une classification automatique.</a:t>
            </a:r>
          </a:p>
          <a:p>
            <a:pPr marL="285750" indent="-285750">
              <a:buFont typeface="Wingdings" panose="05000000000000000000" pitchFamily="2" charset="2"/>
              <a:buChar char="Ø"/>
            </a:pPr>
            <a:endParaRPr lang="fr-FR" sz="1800" b="0" i="0" u="none" strike="noStrike" baseline="0" dirty="0">
              <a:latin typeface="Nunito-Regular"/>
            </a:endParaRPr>
          </a:p>
          <a:p>
            <a:endParaRPr lang="fr-FR" sz="1800" b="0" i="0" u="none" strike="noStrike" baseline="0" dirty="0">
              <a:latin typeface="Nunito-Regular"/>
            </a:endParaRPr>
          </a:p>
          <a:p>
            <a:pPr marL="285750" indent="-285750">
              <a:buFont typeface="Wingdings" panose="05000000000000000000" pitchFamily="2" charset="2"/>
              <a:buChar char="Ø"/>
            </a:pPr>
            <a:endParaRPr lang="fr-FR" dirty="0">
              <a:latin typeface="Nunito-Regular"/>
            </a:endParaRPr>
          </a:p>
          <a:p>
            <a:endParaRPr lang="fr-FR" dirty="0">
              <a:latin typeface="Nunito-Regular"/>
            </a:endParaRPr>
          </a:p>
          <a:p>
            <a:endParaRPr lang="fr-FR" dirty="0">
              <a:latin typeface="Nunito-Regular"/>
            </a:endParaRPr>
          </a:p>
          <a:p>
            <a:pPr marL="285750" indent="-285750">
              <a:buFont typeface="Wingdings" panose="05000000000000000000" pitchFamily="2" charset="2"/>
              <a:buChar char="Ø"/>
            </a:pPr>
            <a:endParaRPr lang="fr-FR" sz="1800" b="0" i="0" u="none" strike="noStrike" baseline="0"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sz="1800" b="0" i="0" u="none" strike="noStrike" baseline="0" dirty="0">
              <a:latin typeface="Nunito-Regular"/>
            </a:endParaRPr>
          </a:p>
        </p:txBody>
      </p:sp>
      <p:pic>
        <p:nvPicPr>
          <p:cNvPr id="31746" name="Picture 2">
            <a:extLst>
              <a:ext uri="{FF2B5EF4-FFF2-40B4-BE49-F238E27FC236}">
                <a16:creationId xmlns:a16="http://schemas.microsoft.com/office/drawing/2014/main" id="{647A7226-EF7E-49A8-431F-61FF17CEB5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000" y="2065470"/>
            <a:ext cx="5591518" cy="3820100"/>
          </a:xfrm>
          <a:prstGeom prst="rect">
            <a:avLst/>
          </a:prstGeom>
          <a:noFill/>
          <a:extLst>
            <a:ext uri="{909E8E84-426E-40DD-AFC4-6F175D3DCCD1}">
              <a14:hiddenFill xmlns:a14="http://schemas.microsoft.com/office/drawing/2010/main">
                <a:solidFill>
                  <a:srgbClr val="FFFFFF"/>
                </a:solidFill>
              </a14:hiddenFill>
            </a:ext>
          </a:extLst>
        </p:spPr>
      </p:pic>
      <p:pic>
        <p:nvPicPr>
          <p:cNvPr id="31748" name="Picture 4">
            <a:extLst>
              <a:ext uri="{FF2B5EF4-FFF2-40B4-BE49-F238E27FC236}">
                <a16:creationId xmlns:a16="http://schemas.microsoft.com/office/drawing/2014/main" id="{5DD05900-3EE6-F4BB-3061-23482E49CE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7088" y="2065470"/>
            <a:ext cx="5727142" cy="3912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6332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Text Box 2">
            <a:extLst>
              <a:ext uri="{FF2B5EF4-FFF2-40B4-BE49-F238E27FC236}">
                <a16:creationId xmlns:a16="http://schemas.microsoft.com/office/drawing/2014/main" id="{4811F7B5-4083-476F-827C-F7EE1D90961C}"/>
              </a:ext>
            </a:extLst>
          </p:cNvPr>
          <p:cNvSpPr txBox="1">
            <a:spLocks noChangeArrowheads="1"/>
          </p:cNvSpPr>
          <p:nvPr/>
        </p:nvSpPr>
        <p:spPr bwMode="auto">
          <a:xfrm>
            <a:off x="241300" y="265088"/>
            <a:ext cx="7556500" cy="525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355600" indent="-352425">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1pPr>
            <a:lvl2pP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2pPr>
            <a:lvl3pP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3pPr>
            <a:lvl4pP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4pPr>
            <a:lvl5pP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9pPr>
          </a:lstStyle>
          <a:p>
            <a:pPr eaLnBrk="1" hangingPunct="1">
              <a:buSzPct val="100000"/>
            </a:pPr>
            <a:r>
              <a:rPr lang="fr-FR" altLang="fr-FR" sz="2800" b="1" i="1" dirty="0">
                <a:solidFill>
                  <a:srgbClr val="002060"/>
                </a:solidFill>
                <a:latin typeface="Century Gothic" panose="020B0502020202020204" pitchFamily="34" charset="0"/>
              </a:rPr>
              <a:t>	Sommaire</a:t>
            </a:r>
          </a:p>
        </p:txBody>
      </p:sp>
      <p:sp>
        <p:nvSpPr>
          <p:cNvPr id="14" name="Ellipse 13">
            <a:extLst>
              <a:ext uri="{FF2B5EF4-FFF2-40B4-BE49-F238E27FC236}">
                <a16:creationId xmlns:a16="http://schemas.microsoft.com/office/drawing/2014/main" id="{1BC3B96E-9EDF-4A9C-8A2E-C05604B621D7}"/>
              </a:ext>
            </a:extLst>
          </p:cNvPr>
          <p:cNvSpPr/>
          <p:nvPr/>
        </p:nvSpPr>
        <p:spPr>
          <a:xfrm>
            <a:off x="79375" y="308713"/>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0</a:t>
            </a:r>
          </a:p>
        </p:txBody>
      </p:sp>
      <p:sp>
        <p:nvSpPr>
          <p:cNvPr id="3" name="Espace réservé du numéro de diapositive 2">
            <a:extLst>
              <a:ext uri="{FF2B5EF4-FFF2-40B4-BE49-F238E27FC236}">
                <a16:creationId xmlns:a16="http://schemas.microsoft.com/office/drawing/2014/main" id="{5B7AAE45-4D82-4172-A56A-8318A02E9BE6}"/>
              </a:ext>
            </a:extLst>
          </p:cNvPr>
          <p:cNvSpPr>
            <a:spLocks noGrp="1"/>
          </p:cNvSpPr>
          <p:nvPr>
            <p:ph type="sldNum" sz="quarter" idx="12"/>
          </p:nvPr>
        </p:nvSpPr>
        <p:spPr/>
        <p:txBody>
          <a:bodyPr/>
          <a:lstStyle/>
          <a:p>
            <a:fld id="{A47CBF5F-AFAF-4CF2-85DD-2C0CB3FB2310}" type="slidenum">
              <a:rPr lang="fr-FR" smtClean="0"/>
              <a:t>4</a:t>
            </a:fld>
            <a:endParaRPr lang="fr-FR"/>
          </a:p>
        </p:txBody>
      </p:sp>
      <p:sp>
        <p:nvSpPr>
          <p:cNvPr id="2" name="ZoneTexte 1">
            <a:extLst>
              <a:ext uri="{FF2B5EF4-FFF2-40B4-BE49-F238E27FC236}">
                <a16:creationId xmlns:a16="http://schemas.microsoft.com/office/drawing/2014/main" id="{9B0BAE2B-B60E-415A-B67E-70AA327452EF}"/>
              </a:ext>
            </a:extLst>
          </p:cNvPr>
          <p:cNvSpPr txBox="1"/>
          <p:nvPr/>
        </p:nvSpPr>
        <p:spPr>
          <a:xfrm>
            <a:off x="2939857" y="548544"/>
            <a:ext cx="6201604" cy="692255"/>
          </a:xfrm>
          <a:prstGeom prst="rect">
            <a:avLst/>
          </a:prstGeom>
          <a:ln w="28575">
            <a:noFill/>
          </a:ln>
        </p:spPr>
        <p:txBody>
          <a:bodyPr wrap="square" lIns="72000" tIns="396000" rtlCol="0" anchor="t">
            <a:spAutoFit/>
          </a:bodyPr>
          <a:lstStyle/>
          <a:p>
            <a:pPr marL="3175" algn="l"/>
            <a:endParaRPr lang="fr-FR" sz="1600" b="1" dirty="0">
              <a:solidFill>
                <a:srgbClr val="002060"/>
              </a:solidFill>
              <a:latin typeface="Century Gothic" panose="020B0502020202020204" pitchFamily="34" charset="0"/>
              <a:ea typeface="Microsoft YaHei" panose="020B0503020204020204" pitchFamily="34" charset="-122"/>
            </a:endParaRPr>
          </a:p>
        </p:txBody>
      </p:sp>
      <p:sp>
        <p:nvSpPr>
          <p:cNvPr id="18" name="ZoneTexte 17">
            <a:extLst>
              <a:ext uri="{FF2B5EF4-FFF2-40B4-BE49-F238E27FC236}">
                <a16:creationId xmlns:a16="http://schemas.microsoft.com/office/drawing/2014/main" id="{1B64A551-9DFD-4ABB-8340-FC88A65CD404}"/>
              </a:ext>
            </a:extLst>
          </p:cNvPr>
          <p:cNvSpPr txBox="1"/>
          <p:nvPr/>
        </p:nvSpPr>
        <p:spPr>
          <a:xfrm>
            <a:off x="1124454" y="957118"/>
            <a:ext cx="10467974" cy="4616648"/>
          </a:xfrm>
          <a:prstGeom prst="rect">
            <a:avLst/>
          </a:prstGeom>
          <a:noFill/>
          <a:ln w="28575">
            <a:solidFill>
              <a:srgbClr val="16B07D"/>
            </a:solidFill>
          </a:ln>
        </p:spPr>
        <p:txBody>
          <a:bodyPr wrap="square">
            <a:spAutoFit/>
          </a:bodyPr>
          <a:lstStyle/>
          <a:p>
            <a:pPr marL="0" indent="0">
              <a:buNone/>
            </a:pPr>
            <a:endParaRPr lang="fr-FR" sz="2400" cap="small" dirty="0"/>
          </a:p>
          <a:p>
            <a:pPr marL="0" indent="0">
              <a:buNone/>
            </a:pPr>
            <a:r>
              <a:rPr lang="fr-FR" sz="2400" b="1" cap="small" dirty="0"/>
              <a:t>Partie 1</a:t>
            </a:r>
            <a:r>
              <a:rPr lang="fr-FR" sz="2400" cap="small" dirty="0"/>
              <a:t> - </a:t>
            </a:r>
            <a:r>
              <a:rPr lang="fr-FR" sz="2400" dirty="0"/>
              <a:t>Présentation du jeu de données</a:t>
            </a:r>
          </a:p>
          <a:p>
            <a:pPr marL="285750" indent="-285750">
              <a:buFont typeface="Wingdings" panose="05000000000000000000" pitchFamily="2" charset="2"/>
              <a:buChar char="Ø"/>
            </a:pPr>
            <a:r>
              <a:rPr lang="fr-FR" i="1" dirty="0"/>
              <a:t>Sélection des informations pertinentes pour répondre à la problématique</a:t>
            </a:r>
          </a:p>
          <a:p>
            <a:pPr marL="285750" indent="-285750">
              <a:buFont typeface="Wingdings" panose="05000000000000000000" pitchFamily="2" charset="2"/>
              <a:buChar char="Ø"/>
            </a:pPr>
            <a:r>
              <a:rPr lang="fr-FR" i="1" dirty="0"/>
              <a:t>Analyses des variables pertinentes</a:t>
            </a:r>
          </a:p>
          <a:p>
            <a:pPr marL="0" indent="0">
              <a:buNone/>
            </a:pPr>
            <a:endParaRPr lang="fr-FR" dirty="0"/>
          </a:p>
          <a:p>
            <a:pPr marL="0" indent="0">
              <a:buNone/>
            </a:pPr>
            <a:r>
              <a:rPr lang="fr-FR" sz="2400" b="1" cap="small" dirty="0"/>
              <a:t>Partie 2 </a:t>
            </a:r>
            <a:r>
              <a:rPr lang="fr-FR" sz="2400" cap="small" dirty="0"/>
              <a:t> - </a:t>
            </a:r>
            <a:r>
              <a:rPr lang="fr-FR" sz="2400" dirty="0"/>
              <a:t>Analyses exploratoires des textes</a:t>
            </a:r>
          </a:p>
          <a:p>
            <a:pPr marL="285750" indent="-285750">
              <a:buFont typeface="Wingdings" panose="05000000000000000000" pitchFamily="2" charset="2"/>
              <a:buChar char="Ø"/>
            </a:pPr>
            <a:r>
              <a:rPr lang="fr-FR" i="1" dirty="0"/>
              <a:t>Présentation des différentes méthodes utilisées </a:t>
            </a:r>
          </a:p>
          <a:p>
            <a:pPr marL="285750" indent="-285750">
              <a:buFont typeface="Wingdings" panose="05000000000000000000" pitchFamily="2" charset="2"/>
              <a:buChar char="Ø"/>
            </a:pPr>
            <a:r>
              <a:rPr lang="fr-FR" i="1" dirty="0"/>
              <a:t>Comparaison des différentes méthodes et choix des métriques</a:t>
            </a:r>
          </a:p>
          <a:p>
            <a:pPr marL="285750" indent="-285750">
              <a:buFont typeface="Wingdings" panose="05000000000000000000" pitchFamily="2" charset="2"/>
              <a:buChar char="Ø"/>
            </a:pPr>
            <a:endParaRPr lang="fr-FR" sz="2400" dirty="0"/>
          </a:p>
          <a:p>
            <a:r>
              <a:rPr lang="fr-FR" sz="2400" b="1" cap="small" dirty="0"/>
              <a:t>Partie 3  </a:t>
            </a:r>
            <a:r>
              <a:rPr lang="fr-FR" sz="2400" cap="small" dirty="0"/>
              <a:t>- </a:t>
            </a:r>
            <a:r>
              <a:rPr lang="fr-FR" sz="2400" dirty="0"/>
              <a:t>Analyses exploratoires des images</a:t>
            </a:r>
          </a:p>
          <a:p>
            <a:pPr marL="285750" indent="-285750">
              <a:buFont typeface="Wingdings" panose="05000000000000000000" pitchFamily="2" charset="2"/>
              <a:buChar char="Ø"/>
            </a:pPr>
            <a:r>
              <a:rPr lang="fr-FR" i="1" dirty="0"/>
              <a:t>Présentation des différentes méthodes utilisées </a:t>
            </a:r>
          </a:p>
          <a:p>
            <a:pPr marL="285750" indent="-285750">
              <a:buFont typeface="Wingdings" panose="05000000000000000000" pitchFamily="2" charset="2"/>
              <a:buChar char="Ø"/>
            </a:pPr>
            <a:r>
              <a:rPr lang="fr-FR" i="1" dirty="0"/>
              <a:t>Comparaison des différentes méthodes et choix des métriques</a:t>
            </a:r>
            <a:endParaRPr lang="fr-FR" sz="2400" b="1" cap="small" dirty="0"/>
          </a:p>
          <a:p>
            <a:pPr marL="0" indent="0">
              <a:buNone/>
            </a:pPr>
            <a:endParaRPr lang="fr-FR" sz="2400" b="1" cap="small" dirty="0"/>
          </a:p>
          <a:p>
            <a:pPr marL="0" indent="0">
              <a:buNone/>
            </a:pPr>
            <a:r>
              <a:rPr lang="fr-FR" sz="2400" b="1" cap="small" dirty="0"/>
              <a:t>Partie 4 </a:t>
            </a:r>
            <a:r>
              <a:rPr lang="fr-FR" sz="2400" cap="small" dirty="0"/>
              <a:t>– </a:t>
            </a:r>
            <a:r>
              <a:rPr lang="fr-FR" sz="2400" dirty="0"/>
              <a:t>Conclusions et Questions-réponses</a:t>
            </a:r>
          </a:p>
        </p:txBody>
      </p:sp>
      <p:sp>
        <p:nvSpPr>
          <p:cNvPr id="20" name="Ellipse 19">
            <a:extLst>
              <a:ext uri="{FF2B5EF4-FFF2-40B4-BE49-F238E27FC236}">
                <a16:creationId xmlns:a16="http://schemas.microsoft.com/office/drawing/2014/main" id="{324801C4-1875-4132-AE2D-7DEBAF2AE875}"/>
              </a:ext>
            </a:extLst>
          </p:cNvPr>
          <p:cNvSpPr/>
          <p:nvPr/>
        </p:nvSpPr>
        <p:spPr>
          <a:xfrm>
            <a:off x="511375" y="1336456"/>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1</a:t>
            </a:r>
          </a:p>
        </p:txBody>
      </p:sp>
      <p:sp>
        <p:nvSpPr>
          <p:cNvPr id="21" name="Ellipse 20">
            <a:extLst>
              <a:ext uri="{FF2B5EF4-FFF2-40B4-BE49-F238E27FC236}">
                <a16:creationId xmlns:a16="http://schemas.microsoft.com/office/drawing/2014/main" id="{C6527175-859C-4CE5-8A66-96D71336C6DD}"/>
              </a:ext>
            </a:extLst>
          </p:cNvPr>
          <p:cNvSpPr/>
          <p:nvPr/>
        </p:nvSpPr>
        <p:spPr>
          <a:xfrm>
            <a:off x="599572" y="5158547"/>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4</a:t>
            </a:r>
          </a:p>
        </p:txBody>
      </p:sp>
      <p:sp>
        <p:nvSpPr>
          <p:cNvPr id="22" name="Ellipse 21">
            <a:extLst>
              <a:ext uri="{FF2B5EF4-FFF2-40B4-BE49-F238E27FC236}">
                <a16:creationId xmlns:a16="http://schemas.microsoft.com/office/drawing/2014/main" id="{0C207B4B-E489-4670-928C-BA4DC3288D86}"/>
              </a:ext>
            </a:extLst>
          </p:cNvPr>
          <p:cNvSpPr/>
          <p:nvPr/>
        </p:nvSpPr>
        <p:spPr>
          <a:xfrm>
            <a:off x="584066" y="3852984"/>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3</a:t>
            </a:r>
          </a:p>
        </p:txBody>
      </p:sp>
      <p:sp>
        <p:nvSpPr>
          <p:cNvPr id="23" name="Ellipse 22">
            <a:extLst>
              <a:ext uri="{FF2B5EF4-FFF2-40B4-BE49-F238E27FC236}">
                <a16:creationId xmlns:a16="http://schemas.microsoft.com/office/drawing/2014/main" id="{B480E871-2540-4BA6-8DBE-6016049CD84A}"/>
              </a:ext>
            </a:extLst>
          </p:cNvPr>
          <p:cNvSpPr/>
          <p:nvPr/>
        </p:nvSpPr>
        <p:spPr>
          <a:xfrm>
            <a:off x="551128" y="2547421"/>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2</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40</a:t>
            </a:fld>
            <a:endParaRPr lang="fr-FR"/>
          </a:p>
        </p:txBody>
      </p:sp>
      <p:sp>
        <p:nvSpPr>
          <p:cNvPr id="7" name="Ellipse 6">
            <a:extLst>
              <a:ext uri="{FF2B5EF4-FFF2-40B4-BE49-F238E27FC236}">
                <a16:creationId xmlns:a16="http://schemas.microsoft.com/office/drawing/2014/main" id="{9AC432C8-BF3E-4142-BA5C-87A54B932D5C}"/>
              </a:ext>
            </a:extLst>
          </p:cNvPr>
          <p:cNvSpPr/>
          <p:nvPr/>
        </p:nvSpPr>
        <p:spPr>
          <a:xfrm>
            <a:off x="0" y="34092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2</a:t>
            </a:r>
          </a:p>
        </p:txBody>
      </p:sp>
      <p:sp>
        <p:nvSpPr>
          <p:cNvPr id="10" name="Titre 2">
            <a:extLst>
              <a:ext uri="{FF2B5EF4-FFF2-40B4-BE49-F238E27FC236}">
                <a16:creationId xmlns:a16="http://schemas.microsoft.com/office/drawing/2014/main" id="{49A14B8B-BA03-4B61-9420-08B30CC184F7}"/>
              </a:ext>
            </a:extLst>
          </p:cNvPr>
          <p:cNvSpPr>
            <a:spLocks noGrp="1"/>
          </p:cNvSpPr>
          <p:nvPr>
            <p:ph type="title"/>
          </p:nvPr>
        </p:nvSpPr>
        <p:spPr>
          <a:xfrm>
            <a:off x="-304131" y="284008"/>
            <a:ext cx="10199688" cy="622300"/>
          </a:xfrm>
        </p:spPr>
        <p:txBody>
          <a:bodyPr/>
          <a:lstStyle/>
          <a:p>
            <a:br>
              <a:rPr lang="fr-FR" dirty="0"/>
            </a:br>
            <a:r>
              <a:rPr lang="fr-FR" dirty="0"/>
              <a:t>Conclusions</a:t>
            </a:r>
            <a:br>
              <a:rPr lang="fr-FR" i="1" dirty="0"/>
            </a:br>
            <a:r>
              <a:rPr lang="fr-FR" dirty="0"/>
              <a:t>  </a:t>
            </a:r>
          </a:p>
        </p:txBody>
      </p:sp>
      <p:sp>
        <p:nvSpPr>
          <p:cNvPr id="19" name="ZoneTexte 18">
            <a:extLst>
              <a:ext uri="{FF2B5EF4-FFF2-40B4-BE49-F238E27FC236}">
                <a16:creationId xmlns:a16="http://schemas.microsoft.com/office/drawing/2014/main" id="{EE7D45EB-0634-489B-A75F-AC822E5419C2}"/>
              </a:ext>
            </a:extLst>
          </p:cNvPr>
          <p:cNvSpPr txBox="1"/>
          <p:nvPr/>
        </p:nvSpPr>
        <p:spPr>
          <a:xfrm>
            <a:off x="35140" y="1085275"/>
            <a:ext cx="11318660" cy="4913140"/>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endParaRPr lang="fr-FR" sz="1200" b="1" i="0" dirty="0">
              <a:latin typeface="+mn-lt"/>
            </a:endParaRPr>
          </a:p>
        </p:txBody>
      </p:sp>
      <p:sp>
        <p:nvSpPr>
          <p:cNvPr id="12" name="Ellipse 11">
            <a:extLst>
              <a:ext uri="{FF2B5EF4-FFF2-40B4-BE49-F238E27FC236}">
                <a16:creationId xmlns:a16="http://schemas.microsoft.com/office/drawing/2014/main" id="{A2C6348F-8E1A-4E92-80FF-0B4D01FA6CF0}"/>
              </a:ext>
            </a:extLst>
          </p:cNvPr>
          <p:cNvSpPr/>
          <p:nvPr/>
        </p:nvSpPr>
        <p:spPr>
          <a:xfrm>
            <a:off x="0" y="32187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4</a:t>
            </a:r>
          </a:p>
        </p:txBody>
      </p:sp>
      <p:sp>
        <p:nvSpPr>
          <p:cNvPr id="8" name="ZoneTexte 2">
            <a:extLst>
              <a:ext uri="{FF2B5EF4-FFF2-40B4-BE49-F238E27FC236}">
                <a16:creationId xmlns:a16="http://schemas.microsoft.com/office/drawing/2014/main" id="{07F50A58-F41E-425C-8790-B6D617005BD8}"/>
              </a:ext>
            </a:extLst>
          </p:cNvPr>
          <p:cNvSpPr txBox="1"/>
          <p:nvPr/>
        </p:nvSpPr>
        <p:spPr>
          <a:xfrm>
            <a:off x="193924" y="1000750"/>
            <a:ext cx="5872287" cy="6247864"/>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600" dirty="0"/>
              <a:t>Réalisations :</a:t>
            </a:r>
          </a:p>
          <a:p>
            <a:endParaRPr lang="fr-FR" sz="1600" dirty="0"/>
          </a:p>
          <a:p>
            <a:pPr marL="285750" indent="-285750">
              <a:buFont typeface="Wingdings" panose="05000000000000000000" pitchFamily="2" charset="2"/>
              <a:buChar char="q"/>
            </a:pPr>
            <a:r>
              <a:rPr lang="fr-FR" sz="1600" dirty="0">
                <a:latin typeface="Yu Gothic Light" panose="020B0300000000000000" pitchFamily="34" charset="-128"/>
                <a:ea typeface="Yu Gothic Light" panose="020B0300000000000000" pitchFamily="34" charset="-128"/>
              </a:rPr>
              <a:t>Nous avons réalisé un prétraitement de texte : nettoyage (ponctuation, </a:t>
            </a:r>
            <a:r>
              <a:rPr lang="fr-FR" sz="1600" dirty="0" err="1">
                <a:latin typeface="Yu Gothic Light" panose="020B0300000000000000" pitchFamily="34" charset="-128"/>
                <a:ea typeface="Yu Gothic Light" panose="020B0300000000000000" pitchFamily="34" charset="-128"/>
              </a:rPr>
              <a:t>stopwords</a:t>
            </a:r>
            <a:r>
              <a:rPr lang="fr-FR" sz="1600" dirty="0">
                <a:latin typeface="Yu Gothic Light" panose="020B0300000000000000" pitchFamily="34" charset="-128"/>
                <a:ea typeface="Yu Gothic Light" panose="020B0300000000000000" pitchFamily="34" charset="-128"/>
              </a:rPr>
              <a:t>), </a:t>
            </a:r>
            <a:r>
              <a:rPr lang="fr-FR" sz="1600" dirty="0" err="1">
                <a:latin typeface="Yu Gothic Light" panose="020B0300000000000000" pitchFamily="34" charset="-128"/>
                <a:ea typeface="Yu Gothic Light" panose="020B0300000000000000" pitchFamily="34" charset="-128"/>
              </a:rPr>
              <a:t>lemmatization</a:t>
            </a:r>
            <a:r>
              <a:rPr lang="fr-FR" sz="1600" dirty="0">
                <a:latin typeface="Yu Gothic Light" panose="020B0300000000000000" pitchFamily="34" charset="-128"/>
                <a:ea typeface="Yu Gothic Light" panose="020B0300000000000000" pitchFamily="34" charset="-128"/>
              </a:rPr>
              <a:t>..</a:t>
            </a:r>
          </a:p>
          <a:p>
            <a:pPr marL="285750" indent="-285750">
              <a:buFont typeface="Wingdings" panose="05000000000000000000" pitchFamily="2" charset="2"/>
              <a:buChar char="q"/>
            </a:pPr>
            <a:endParaRPr lang="fr-FR" sz="1600" dirty="0">
              <a:latin typeface="Yu Gothic Light" panose="020B0300000000000000" pitchFamily="34" charset="-128"/>
              <a:ea typeface="Yu Gothic Light" panose="020B0300000000000000" pitchFamily="34" charset="-128"/>
            </a:endParaRPr>
          </a:p>
          <a:p>
            <a:pPr marL="285750" indent="-285750">
              <a:buFont typeface="Wingdings" panose="05000000000000000000" pitchFamily="2" charset="2"/>
              <a:buChar char="q"/>
            </a:pPr>
            <a:r>
              <a:rPr lang="fr-FR" sz="1600" dirty="0">
                <a:latin typeface="Yu Gothic Light" panose="020B0300000000000000" pitchFamily="34" charset="-128"/>
                <a:ea typeface="Yu Gothic Light" panose="020B0300000000000000" pitchFamily="34" charset="-128"/>
              </a:rPr>
              <a:t>Nous </a:t>
            </a:r>
            <a:r>
              <a:rPr lang="fr-FR" sz="1600">
                <a:latin typeface="Yu Gothic Light" panose="020B0300000000000000" pitchFamily="34" charset="-128"/>
                <a:ea typeface="Yu Gothic Light" panose="020B0300000000000000" pitchFamily="34" charset="-128"/>
              </a:rPr>
              <a:t>avons utilisé </a:t>
            </a:r>
            <a:r>
              <a:rPr lang="fr-FR" sz="1600" dirty="0">
                <a:latin typeface="Yu Gothic Light" panose="020B0300000000000000" pitchFamily="34" charset="-128"/>
                <a:ea typeface="Yu Gothic Light" panose="020B0300000000000000" pitchFamily="34" charset="-128"/>
              </a:rPr>
              <a:t>5 types de méthodes de classement </a:t>
            </a:r>
            <a:r>
              <a:rPr lang="fr-FR" sz="1600">
                <a:latin typeface="Yu Gothic Light" panose="020B0300000000000000" pitchFamily="34" charset="-128"/>
                <a:ea typeface="Yu Gothic Light" panose="020B0300000000000000" pitchFamily="34" charset="-128"/>
              </a:rPr>
              <a:t>de texte :</a:t>
            </a:r>
            <a:endParaRPr lang="fr-FR" sz="1600" dirty="0">
              <a:latin typeface="Yu Gothic Light" panose="020B0300000000000000" pitchFamily="34" charset="-128"/>
              <a:ea typeface="Yu Gothic Light" panose="020B0300000000000000" pitchFamily="34" charset="-128"/>
            </a:endParaRPr>
          </a:p>
          <a:p>
            <a:pPr marL="285750" indent="-285750">
              <a:buFont typeface="Wingdings" panose="05000000000000000000" pitchFamily="2" charset="2"/>
              <a:buChar char="ü"/>
            </a:pPr>
            <a:r>
              <a:rPr lang="fr-FR" sz="1400" i="1" dirty="0">
                <a:latin typeface="Yu Gothic Light" panose="020B0300000000000000" pitchFamily="34" charset="-128"/>
                <a:ea typeface="Yu Gothic Light" panose="020B0300000000000000" pitchFamily="34" charset="-128"/>
              </a:rPr>
              <a:t>Le Bag of </a:t>
            </a:r>
            <a:r>
              <a:rPr lang="fr-FR" sz="1400" i="1" dirty="0" err="1">
                <a:latin typeface="Yu Gothic Light" panose="020B0300000000000000" pitchFamily="34" charset="-128"/>
                <a:ea typeface="Yu Gothic Light" panose="020B0300000000000000" pitchFamily="34" charset="-128"/>
              </a:rPr>
              <a:t>words</a:t>
            </a:r>
            <a:endParaRPr lang="fr-FR" sz="1400" i="1" dirty="0">
              <a:latin typeface="Yu Gothic Light" panose="020B0300000000000000" pitchFamily="34" charset="-128"/>
              <a:ea typeface="Yu Gothic Light" panose="020B0300000000000000" pitchFamily="34" charset="-128"/>
            </a:endParaRPr>
          </a:p>
          <a:p>
            <a:pPr marL="285750" indent="-285750">
              <a:buFont typeface="Wingdings" panose="05000000000000000000" pitchFamily="2" charset="2"/>
              <a:buChar char="ü"/>
            </a:pPr>
            <a:r>
              <a:rPr lang="fr-FR" sz="1400" i="1" dirty="0">
                <a:latin typeface="Yu Gothic Light" panose="020B0300000000000000" pitchFamily="34" charset="-128"/>
                <a:ea typeface="Yu Gothic Light" panose="020B0300000000000000" pitchFamily="34" charset="-128"/>
              </a:rPr>
              <a:t>Le Tf-</a:t>
            </a:r>
            <a:r>
              <a:rPr lang="fr-FR" sz="1400" i="1" dirty="0" err="1">
                <a:latin typeface="Yu Gothic Light" panose="020B0300000000000000" pitchFamily="34" charset="-128"/>
                <a:ea typeface="Yu Gothic Light" panose="020B0300000000000000" pitchFamily="34" charset="-128"/>
              </a:rPr>
              <a:t>Idf</a:t>
            </a:r>
            <a:endParaRPr lang="fr-FR" sz="1400" i="1" dirty="0">
              <a:latin typeface="Yu Gothic Light" panose="020B0300000000000000" pitchFamily="34" charset="-128"/>
              <a:ea typeface="Yu Gothic Light" panose="020B0300000000000000" pitchFamily="34" charset="-128"/>
            </a:endParaRPr>
          </a:p>
          <a:p>
            <a:pPr marL="285750" indent="-285750">
              <a:buFont typeface="Wingdings" panose="05000000000000000000" pitchFamily="2" charset="2"/>
              <a:buChar char="ü"/>
            </a:pPr>
            <a:r>
              <a:rPr lang="fr-FR" sz="1400" i="1" dirty="0">
                <a:latin typeface="Yu Gothic Light" panose="020B0300000000000000" pitchFamily="34" charset="-128"/>
                <a:ea typeface="Yu Gothic Light" panose="020B0300000000000000" pitchFamily="34" charset="-128"/>
              </a:rPr>
              <a:t>Le Word2Vec</a:t>
            </a:r>
          </a:p>
          <a:p>
            <a:pPr marL="285750" indent="-285750">
              <a:buFont typeface="Wingdings" panose="05000000000000000000" pitchFamily="2" charset="2"/>
              <a:buChar char="ü"/>
            </a:pPr>
            <a:r>
              <a:rPr lang="fr-FR" sz="1400" i="1" dirty="0">
                <a:latin typeface="Yu Gothic Light" panose="020B0300000000000000" pitchFamily="34" charset="-128"/>
                <a:ea typeface="Yu Gothic Light" panose="020B0300000000000000" pitchFamily="34" charset="-128"/>
              </a:rPr>
              <a:t>Le BERT </a:t>
            </a:r>
            <a:r>
              <a:rPr lang="fr-FR" sz="1400" i="1" dirty="0" err="1">
                <a:latin typeface="Yu Gothic Light" panose="020B0300000000000000" pitchFamily="34" charset="-128"/>
                <a:ea typeface="Yu Gothic Light" panose="020B0300000000000000" pitchFamily="34" charset="-128"/>
              </a:rPr>
              <a:t>Hugging</a:t>
            </a:r>
            <a:r>
              <a:rPr lang="fr-FR" sz="1400" i="1" dirty="0">
                <a:latin typeface="Yu Gothic Light" panose="020B0300000000000000" pitchFamily="34" charset="-128"/>
                <a:ea typeface="Yu Gothic Light" panose="020B0300000000000000" pitchFamily="34" charset="-128"/>
              </a:rPr>
              <a:t> Face</a:t>
            </a:r>
          </a:p>
          <a:p>
            <a:pPr marL="285750" indent="-285750">
              <a:buFont typeface="Wingdings" panose="05000000000000000000" pitchFamily="2" charset="2"/>
              <a:buChar char="ü"/>
            </a:pPr>
            <a:r>
              <a:rPr lang="fr-FR" sz="1400" i="1" dirty="0">
                <a:latin typeface="Yu Gothic Light" panose="020B0300000000000000" pitchFamily="34" charset="-128"/>
                <a:ea typeface="Yu Gothic Light" panose="020B0300000000000000" pitchFamily="34" charset="-128"/>
              </a:rPr>
              <a:t>Le USE</a:t>
            </a:r>
          </a:p>
          <a:p>
            <a:pPr marL="285750" indent="-285750">
              <a:buFont typeface="Wingdings" panose="05000000000000000000" pitchFamily="2" charset="2"/>
              <a:buChar char="ü"/>
            </a:pPr>
            <a:endParaRPr lang="fr-FR" sz="1400" i="1" dirty="0">
              <a:latin typeface="Yu Gothic Light" panose="020B0300000000000000" pitchFamily="34" charset="-128"/>
              <a:ea typeface="Yu Gothic Light" panose="020B0300000000000000" pitchFamily="34" charset="-128"/>
            </a:endParaRPr>
          </a:p>
          <a:p>
            <a:pPr marL="285750" indent="-285750">
              <a:buFont typeface="Wingdings" panose="05000000000000000000" pitchFamily="2" charset="2"/>
              <a:buChar char="q"/>
            </a:pPr>
            <a:r>
              <a:rPr lang="fr-FR" sz="1600" dirty="0">
                <a:latin typeface="Yu Gothic Light" panose="020B0300000000000000" pitchFamily="34" charset="-128"/>
                <a:ea typeface="Yu Gothic Light" panose="020B0300000000000000" pitchFamily="34" charset="-128"/>
              </a:rPr>
              <a:t>Nous avons choisi 2 types de méthodes d’analyses d’images :</a:t>
            </a:r>
          </a:p>
          <a:p>
            <a:pPr marL="285750" indent="-285750">
              <a:buFont typeface="Wingdings" panose="05000000000000000000" pitchFamily="2" charset="2"/>
              <a:buChar char="ü"/>
            </a:pPr>
            <a:r>
              <a:rPr lang="fr-FR" sz="1400" i="1" dirty="0">
                <a:latin typeface="Yu Gothic Light" panose="020B0300000000000000" pitchFamily="34" charset="-128"/>
                <a:ea typeface="Yu Gothic Light" panose="020B0300000000000000" pitchFamily="34" charset="-128"/>
              </a:rPr>
              <a:t>Le ORB</a:t>
            </a:r>
          </a:p>
          <a:p>
            <a:pPr marL="285750" indent="-285750">
              <a:buFont typeface="Wingdings" panose="05000000000000000000" pitchFamily="2" charset="2"/>
              <a:buChar char="ü"/>
            </a:pPr>
            <a:r>
              <a:rPr lang="fr-FR" sz="1400" i="1" dirty="0">
                <a:latin typeface="Yu Gothic Light" panose="020B0300000000000000" pitchFamily="34" charset="-128"/>
                <a:ea typeface="Yu Gothic Light" panose="020B0300000000000000" pitchFamily="34" charset="-128"/>
              </a:rPr>
              <a:t>Le CNN</a:t>
            </a:r>
          </a:p>
          <a:p>
            <a:endParaRPr lang="fr-FR" sz="1600" i="1" dirty="0">
              <a:latin typeface="Yu Gothic Light" panose="020B0300000000000000" pitchFamily="34" charset="-128"/>
              <a:ea typeface="Yu Gothic Light" panose="020B0300000000000000" pitchFamily="34" charset="-128"/>
            </a:endParaRPr>
          </a:p>
          <a:p>
            <a:pPr marL="285750" lvl="1" indent="-285750">
              <a:buFont typeface="Wingdings" panose="05000000000000000000" pitchFamily="2" charset="2"/>
              <a:buChar char="q"/>
            </a:pPr>
            <a:r>
              <a:rPr lang="fr-FR" sz="1600" dirty="0">
                <a:latin typeface="Yu Gothic Light" panose="020B0300000000000000" pitchFamily="34" charset="-128"/>
                <a:ea typeface="Yu Gothic Light" panose="020B0300000000000000" pitchFamily="34" charset="-128"/>
              </a:rPr>
              <a:t>Nous constatons la présence de clusters bien distincts et caractérisés, et une bonne correspondance des clusters aux catégories « vraies »</a:t>
            </a:r>
          </a:p>
          <a:p>
            <a:pPr marL="285750" lvl="1" indent="-285750">
              <a:buFont typeface="Wingdings" panose="05000000000000000000" pitchFamily="2" charset="2"/>
              <a:buChar char="q"/>
            </a:pPr>
            <a:endParaRPr lang="fr-FR" sz="1600" dirty="0">
              <a:latin typeface="Yu Gothic Light" panose="020B0300000000000000" pitchFamily="34" charset="-128"/>
              <a:ea typeface="Yu Gothic Light" panose="020B0300000000000000" pitchFamily="34" charset="-128"/>
            </a:endParaRPr>
          </a:p>
          <a:p>
            <a:pPr marL="285750" lvl="1" indent="-285750">
              <a:buFont typeface="Wingdings" panose="05000000000000000000" pitchFamily="2" charset="2"/>
              <a:buChar char="q"/>
            </a:pPr>
            <a:r>
              <a:rPr lang="fr-FR" sz="1600" dirty="0">
                <a:latin typeface="Yu Gothic UI Light" panose="020B0300000000000000" pitchFamily="34" charset="-128"/>
                <a:ea typeface="Yu Gothic UI Light" panose="020B0300000000000000" pitchFamily="34" charset="-128"/>
              </a:rPr>
              <a:t>Identification de </a:t>
            </a:r>
            <a:r>
              <a:rPr lang="fr-FR" sz="1600" dirty="0">
                <a:latin typeface="Yu Gothic Medium" panose="020B0500000000000000" pitchFamily="34" charset="-128"/>
                <a:ea typeface="Yu Gothic Medium" panose="020B0500000000000000" pitchFamily="34" charset="-128"/>
              </a:rPr>
              <a:t>produits plus difficiles à catégoriser</a:t>
            </a:r>
          </a:p>
          <a:p>
            <a:pPr marL="285750" lvl="1" indent="-285750">
              <a:buFont typeface="Wingdings" panose="05000000000000000000" pitchFamily="2" charset="2"/>
              <a:buChar char="q"/>
            </a:pPr>
            <a:endParaRPr lang="fr-FR" sz="1600" dirty="0">
              <a:latin typeface="Yu Gothic Medium" panose="020B0500000000000000" pitchFamily="34" charset="-128"/>
              <a:ea typeface="Yu Gothic Medium" panose="020B0500000000000000" pitchFamily="34" charset="-128"/>
            </a:endParaRPr>
          </a:p>
          <a:p>
            <a:pPr marL="285750" lvl="1" indent="-285750">
              <a:buFont typeface="Wingdings" panose="05000000000000000000" pitchFamily="2" charset="2"/>
              <a:buChar char="q"/>
            </a:pPr>
            <a:endParaRPr lang="fr-FR" sz="1600" dirty="0">
              <a:latin typeface="Yu Gothic Medium" panose="020B0500000000000000" pitchFamily="34" charset="-128"/>
              <a:ea typeface="Yu Gothic Medium" panose="020B0500000000000000" pitchFamily="34" charset="-128"/>
            </a:endParaRPr>
          </a:p>
          <a:p>
            <a:pPr marL="285750" lvl="1" indent="-285750">
              <a:buFont typeface="Wingdings" panose="05000000000000000000" pitchFamily="2" charset="2"/>
              <a:buChar char="q"/>
            </a:pPr>
            <a:endParaRPr lang="fr-FR" sz="1600" dirty="0">
              <a:latin typeface="Yu Gothic Light" panose="020B0300000000000000" pitchFamily="34" charset="-128"/>
              <a:ea typeface="Yu Gothic Light" panose="020B0300000000000000" pitchFamily="34" charset="-128"/>
            </a:endParaRPr>
          </a:p>
          <a:p>
            <a:endParaRPr lang="fr-FR" sz="1600" dirty="0">
              <a:latin typeface="Yu Gothic Light" panose="020B0300000000000000" pitchFamily="34" charset="-128"/>
              <a:ea typeface="Yu Gothic Light" panose="020B0300000000000000" pitchFamily="34" charset="-128"/>
            </a:endParaRPr>
          </a:p>
        </p:txBody>
      </p:sp>
      <p:sp>
        <p:nvSpPr>
          <p:cNvPr id="9" name="Rectangle 8">
            <a:extLst>
              <a:ext uri="{FF2B5EF4-FFF2-40B4-BE49-F238E27FC236}">
                <a16:creationId xmlns:a16="http://schemas.microsoft.com/office/drawing/2014/main" id="{B3A2829E-1B53-48F7-B1EC-7AAEC30554C4}"/>
              </a:ext>
            </a:extLst>
          </p:cNvPr>
          <p:cNvSpPr/>
          <p:nvPr/>
        </p:nvSpPr>
        <p:spPr>
          <a:xfrm>
            <a:off x="6564265" y="880035"/>
            <a:ext cx="4839617" cy="6155531"/>
          </a:xfrm>
          <a:prstGeom prst="rect">
            <a:avLst/>
          </a:prstGeom>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sz="1600" dirty="0"/>
          </a:p>
          <a:p>
            <a:r>
              <a:rPr lang="fr-FR" sz="1600" dirty="0"/>
              <a:t>Nos conclusions </a:t>
            </a:r>
          </a:p>
          <a:p>
            <a:pPr marL="0" lvl="1"/>
            <a:endParaRPr lang="fr-FR" sz="1600" dirty="0">
              <a:latin typeface="Yu Gothic Light" panose="020B0300000000000000" pitchFamily="34" charset="-128"/>
              <a:ea typeface="Yu Gothic Light" panose="020B0300000000000000" pitchFamily="34" charset="-128"/>
            </a:endParaRPr>
          </a:p>
          <a:p>
            <a:pPr marL="285750" indent="-285750">
              <a:buFont typeface="Wingdings" panose="05000000000000000000" pitchFamily="2" charset="2"/>
              <a:buChar char="q"/>
            </a:pPr>
            <a:r>
              <a:rPr lang="fr-FR" sz="1600" dirty="0">
                <a:latin typeface="Yu Gothic Light" panose="020B0300000000000000" pitchFamily="34" charset="-128"/>
                <a:ea typeface="Yu Gothic Light" panose="020B0300000000000000" pitchFamily="34" charset="-128"/>
              </a:rPr>
              <a:t>On utilise donc la fonctionnalité extraite d’un VGG16 CNN pré-dessiné donnant des résultats (ARI = 0.44 et </a:t>
            </a:r>
            <a:r>
              <a:rPr lang="fr-FR" sz="1600" dirty="0" err="1">
                <a:latin typeface="Yu Gothic Light" panose="020B0300000000000000" pitchFamily="34" charset="-128"/>
                <a:ea typeface="Yu Gothic Light" panose="020B0300000000000000" pitchFamily="34" charset="-128"/>
              </a:rPr>
              <a:t>Accuracy</a:t>
            </a:r>
            <a:r>
              <a:rPr lang="fr-FR" sz="1600" dirty="0">
                <a:latin typeface="Yu Gothic Light" panose="020B0300000000000000" pitchFamily="34" charset="-128"/>
                <a:ea typeface="Yu Gothic Light" panose="020B0300000000000000" pitchFamily="34" charset="-128"/>
              </a:rPr>
              <a:t> = 0.65) qui vont en faveur d’une classification par image</a:t>
            </a:r>
          </a:p>
          <a:p>
            <a:endParaRPr lang="fr-FR" sz="1600" dirty="0">
              <a:latin typeface="Yu Gothic Light" panose="020B0300000000000000" pitchFamily="34" charset="-128"/>
              <a:ea typeface="Yu Gothic Light" panose="020B0300000000000000" pitchFamily="34" charset="-128"/>
            </a:endParaRPr>
          </a:p>
          <a:p>
            <a:pPr marL="285750" indent="-285750">
              <a:buFont typeface="Wingdings" panose="05000000000000000000" pitchFamily="2" charset="2"/>
              <a:buChar char="q"/>
            </a:pPr>
            <a:r>
              <a:rPr lang="fr-FR" sz="1600" dirty="0">
                <a:latin typeface="Yu Gothic Light" panose="020B0300000000000000" pitchFamily="34" charset="-128"/>
                <a:ea typeface="Yu Gothic Light" panose="020B0300000000000000" pitchFamily="34" charset="-128"/>
              </a:rPr>
              <a:t>La méthode Transfer </a:t>
            </a:r>
            <a:r>
              <a:rPr lang="fr-FR" sz="1600" dirty="0" err="1">
                <a:latin typeface="Yu Gothic Light" panose="020B0300000000000000" pitchFamily="34" charset="-128"/>
                <a:ea typeface="Yu Gothic Light" panose="020B0300000000000000" pitchFamily="34" charset="-128"/>
              </a:rPr>
              <a:t>learning</a:t>
            </a:r>
            <a:r>
              <a:rPr lang="fr-FR" sz="1600" dirty="0">
                <a:latin typeface="Yu Gothic Light" panose="020B0300000000000000" pitchFamily="34" charset="-128"/>
                <a:ea typeface="Yu Gothic Light" panose="020B0300000000000000" pitchFamily="34" charset="-128"/>
              </a:rPr>
              <a:t> donne un meilleur résultat de classification avec un minimum de temps et d'efforts de développement.</a:t>
            </a:r>
          </a:p>
          <a:p>
            <a:pPr marL="285750" indent="-285750">
              <a:buFont typeface="Wingdings" panose="05000000000000000000" pitchFamily="2" charset="2"/>
              <a:buChar char="q"/>
            </a:pPr>
            <a:endParaRPr lang="fr-FR" sz="1600" dirty="0">
              <a:latin typeface="Yu Gothic Light" panose="020B0300000000000000" pitchFamily="34" charset="-128"/>
              <a:ea typeface="Yu Gothic Light" panose="020B0300000000000000" pitchFamily="34" charset="-128"/>
            </a:endParaRPr>
          </a:p>
          <a:p>
            <a:pPr marL="285750" indent="-285750">
              <a:buFont typeface="Wingdings" panose="05000000000000000000" pitchFamily="2" charset="2"/>
              <a:buChar char="q"/>
            </a:pPr>
            <a:r>
              <a:rPr lang="fr-FR" sz="1600" dirty="0">
                <a:latin typeface="Yu Gothic Light" panose="020B0300000000000000" pitchFamily="34" charset="-128"/>
                <a:ea typeface="Yu Gothic Light" panose="020B0300000000000000" pitchFamily="34" charset="-128"/>
              </a:rPr>
              <a:t>L'utilisation de la couche classifier de VGG16 et l'entrainer sur nos images permet d'avoir de meilleurs résultats.</a:t>
            </a:r>
          </a:p>
          <a:p>
            <a:pPr marL="285750" indent="-285750">
              <a:buFont typeface="Wingdings" panose="05000000000000000000" pitchFamily="2" charset="2"/>
              <a:buChar char="q"/>
            </a:pPr>
            <a:endParaRPr lang="fr-FR" sz="1600" dirty="0">
              <a:latin typeface="Yu Gothic Light" panose="020B0300000000000000" pitchFamily="34" charset="-128"/>
              <a:ea typeface="Yu Gothic Light" panose="020B0300000000000000" pitchFamily="34" charset="-128"/>
            </a:endParaRPr>
          </a:p>
          <a:p>
            <a:pPr marL="285750" indent="-285750">
              <a:buFont typeface="Wingdings" panose="05000000000000000000" pitchFamily="2" charset="2"/>
              <a:buChar char="q"/>
            </a:pPr>
            <a:r>
              <a:rPr lang="fr-FR" sz="1600" b="1" dirty="0">
                <a:latin typeface="Yu Gothic Light" panose="020B0300000000000000" pitchFamily="34" charset="-128"/>
                <a:ea typeface="Yu Gothic Light" panose="020B0300000000000000" pitchFamily="34" charset="-128"/>
              </a:rPr>
              <a:t>La mise en place d'un moteur de classification des articles en différentes catégories, est faisable.</a:t>
            </a:r>
          </a:p>
          <a:p>
            <a:endParaRPr lang="fr-FR" sz="1600" b="1" dirty="0">
              <a:latin typeface="Yu Gothic Light" panose="020B0300000000000000" pitchFamily="34" charset="-128"/>
              <a:ea typeface="Yu Gothic Light" panose="020B0300000000000000" pitchFamily="34" charset="-128"/>
            </a:endParaRPr>
          </a:p>
          <a:p>
            <a:pPr marL="285750" indent="-285750">
              <a:buFont typeface="Wingdings" panose="05000000000000000000" pitchFamily="2" charset="2"/>
              <a:buChar char="q"/>
            </a:pPr>
            <a:r>
              <a:rPr lang="fr-FR" sz="1600" dirty="0">
                <a:latin typeface="Yu Gothic Light" panose="020B0300000000000000" pitchFamily="34" charset="-128"/>
                <a:ea typeface="Yu Gothic Light" panose="020B0300000000000000" pitchFamily="34" charset="-128"/>
              </a:rPr>
              <a:t>Elle peut cependant être amenée à évoluer si :</a:t>
            </a:r>
          </a:p>
          <a:p>
            <a:pPr marL="285750" lvl="1" indent="-285750">
              <a:buFont typeface="Wingdings" panose="05000000000000000000" pitchFamily="2" charset="2"/>
              <a:buChar char="ü"/>
            </a:pPr>
            <a:r>
              <a:rPr lang="fr-FR" sz="1400" i="1" dirty="0">
                <a:latin typeface="Yu Gothic Light" panose="020B0300000000000000" pitchFamily="34" charset="-128"/>
                <a:ea typeface="Yu Gothic Light" panose="020B0300000000000000" pitchFamily="34" charset="-128"/>
              </a:rPr>
              <a:t>La qualité des descriptions ou des images changeait</a:t>
            </a:r>
          </a:p>
          <a:p>
            <a:pPr marL="285750" lvl="1" indent="-285750">
              <a:buFont typeface="Wingdings" panose="05000000000000000000" pitchFamily="2" charset="2"/>
              <a:buChar char="ü"/>
            </a:pPr>
            <a:r>
              <a:rPr lang="fr-FR" sz="1400" i="1" dirty="0">
                <a:latin typeface="Yu Gothic Light" panose="020B0300000000000000" pitchFamily="34" charset="-128"/>
                <a:ea typeface="Yu Gothic Light" panose="020B0300000000000000" pitchFamily="34" charset="-128"/>
              </a:rPr>
              <a:t>Le nombre de catégories des produits se multiplient</a:t>
            </a:r>
          </a:p>
          <a:p>
            <a:pPr marL="285750" lvl="1" indent="-285750">
              <a:buFont typeface="Wingdings" panose="05000000000000000000" pitchFamily="2" charset="2"/>
              <a:buChar char="ü"/>
            </a:pPr>
            <a:r>
              <a:rPr lang="fr-FR" sz="1400" i="1" dirty="0">
                <a:latin typeface="Yu Gothic Light" panose="020B0300000000000000" pitchFamily="34" charset="-128"/>
                <a:ea typeface="Yu Gothic Light" panose="020B0300000000000000" pitchFamily="34" charset="-128"/>
              </a:rPr>
              <a:t>Le contexte change</a:t>
            </a:r>
          </a:p>
          <a:p>
            <a:pPr marL="285750" indent="-285750">
              <a:buFont typeface="Wingdings" panose="05000000000000000000" pitchFamily="2" charset="2"/>
              <a:buChar char="q"/>
            </a:pPr>
            <a:endParaRPr lang="fr-FR" sz="1600" dirty="0">
              <a:latin typeface="Yu Gothic Light" panose="020B0300000000000000" pitchFamily="34" charset="-128"/>
              <a:ea typeface="Yu Gothic Light" panose="020B0300000000000000" pitchFamily="34" charset="-128"/>
            </a:endParaRPr>
          </a:p>
          <a:p>
            <a:pPr marL="285750" indent="-285750">
              <a:buFont typeface="Wingdings" panose="05000000000000000000" pitchFamily="2" charset="2"/>
              <a:buChar char="q"/>
            </a:pPr>
            <a:endParaRPr lang="fr-FR" sz="1600" dirty="0">
              <a:latin typeface="Yu Gothic Light" panose="020B0300000000000000" pitchFamily="34" charset="-128"/>
              <a:ea typeface="Yu Gothic Light" panose="020B0300000000000000" pitchFamily="34" charset="-128"/>
            </a:endParaRPr>
          </a:p>
        </p:txBody>
      </p:sp>
    </p:spTree>
    <p:extLst>
      <p:ext uri="{BB962C8B-B14F-4D97-AF65-F5344CB8AC3E}">
        <p14:creationId xmlns:p14="http://schemas.microsoft.com/office/powerpoint/2010/main" val="11761072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B9D1970A-C51C-4882-9385-B8DB0988B174}"/>
              </a:ext>
            </a:extLst>
          </p:cNvPr>
          <p:cNvSpPr>
            <a:spLocks noGrp="1"/>
          </p:cNvSpPr>
          <p:nvPr>
            <p:ph type="sldNum" sz="quarter" idx="12"/>
          </p:nvPr>
        </p:nvSpPr>
        <p:spPr/>
        <p:txBody>
          <a:bodyPr/>
          <a:lstStyle/>
          <a:p>
            <a:fld id="{A47CBF5F-AFAF-4CF2-85DD-2C0CB3FB2310}" type="slidenum">
              <a:rPr lang="fr-FR" smtClean="0"/>
              <a:t>41</a:t>
            </a:fld>
            <a:endParaRPr lang="fr-FR"/>
          </a:p>
        </p:txBody>
      </p:sp>
      <p:pic>
        <p:nvPicPr>
          <p:cNvPr id="6" name="Image 5">
            <a:extLst>
              <a:ext uri="{FF2B5EF4-FFF2-40B4-BE49-F238E27FC236}">
                <a16:creationId xmlns:a16="http://schemas.microsoft.com/office/drawing/2014/main" id="{F1E2AB93-7272-4BB2-9524-47B43A8CF26B}"/>
              </a:ext>
            </a:extLst>
          </p:cNvPr>
          <p:cNvPicPr>
            <a:picLocks noChangeAspect="1"/>
          </p:cNvPicPr>
          <p:nvPr/>
        </p:nvPicPr>
        <p:blipFill>
          <a:blip r:embed="rId2" cstate="print">
            <a:duotone>
              <a:schemeClr val="accent1">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313479" y="2397439"/>
            <a:ext cx="1973394" cy="2516084"/>
          </a:xfrm>
          <a:prstGeom prst="rect">
            <a:avLst/>
          </a:prstGeom>
          <a:noFill/>
          <a:ln>
            <a:noFill/>
          </a:ln>
        </p:spPr>
      </p:pic>
      <p:sp>
        <p:nvSpPr>
          <p:cNvPr id="11" name="Text Box 1">
            <a:extLst>
              <a:ext uri="{FF2B5EF4-FFF2-40B4-BE49-F238E27FC236}">
                <a16:creationId xmlns:a16="http://schemas.microsoft.com/office/drawing/2014/main" id="{089A3ABD-A592-44ED-A3AA-492CC4E3E5F8}"/>
              </a:ext>
            </a:extLst>
          </p:cNvPr>
          <p:cNvSpPr txBox="1">
            <a:spLocks noChangeArrowheads="1"/>
          </p:cNvSpPr>
          <p:nvPr/>
        </p:nvSpPr>
        <p:spPr bwMode="auto">
          <a:xfrm>
            <a:off x="3673839" y="3182867"/>
            <a:ext cx="4844322" cy="663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273050" algn="l"/>
                <a:tab pos="720725" algn="l"/>
                <a:tab pos="1169988" algn="l"/>
                <a:tab pos="1619250" algn="l"/>
                <a:tab pos="2068513" algn="l"/>
                <a:tab pos="2517775" algn="l"/>
                <a:tab pos="2967038" algn="l"/>
                <a:tab pos="3416300" algn="l"/>
                <a:tab pos="3865563" algn="l"/>
                <a:tab pos="4314825" algn="l"/>
                <a:tab pos="4764088" algn="l"/>
                <a:tab pos="5213350" algn="l"/>
                <a:tab pos="5662613" algn="l"/>
                <a:tab pos="6111875" algn="l"/>
                <a:tab pos="6561138" algn="l"/>
                <a:tab pos="7010400" algn="l"/>
                <a:tab pos="7459663" algn="l"/>
                <a:tab pos="7908925" algn="l"/>
                <a:tab pos="8358188" algn="l"/>
                <a:tab pos="8807450" algn="l"/>
                <a:tab pos="9256713" algn="l"/>
              </a:tabLst>
              <a:defRPr>
                <a:solidFill>
                  <a:srgbClr val="FFFFFF"/>
                </a:solidFill>
                <a:latin typeface="Arial" charset="0"/>
                <a:ea typeface="Microsoft YaHei" pitchFamily="32" charset="-122"/>
              </a:defRPr>
            </a:lvl1pPr>
            <a:lvl2pPr marL="273050" indent="-269875">
              <a:tabLst>
                <a:tab pos="273050" algn="l"/>
                <a:tab pos="720725" algn="l"/>
                <a:tab pos="1169988" algn="l"/>
                <a:tab pos="1619250" algn="l"/>
                <a:tab pos="2068513" algn="l"/>
                <a:tab pos="2517775" algn="l"/>
                <a:tab pos="2967038" algn="l"/>
                <a:tab pos="3416300" algn="l"/>
                <a:tab pos="3865563" algn="l"/>
                <a:tab pos="4314825" algn="l"/>
                <a:tab pos="4764088" algn="l"/>
                <a:tab pos="5213350" algn="l"/>
                <a:tab pos="5662613" algn="l"/>
                <a:tab pos="6111875" algn="l"/>
                <a:tab pos="6561138" algn="l"/>
                <a:tab pos="7010400" algn="l"/>
                <a:tab pos="7459663" algn="l"/>
                <a:tab pos="7908925" algn="l"/>
                <a:tab pos="8358188" algn="l"/>
                <a:tab pos="8807450" algn="l"/>
                <a:tab pos="9256713" algn="l"/>
              </a:tabLst>
              <a:defRPr>
                <a:solidFill>
                  <a:srgbClr val="FFFFFF"/>
                </a:solidFill>
                <a:latin typeface="Arial" charset="0"/>
                <a:ea typeface="Microsoft YaHei" pitchFamily="32" charset="-122"/>
              </a:defRPr>
            </a:lvl2pPr>
            <a:lvl3pPr>
              <a:tabLst>
                <a:tab pos="273050" algn="l"/>
                <a:tab pos="720725" algn="l"/>
                <a:tab pos="1169988" algn="l"/>
                <a:tab pos="1619250" algn="l"/>
                <a:tab pos="2068513" algn="l"/>
                <a:tab pos="2517775" algn="l"/>
                <a:tab pos="2967038" algn="l"/>
                <a:tab pos="3416300" algn="l"/>
                <a:tab pos="3865563" algn="l"/>
                <a:tab pos="4314825" algn="l"/>
                <a:tab pos="4764088" algn="l"/>
                <a:tab pos="5213350" algn="l"/>
                <a:tab pos="5662613" algn="l"/>
                <a:tab pos="6111875" algn="l"/>
                <a:tab pos="6561138" algn="l"/>
                <a:tab pos="7010400" algn="l"/>
                <a:tab pos="7459663" algn="l"/>
                <a:tab pos="7908925" algn="l"/>
                <a:tab pos="8358188" algn="l"/>
                <a:tab pos="8807450" algn="l"/>
                <a:tab pos="9256713" algn="l"/>
              </a:tabLst>
              <a:defRPr>
                <a:solidFill>
                  <a:srgbClr val="FFFFFF"/>
                </a:solidFill>
                <a:latin typeface="Arial" charset="0"/>
                <a:ea typeface="Microsoft YaHei" pitchFamily="32" charset="-122"/>
              </a:defRPr>
            </a:lvl3pPr>
            <a:lvl4pPr>
              <a:tabLst>
                <a:tab pos="273050" algn="l"/>
                <a:tab pos="720725" algn="l"/>
                <a:tab pos="1169988" algn="l"/>
                <a:tab pos="1619250" algn="l"/>
                <a:tab pos="2068513" algn="l"/>
                <a:tab pos="2517775" algn="l"/>
                <a:tab pos="2967038" algn="l"/>
                <a:tab pos="3416300" algn="l"/>
                <a:tab pos="3865563" algn="l"/>
                <a:tab pos="4314825" algn="l"/>
                <a:tab pos="4764088" algn="l"/>
                <a:tab pos="5213350" algn="l"/>
                <a:tab pos="5662613" algn="l"/>
                <a:tab pos="6111875" algn="l"/>
                <a:tab pos="6561138" algn="l"/>
                <a:tab pos="7010400" algn="l"/>
                <a:tab pos="7459663" algn="l"/>
                <a:tab pos="7908925" algn="l"/>
                <a:tab pos="8358188" algn="l"/>
                <a:tab pos="8807450" algn="l"/>
                <a:tab pos="9256713" algn="l"/>
              </a:tabLst>
              <a:defRPr>
                <a:solidFill>
                  <a:srgbClr val="FFFFFF"/>
                </a:solidFill>
                <a:latin typeface="Arial" charset="0"/>
                <a:ea typeface="Microsoft YaHei" pitchFamily="32" charset="-122"/>
              </a:defRPr>
            </a:lvl4pPr>
            <a:lvl5pPr>
              <a:tabLst>
                <a:tab pos="273050" algn="l"/>
                <a:tab pos="720725" algn="l"/>
                <a:tab pos="1169988" algn="l"/>
                <a:tab pos="1619250" algn="l"/>
                <a:tab pos="2068513" algn="l"/>
                <a:tab pos="2517775" algn="l"/>
                <a:tab pos="2967038" algn="l"/>
                <a:tab pos="3416300" algn="l"/>
                <a:tab pos="3865563" algn="l"/>
                <a:tab pos="4314825" algn="l"/>
                <a:tab pos="4764088" algn="l"/>
                <a:tab pos="5213350" algn="l"/>
                <a:tab pos="5662613" algn="l"/>
                <a:tab pos="6111875" algn="l"/>
                <a:tab pos="6561138" algn="l"/>
                <a:tab pos="7010400" algn="l"/>
                <a:tab pos="7459663" algn="l"/>
                <a:tab pos="7908925" algn="l"/>
                <a:tab pos="8358188" algn="l"/>
                <a:tab pos="8807450" algn="l"/>
                <a:tab pos="9256713" algn="l"/>
              </a:tabLst>
              <a:defRPr>
                <a:solidFill>
                  <a:srgbClr val="FFFFFF"/>
                </a:solidFill>
                <a:latin typeface="Arial" charset="0"/>
                <a:ea typeface="Microsoft YaHei" pitchFamily="32"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273050" algn="l"/>
                <a:tab pos="720725" algn="l"/>
                <a:tab pos="1169988" algn="l"/>
                <a:tab pos="1619250" algn="l"/>
                <a:tab pos="2068513" algn="l"/>
                <a:tab pos="2517775" algn="l"/>
                <a:tab pos="2967038" algn="l"/>
                <a:tab pos="3416300" algn="l"/>
                <a:tab pos="3865563" algn="l"/>
                <a:tab pos="4314825" algn="l"/>
                <a:tab pos="4764088" algn="l"/>
                <a:tab pos="5213350" algn="l"/>
                <a:tab pos="5662613" algn="l"/>
                <a:tab pos="6111875" algn="l"/>
                <a:tab pos="6561138" algn="l"/>
                <a:tab pos="7010400" algn="l"/>
                <a:tab pos="7459663" algn="l"/>
                <a:tab pos="7908925" algn="l"/>
                <a:tab pos="8358188" algn="l"/>
                <a:tab pos="8807450" algn="l"/>
                <a:tab pos="9256713" algn="l"/>
              </a:tabLst>
              <a:defRPr>
                <a:solidFill>
                  <a:srgbClr val="FFFFFF"/>
                </a:solidFill>
                <a:latin typeface="Arial" charset="0"/>
                <a:ea typeface="Microsoft YaHei" pitchFamily="32"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273050" algn="l"/>
                <a:tab pos="720725" algn="l"/>
                <a:tab pos="1169988" algn="l"/>
                <a:tab pos="1619250" algn="l"/>
                <a:tab pos="2068513" algn="l"/>
                <a:tab pos="2517775" algn="l"/>
                <a:tab pos="2967038" algn="l"/>
                <a:tab pos="3416300" algn="l"/>
                <a:tab pos="3865563" algn="l"/>
                <a:tab pos="4314825" algn="l"/>
                <a:tab pos="4764088" algn="l"/>
                <a:tab pos="5213350" algn="l"/>
                <a:tab pos="5662613" algn="l"/>
                <a:tab pos="6111875" algn="l"/>
                <a:tab pos="6561138" algn="l"/>
                <a:tab pos="7010400" algn="l"/>
                <a:tab pos="7459663" algn="l"/>
                <a:tab pos="7908925" algn="l"/>
                <a:tab pos="8358188" algn="l"/>
                <a:tab pos="8807450" algn="l"/>
                <a:tab pos="9256713" algn="l"/>
              </a:tabLst>
              <a:defRPr>
                <a:solidFill>
                  <a:srgbClr val="FFFFFF"/>
                </a:solidFill>
                <a:latin typeface="Arial" charset="0"/>
                <a:ea typeface="Microsoft YaHei" pitchFamily="32"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273050" algn="l"/>
                <a:tab pos="720725" algn="l"/>
                <a:tab pos="1169988" algn="l"/>
                <a:tab pos="1619250" algn="l"/>
                <a:tab pos="2068513" algn="l"/>
                <a:tab pos="2517775" algn="l"/>
                <a:tab pos="2967038" algn="l"/>
                <a:tab pos="3416300" algn="l"/>
                <a:tab pos="3865563" algn="l"/>
                <a:tab pos="4314825" algn="l"/>
                <a:tab pos="4764088" algn="l"/>
                <a:tab pos="5213350" algn="l"/>
                <a:tab pos="5662613" algn="l"/>
                <a:tab pos="6111875" algn="l"/>
                <a:tab pos="6561138" algn="l"/>
                <a:tab pos="7010400" algn="l"/>
                <a:tab pos="7459663" algn="l"/>
                <a:tab pos="7908925" algn="l"/>
                <a:tab pos="8358188" algn="l"/>
                <a:tab pos="8807450" algn="l"/>
                <a:tab pos="9256713" algn="l"/>
              </a:tabLst>
              <a:defRPr>
                <a:solidFill>
                  <a:srgbClr val="FFFFFF"/>
                </a:solidFill>
                <a:latin typeface="Arial" charset="0"/>
                <a:ea typeface="Microsoft YaHei" pitchFamily="32"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273050" algn="l"/>
                <a:tab pos="720725" algn="l"/>
                <a:tab pos="1169988" algn="l"/>
                <a:tab pos="1619250" algn="l"/>
                <a:tab pos="2068513" algn="l"/>
                <a:tab pos="2517775" algn="l"/>
                <a:tab pos="2967038" algn="l"/>
                <a:tab pos="3416300" algn="l"/>
                <a:tab pos="3865563" algn="l"/>
                <a:tab pos="4314825" algn="l"/>
                <a:tab pos="4764088" algn="l"/>
                <a:tab pos="5213350" algn="l"/>
                <a:tab pos="5662613" algn="l"/>
                <a:tab pos="6111875" algn="l"/>
                <a:tab pos="6561138" algn="l"/>
                <a:tab pos="7010400" algn="l"/>
                <a:tab pos="7459663" algn="l"/>
                <a:tab pos="7908925" algn="l"/>
                <a:tab pos="8358188" algn="l"/>
                <a:tab pos="8807450" algn="l"/>
                <a:tab pos="9256713" algn="l"/>
              </a:tabLst>
              <a:defRPr>
                <a:solidFill>
                  <a:srgbClr val="FFFFFF"/>
                </a:solidFill>
                <a:latin typeface="Arial" charset="0"/>
                <a:ea typeface="Microsoft YaHei" pitchFamily="32" charset="-122"/>
              </a:defRPr>
            </a:lvl9pPr>
          </a:lstStyle>
          <a:p>
            <a:pPr marL="1588" lvl="1" indent="0">
              <a:lnSpc>
                <a:spcPct val="90000"/>
              </a:lnSpc>
              <a:spcBef>
                <a:spcPts val="750"/>
              </a:spcBef>
              <a:buClr>
                <a:srgbClr val="FF6600"/>
              </a:buClr>
              <a:buSzPct val="100000"/>
              <a:defRPr/>
            </a:pPr>
            <a:r>
              <a:rPr lang="fr-FR" altLang="fr-FR" sz="3600" b="1" dirty="0">
                <a:solidFill>
                  <a:srgbClr val="00529B"/>
                </a:solidFill>
                <a:latin typeface="+mn-lt"/>
                <a:cs typeface="Arial" charset="0"/>
              </a:rPr>
              <a:t>Des questions ?</a:t>
            </a:r>
          </a:p>
        </p:txBody>
      </p:sp>
      <p:sp>
        <p:nvSpPr>
          <p:cNvPr id="13" name="Ellipse 12">
            <a:extLst>
              <a:ext uri="{FF2B5EF4-FFF2-40B4-BE49-F238E27FC236}">
                <a16:creationId xmlns:a16="http://schemas.microsoft.com/office/drawing/2014/main" id="{115AFD4B-8125-4C64-9D7D-30BB4E2CF68B}"/>
              </a:ext>
            </a:extLst>
          </p:cNvPr>
          <p:cNvSpPr/>
          <p:nvPr/>
        </p:nvSpPr>
        <p:spPr>
          <a:xfrm>
            <a:off x="79375" y="308713"/>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0</a:t>
            </a:r>
          </a:p>
        </p:txBody>
      </p:sp>
      <p:sp>
        <p:nvSpPr>
          <p:cNvPr id="15" name="Text Box 2">
            <a:extLst>
              <a:ext uri="{FF2B5EF4-FFF2-40B4-BE49-F238E27FC236}">
                <a16:creationId xmlns:a16="http://schemas.microsoft.com/office/drawing/2014/main" id="{9698ACDE-5256-44CD-A921-D74C7BB8C1EA}"/>
              </a:ext>
            </a:extLst>
          </p:cNvPr>
          <p:cNvSpPr txBox="1">
            <a:spLocks noChangeArrowheads="1"/>
          </p:cNvSpPr>
          <p:nvPr/>
        </p:nvSpPr>
        <p:spPr bwMode="auto">
          <a:xfrm>
            <a:off x="241300" y="265088"/>
            <a:ext cx="7556500" cy="525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355600" indent="-352425">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1pPr>
            <a:lvl2pP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2pPr>
            <a:lvl3pP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3pPr>
            <a:lvl4pP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4pPr>
            <a:lvl5pP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9pPr>
          </a:lstStyle>
          <a:p>
            <a:pPr eaLnBrk="1" hangingPunct="1">
              <a:buSzPct val="100000"/>
            </a:pPr>
            <a:r>
              <a:rPr lang="fr-FR" altLang="fr-FR" sz="2800" b="1" i="1" dirty="0">
                <a:solidFill>
                  <a:srgbClr val="002060"/>
                </a:solidFill>
                <a:latin typeface="Century Gothic" panose="020B0502020202020204" pitchFamily="34" charset="0"/>
              </a:rPr>
              <a:t>	Conclusion &amp; prochaines étapes</a:t>
            </a:r>
          </a:p>
        </p:txBody>
      </p:sp>
    </p:spTree>
    <p:extLst>
      <p:ext uri="{BB962C8B-B14F-4D97-AF65-F5344CB8AC3E}">
        <p14:creationId xmlns:p14="http://schemas.microsoft.com/office/powerpoint/2010/main" val="615498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a:extLst>
              <a:ext uri="{FF2B5EF4-FFF2-40B4-BE49-F238E27FC236}">
                <a16:creationId xmlns:a16="http://schemas.microsoft.com/office/drawing/2014/main" id="{DCC52AC9-90C6-446A-B1C9-FCAC5FAA9881}"/>
              </a:ext>
            </a:extLst>
          </p:cNvPr>
          <p:cNvSpPr txBox="1">
            <a:spLocks noChangeArrowheads="1"/>
          </p:cNvSpPr>
          <p:nvPr/>
        </p:nvSpPr>
        <p:spPr bwMode="auto">
          <a:xfrm>
            <a:off x="1781174" y="1857158"/>
            <a:ext cx="9144001" cy="23105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9pPr>
          </a:lstStyle>
          <a:p>
            <a:endParaRPr lang="fr-FR" sz="4800" b="1" dirty="0">
              <a:solidFill>
                <a:schemeClr val="tx1"/>
              </a:solidFill>
            </a:endParaRPr>
          </a:p>
          <a:p>
            <a:pPr marL="0" indent="0">
              <a:buNone/>
            </a:pPr>
            <a:r>
              <a:rPr lang="fr-FR" sz="4800" dirty="0">
                <a:solidFill>
                  <a:schemeClr val="accent6">
                    <a:lumMod val="50000"/>
                  </a:schemeClr>
                </a:solidFill>
              </a:rPr>
              <a:t>PARTIE 1 :</a:t>
            </a:r>
          </a:p>
          <a:p>
            <a:pPr marL="0" indent="0">
              <a:buNone/>
            </a:pPr>
            <a:r>
              <a:rPr lang="fr-FR" sz="4800" dirty="0">
                <a:solidFill>
                  <a:schemeClr val="accent6">
                    <a:lumMod val="50000"/>
                  </a:schemeClr>
                </a:solidFill>
              </a:rPr>
              <a:t>Présentation du </a:t>
            </a:r>
            <a:r>
              <a:rPr lang="fr-FR" sz="4800" dirty="0" err="1">
                <a:solidFill>
                  <a:schemeClr val="accent6">
                    <a:lumMod val="50000"/>
                  </a:schemeClr>
                </a:solidFill>
              </a:rPr>
              <a:t>dataset</a:t>
            </a:r>
            <a:endParaRPr lang="fr-FR" sz="4800" dirty="0">
              <a:solidFill>
                <a:schemeClr val="accent6">
                  <a:lumMod val="50000"/>
                </a:schemeClr>
              </a:solidFill>
            </a:endParaRPr>
          </a:p>
        </p:txBody>
      </p:sp>
      <p:sp>
        <p:nvSpPr>
          <p:cNvPr id="2" name="AutoShape 2" descr="https://urbanweb.ratp.net/upload/docs/image/jpeg/2019-01/info_bascule_2019-01-31_19-54-36_112.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 name="Espace réservé du numéro de diapositive 4">
            <a:extLst>
              <a:ext uri="{FF2B5EF4-FFF2-40B4-BE49-F238E27FC236}">
                <a16:creationId xmlns:a16="http://schemas.microsoft.com/office/drawing/2014/main" id="{5F65155E-9131-4DDF-83D2-D5C35B504AAE}"/>
              </a:ext>
            </a:extLst>
          </p:cNvPr>
          <p:cNvSpPr>
            <a:spLocks noGrp="1"/>
          </p:cNvSpPr>
          <p:nvPr>
            <p:ph type="sldNum" sz="quarter" idx="12"/>
          </p:nvPr>
        </p:nvSpPr>
        <p:spPr/>
        <p:txBody>
          <a:bodyPr/>
          <a:lstStyle/>
          <a:p>
            <a:r>
              <a:rPr lang="fr-FR"/>
              <a:t>1</a:t>
            </a:r>
            <a:endParaRPr lang="fr-FR" dirty="0"/>
          </a:p>
        </p:txBody>
      </p:sp>
    </p:spTree>
    <p:extLst>
      <p:ext uri="{BB962C8B-B14F-4D97-AF65-F5344CB8AC3E}">
        <p14:creationId xmlns:p14="http://schemas.microsoft.com/office/powerpoint/2010/main" val="88484572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FBEF5A5D-F0A7-4440-BA7A-6766BFC2DCB5}"/>
              </a:ext>
            </a:extLst>
          </p:cNvPr>
          <p:cNvSpPr>
            <a:spLocks noGrp="1"/>
          </p:cNvSpPr>
          <p:nvPr>
            <p:ph type="title"/>
          </p:nvPr>
        </p:nvSpPr>
        <p:spPr/>
        <p:txBody>
          <a:bodyPr/>
          <a:lstStyle/>
          <a:p>
            <a:r>
              <a:rPr lang="fr-FR" dirty="0"/>
              <a:t>  Présentation du jeu de données</a:t>
            </a:r>
          </a:p>
        </p:txBody>
      </p:sp>
      <p:sp>
        <p:nvSpPr>
          <p:cNvPr id="5" name="Ellipse 4">
            <a:extLst>
              <a:ext uri="{FF2B5EF4-FFF2-40B4-BE49-F238E27FC236}">
                <a16:creationId xmlns:a16="http://schemas.microsoft.com/office/drawing/2014/main" id="{A91460B7-5F82-4E68-84EF-56B55F462E93}"/>
              </a:ext>
            </a:extLst>
          </p:cNvPr>
          <p:cNvSpPr/>
          <p:nvPr/>
        </p:nvSpPr>
        <p:spPr>
          <a:xfrm>
            <a:off x="79375" y="308713"/>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1</a:t>
            </a:r>
          </a:p>
        </p:txBody>
      </p:sp>
      <p:sp>
        <p:nvSpPr>
          <p:cNvPr id="23" name="ZoneTexte 22">
            <a:extLst>
              <a:ext uri="{FF2B5EF4-FFF2-40B4-BE49-F238E27FC236}">
                <a16:creationId xmlns:a16="http://schemas.microsoft.com/office/drawing/2014/main" id="{F22550F3-11E9-4AB5-A216-2358B19C1205}"/>
              </a:ext>
            </a:extLst>
          </p:cNvPr>
          <p:cNvSpPr txBox="1"/>
          <p:nvPr/>
        </p:nvSpPr>
        <p:spPr>
          <a:xfrm>
            <a:off x="428725" y="803291"/>
            <a:ext cx="10823305" cy="5078313"/>
          </a:xfrm>
          <a:prstGeom prst="rect">
            <a:avLst/>
          </a:prstGeom>
          <a:noFill/>
          <a:ln w="28575">
            <a:noFill/>
          </a:ln>
        </p:spPr>
        <p:txBody>
          <a:bodyPr wrap="square">
            <a:spAutoFit/>
          </a:bodyPr>
          <a:lstStyle/>
          <a:p>
            <a:pPr marL="0" indent="0">
              <a:buNone/>
            </a:pPr>
            <a:endParaRPr lang="fr-FR" sz="2400" cap="small" dirty="0"/>
          </a:p>
          <a:p>
            <a:pPr marL="342900" indent="-342900">
              <a:buFont typeface="Wingdings" panose="05000000000000000000" pitchFamily="2" charset="2"/>
              <a:buChar char="§"/>
            </a:pPr>
            <a:r>
              <a:rPr lang="fr-FR" sz="2400" dirty="0"/>
              <a:t>Le jeu de données comporte :</a:t>
            </a:r>
          </a:p>
          <a:p>
            <a:pPr marL="342900" indent="-342900">
              <a:buFont typeface="Wingdings" panose="05000000000000000000" pitchFamily="2" charset="2"/>
              <a:buChar char="Ø"/>
            </a:pPr>
            <a:r>
              <a:rPr lang="fr-FR" i="1" dirty="0"/>
              <a:t>Une base de données limitée de 1050 produits</a:t>
            </a:r>
          </a:p>
          <a:p>
            <a:pPr marL="342900" indent="-342900">
              <a:buFont typeface="Wingdings" panose="05000000000000000000" pitchFamily="2" charset="2"/>
              <a:buChar char="Ø"/>
            </a:pPr>
            <a:r>
              <a:rPr lang="fr-FR" i="1" dirty="0"/>
              <a:t>Des données textuelles : descriptions et noms des article, de longueurs variables, en anglais</a:t>
            </a:r>
          </a:p>
          <a:p>
            <a:pPr marL="342900" indent="-342900">
              <a:buFont typeface="Wingdings" panose="05000000000000000000" pitchFamily="2" charset="2"/>
              <a:buChar char="Ø"/>
            </a:pPr>
            <a:r>
              <a:rPr lang="fr-FR" i="1" dirty="0"/>
              <a:t>Des données visuelles : une image par produit, isolé sur fond blanc, résolution et ratio d’aspect variables</a:t>
            </a:r>
          </a:p>
          <a:p>
            <a:pPr marL="342900" indent="-342900">
              <a:buFont typeface="Wingdings" panose="05000000000000000000" pitchFamily="2" charset="2"/>
              <a:buChar char="Ø"/>
            </a:pPr>
            <a:r>
              <a:rPr lang="fr-FR" i="1" dirty="0"/>
              <a:t>Pas de doublons</a:t>
            </a:r>
          </a:p>
          <a:p>
            <a:pPr marL="342900" indent="-342900">
              <a:buFont typeface="Wingdings" panose="05000000000000000000" pitchFamily="2" charset="2"/>
              <a:buChar char="Ø"/>
            </a:pPr>
            <a:r>
              <a:rPr lang="fr-FR" i="1" dirty="0"/>
              <a:t>Des valeurs manquantes principalement dans la colonne « brand »</a:t>
            </a:r>
          </a:p>
          <a:p>
            <a:pPr marL="342900" indent="-342900">
              <a:buFont typeface="Wingdings" panose="05000000000000000000" pitchFamily="2" charset="2"/>
              <a:buChar char="Ø"/>
            </a:pPr>
            <a:r>
              <a:rPr lang="fr-FR" i="1" dirty="0"/>
              <a:t>642 catégories de produits</a:t>
            </a:r>
          </a:p>
          <a:p>
            <a:endParaRPr lang="fr-FR" i="1" dirty="0"/>
          </a:p>
          <a:p>
            <a:endParaRPr lang="fr-FR" i="1" dirty="0"/>
          </a:p>
          <a:p>
            <a:endParaRPr lang="fr-FR" i="1" dirty="0"/>
          </a:p>
          <a:p>
            <a:pPr marL="342900" indent="-342900">
              <a:buFont typeface="Wingdings" panose="05000000000000000000" pitchFamily="2" charset="2"/>
              <a:buChar char="§"/>
            </a:pPr>
            <a:r>
              <a:rPr lang="fr-FR" sz="2400" dirty="0"/>
              <a:t>La problématique</a:t>
            </a:r>
          </a:p>
          <a:p>
            <a:pPr marL="342900" indent="-342900">
              <a:buFont typeface="Wingdings" panose="05000000000000000000" pitchFamily="2" charset="2"/>
              <a:buChar char="Ø"/>
            </a:pPr>
            <a:r>
              <a:rPr lang="fr-FR" i="1" dirty="0"/>
              <a:t>Etudier la faisabilité d’une automatisation de la classification des produits à partir de leur nom, description, et d’une photo</a:t>
            </a:r>
          </a:p>
          <a:p>
            <a:pPr marL="342900" indent="-342900">
              <a:buFont typeface="Wingdings" panose="05000000000000000000" pitchFamily="2" charset="2"/>
              <a:buChar char="Ø"/>
            </a:pPr>
            <a:r>
              <a:rPr lang="fr-FR" i="1" dirty="0"/>
              <a:t>Obtenir une classification pertinente des produits de manière non-supervisée</a:t>
            </a:r>
          </a:p>
          <a:p>
            <a:pPr marL="342900" indent="-342900">
              <a:buFont typeface="Wingdings" panose="05000000000000000000" pitchFamily="2" charset="2"/>
              <a:buChar char="Ø"/>
            </a:pPr>
            <a:r>
              <a:rPr lang="fr-FR" i="1" dirty="0"/>
              <a:t>Fournir une représentation 2D des données pour illustrer les résultats</a:t>
            </a:r>
          </a:p>
          <a:p>
            <a:pPr marL="342900" indent="-342900">
              <a:buFont typeface="Wingdings" panose="05000000000000000000" pitchFamily="2" charset="2"/>
              <a:buChar char="Ø"/>
            </a:pPr>
            <a:endParaRPr lang="fr-FR" i="1" dirty="0"/>
          </a:p>
        </p:txBody>
      </p:sp>
    </p:spTree>
    <p:extLst>
      <p:ext uri="{BB962C8B-B14F-4D97-AF65-F5344CB8AC3E}">
        <p14:creationId xmlns:p14="http://schemas.microsoft.com/office/powerpoint/2010/main" val="2748586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7</a:t>
            </a:fld>
            <a:endParaRPr lang="fr-FR"/>
          </a:p>
        </p:txBody>
      </p:sp>
      <p:sp>
        <p:nvSpPr>
          <p:cNvPr id="7" name="Ellipse 6">
            <a:extLst>
              <a:ext uri="{FF2B5EF4-FFF2-40B4-BE49-F238E27FC236}">
                <a16:creationId xmlns:a16="http://schemas.microsoft.com/office/drawing/2014/main" id="{9AC432C8-BF3E-4142-BA5C-87A54B932D5C}"/>
              </a:ext>
            </a:extLst>
          </p:cNvPr>
          <p:cNvSpPr/>
          <p:nvPr/>
        </p:nvSpPr>
        <p:spPr>
          <a:xfrm>
            <a:off x="0" y="32187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1</a:t>
            </a:r>
          </a:p>
        </p:txBody>
      </p:sp>
      <p:sp>
        <p:nvSpPr>
          <p:cNvPr id="10" name="Titre 2">
            <a:extLst>
              <a:ext uri="{FF2B5EF4-FFF2-40B4-BE49-F238E27FC236}">
                <a16:creationId xmlns:a16="http://schemas.microsoft.com/office/drawing/2014/main" id="{49A14B8B-BA03-4B61-9420-08B30CC184F7}"/>
              </a:ext>
            </a:extLst>
          </p:cNvPr>
          <p:cNvSpPr>
            <a:spLocks noGrp="1"/>
          </p:cNvSpPr>
          <p:nvPr>
            <p:ph type="title"/>
          </p:nvPr>
        </p:nvSpPr>
        <p:spPr>
          <a:xfrm>
            <a:off x="-217488" y="136537"/>
            <a:ext cx="10199688" cy="622300"/>
          </a:xfrm>
        </p:spPr>
        <p:txBody>
          <a:bodyPr/>
          <a:lstStyle/>
          <a:p>
            <a:br>
              <a:rPr lang="fr-FR" dirty="0"/>
            </a:br>
            <a:r>
              <a:rPr lang="fr-FR" dirty="0"/>
              <a:t>Présentation du jeu de données</a:t>
            </a:r>
          </a:p>
        </p:txBody>
      </p:sp>
      <p:sp>
        <p:nvSpPr>
          <p:cNvPr id="19" name="ZoneTexte 18">
            <a:extLst>
              <a:ext uri="{FF2B5EF4-FFF2-40B4-BE49-F238E27FC236}">
                <a16:creationId xmlns:a16="http://schemas.microsoft.com/office/drawing/2014/main" id="{EE7D45EB-0634-489B-A75F-AC822E5419C2}"/>
              </a:ext>
            </a:extLst>
          </p:cNvPr>
          <p:cNvSpPr txBox="1"/>
          <p:nvPr/>
        </p:nvSpPr>
        <p:spPr>
          <a:xfrm>
            <a:off x="35140" y="1085275"/>
            <a:ext cx="11318660" cy="4913140"/>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endParaRPr lang="fr-FR" sz="1200" b="1" i="0" dirty="0">
              <a:latin typeface="+mn-lt"/>
            </a:endParaRPr>
          </a:p>
        </p:txBody>
      </p:sp>
      <p:sp>
        <p:nvSpPr>
          <p:cNvPr id="26" name="ZoneTexte 25">
            <a:extLst>
              <a:ext uri="{FF2B5EF4-FFF2-40B4-BE49-F238E27FC236}">
                <a16:creationId xmlns:a16="http://schemas.microsoft.com/office/drawing/2014/main" id="{CB34BC69-25BF-4B5F-BEFE-7920D54A1C89}"/>
              </a:ext>
            </a:extLst>
          </p:cNvPr>
          <p:cNvSpPr txBox="1"/>
          <p:nvPr/>
        </p:nvSpPr>
        <p:spPr>
          <a:xfrm>
            <a:off x="353186" y="781365"/>
            <a:ext cx="10072967" cy="954107"/>
          </a:xfrm>
          <a:prstGeom prst="rect">
            <a:avLst/>
          </a:prstGeom>
          <a:noFill/>
          <a:ln w="28575">
            <a:noFill/>
          </a:ln>
        </p:spPr>
        <p:txBody>
          <a:bodyPr wrap="square">
            <a:spAutoFit/>
          </a:bodyPr>
          <a:lstStyle/>
          <a:p>
            <a:pPr marL="342900" indent="-342900">
              <a:buFont typeface="Wingdings" panose="05000000000000000000" pitchFamily="2" charset="2"/>
              <a:buChar char="Ø"/>
            </a:pPr>
            <a:endParaRPr lang="fr-FR" sz="2000" b="0" i="0" u="none" strike="noStrike" baseline="0" dirty="0">
              <a:latin typeface="Nunito-Regular"/>
            </a:endParaRPr>
          </a:p>
          <a:p>
            <a:pPr marL="285750" indent="-285750">
              <a:buFont typeface="Wingdings" panose="05000000000000000000" pitchFamily="2" charset="2"/>
              <a:buChar char="Ø"/>
            </a:pPr>
            <a:r>
              <a:rPr lang="fr-FR" sz="1800" b="0" i="0" u="none" strike="noStrike" baseline="0" dirty="0">
                <a:latin typeface="Nunito-Regular"/>
              </a:rPr>
              <a:t>Nos produits sont classés en 642 catégories, ce qui représente beaucoup de catégories et qui se révèle difficilement interprétables, et visuellement illisibles : </a:t>
            </a:r>
          </a:p>
        </p:txBody>
      </p:sp>
      <p:pic>
        <p:nvPicPr>
          <p:cNvPr id="2050" name="Picture 2">
            <a:extLst>
              <a:ext uri="{FF2B5EF4-FFF2-40B4-BE49-F238E27FC236}">
                <a16:creationId xmlns:a16="http://schemas.microsoft.com/office/drawing/2014/main" id="{9C81F1E3-44FF-6E16-5DEB-F6ADB8DA9A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186" y="2001382"/>
            <a:ext cx="10953750" cy="1865561"/>
          </a:xfrm>
          <a:prstGeom prst="rect">
            <a:avLst/>
          </a:prstGeom>
          <a:noFill/>
          <a:extLst>
            <a:ext uri="{909E8E84-426E-40DD-AFC4-6F175D3DCCD1}">
              <a14:hiddenFill xmlns:a14="http://schemas.microsoft.com/office/drawing/2010/main">
                <a:solidFill>
                  <a:srgbClr val="FFFFFF"/>
                </a:solidFill>
              </a14:hiddenFill>
            </a:ext>
          </a:extLst>
        </p:spPr>
      </p:pic>
      <p:sp>
        <p:nvSpPr>
          <p:cNvPr id="9" name="ZoneTexte 8">
            <a:extLst>
              <a:ext uri="{FF2B5EF4-FFF2-40B4-BE49-F238E27FC236}">
                <a16:creationId xmlns:a16="http://schemas.microsoft.com/office/drawing/2014/main" id="{2D087D13-D9AE-58C4-CE76-6C320017A715}"/>
              </a:ext>
            </a:extLst>
          </p:cNvPr>
          <p:cNvSpPr txBox="1"/>
          <p:nvPr/>
        </p:nvSpPr>
        <p:spPr>
          <a:xfrm>
            <a:off x="436670" y="4019946"/>
            <a:ext cx="11318660" cy="2031325"/>
          </a:xfrm>
          <a:prstGeom prst="rect">
            <a:avLst/>
          </a:prstGeom>
          <a:noFill/>
          <a:ln w="28575">
            <a:noFill/>
          </a:ln>
        </p:spPr>
        <p:txBody>
          <a:bodyPr wrap="square">
            <a:spAutoFit/>
          </a:bodyPr>
          <a:lstStyle/>
          <a:p>
            <a:pPr marL="342900" indent="-342900">
              <a:buFont typeface="Wingdings" panose="05000000000000000000" pitchFamily="2" charset="2"/>
              <a:buChar char="Ø"/>
            </a:pPr>
            <a:r>
              <a:rPr lang="fr-FR" dirty="0">
                <a:latin typeface="Nunito-Regular"/>
              </a:rPr>
              <a:t>Nous avons une arborescence de catégories avec une catégorie principale et des sous-catégories.</a:t>
            </a:r>
          </a:p>
          <a:p>
            <a:pPr marL="342900" indent="-34290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r>
              <a:rPr lang="fr-FR" sz="1800" b="0" i="0" u="none" strike="noStrike" baseline="0" dirty="0">
                <a:latin typeface="Nunito-Regular"/>
              </a:rPr>
              <a:t>Nous décidons donc de classer nos catégories grâce à un split effectué sur la colonne « </a:t>
            </a:r>
            <a:r>
              <a:rPr lang="fr-FR" sz="1800" b="0" i="0" u="none" strike="noStrike" baseline="0" dirty="0" err="1">
                <a:latin typeface="Nunito-Regular"/>
              </a:rPr>
              <a:t>product_category_tree</a:t>
            </a:r>
            <a:r>
              <a:rPr lang="fr-FR" sz="1800" b="0" i="0" u="none" strike="noStrike" baseline="0" dirty="0">
                <a:latin typeface="Nunito-Regular"/>
              </a:rPr>
              <a:t> » : Les catégories peuvent être ainsi beaucoup plus interprétables</a:t>
            </a:r>
            <a:r>
              <a:rPr lang="fr-FR" dirty="0">
                <a:latin typeface="Nunito-Regular"/>
              </a:rPr>
              <a:t>.</a:t>
            </a:r>
          </a:p>
          <a:p>
            <a:pPr marL="285750" indent="-285750">
              <a:buFont typeface="Wingdings" panose="05000000000000000000" pitchFamily="2" charset="2"/>
              <a:buChar char="Ø"/>
            </a:pPr>
            <a:endParaRPr lang="fr-FR" sz="1800" b="0" i="0" u="none" strike="noStrike" baseline="0" dirty="0">
              <a:latin typeface="Nunito-Regular"/>
            </a:endParaRPr>
          </a:p>
          <a:p>
            <a:pPr marL="285750" indent="-285750">
              <a:buFont typeface="Wingdings" panose="05000000000000000000" pitchFamily="2" charset="2"/>
              <a:buChar char="Ø"/>
            </a:pPr>
            <a:r>
              <a:rPr lang="fr-FR" dirty="0">
                <a:latin typeface="Nunito-Regular"/>
              </a:rPr>
              <a:t>Nous décidons de sélectionner les variables pertinentes à notre étude pour le texte : La description, la catégorie, l’ID du produit </a:t>
            </a:r>
            <a:endParaRPr lang="fr-FR" sz="1800" b="0" i="0" u="none" strike="noStrike" baseline="0" dirty="0">
              <a:latin typeface="Nunito-Regular"/>
            </a:endParaRPr>
          </a:p>
        </p:txBody>
      </p:sp>
    </p:spTree>
    <p:extLst>
      <p:ext uri="{BB962C8B-B14F-4D97-AF65-F5344CB8AC3E}">
        <p14:creationId xmlns:p14="http://schemas.microsoft.com/office/powerpoint/2010/main" val="4095386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8</a:t>
            </a:fld>
            <a:endParaRPr lang="fr-FR"/>
          </a:p>
        </p:txBody>
      </p:sp>
      <p:sp>
        <p:nvSpPr>
          <p:cNvPr id="7" name="Ellipse 6">
            <a:extLst>
              <a:ext uri="{FF2B5EF4-FFF2-40B4-BE49-F238E27FC236}">
                <a16:creationId xmlns:a16="http://schemas.microsoft.com/office/drawing/2014/main" id="{9AC432C8-BF3E-4142-BA5C-87A54B932D5C}"/>
              </a:ext>
            </a:extLst>
          </p:cNvPr>
          <p:cNvSpPr/>
          <p:nvPr/>
        </p:nvSpPr>
        <p:spPr>
          <a:xfrm>
            <a:off x="0" y="32187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1</a:t>
            </a:r>
          </a:p>
        </p:txBody>
      </p:sp>
      <p:sp>
        <p:nvSpPr>
          <p:cNvPr id="10" name="Titre 2">
            <a:extLst>
              <a:ext uri="{FF2B5EF4-FFF2-40B4-BE49-F238E27FC236}">
                <a16:creationId xmlns:a16="http://schemas.microsoft.com/office/drawing/2014/main" id="{49A14B8B-BA03-4B61-9420-08B30CC184F7}"/>
              </a:ext>
            </a:extLst>
          </p:cNvPr>
          <p:cNvSpPr>
            <a:spLocks noGrp="1"/>
          </p:cNvSpPr>
          <p:nvPr>
            <p:ph type="title"/>
          </p:nvPr>
        </p:nvSpPr>
        <p:spPr>
          <a:xfrm>
            <a:off x="-217488" y="136537"/>
            <a:ext cx="10199688" cy="622300"/>
          </a:xfrm>
        </p:spPr>
        <p:txBody>
          <a:bodyPr/>
          <a:lstStyle/>
          <a:p>
            <a:br>
              <a:rPr lang="fr-FR" dirty="0"/>
            </a:br>
            <a:r>
              <a:rPr lang="fr-FR" dirty="0"/>
              <a:t>Présentation du jeu de données</a:t>
            </a:r>
          </a:p>
        </p:txBody>
      </p:sp>
      <p:sp>
        <p:nvSpPr>
          <p:cNvPr id="19" name="ZoneTexte 18">
            <a:extLst>
              <a:ext uri="{FF2B5EF4-FFF2-40B4-BE49-F238E27FC236}">
                <a16:creationId xmlns:a16="http://schemas.microsoft.com/office/drawing/2014/main" id="{EE7D45EB-0634-489B-A75F-AC822E5419C2}"/>
              </a:ext>
            </a:extLst>
          </p:cNvPr>
          <p:cNvSpPr txBox="1"/>
          <p:nvPr/>
        </p:nvSpPr>
        <p:spPr>
          <a:xfrm>
            <a:off x="35140" y="1085275"/>
            <a:ext cx="11318660" cy="4913140"/>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endParaRPr lang="fr-FR" sz="1200" b="1" i="0" dirty="0">
              <a:latin typeface="+mn-lt"/>
            </a:endParaRPr>
          </a:p>
        </p:txBody>
      </p:sp>
      <p:sp>
        <p:nvSpPr>
          <p:cNvPr id="9" name="ZoneTexte 8">
            <a:extLst>
              <a:ext uri="{FF2B5EF4-FFF2-40B4-BE49-F238E27FC236}">
                <a16:creationId xmlns:a16="http://schemas.microsoft.com/office/drawing/2014/main" id="{2D087D13-D9AE-58C4-CE76-6C320017A715}"/>
              </a:ext>
            </a:extLst>
          </p:cNvPr>
          <p:cNvSpPr txBox="1"/>
          <p:nvPr/>
        </p:nvSpPr>
        <p:spPr>
          <a:xfrm>
            <a:off x="1280833" y="5402243"/>
            <a:ext cx="10072967" cy="1231106"/>
          </a:xfrm>
          <a:prstGeom prst="rect">
            <a:avLst/>
          </a:prstGeom>
          <a:noFill/>
          <a:ln w="28575">
            <a:noFill/>
          </a:ln>
        </p:spPr>
        <p:txBody>
          <a:bodyPr wrap="square">
            <a:spAutoFit/>
          </a:bodyPr>
          <a:lstStyle/>
          <a:p>
            <a:pPr marL="342900" indent="-342900">
              <a:buFont typeface="Wingdings" panose="05000000000000000000" pitchFamily="2" charset="2"/>
              <a:buChar char="Ø"/>
            </a:pPr>
            <a:endParaRPr lang="fr-FR" sz="2000" b="0" i="0" u="none" strike="noStrike" baseline="0" dirty="0">
              <a:latin typeface="Nunito-Regular"/>
            </a:endParaRPr>
          </a:p>
          <a:p>
            <a:pPr marL="285750" indent="-285750">
              <a:buFont typeface="Wingdings" panose="05000000000000000000" pitchFamily="2" charset="2"/>
              <a:buChar char="Ø"/>
            </a:pPr>
            <a:r>
              <a:rPr lang="fr-FR" sz="1800" b="0" i="0" u="none" strike="noStrike" baseline="0" dirty="0">
                <a:latin typeface="Nunito-Regular"/>
              </a:rPr>
              <a:t>Les résultats sont beaucoup plus interprétables : Nous avons 7 catégories distinctes de 150 produits par catégorie, ce qui semble être une répartition très intéressante pour la suite de notre étude et pour notre clustering.</a:t>
            </a:r>
          </a:p>
        </p:txBody>
      </p:sp>
      <p:pic>
        <p:nvPicPr>
          <p:cNvPr id="3074" name="Picture 2">
            <a:extLst>
              <a:ext uri="{FF2B5EF4-FFF2-40B4-BE49-F238E27FC236}">
                <a16:creationId xmlns:a16="http://schemas.microsoft.com/office/drawing/2014/main" id="{A3B78119-DA27-3AE0-302D-01EB91D80E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2744" y="859585"/>
            <a:ext cx="4133850" cy="4806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4675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a:extLst>
              <a:ext uri="{FF2B5EF4-FFF2-40B4-BE49-F238E27FC236}">
                <a16:creationId xmlns:a16="http://schemas.microsoft.com/office/drawing/2014/main" id="{DCC52AC9-90C6-446A-B1C9-FCAC5FAA9881}"/>
              </a:ext>
            </a:extLst>
          </p:cNvPr>
          <p:cNvSpPr txBox="1">
            <a:spLocks noChangeArrowheads="1"/>
          </p:cNvSpPr>
          <p:nvPr/>
        </p:nvSpPr>
        <p:spPr bwMode="auto">
          <a:xfrm>
            <a:off x="1781174" y="1857158"/>
            <a:ext cx="9144001" cy="23105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9pPr>
          </a:lstStyle>
          <a:p>
            <a:endParaRPr lang="fr-FR" sz="4800" b="1" dirty="0">
              <a:solidFill>
                <a:schemeClr val="tx1"/>
              </a:solidFill>
            </a:endParaRPr>
          </a:p>
          <a:p>
            <a:pPr marL="0" indent="0">
              <a:buNone/>
            </a:pPr>
            <a:r>
              <a:rPr lang="fr-FR" sz="4800" dirty="0">
                <a:solidFill>
                  <a:schemeClr val="accent6">
                    <a:lumMod val="50000"/>
                  </a:schemeClr>
                </a:solidFill>
              </a:rPr>
              <a:t>PARTIE 2 :</a:t>
            </a:r>
          </a:p>
          <a:p>
            <a:pPr marL="0" indent="0">
              <a:buNone/>
            </a:pPr>
            <a:r>
              <a:rPr lang="fr-FR" sz="4800" dirty="0">
                <a:solidFill>
                  <a:schemeClr val="accent6">
                    <a:lumMod val="50000"/>
                  </a:schemeClr>
                </a:solidFill>
              </a:rPr>
              <a:t>Analyse exploratoire du texte</a:t>
            </a:r>
          </a:p>
        </p:txBody>
      </p:sp>
      <p:sp>
        <p:nvSpPr>
          <p:cNvPr id="2" name="AutoShape 2" descr="https://urbanweb.ratp.net/upload/docs/image/jpeg/2019-01/info_bascule_2019-01-31_19-54-36_112.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 name="Espace réservé du numéro de diapositive 4">
            <a:extLst>
              <a:ext uri="{FF2B5EF4-FFF2-40B4-BE49-F238E27FC236}">
                <a16:creationId xmlns:a16="http://schemas.microsoft.com/office/drawing/2014/main" id="{5F65155E-9131-4DDF-83D2-D5C35B504AAE}"/>
              </a:ext>
            </a:extLst>
          </p:cNvPr>
          <p:cNvSpPr>
            <a:spLocks noGrp="1"/>
          </p:cNvSpPr>
          <p:nvPr>
            <p:ph type="sldNum" sz="quarter" idx="12"/>
          </p:nvPr>
        </p:nvSpPr>
        <p:spPr/>
        <p:txBody>
          <a:bodyPr/>
          <a:lstStyle/>
          <a:p>
            <a:r>
              <a:rPr lang="fr-FR"/>
              <a:t>1</a:t>
            </a:r>
            <a:endParaRPr lang="fr-FR" dirty="0"/>
          </a:p>
        </p:txBody>
      </p:sp>
    </p:spTree>
    <p:extLst>
      <p:ext uri="{BB962C8B-B14F-4D97-AF65-F5344CB8AC3E}">
        <p14:creationId xmlns:p14="http://schemas.microsoft.com/office/powerpoint/2010/main" val="403658512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ln w="28575">
          <a:solidFill>
            <a:srgbClr val="16B07D"/>
          </a:solidFill>
        </a:ln>
      </a:spPr>
      <a:bodyPr lIns="72000" tIns="396000" anchor="t"/>
      <a:lstStyle>
        <a:defPPr marL="174625" indent="-171450" algn="l">
          <a:buFont typeface="Wingdings" panose="05000000000000000000" pitchFamily="2" charset="2"/>
          <a:buChar char="ü"/>
          <a:defRPr sz="1200" b="1" i="0" dirty="0" smtClean="0">
            <a:latin typeface="+mn-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ception personnalisé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83641</TotalTime>
  <Words>2783</Words>
  <Application>Microsoft Office PowerPoint</Application>
  <PresentationFormat>Grand écran</PresentationFormat>
  <Paragraphs>645</Paragraphs>
  <Slides>41</Slides>
  <Notes>7</Notes>
  <HiddenSlides>0</HiddenSlides>
  <MMClips>0</MMClips>
  <ScaleCrop>false</ScaleCrop>
  <HeadingPairs>
    <vt:vector size="6" baseType="variant">
      <vt:variant>
        <vt:lpstr>Polices utilisées</vt:lpstr>
      </vt:variant>
      <vt:variant>
        <vt:i4>14</vt:i4>
      </vt:variant>
      <vt:variant>
        <vt:lpstr>Thème</vt:lpstr>
      </vt:variant>
      <vt:variant>
        <vt:i4>2</vt:i4>
      </vt:variant>
      <vt:variant>
        <vt:lpstr>Titres des diapositives</vt:lpstr>
      </vt:variant>
      <vt:variant>
        <vt:i4>41</vt:i4>
      </vt:variant>
    </vt:vector>
  </HeadingPairs>
  <TitlesOfParts>
    <vt:vector size="57" baseType="lpstr">
      <vt:lpstr>Yu Gothic Light</vt:lpstr>
      <vt:lpstr>Yu Gothic Medium</vt:lpstr>
      <vt:lpstr>Yu Gothic UI Light</vt:lpstr>
      <vt:lpstr>Arial</vt:lpstr>
      <vt:lpstr>Calibri</vt:lpstr>
      <vt:lpstr>Calibri Light</vt:lpstr>
      <vt:lpstr>Century Gothic</vt:lpstr>
      <vt:lpstr>Courier New</vt:lpstr>
      <vt:lpstr>Helvetica Neue</vt:lpstr>
      <vt:lpstr>Montserrat</vt:lpstr>
      <vt:lpstr>Nexa Bold</vt:lpstr>
      <vt:lpstr>Nunito-Regular</vt:lpstr>
      <vt:lpstr>Times New Roman</vt:lpstr>
      <vt:lpstr>Wingdings</vt:lpstr>
      <vt:lpstr>Thème Office</vt:lpstr>
      <vt:lpstr>Conception personnalisée</vt:lpstr>
      <vt:lpstr>Présentation PowerPoint</vt:lpstr>
      <vt:lpstr>Présentation PowerPoint</vt:lpstr>
      <vt:lpstr>Présentation PowerPoint</vt:lpstr>
      <vt:lpstr>Présentation PowerPoint</vt:lpstr>
      <vt:lpstr>Présentation PowerPoint</vt:lpstr>
      <vt:lpstr>  Présentation du jeu de données</vt:lpstr>
      <vt:lpstr> Présentation du jeu de données</vt:lpstr>
      <vt:lpstr> Présentation du jeu de données</vt:lpstr>
      <vt:lpstr>Présentation PowerPoint</vt:lpstr>
      <vt:lpstr> Présentation du nettoyage et de l’exploration du texte  </vt:lpstr>
      <vt:lpstr> Présentation du nettoyage et de l’exploration du texte  </vt:lpstr>
      <vt:lpstr> Présentation du nettoyage et de l’exploration du texte  </vt:lpstr>
      <vt:lpstr>    Présentation du nettoyage et de l’exploration du texte : Tf-Idf</vt:lpstr>
      <vt:lpstr>    Présentation du nettoyage et de l’exploration du texte : Bag of words</vt:lpstr>
      <vt:lpstr>    Présentation du nettoyage et de l’exploration du texte : Bag of words</vt:lpstr>
      <vt:lpstr>    Présentation du nettoyage et de l’exploration du texte : Bag of words</vt:lpstr>
      <vt:lpstr>    Présentation du nettoyage et de l’exploration du texte : Tf-Idf</vt:lpstr>
      <vt:lpstr>    Présentation du nettoyage et de l’exploration du texte : Tf-Idf</vt:lpstr>
      <vt:lpstr>    Présentation du nettoyage et de l’exploration du texte : Tf-Idf</vt:lpstr>
      <vt:lpstr>    Présentation du nettoyage et de l’exploration du texte : Word2Vec</vt:lpstr>
      <vt:lpstr>    Présentation du nettoyage et de l’exploration du texte : Word2Vec</vt:lpstr>
      <vt:lpstr>    Présentation du nettoyage et de l’exploration du texte : Bert</vt:lpstr>
      <vt:lpstr>    Présentation du nettoyage et de l’exploration du texte : Bert</vt:lpstr>
      <vt:lpstr>    Présentation du nettoyage et de l’exploration du texte : USE</vt:lpstr>
      <vt:lpstr>    Présentation du nettoyage et de l’exploration du texte : USE</vt:lpstr>
      <vt:lpstr>    Présentation du nettoyage et de l’exploration du texte : Comparaison</vt:lpstr>
      <vt:lpstr>Présentation PowerPoint</vt:lpstr>
      <vt:lpstr>  Analyses exploratoires des images </vt:lpstr>
      <vt:lpstr>  Analyses exploratoires des images </vt:lpstr>
      <vt:lpstr>  Analyses exploratoires des images </vt:lpstr>
      <vt:lpstr>  Analyses exploratoires des images : ORB </vt:lpstr>
      <vt:lpstr>  Analyses exploratoires des images : ORB </vt:lpstr>
      <vt:lpstr> Analyses exploratoires des images : ORB </vt:lpstr>
      <vt:lpstr> Analyses exploratoires des images : ORB </vt:lpstr>
      <vt:lpstr> Analyses exploratoires des images : ORB </vt:lpstr>
      <vt:lpstr>  Analyses exploratoires des images : CNN </vt:lpstr>
      <vt:lpstr> Analyses exploratoires des images : CNN</vt:lpstr>
      <vt:lpstr> Analyses exploratoires des images : CNN </vt:lpstr>
      <vt:lpstr> Analyses exploratoires des images : CNN </vt:lpstr>
      <vt:lpstr> Conclusions   </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Saad ZIZI</dc:creator>
  <cp:lastModifiedBy>Hajji, Nouha - NHA5600</cp:lastModifiedBy>
  <cp:revision>1106</cp:revision>
  <dcterms:created xsi:type="dcterms:W3CDTF">2019-01-28T08:56:57Z</dcterms:created>
  <dcterms:modified xsi:type="dcterms:W3CDTF">2022-05-30T13:09:38Z</dcterms:modified>
</cp:coreProperties>
</file>