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5"/>
  </p:notesMasterIdLst>
  <p:handoutMasterIdLst>
    <p:handoutMasterId r:id="rId26"/>
  </p:handoutMasterIdLst>
  <p:sldIdLst>
    <p:sldId id="257" r:id="rId3"/>
    <p:sldId id="489" r:id="rId4"/>
    <p:sldId id="388" r:id="rId5"/>
    <p:sldId id="258" r:id="rId6"/>
    <p:sldId id="502" r:id="rId7"/>
    <p:sldId id="485" r:id="rId8"/>
    <p:sldId id="503" r:id="rId9"/>
    <p:sldId id="490" r:id="rId10"/>
    <p:sldId id="494" r:id="rId11"/>
    <p:sldId id="491" r:id="rId12"/>
    <p:sldId id="492" r:id="rId13"/>
    <p:sldId id="493" r:id="rId14"/>
    <p:sldId id="495" r:id="rId15"/>
    <p:sldId id="496" r:id="rId16"/>
    <p:sldId id="497" r:id="rId17"/>
    <p:sldId id="499" r:id="rId18"/>
    <p:sldId id="505" r:id="rId19"/>
    <p:sldId id="504" r:id="rId20"/>
    <p:sldId id="506" r:id="rId21"/>
    <p:sldId id="500" r:id="rId22"/>
    <p:sldId id="501" r:id="rId23"/>
    <p:sldId id="390"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ad ZIZI" initials="SZ" lastIdx="10" clrIdx="0"/>
  <p:cmAuthor id="2" name="BEGUEL Ines" initials="BI" lastIdx="33" clrIdx="1"/>
  <p:cmAuthor id="3" name="Mohammed AMMARI" initials="M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006600"/>
    <a:srgbClr val="003300"/>
    <a:srgbClr val="002060"/>
    <a:srgbClr val="16B07D"/>
    <a:srgbClr val="FF6600"/>
    <a:srgbClr val="C79DA4"/>
    <a:srgbClr val="EDDFE2"/>
    <a:srgbClr val="C4F8E7"/>
    <a:srgbClr val="EAFC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0" autoAdjust="0"/>
    <p:restoredTop sz="93817" autoAdjust="0"/>
  </p:normalViewPr>
  <p:slideViewPr>
    <p:cSldViewPr snapToGrid="0">
      <p:cViewPr varScale="1">
        <p:scale>
          <a:sx n="67" d="100"/>
          <a:sy n="67" d="100"/>
        </p:scale>
        <p:origin x="468" y="44"/>
      </p:cViewPr>
      <p:guideLst>
        <p:guide orient="horz" pos="2160"/>
        <p:guide pos="3840"/>
      </p:guideLst>
    </p:cSldViewPr>
  </p:slideViewPr>
  <p:notesTextViewPr>
    <p:cViewPr>
      <p:scale>
        <a:sx n="200" d="100"/>
        <a:sy n="200" d="100"/>
      </p:scale>
      <p:origin x="0" y="0"/>
    </p:cViewPr>
  </p:notesTextViewPr>
  <p:sorterViewPr>
    <p:cViewPr>
      <p:scale>
        <a:sx n="100" d="100"/>
        <a:sy n="100" d="100"/>
      </p:scale>
      <p:origin x="0" y="144"/>
    </p:cViewPr>
  </p:sorterViewPr>
  <p:notesViewPr>
    <p:cSldViewPr snapToGrid="0">
      <p:cViewPr varScale="1">
        <p:scale>
          <a:sx n="51" d="100"/>
          <a:sy n="51" d="100"/>
        </p:scale>
        <p:origin x="2692"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AA7E05-723C-412A-A8CA-98F0E9952A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D9E504D-3002-494A-85EA-376008142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31292-528B-4901-A9C3-86824B87A3C9}" type="datetimeFigureOut">
              <a:rPr lang="fr-FR" smtClean="0"/>
              <a:t>11/01/2022</a:t>
            </a:fld>
            <a:endParaRPr lang="fr-FR"/>
          </a:p>
        </p:txBody>
      </p:sp>
      <p:sp>
        <p:nvSpPr>
          <p:cNvPr id="4" name="Espace réservé du pied de page 3">
            <a:extLst>
              <a:ext uri="{FF2B5EF4-FFF2-40B4-BE49-F238E27FC236}">
                <a16:creationId xmlns:a16="http://schemas.microsoft.com/office/drawing/2014/main" id="{6C671C01-E1B4-4411-B23F-1E1A6F5873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90D4820-69E8-430B-B0D8-4C7E9D4D3F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3CD7D-4A23-40FF-8A68-3F80DABFE935}" type="slidenum">
              <a:rPr lang="fr-FR" smtClean="0"/>
              <a:t>‹N°›</a:t>
            </a:fld>
            <a:endParaRPr lang="fr-FR"/>
          </a:p>
        </p:txBody>
      </p:sp>
    </p:spTree>
    <p:extLst>
      <p:ext uri="{BB962C8B-B14F-4D97-AF65-F5344CB8AC3E}">
        <p14:creationId xmlns:p14="http://schemas.microsoft.com/office/powerpoint/2010/main" val="1500869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1A96C-9AD9-4EF7-B561-A3B5E161988F}" type="datetimeFigureOut">
              <a:rPr lang="fr-FR" smtClean="0"/>
              <a:t>11/01/2022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00433-4865-4063-A8A7-9A94A3C2AEBB}" type="slidenum">
              <a:rPr lang="fr-FR" smtClean="0"/>
              <a:t>‹N°›</a:t>
            </a:fld>
            <a:endParaRPr lang="fr-FR"/>
          </a:p>
        </p:txBody>
      </p:sp>
    </p:spTree>
    <p:extLst>
      <p:ext uri="{BB962C8B-B14F-4D97-AF65-F5344CB8AC3E}">
        <p14:creationId xmlns:p14="http://schemas.microsoft.com/office/powerpoint/2010/main" val="270355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5842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8091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chronogramme</a:t>
            </a:r>
          </a:p>
        </p:txBody>
      </p:sp>
      <p:sp>
        <p:nvSpPr>
          <p:cNvPr id="4" name="Espace réservé du numéro de diapositive 3"/>
          <p:cNvSpPr>
            <a:spLocks noGrp="1"/>
          </p:cNvSpPr>
          <p:nvPr>
            <p:ph type="sldNum" sz="quarter" idx="5"/>
          </p:nvPr>
        </p:nvSpPr>
        <p:spPr/>
        <p:txBody>
          <a:bodyPr/>
          <a:lstStyle/>
          <a:p>
            <a:fld id="{EDF00433-4865-4063-A8A7-9A94A3C2AEBB}" type="slidenum">
              <a:rPr lang="fr-FR" smtClean="0"/>
              <a:t>3</a:t>
            </a:fld>
            <a:endParaRPr lang="fr-FR"/>
          </a:p>
        </p:txBody>
      </p:sp>
    </p:spTree>
    <p:extLst>
      <p:ext uri="{BB962C8B-B14F-4D97-AF65-F5344CB8AC3E}">
        <p14:creationId xmlns:p14="http://schemas.microsoft.com/office/powerpoint/2010/main" val="204239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052F990F-35DA-4FE9-BB10-68945448054E}"/>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5" name="Rectangle 8">
            <a:extLst>
              <a:ext uri="{FF2B5EF4-FFF2-40B4-BE49-F238E27FC236}">
                <a16:creationId xmlns:a16="http://schemas.microsoft.com/office/drawing/2014/main" id="{5AC0D840-6973-43E3-99C9-AF1F14F629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C918FE48-AD0B-4F63-B757-5B690352B73D}" type="slidenum">
              <a:rPr lang="fr-FR" altLang="fr-FR" smtClean="0">
                <a:solidFill>
                  <a:srgbClr val="000000"/>
                </a:solidFill>
                <a:latin typeface="Calibri" panose="020F0502020204030204" pitchFamily="34" charset="0"/>
              </a:rPr>
              <a:pPr/>
              <a:t>4</a:t>
            </a:fld>
            <a:endParaRPr lang="fr-FR" altLang="fr-FR">
              <a:solidFill>
                <a:srgbClr val="000000"/>
              </a:solidFill>
              <a:latin typeface="Calibri" panose="020F0502020204030204" pitchFamily="34" charset="0"/>
            </a:endParaRPr>
          </a:p>
        </p:txBody>
      </p:sp>
      <p:sp>
        <p:nvSpPr>
          <p:cNvPr id="8196" name="Text Box 1">
            <a:extLst>
              <a:ext uri="{FF2B5EF4-FFF2-40B4-BE49-F238E27FC236}">
                <a16:creationId xmlns:a16="http://schemas.microsoft.com/office/drawing/2014/main" id="{5B1158D5-5263-449D-9737-68629127E0A3}"/>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7" name="Text Box 2">
            <a:extLst>
              <a:ext uri="{FF2B5EF4-FFF2-40B4-BE49-F238E27FC236}">
                <a16:creationId xmlns:a16="http://schemas.microsoft.com/office/drawing/2014/main" id="{8EC44DE1-9BD2-4AF6-9956-24B1B3B64219}"/>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1EA28DC1-83BB-4DC2-85C9-FC35075DAED2}"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4</a:t>
            </a:fld>
            <a:endParaRPr lang="fr-FR" altLang="fr-FR" sz="1200">
              <a:solidFill>
                <a:srgbClr val="000000"/>
              </a:solidFill>
              <a:latin typeface="Calibri" panose="020F0502020204030204" pitchFamily="34" charset="0"/>
              <a:cs typeface="Arial" panose="020B0604020202020204" pitchFamily="34" charset="0"/>
            </a:endParaRPr>
          </a:p>
        </p:txBody>
      </p:sp>
      <p:sp>
        <p:nvSpPr>
          <p:cNvPr id="8198" name="Rectangle 3">
            <a:extLst>
              <a:ext uri="{FF2B5EF4-FFF2-40B4-BE49-F238E27FC236}">
                <a16:creationId xmlns:a16="http://schemas.microsoft.com/office/drawing/2014/main" id="{7A642B07-C704-4F6C-9B11-FB2C87E564E1}"/>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9" name="Text Box 4">
            <a:extLst>
              <a:ext uri="{FF2B5EF4-FFF2-40B4-BE49-F238E27FC236}">
                <a16:creationId xmlns:a16="http://schemas.microsoft.com/office/drawing/2014/main" id="{567F565F-7FE6-479E-A2F9-8D5124E01979}"/>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
        <p:nvSpPr>
          <p:cNvPr id="2" name="Espace réservé des notes 1">
            <a:extLst>
              <a:ext uri="{FF2B5EF4-FFF2-40B4-BE49-F238E27FC236}">
                <a16:creationId xmlns:a16="http://schemas.microsoft.com/office/drawing/2014/main" id="{83AAD99C-F7D0-41CC-800F-017381F370EC}"/>
              </a:ext>
            </a:extLst>
          </p:cNvPr>
          <p:cNvSpPr>
            <a:spLocks noGrp="1"/>
          </p:cNvSpPr>
          <p:nvPr>
            <p:ph type="body" idx="1"/>
          </p:nvPr>
        </p:nvSpPr>
        <p:spPr/>
        <p:txBody>
          <a:bodyPr/>
          <a:lstStyle/>
          <a:p>
            <a:r>
              <a:rPr lang="fr-FR" dirty="0"/>
              <a:t>Notes</a:t>
            </a:r>
          </a:p>
        </p:txBody>
      </p:sp>
    </p:spTree>
    <p:extLst>
      <p:ext uri="{BB962C8B-B14F-4D97-AF65-F5344CB8AC3E}">
        <p14:creationId xmlns:p14="http://schemas.microsoft.com/office/powerpoint/2010/main" val="137368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5</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5</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5007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7</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7</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71774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19</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19</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122629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AD4C6-D1FD-4780-AEE5-43BEB409707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EE1E0D9-8F44-495E-B369-74FEDCC19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a:extLst>
              <a:ext uri="{FF2B5EF4-FFF2-40B4-BE49-F238E27FC236}">
                <a16:creationId xmlns:a16="http://schemas.microsoft.com/office/drawing/2014/main" id="{7706288E-E5A1-4D9E-9DAA-A8F22FBDAB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98E27A-D416-4129-A032-FB53FE29A3CB}"/>
              </a:ext>
            </a:extLst>
          </p:cNvPr>
          <p:cNvSpPr>
            <a:spLocks noGrp="1"/>
          </p:cNvSpPr>
          <p:nvPr>
            <p:ph type="sldNum" sz="quarter" idx="12"/>
          </p:nvPr>
        </p:nvSpPr>
        <p:spPr/>
        <p:txBody>
          <a:bodyPr/>
          <a:lstStyle/>
          <a:p>
            <a:fld id="{A47CBF5F-AFAF-4CF2-85DD-2C0CB3FB2310}" type="slidenum">
              <a:rPr lang="fr-FR" smtClean="0"/>
              <a:t>‹N°›</a:t>
            </a:fld>
            <a:endParaRPr lang="fr-FR"/>
          </a:p>
        </p:txBody>
      </p:sp>
    </p:spTree>
    <p:extLst>
      <p:ext uri="{BB962C8B-B14F-4D97-AF65-F5344CB8AC3E}">
        <p14:creationId xmlns:p14="http://schemas.microsoft.com/office/powerpoint/2010/main" val="155845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7C054-9E43-40A5-8BB1-70B1F74743F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1C4250F-A705-4988-BD21-494F7EC74304}"/>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4" name="Espace réservé du pied de page 3">
            <a:extLst>
              <a:ext uri="{FF2B5EF4-FFF2-40B4-BE49-F238E27FC236}">
                <a16:creationId xmlns:a16="http://schemas.microsoft.com/office/drawing/2014/main" id="{98A814E6-D066-4A0F-BD36-D826C9DC977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0EB6DA3-CEE2-43FA-BADA-B8CE923B48AB}"/>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87334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DA640F-2031-40D7-97EA-D61F371D0035}"/>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3" name="Espace réservé du pied de page 2">
            <a:extLst>
              <a:ext uri="{FF2B5EF4-FFF2-40B4-BE49-F238E27FC236}">
                <a16:creationId xmlns:a16="http://schemas.microsoft.com/office/drawing/2014/main" id="{D289F6DB-7C75-42D7-B4D9-5BABC57E741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427C7CB-4C55-46CA-8667-5DE97948F660}"/>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64498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C0F58-48C4-499B-936F-21D9FDD244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1DA123B-53C5-42BB-8E78-4FC793ED8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FA2FF75-4911-42FA-B350-F314216FC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01F1737-2343-4BD1-8165-4587EC962BC1}"/>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6" name="Espace réservé du pied de page 5">
            <a:extLst>
              <a:ext uri="{FF2B5EF4-FFF2-40B4-BE49-F238E27FC236}">
                <a16:creationId xmlns:a16="http://schemas.microsoft.com/office/drawing/2014/main" id="{4AD42CEE-3F40-4F6C-9CCC-DC9000B59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92E29E-8FD1-4D5A-8F73-C52F7098F0FC}"/>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378278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75E44-6670-4DF5-B2C0-29DBF4D857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E71F0D0-FE4C-40A1-9D1B-B5EC41892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4F75E6A-ACB2-4757-A34C-EDEC77FF5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1D567E-DA93-44D1-AFC6-E9D8826BF171}"/>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6" name="Espace réservé du pied de page 5">
            <a:extLst>
              <a:ext uri="{FF2B5EF4-FFF2-40B4-BE49-F238E27FC236}">
                <a16:creationId xmlns:a16="http://schemas.microsoft.com/office/drawing/2014/main" id="{FFAA6FFE-0278-4443-8F35-EF4B0247C4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6D1F71-933F-45AE-B1EC-0990396BE63E}"/>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98830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9262A-6628-4030-B593-114A55E14D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99B7B3D-6B12-4A55-BBA9-D83B3F9D301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1F23B1-8A68-47AB-B164-E484582027C5}"/>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5" name="Espace réservé du pied de page 4">
            <a:extLst>
              <a:ext uri="{FF2B5EF4-FFF2-40B4-BE49-F238E27FC236}">
                <a16:creationId xmlns:a16="http://schemas.microsoft.com/office/drawing/2014/main" id="{16DA3C04-6CAA-4314-87AF-9F61E545A7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4E4346-BE08-4419-B892-9FCE6B5E9E44}"/>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861001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6DA0B9-8764-45BA-AADA-1FFB04C9534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0DF13F-A8B6-463A-8830-2077661A4B3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A0E95C-9176-4A22-B49F-26D9F11B0900}"/>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5" name="Espace réservé du pied de page 4">
            <a:extLst>
              <a:ext uri="{FF2B5EF4-FFF2-40B4-BE49-F238E27FC236}">
                <a16:creationId xmlns:a16="http://schemas.microsoft.com/office/drawing/2014/main" id="{BDF189A7-FD9E-4360-99AF-B170C5C34B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3FF50E-666A-48F8-BED1-E94EA60698C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33765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51821A-2AB5-45BF-852F-7F13864A1727}"/>
              </a:ext>
            </a:extLst>
          </p:cNvPr>
          <p:cNvSpPr>
            <a:spLocks noGrp="1"/>
          </p:cNvSpPr>
          <p:nvPr>
            <p:ph idx="1"/>
          </p:nvPr>
        </p:nvSpPr>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78649E07-30F0-4145-9B84-8E40EFBFB024}"/>
              </a:ext>
            </a:extLst>
          </p:cNvPr>
          <p:cNvSpPr>
            <a:spLocks noGrp="1"/>
          </p:cNvSpPr>
          <p:nvPr>
            <p:ph type="dt" sz="half" idx="10"/>
          </p:nvPr>
        </p:nvSpPr>
        <p:spPr/>
        <p:txBody>
          <a:bodyPr/>
          <a:lstStyle/>
          <a:p>
            <a:fld id="{6232CB2B-CE9E-464A-8D0C-7DF090534178}" type="datetime1">
              <a:rPr lang="fr-FR" smtClean="0"/>
              <a:t>11/01/2022</a:t>
            </a:fld>
            <a:endParaRPr lang="fr-FR"/>
          </a:p>
        </p:txBody>
      </p:sp>
      <p:sp>
        <p:nvSpPr>
          <p:cNvPr id="5" name="Espace réservé du pied de page 4">
            <a:extLst>
              <a:ext uri="{FF2B5EF4-FFF2-40B4-BE49-F238E27FC236}">
                <a16:creationId xmlns:a16="http://schemas.microsoft.com/office/drawing/2014/main" id="{FFFB757E-C0FC-4078-AB67-82270505B3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112B42-BD81-4F56-9AEB-6EB18DB24980}"/>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7" name="Titre 1">
            <a:extLst>
              <a:ext uri="{FF2B5EF4-FFF2-40B4-BE49-F238E27FC236}">
                <a16:creationId xmlns:a16="http://schemas.microsoft.com/office/drawing/2014/main" id="{676BFC2B-D9BC-4ACE-BBC7-E44AFBB4CA15}"/>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09507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6" name="Titre 1">
            <a:extLst>
              <a:ext uri="{FF2B5EF4-FFF2-40B4-BE49-F238E27FC236}">
                <a16:creationId xmlns:a16="http://schemas.microsoft.com/office/drawing/2014/main" id="{57A95484-BBF6-4A97-8838-FF5222966FD2}"/>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9654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1EBB633C-3BA9-47BD-8A1D-C3F883CB3FCD}"/>
              </a:ext>
            </a:extLst>
          </p:cNvPr>
          <p:cNvSpPr txBox="1">
            <a:spLocks/>
          </p:cNvSpPr>
          <p:nvPr userDrawn="1"/>
        </p:nvSpPr>
        <p:spPr>
          <a:xfrm>
            <a:off x="422560" y="3859576"/>
            <a:ext cx="5373629" cy="2240644"/>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3" name="Titre 1">
            <a:extLst>
              <a:ext uri="{FF2B5EF4-FFF2-40B4-BE49-F238E27FC236}">
                <a16:creationId xmlns:a16="http://schemas.microsoft.com/office/drawing/2014/main" id="{C7ED03A7-B319-417F-B7F0-215EBD2BDBD8}"/>
              </a:ext>
            </a:extLst>
          </p:cNvPr>
          <p:cNvSpPr txBox="1">
            <a:spLocks/>
          </p:cNvSpPr>
          <p:nvPr userDrawn="1"/>
        </p:nvSpPr>
        <p:spPr>
          <a:xfrm>
            <a:off x="422560" y="1363518"/>
            <a:ext cx="5373629" cy="2250341"/>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2" name="Titre 1">
            <a:extLst>
              <a:ext uri="{FF2B5EF4-FFF2-40B4-BE49-F238E27FC236}">
                <a16:creationId xmlns:a16="http://schemas.microsoft.com/office/drawing/2014/main" id="{D2F24EF6-316E-46CF-BF93-0CE6EA222FB9}"/>
              </a:ext>
            </a:extLst>
          </p:cNvPr>
          <p:cNvSpPr txBox="1">
            <a:spLocks/>
          </p:cNvSpPr>
          <p:nvPr userDrawn="1"/>
        </p:nvSpPr>
        <p:spPr>
          <a:xfrm>
            <a:off x="6253897" y="3870601"/>
            <a:ext cx="5373629" cy="2229619"/>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30" name="Titre 1">
            <a:extLst>
              <a:ext uri="{FF2B5EF4-FFF2-40B4-BE49-F238E27FC236}">
                <a16:creationId xmlns:a16="http://schemas.microsoft.com/office/drawing/2014/main" id="{456DDBB9-3B56-435B-A275-344917059113}"/>
              </a:ext>
            </a:extLst>
          </p:cNvPr>
          <p:cNvSpPr txBox="1">
            <a:spLocks/>
          </p:cNvSpPr>
          <p:nvPr userDrawn="1"/>
        </p:nvSpPr>
        <p:spPr>
          <a:xfrm>
            <a:off x="6253898" y="1344056"/>
            <a:ext cx="5373629" cy="2269803"/>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44" name="Rectangle 43">
            <a:extLst>
              <a:ext uri="{FF2B5EF4-FFF2-40B4-BE49-F238E27FC236}">
                <a16:creationId xmlns:a16="http://schemas.microsoft.com/office/drawing/2014/main" id="{3A66F8F7-F84E-4EA8-9ED1-2159C9274394}"/>
              </a:ext>
            </a:extLst>
          </p:cNvPr>
          <p:cNvSpPr/>
          <p:nvPr userDrawn="1"/>
        </p:nvSpPr>
        <p:spPr>
          <a:xfrm>
            <a:off x="421773" y="1364680"/>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Principales réalisations</a:t>
            </a:r>
          </a:p>
        </p:txBody>
      </p:sp>
      <p:sp>
        <p:nvSpPr>
          <p:cNvPr id="46" name="Rectangle 45">
            <a:extLst>
              <a:ext uri="{FF2B5EF4-FFF2-40B4-BE49-F238E27FC236}">
                <a16:creationId xmlns:a16="http://schemas.microsoft.com/office/drawing/2014/main" id="{D98CF123-73B7-4399-B965-BFFB479E7F40}"/>
              </a:ext>
            </a:extLst>
          </p:cNvPr>
          <p:cNvSpPr/>
          <p:nvPr userDrawn="1"/>
        </p:nvSpPr>
        <p:spPr>
          <a:xfrm>
            <a:off x="6259397"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Points d’arbitrage</a:t>
            </a:r>
          </a:p>
        </p:txBody>
      </p:sp>
      <p:sp>
        <p:nvSpPr>
          <p:cNvPr id="48" name="Rectangle 47">
            <a:extLst>
              <a:ext uri="{FF2B5EF4-FFF2-40B4-BE49-F238E27FC236}">
                <a16:creationId xmlns:a16="http://schemas.microsoft.com/office/drawing/2014/main" id="{97EB03B8-1312-46E0-AD0F-86A3406E3765}"/>
              </a:ext>
            </a:extLst>
          </p:cNvPr>
          <p:cNvSpPr/>
          <p:nvPr userDrawn="1"/>
        </p:nvSpPr>
        <p:spPr>
          <a:xfrm>
            <a:off x="421773"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Risques / problématiques</a:t>
            </a:r>
          </a:p>
        </p:txBody>
      </p:sp>
      <p:sp>
        <p:nvSpPr>
          <p:cNvPr id="26" name="Titre 1">
            <a:extLst>
              <a:ext uri="{FF2B5EF4-FFF2-40B4-BE49-F238E27FC236}">
                <a16:creationId xmlns:a16="http://schemas.microsoft.com/office/drawing/2014/main" id="{7E04407F-D68D-4596-855E-02AB9EFB2D56}"/>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pic>
        <p:nvPicPr>
          <p:cNvPr id="50" name="Picture 16">
            <a:extLst>
              <a:ext uri="{FF2B5EF4-FFF2-40B4-BE49-F238E27FC236}">
                <a16:creationId xmlns:a16="http://schemas.microsoft.com/office/drawing/2014/main" id="{CC8E9DD9-90A6-4AB0-B6F5-AB2700B98C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875" y="3890183"/>
            <a:ext cx="332186" cy="332186"/>
          </a:xfrm>
          <a:prstGeom prst="rect">
            <a:avLst/>
          </a:prstGeom>
        </p:spPr>
      </p:pic>
      <p:grpSp>
        <p:nvGrpSpPr>
          <p:cNvPr id="35" name="Gruppieren 15">
            <a:extLst>
              <a:ext uri="{FF2B5EF4-FFF2-40B4-BE49-F238E27FC236}">
                <a16:creationId xmlns:a16="http://schemas.microsoft.com/office/drawing/2014/main" id="{89707823-B04B-4B42-84A6-6FC70053178A}"/>
              </a:ext>
            </a:extLst>
          </p:cNvPr>
          <p:cNvGrpSpPr/>
          <p:nvPr userDrawn="1"/>
        </p:nvGrpSpPr>
        <p:grpSpPr>
          <a:xfrm>
            <a:off x="5532229" y="1393686"/>
            <a:ext cx="235385" cy="287574"/>
            <a:chOff x="9233642" y="3392904"/>
            <a:chExt cx="486305" cy="568854"/>
          </a:xfrm>
          <a:solidFill>
            <a:srgbClr val="16B07D"/>
          </a:solidFill>
        </p:grpSpPr>
        <p:sp>
          <p:nvSpPr>
            <p:cNvPr id="36" name="Freeform 1462">
              <a:extLst>
                <a:ext uri="{FF2B5EF4-FFF2-40B4-BE49-F238E27FC236}">
                  <a16:creationId xmlns:a16="http://schemas.microsoft.com/office/drawing/2014/main" id="{CDC4C627-82DC-4972-B5C4-A87409C66CC8}"/>
                </a:ext>
              </a:extLst>
            </p:cNvPr>
            <p:cNvSpPr>
              <a:spLocks noEditPoints="1"/>
            </p:cNvSpPr>
            <p:nvPr/>
          </p:nvSpPr>
          <p:spPr bwMode="auto">
            <a:xfrm>
              <a:off x="9233642" y="3392904"/>
              <a:ext cx="486305" cy="568854"/>
            </a:xfrm>
            <a:custGeom>
              <a:avLst/>
              <a:gdLst>
                <a:gd name="T0" fmla="*/ 306 w 306"/>
                <a:gd name="T1" fmla="*/ 357 h 357"/>
                <a:gd name="T2" fmla="*/ 0 w 306"/>
                <a:gd name="T3" fmla="*/ 357 h 357"/>
                <a:gd name="T4" fmla="*/ 0 w 306"/>
                <a:gd name="T5" fmla="*/ 28 h 357"/>
                <a:gd name="T6" fmla="*/ 5 w 306"/>
                <a:gd name="T7" fmla="*/ 28 h 357"/>
                <a:gd name="T8" fmla="*/ 49 w 306"/>
                <a:gd name="T9" fmla="*/ 28 h 357"/>
                <a:gd name="T10" fmla="*/ 74 w 306"/>
                <a:gd name="T11" fmla="*/ 18 h 357"/>
                <a:gd name="T12" fmla="*/ 88 w 306"/>
                <a:gd name="T13" fmla="*/ 3 h 357"/>
                <a:gd name="T14" fmla="*/ 94 w 306"/>
                <a:gd name="T15" fmla="*/ 1 h 357"/>
                <a:gd name="T16" fmla="*/ 211 w 306"/>
                <a:gd name="T17" fmla="*/ 1 h 357"/>
                <a:gd name="T18" fmla="*/ 217 w 306"/>
                <a:gd name="T19" fmla="*/ 3 h 357"/>
                <a:gd name="T20" fmla="*/ 232 w 306"/>
                <a:gd name="T21" fmla="*/ 18 h 357"/>
                <a:gd name="T22" fmla="*/ 257 w 306"/>
                <a:gd name="T23" fmla="*/ 28 h 357"/>
                <a:gd name="T24" fmla="*/ 301 w 306"/>
                <a:gd name="T25" fmla="*/ 28 h 357"/>
                <a:gd name="T26" fmla="*/ 306 w 306"/>
                <a:gd name="T27" fmla="*/ 28 h 357"/>
                <a:gd name="T28" fmla="*/ 306 w 306"/>
                <a:gd name="T29" fmla="*/ 357 h 357"/>
                <a:gd name="T30" fmla="*/ 270 w 306"/>
                <a:gd name="T31" fmla="*/ 322 h 357"/>
                <a:gd name="T32" fmla="*/ 270 w 306"/>
                <a:gd name="T33" fmla="*/ 62 h 357"/>
                <a:gd name="T34" fmla="*/ 221 w 306"/>
                <a:gd name="T35" fmla="*/ 63 h 357"/>
                <a:gd name="T36" fmla="*/ 217 w 306"/>
                <a:gd name="T37" fmla="*/ 65 h 357"/>
                <a:gd name="T38" fmla="*/ 200 w 306"/>
                <a:gd name="T39" fmla="*/ 81 h 357"/>
                <a:gd name="T40" fmla="*/ 194 w 306"/>
                <a:gd name="T41" fmla="*/ 84 h 357"/>
                <a:gd name="T42" fmla="*/ 113 w 306"/>
                <a:gd name="T43" fmla="*/ 84 h 357"/>
                <a:gd name="T44" fmla="*/ 107 w 306"/>
                <a:gd name="T45" fmla="*/ 82 h 357"/>
                <a:gd name="T46" fmla="*/ 91 w 306"/>
                <a:gd name="T47" fmla="*/ 65 h 357"/>
                <a:gd name="T48" fmla="*/ 84 w 306"/>
                <a:gd name="T49" fmla="*/ 63 h 357"/>
                <a:gd name="T50" fmla="*/ 39 w 306"/>
                <a:gd name="T51" fmla="*/ 62 h 357"/>
                <a:gd name="T52" fmla="*/ 34 w 306"/>
                <a:gd name="T53" fmla="*/ 63 h 357"/>
                <a:gd name="T54" fmla="*/ 34 w 306"/>
                <a:gd name="T55" fmla="*/ 322 h 357"/>
                <a:gd name="T56" fmla="*/ 270 w 306"/>
                <a:gd name="T57" fmla="*/ 32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6" h="357">
                  <a:moveTo>
                    <a:pt x="306" y="357"/>
                  </a:moveTo>
                  <a:cubicBezTo>
                    <a:pt x="204" y="357"/>
                    <a:pt x="102" y="357"/>
                    <a:pt x="0" y="357"/>
                  </a:cubicBezTo>
                  <a:cubicBezTo>
                    <a:pt x="0" y="248"/>
                    <a:pt x="0" y="138"/>
                    <a:pt x="0" y="28"/>
                  </a:cubicBezTo>
                  <a:cubicBezTo>
                    <a:pt x="2" y="28"/>
                    <a:pt x="4" y="28"/>
                    <a:pt x="5" y="28"/>
                  </a:cubicBezTo>
                  <a:cubicBezTo>
                    <a:pt x="20" y="28"/>
                    <a:pt x="34" y="28"/>
                    <a:pt x="49" y="28"/>
                  </a:cubicBezTo>
                  <a:cubicBezTo>
                    <a:pt x="59" y="28"/>
                    <a:pt x="67" y="25"/>
                    <a:pt x="74" y="18"/>
                  </a:cubicBezTo>
                  <a:cubicBezTo>
                    <a:pt x="78" y="13"/>
                    <a:pt x="83" y="8"/>
                    <a:pt x="88" y="3"/>
                  </a:cubicBezTo>
                  <a:cubicBezTo>
                    <a:pt x="90" y="2"/>
                    <a:pt x="92" y="1"/>
                    <a:pt x="94" y="1"/>
                  </a:cubicBezTo>
                  <a:cubicBezTo>
                    <a:pt x="133" y="0"/>
                    <a:pt x="172" y="0"/>
                    <a:pt x="211" y="1"/>
                  </a:cubicBezTo>
                  <a:cubicBezTo>
                    <a:pt x="213" y="1"/>
                    <a:pt x="216" y="2"/>
                    <a:pt x="217" y="3"/>
                  </a:cubicBezTo>
                  <a:cubicBezTo>
                    <a:pt x="222" y="8"/>
                    <a:pt x="227" y="13"/>
                    <a:pt x="232" y="18"/>
                  </a:cubicBezTo>
                  <a:cubicBezTo>
                    <a:pt x="239" y="25"/>
                    <a:pt x="247" y="28"/>
                    <a:pt x="257" y="28"/>
                  </a:cubicBezTo>
                  <a:cubicBezTo>
                    <a:pt x="271" y="28"/>
                    <a:pt x="286" y="28"/>
                    <a:pt x="301" y="28"/>
                  </a:cubicBezTo>
                  <a:cubicBezTo>
                    <a:pt x="302" y="28"/>
                    <a:pt x="304" y="28"/>
                    <a:pt x="306" y="28"/>
                  </a:cubicBezTo>
                  <a:cubicBezTo>
                    <a:pt x="306" y="138"/>
                    <a:pt x="306" y="247"/>
                    <a:pt x="306" y="357"/>
                  </a:cubicBezTo>
                  <a:close/>
                  <a:moveTo>
                    <a:pt x="270" y="322"/>
                  </a:moveTo>
                  <a:cubicBezTo>
                    <a:pt x="270" y="235"/>
                    <a:pt x="270" y="149"/>
                    <a:pt x="270" y="62"/>
                  </a:cubicBezTo>
                  <a:cubicBezTo>
                    <a:pt x="254" y="62"/>
                    <a:pt x="238" y="62"/>
                    <a:pt x="221" y="63"/>
                  </a:cubicBezTo>
                  <a:cubicBezTo>
                    <a:pt x="220" y="63"/>
                    <a:pt x="218" y="64"/>
                    <a:pt x="217" y="65"/>
                  </a:cubicBezTo>
                  <a:cubicBezTo>
                    <a:pt x="211" y="70"/>
                    <a:pt x="206" y="76"/>
                    <a:pt x="200" y="81"/>
                  </a:cubicBezTo>
                  <a:cubicBezTo>
                    <a:pt x="198" y="83"/>
                    <a:pt x="196" y="84"/>
                    <a:pt x="194" y="84"/>
                  </a:cubicBezTo>
                  <a:cubicBezTo>
                    <a:pt x="167" y="84"/>
                    <a:pt x="140" y="84"/>
                    <a:pt x="113" y="84"/>
                  </a:cubicBezTo>
                  <a:cubicBezTo>
                    <a:pt x="111" y="84"/>
                    <a:pt x="109" y="83"/>
                    <a:pt x="107" y="82"/>
                  </a:cubicBezTo>
                  <a:cubicBezTo>
                    <a:pt x="102" y="76"/>
                    <a:pt x="97" y="71"/>
                    <a:pt x="91" y="65"/>
                  </a:cubicBezTo>
                  <a:cubicBezTo>
                    <a:pt x="89" y="64"/>
                    <a:pt x="87" y="63"/>
                    <a:pt x="84" y="63"/>
                  </a:cubicBezTo>
                  <a:cubicBezTo>
                    <a:pt x="69" y="62"/>
                    <a:pt x="54" y="62"/>
                    <a:pt x="39" y="62"/>
                  </a:cubicBezTo>
                  <a:cubicBezTo>
                    <a:pt x="37" y="62"/>
                    <a:pt x="36" y="63"/>
                    <a:pt x="34" y="63"/>
                  </a:cubicBezTo>
                  <a:cubicBezTo>
                    <a:pt x="34" y="149"/>
                    <a:pt x="34" y="236"/>
                    <a:pt x="34" y="322"/>
                  </a:cubicBezTo>
                  <a:cubicBezTo>
                    <a:pt x="113" y="322"/>
                    <a:pt x="191" y="322"/>
                    <a:pt x="270" y="3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7" name="Freeform 1464">
              <a:extLst>
                <a:ext uri="{FF2B5EF4-FFF2-40B4-BE49-F238E27FC236}">
                  <a16:creationId xmlns:a16="http://schemas.microsoft.com/office/drawing/2014/main" id="{5E4827F0-1AA8-4E4F-9B68-14034C76612D}"/>
                </a:ext>
              </a:extLst>
            </p:cNvPr>
            <p:cNvSpPr>
              <a:spLocks/>
            </p:cNvSpPr>
            <p:nvPr/>
          </p:nvSpPr>
          <p:spPr bwMode="auto">
            <a:xfrm>
              <a:off x="9334016" y="3578056"/>
              <a:ext cx="145000" cy="122693"/>
            </a:xfrm>
            <a:custGeom>
              <a:avLst/>
              <a:gdLst>
                <a:gd name="T0" fmla="*/ 0 w 91"/>
                <a:gd name="T1" fmla="*/ 39 h 78"/>
                <a:gd name="T2" fmla="*/ 6 w 91"/>
                <a:gd name="T3" fmla="*/ 34 h 78"/>
                <a:gd name="T4" fmla="*/ 10 w 91"/>
                <a:gd name="T5" fmla="*/ 34 h 78"/>
                <a:gd name="T6" fmla="*/ 33 w 91"/>
                <a:gd name="T7" fmla="*/ 47 h 78"/>
                <a:gd name="T8" fmla="*/ 88 w 91"/>
                <a:gd name="T9" fmla="*/ 0 h 78"/>
                <a:gd name="T10" fmla="*/ 87 w 91"/>
                <a:gd name="T11" fmla="*/ 9 h 78"/>
                <a:gd name="T12" fmla="*/ 43 w 91"/>
                <a:gd name="T13" fmla="*/ 66 h 78"/>
                <a:gd name="T14" fmla="*/ 37 w 91"/>
                <a:gd name="T15" fmla="*/ 77 h 78"/>
                <a:gd name="T16" fmla="*/ 36 w 91"/>
                <a:gd name="T17" fmla="*/ 78 h 78"/>
                <a:gd name="T18" fmla="*/ 0 w 91"/>
                <a:gd name="T19"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0" y="39"/>
                  </a:moveTo>
                  <a:cubicBezTo>
                    <a:pt x="2" y="37"/>
                    <a:pt x="4" y="35"/>
                    <a:pt x="6" y="34"/>
                  </a:cubicBezTo>
                  <a:cubicBezTo>
                    <a:pt x="7" y="33"/>
                    <a:pt x="9" y="33"/>
                    <a:pt x="10" y="34"/>
                  </a:cubicBezTo>
                  <a:cubicBezTo>
                    <a:pt x="18" y="38"/>
                    <a:pt x="25" y="42"/>
                    <a:pt x="33" y="47"/>
                  </a:cubicBezTo>
                  <a:cubicBezTo>
                    <a:pt x="49" y="29"/>
                    <a:pt x="67" y="12"/>
                    <a:pt x="88" y="0"/>
                  </a:cubicBezTo>
                  <a:cubicBezTo>
                    <a:pt x="91" y="3"/>
                    <a:pt x="91" y="6"/>
                    <a:pt x="87" y="9"/>
                  </a:cubicBezTo>
                  <a:cubicBezTo>
                    <a:pt x="69" y="25"/>
                    <a:pt x="55" y="45"/>
                    <a:pt x="43" y="66"/>
                  </a:cubicBezTo>
                  <a:cubicBezTo>
                    <a:pt x="41" y="70"/>
                    <a:pt x="39" y="74"/>
                    <a:pt x="37" y="77"/>
                  </a:cubicBezTo>
                  <a:cubicBezTo>
                    <a:pt x="37" y="77"/>
                    <a:pt x="36" y="78"/>
                    <a:pt x="36" y="78"/>
                  </a:cubicBezTo>
                  <a:cubicBezTo>
                    <a:pt x="24" y="65"/>
                    <a:pt x="12" y="52"/>
                    <a:pt x="0"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8" name="Freeform 1465">
              <a:extLst>
                <a:ext uri="{FF2B5EF4-FFF2-40B4-BE49-F238E27FC236}">
                  <a16:creationId xmlns:a16="http://schemas.microsoft.com/office/drawing/2014/main" id="{81A01409-04D1-4ADB-97FE-F139A5CB9FE9}"/>
                </a:ext>
              </a:extLst>
            </p:cNvPr>
            <p:cNvSpPr>
              <a:spLocks/>
            </p:cNvSpPr>
            <p:nvPr/>
          </p:nvSpPr>
          <p:spPr bwMode="auto">
            <a:xfrm>
              <a:off x="9334021" y="3725281"/>
              <a:ext cx="145000" cy="124924"/>
            </a:xfrm>
            <a:custGeom>
              <a:avLst/>
              <a:gdLst>
                <a:gd name="T0" fmla="*/ 88 w 91"/>
                <a:gd name="T1" fmla="*/ 0 h 78"/>
                <a:gd name="T2" fmla="*/ 87 w 91"/>
                <a:gd name="T3" fmla="*/ 9 h 78"/>
                <a:gd name="T4" fmla="*/ 43 w 91"/>
                <a:gd name="T5" fmla="*/ 66 h 78"/>
                <a:gd name="T6" fmla="*/ 36 w 91"/>
                <a:gd name="T7" fmla="*/ 78 h 78"/>
                <a:gd name="T8" fmla="*/ 0 w 91"/>
                <a:gd name="T9" fmla="*/ 39 h 78"/>
                <a:gd name="T10" fmla="*/ 5 w 91"/>
                <a:gd name="T11" fmla="*/ 34 h 78"/>
                <a:gd name="T12" fmla="*/ 10 w 91"/>
                <a:gd name="T13" fmla="*/ 33 h 78"/>
                <a:gd name="T14" fmla="*/ 28 w 91"/>
                <a:gd name="T15" fmla="*/ 44 h 78"/>
                <a:gd name="T16" fmla="*/ 33 w 91"/>
                <a:gd name="T17" fmla="*/ 47 h 78"/>
                <a:gd name="T18" fmla="*/ 88 w 9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88" y="0"/>
                  </a:moveTo>
                  <a:cubicBezTo>
                    <a:pt x="91" y="3"/>
                    <a:pt x="90" y="6"/>
                    <a:pt x="87" y="9"/>
                  </a:cubicBezTo>
                  <a:cubicBezTo>
                    <a:pt x="69" y="25"/>
                    <a:pt x="55" y="45"/>
                    <a:pt x="43" y="66"/>
                  </a:cubicBezTo>
                  <a:cubicBezTo>
                    <a:pt x="41" y="70"/>
                    <a:pt x="39" y="74"/>
                    <a:pt x="36" y="78"/>
                  </a:cubicBezTo>
                  <a:cubicBezTo>
                    <a:pt x="24" y="65"/>
                    <a:pt x="12" y="52"/>
                    <a:pt x="0" y="39"/>
                  </a:cubicBezTo>
                  <a:cubicBezTo>
                    <a:pt x="2" y="38"/>
                    <a:pt x="3" y="36"/>
                    <a:pt x="5" y="34"/>
                  </a:cubicBezTo>
                  <a:cubicBezTo>
                    <a:pt x="6" y="32"/>
                    <a:pt x="8" y="32"/>
                    <a:pt x="10" y="33"/>
                  </a:cubicBezTo>
                  <a:cubicBezTo>
                    <a:pt x="16" y="37"/>
                    <a:pt x="22" y="41"/>
                    <a:pt x="28" y="44"/>
                  </a:cubicBezTo>
                  <a:cubicBezTo>
                    <a:pt x="30" y="45"/>
                    <a:pt x="31" y="46"/>
                    <a:pt x="33" y="47"/>
                  </a:cubicBezTo>
                  <a:cubicBezTo>
                    <a:pt x="49" y="28"/>
                    <a:pt x="67" y="12"/>
                    <a:pt x="8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9" name="Freeform 1466">
              <a:extLst>
                <a:ext uri="{FF2B5EF4-FFF2-40B4-BE49-F238E27FC236}">
                  <a16:creationId xmlns:a16="http://schemas.microsoft.com/office/drawing/2014/main" id="{A05252BD-85C2-4366-90DE-26D0150CDC7A}"/>
                </a:ext>
              </a:extLst>
            </p:cNvPr>
            <p:cNvSpPr>
              <a:spLocks/>
            </p:cNvSpPr>
            <p:nvPr/>
          </p:nvSpPr>
          <p:spPr bwMode="auto">
            <a:xfrm>
              <a:off x="9519160" y="3600356"/>
              <a:ext cx="95923" cy="26770"/>
            </a:xfrm>
            <a:custGeom>
              <a:avLst/>
              <a:gdLst>
                <a:gd name="T0" fmla="*/ 0 w 61"/>
                <a:gd name="T1" fmla="*/ 17 h 17"/>
                <a:gd name="T2" fmla="*/ 0 w 61"/>
                <a:gd name="T3" fmla="*/ 0 h 17"/>
                <a:gd name="T4" fmla="*/ 61 w 61"/>
                <a:gd name="T5" fmla="*/ 0 h 17"/>
                <a:gd name="T6" fmla="*/ 61 w 61"/>
                <a:gd name="T7" fmla="*/ 17 h 17"/>
                <a:gd name="T8" fmla="*/ 0 w 61"/>
                <a:gd name="T9" fmla="*/ 17 h 17"/>
              </a:gdLst>
              <a:ahLst/>
              <a:cxnLst>
                <a:cxn ang="0">
                  <a:pos x="T0" y="T1"/>
                </a:cxn>
                <a:cxn ang="0">
                  <a:pos x="T2" y="T3"/>
                </a:cxn>
                <a:cxn ang="0">
                  <a:pos x="T4" y="T5"/>
                </a:cxn>
                <a:cxn ang="0">
                  <a:pos x="T6" y="T7"/>
                </a:cxn>
                <a:cxn ang="0">
                  <a:pos x="T8" y="T9"/>
                </a:cxn>
              </a:cxnLst>
              <a:rect l="0" t="0" r="r" b="b"/>
              <a:pathLst>
                <a:path w="61" h="17">
                  <a:moveTo>
                    <a:pt x="0" y="17"/>
                  </a:moveTo>
                  <a:cubicBezTo>
                    <a:pt x="0" y="11"/>
                    <a:pt x="0" y="6"/>
                    <a:pt x="0" y="0"/>
                  </a:cubicBezTo>
                  <a:cubicBezTo>
                    <a:pt x="20" y="0"/>
                    <a:pt x="40" y="0"/>
                    <a:pt x="61" y="0"/>
                  </a:cubicBezTo>
                  <a:cubicBezTo>
                    <a:pt x="61" y="6"/>
                    <a:pt x="61" y="11"/>
                    <a:pt x="61" y="17"/>
                  </a:cubicBezTo>
                  <a:cubicBezTo>
                    <a:pt x="41" y="17"/>
                    <a:pt x="21" y="17"/>
                    <a:pt x="0"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0" name="Freeform 1467">
              <a:extLst>
                <a:ext uri="{FF2B5EF4-FFF2-40B4-BE49-F238E27FC236}">
                  <a16:creationId xmlns:a16="http://schemas.microsoft.com/office/drawing/2014/main" id="{1D526CD5-D041-48B6-9581-DFD910985748}"/>
                </a:ext>
              </a:extLst>
            </p:cNvPr>
            <p:cNvSpPr>
              <a:spLocks/>
            </p:cNvSpPr>
            <p:nvPr/>
          </p:nvSpPr>
          <p:spPr bwMode="auto">
            <a:xfrm>
              <a:off x="9521389" y="3653896"/>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5"/>
                    <a:pt x="60" y="11"/>
                    <a:pt x="60" y="16"/>
                  </a:cubicBezTo>
                  <a:cubicBezTo>
                    <a:pt x="40" y="16"/>
                    <a:pt x="20" y="16"/>
                    <a:pt x="0" y="16"/>
                  </a:cubicBezTo>
                  <a:cubicBezTo>
                    <a:pt x="0" y="11"/>
                    <a:pt x="0" y="5"/>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1" name="Freeform 1468">
              <a:extLst>
                <a:ext uri="{FF2B5EF4-FFF2-40B4-BE49-F238E27FC236}">
                  <a16:creationId xmlns:a16="http://schemas.microsoft.com/office/drawing/2014/main" id="{59F384BC-FE85-47B3-97B2-3670A6B537F8}"/>
                </a:ext>
              </a:extLst>
            </p:cNvPr>
            <p:cNvSpPr>
              <a:spLocks/>
            </p:cNvSpPr>
            <p:nvPr/>
          </p:nvSpPr>
          <p:spPr bwMode="auto">
            <a:xfrm>
              <a:off x="9519192" y="3760958"/>
              <a:ext cx="95923" cy="28999"/>
            </a:xfrm>
            <a:custGeom>
              <a:avLst/>
              <a:gdLst>
                <a:gd name="T0" fmla="*/ 0 w 61"/>
                <a:gd name="T1" fmla="*/ 0 h 17"/>
                <a:gd name="T2" fmla="*/ 61 w 61"/>
                <a:gd name="T3" fmla="*/ 0 h 17"/>
                <a:gd name="T4" fmla="*/ 61 w 61"/>
                <a:gd name="T5" fmla="*/ 17 h 17"/>
                <a:gd name="T6" fmla="*/ 0 w 61"/>
                <a:gd name="T7" fmla="*/ 17 h 17"/>
                <a:gd name="T8" fmla="*/ 0 w 61"/>
                <a:gd name="T9" fmla="*/ 0 h 17"/>
              </a:gdLst>
              <a:ahLst/>
              <a:cxnLst>
                <a:cxn ang="0">
                  <a:pos x="T0" y="T1"/>
                </a:cxn>
                <a:cxn ang="0">
                  <a:pos x="T2" y="T3"/>
                </a:cxn>
                <a:cxn ang="0">
                  <a:pos x="T4" y="T5"/>
                </a:cxn>
                <a:cxn ang="0">
                  <a:pos x="T6" y="T7"/>
                </a:cxn>
                <a:cxn ang="0">
                  <a:pos x="T8" y="T9"/>
                </a:cxn>
              </a:cxnLst>
              <a:rect l="0" t="0" r="r" b="b"/>
              <a:pathLst>
                <a:path w="61" h="17">
                  <a:moveTo>
                    <a:pt x="0" y="0"/>
                  </a:moveTo>
                  <a:cubicBezTo>
                    <a:pt x="21" y="0"/>
                    <a:pt x="40" y="0"/>
                    <a:pt x="61" y="0"/>
                  </a:cubicBezTo>
                  <a:cubicBezTo>
                    <a:pt x="61" y="6"/>
                    <a:pt x="61" y="11"/>
                    <a:pt x="61" y="17"/>
                  </a:cubicBezTo>
                  <a:cubicBezTo>
                    <a:pt x="41" y="17"/>
                    <a:pt x="21" y="17"/>
                    <a:pt x="0" y="17"/>
                  </a:cubicBezTo>
                  <a:cubicBezTo>
                    <a:pt x="0" y="11"/>
                    <a:pt x="0" y="6"/>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2" name="Freeform 1469">
              <a:extLst>
                <a:ext uri="{FF2B5EF4-FFF2-40B4-BE49-F238E27FC236}">
                  <a16:creationId xmlns:a16="http://schemas.microsoft.com/office/drawing/2014/main" id="{D00B435A-E342-4B5B-A995-B0318A05BA85}"/>
                </a:ext>
              </a:extLst>
            </p:cNvPr>
            <p:cNvSpPr>
              <a:spLocks/>
            </p:cNvSpPr>
            <p:nvPr/>
          </p:nvSpPr>
          <p:spPr bwMode="auto">
            <a:xfrm>
              <a:off x="9521389" y="3814438"/>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6"/>
                    <a:pt x="60" y="11"/>
                    <a:pt x="60" y="16"/>
                  </a:cubicBezTo>
                  <a:cubicBezTo>
                    <a:pt x="40" y="16"/>
                    <a:pt x="20" y="16"/>
                    <a:pt x="0" y="16"/>
                  </a:cubicBezTo>
                  <a:cubicBezTo>
                    <a:pt x="0" y="11"/>
                    <a:pt x="0" y="6"/>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grpSp>
        <p:nvGrpSpPr>
          <p:cNvPr id="60" name="Gruppieren 14">
            <a:extLst>
              <a:ext uri="{FF2B5EF4-FFF2-40B4-BE49-F238E27FC236}">
                <a16:creationId xmlns:a16="http://schemas.microsoft.com/office/drawing/2014/main" id="{D2647C33-D8DC-4EF9-9BA7-4923A033A637}"/>
              </a:ext>
            </a:extLst>
          </p:cNvPr>
          <p:cNvGrpSpPr/>
          <p:nvPr userDrawn="1"/>
        </p:nvGrpSpPr>
        <p:grpSpPr>
          <a:xfrm>
            <a:off x="11283821" y="3898380"/>
            <a:ext cx="305605" cy="323989"/>
            <a:chOff x="4183212" y="2471538"/>
            <a:chExt cx="377000" cy="428293"/>
          </a:xfrm>
          <a:solidFill>
            <a:srgbClr val="002060"/>
          </a:solidFill>
        </p:grpSpPr>
        <p:sp>
          <p:nvSpPr>
            <p:cNvPr id="61" name="Freeform 1028">
              <a:extLst>
                <a:ext uri="{FF2B5EF4-FFF2-40B4-BE49-F238E27FC236}">
                  <a16:creationId xmlns:a16="http://schemas.microsoft.com/office/drawing/2014/main" id="{7AD4D38B-AE49-44B9-A824-BDDFD4A67B85}"/>
                </a:ext>
              </a:extLst>
            </p:cNvPr>
            <p:cNvSpPr>
              <a:spLocks/>
            </p:cNvSpPr>
            <p:nvPr/>
          </p:nvSpPr>
          <p:spPr bwMode="auto">
            <a:xfrm>
              <a:off x="4261294" y="2542923"/>
              <a:ext cx="220846" cy="258768"/>
            </a:xfrm>
            <a:custGeom>
              <a:avLst/>
              <a:gdLst>
                <a:gd name="T0" fmla="*/ 103 w 139"/>
                <a:gd name="T1" fmla="*/ 163 h 163"/>
                <a:gd name="T2" fmla="*/ 37 w 139"/>
                <a:gd name="T3" fmla="*/ 163 h 163"/>
                <a:gd name="T4" fmla="*/ 36 w 139"/>
                <a:gd name="T5" fmla="*/ 157 h 163"/>
                <a:gd name="T6" fmla="*/ 25 w 139"/>
                <a:gd name="T7" fmla="*/ 128 h 163"/>
                <a:gd name="T8" fmla="*/ 8 w 139"/>
                <a:gd name="T9" fmla="*/ 97 h 163"/>
                <a:gd name="T10" fmla="*/ 4 w 139"/>
                <a:gd name="T11" fmla="*/ 51 h 163"/>
                <a:gd name="T12" fmla="*/ 37 w 139"/>
                <a:gd name="T13" fmla="*/ 10 h 163"/>
                <a:gd name="T14" fmla="*/ 102 w 139"/>
                <a:gd name="T15" fmla="*/ 9 h 163"/>
                <a:gd name="T16" fmla="*/ 138 w 139"/>
                <a:gd name="T17" fmla="*/ 73 h 163"/>
                <a:gd name="T18" fmla="*/ 126 w 139"/>
                <a:gd name="T19" fmla="*/ 109 h 163"/>
                <a:gd name="T20" fmla="*/ 111 w 139"/>
                <a:gd name="T21" fmla="*/ 136 h 163"/>
                <a:gd name="T22" fmla="*/ 103 w 139"/>
                <a:gd name="T23" fmla="*/ 161 h 163"/>
                <a:gd name="T24" fmla="*/ 103 w 139"/>
                <a:gd name="T2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63">
                  <a:moveTo>
                    <a:pt x="103" y="163"/>
                  </a:moveTo>
                  <a:cubicBezTo>
                    <a:pt x="81" y="163"/>
                    <a:pt x="59" y="163"/>
                    <a:pt x="37" y="163"/>
                  </a:cubicBezTo>
                  <a:cubicBezTo>
                    <a:pt x="37" y="161"/>
                    <a:pt x="36" y="159"/>
                    <a:pt x="36" y="157"/>
                  </a:cubicBezTo>
                  <a:cubicBezTo>
                    <a:pt x="35" y="146"/>
                    <a:pt x="30" y="137"/>
                    <a:pt x="25" y="128"/>
                  </a:cubicBezTo>
                  <a:cubicBezTo>
                    <a:pt x="19" y="118"/>
                    <a:pt x="13" y="108"/>
                    <a:pt x="8" y="97"/>
                  </a:cubicBezTo>
                  <a:cubicBezTo>
                    <a:pt x="1" y="82"/>
                    <a:pt x="0" y="67"/>
                    <a:pt x="4" y="51"/>
                  </a:cubicBezTo>
                  <a:cubicBezTo>
                    <a:pt x="8" y="32"/>
                    <a:pt x="19" y="18"/>
                    <a:pt x="37" y="10"/>
                  </a:cubicBezTo>
                  <a:cubicBezTo>
                    <a:pt x="58" y="0"/>
                    <a:pt x="80" y="0"/>
                    <a:pt x="102" y="9"/>
                  </a:cubicBezTo>
                  <a:cubicBezTo>
                    <a:pt x="128" y="21"/>
                    <a:pt x="139" y="45"/>
                    <a:pt x="138" y="73"/>
                  </a:cubicBezTo>
                  <a:cubicBezTo>
                    <a:pt x="137" y="86"/>
                    <a:pt x="132" y="98"/>
                    <a:pt x="126" y="109"/>
                  </a:cubicBezTo>
                  <a:cubicBezTo>
                    <a:pt x="121" y="118"/>
                    <a:pt x="115" y="127"/>
                    <a:pt x="111" y="136"/>
                  </a:cubicBezTo>
                  <a:cubicBezTo>
                    <a:pt x="106" y="144"/>
                    <a:pt x="104" y="152"/>
                    <a:pt x="103" y="161"/>
                  </a:cubicBezTo>
                  <a:cubicBezTo>
                    <a:pt x="103" y="161"/>
                    <a:pt x="103" y="162"/>
                    <a:pt x="103" y="16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Calibri"/>
              </a:endParaRPr>
            </a:p>
          </p:txBody>
        </p:sp>
        <p:sp>
          <p:nvSpPr>
            <p:cNvPr id="62" name="Freeform 1029">
              <a:extLst>
                <a:ext uri="{FF2B5EF4-FFF2-40B4-BE49-F238E27FC236}">
                  <a16:creationId xmlns:a16="http://schemas.microsoft.com/office/drawing/2014/main" id="{11F2702A-3914-4106-9527-C7D1665E075C}"/>
                </a:ext>
              </a:extLst>
            </p:cNvPr>
            <p:cNvSpPr>
              <a:spLocks/>
            </p:cNvSpPr>
            <p:nvPr/>
          </p:nvSpPr>
          <p:spPr bwMode="auto">
            <a:xfrm>
              <a:off x="4325985" y="2815076"/>
              <a:ext cx="95923" cy="17846"/>
            </a:xfrm>
            <a:custGeom>
              <a:avLst/>
              <a:gdLst>
                <a:gd name="T0" fmla="*/ 30 w 60"/>
                <a:gd name="T1" fmla="*/ 12 h 12"/>
                <a:gd name="T2" fmla="*/ 8 w 60"/>
                <a:gd name="T3" fmla="*/ 12 h 12"/>
                <a:gd name="T4" fmla="*/ 0 w 60"/>
                <a:gd name="T5" fmla="*/ 6 h 12"/>
                <a:gd name="T6" fmla="*/ 8 w 60"/>
                <a:gd name="T7" fmla="*/ 0 h 12"/>
                <a:gd name="T8" fmla="*/ 52 w 60"/>
                <a:gd name="T9" fmla="*/ 0 h 12"/>
                <a:gd name="T10" fmla="*/ 59 w 60"/>
                <a:gd name="T11" fmla="*/ 7 h 12"/>
                <a:gd name="T12" fmla="*/ 52 w 60"/>
                <a:gd name="T13" fmla="*/ 12 h 12"/>
                <a:gd name="T14" fmla="*/ 50 w 60"/>
                <a:gd name="T15" fmla="*/ 12 h 12"/>
                <a:gd name="T16" fmla="*/ 30 w 6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30" y="12"/>
                  </a:moveTo>
                  <a:cubicBezTo>
                    <a:pt x="22" y="12"/>
                    <a:pt x="15" y="12"/>
                    <a:pt x="8" y="12"/>
                  </a:cubicBezTo>
                  <a:cubicBezTo>
                    <a:pt x="3" y="12"/>
                    <a:pt x="0" y="10"/>
                    <a:pt x="0" y="6"/>
                  </a:cubicBezTo>
                  <a:cubicBezTo>
                    <a:pt x="0" y="3"/>
                    <a:pt x="3" y="0"/>
                    <a:pt x="8" y="0"/>
                  </a:cubicBezTo>
                  <a:cubicBezTo>
                    <a:pt x="23" y="0"/>
                    <a:pt x="37" y="0"/>
                    <a:pt x="52" y="0"/>
                  </a:cubicBezTo>
                  <a:cubicBezTo>
                    <a:pt x="57" y="0"/>
                    <a:pt x="60" y="3"/>
                    <a:pt x="59" y="7"/>
                  </a:cubicBezTo>
                  <a:cubicBezTo>
                    <a:pt x="59" y="10"/>
                    <a:pt x="56" y="12"/>
                    <a:pt x="52" y="12"/>
                  </a:cubicBezTo>
                  <a:cubicBezTo>
                    <a:pt x="52" y="12"/>
                    <a:pt x="51" y="12"/>
                    <a:pt x="50" y="12"/>
                  </a:cubicBezTo>
                  <a:cubicBezTo>
                    <a:pt x="43" y="12"/>
                    <a:pt x="37" y="12"/>
                    <a:pt x="30"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3" name="Freeform 1030">
              <a:extLst>
                <a:ext uri="{FF2B5EF4-FFF2-40B4-BE49-F238E27FC236}">
                  <a16:creationId xmlns:a16="http://schemas.microsoft.com/office/drawing/2014/main" id="{01DE560B-955B-4545-AC53-F01D67AD8755}"/>
                </a:ext>
              </a:extLst>
            </p:cNvPr>
            <p:cNvSpPr>
              <a:spLocks/>
            </p:cNvSpPr>
            <p:nvPr/>
          </p:nvSpPr>
          <p:spPr bwMode="auto">
            <a:xfrm>
              <a:off x="4328217" y="2846306"/>
              <a:ext cx="89230" cy="20076"/>
            </a:xfrm>
            <a:custGeom>
              <a:avLst/>
              <a:gdLst>
                <a:gd name="T0" fmla="*/ 29 w 57"/>
                <a:gd name="T1" fmla="*/ 12 h 12"/>
                <a:gd name="T2" fmla="*/ 7 w 57"/>
                <a:gd name="T3" fmla="*/ 12 h 12"/>
                <a:gd name="T4" fmla="*/ 1 w 57"/>
                <a:gd name="T5" fmla="*/ 6 h 12"/>
                <a:gd name="T6" fmla="*/ 7 w 57"/>
                <a:gd name="T7" fmla="*/ 0 h 12"/>
                <a:gd name="T8" fmla="*/ 51 w 57"/>
                <a:gd name="T9" fmla="*/ 0 h 12"/>
                <a:gd name="T10" fmla="*/ 57 w 57"/>
                <a:gd name="T11" fmla="*/ 6 h 12"/>
                <a:gd name="T12" fmla="*/ 51 w 57"/>
                <a:gd name="T13" fmla="*/ 12 h 12"/>
                <a:gd name="T14" fmla="*/ 29 w 5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2">
                  <a:moveTo>
                    <a:pt x="29" y="12"/>
                  </a:moveTo>
                  <a:cubicBezTo>
                    <a:pt x="22" y="12"/>
                    <a:pt x="14" y="12"/>
                    <a:pt x="7" y="12"/>
                  </a:cubicBezTo>
                  <a:cubicBezTo>
                    <a:pt x="3" y="12"/>
                    <a:pt x="0" y="10"/>
                    <a:pt x="1" y="6"/>
                  </a:cubicBezTo>
                  <a:cubicBezTo>
                    <a:pt x="1" y="3"/>
                    <a:pt x="3" y="0"/>
                    <a:pt x="7" y="0"/>
                  </a:cubicBezTo>
                  <a:cubicBezTo>
                    <a:pt x="22" y="0"/>
                    <a:pt x="36" y="0"/>
                    <a:pt x="51" y="0"/>
                  </a:cubicBezTo>
                  <a:cubicBezTo>
                    <a:pt x="55" y="0"/>
                    <a:pt x="57" y="3"/>
                    <a:pt x="57" y="6"/>
                  </a:cubicBezTo>
                  <a:cubicBezTo>
                    <a:pt x="57" y="10"/>
                    <a:pt x="55" y="12"/>
                    <a:pt x="51" y="12"/>
                  </a:cubicBezTo>
                  <a:cubicBezTo>
                    <a:pt x="43" y="12"/>
                    <a:pt x="36" y="12"/>
                    <a:pt x="29"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4" name="Freeform 1031">
              <a:extLst>
                <a:ext uri="{FF2B5EF4-FFF2-40B4-BE49-F238E27FC236}">
                  <a16:creationId xmlns:a16="http://schemas.microsoft.com/office/drawing/2014/main" id="{AD8AA798-FB64-48FE-AB45-EA9648D324CC}"/>
                </a:ext>
              </a:extLst>
            </p:cNvPr>
            <p:cNvSpPr>
              <a:spLocks/>
            </p:cNvSpPr>
            <p:nvPr/>
          </p:nvSpPr>
          <p:spPr bwMode="auto">
            <a:xfrm>
              <a:off x="4511135" y="2634385"/>
              <a:ext cx="49077" cy="24538"/>
            </a:xfrm>
            <a:custGeom>
              <a:avLst/>
              <a:gdLst>
                <a:gd name="T0" fmla="*/ 32 w 32"/>
                <a:gd name="T1" fmla="*/ 0 h 15"/>
                <a:gd name="T2" fmla="*/ 32 w 32"/>
                <a:gd name="T3" fmla="*/ 15 h 15"/>
                <a:gd name="T4" fmla="*/ 0 w 32"/>
                <a:gd name="T5" fmla="*/ 15 h 15"/>
                <a:gd name="T6" fmla="*/ 0 w 32"/>
                <a:gd name="T7" fmla="*/ 0 h 15"/>
                <a:gd name="T8" fmla="*/ 32 w 32"/>
                <a:gd name="T9" fmla="*/ 0 h 15"/>
              </a:gdLst>
              <a:ahLst/>
              <a:cxnLst>
                <a:cxn ang="0">
                  <a:pos x="T0" y="T1"/>
                </a:cxn>
                <a:cxn ang="0">
                  <a:pos x="T2" y="T3"/>
                </a:cxn>
                <a:cxn ang="0">
                  <a:pos x="T4" y="T5"/>
                </a:cxn>
                <a:cxn ang="0">
                  <a:pos x="T6" y="T7"/>
                </a:cxn>
                <a:cxn ang="0">
                  <a:pos x="T8" y="T9"/>
                </a:cxn>
              </a:cxnLst>
              <a:rect l="0" t="0" r="r" b="b"/>
              <a:pathLst>
                <a:path w="32" h="15">
                  <a:moveTo>
                    <a:pt x="32" y="0"/>
                  </a:moveTo>
                  <a:cubicBezTo>
                    <a:pt x="32" y="5"/>
                    <a:pt x="32" y="10"/>
                    <a:pt x="32" y="15"/>
                  </a:cubicBezTo>
                  <a:cubicBezTo>
                    <a:pt x="21" y="15"/>
                    <a:pt x="11" y="15"/>
                    <a:pt x="0" y="15"/>
                  </a:cubicBezTo>
                  <a:cubicBezTo>
                    <a:pt x="0" y="10"/>
                    <a:pt x="0" y="5"/>
                    <a:pt x="0" y="0"/>
                  </a:cubicBezTo>
                  <a:cubicBezTo>
                    <a:pt x="10" y="0"/>
                    <a:pt x="21" y="0"/>
                    <a:pt x="3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5" name="Freeform 1032">
              <a:extLst>
                <a:ext uri="{FF2B5EF4-FFF2-40B4-BE49-F238E27FC236}">
                  <a16:creationId xmlns:a16="http://schemas.microsoft.com/office/drawing/2014/main" id="{741B844D-5180-460A-B814-E1EB1ED5759B}"/>
                </a:ext>
              </a:extLst>
            </p:cNvPr>
            <p:cNvSpPr>
              <a:spLocks/>
            </p:cNvSpPr>
            <p:nvPr/>
          </p:nvSpPr>
          <p:spPr bwMode="auto">
            <a:xfrm>
              <a:off x="4183212" y="2634385"/>
              <a:ext cx="53538" cy="24538"/>
            </a:xfrm>
            <a:custGeom>
              <a:avLst/>
              <a:gdLst>
                <a:gd name="T0" fmla="*/ 0 w 33"/>
                <a:gd name="T1" fmla="*/ 16 h 16"/>
                <a:gd name="T2" fmla="*/ 0 w 33"/>
                <a:gd name="T3" fmla="*/ 0 h 16"/>
                <a:gd name="T4" fmla="*/ 33 w 33"/>
                <a:gd name="T5" fmla="*/ 0 h 16"/>
                <a:gd name="T6" fmla="*/ 33 w 33"/>
                <a:gd name="T7" fmla="*/ 16 h 16"/>
                <a:gd name="T8" fmla="*/ 0 w 33"/>
                <a:gd name="T9" fmla="*/ 16 h 16"/>
              </a:gdLst>
              <a:ahLst/>
              <a:cxnLst>
                <a:cxn ang="0">
                  <a:pos x="T0" y="T1"/>
                </a:cxn>
                <a:cxn ang="0">
                  <a:pos x="T2" y="T3"/>
                </a:cxn>
                <a:cxn ang="0">
                  <a:pos x="T4" y="T5"/>
                </a:cxn>
                <a:cxn ang="0">
                  <a:pos x="T6" y="T7"/>
                </a:cxn>
                <a:cxn ang="0">
                  <a:pos x="T8" y="T9"/>
                </a:cxn>
              </a:cxnLst>
              <a:rect l="0" t="0" r="r" b="b"/>
              <a:pathLst>
                <a:path w="33" h="16">
                  <a:moveTo>
                    <a:pt x="0" y="16"/>
                  </a:moveTo>
                  <a:cubicBezTo>
                    <a:pt x="0" y="11"/>
                    <a:pt x="0" y="6"/>
                    <a:pt x="0" y="0"/>
                  </a:cubicBezTo>
                  <a:cubicBezTo>
                    <a:pt x="11" y="0"/>
                    <a:pt x="22" y="0"/>
                    <a:pt x="33" y="0"/>
                  </a:cubicBezTo>
                  <a:cubicBezTo>
                    <a:pt x="33" y="6"/>
                    <a:pt x="33" y="11"/>
                    <a:pt x="33" y="16"/>
                  </a:cubicBezTo>
                  <a:cubicBezTo>
                    <a:pt x="22" y="16"/>
                    <a:pt x="12" y="16"/>
                    <a:pt x="0"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6" name="Freeform 1033">
              <a:extLst>
                <a:ext uri="{FF2B5EF4-FFF2-40B4-BE49-F238E27FC236}">
                  <a16:creationId xmlns:a16="http://schemas.microsoft.com/office/drawing/2014/main" id="{113D55EF-EF5E-4817-95B0-596BB4F408B3}"/>
                </a:ext>
              </a:extLst>
            </p:cNvPr>
            <p:cNvSpPr>
              <a:spLocks/>
            </p:cNvSpPr>
            <p:nvPr/>
          </p:nvSpPr>
          <p:spPr bwMode="auto">
            <a:xfrm>
              <a:off x="4484364" y="2540692"/>
              <a:ext cx="58000" cy="51307"/>
            </a:xfrm>
            <a:custGeom>
              <a:avLst/>
              <a:gdLst>
                <a:gd name="T0" fmla="*/ 10 w 36"/>
                <a:gd name="T1" fmla="*/ 32 h 32"/>
                <a:gd name="T2" fmla="*/ 0 w 36"/>
                <a:gd name="T3" fmla="*/ 19 h 32"/>
                <a:gd name="T4" fmla="*/ 26 w 36"/>
                <a:gd name="T5" fmla="*/ 0 h 32"/>
                <a:gd name="T6" fmla="*/ 36 w 36"/>
                <a:gd name="T7" fmla="*/ 13 h 32"/>
                <a:gd name="T8" fmla="*/ 10 w 36"/>
                <a:gd name="T9" fmla="*/ 32 h 32"/>
              </a:gdLst>
              <a:ahLst/>
              <a:cxnLst>
                <a:cxn ang="0">
                  <a:pos x="T0" y="T1"/>
                </a:cxn>
                <a:cxn ang="0">
                  <a:pos x="T2" y="T3"/>
                </a:cxn>
                <a:cxn ang="0">
                  <a:pos x="T4" y="T5"/>
                </a:cxn>
                <a:cxn ang="0">
                  <a:pos x="T6" y="T7"/>
                </a:cxn>
                <a:cxn ang="0">
                  <a:pos x="T8" y="T9"/>
                </a:cxn>
              </a:cxnLst>
              <a:rect l="0" t="0" r="r" b="b"/>
              <a:pathLst>
                <a:path w="36" h="32">
                  <a:moveTo>
                    <a:pt x="10" y="32"/>
                  </a:moveTo>
                  <a:cubicBezTo>
                    <a:pt x="7" y="27"/>
                    <a:pt x="4" y="23"/>
                    <a:pt x="0" y="19"/>
                  </a:cubicBezTo>
                  <a:cubicBezTo>
                    <a:pt x="9" y="12"/>
                    <a:pt x="18" y="6"/>
                    <a:pt x="26" y="0"/>
                  </a:cubicBezTo>
                  <a:cubicBezTo>
                    <a:pt x="30" y="4"/>
                    <a:pt x="33" y="9"/>
                    <a:pt x="36" y="13"/>
                  </a:cubicBezTo>
                  <a:cubicBezTo>
                    <a:pt x="27" y="19"/>
                    <a:pt x="19" y="25"/>
                    <a:pt x="1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7" name="Freeform 1034">
              <a:extLst>
                <a:ext uri="{FF2B5EF4-FFF2-40B4-BE49-F238E27FC236}">
                  <a16:creationId xmlns:a16="http://schemas.microsoft.com/office/drawing/2014/main" id="{646EE9CC-D817-459F-BD68-7EAF23765250}"/>
                </a:ext>
              </a:extLst>
            </p:cNvPr>
            <p:cNvSpPr>
              <a:spLocks/>
            </p:cNvSpPr>
            <p:nvPr/>
          </p:nvSpPr>
          <p:spPr bwMode="auto">
            <a:xfrm>
              <a:off x="4201056" y="2705769"/>
              <a:ext cx="55769" cy="44615"/>
            </a:xfrm>
            <a:custGeom>
              <a:avLst/>
              <a:gdLst>
                <a:gd name="T0" fmla="*/ 6 w 36"/>
                <a:gd name="T1" fmla="*/ 28 h 28"/>
                <a:gd name="T2" fmla="*/ 0 w 36"/>
                <a:gd name="T3" fmla="*/ 13 h 28"/>
                <a:gd name="T4" fmla="*/ 29 w 36"/>
                <a:gd name="T5" fmla="*/ 0 h 28"/>
                <a:gd name="T6" fmla="*/ 36 w 36"/>
                <a:gd name="T7" fmla="*/ 15 h 28"/>
                <a:gd name="T8" fmla="*/ 6 w 36"/>
                <a:gd name="T9" fmla="*/ 28 h 28"/>
              </a:gdLst>
              <a:ahLst/>
              <a:cxnLst>
                <a:cxn ang="0">
                  <a:pos x="T0" y="T1"/>
                </a:cxn>
                <a:cxn ang="0">
                  <a:pos x="T2" y="T3"/>
                </a:cxn>
                <a:cxn ang="0">
                  <a:pos x="T4" y="T5"/>
                </a:cxn>
                <a:cxn ang="0">
                  <a:pos x="T6" y="T7"/>
                </a:cxn>
                <a:cxn ang="0">
                  <a:pos x="T8" y="T9"/>
                </a:cxn>
              </a:cxnLst>
              <a:rect l="0" t="0" r="r" b="b"/>
              <a:pathLst>
                <a:path w="36" h="28">
                  <a:moveTo>
                    <a:pt x="6" y="28"/>
                  </a:moveTo>
                  <a:cubicBezTo>
                    <a:pt x="4" y="23"/>
                    <a:pt x="2" y="18"/>
                    <a:pt x="0" y="13"/>
                  </a:cubicBezTo>
                  <a:cubicBezTo>
                    <a:pt x="9" y="9"/>
                    <a:pt x="19" y="4"/>
                    <a:pt x="29" y="0"/>
                  </a:cubicBezTo>
                  <a:cubicBezTo>
                    <a:pt x="31" y="5"/>
                    <a:pt x="33" y="9"/>
                    <a:pt x="36" y="15"/>
                  </a:cubicBezTo>
                  <a:cubicBezTo>
                    <a:pt x="26" y="19"/>
                    <a:pt x="16" y="23"/>
                    <a:pt x="6" y="2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8" name="Freeform 1035">
              <a:extLst>
                <a:ext uri="{FF2B5EF4-FFF2-40B4-BE49-F238E27FC236}">
                  <a16:creationId xmlns:a16="http://schemas.microsoft.com/office/drawing/2014/main" id="{439DD026-B865-400E-9321-2A3504DDB6B8}"/>
                </a:ext>
              </a:extLst>
            </p:cNvPr>
            <p:cNvSpPr>
              <a:spLocks/>
            </p:cNvSpPr>
            <p:nvPr/>
          </p:nvSpPr>
          <p:spPr bwMode="auto">
            <a:xfrm>
              <a:off x="4205516" y="2540692"/>
              <a:ext cx="55769" cy="51307"/>
            </a:xfrm>
            <a:custGeom>
              <a:avLst/>
              <a:gdLst>
                <a:gd name="T0" fmla="*/ 35 w 35"/>
                <a:gd name="T1" fmla="*/ 19 h 32"/>
                <a:gd name="T2" fmla="*/ 26 w 35"/>
                <a:gd name="T3" fmla="*/ 32 h 32"/>
                <a:gd name="T4" fmla="*/ 0 w 35"/>
                <a:gd name="T5" fmla="*/ 13 h 32"/>
                <a:gd name="T6" fmla="*/ 9 w 35"/>
                <a:gd name="T7" fmla="*/ 0 h 32"/>
                <a:gd name="T8" fmla="*/ 35 w 35"/>
                <a:gd name="T9" fmla="*/ 19 h 32"/>
              </a:gdLst>
              <a:ahLst/>
              <a:cxnLst>
                <a:cxn ang="0">
                  <a:pos x="T0" y="T1"/>
                </a:cxn>
                <a:cxn ang="0">
                  <a:pos x="T2" y="T3"/>
                </a:cxn>
                <a:cxn ang="0">
                  <a:pos x="T4" y="T5"/>
                </a:cxn>
                <a:cxn ang="0">
                  <a:pos x="T6" y="T7"/>
                </a:cxn>
                <a:cxn ang="0">
                  <a:pos x="T8" y="T9"/>
                </a:cxn>
              </a:cxnLst>
              <a:rect l="0" t="0" r="r" b="b"/>
              <a:pathLst>
                <a:path w="35" h="32">
                  <a:moveTo>
                    <a:pt x="35" y="19"/>
                  </a:moveTo>
                  <a:cubicBezTo>
                    <a:pt x="32" y="23"/>
                    <a:pt x="29" y="27"/>
                    <a:pt x="26" y="32"/>
                  </a:cubicBezTo>
                  <a:cubicBezTo>
                    <a:pt x="17" y="26"/>
                    <a:pt x="9" y="19"/>
                    <a:pt x="0" y="13"/>
                  </a:cubicBezTo>
                  <a:cubicBezTo>
                    <a:pt x="3" y="9"/>
                    <a:pt x="6" y="4"/>
                    <a:pt x="9" y="0"/>
                  </a:cubicBezTo>
                  <a:cubicBezTo>
                    <a:pt x="18" y="6"/>
                    <a:pt x="26" y="12"/>
                    <a:pt x="35" y="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9" name="Freeform 1036">
              <a:extLst>
                <a:ext uri="{FF2B5EF4-FFF2-40B4-BE49-F238E27FC236}">
                  <a16:creationId xmlns:a16="http://schemas.microsoft.com/office/drawing/2014/main" id="{25762F34-00C8-4A0C-B0C4-BB6EDDD0FCAA}"/>
                </a:ext>
              </a:extLst>
            </p:cNvPr>
            <p:cNvSpPr>
              <a:spLocks/>
            </p:cNvSpPr>
            <p:nvPr/>
          </p:nvSpPr>
          <p:spPr bwMode="auto">
            <a:xfrm>
              <a:off x="4488824" y="2705769"/>
              <a:ext cx="58000" cy="44615"/>
            </a:xfrm>
            <a:custGeom>
              <a:avLst/>
              <a:gdLst>
                <a:gd name="T0" fmla="*/ 0 w 36"/>
                <a:gd name="T1" fmla="*/ 15 h 27"/>
                <a:gd name="T2" fmla="*/ 7 w 36"/>
                <a:gd name="T3" fmla="*/ 0 h 27"/>
                <a:gd name="T4" fmla="*/ 36 w 36"/>
                <a:gd name="T5" fmla="*/ 12 h 27"/>
                <a:gd name="T6" fmla="*/ 30 w 36"/>
                <a:gd name="T7" fmla="*/ 27 h 27"/>
                <a:gd name="T8" fmla="*/ 0 w 36"/>
                <a:gd name="T9" fmla="*/ 15 h 27"/>
              </a:gdLst>
              <a:ahLst/>
              <a:cxnLst>
                <a:cxn ang="0">
                  <a:pos x="T0" y="T1"/>
                </a:cxn>
                <a:cxn ang="0">
                  <a:pos x="T2" y="T3"/>
                </a:cxn>
                <a:cxn ang="0">
                  <a:pos x="T4" y="T5"/>
                </a:cxn>
                <a:cxn ang="0">
                  <a:pos x="T6" y="T7"/>
                </a:cxn>
                <a:cxn ang="0">
                  <a:pos x="T8" y="T9"/>
                </a:cxn>
              </a:cxnLst>
              <a:rect l="0" t="0" r="r" b="b"/>
              <a:pathLst>
                <a:path w="36" h="27">
                  <a:moveTo>
                    <a:pt x="0" y="15"/>
                  </a:moveTo>
                  <a:cubicBezTo>
                    <a:pt x="3" y="10"/>
                    <a:pt x="5" y="5"/>
                    <a:pt x="7" y="0"/>
                  </a:cubicBezTo>
                  <a:cubicBezTo>
                    <a:pt x="16" y="4"/>
                    <a:pt x="26" y="8"/>
                    <a:pt x="36" y="12"/>
                  </a:cubicBezTo>
                  <a:cubicBezTo>
                    <a:pt x="34" y="17"/>
                    <a:pt x="32" y="22"/>
                    <a:pt x="30" y="27"/>
                  </a:cubicBezTo>
                  <a:cubicBezTo>
                    <a:pt x="20" y="23"/>
                    <a:pt x="10" y="19"/>
                    <a:pt x="0"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0" name="Freeform 1037">
              <a:extLst>
                <a:ext uri="{FF2B5EF4-FFF2-40B4-BE49-F238E27FC236}">
                  <a16:creationId xmlns:a16="http://schemas.microsoft.com/office/drawing/2014/main" id="{469D05E6-8092-41FF-93EC-D5085E100D67}"/>
                </a:ext>
              </a:extLst>
            </p:cNvPr>
            <p:cNvSpPr>
              <a:spLocks/>
            </p:cNvSpPr>
            <p:nvPr/>
          </p:nvSpPr>
          <p:spPr bwMode="auto">
            <a:xfrm>
              <a:off x="4430827" y="2484923"/>
              <a:ext cx="44615" cy="55768"/>
            </a:xfrm>
            <a:custGeom>
              <a:avLst/>
              <a:gdLst>
                <a:gd name="T0" fmla="*/ 14 w 28"/>
                <a:gd name="T1" fmla="*/ 0 h 35"/>
                <a:gd name="T2" fmla="*/ 28 w 28"/>
                <a:gd name="T3" fmla="*/ 8 h 35"/>
                <a:gd name="T4" fmla="*/ 14 w 28"/>
                <a:gd name="T5" fmla="*/ 35 h 35"/>
                <a:gd name="T6" fmla="*/ 0 w 28"/>
                <a:gd name="T7" fmla="*/ 27 h 35"/>
                <a:gd name="T8" fmla="*/ 14 w 28"/>
                <a:gd name="T9" fmla="*/ 0 h 35"/>
              </a:gdLst>
              <a:ahLst/>
              <a:cxnLst>
                <a:cxn ang="0">
                  <a:pos x="T0" y="T1"/>
                </a:cxn>
                <a:cxn ang="0">
                  <a:pos x="T2" y="T3"/>
                </a:cxn>
                <a:cxn ang="0">
                  <a:pos x="T4" y="T5"/>
                </a:cxn>
                <a:cxn ang="0">
                  <a:pos x="T6" y="T7"/>
                </a:cxn>
                <a:cxn ang="0">
                  <a:pos x="T8" y="T9"/>
                </a:cxn>
              </a:cxnLst>
              <a:rect l="0" t="0" r="r" b="b"/>
              <a:pathLst>
                <a:path w="28" h="35">
                  <a:moveTo>
                    <a:pt x="14" y="0"/>
                  </a:moveTo>
                  <a:cubicBezTo>
                    <a:pt x="19" y="3"/>
                    <a:pt x="23" y="5"/>
                    <a:pt x="28" y="8"/>
                  </a:cubicBezTo>
                  <a:cubicBezTo>
                    <a:pt x="24" y="17"/>
                    <a:pt x="19" y="26"/>
                    <a:pt x="14" y="35"/>
                  </a:cubicBezTo>
                  <a:cubicBezTo>
                    <a:pt x="9" y="32"/>
                    <a:pt x="5" y="29"/>
                    <a:pt x="0" y="27"/>
                  </a:cubicBezTo>
                  <a:cubicBezTo>
                    <a:pt x="4" y="18"/>
                    <a:pt x="9" y="9"/>
                    <a:pt x="1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1" name="Freeform 1038">
              <a:extLst>
                <a:ext uri="{FF2B5EF4-FFF2-40B4-BE49-F238E27FC236}">
                  <a16:creationId xmlns:a16="http://schemas.microsoft.com/office/drawing/2014/main" id="{B97E2C53-BFF3-40A2-A74A-2B0D92CB6471}"/>
                </a:ext>
              </a:extLst>
            </p:cNvPr>
            <p:cNvSpPr>
              <a:spLocks/>
            </p:cNvSpPr>
            <p:nvPr/>
          </p:nvSpPr>
          <p:spPr bwMode="auto">
            <a:xfrm>
              <a:off x="4270206" y="2484923"/>
              <a:ext cx="46846" cy="55768"/>
            </a:xfrm>
            <a:custGeom>
              <a:avLst/>
              <a:gdLst>
                <a:gd name="T0" fmla="*/ 15 w 29"/>
                <a:gd name="T1" fmla="*/ 35 h 35"/>
                <a:gd name="T2" fmla="*/ 0 w 29"/>
                <a:gd name="T3" fmla="*/ 8 h 35"/>
                <a:gd name="T4" fmla="*/ 15 w 29"/>
                <a:gd name="T5" fmla="*/ 0 h 35"/>
                <a:gd name="T6" fmla="*/ 29 w 29"/>
                <a:gd name="T7" fmla="*/ 27 h 35"/>
                <a:gd name="T8" fmla="*/ 15 w 29"/>
                <a:gd name="T9" fmla="*/ 35 h 35"/>
              </a:gdLst>
              <a:ahLst/>
              <a:cxnLst>
                <a:cxn ang="0">
                  <a:pos x="T0" y="T1"/>
                </a:cxn>
                <a:cxn ang="0">
                  <a:pos x="T2" y="T3"/>
                </a:cxn>
                <a:cxn ang="0">
                  <a:pos x="T4" y="T5"/>
                </a:cxn>
                <a:cxn ang="0">
                  <a:pos x="T6" y="T7"/>
                </a:cxn>
                <a:cxn ang="0">
                  <a:pos x="T8" y="T9"/>
                </a:cxn>
              </a:cxnLst>
              <a:rect l="0" t="0" r="r" b="b"/>
              <a:pathLst>
                <a:path w="29" h="35">
                  <a:moveTo>
                    <a:pt x="15" y="35"/>
                  </a:moveTo>
                  <a:cubicBezTo>
                    <a:pt x="10" y="26"/>
                    <a:pt x="5" y="17"/>
                    <a:pt x="0" y="8"/>
                  </a:cubicBezTo>
                  <a:cubicBezTo>
                    <a:pt x="5" y="5"/>
                    <a:pt x="10" y="3"/>
                    <a:pt x="15" y="0"/>
                  </a:cubicBezTo>
                  <a:cubicBezTo>
                    <a:pt x="20" y="9"/>
                    <a:pt x="24" y="18"/>
                    <a:pt x="29" y="27"/>
                  </a:cubicBezTo>
                  <a:cubicBezTo>
                    <a:pt x="24" y="29"/>
                    <a:pt x="20" y="32"/>
                    <a:pt x="15" y="3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2" name="Freeform 1039">
              <a:extLst>
                <a:ext uri="{FF2B5EF4-FFF2-40B4-BE49-F238E27FC236}">
                  <a16:creationId xmlns:a16="http://schemas.microsoft.com/office/drawing/2014/main" id="{988CB273-09E4-4E14-845E-96F3FF7285AA}"/>
                </a:ext>
              </a:extLst>
            </p:cNvPr>
            <p:cNvSpPr>
              <a:spLocks/>
            </p:cNvSpPr>
            <p:nvPr/>
          </p:nvSpPr>
          <p:spPr bwMode="auto">
            <a:xfrm>
              <a:off x="4361666" y="2471538"/>
              <a:ext cx="24539" cy="46845"/>
            </a:xfrm>
            <a:custGeom>
              <a:avLst/>
              <a:gdLst>
                <a:gd name="T0" fmla="*/ 0 w 16"/>
                <a:gd name="T1" fmla="*/ 0 h 29"/>
                <a:gd name="T2" fmla="*/ 16 w 16"/>
                <a:gd name="T3" fmla="*/ 0 h 29"/>
                <a:gd name="T4" fmla="*/ 16 w 16"/>
                <a:gd name="T5" fmla="*/ 29 h 29"/>
                <a:gd name="T6" fmla="*/ 0 w 16"/>
                <a:gd name="T7" fmla="*/ 29 h 29"/>
                <a:gd name="T8" fmla="*/ 0 w 16"/>
                <a:gd name="T9" fmla="*/ 0 h 29"/>
              </a:gdLst>
              <a:ahLst/>
              <a:cxnLst>
                <a:cxn ang="0">
                  <a:pos x="T0" y="T1"/>
                </a:cxn>
                <a:cxn ang="0">
                  <a:pos x="T2" y="T3"/>
                </a:cxn>
                <a:cxn ang="0">
                  <a:pos x="T4" y="T5"/>
                </a:cxn>
                <a:cxn ang="0">
                  <a:pos x="T6" y="T7"/>
                </a:cxn>
                <a:cxn ang="0">
                  <a:pos x="T8" y="T9"/>
                </a:cxn>
              </a:cxnLst>
              <a:rect l="0" t="0" r="r" b="b"/>
              <a:pathLst>
                <a:path w="16" h="29">
                  <a:moveTo>
                    <a:pt x="0" y="0"/>
                  </a:moveTo>
                  <a:cubicBezTo>
                    <a:pt x="6" y="0"/>
                    <a:pt x="11" y="0"/>
                    <a:pt x="16" y="0"/>
                  </a:cubicBezTo>
                  <a:cubicBezTo>
                    <a:pt x="16" y="10"/>
                    <a:pt x="16" y="20"/>
                    <a:pt x="16" y="29"/>
                  </a:cubicBezTo>
                  <a:cubicBezTo>
                    <a:pt x="11" y="29"/>
                    <a:pt x="6" y="29"/>
                    <a:pt x="0" y="29"/>
                  </a:cubicBezTo>
                  <a:cubicBezTo>
                    <a:pt x="0" y="20"/>
                    <a:pt x="0" y="10"/>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3" name="Freeform 1040">
              <a:extLst>
                <a:ext uri="{FF2B5EF4-FFF2-40B4-BE49-F238E27FC236}">
                  <a16:creationId xmlns:a16="http://schemas.microsoft.com/office/drawing/2014/main" id="{4AC97CA0-1ADB-4B54-B9D2-F46C17A920BF}"/>
                </a:ext>
              </a:extLst>
            </p:cNvPr>
            <p:cNvSpPr>
              <a:spLocks/>
            </p:cNvSpPr>
            <p:nvPr/>
          </p:nvSpPr>
          <p:spPr bwMode="auto">
            <a:xfrm>
              <a:off x="4339354" y="2877523"/>
              <a:ext cx="69154" cy="22308"/>
            </a:xfrm>
            <a:custGeom>
              <a:avLst/>
              <a:gdLst>
                <a:gd name="T0" fmla="*/ 0 w 44"/>
                <a:gd name="T1" fmla="*/ 0 h 14"/>
                <a:gd name="T2" fmla="*/ 44 w 44"/>
                <a:gd name="T3" fmla="*/ 0 h 14"/>
                <a:gd name="T4" fmla="*/ 30 w 44"/>
                <a:gd name="T5" fmla="*/ 11 h 14"/>
                <a:gd name="T6" fmla="*/ 25 w 44"/>
                <a:gd name="T7" fmla="*/ 13 h 14"/>
                <a:gd name="T8" fmla="*/ 5 w 44"/>
                <a:gd name="T9" fmla="*/ 5 h 14"/>
                <a:gd name="T10" fmla="*/ 0 w 44"/>
                <a:gd name="T11" fmla="*/ 0 h 14"/>
              </a:gdLst>
              <a:ahLst/>
              <a:cxnLst>
                <a:cxn ang="0">
                  <a:pos x="T0" y="T1"/>
                </a:cxn>
                <a:cxn ang="0">
                  <a:pos x="T2" y="T3"/>
                </a:cxn>
                <a:cxn ang="0">
                  <a:pos x="T4" y="T5"/>
                </a:cxn>
                <a:cxn ang="0">
                  <a:pos x="T6" y="T7"/>
                </a:cxn>
                <a:cxn ang="0">
                  <a:pos x="T8" y="T9"/>
                </a:cxn>
                <a:cxn ang="0">
                  <a:pos x="T10" y="T11"/>
                </a:cxn>
              </a:cxnLst>
              <a:rect l="0" t="0" r="r" b="b"/>
              <a:pathLst>
                <a:path w="44" h="14">
                  <a:moveTo>
                    <a:pt x="0" y="0"/>
                  </a:moveTo>
                  <a:cubicBezTo>
                    <a:pt x="15" y="0"/>
                    <a:pt x="29" y="0"/>
                    <a:pt x="44" y="0"/>
                  </a:cubicBezTo>
                  <a:cubicBezTo>
                    <a:pt x="39" y="4"/>
                    <a:pt x="35" y="8"/>
                    <a:pt x="30" y="11"/>
                  </a:cubicBezTo>
                  <a:cubicBezTo>
                    <a:pt x="29" y="13"/>
                    <a:pt x="27" y="12"/>
                    <a:pt x="25" y="13"/>
                  </a:cubicBezTo>
                  <a:cubicBezTo>
                    <a:pt x="17" y="14"/>
                    <a:pt x="10" y="11"/>
                    <a:pt x="5" y="5"/>
                  </a:cubicBezTo>
                  <a:cubicBezTo>
                    <a:pt x="4" y="4"/>
                    <a:pt x="2" y="2"/>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sp>
        <p:nvSpPr>
          <p:cNvPr id="49" name="Rectangle 48">
            <a:extLst>
              <a:ext uri="{FF2B5EF4-FFF2-40B4-BE49-F238E27FC236}">
                <a16:creationId xmlns:a16="http://schemas.microsoft.com/office/drawing/2014/main" id="{03B224A7-8258-4A25-BFED-C773D04BAB41}"/>
              </a:ext>
            </a:extLst>
          </p:cNvPr>
          <p:cNvSpPr/>
          <p:nvPr userDrawn="1"/>
        </p:nvSpPr>
        <p:spPr>
          <a:xfrm>
            <a:off x="6259397" y="1359186"/>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Suivi d’actions</a:t>
            </a:r>
          </a:p>
        </p:txBody>
      </p:sp>
      <p:cxnSp>
        <p:nvCxnSpPr>
          <p:cNvPr id="3" name="Connecteur droit 2">
            <a:extLst>
              <a:ext uri="{FF2B5EF4-FFF2-40B4-BE49-F238E27FC236}">
                <a16:creationId xmlns:a16="http://schemas.microsoft.com/office/drawing/2014/main" id="{067A94E9-3F7A-47DE-93C4-BB8A4B1D8780}"/>
              </a:ext>
            </a:extLst>
          </p:cNvPr>
          <p:cNvCxnSpPr/>
          <p:nvPr userDrawn="1"/>
        </p:nvCxnSpPr>
        <p:spPr>
          <a:xfrm>
            <a:off x="6025044" y="1363518"/>
            <a:ext cx="0" cy="475200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D81B2A52-FAA8-4A40-9A11-BCA8CF32D52E}"/>
              </a:ext>
            </a:extLst>
          </p:cNvPr>
          <p:cNvCxnSpPr/>
          <p:nvPr userDrawn="1"/>
        </p:nvCxnSpPr>
        <p:spPr>
          <a:xfrm>
            <a:off x="422560" y="3736717"/>
            <a:ext cx="11196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54" name="Image 53">
            <a:extLst>
              <a:ext uri="{FF2B5EF4-FFF2-40B4-BE49-F238E27FC236}">
                <a16:creationId xmlns:a16="http://schemas.microsoft.com/office/drawing/2014/main" id="{1663BA85-B91E-4EC6-B646-B7887D9ADED7}"/>
              </a:ext>
            </a:extLst>
          </p:cNvPr>
          <p:cNvPicPr>
            <a:picLocks noChangeAspect="1"/>
          </p:cNvPicPr>
          <p:nvPr userDrawn="1"/>
        </p:nvPicPr>
        <p:blipFill>
          <a:blip r:embed="rId3">
            <a:clrChange>
              <a:clrFrom>
                <a:srgbClr val="FFFFFF"/>
              </a:clrFrom>
              <a:clrTo>
                <a:srgbClr val="FFFFFF">
                  <a:alpha val="0"/>
                </a:srgbClr>
              </a:clrTo>
            </a:clrChange>
            <a:grayscl/>
          </a:blip>
          <a:stretch>
            <a:fillRect/>
          </a:stretch>
        </p:blipFill>
        <p:spPr>
          <a:xfrm>
            <a:off x="11242432" y="1375865"/>
            <a:ext cx="374021" cy="376732"/>
          </a:xfrm>
          <a:prstGeom prst="rect">
            <a:avLst/>
          </a:prstGeom>
        </p:spPr>
      </p:pic>
    </p:spTree>
    <p:extLst>
      <p:ext uri="{BB962C8B-B14F-4D97-AF65-F5344CB8AC3E}">
        <p14:creationId xmlns:p14="http://schemas.microsoft.com/office/powerpoint/2010/main" val="25653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6638B3-2A6E-47CC-9017-587E2EA27F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0401C7-D2FC-4783-AEE0-4298222AE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E1AC9B-7D93-415C-A627-43C1B5171C5B}"/>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5" name="Espace réservé du pied de page 4">
            <a:extLst>
              <a:ext uri="{FF2B5EF4-FFF2-40B4-BE49-F238E27FC236}">
                <a16:creationId xmlns:a16="http://schemas.microsoft.com/office/drawing/2014/main" id="{83866B72-8FE4-4262-9AF2-5C38EBA956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DC6113-BCD1-41A6-802C-6561ABE8075F}"/>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31855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D5A15-B7BE-4CE4-BF69-99892C6963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09B638-B6C2-4092-87C5-4903504CCC8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B2EFE7-ECBB-445D-87D8-B997D6FEA563}"/>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5" name="Espace réservé du pied de page 4">
            <a:extLst>
              <a:ext uri="{FF2B5EF4-FFF2-40B4-BE49-F238E27FC236}">
                <a16:creationId xmlns:a16="http://schemas.microsoft.com/office/drawing/2014/main" id="{E9C7AB40-AD3D-4CF5-B0F2-34B2B328B7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322093-A1C8-4287-8353-6E6440A5E75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13714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71B52-75B5-4092-AC81-8AB8A91766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4EC747-47C7-45B3-AB6C-E8667E3FF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215F725-DABC-47EB-B8A6-D910B758607F}"/>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5" name="Espace réservé du pied de page 4">
            <a:extLst>
              <a:ext uri="{FF2B5EF4-FFF2-40B4-BE49-F238E27FC236}">
                <a16:creationId xmlns:a16="http://schemas.microsoft.com/office/drawing/2014/main" id="{FEC8594A-C9EF-48DF-BFF0-DA6F942233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23AFD9-A992-4BC7-94E2-F66E6C750D13}"/>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426742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AF8CD-87B1-416C-BACB-8E4625DEB1E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2BAA1F2-6399-4C2B-8C17-2F4E3C253A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D616360-1C91-4E71-BC5E-1B11F19B341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960C726-C64E-4342-B485-497756D65937}"/>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6" name="Espace réservé du pied de page 5">
            <a:extLst>
              <a:ext uri="{FF2B5EF4-FFF2-40B4-BE49-F238E27FC236}">
                <a16:creationId xmlns:a16="http://schemas.microsoft.com/office/drawing/2014/main" id="{8612F6B3-220B-455F-B287-7C5C7231D4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69C8E1-8DF1-4EB2-AC72-8DC9FFA974C6}"/>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07596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87B7F-BD2E-4593-B444-92A536331F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8A8B238-48D6-476B-8F1C-8B4A0E426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9B98D8-099B-4835-8274-89405E4496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FD828DD-9D81-4770-8E02-FBD8D3A91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218FA4-22BC-4D45-B663-C9CB01B118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FAD5F1E-D847-407B-A79F-5706873D783A}"/>
              </a:ext>
            </a:extLst>
          </p:cNvPr>
          <p:cNvSpPr>
            <a:spLocks noGrp="1"/>
          </p:cNvSpPr>
          <p:nvPr>
            <p:ph type="dt" sz="half" idx="10"/>
          </p:nvPr>
        </p:nvSpPr>
        <p:spPr/>
        <p:txBody>
          <a:bodyPr/>
          <a:lstStyle/>
          <a:p>
            <a:fld id="{4DD10D1E-CDDD-41DF-945E-35AE077EBAF2}" type="datetimeFigureOut">
              <a:rPr lang="fr-FR" smtClean="0"/>
              <a:t>11/01/2022</a:t>
            </a:fld>
            <a:endParaRPr lang="fr-FR"/>
          </a:p>
        </p:txBody>
      </p:sp>
      <p:sp>
        <p:nvSpPr>
          <p:cNvPr id="8" name="Espace réservé du pied de page 7">
            <a:extLst>
              <a:ext uri="{FF2B5EF4-FFF2-40B4-BE49-F238E27FC236}">
                <a16:creationId xmlns:a16="http://schemas.microsoft.com/office/drawing/2014/main" id="{C80669E7-C936-4E27-ADA9-7F30AA3A4B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9A871E-259C-4671-85D9-633BDB3EA4C8}"/>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446295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riangle rectangle 9">
            <a:extLst>
              <a:ext uri="{FF2B5EF4-FFF2-40B4-BE49-F238E27FC236}">
                <a16:creationId xmlns:a16="http://schemas.microsoft.com/office/drawing/2014/main" id="{64CEB9CF-DAA0-43C4-8631-F60E2B689B02}"/>
              </a:ext>
            </a:extLst>
          </p:cNvPr>
          <p:cNvSpPr/>
          <p:nvPr userDrawn="1"/>
        </p:nvSpPr>
        <p:spPr>
          <a:xfrm>
            <a:off x="10591800" y="333375"/>
            <a:ext cx="762000" cy="5334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90F64EA-456C-4887-9C8E-0618A853C7F9}"/>
              </a:ext>
            </a:extLst>
          </p:cNvPr>
          <p:cNvSpPr/>
          <p:nvPr userDrawn="1"/>
        </p:nvSpPr>
        <p:spPr>
          <a:xfrm>
            <a:off x="0" y="228600"/>
            <a:ext cx="10706100" cy="6381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7429ED87-0C35-4D40-B966-997D94683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8D3548C-C073-4D12-9F47-E41F1BD200B1}"/>
              </a:ext>
            </a:extLst>
          </p:cNvPr>
          <p:cNvSpPr>
            <a:spLocks noGrp="1"/>
          </p:cNvSpPr>
          <p:nvPr>
            <p:ph type="dt" sz="half" idx="2"/>
          </p:nvPr>
        </p:nvSpPr>
        <p:spPr>
          <a:xfrm>
            <a:off x="1333501" y="63404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b="1" dirty="0"/>
              <a:t>Parcours Data Science - </a:t>
            </a:r>
            <a:r>
              <a:rPr lang="fr-FR" b="1" dirty="0" err="1"/>
              <a:t>Openclassrooms</a:t>
            </a:r>
            <a:endParaRPr lang="fr-FR" b="1" dirty="0"/>
          </a:p>
        </p:txBody>
      </p:sp>
      <p:sp>
        <p:nvSpPr>
          <p:cNvPr id="5" name="Espace réservé du pied de page 4">
            <a:extLst>
              <a:ext uri="{FF2B5EF4-FFF2-40B4-BE49-F238E27FC236}">
                <a16:creationId xmlns:a16="http://schemas.microsoft.com/office/drawing/2014/main" id="{8D28FD80-507A-41BC-9FF4-B8AFDD034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4587E6-8DBE-49F8-B1FA-FCA28ADC4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CBF5F-AFAF-4CF2-85DD-2C0CB3FB2310}" type="slidenum">
              <a:rPr lang="fr-FR" smtClean="0"/>
              <a:t>‹N°›</a:t>
            </a:fld>
            <a:endParaRPr lang="fr-FR"/>
          </a:p>
        </p:txBody>
      </p:sp>
      <p:pic>
        <p:nvPicPr>
          <p:cNvPr id="11" name="Image 10">
            <a:extLst>
              <a:ext uri="{FF2B5EF4-FFF2-40B4-BE49-F238E27FC236}">
                <a16:creationId xmlns:a16="http://schemas.microsoft.com/office/drawing/2014/main" id="{51F95CF1-364C-4B8E-B427-89B3DD905F6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1912" y="6113462"/>
            <a:ext cx="638175" cy="638175"/>
          </a:xfrm>
          <a:prstGeom prst="rect">
            <a:avLst/>
          </a:prstGeom>
        </p:spPr>
      </p:pic>
      <p:pic>
        <p:nvPicPr>
          <p:cNvPr id="13" name="Image 12">
            <a:extLst>
              <a:ext uri="{FF2B5EF4-FFF2-40B4-BE49-F238E27FC236}">
                <a16:creationId xmlns:a16="http://schemas.microsoft.com/office/drawing/2014/main" id="{6E6160F6-0CFA-42BD-86C1-1B0E1328F6E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491912" y="5710238"/>
            <a:ext cx="638176" cy="1096963"/>
          </a:xfrm>
          <a:prstGeom prst="rect">
            <a:avLst/>
          </a:prstGeom>
        </p:spPr>
      </p:pic>
    </p:spTree>
    <p:extLst>
      <p:ext uri="{BB962C8B-B14F-4D97-AF65-F5344CB8AC3E}">
        <p14:creationId xmlns:p14="http://schemas.microsoft.com/office/powerpoint/2010/main" val="15759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7E58A7E-E4ED-42C1-89E0-7D4BAA77D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2B0A21-9B27-449C-AAF1-819D9AF37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24EC0A-2FF3-4278-A94C-DD613FAA1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10D1E-CDDD-41DF-945E-35AE077EBAF2}" type="datetimeFigureOut">
              <a:rPr lang="fr-FR" smtClean="0"/>
              <a:t>11/01/2022</a:t>
            </a:fld>
            <a:endParaRPr lang="fr-FR"/>
          </a:p>
        </p:txBody>
      </p:sp>
      <p:sp>
        <p:nvSpPr>
          <p:cNvPr id="5" name="Espace réservé du pied de page 4">
            <a:extLst>
              <a:ext uri="{FF2B5EF4-FFF2-40B4-BE49-F238E27FC236}">
                <a16:creationId xmlns:a16="http://schemas.microsoft.com/office/drawing/2014/main" id="{F74B942A-AEFF-4E9E-943F-81E0EDBAD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842DC52-238C-484A-9D62-21C5F9476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C82B6-2194-4228-BDE1-3CB1AC05633C}" type="slidenum">
              <a:rPr lang="fr-FR" smtClean="0"/>
              <a:t>‹N°›</a:t>
            </a:fld>
            <a:endParaRPr lang="fr-FR"/>
          </a:p>
        </p:txBody>
      </p:sp>
    </p:spTree>
    <p:extLst>
      <p:ext uri="{BB962C8B-B14F-4D97-AF65-F5344CB8AC3E}">
        <p14:creationId xmlns:p14="http://schemas.microsoft.com/office/powerpoint/2010/main" val="145001566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2057399" y="1500684"/>
            <a:ext cx="9144001"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r>
              <a:rPr lang="fr-FR" sz="4800" b="1" dirty="0">
                <a:solidFill>
                  <a:schemeClr val="tx1">
                    <a:lumMod val="85000"/>
                    <a:lumOff val="15000"/>
                  </a:schemeClr>
                </a:solidFill>
              </a:rPr>
              <a:t>Support Soutenance Saad ZIZI</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4" name="ZoneTexte 3">
            <a:extLst>
              <a:ext uri="{FF2B5EF4-FFF2-40B4-BE49-F238E27FC236}">
                <a16:creationId xmlns:a16="http://schemas.microsoft.com/office/drawing/2014/main" id="{E3EF5EB5-0AFE-4C1D-BF50-CD24C70156FB}"/>
              </a:ext>
            </a:extLst>
          </p:cNvPr>
          <p:cNvSpPr txBox="1"/>
          <p:nvPr/>
        </p:nvSpPr>
        <p:spPr>
          <a:xfrm>
            <a:off x="4867275" y="3098323"/>
            <a:ext cx="4725512" cy="523220"/>
          </a:xfrm>
          <a:prstGeom prst="rect">
            <a:avLst/>
          </a:prstGeom>
          <a:noFill/>
        </p:spPr>
        <p:txBody>
          <a:bodyPr wrap="square" rtlCol="0">
            <a:spAutoFit/>
          </a:bodyPr>
          <a:lstStyle/>
          <a:p>
            <a:r>
              <a:rPr lang="fr-FR" sz="2800" b="1" dirty="0">
                <a:latin typeface="Arial" panose="020B0604020202020204" pitchFamily="34" charset="0"/>
                <a:ea typeface="Microsoft YaHei" panose="020B0503020204020204" pitchFamily="34" charset="-122"/>
              </a:rPr>
              <a:t>01/2022</a:t>
            </a:r>
          </a:p>
        </p:txBody>
      </p:sp>
      <p:sp>
        <p:nvSpPr>
          <p:cNvPr id="8" name="Text Box 1">
            <a:extLst>
              <a:ext uri="{FF2B5EF4-FFF2-40B4-BE49-F238E27FC236}">
                <a16:creationId xmlns:a16="http://schemas.microsoft.com/office/drawing/2014/main" id="{12B16CFB-6DD0-4DF2-8A13-C6191461492B}"/>
              </a:ext>
            </a:extLst>
          </p:cNvPr>
          <p:cNvSpPr txBox="1">
            <a:spLocks noChangeArrowheads="1"/>
          </p:cNvSpPr>
          <p:nvPr/>
        </p:nvSpPr>
        <p:spPr bwMode="auto">
          <a:xfrm>
            <a:off x="708025" y="5491669"/>
            <a:ext cx="9144001"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r>
              <a:rPr lang="fr-FR" sz="2000" b="1" dirty="0">
                <a:solidFill>
                  <a:schemeClr val="tx1"/>
                </a:solidFill>
              </a:rPr>
              <a:t>Mentor : Soufiane AZIZI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10</a:t>
            </a:fld>
            <a:endParaRPr lang="fr-FR"/>
          </a:p>
        </p:txBody>
      </p:sp>
      <p:sp>
        <p:nvSpPr>
          <p:cNvPr id="5" name="ZoneTexte 4">
            <a:extLst>
              <a:ext uri="{FF2B5EF4-FFF2-40B4-BE49-F238E27FC236}">
                <a16:creationId xmlns:a16="http://schemas.microsoft.com/office/drawing/2014/main" id="{3842EB07-E919-4178-BFC6-060B5F9E2803}"/>
              </a:ext>
            </a:extLst>
          </p:cNvPr>
          <p:cNvSpPr txBox="1"/>
          <p:nvPr/>
        </p:nvSpPr>
        <p:spPr>
          <a:xfrm>
            <a:off x="216000" y="952167"/>
            <a:ext cx="10530309" cy="6032421"/>
          </a:xfrm>
          <a:prstGeom prst="rect">
            <a:avLst/>
          </a:prstGeom>
          <a:noFill/>
          <a:ln w="28575">
            <a:noFill/>
          </a:ln>
        </p:spPr>
        <p:txBody>
          <a:bodyPr wrap="square">
            <a:spAutoFit/>
          </a:bodyPr>
          <a:lstStyle/>
          <a:p>
            <a:r>
              <a:rPr lang="fr-FR" sz="2000" dirty="0"/>
              <a:t>3665 Indicateurs uniques</a:t>
            </a:r>
          </a:p>
          <a:p>
            <a:pPr marL="342900" indent="-342900">
              <a:buFont typeface="Wingdings" panose="05000000000000000000" pitchFamily="2" charset="2"/>
              <a:buChar char="Ø"/>
            </a:pPr>
            <a:r>
              <a:rPr lang="fr-FR" b="1" i="1" dirty="0"/>
              <a:t>Seconde Décision de sélectionner les indicateurs les plus remplis et donc sur les deux dernières décennies. Les indicateurs sont les mêmes pour les deux dernières décennies. Exemple pour les années 2000 :</a:t>
            </a:r>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indent="-342900">
              <a:buFont typeface="Wingdings" panose="05000000000000000000" pitchFamily="2" charset="2"/>
              <a:buChar char="Ø"/>
            </a:pPr>
            <a:r>
              <a:rPr lang="fr-FR" sz="2000" dirty="0"/>
              <a:t>241 pays et zones géographiques qu’il va falloir affiner</a:t>
            </a:r>
          </a:p>
          <a:p>
            <a:pPr marL="342900" indent="-342900">
              <a:buFont typeface="Wingdings" panose="05000000000000000000" pitchFamily="2" charset="2"/>
              <a:buChar char="Ø"/>
            </a:pPr>
            <a:endParaRPr lang="fr-FR" b="1" i="1" dirty="0"/>
          </a:p>
          <a:p>
            <a:pPr marL="342900" indent="-342900">
              <a:buFont typeface="Wingdings" panose="05000000000000000000" pitchFamily="2" charset="2"/>
              <a:buChar char="Ø"/>
            </a:pPr>
            <a:endParaRPr lang="fr-FR" b="1" i="1" dirty="0"/>
          </a:p>
          <a:p>
            <a:pPr algn="l"/>
            <a:endParaRPr lang="fr-FR" sz="2400" dirty="0"/>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Sélection des informations pertinentes pour répondre à la problématique</a:t>
            </a:r>
            <a:br>
              <a:rPr lang="fr-FR" i="1" dirty="0"/>
            </a:br>
            <a:r>
              <a:rPr lang="fr-FR" dirty="0"/>
              <a:t> </a:t>
            </a:r>
          </a:p>
        </p:txBody>
      </p:sp>
      <p:pic>
        <p:nvPicPr>
          <p:cNvPr id="14" name="Image 13">
            <a:extLst>
              <a:ext uri="{FF2B5EF4-FFF2-40B4-BE49-F238E27FC236}">
                <a16:creationId xmlns:a16="http://schemas.microsoft.com/office/drawing/2014/main" id="{03514251-9E80-4045-83FD-CB0FAC616AF1}"/>
              </a:ext>
            </a:extLst>
          </p:cNvPr>
          <p:cNvPicPr>
            <a:picLocks noChangeAspect="1"/>
          </p:cNvPicPr>
          <p:nvPr/>
        </p:nvPicPr>
        <p:blipFill>
          <a:blip r:embed="rId2"/>
          <a:stretch>
            <a:fillRect/>
          </a:stretch>
        </p:blipFill>
        <p:spPr>
          <a:xfrm>
            <a:off x="1828002" y="2050256"/>
            <a:ext cx="6554435" cy="3188494"/>
          </a:xfrm>
          <a:prstGeom prst="rect">
            <a:avLst/>
          </a:prstGeom>
        </p:spPr>
      </p:pic>
    </p:spTree>
    <p:extLst>
      <p:ext uri="{BB962C8B-B14F-4D97-AF65-F5344CB8AC3E}">
        <p14:creationId xmlns:p14="http://schemas.microsoft.com/office/powerpoint/2010/main" val="11250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Sélection des informations pertinentes pour répondre à la problématique</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350945" y="1130860"/>
            <a:ext cx="11318660" cy="4955203"/>
          </a:xfrm>
          <a:prstGeom prst="rect">
            <a:avLst/>
          </a:prstGeom>
          <a:noFill/>
          <a:ln w="28575">
            <a:noFill/>
          </a:ln>
        </p:spPr>
        <p:txBody>
          <a:bodyPr wrap="square">
            <a:spAutoFit/>
          </a:bodyPr>
          <a:lstStyle/>
          <a:p>
            <a:pPr marL="0" indent="0">
              <a:buNone/>
            </a:pPr>
            <a:r>
              <a:rPr lang="fr-FR" sz="2400" dirty="0"/>
              <a:t>Indicateurs retenus :</a:t>
            </a:r>
          </a:p>
          <a:p>
            <a:pPr marL="0" indent="0">
              <a:buNone/>
            </a:pPr>
            <a:endParaRPr lang="fr-FR" sz="2000" dirty="0"/>
          </a:p>
          <a:p>
            <a:pPr marL="0" indent="0">
              <a:buNone/>
            </a:pPr>
            <a:r>
              <a:rPr lang="fr-FR" sz="2000" dirty="0"/>
              <a:t>Indicateur de démographie </a:t>
            </a:r>
          </a:p>
          <a:p>
            <a:pPr marL="0" indent="0">
              <a:buNone/>
            </a:pPr>
            <a:r>
              <a:rPr lang="fr-FR" b="1" i="1" dirty="0"/>
              <a:t>SP.POP.TOTL : population totale</a:t>
            </a:r>
          </a:p>
          <a:p>
            <a:pPr marL="0" indent="0">
              <a:buNone/>
            </a:pPr>
            <a:endParaRPr lang="fr-FR" sz="2000" dirty="0"/>
          </a:p>
          <a:p>
            <a:pPr marL="0" indent="0">
              <a:buNone/>
            </a:pPr>
            <a:r>
              <a:rPr lang="fr-FR" sz="2000" dirty="0"/>
              <a:t>Indicateur d’utilisation des technologies</a:t>
            </a:r>
          </a:p>
          <a:p>
            <a:pPr marL="0" lvl="1"/>
            <a:r>
              <a:rPr lang="fr-FR" b="1" i="1" dirty="0"/>
              <a:t>IT.NET.USER.P2 : taux d’utilisateurs d’internet</a:t>
            </a:r>
          </a:p>
          <a:p>
            <a:pPr lvl="1"/>
            <a:endParaRPr lang="fr-FR" sz="2000" dirty="0"/>
          </a:p>
          <a:p>
            <a:pPr marL="0" indent="0">
              <a:buNone/>
            </a:pPr>
            <a:r>
              <a:rPr lang="fr-FR" sz="2000" dirty="0"/>
              <a:t>Indicateur sur les études secondaires des jeunes</a:t>
            </a:r>
          </a:p>
          <a:p>
            <a:pPr marL="0" indent="0">
              <a:buNone/>
            </a:pPr>
            <a:r>
              <a:rPr lang="fr-FR" b="1" i="1" dirty="0"/>
              <a:t>SE.SEC.ENRL.GC.FE: taux d’inscription des 20-39 ans aux études secondaires</a:t>
            </a:r>
          </a:p>
          <a:p>
            <a:pPr marL="0" indent="0">
              <a:buNone/>
            </a:pPr>
            <a:endParaRPr lang="fr-FR" sz="2000" dirty="0"/>
          </a:p>
          <a:p>
            <a:pPr marL="0" indent="0">
              <a:buNone/>
            </a:pPr>
            <a:r>
              <a:rPr lang="fr-FR" sz="2000" dirty="0"/>
              <a:t>Indicateur sur la situation économique</a:t>
            </a:r>
          </a:p>
          <a:p>
            <a:pPr marL="0" indent="0">
              <a:buNone/>
            </a:pPr>
            <a:r>
              <a:rPr lang="fr-FR" b="1" i="1" dirty="0"/>
              <a:t>NY.GDP.PCAP.KD : PNB par habitant</a:t>
            </a:r>
          </a:p>
          <a:p>
            <a:pPr marL="0" indent="0">
              <a:buNone/>
            </a:pPr>
            <a:endParaRPr lang="fr-FR" b="1" i="1" dirty="0"/>
          </a:p>
          <a:p>
            <a:pPr marL="0" indent="0">
              <a:buNone/>
            </a:pPr>
            <a:r>
              <a:rPr lang="fr-FR" sz="2400" b="1" u="sng" dirty="0">
                <a:solidFill>
                  <a:schemeClr val="accent6">
                    <a:lumMod val="50000"/>
                  </a:schemeClr>
                </a:solidFill>
              </a:rPr>
              <a:t>La suite de notre analyse du présent se fera principalement sur la décennie 2010.</a:t>
            </a:r>
            <a:endParaRPr lang="fr-FR" sz="2400" b="1" i="1" u="sng" dirty="0">
              <a:solidFill>
                <a:schemeClr val="accent6">
                  <a:lumMod val="50000"/>
                </a:schemeClr>
              </a:solidFill>
            </a:endParaRPr>
          </a:p>
          <a:p>
            <a:endParaRPr lang="fr-FR" sz="1800" b="0" i="0" u="none" strike="noStrike" baseline="0" dirty="0">
              <a:latin typeface="Nunito-Regular"/>
            </a:endParaRPr>
          </a:p>
        </p:txBody>
      </p:sp>
    </p:spTree>
    <p:extLst>
      <p:ext uri="{BB962C8B-B14F-4D97-AF65-F5344CB8AC3E}">
        <p14:creationId xmlns:p14="http://schemas.microsoft.com/office/powerpoint/2010/main" val="306389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12</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Sélection des informations pertinentes pour répondre à la problématique</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300141" y="1226966"/>
            <a:ext cx="11318660" cy="1261884"/>
          </a:xfrm>
          <a:prstGeom prst="rect">
            <a:avLst/>
          </a:prstGeom>
          <a:noFill/>
          <a:ln w="28575">
            <a:noFill/>
          </a:ln>
        </p:spPr>
        <p:txBody>
          <a:bodyPr wrap="square">
            <a:spAutoFit/>
          </a:bodyPr>
          <a:lstStyle/>
          <a:p>
            <a:r>
              <a:rPr lang="fr-FR" sz="2000" dirty="0"/>
              <a:t>Indicateur de démographie :</a:t>
            </a:r>
          </a:p>
          <a:p>
            <a:endParaRPr lang="fr-FR" sz="2000" b="0" i="0" u="none" strike="noStrike" baseline="0" dirty="0">
              <a:latin typeface="Nunito-Regular"/>
            </a:endParaRPr>
          </a:p>
          <a:p>
            <a:r>
              <a:rPr lang="fr-FR" sz="1800" b="0" i="0" u="none" strike="noStrike" baseline="0" dirty="0">
                <a:latin typeface="Nunito-Regular"/>
              </a:rPr>
              <a:t>Nous voulons nous implanter dans les pays les plus peuplés actuellement, nous avons pris la référence de 20M d'habitants minimum dans pour notre analyse</a:t>
            </a:r>
          </a:p>
        </p:txBody>
      </p:sp>
      <p:pic>
        <p:nvPicPr>
          <p:cNvPr id="3074" name="Picture 2">
            <a:extLst>
              <a:ext uri="{FF2B5EF4-FFF2-40B4-BE49-F238E27FC236}">
                <a16:creationId xmlns:a16="http://schemas.microsoft.com/office/drawing/2014/main" id="{D215282A-AEFF-43D9-8419-854CD3262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4" y="2630541"/>
            <a:ext cx="6257925" cy="3668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18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13</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Sélection des informations pertinentes pour répondre à la problématique</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972430"/>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300141" y="1226966"/>
            <a:ext cx="11318660" cy="1261884"/>
          </a:xfrm>
          <a:prstGeom prst="rect">
            <a:avLst/>
          </a:prstGeom>
          <a:noFill/>
          <a:ln w="28575">
            <a:noFill/>
          </a:ln>
        </p:spPr>
        <p:txBody>
          <a:bodyPr wrap="square">
            <a:spAutoFit/>
          </a:bodyPr>
          <a:lstStyle/>
          <a:p>
            <a:r>
              <a:rPr lang="fr-FR" sz="2000" dirty="0"/>
              <a:t>Indicateur économique :</a:t>
            </a:r>
          </a:p>
          <a:p>
            <a:endParaRPr lang="fr-FR" sz="2000" b="0" i="0" u="none" strike="noStrike" baseline="0" dirty="0">
              <a:latin typeface="Nunito-Regular"/>
            </a:endParaRPr>
          </a:p>
          <a:p>
            <a:r>
              <a:rPr lang="fr-FR" sz="1800" b="0" i="0" u="none" strike="noStrike" baseline="0" dirty="0">
                <a:latin typeface="Nunito-Regular"/>
              </a:rPr>
              <a:t>Nous voulons nous implanter dans les pays les plus riches actuellement, nous avons pris la référence d’un PIB/habitant à plus de 20000$.</a:t>
            </a:r>
          </a:p>
        </p:txBody>
      </p:sp>
      <p:pic>
        <p:nvPicPr>
          <p:cNvPr id="4100" name="Picture 4">
            <a:extLst>
              <a:ext uri="{FF2B5EF4-FFF2-40B4-BE49-F238E27FC236}">
                <a16:creationId xmlns:a16="http://schemas.microsoft.com/office/drawing/2014/main" id="{BFCC531C-DEC7-4537-BDD3-9CD058A4A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643" y="2379600"/>
            <a:ext cx="5253957" cy="423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68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14</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Sélection des informations pertinentes pour répondre à la problématique</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97025" y="1085275"/>
            <a:ext cx="11318660" cy="1261884"/>
          </a:xfrm>
          <a:prstGeom prst="rect">
            <a:avLst/>
          </a:prstGeom>
          <a:noFill/>
          <a:ln w="28575">
            <a:noFill/>
          </a:ln>
        </p:spPr>
        <p:txBody>
          <a:bodyPr wrap="square">
            <a:spAutoFit/>
          </a:bodyPr>
          <a:lstStyle/>
          <a:p>
            <a:r>
              <a:rPr lang="fr-FR" sz="2000" dirty="0"/>
              <a:t>Indicateur de taux d’utilisation d’Internet :</a:t>
            </a:r>
          </a:p>
          <a:p>
            <a:endParaRPr lang="fr-FR" sz="2000" b="0" i="0" u="none" strike="noStrike" baseline="0" dirty="0">
              <a:latin typeface="Nunito-Regular"/>
            </a:endParaRPr>
          </a:p>
          <a:p>
            <a:r>
              <a:rPr lang="fr-FR" sz="1800" b="0" i="0" u="none" strike="noStrike" baseline="0" dirty="0">
                <a:latin typeface="Nunito-Regular"/>
              </a:rPr>
              <a:t>Nous voulons nous implanter dans les pays où on utilise le plus Internet, nous avons pris la référence d’un taux d’utilisation supérieur à 70%.</a:t>
            </a:r>
          </a:p>
        </p:txBody>
      </p:sp>
      <p:pic>
        <p:nvPicPr>
          <p:cNvPr id="4" name="Image 3">
            <a:extLst>
              <a:ext uri="{FF2B5EF4-FFF2-40B4-BE49-F238E27FC236}">
                <a16:creationId xmlns:a16="http://schemas.microsoft.com/office/drawing/2014/main" id="{C1C81246-2795-453C-9349-22B0E19070E5}"/>
              </a:ext>
            </a:extLst>
          </p:cNvPr>
          <p:cNvPicPr>
            <a:picLocks noChangeAspect="1"/>
          </p:cNvPicPr>
          <p:nvPr/>
        </p:nvPicPr>
        <p:blipFill>
          <a:blip r:embed="rId2"/>
          <a:stretch>
            <a:fillRect/>
          </a:stretch>
        </p:blipFill>
        <p:spPr>
          <a:xfrm>
            <a:off x="2948837" y="2431719"/>
            <a:ext cx="5043487" cy="4180506"/>
          </a:xfrm>
          <a:prstGeom prst="rect">
            <a:avLst/>
          </a:prstGeom>
        </p:spPr>
      </p:pic>
    </p:spTree>
    <p:extLst>
      <p:ext uri="{BB962C8B-B14F-4D97-AF65-F5344CB8AC3E}">
        <p14:creationId xmlns:p14="http://schemas.microsoft.com/office/powerpoint/2010/main" val="215002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15</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Sélection des informations pertinentes pour répondre à la problématique</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300141" y="1226966"/>
            <a:ext cx="11318660" cy="1261884"/>
          </a:xfrm>
          <a:prstGeom prst="rect">
            <a:avLst/>
          </a:prstGeom>
          <a:noFill/>
          <a:ln w="28575">
            <a:noFill/>
          </a:ln>
        </p:spPr>
        <p:txBody>
          <a:bodyPr wrap="square">
            <a:spAutoFit/>
          </a:bodyPr>
          <a:lstStyle/>
          <a:p>
            <a:r>
              <a:rPr lang="fr-FR" sz="2000" dirty="0"/>
              <a:t>Indicateur d’éducation :</a:t>
            </a:r>
          </a:p>
          <a:p>
            <a:endParaRPr lang="fr-FR" sz="2000" b="0" i="0" u="none" strike="noStrike" baseline="0" dirty="0">
              <a:latin typeface="Nunito-Regular"/>
            </a:endParaRPr>
          </a:p>
          <a:p>
            <a:r>
              <a:rPr lang="fr-FR" sz="1800" b="0" i="0" u="none" strike="noStrike" baseline="0" dirty="0">
                <a:latin typeface="Nunito-Regular"/>
              </a:rPr>
              <a:t>Nous voulons nous implanter dans les pays où a le plus d’inscription dans le secondaire, nous avons pris la référence d’un nombre supérieur à 1M d’inscriptions.</a:t>
            </a:r>
          </a:p>
        </p:txBody>
      </p:sp>
      <p:pic>
        <p:nvPicPr>
          <p:cNvPr id="6148" name="Picture 4">
            <a:extLst>
              <a:ext uri="{FF2B5EF4-FFF2-40B4-BE49-F238E27FC236}">
                <a16:creationId xmlns:a16="http://schemas.microsoft.com/office/drawing/2014/main" id="{D00C9415-BD3E-4571-9BCD-05818F9E1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777" y="2598100"/>
            <a:ext cx="5005388" cy="412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8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16</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Détermination d’ordres de grandeurs statistiques</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90616" y="1090045"/>
            <a:ext cx="11318660" cy="707886"/>
          </a:xfrm>
          <a:prstGeom prst="rect">
            <a:avLst/>
          </a:prstGeom>
          <a:noFill/>
          <a:ln w="28575">
            <a:noFill/>
          </a:ln>
        </p:spPr>
        <p:txBody>
          <a:bodyPr wrap="square">
            <a:spAutoFit/>
          </a:bodyPr>
          <a:lstStyle/>
          <a:p>
            <a:r>
              <a:rPr lang="fr-FR" sz="2000" dirty="0"/>
              <a:t>Nos analyses et les chiffres pris pour notre analyse ont été obtenus notamment grâce à une analyse statistique des indicateurs que nous avons pris. Exemple pour la population mondiale : </a:t>
            </a:r>
            <a:endParaRPr lang="fr-FR" sz="1800" b="0" i="0" u="none" strike="noStrike" baseline="0" dirty="0">
              <a:latin typeface="Nunito-Regular"/>
            </a:endParaRPr>
          </a:p>
        </p:txBody>
      </p:sp>
      <p:pic>
        <p:nvPicPr>
          <p:cNvPr id="6" name="Image 5">
            <a:extLst>
              <a:ext uri="{FF2B5EF4-FFF2-40B4-BE49-F238E27FC236}">
                <a16:creationId xmlns:a16="http://schemas.microsoft.com/office/drawing/2014/main" id="{B46D3758-AD6B-4990-AAEC-847F951C7323}"/>
              </a:ext>
            </a:extLst>
          </p:cNvPr>
          <p:cNvPicPr>
            <a:picLocks noChangeAspect="1"/>
          </p:cNvPicPr>
          <p:nvPr/>
        </p:nvPicPr>
        <p:blipFill>
          <a:blip r:embed="rId2"/>
          <a:stretch>
            <a:fillRect/>
          </a:stretch>
        </p:blipFill>
        <p:spPr>
          <a:xfrm>
            <a:off x="158965" y="2039966"/>
            <a:ext cx="11194835" cy="3727989"/>
          </a:xfrm>
          <a:prstGeom prst="rect">
            <a:avLst/>
          </a:prstGeom>
        </p:spPr>
      </p:pic>
      <p:sp>
        <p:nvSpPr>
          <p:cNvPr id="8" name="Ellipse 7">
            <a:extLst>
              <a:ext uri="{FF2B5EF4-FFF2-40B4-BE49-F238E27FC236}">
                <a16:creationId xmlns:a16="http://schemas.microsoft.com/office/drawing/2014/main" id="{87462603-233E-404F-9BB7-CE165A866C03}"/>
              </a:ext>
            </a:extLst>
          </p:cNvPr>
          <p:cNvSpPr/>
          <p:nvPr/>
        </p:nvSpPr>
        <p:spPr>
          <a:xfrm>
            <a:off x="5127732" y="5019674"/>
            <a:ext cx="1133475" cy="3524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2564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17</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Analyse des indicateurs act</a:t>
            </a:r>
            <a:r>
              <a:rPr lang="fr-FR" dirty="0"/>
              <a:t>uels</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90616" y="1090045"/>
            <a:ext cx="11318660" cy="1400383"/>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sz="1700" dirty="0">
                <a:latin typeface="-apple-system"/>
              </a:rPr>
              <a:t>Des listes ont été crées pour chaque indicateur</a:t>
            </a:r>
          </a:p>
          <a:p>
            <a:pPr marL="285750" indent="-285750">
              <a:buFont typeface="Wingdings" panose="05000000000000000000" pitchFamily="2" charset="2"/>
              <a:buChar char="Ø"/>
            </a:pPr>
            <a:r>
              <a:rPr lang="fr-FR" sz="1700" dirty="0">
                <a:latin typeface="-apple-system"/>
              </a:rPr>
              <a:t> </a:t>
            </a:r>
          </a:p>
          <a:p>
            <a:pPr marL="285750" indent="-285750">
              <a:buFont typeface="Wingdings" panose="05000000000000000000" pitchFamily="2" charset="2"/>
              <a:buChar char="Ø"/>
            </a:pPr>
            <a:r>
              <a:rPr lang="fr-FR" sz="1700" dirty="0">
                <a:latin typeface="-apple-system"/>
              </a:rPr>
              <a:t>Via une analyse de l’intersection de nos 4 indicateurs (formules ci-dessous), nous avons conclu que les pays qui étaient à fort potentiel aujourd’hui et où il fallait s’implanter sont : La France, Les Etats Unis, L’Angleterre, L’Allemagne, Le Japon, L’Espagne et Le Canada</a:t>
            </a:r>
          </a:p>
        </p:txBody>
      </p:sp>
      <p:pic>
        <p:nvPicPr>
          <p:cNvPr id="4" name="Image 3">
            <a:extLst>
              <a:ext uri="{FF2B5EF4-FFF2-40B4-BE49-F238E27FC236}">
                <a16:creationId xmlns:a16="http://schemas.microsoft.com/office/drawing/2014/main" id="{247295F3-25AE-48BD-AA67-C3E2DC8041BA}"/>
              </a:ext>
            </a:extLst>
          </p:cNvPr>
          <p:cNvPicPr>
            <a:picLocks noChangeAspect="1"/>
          </p:cNvPicPr>
          <p:nvPr/>
        </p:nvPicPr>
        <p:blipFill>
          <a:blip r:embed="rId2"/>
          <a:stretch>
            <a:fillRect/>
          </a:stretch>
        </p:blipFill>
        <p:spPr>
          <a:xfrm>
            <a:off x="582724" y="2490428"/>
            <a:ext cx="8991600" cy="2841474"/>
          </a:xfrm>
          <a:prstGeom prst="rect">
            <a:avLst/>
          </a:prstGeom>
        </p:spPr>
      </p:pic>
      <p:sp>
        <p:nvSpPr>
          <p:cNvPr id="11" name="ZoneTexte 10">
            <a:extLst>
              <a:ext uri="{FF2B5EF4-FFF2-40B4-BE49-F238E27FC236}">
                <a16:creationId xmlns:a16="http://schemas.microsoft.com/office/drawing/2014/main" id="{4950F94E-4EDF-4E1D-B05F-1480EF9DDD90}"/>
              </a:ext>
            </a:extLst>
          </p:cNvPr>
          <p:cNvSpPr txBox="1"/>
          <p:nvPr/>
        </p:nvSpPr>
        <p:spPr>
          <a:xfrm>
            <a:off x="290616" y="5366671"/>
            <a:ext cx="11318660" cy="646331"/>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sz="1800" dirty="0">
                <a:latin typeface="-apple-system"/>
              </a:rPr>
              <a:t>Notre analyse bivariée ne nous permet pas de conclure sur la corrélation entre certains indicateurs (comme le taux de présence d’Internet pour 100 habitants et le taux d’inscription aux études secondaires) .</a:t>
            </a:r>
          </a:p>
        </p:txBody>
      </p:sp>
      <p:sp>
        <p:nvSpPr>
          <p:cNvPr id="5" name="Ellipse 4">
            <a:extLst>
              <a:ext uri="{FF2B5EF4-FFF2-40B4-BE49-F238E27FC236}">
                <a16:creationId xmlns:a16="http://schemas.microsoft.com/office/drawing/2014/main" id="{B65403CB-91A9-4D81-903E-7EB36C00E638}"/>
              </a:ext>
            </a:extLst>
          </p:cNvPr>
          <p:cNvSpPr/>
          <p:nvPr/>
        </p:nvSpPr>
        <p:spPr>
          <a:xfrm>
            <a:off x="127738" y="4877932"/>
            <a:ext cx="6419850" cy="474152"/>
          </a:xfrm>
          <a:prstGeom prst="ellipse">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30648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18</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Analyse sur les indicateurs du futur</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16000" y="963225"/>
            <a:ext cx="11318660" cy="923330"/>
          </a:xfrm>
          <a:prstGeom prst="rect">
            <a:avLst/>
          </a:prstGeom>
          <a:noFill/>
          <a:ln w="28575">
            <a:noFill/>
          </a:ln>
        </p:spPr>
        <p:txBody>
          <a:bodyPr wrap="square">
            <a:spAutoFit/>
          </a:bodyPr>
          <a:lstStyle/>
          <a:p>
            <a:r>
              <a:rPr lang="fr-FR" dirty="0"/>
              <a:t>La même analyse a été effectuée sur les indicateurs pour le futur. La décennie 2030 a été prise en référence et les indicateurs sur l’éducation des 15-19 ans ainsi que des 20-39 ans. Ci-dessous, un tableau statistique sur le pourcentage d’éducation des 15-19 ans.</a:t>
            </a:r>
            <a:endParaRPr lang="fr-FR" b="0" i="0" u="none" strike="noStrike" baseline="0" dirty="0">
              <a:latin typeface="Nunito-Regular"/>
            </a:endParaRPr>
          </a:p>
        </p:txBody>
      </p:sp>
      <p:pic>
        <p:nvPicPr>
          <p:cNvPr id="4" name="Image 3">
            <a:extLst>
              <a:ext uri="{FF2B5EF4-FFF2-40B4-BE49-F238E27FC236}">
                <a16:creationId xmlns:a16="http://schemas.microsoft.com/office/drawing/2014/main" id="{7B44F471-7ABB-4C33-BB8F-603B505CA090}"/>
              </a:ext>
            </a:extLst>
          </p:cNvPr>
          <p:cNvPicPr>
            <a:picLocks noChangeAspect="1"/>
          </p:cNvPicPr>
          <p:nvPr/>
        </p:nvPicPr>
        <p:blipFill>
          <a:blip r:embed="rId2"/>
          <a:stretch>
            <a:fillRect/>
          </a:stretch>
        </p:blipFill>
        <p:spPr>
          <a:xfrm>
            <a:off x="838200" y="1976430"/>
            <a:ext cx="10442475" cy="3425995"/>
          </a:xfrm>
          <a:prstGeom prst="rect">
            <a:avLst/>
          </a:prstGeom>
        </p:spPr>
      </p:pic>
      <p:sp>
        <p:nvSpPr>
          <p:cNvPr id="12" name="ZoneTexte 11">
            <a:extLst>
              <a:ext uri="{FF2B5EF4-FFF2-40B4-BE49-F238E27FC236}">
                <a16:creationId xmlns:a16="http://schemas.microsoft.com/office/drawing/2014/main" id="{B9DCDB2A-1E19-49F4-9EE5-4741EA7AC676}"/>
              </a:ext>
            </a:extLst>
          </p:cNvPr>
          <p:cNvSpPr txBox="1"/>
          <p:nvPr/>
        </p:nvSpPr>
        <p:spPr>
          <a:xfrm>
            <a:off x="838200" y="5581393"/>
            <a:ext cx="9061350" cy="1107996"/>
          </a:xfrm>
          <a:prstGeom prst="rect">
            <a:avLst/>
          </a:prstGeom>
          <a:noFill/>
          <a:ln w="28575">
            <a:noFill/>
          </a:ln>
        </p:spPr>
        <p:txBody>
          <a:bodyPr wrap="square">
            <a:spAutoFit/>
          </a:bodyPr>
          <a:lstStyle/>
          <a:p>
            <a:r>
              <a:rPr lang="fr-FR" sz="1600" dirty="0"/>
              <a:t>Cette analyse ne nous a conduit à aucun pays représentatif pour l’avenir… Les </a:t>
            </a:r>
            <a:r>
              <a:rPr lang="fr-FR" sz="1600" dirty="0">
                <a:latin typeface="-apple-system"/>
              </a:rPr>
              <a:t>indicateurs du futur ne nous permettent pas d'avoir une liste totalement exhaustive des pays dans lesquels il serait opportun de s'implanter.</a:t>
            </a:r>
          </a:p>
          <a:p>
            <a:endParaRPr lang="fr-FR" sz="1800" b="0" i="0" u="none" strike="noStrike" baseline="0" dirty="0">
              <a:latin typeface="Nunito-Regular"/>
            </a:endParaRPr>
          </a:p>
        </p:txBody>
      </p:sp>
      <p:cxnSp>
        <p:nvCxnSpPr>
          <p:cNvPr id="9" name="Connecteur droit avec flèche 8">
            <a:extLst>
              <a:ext uri="{FF2B5EF4-FFF2-40B4-BE49-F238E27FC236}">
                <a16:creationId xmlns:a16="http://schemas.microsoft.com/office/drawing/2014/main" id="{0F8F6EB5-36EC-478D-B011-000646916AB0}"/>
              </a:ext>
            </a:extLst>
          </p:cNvPr>
          <p:cNvCxnSpPr>
            <a:stCxn id="12" idx="0"/>
          </p:cNvCxnSpPr>
          <p:nvPr/>
        </p:nvCxnSpPr>
        <p:spPr>
          <a:xfrm flipV="1">
            <a:off x="5368875" y="4867275"/>
            <a:ext cx="0" cy="7141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31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3 :</a:t>
            </a:r>
          </a:p>
          <a:p>
            <a:pPr marL="0" indent="0">
              <a:buNone/>
            </a:pPr>
            <a:r>
              <a:rPr lang="fr-FR" sz="4800" dirty="0">
                <a:solidFill>
                  <a:schemeClr val="accent6">
                    <a:lumMod val="50000"/>
                  </a:schemeClr>
                </a:solidFill>
              </a:rPr>
              <a:t>Conclusion</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33599009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8" name="Text Box 1">
            <a:extLst>
              <a:ext uri="{FF2B5EF4-FFF2-40B4-BE49-F238E27FC236}">
                <a16:creationId xmlns:a16="http://schemas.microsoft.com/office/drawing/2014/main" id="{12B16CFB-6DD0-4DF2-8A13-C6191461492B}"/>
              </a:ext>
            </a:extLst>
          </p:cNvPr>
          <p:cNvSpPr txBox="1">
            <a:spLocks noChangeArrowheads="1"/>
          </p:cNvSpPr>
          <p:nvPr/>
        </p:nvSpPr>
        <p:spPr bwMode="auto">
          <a:xfrm>
            <a:off x="307975" y="1610937"/>
            <a:ext cx="9144001" cy="1448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2000" b="1" dirty="0">
              <a:solidFill>
                <a:schemeClr val="tx1"/>
              </a:solidFill>
            </a:endParaRPr>
          </a:p>
          <a:p>
            <a:r>
              <a:rPr lang="fr-FR" sz="2800" b="1" dirty="0">
                <a:solidFill>
                  <a:schemeClr val="tx1">
                    <a:lumMod val="85000"/>
                    <a:lumOff val="15000"/>
                  </a:schemeClr>
                </a:solidFill>
              </a:rPr>
              <a:t>P2 : Analysez des données de systèmes éducatifs</a:t>
            </a:r>
          </a:p>
          <a:p>
            <a:endParaRPr lang="fr-FR" sz="2000" b="1" i="1" dirty="0">
              <a:solidFill>
                <a:schemeClr val="tx1">
                  <a:lumMod val="85000"/>
                  <a:lumOff val="15000"/>
                </a:schemeClr>
              </a:solidFill>
            </a:endParaRPr>
          </a:p>
          <a:p>
            <a:r>
              <a:rPr lang="fr-FR" sz="2000" b="1" i="1" dirty="0">
                <a:solidFill>
                  <a:schemeClr val="tx1">
                    <a:lumMod val="85000"/>
                    <a:lumOff val="15000"/>
                  </a:schemeClr>
                </a:solidFill>
              </a:rPr>
              <a:t>Parcours : Data </a:t>
            </a:r>
            <a:r>
              <a:rPr lang="fr-FR" sz="2000" b="1" i="1" dirty="0" err="1">
                <a:solidFill>
                  <a:schemeClr val="tx1">
                    <a:lumMod val="85000"/>
                    <a:lumOff val="15000"/>
                  </a:schemeClr>
                </a:solidFill>
              </a:rPr>
              <a:t>scientist</a:t>
            </a:r>
            <a:endParaRPr lang="fr-FR" sz="2000" b="1" i="1" dirty="0">
              <a:solidFill>
                <a:schemeClr val="tx1">
                  <a:lumMod val="85000"/>
                  <a:lumOff val="15000"/>
                </a:schemeClr>
              </a:solidFill>
            </a:endParaRPr>
          </a:p>
        </p:txBody>
      </p:sp>
      <p:sp>
        <p:nvSpPr>
          <p:cNvPr id="9" name="ZoneTexte 8">
            <a:extLst>
              <a:ext uri="{FF2B5EF4-FFF2-40B4-BE49-F238E27FC236}">
                <a16:creationId xmlns:a16="http://schemas.microsoft.com/office/drawing/2014/main" id="{CC16B4B4-0E20-4D5D-859C-F7038781261C}"/>
              </a:ext>
            </a:extLst>
          </p:cNvPr>
          <p:cNvSpPr txBox="1"/>
          <p:nvPr/>
        </p:nvSpPr>
        <p:spPr>
          <a:xfrm>
            <a:off x="307975" y="3429000"/>
            <a:ext cx="6096000" cy="1200329"/>
          </a:xfrm>
          <a:prstGeom prst="rect">
            <a:avLst/>
          </a:prstGeom>
          <a:noFill/>
          <a:ln w="28575">
            <a:solidFill>
              <a:srgbClr val="16B07D"/>
            </a:solidFill>
          </a:ln>
        </p:spPr>
        <p:txBody>
          <a:bodyPr wrap="square">
            <a:spAutoFit/>
          </a:bodyPr>
          <a:lstStyle/>
          <a:p>
            <a:pPr algn="l"/>
            <a:r>
              <a:rPr lang="fr-FR" sz="1800" b="0" i="1" u="none" strike="noStrike" baseline="0" dirty="0">
                <a:solidFill>
                  <a:srgbClr val="424242"/>
                </a:solidFill>
                <a:latin typeface="Nunito-Italic"/>
              </a:rPr>
              <a:t>Objectif du projet : </a:t>
            </a:r>
            <a:r>
              <a:rPr lang="fr-FR" i="1" dirty="0">
                <a:solidFill>
                  <a:srgbClr val="424242"/>
                </a:solidFill>
                <a:latin typeface="Nunito-Italic"/>
              </a:rPr>
              <a:t>Ré</a:t>
            </a:r>
            <a:r>
              <a:rPr lang="fr-FR" sz="1800" b="0" i="1" u="none" strike="noStrike" baseline="0" dirty="0">
                <a:solidFill>
                  <a:srgbClr val="424242"/>
                </a:solidFill>
                <a:latin typeface="Nunito-Italic"/>
              </a:rPr>
              <a:t>aliser une analyse pré-exploratoire  de données de systèmes éducatifs de la Banque Mondiale </a:t>
            </a:r>
            <a:r>
              <a:rPr lang="fr-FR" i="1" dirty="0">
                <a:solidFill>
                  <a:srgbClr val="424242"/>
                </a:solidFill>
                <a:latin typeface="Nunito-Italic"/>
              </a:rPr>
              <a:t>pour </a:t>
            </a:r>
            <a:r>
              <a:rPr lang="fr-FR" sz="1800" b="0" i="1" u="none" strike="noStrike" baseline="0" dirty="0">
                <a:solidFill>
                  <a:srgbClr val="424242"/>
                </a:solidFill>
                <a:latin typeface="Nunito-Italic"/>
              </a:rPr>
              <a:t>déterminer un projet d’expansion d’une start-up à l’international</a:t>
            </a:r>
            <a:endParaRPr lang="fr-FR" dirty="0"/>
          </a:p>
        </p:txBody>
      </p:sp>
      <p:pic>
        <p:nvPicPr>
          <p:cNvPr id="7" name="Image 6">
            <a:extLst>
              <a:ext uri="{FF2B5EF4-FFF2-40B4-BE49-F238E27FC236}">
                <a16:creationId xmlns:a16="http://schemas.microsoft.com/office/drawing/2014/main" id="{12AC6513-5BA7-450D-8BEA-AC4B16011933}"/>
              </a:ext>
            </a:extLst>
          </p:cNvPr>
          <p:cNvPicPr>
            <a:picLocks noChangeAspect="1"/>
          </p:cNvPicPr>
          <p:nvPr/>
        </p:nvPicPr>
        <p:blipFill>
          <a:blip r:embed="rId3"/>
          <a:stretch>
            <a:fillRect/>
          </a:stretch>
        </p:blipFill>
        <p:spPr>
          <a:xfrm>
            <a:off x="7423188" y="2927477"/>
            <a:ext cx="2203373" cy="2203373"/>
          </a:xfrm>
          <a:prstGeom prst="rect">
            <a:avLst/>
          </a:prstGeom>
        </p:spPr>
      </p:pic>
    </p:spTree>
    <p:extLst>
      <p:ext uri="{BB962C8B-B14F-4D97-AF65-F5344CB8AC3E}">
        <p14:creationId xmlns:p14="http://schemas.microsoft.com/office/powerpoint/2010/main" val="15593994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br>
              <a:rPr lang="fr-FR" dirty="0"/>
            </a:br>
            <a:r>
              <a:rPr lang="fr-FR" sz="2000" dirty="0"/>
              <a:t>Conclusions sur la pertinence de l’usage du jeu de données</a:t>
            </a:r>
            <a:br>
              <a:rPr lang="fr-FR" sz="2000" dirty="0"/>
            </a:b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16000" y="1264243"/>
            <a:ext cx="11318660" cy="6340197"/>
          </a:xfrm>
          <a:prstGeom prst="rect">
            <a:avLst/>
          </a:prstGeom>
          <a:noFill/>
          <a:ln w="28575">
            <a:noFill/>
          </a:ln>
        </p:spPr>
        <p:txBody>
          <a:bodyPr wrap="square">
            <a:spAutoFit/>
          </a:bodyPr>
          <a:lstStyle/>
          <a:p>
            <a:pPr algn="l"/>
            <a:r>
              <a:rPr lang="fr-FR" sz="2200" b="0" i="0" dirty="0">
                <a:effectLst/>
                <a:latin typeface="-apple-system"/>
              </a:rPr>
              <a:t>Nous pouvons supposer que le </a:t>
            </a:r>
            <a:r>
              <a:rPr lang="fr-FR" sz="2200" b="0" i="0" dirty="0" err="1">
                <a:effectLst/>
                <a:latin typeface="-apple-system"/>
              </a:rPr>
              <a:t>dataframe</a:t>
            </a:r>
            <a:r>
              <a:rPr lang="fr-FR" sz="2200" b="0" i="0" dirty="0">
                <a:effectLst/>
                <a:latin typeface="-apple-system"/>
              </a:rPr>
              <a:t> peut partiellement répondre à la problématique :</a:t>
            </a:r>
          </a:p>
          <a:p>
            <a:pPr algn="l"/>
            <a:endParaRPr lang="fr-FR" sz="2200" b="0" i="0" dirty="0">
              <a:effectLst/>
              <a:latin typeface="-apple-system"/>
            </a:endParaRPr>
          </a:p>
          <a:p>
            <a:pPr marL="342900" indent="-342900" algn="l">
              <a:buFont typeface="Wingdings" panose="05000000000000000000" pitchFamily="2" charset="2"/>
              <a:buChar char="Ø"/>
            </a:pPr>
            <a:r>
              <a:rPr lang="fr-FR" sz="2200" dirty="0">
                <a:latin typeface="-apple-system"/>
              </a:rPr>
              <a:t>To</a:t>
            </a:r>
            <a:r>
              <a:rPr lang="fr-FR" sz="2200" b="0" i="0" dirty="0">
                <a:effectLst/>
                <a:latin typeface="-apple-system"/>
              </a:rPr>
              <a:t>us les pays et toutes les régions du monde sont abordés</a:t>
            </a:r>
          </a:p>
          <a:p>
            <a:pPr marL="342900" indent="-342900" algn="l">
              <a:buFont typeface="Wingdings" panose="05000000000000000000" pitchFamily="2" charset="2"/>
              <a:buChar char="Ø"/>
            </a:pPr>
            <a:endParaRPr lang="fr-FR" sz="2200" b="0" i="0" dirty="0">
              <a:effectLst/>
              <a:latin typeface="-apple-system"/>
            </a:endParaRPr>
          </a:p>
          <a:p>
            <a:pPr marL="342900" indent="-342900" algn="l">
              <a:buFont typeface="Wingdings" panose="05000000000000000000" pitchFamily="2" charset="2"/>
              <a:buChar char="Ø"/>
            </a:pPr>
            <a:r>
              <a:rPr lang="fr-FR" sz="2200" dirty="0">
                <a:latin typeface="-apple-system"/>
              </a:rPr>
              <a:t>Nous avons également des</a:t>
            </a:r>
            <a:r>
              <a:rPr lang="fr-FR" sz="2200" b="0" i="0" dirty="0">
                <a:effectLst/>
                <a:latin typeface="-apple-system"/>
              </a:rPr>
              <a:t> données démographiques, éducatives, économiques, d’utilisation des nouvelles technologies, et de projection sur beaucoup de pays</a:t>
            </a:r>
          </a:p>
          <a:p>
            <a:pPr marL="342900" indent="-342900" algn="l">
              <a:buFont typeface="Wingdings" panose="05000000000000000000" pitchFamily="2" charset="2"/>
              <a:buChar char="Ø"/>
            </a:pPr>
            <a:endParaRPr lang="fr-FR" sz="2200" b="0" i="0" dirty="0">
              <a:effectLst/>
              <a:latin typeface="-apple-system"/>
            </a:endParaRPr>
          </a:p>
          <a:p>
            <a:pPr marL="342900" indent="-342900" algn="l">
              <a:buFont typeface="Wingdings" panose="05000000000000000000" pitchFamily="2" charset="2"/>
              <a:buChar char="Ø"/>
            </a:pPr>
            <a:r>
              <a:rPr lang="fr-FR" sz="2200" dirty="0">
                <a:latin typeface="-apple-system"/>
              </a:rPr>
              <a:t>Grâce à des choix effectués sur les données et les études statistiques univariées et bivariées sur les indicateurs  pertinents, nous avons pu sélectionner 7 pays dans lesquels notre start-up peut s’implanter.</a:t>
            </a:r>
          </a:p>
          <a:p>
            <a:pPr marL="342900" indent="-342900" algn="l">
              <a:buFont typeface="Wingdings" panose="05000000000000000000" pitchFamily="2" charset="2"/>
              <a:buChar char="Ø"/>
            </a:pPr>
            <a:endParaRPr lang="fr-FR" sz="2200" dirty="0">
              <a:latin typeface="-apple-system"/>
            </a:endParaRPr>
          </a:p>
          <a:p>
            <a:pPr marL="342900" indent="-342900">
              <a:buFont typeface="Wingdings" panose="05000000000000000000" pitchFamily="2" charset="2"/>
              <a:buChar char="Ø"/>
            </a:pPr>
            <a:r>
              <a:rPr lang="fr-FR" sz="2200" dirty="0">
                <a:latin typeface="-apple-system"/>
              </a:rPr>
              <a:t>Une analyse plus poussée (avec des chiffres ne dépendant pas de notre parti pris des 25% des pays les plus représentatifs par indicateur) nous conduisent à voir la France, les USA, le Japon et l’Allemagne comme les 4 pays à plus fort potentiel </a:t>
            </a:r>
          </a:p>
          <a:p>
            <a:pPr marL="342900" indent="-342900" algn="l">
              <a:buFont typeface="Wingdings" panose="05000000000000000000" pitchFamily="2" charset="2"/>
              <a:buChar char="Ø"/>
            </a:pPr>
            <a:endParaRPr lang="fr-FR" sz="2200" b="0" i="0" dirty="0">
              <a:effectLst/>
              <a:latin typeface="-apple-system"/>
            </a:endParaRPr>
          </a:p>
          <a:p>
            <a:pPr algn="l">
              <a:buFont typeface="Arial" panose="020B0604020202020204" pitchFamily="34" charset="0"/>
              <a:buChar char="•"/>
            </a:pPr>
            <a:endParaRPr lang="fr-FR" sz="2000" dirty="0">
              <a:latin typeface="-apple-system"/>
            </a:endParaRPr>
          </a:p>
          <a:p>
            <a:pPr algn="l">
              <a:buFont typeface="Arial" panose="020B0604020202020204" pitchFamily="34" charset="0"/>
              <a:buChar char="•"/>
            </a:pPr>
            <a:endParaRPr lang="fr-FR" sz="2000" dirty="0">
              <a:latin typeface="-apple-system"/>
            </a:endParaRPr>
          </a:p>
          <a:p>
            <a:pPr algn="l">
              <a:buFont typeface="Arial" panose="020B0604020202020204" pitchFamily="34" charset="0"/>
              <a:buChar char="•"/>
            </a:pPr>
            <a:endParaRPr lang="fr-FR" b="0" i="0" dirty="0">
              <a:effectLst/>
              <a:latin typeface="-apple-system"/>
            </a:endParaRPr>
          </a:p>
          <a:p>
            <a:endParaRPr lang="fr-FR" sz="1800" b="0" i="0" u="none" strike="noStrike" baseline="0" dirty="0">
              <a:latin typeface="Nunito-Regular"/>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Tree>
    <p:extLst>
      <p:ext uri="{BB962C8B-B14F-4D97-AF65-F5344CB8AC3E}">
        <p14:creationId xmlns:p14="http://schemas.microsoft.com/office/powerpoint/2010/main" val="1975123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br>
              <a:rPr lang="fr-FR" dirty="0"/>
            </a:br>
            <a:r>
              <a:rPr lang="fr-FR" sz="2000" dirty="0"/>
              <a:t>Conclusions sur la pertinence de l’usage du jeu de données</a:t>
            </a:r>
            <a:br>
              <a:rPr lang="fr-FR" sz="2000" dirty="0"/>
            </a:b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216000" y="1085275"/>
            <a:ext cx="11318660" cy="5324535"/>
          </a:xfrm>
          <a:prstGeom prst="rect">
            <a:avLst/>
          </a:prstGeom>
          <a:noFill/>
          <a:ln w="28575">
            <a:noFill/>
          </a:ln>
        </p:spPr>
        <p:txBody>
          <a:bodyPr wrap="square">
            <a:spAutoFit/>
          </a:bodyPr>
          <a:lstStyle/>
          <a:p>
            <a:pPr algn="l"/>
            <a:endParaRPr lang="fr-FR" dirty="0">
              <a:latin typeface="-apple-system"/>
            </a:endParaRPr>
          </a:p>
          <a:p>
            <a:pPr algn="l"/>
            <a:r>
              <a:rPr lang="fr-FR" sz="2800" b="1" i="0" dirty="0">
                <a:effectLst/>
                <a:latin typeface="-apple-system"/>
              </a:rPr>
              <a:t>Mais…</a:t>
            </a:r>
          </a:p>
          <a:p>
            <a:pPr algn="l"/>
            <a:endParaRPr lang="fr-FR" sz="2000" b="1" i="0" dirty="0">
              <a:effectLst/>
              <a:latin typeface="-apple-system"/>
            </a:endParaRPr>
          </a:p>
          <a:p>
            <a:pPr marL="342900" indent="-342900">
              <a:buFont typeface="Wingdings" panose="05000000000000000000" pitchFamily="2" charset="2"/>
              <a:buChar char="Ø"/>
            </a:pPr>
            <a:r>
              <a:rPr lang="fr-FR" b="0" i="0" dirty="0">
                <a:effectLst/>
                <a:latin typeface="-apple-system"/>
              </a:rPr>
              <a:t> </a:t>
            </a:r>
            <a:r>
              <a:rPr lang="fr-FR" sz="2200" dirty="0">
                <a:latin typeface="-apple-system"/>
              </a:rPr>
              <a:t>Le jeu de données manque d’indicateurs « business » : Par exemple, le nombre d’argent dépensé chaque année sur internet…</a:t>
            </a:r>
          </a:p>
          <a:p>
            <a:pPr marL="342900" indent="-342900">
              <a:buFont typeface="Wingdings" panose="05000000000000000000" pitchFamily="2" charset="2"/>
              <a:buChar char="Ø"/>
            </a:pPr>
            <a:endParaRPr lang="fr-FR" sz="2200" dirty="0">
              <a:latin typeface="-apple-system"/>
            </a:endParaRPr>
          </a:p>
          <a:p>
            <a:pPr marL="342900" indent="-342900">
              <a:buFont typeface="Wingdings" panose="05000000000000000000" pitchFamily="2" charset="2"/>
              <a:buChar char="Ø"/>
            </a:pPr>
            <a:r>
              <a:rPr lang="fr-FR" sz="2200" dirty="0">
                <a:latin typeface="-apple-system"/>
              </a:rPr>
              <a:t> Beaucoup de valeurs sont manquantes dans le jeu de données, et certaines valeurs manquent sur des années entières. Les données les plus récentes datent de l’année 2016, ce qui nous a conduit à effectuer une analyse par décennie.</a:t>
            </a:r>
          </a:p>
          <a:p>
            <a:pPr marL="342900" indent="-342900">
              <a:buFont typeface="Wingdings" panose="05000000000000000000" pitchFamily="2" charset="2"/>
              <a:buChar char="Ø"/>
            </a:pPr>
            <a:endParaRPr lang="fr-FR" sz="2200" dirty="0">
              <a:latin typeface="-apple-system"/>
            </a:endParaRPr>
          </a:p>
          <a:p>
            <a:pPr marL="342900" indent="-342900">
              <a:buFont typeface="Wingdings" panose="05000000000000000000" pitchFamily="2" charset="2"/>
              <a:buChar char="Ø"/>
            </a:pPr>
            <a:r>
              <a:rPr lang="fr-FR" sz="2200" dirty="0">
                <a:latin typeface="-apple-system"/>
              </a:rPr>
              <a:t> Beaucoup d’indicateurs ne sont pas pertinents pour notre étude, et les indicateurs de projection ne nous permettent pas d’avoir une analyse exhaustive de l’implantation de la start-up à l’avenir. Les pays choisis à fort potentiel sont donc des suppositions sur le présent.</a:t>
            </a:r>
          </a:p>
          <a:p>
            <a:pPr algn="l">
              <a:buFont typeface="Arial" panose="020B0604020202020204" pitchFamily="34" charset="0"/>
              <a:buChar char="•"/>
            </a:pPr>
            <a:endParaRPr lang="fr-FR" dirty="0">
              <a:latin typeface="-apple-system"/>
            </a:endParaRPr>
          </a:p>
          <a:p>
            <a:pPr algn="l">
              <a:buFont typeface="Arial" panose="020B0604020202020204" pitchFamily="34" charset="0"/>
              <a:buChar char="•"/>
            </a:pPr>
            <a:endParaRPr lang="fr-FR" b="0" i="0" dirty="0">
              <a:effectLst/>
              <a:latin typeface="-apple-system"/>
            </a:endParaRPr>
          </a:p>
          <a:p>
            <a:endParaRPr lang="fr-FR" sz="1800" b="0" i="0" u="none" strike="noStrike" baseline="0" dirty="0">
              <a:latin typeface="Nunito-Regular"/>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Tree>
    <p:extLst>
      <p:ext uri="{BB962C8B-B14F-4D97-AF65-F5344CB8AC3E}">
        <p14:creationId xmlns:p14="http://schemas.microsoft.com/office/powerpoint/2010/main" val="147994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9D1970A-C51C-4882-9385-B8DB0988B174}"/>
              </a:ext>
            </a:extLst>
          </p:cNvPr>
          <p:cNvSpPr>
            <a:spLocks noGrp="1"/>
          </p:cNvSpPr>
          <p:nvPr>
            <p:ph type="sldNum" sz="quarter" idx="12"/>
          </p:nvPr>
        </p:nvSpPr>
        <p:spPr/>
        <p:txBody>
          <a:bodyPr/>
          <a:lstStyle/>
          <a:p>
            <a:fld id="{A47CBF5F-AFAF-4CF2-85DD-2C0CB3FB2310}" type="slidenum">
              <a:rPr lang="fr-FR" smtClean="0"/>
              <a:t>22</a:t>
            </a:fld>
            <a:endParaRPr lang="fr-FR"/>
          </a:p>
        </p:txBody>
      </p:sp>
      <p:pic>
        <p:nvPicPr>
          <p:cNvPr id="6" name="Image 5">
            <a:extLst>
              <a:ext uri="{FF2B5EF4-FFF2-40B4-BE49-F238E27FC236}">
                <a16:creationId xmlns:a16="http://schemas.microsoft.com/office/drawing/2014/main" id="{F1E2AB93-7272-4BB2-9524-47B43A8CF26B}"/>
              </a:ext>
            </a:extLst>
          </p:cNvPr>
          <p:cNvPicPr>
            <a:picLocks noChangeAspect="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313479" y="2397439"/>
            <a:ext cx="1973394" cy="2516084"/>
          </a:xfrm>
          <a:prstGeom prst="rect">
            <a:avLst/>
          </a:prstGeom>
          <a:noFill/>
          <a:ln>
            <a:noFill/>
          </a:ln>
        </p:spPr>
      </p:pic>
      <p:sp>
        <p:nvSpPr>
          <p:cNvPr id="11" name="Text Box 1">
            <a:extLst>
              <a:ext uri="{FF2B5EF4-FFF2-40B4-BE49-F238E27FC236}">
                <a16:creationId xmlns:a16="http://schemas.microsoft.com/office/drawing/2014/main" id="{089A3ABD-A592-44ED-A3AA-492CC4E3E5F8}"/>
              </a:ext>
            </a:extLst>
          </p:cNvPr>
          <p:cNvSpPr txBox="1">
            <a:spLocks noChangeArrowheads="1"/>
          </p:cNvSpPr>
          <p:nvPr/>
        </p:nvSpPr>
        <p:spPr bwMode="auto">
          <a:xfrm>
            <a:off x="3673839" y="3182867"/>
            <a:ext cx="4844322" cy="663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1pPr>
            <a:lvl2pPr marL="273050" indent="-269875">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2pPr>
            <a:lvl3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3pPr>
            <a:lvl4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4pPr>
            <a:lvl5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9pPr>
          </a:lstStyle>
          <a:p>
            <a:pPr marL="1588" lvl="1" indent="0">
              <a:lnSpc>
                <a:spcPct val="90000"/>
              </a:lnSpc>
              <a:spcBef>
                <a:spcPts val="750"/>
              </a:spcBef>
              <a:buClr>
                <a:srgbClr val="FF6600"/>
              </a:buClr>
              <a:buSzPct val="100000"/>
              <a:defRPr/>
            </a:pPr>
            <a:r>
              <a:rPr lang="fr-FR" altLang="fr-FR" sz="3600" b="1" dirty="0">
                <a:solidFill>
                  <a:srgbClr val="00529B"/>
                </a:solidFill>
                <a:latin typeface="+mn-lt"/>
                <a:cs typeface="Arial" charset="0"/>
              </a:rPr>
              <a:t>Des questions ?</a:t>
            </a:r>
          </a:p>
        </p:txBody>
      </p:sp>
      <p:sp>
        <p:nvSpPr>
          <p:cNvPr id="13" name="Ellipse 12">
            <a:extLst>
              <a:ext uri="{FF2B5EF4-FFF2-40B4-BE49-F238E27FC236}">
                <a16:creationId xmlns:a16="http://schemas.microsoft.com/office/drawing/2014/main" id="{115AFD4B-8125-4C64-9D7D-30BB4E2CF68B}"/>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15" name="Text Box 2">
            <a:extLst>
              <a:ext uri="{FF2B5EF4-FFF2-40B4-BE49-F238E27FC236}">
                <a16:creationId xmlns:a16="http://schemas.microsoft.com/office/drawing/2014/main" id="{9698ACDE-5256-44CD-A921-D74C7BB8C1EA}"/>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Conclusion &amp; prochaines étapes</a:t>
            </a:r>
          </a:p>
        </p:txBody>
      </p:sp>
    </p:spTree>
    <p:extLst>
      <p:ext uri="{BB962C8B-B14F-4D97-AF65-F5344CB8AC3E}">
        <p14:creationId xmlns:p14="http://schemas.microsoft.com/office/powerpoint/2010/main" val="61549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e 52">
            <a:extLst>
              <a:ext uri="{FF2B5EF4-FFF2-40B4-BE49-F238E27FC236}">
                <a16:creationId xmlns:a16="http://schemas.microsoft.com/office/drawing/2014/main" id="{448DC256-3348-435F-87B4-065A0D15F6A0}"/>
              </a:ext>
            </a:extLst>
          </p:cNvPr>
          <p:cNvGrpSpPr/>
          <p:nvPr/>
        </p:nvGrpSpPr>
        <p:grpSpPr>
          <a:xfrm>
            <a:off x="1333228" y="4132786"/>
            <a:ext cx="9483031" cy="1703961"/>
            <a:chOff x="1461439" y="4088341"/>
            <a:chExt cx="8808715" cy="803881"/>
          </a:xfrm>
        </p:grpSpPr>
        <p:sp>
          <p:nvSpPr>
            <p:cNvPr id="54" name="Flèche : droite 53">
              <a:extLst>
                <a:ext uri="{FF2B5EF4-FFF2-40B4-BE49-F238E27FC236}">
                  <a16:creationId xmlns:a16="http://schemas.microsoft.com/office/drawing/2014/main" id="{42A23F37-36DE-41E9-855D-A381B22DAEBD}"/>
                </a:ext>
              </a:extLst>
            </p:cNvPr>
            <p:cNvSpPr/>
            <p:nvPr/>
          </p:nvSpPr>
          <p:spPr>
            <a:xfrm>
              <a:off x="1482291" y="4088341"/>
              <a:ext cx="8787863" cy="803881"/>
            </a:xfrm>
            <a:prstGeom prst="rightArrow">
              <a:avLst>
                <a:gd name="adj1" fmla="val 100000"/>
                <a:gd name="adj2" fmla="val 50000"/>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Valider la qualité du jeu de données</a:t>
              </a:r>
            </a:p>
            <a:p>
              <a:pPr marL="285750" indent="-285750">
                <a:buFont typeface="Wingdings" panose="05000000000000000000" pitchFamily="2" charset="2"/>
                <a:buChar char="ü"/>
              </a:pPr>
              <a:r>
                <a:rPr lang="fr-FR" b="1" i="1" dirty="0"/>
                <a:t>Décrire les informations contenues dans le jeu de données</a:t>
              </a:r>
            </a:p>
            <a:p>
              <a:pPr marL="285750" indent="-285750">
                <a:buFont typeface="Wingdings" panose="05000000000000000000" pitchFamily="2" charset="2"/>
                <a:buChar char="ü"/>
              </a:pPr>
              <a:r>
                <a:rPr lang="fr-FR" b="1" i="1" dirty="0"/>
                <a:t>Sélectionner les informations qui semblent pertinentes</a:t>
              </a:r>
            </a:p>
            <a:p>
              <a:pPr marL="285750" indent="-285750">
                <a:buFont typeface="Wingdings" panose="05000000000000000000" pitchFamily="2" charset="2"/>
                <a:buChar char="ü"/>
              </a:pPr>
              <a:r>
                <a:rPr lang="fr-FR" b="1" i="1" dirty="0"/>
                <a:t>Déterminer des ordres de grandeurs des indicateurs statistiques classiques</a:t>
              </a:r>
            </a:p>
            <a:p>
              <a:pPr marL="285750" indent="-285750">
                <a:buFont typeface="Wingdings" panose="05000000000000000000" pitchFamily="2" charset="2"/>
                <a:buChar char="ü"/>
              </a:pPr>
              <a:endParaRPr lang="fr-FR" sz="2000" b="1" i="1" dirty="0"/>
            </a:p>
          </p:txBody>
        </p:sp>
        <p:sp>
          <p:nvSpPr>
            <p:cNvPr id="55" name="Rectangle 54">
              <a:extLst>
                <a:ext uri="{FF2B5EF4-FFF2-40B4-BE49-F238E27FC236}">
                  <a16:creationId xmlns:a16="http://schemas.microsoft.com/office/drawing/2014/main" id="{D884F923-D07F-482B-ADF0-A6F2BD2A90DE}"/>
                </a:ext>
              </a:extLst>
            </p:cNvPr>
            <p:cNvSpPr/>
            <p:nvPr/>
          </p:nvSpPr>
          <p:spPr>
            <a:xfrm>
              <a:off x="1461439" y="4088344"/>
              <a:ext cx="1120102" cy="803032"/>
            </a:xfrm>
            <a:prstGeom prst="rect">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spc="50" dirty="0">
                  <a:ln w="0"/>
                  <a:solidFill>
                    <a:schemeClr val="bg2"/>
                  </a:solidFill>
                  <a:effectLst>
                    <a:innerShdw blurRad="63500" dist="50800" dir="13500000">
                      <a:srgbClr val="000000">
                        <a:alpha val="50000"/>
                      </a:srgbClr>
                    </a:innerShdw>
                  </a:effectLst>
                </a:rPr>
                <a:t>Missions</a:t>
              </a:r>
            </a:p>
          </p:txBody>
        </p:sp>
      </p:grpSp>
      <p:sp>
        <p:nvSpPr>
          <p:cNvPr id="3" name="Espace réservé du numéro de diapositive 2">
            <a:extLst>
              <a:ext uri="{FF2B5EF4-FFF2-40B4-BE49-F238E27FC236}">
                <a16:creationId xmlns:a16="http://schemas.microsoft.com/office/drawing/2014/main" id="{39A86C74-6D53-42D6-8A34-E24442B4D131}"/>
              </a:ext>
            </a:extLst>
          </p:cNvPr>
          <p:cNvSpPr>
            <a:spLocks noGrp="1"/>
          </p:cNvSpPr>
          <p:nvPr>
            <p:ph type="sldNum" sz="quarter" idx="12"/>
          </p:nvPr>
        </p:nvSpPr>
        <p:spPr/>
        <p:txBody>
          <a:bodyPr/>
          <a:lstStyle/>
          <a:p>
            <a:fld id="{A47CBF5F-AFAF-4CF2-85DD-2C0CB3FB2310}" type="slidenum">
              <a:rPr lang="fr-FR" smtClean="0"/>
              <a:t>3</a:t>
            </a:fld>
            <a:endParaRPr lang="fr-FR"/>
          </a:p>
        </p:txBody>
      </p:sp>
      <p:grpSp>
        <p:nvGrpSpPr>
          <p:cNvPr id="45" name="Groupe 44">
            <a:extLst>
              <a:ext uri="{FF2B5EF4-FFF2-40B4-BE49-F238E27FC236}">
                <a16:creationId xmlns:a16="http://schemas.microsoft.com/office/drawing/2014/main" id="{4CCA6FF1-F02B-4E63-BE57-0549965253D5}"/>
              </a:ext>
            </a:extLst>
          </p:cNvPr>
          <p:cNvGrpSpPr/>
          <p:nvPr/>
        </p:nvGrpSpPr>
        <p:grpSpPr>
          <a:xfrm>
            <a:off x="1333228" y="2167628"/>
            <a:ext cx="9125221" cy="1775722"/>
            <a:chOff x="1461439" y="4365308"/>
            <a:chExt cx="9029968" cy="1967009"/>
          </a:xfrm>
        </p:grpSpPr>
        <p:sp>
          <p:nvSpPr>
            <p:cNvPr id="38" name="Flèche : droite 37">
              <a:extLst>
                <a:ext uri="{FF2B5EF4-FFF2-40B4-BE49-F238E27FC236}">
                  <a16:creationId xmlns:a16="http://schemas.microsoft.com/office/drawing/2014/main" id="{0A16217A-4BCE-438F-90B8-180CBABB63AE}"/>
                </a:ext>
              </a:extLst>
            </p:cNvPr>
            <p:cNvSpPr/>
            <p:nvPr/>
          </p:nvSpPr>
          <p:spPr>
            <a:xfrm>
              <a:off x="1461440" y="4365309"/>
              <a:ext cx="9029967" cy="1967006"/>
            </a:xfrm>
            <a:prstGeom prst="rightArrow">
              <a:avLst>
                <a:gd name="adj1" fmla="val 100000"/>
                <a:gd name="adj2" fmla="val 50000"/>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Je suis Data </a:t>
              </a:r>
              <a:r>
                <a:rPr lang="fr-FR" b="1" i="1" dirty="0" err="1"/>
                <a:t>Scientist</a:t>
              </a:r>
              <a:r>
                <a:rPr lang="fr-FR" b="1" i="1" dirty="0"/>
                <a:t> dans une start-up de la </a:t>
              </a:r>
              <a:r>
                <a:rPr lang="fr-FR" b="1" i="1" dirty="0" err="1"/>
                <a:t>EdTech</a:t>
              </a:r>
              <a:r>
                <a:rPr lang="fr-FR" b="1" i="1" dirty="0"/>
                <a:t>, et un jeu de données est mis à disposition par la Banque Mondiale :</a:t>
              </a:r>
            </a:p>
            <a:p>
              <a:pPr marL="285750" indent="-285750">
                <a:buFont typeface="Wingdings" panose="05000000000000000000" pitchFamily="2" charset="2"/>
                <a:buChar char="ü"/>
              </a:pPr>
              <a:r>
                <a:rPr lang="fr-FR" b="1" i="1" dirty="0"/>
                <a:t>La start-up se pose ces questions :</a:t>
              </a:r>
            </a:p>
            <a:p>
              <a:pPr marL="171450" indent="-171450">
                <a:buFont typeface="Arial" panose="020B0604020202020204" pitchFamily="34" charset="0"/>
                <a:buChar char="•"/>
              </a:pPr>
              <a:r>
                <a:rPr lang="fr-FR" sz="1200" b="1" i="1" dirty="0"/>
                <a:t>Quels sont les pays avec un fort potentiel de clients ?</a:t>
              </a:r>
            </a:p>
            <a:p>
              <a:pPr marL="171450" indent="-171450">
                <a:buFont typeface="Arial" panose="020B0604020202020204" pitchFamily="34" charset="0"/>
                <a:buChar char="•"/>
              </a:pPr>
              <a:r>
                <a:rPr lang="fr-FR" sz="1200" b="1" i="1" dirty="0"/>
                <a:t>Pour chacun de ces pays, quelle sera l’évolution de ce potentiel de clients ?</a:t>
              </a:r>
            </a:p>
            <a:p>
              <a:pPr marL="171450" indent="-171450">
                <a:buFont typeface="Arial" panose="020B0604020202020204" pitchFamily="34" charset="0"/>
                <a:buChar char="•"/>
              </a:pPr>
              <a:r>
                <a:rPr lang="fr-FR" sz="1200" b="1" i="1" dirty="0"/>
                <a:t>Dans quels pays l'entreprise doit-elle opérer en priorité ?</a:t>
              </a:r>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p:txBody>
        </p:sp>
        <p:sp>
          <p:nvSpPr>
            <p:cNvPr id="41" name="Rectangle 40">
              <a:extLst>
                <a:ext uri="{FF2B5EF4-FFF2-40B4-BE49-F238E27FC236}">
                  <a16:creationId xmlns:a16="http://schemas.microsoft.com/office/drawing/2014/main" id="{39BFD89D-7FCE-4D93-B703-F74765CB05EE}"/>
                </a:ext>
              </a:extLst>
            </p:cNvPr>
            <p:cNvSpPr/>
            <p:nvPr/>
          </p:nvSpPr>
          <p:spPr>
            <a:xfrm>
              <a:off x="1461439" y="4365308"/>
              <a:ext cx="1218695" cy="1967009"/>
            </a:xfrm>
            <a:prstGeom prst="rect">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spc="50" dirty="0">
                  <a:ln w="0"/>
                  <a:solidFill>
                    <a:schemeClr val="bg2"/>
                  </a:solidFill>
                  <a:effectLst>
                    <a:innerShdw blurRad="63500" dist="50800" dir="13500000">
                      <a:srgbClr val="000000">
                        <a:alpha val="50000"/>
                      </a:srgbClr>
                    </a:innerShdw>
                  </a:effectLst>
                </a:rPr>
                <a:t>Contexte</a:t>
              </a:r>
            </a:p>
          </p:txBody>
        </p:sp>
      </p:grpSp>
      <p:sp>
        <p:nvSpPr>
          <p:cNvPr id="44" name="Rectangle 43">
            <a:extLst>
              <a:ext uri="{FF2B5EF4-FFF2-40B4-BE49-F238E27FC236}">
                <a16:creationId xmlns:a16="http://schemas.microsoft.com/office/drawing/2014/main" id="{DD3F2B4E-AB57-414B-B1D3-C74947726F6E}"/>
              </a:ext>
            </a:extLst>
          </p:cNvPr>
          <p:cNvSpPr/>
          <p:nvPr/>
        </p:nvSpPr>
        <p:spPr>
          <a:xfrm>
            <a:off x="2715116" y="1273176"/>
            <a:ext cx="5552584" cy="363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b="1" i="1" u="sng" dirty="0">
                <a:solidFill>
                  <a:srgbClr val="002060"/>
                </a:solidFill>
              </a:rPr>
              <a:t>Contexte et missions</a:t>
            </a:r>
          </a:p>
        </p:txBody>
      </p:sp>
      <p:cxnSp>
        <p:nvCxnSpPr>
          <p:cNvPr id="48" name="Connecteur droit 47">
            <a:extLst>
              <a:ext uri="{FF2B5EF4-FFF2-40B4-BE49-F238E27FC236}">
                <a16:creationId xmlns:a16="http://schemas.microsoft.com/office/drawing/2014/main" id="{0670B7B9-4AA8-4DFA-A623-E46289485509}"/>
              </a:ext>
            </a:extLst>
          </p:cNvPr>
          <p:cNvCxnSpPr>
            <a:cxnSpLocks/>
          </p:cNvCxnSpPr>
          <p:nvPr/>
        </p:nvCxnSpPr>
        <p:spPr>
          <a:xfrm flipH="1">
            <a:off x="2539075" y="2183637"/>
            <a:ext cx="12852" cy="3651316"/>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0" name="Text Box 2">
            <a:extLst>
              <a:ext uri="{FF2B5EF4-FFF2-40B4-BE49-F238E27FC236}">
                <a16:creationId xmlns:a16="http://schemas.microsoft.com/office/drawing/2014/main" id="{CCF070EC-2438-4F1A-AA81-BC68CC19F7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Introduction</a:t>
            </a:r>
          </a:p>
        </p:txBody>
      </p:sp>
      <p:sp>
        <p:nvSpPr>
          <p:cNvPr id="61" name="Ellipse 60">
            <a:extLst>
              <a:ext uri="{FF2B5EF4-FFF2-40B4-BE49-F238E27FC236}">
                <a16:creationId xmlns:a16="http://schemas.microsoft.com/office/drawing/2014/main" id="{F5C38CCF-B4C3-4A47-8B76-12F1404A7698}"/>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Tree>
    <p:extLst>
      <p:ext uri="{BB962C8B-B14F-4D97-AF65-F5344CB8AC3E}">
        <p14:creationId xmlns:p14="http://schemas.microsoft.com/office/powerpoint/2010/main" val="40191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2">
            <a:extLst>
              <a:ext uri="{FF2B5EF4-FFF2-40B4-BE49-F238E27FC236}">
                <a16:creationId xmlns:a16="http://schemas.microsoft.com/office/drawing/2014/main" id="{4811F7B5-4083-476F-827C-F7EE1D9096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Sommaire</a:t>
            </a:r>
          </a:p>
        </p:txBody>
      </p:sp>
      <p:sp>
        <p:nvSpPr>
          <p:cNvPr id="14" name="Ellipse 13">
            <a:extLst>
              <a:ext uri="{FF2B5EF4-FFF2-40B4-BE49-F238E27FC236}">
                <a16:creationId xmlns:a16="http://schemas.microsoft.com/office/drawing/2014/main" id="{1BC3B96E-9EDF-4A9C-8A2E-C05604B621D7}"/>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3" name="Espace réservé du numéro de diapositive 2">
            <a:extLst>
              <a:ext uri="{FF2B5EF4-FFF2-40B4-BE49-F238E27FC236}">
                <a16:creationId xmlns:a16="http://schemas.microsoft.com/office/drawing/2014/main" id="{5B7AAE45-4D82-4172-A56A-8318A02E9BE6}"/>
              </a:ext>
            </a:extLst>
          </p:cNvPr>
          <p:cNvSpPr>
            <a:spLocks noGrp="1"/>
          </p:cNvSpPr>
          <p:nvPr>
            <p:ph type="sldNum" sz="quarter" idx="12"/>
          </p:nvPr>
        </p:nvSpPr>
        <p:spPr/>
        <p:txBody>
          <a:bodyPr/>
          <a:lstStyle/>
          <a:p>
            <a:fld id="{A47CBF5F-AFAF-4CF2-85DD-2C0CB3FB2310}" type="slidenum">
              <a:rPr lang="fr-FR" smtClean="0"/>
              <a:t>4</a:t>
            </a:fld>
            <a:endParaRPr lang="fr-FR"/>
          </a:p>
        </p:txBody>
      </p:sp>
      <p:sp>
        <p:nvSpPr>
          <p:cNvPr id="2" name="ZoneTexte 1">
            <a:extLst>
              <a:ext uri="{FF2B5EF4-FFF2-40B4-BE49-F238E27FC236}">
                <a16:creationId xmlns:a16="http://schemas.microsoft.com/office/drawing/2014/main" id="{9B0BAE2B-B60E-415A-B67E-70AA327452EF}"/>
              </a:ext>
            </a:extLst>
          </p:cNvPr>
          <p:cNvSpPr txBox="1"/>
          <p:nvPr/>
        </p:nvSpPr>
        <p:spPr>
          <a:xfrm>
            <a:off x="2939857" y="548544"/>
            <a:ext cx="6201604" cy="692255"/>
          </a:xfrm>
          <a:prstGeom prst="rect">
            <a:avLst/>
          </a:prstGeom>
          <a:ln w="28575">
            <a:noFill/>
          </a:ln>
        </p:spPr>
        <p:txBody>
          <a:bodyPr wrap="square" lIns="72000" tIns="396000" rtlCol="0" anchor="t">
            <a:spAutoFit/>
          </a:bodyPr>
          <a:lstStyle/>
          <a:p>
            <a:pPr marL="3175" algn="l"/>
            <a:endParaRPr lang="fr-FR" sz="1600" b="1" dirty="0">
              <a:solidFill>
                <a:srgbClr val="002060"/>
              </a:solidFill>
              <a:latin typeface="Century Gothic" panose="020B0502020202020204" pitchFamily="34" charset="0"/>
              <a:ea typeface="Microsoft YaHei" panose="020B0503020204020204" pitchFamily="34" charset="-122"/>
            </a:endParaRPr>
          </a:p>
        </p:txBody>
      </p:sp>
      <p:sp>
        <p:nvSpPr>
          <p:cNvPr id="18" name="ZoneTexte 17">
            <a:extLst>
              <a:ext uri="{FF2B5EF4-FFF2-40B4-BE49-F238E27FC236}">
                <a16:creationId xmlns:a16="http://schemas.microsoft.com/office/drawing/2014/main" id="{1B64A551-9DFD-4ABB-8340-FC88A65CD404}"/>
              </a:ext>
            </a:extLst>
          </p:cNvPr>
          <p:cNvSpPr txBox="1"/>
          <p:nvPr/>
        </p:nvSpPr>
        <p:spPr>
          <a:xfrm>
            <a:off x="1038225" y="1073945"/>
            <a:ext cx="10467974" cy="4616648"/>
          </a:xfrm>
          <a:prstGeom prst="rect">
            <a:avLst/>
          </a:prstGeom>
          <a:noFill/>
          <a:ln w="28575">
            <a:solidFill>
              <a:srgbClr val="16B07D"/>
            </a:solidFill>
          </a:ln>
        </p:spPr>
        <p:txBody>
          <a:bodyPr wrap="square">
            <a:spAutoFit/>
          </a:bodyPr>
          <a:lstStyle/>
          <a:p>
            <a:pPr marL="0" indent="0">
              <a:buNone/>
            </a:pPr>
            <a:r>
              <a:rPr lang="fr-FR" sz="2400" b="1" cap="small" dirty="0"/>
              <a:t>Partie 1 </a:t>
            </a:r>
            <a:r>
              <a:rPr lang="fr-FR" sz="2400" cap="small" dirty="0"/>
              <a:t>(5 min)</a:t>
            </a:r>
          </a:p>
          <a:p>
            <a:pPr marL="0" indent="0">
              <a:buNone/>
            </a:pPr>
            <a:r>
              <a:rPr lang="fr-FR" sz="2400" dirty="0"/>
              <a:t>Présentation du jeu de données</a:t>
            </a:r>
          </a:p>
          <a:p>
            <a:pPr marL="342900" indent="-342900">
              <a:buFont typeface="Wingdings" panose="05000000000000000000" pitchFamily="2" charset="2"/>
              <a:buChar char="Ø"/>
            </a:pPr>
            <a:r>
              <a:rPr lang="fr-FR" i="1" dirty="0"/>
              <a:t>Validation du jeu de données et description des informations contenues</a:t>
            </a:r>
          </a:p>
          <a:p>
            <a:pPr marL="0" indent="0">
              <a:buNone/>
            </a:pPr>
            <a:endParaRPr lang="fr-FR" sz="2400" dirty="0"/>
          </a:p>
          <a:p>
            <a:pPr marL="0" indent="0">
              <a:buNone/>
            </a:pPr>
            <a:r>
              <a:rPr lang="fr-FR" sz="2400" b="1" cap="small" dirty="0"/>
              <a:t>Partie 2 </a:t>
            </a:r>
            <a:r>
              <a:rPr lang="fr-FR" sz="2400" cap="small" dirty="0"/>
              <a:t>(15 min)</a:t>
            </a:r>
          </a:p>
          <a:p>
            <a:pPr marL="0" indent="0">
              <a:buNone/>
            </a:pPr>
            <a:r>
              <a:rPr lang="fr-FR" sz="2400" dirty="0"/>
              <a:t>Présentation de l’analyse pré-exploratoire du jeu de données</a:t>
            </a:r>
          </a:p>
          <a:p>
            <a:pPr marL="285750" indent="-285750">
              <a:buFont typeface="Wingdings" panose="05000000000000000000" pitchFamily="2" charset="2"/>
              <a:buChar char="Ø"/>
            </a:pPr>
            <a:r>
              <a:rPr lang="fr-FR" i="1" dirty="0"/>
              <a:t>Sélection des informations pertinentes pour répondre à la problématique</a:t>
            </a:r>
          </a:p>
          <a:p>
            <a:pPr marL="285750" indent="-285750">
              <a:buFont typeface="Wingdings" panose="05000000000000000000" pitchFamily="2" charset="2"/>
              <a:buChar char="Ø"/>
            </a:pPr>
            <a:r>
              <a:rPr lang="fr-FR" i="1" dirty="0"/>
              <a:t>Détermination d’ordres de grandeur statistiques </a:t>
            </a:r>
          </a:p>
          <a:p>
            <a:pPr marL="0" indent="0">
              <a:buNone/>
            </a:pPr>
            <a:endParaRPr lang="fr-FR" dirty="0"/>
          </a:p>
          <a:p>
            <a:pPr marL="0" indent="0">
              <a:buNone/>
            </a:pPr>
            <a:r>
              <a:rPr lang="fr-FR" sz="2400" dirty="0"/>
              <a:t>Conclusions sur la pertinence de l’usage du jeu de données</a:t>
            </a:r>
          </a:p>
          <a:p>
            <a:pPr marL="0" indent="0">
              <a:buNone/>
            </a:pPr>
            <a:endParaRPr lang="fr-FR" sz="2400" dirty="0"/>
          </a:p>
          <a:p>
            <a:pPr marL="0" indent="0">
              <a:buNone/>
            </a:pPr>
            <a:r>
              <a:rPr lang="fr-FR" sz="2400" b="1" cap="small" dirty="0"/>
              <a:t>Partie 3 </a:t>
            </a:r>
            <a:r>
              <a:rPr lang="fr-FR" sz="2400" cap="small" dirty="0"/>
              <a:t>(5 à 10 min)</a:t>
            </a:r>
          </a:p>
          <a:p>
            <a:pPr marL="0" indent="0">
              <a:buNone/>
            </a:pPr>
            <a:r>
              <a:rPr lang="fr-FR" sz="2400" dirty="0"/>
              <a:t>Questions-réponses</a:t>
            </a:r>
          </a:p>
        </p:txBody>
      </p:sp>
      <p:sp>
        <p:nvSpPr>
          <p:cNvPr id="20" name="Ellipse 19">
            <a:extLst>
              <a:ext uri="{FF2B5EF4-FFF2-40B4-BE49-F238E27FC236}">
                <a16:creationId xmlns:a16="http://schemas.microsoft.com/office/drawing/2014/main" id="{324801C4-1875-4132-AE2D-7DEBAF2AE875}"/>
              </a:ext>
            </a:extLst>
          </p:cNvPr>
          <p:cNvSpPr/>
          <p:nvPr/>
        </p:nvSpPr>
        <p:spPr>
          <a:xfrm>
            <a:off x="532931" y="155245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1" name="Ellipse 20">
            <a:extLst>
              <a:ext uri="{FF2B5EF4-FFF2-40B4-BE49-F238E27FC236}">
                <a16:creationId xmlns:a16="http://schemas.microsoft.com/office/drawing/2014/main" id="{C6527175-859C-4CE5-8A66-96D71336C6DD}"/>
              </a:ext>
            </a:extLst>
          </p:cNvPr>
          <p:cNvSpPr/>
          <p:nvPr/>
        </p:nvSpPr>
        <p:spPr>
          <a:xfrm>
            <a:off x="532931" y="4873544"/>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22" name="Ellipse 21">
            <a:extLst>
              <a:ext uri="{FF2B5EF4-FFF2-40B4-BE49-F238E27FC236}">
                <a16:creationId xmlns:a16="http://schemas.microsoft.com/office/drawing/2014/main" id="{0C207B4B-E489-4670-928C-BA4DC3288D86}"/>
              </a:ext>
            </a:extLst>
          </p:cNvPr>
          <p:cNvSpPr/>
          <p:nvPr/>
        </p:nvSpPr>
        <p:spPr>
          <a:xfrm>
            <a:off x="511375" y="4043641"/>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23" name="Ellipse 22">
            <a:extLst>
              <a:ext uri="{FF2B5EF4-FFF2-40B4-BE49-F238E27FC236}">
                <a16:creationId xmlns:a16="http://schemas.microsoft.com/office/drawing/2014/main" id="{B480E871-2540-4BA6-8DBE-6016049CD84A}"/>
              </a:ext>
            </a:extLst>
          </p:cNvPr>
          <p:cNvSpPr/>
          <p:nvPr/>
        </p:nvSpPr>
        <p:spPr>
          <a:xfrm>
            <a:off x="511375" y="2814359"/>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1 :</a:t>
            </a:r>
          </a:p>
          <a:p>
            <a:pPr marL="0" indent="0">
              <a:buNone/>
            </a:pPr>
            <a:r>
              <a:rPr lang="fr-FR" sz="4800" dirty="0">
                <a:solidFill>
                  <a:schemeClr val="accent6">
                    <a:lumMod val="50000"/>
                  </a:schemeClr>
                </a:solidFill>
              </a:rPr>
              <a:t>Présentation du jeu de données</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884845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14E0288-5FAD-4B23-8AA0-17C1EC02CB44}"/>
              </a:ext>
            </a:extLst>
          </p:cNvPr>
          <p:cNvSpPr>
            <a:spLocks noGrp="1"/>
          </p:cNvSpPr>
          <p:nvPr>
            <p:ph type="sldNum" sz="quarter" idx="12"/>
          </p:nvPr>
        </p:nvSpPr>
        <p:spPr/>
        <p:txBody>
          <a:bodyPr/>
          <a:lstStyle/>
          <a:p>
            <a:fld id="{A47CBF5F-AFAF-4CF2-85DD-2C0CB3FB2310}" type="slidenum">
              <a:rPr lang="fr-FR" smtClean="0"/>
              <a:t>6</a:t>
            </a:fld>
            <a:endParaRPr lang="fr-FR"/>
          </a:p>
        </p:txBody>
      </p:sp>
      <p:sp>
        <p:nvSpPr>
          <p:cNvPr id="4" name="Titre 3">
            <a:extLst>
              <a:ext uri="{FF2B5EF4-FFF2-40B4-BE49-F238E27FC236}">
                <a16:creationId xmlns:a16="http://schemas.microsoft.com/office/drawing/2014/main" id="{FBEF5A5D-F0A7-4440-BA7A-6766BFC2DCB5}"/>
              </a:ext>
            </a:extLst>
          </p:cNvPr>
          <p:cNvSpPr>
            <a:spLocks noGrp="1"/>
          </p:cNvSpPr>
          <p:nvPr>
            <p:ph type="title"/>
          </p:nvPr>
        </p:nvSpPr>
        <p:spPr/>
        <p:txBody>
          <a:bodyPr/>
          <a:lstStyle/>
          <a:p>
            <a:r>
              <a:rPr lang="fr-FR" dirty="0"/>
              <a:t>  Présentation du jeu de données</a:t>
            </a:r>
          </a:p>
        </p:txBody>
      </p:sp>
      <p:sp>
        <p:nvSpPr>
          <p:cNvPr id="5" name="Ellipse 4">
            <a:extLst>
              <a:ext uri="{FF2B5EF4-FFF2-40B4-BE49-F238E27FC236}">
                <a16:creationId xmlns:a16="http://schemas.microsoft.com/office/drawing/2014/main" id="{A91460B7-5F82-4E68-84EF-56B55F462E93}"/>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cxnSp>
        <p:nvCxnSpPr>
          <p:cNvPr id="12" name="Connecteur droit 11">
            <a:extLst>
              <a:ext uri="{FF2B5EF4-FFF2-40B4-BE49-F238E27FC236}">
                <a16:creationId xmlns:a16="http://schemas.microsoft.com/office/drawing/2014/main" id="{1C60C1D7-1652-4703-8DC6-B58C66FF39DD}"/>
              </a:ext>
            </a:extLst>
          </p:cNvPr>
          <p:cNvCxnSpPr>
            <a:cxnSpLocks/>
          </p:cNvCxnSpPr>
          <p:nvPr/>
        </p:nvCxnSpPr>
        <p:spPr>
          <a:xfrm flipH="1">
            <a:off x="2060474" y="1467158"/>
            <a:ext cx="10007" cy="780741"/>
          </a:xfrm>
          <a:prstGeom prst="line">
            <a:avLst/>
          </a:prstGeom>
          <a:ln w="19050">
            <a:solidFill>
              <a:srgbClr val="16B07D"/>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59AA2DAB-FB5C-42A9-8643-EDDA46B9590A}"/>
              </a:ext>
            </a:extLst>
          </p:cNvPr>
          <p:cNvCxnSpPr>
            <a:cxnSpLocks/>
          </p:cNvCxnSpPr>
          <p:nvPr/>
        </p:nvCxnSpPr>
        <p:spPr>
          <a:xfrm>
            <a:off x="8440191" y="1446380"/>
            <a:ext cx="0" cy="877321"/>
          </a:xfrm>
          <a:prstGeom prst="line">
            <a:avLst/>
          </a:prstGeom>
          <a:ln w="19050">
            <a:solidFill>
              <a:srgbClr val="16B07D"/>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15A2626-AE4D-4410-8722-E8E260232E1D}"/>
              </a:ext>
            </a:extLst>
          </p:cNvPr>
          <p:cNvSpPr/>
          <p:nvPr/>
        </p:nvSpPr>
        <p:spPr>
          <a:xfrm>
            <a:off x="1192438" y="1411394"/>
            <a:ext cx="1749532" cy="342000"/>
          </a:xfrm>
          <a:prstGeom prst="rect">
            <a:avLst/>
          </a:prstGeom>
          <a:solidFill>
            <a:srgbClr val="16B07D"/>
          </a:solidFill>
          <a:ln w="28575" cap="flat" cmpd="sng" algn="ctr">
            <a:solidFill>
              <a:srgbClr val="16B07D"/>
            </a:solidFill>
            <a:prstDash val="solid"/>
          </a:ln>
          <a:effectLst/>
        </p:spPr>
        <p:txBody>
          <a:bodyPr rot="0" spcFirstLastPara="0" vertOverflow="overflow" horzOverflow="overflow" vert="horz" wrap="square" lIns="72000" tIns="46800" rIns="72000" bIns="46800" numCol="1" spcCol="0" rtlCol="0" fromWordArt="0" anchor="ctr" anchorCtr="0" forceAA="0" compatLnSpc="1">
            <a:prstTxWarp prst="textNoShape">
              <a:avLst/>
            </a:prstTxWarp>
            <a:noAutofit/>
          </a:bodyPr>
          <a:lstStyle/>
          <a:p>
            <a:pPr marL="0" marR="0" lvl="0" indent="0" algn="ctr" defTabSz="1123340" eaLnBrk="1" fontAlgn="auto" latinLnBrk="0" hangingPunct="1">
              <a:lnSpc>
                <a:spcPct val="100000"/>
              </a:lnSpc>
              <a:spcBef>
                <a:spcPts val="0"/>
              </a:spcBef>
              <a:spcAft>
                <a:spcPts val="0"/>
              </a:spcAft>
              <a:buClrTx/>
              <a:buSzTx/>
              <a:buFontTx/>
              <a:buNone/>
              <a:tabLst/>
              <a:defRPr/>
            </a:pPr>
            <a:r>
              <a:rPr lang="fr-FR" sz="1400" b="1" kern="0" dirty="0">
                <a:solidFill>
                  <a:prstClr val="white"/>
                </a:solidFill>
                <a:latin typeface="Avenir LT Std 45 Book"/>
              </a:rPr>
              <a:t>DATA</a:t>
            </a:r>
            <a:endParaRPr kumimoji="0" lang="fr-FR" sz="1400" b="1" i="0" u="none" strike="noStrike" kern="0" cap="none" spc="0" normalizeH="0" baseline="0" noProof="0" dirty="0">
              <a:ln>
                <a:noFill/>
              </a:ln>
              <a:solidFill>
                <a:prstClr val="white"/>
              </a:solidFill>
              <a:effectLst/>
              <a:uLnTx/>
              <a:uFillTx/>
              <a:latin typeface="Avenir LT Std 45 Book"/>
              <a:ea typeface="+mn-ea"/>
              <a:cs typeface="+mn-cs"/>
            </a:endParaRPr>
          </a:p>
        </p:txBody>
      </p:sp>
      <p:sp>
        <p:nvSpPr>
          <p:cNvPr id="17" name="Rectangle 16">
            <a:extLst>
              <a:ext uri="{FF2B5EF4-FFF2-40B4-BE49-F238E27FC236}">
                <a16:creationId xmlns:a16="http://schemas.microsoft.com/office/drawing/2014/main" id="{815A2626-AE4D-4410-8722-E8E260232E1D}"/>
              </a:ext>
            </a:extLst>
          </p:cNvPr>
          <p:cNvSpPr/>
          <p:nvPr/>
        </p:nvSpPr>
        <p:spPr>
          <a:xfrm>
            <a:off x="3235078" y="1411394"/>
            <a:ext cx="1864822" cy="342000"/>
          </a:xfrm>
          <a:prstGeom prst="rect">
            <a:avLst/>
          </a:prstGeom>
          <a:solidFill>
            <a:srgbClr val="16B07D"/>
          </a:solidFill>
          <a:ln w="28575" cap="flat" cmpd="sng" algn="ctr">
            <a:solidFill>
              <a:srgbClr val="16B07D"/>
            </a:solidFill>
            <a:prstDash val="solid"/>
          </a:ln>
          <a:effectLst/>
        </p:spPr>
        <p:txBody>
          <a:bodyPr rot="0" spcFirstLastPara="0" vertOverflow="overflow" horzOverflow="overflow" vert="horz" wrap="square" lIns="72000" tIns="46800" rIns="72000" bIns="46800" numCol="1" spcCol="0" rtlCol="0" fromWordArt="0" anchor="ctr" anchorCtr="0" forceAA="0" compatLnSpc="1">
            <a:prstTxWarp prst="textNoShape">
              <a:avLst/>
            </a:prstTxWarp>
            <a:noAutofit/>
          </a:bodyPr>
          <a:lstStyle/>
          <a:p>
            <a:pPr marL="0" marR="0" lvl="0" indent="0" algn="ctr" defTabSz="1123340" eaLnBrk="1" fontAlgn="auto" latinLnBrk="0" hangingPunct="1">
              <a:lnSpc>
                <a:spcPct val="100000"/>
              </a:lnSpc>
              <a:spcBef>
                <a:spcPts val="0"/>
              </a:spcBef>
              <a:spcAft>
                <a:spcPts val="0"/>
              </a:spcAft>
              <a:buClrTx/>
              <a:buSzTx/>
              <a:buFontTx/>
              <a:buNone/>
              <a:tabLst/>
              <a:defRPr/>
            </a:pPr>
            <a:r>
              <a:rPr lang="fr-FR" sz="1400" b="1" kern="0" dirty="0">
                <a:solidFill>
                  <a:prstClr val="white"/>
                </a:solidFill>
                <a:latin typeface="Avenir LT Std 45 Book"/>
              </a:rPr>
              <a:t>SERIES</a:t>
            </a:r>
            <a:endParaRPr kumimoji="0" lang="fr-FR" sz="1400" b="1" i="0" u="none" strike="noStrike" kern="0" cap="none" spc="0" normalizeH="0" baseline="0" noProof="0" dirty="0">
              <a:ln>
                <a:noFill/>
              </a:ln>
              <a:solidFill>
                <a:prstClr val="white"/>
              </a:solidFill>
              <a:effectLst/>
              <a:uLnTx/>
              <a:uFillTx/>
              <a:latin typeface="Avenir LT Std 45 Book"/>
              <a:ea typeface="+mn-ea"/>
              <a:cs typeface="+mn-cs"/>
            </a:endParaRPr>
          </a:p>
        </p:txBody>
      </p:sp>
      <p:sp>
        <p:nvSpPr>
          <p:cNvPr id="19" name="Titre 1">
            <a:extLst>
              <a:ext uri="{FF2B5EF4-FFF2-40B4-BE49-F238E27FC236}">
                <a16:creationId xmlns:a16="http://schemas.microsoft.com/office/drawing/2014/main" id="{2090FF3C-DE10-4345-9CBA-458953D96D64}"/>
              </a:ext>
            </a:extLst>
          </p:cNvPr>
          <p:cNvSpPr txBox="1">
            <a:spLocks/>
          </p:cNvSpPr>
          <p:nvPr/>
        </p:nvSpPr>
        <p:spPr>
          <a:xfrm>
            <a:off x="954686" y="2196148"/>
            <a:ext cx="2116247" cy="3842702"/>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fontScale="92500"/>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algn="l"/>
            <a:r>
              <a:rPr lang="fr-FR" sz="1400" b="1" i="0" u="none" strike="noStrike" baseline="0" dirty="0">
                <a:solidFill>
                  <a:srgbClr val="A82A1E"/>
                </a:solidFill>
                <a:latin typeface="Roboto-Bold"/>
              </a:rPr>
              <a:t>Informations sur l’évolution de nombreux indicateurs pour tous les pays (et régions) : </a:t>
            </a:r>
          </a:p>
          <a:p>
            <a:pPr algn="l"/>
            <a:endParaRPr lang="fr-FR" sz="1400" b="1" i="0" u="none" strike="noStrike" baseline="0" dirty="0">
              <a:solidFill>
                <a:srgbClr val="A82A1E"/>
              </a:solidFill>
              <a:latin typeface="Roboto-Bold"/>
            </a:endParaRPr>
          </a:p>
          <a:p>
            <a:pPr algn="l"/>
            <a:r>
              <a:rPr lang="fr-FR" sz="1400" b="0" i="0" u="none" strike="noStrike" baseline="0" dirty="0">
                <a:solidFill>
                  <a:srgbClr val="A82A1E"/>
                </a:solidFill>
                <a:latin typeface="Roboto-Regular"/>
              </a:rPr>
              <a:t>Taille : 886 930 lignes, 70 colonnes</a:t>
            </a:r>
          </a:p>
          <a:p>
            <a:pPr algn="l"/>
            <a:endParaRPr lang="fr-FR" sz="1400" b="0" i="0" u="none" strike="noStrike" baseline="0" dirty="0">
              <a:solidFill>
                <a:srgbClr val="A82A1E"/>
              </a:solidFill>
              <a:latin typeface="Roboto-Regular"/>
            </a:endParaRPr>
          </a:p>
          <a:p>
            <a:pPr algn="l"/>
            <a:r>
              <a:rPr lang="fr-FR" sz="1400" b="0" i="0" u="none" strike="noStrike" baseline="0" dirty="0">
                <a:solidFill>
                  <a:srgbClr val="A82A1E"/>
                </a:solidFill>
                <a:latin typeface="Roboto-Regular"/>
              </a:rPr>
              <a:t> Jeu de données entre 1970 (passé) et 2100 (prédictions)</a:t>
            </a:r>
          </a:p>
          <a:p>
            <a:pPr algn="l"/>
            <a:endParaRPr lang="fr-FR" sz="1400" b="0" i="0" u="none" strike="noStrike" baseline="0" dirty="0">
              <a:solidFill>
                <a:srgbClr val="A82A1E"/>
              </a:solidFill>
              <a:latin typeface="Roboto-Regular"/>
            </a:endParaRPr>
          </a:p>
          <a:p>
            <a:pPr algn="l"/>
            <a:r>
              <a:rPr lang="fr-FR" sz="1400" b="0" dirty="0">
                <a:solidFill>
                  <a:srgbClr val="A82A1E"/>
                </a:solidFill>
                <a:latin typeface="Roboto-Regular"/>
              </a:rPr>
              <a:t>Nombreuses valeurs et colonnes manquantes</a:t>
            </a:r>
          </a:p>
          <a:p>
            <a:pPr algn="l"/>
            <a:endParaRPr lang="fr-FR" sz="1400" b="0" dirty="0">
              <a:solidFill>
                <a:srgbClr val="A82A1E"/>
              </a:solidFill>
              <a:latin typeface="Roboto-Regular"/>
            </a:endParaRPr>
          </a:p>
          <a:p>
            <a:pPr algn="l"/>
            <a:r>
              <a:rPr lang="fr-FR" sz="1400" b="0" i="0" u="none" strike="noStrike" baseline="0" dirty="0">
                <a:solidFill>
                  <a:srgbClr val="A82A1E"/>
                </a:solidFill>
                <a:latin typeface="Roboto-Regular"/>
              </a:rPr>
              <a:t>Aucun doublon</a:t>
            </a:r>
          </a:p>
          <a:p>
            <a:pPr algn="l"/>
            <a:endParaRPr lang="fr-FR" sz="1400" b="0" i="0" u="none" strike="noStrike" baseline="0" dirty="0">
              <a:solidFill>
                <a:srgbClr val="A82A1E"/>
              </a:solidFill>
              <a:latin typeface="Roboto-Regular"/>
            </a:endParaRPr>
          </a:p>
          <a:p>
            <a:pPr marL="285750" indent="-285750">
              <a:buFont typeface="Arial" panose="020B0604020202020204" pitchFamily="34" charset="0"/>
              <a:buChar char="•"/>
            </a:pPr>
            <a:endParaRPr lang="fr-FR" sz="1400" dirty="0">
              <a:solidFill>
                <a:srgbClr val="A0A0A0">
                  <a:lumMod val="50000"/>
                </a:srgbClr>
              </a:solidFill>
              <a:latin typeface="Avenir LT Std 45 Book"/>
            </a:endParaRPr>
          </a:p>
        </p:txBody>
      </p:sp>
      <p:sp>
        <p:nvSpPr>
          <p:cNvPr id="24" name="Titre 1">
            <a:extLst>
              <a:ext uri="{FF2B5EF4-FFF2-40B4-BE49-F238E27FC236}">
                <a16:creationId xmlns:a16="http://schemas.microsoft.com/office/drawing/2014/main" id="{2B784F40-1CD9-4D1B-B0C6-EF4B172D6C08}"/>
              </a:ext>
            </a:extLst>
          </p:cNvPr>
          <p:cNvSpPr txBox="1">
            <a:spLocks/>
          </p:cNvSpPr>
          <p:nvPr/>
        </p:nvSpPr>
        <p:spPr>
          <a:xfrm>
            <a:off x="7656952" y="2212592"/>
            <a:ext cx="2066630" cy="3821170"/>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algn="l"/>
            <a:r>
              <a:rPr lang="fr-FR" sz="1400" b="1" i="0" u="none" strike="noStrike" baseline="0" dirty="0">
                <a:solidFill>
                  <a:srgbClr val="A82A1E"/>
                </a:solidFill>
                <a:latin typeface="Roboto-Bold"/>
              </a:rPr>
              <a:t>Informations sur la source des données contenues dans </a:t>
            </a:r>
            <a:r>
              <a:rPr lang="fr-FR" sz="1400" b="1" i="0" u="none" strike="noStrike" baseline="0" dirty="0" err="1">
                <a:solidFill>
                  <a:srgbClr val="A82A1E"/>
                </a:solidFill>
                <a:latin typeface="Roboto-Bold"/>
              </a:rPr>
              <a:t>EdStatsCountry</a:t>
            </a:r>
            <a:endParaRPr lang="fr-FR" sz="1400" b="1" i="0" u="none" strike="noStrike" baseline="0" dirty="0">
              <a:solidFill>
                <a:srgbClr val="A82A1E"/>
              </a:solidFill>
              <a:latin typeface="Roboto-Bold"/>
            </a:endParaRPr>
          </a:p>
          <a:p>
            <a:pPr algn="l"/>
            <a:endParaRPr lang="fr-FR" sz="1400" b="1" i="0" u="none" strike="noStrike" baseline="0" dirty="0">
              <a:solidFill>
                <a:srgbClr val="A82A1E"/>
              </a:solidFill>
              <a:latin typeface="Roboto-Bold"/>
            </a:endParaRPr>
          </a:p>
          <a:p>
            <a:pPr algn="l"/>
            <a:r>
              <a:rPr lang="fr-FR" sz="1400" b="0" i="0" u="none" strike="noStrike" baseline="0" dirty="0">
                <a:solidFill>
                  <a:srgbClr val="A82A1E"/>
                </a:solidFill>
                <a:latin typeface="Roboto-Regular"/>
              </a:rPr>
              <a:t>Taille : 613 lignes, 4 colonnes</a:t>
            </a:r>
          </a:p>
          <a:p>
            <a:pPr algn="l"/>
            <a:endParaRPr lang="fr-FR" sz="1400" b="0" i="0" u="none" strike="noStrike" baseline="0" dirty="0">
              <a:solidFill>
                <a:srgbClr val="A82A1E"/>
              </a:solidFill>
              <a:latin typeface="Roboto-Regular"/>
            </a:endParaRPr>
          </a:p>
          <a:p>
            <a:pPr algn="l"/>
            <a:r>
              <a:rPr lang="fr-FR" sz="1400" b="0" i="0" u="none" strike="noStrike" baseline="0" dirty="0">
                <a:solidFill>
                  <a:srgbClr val="A82A1E"/>
                </a:solidFill>
                <a:latin typeface="Roboto-Regular"/>
              </a:rPr>
              <a:t> </a:t>
            </a:r>
            <a:r>
              <a:rPr lang="fr-FR" sz="1400" b="0" dirty="0">
                <a:solidFill>
                  <a:srgbClr val="A82A1E"/>
                </a:solidFill>
                <a:latin typeface="Roboto-Regular"/>
              </a:rPr>
              <a:t>Colonne remplie de valeurs manquantes</a:t>
            </a:r>
            <a:endParaRPr lang="fr-FR" sz="1400" b="0" i="0" u="none" strike="noStrike" baseline="0" dirty="0">
              <a:solidFill>
                <a:srgbClr val="A82A1E"/>
              </a:solidFill>
              <a:latin typeface="Roboto-Regular"/>
            </a:endParaRPr>
          </a:p>
          <a:p>
            <a:pPr algn="l"/>
            <a:endParaRPr lang="fr-FR" sz="1400" b="0" i="0" u="none" strike="noStrike" baseline="0" dirty="0">
              <a:solidFill>
                <a:srgbClr val="A82A1E"/>
              </a:solidFill>
              <a:latin typeface="Roboto-Regular"/>
            </a:endParaRPr>
          </a:p>
          <a:p>
            <a:pPr algn="l"/>
            <a:r>
              <a:rPr lang="fr-FR" sz="1400" b="0" i="0" u="none" strike="noStrike" baseline="0" dirty="0">
                <a:solidFill>
                  <a:srgbClr val="A82A1E"/>
                </a:solidFill>
                <a:latin typeface="Roboto-Regular"/>
              </a:rPr>
              <a:t>Aucun doublon</a:t>
            </a:r>
          </a:p>
          <a:p>
            <a:pPr marL="285750" indent="-285750">
              <a:buFont typeface="Arial" panose="020B0604020202020204" pitchFamily="34" charset="0"/>
              <a:buChar char="•"/>
            </a:pPr>
            <a:endParaRPr lang="fr-FR" sz="1400" dirty="0">
              <a:solidFill>
                <a:srgbClr val="A0A0A0">
                  <a:lumMod val="50000"/>
                </a:srgbClr>
              </a:solidFill>
              <a:latin typeface="Avenir LT Std 45 Book"/>
            </a:endParaRPr>
          </a:p>
        </p:txBody>
      </p:sp>
      <p:cxnSp>
        <p:nvCxnSpPr>
          <p:cNvPr id="25" name="Connecteur droit 24">
            <a:extLst>
              <a:ext uri="{FF2B5EF4-FFF2-40B4-BE49-F238E27FC236}">
                <a16:creationId xmlns:a16="http://schemas.microsoft.com/office/drawing/2014/main" id="{0B5E00EC-E697-4157-A537-8BF1E20206A5}"/>
              </a:ext>
            </a:extLst>
          </p:cNvPr>
          <p:cNvCxnSpPr>
            <a:cxnSpLocks/>
          </p:cNvCxnSpPr>
          <p:nvPr/>
        </p:nvCxnSpPr>
        <p:spPr>
          <a:xfrm flipH="1">
            <a:off x="10919747" y="1750404"/>
            <a:ext cx="10007" cy="780741"/>
          </a:xfrm>
          <a:prstGeom prst="line">
            <a:avLst/>
          </a:prstGeom>
          <a:ln w="19050">
            <a:solidFill>
              <a:srgbClr val="16B07D"/>
            </a:solidFill>
          </a:ln>
        </p:spPr>
        <p:style>
          <a:lnRef idx="1">
            <a:schemeClr val="accent1"/>
          </a:lnRef>
          <a:fillRef idx="0">
            <a:schemeClr val="accent1"/>
          </a:fillRef>
          <a:effectRef idx="0">
            <a:schemeClr val="accent1"/>
          </a:effectRef>
          <a:fontRef idx="minor">
            <a:schemeClr val="tx1"/>
          </a:fontRef>
        </p:style>
      </p:cxnSp>
      <p:sp>
        <p:nvSpPr>
          <p:cNvPr id="26" name="Titre 1">
            <a:extLst>
              <a:ext uri="{FF2B5EF4-FFF2-40B4-BE49-F238E27FC236}">
                <a16:creationId xmlns:a16="http://schemas.microsoft.com/office/drawing/2014/main" id="{0F8DE084-9EB5-4C4B-9F7A-2664FFBDE8E4}"/>
              </a:ext>
            </a:extLst>
          </p:cNvPr>
          <p:cNvSpPr txBox="1">
            <a:spLocks/>
          </p:cNvSpPr>
          <p:nvPr/>
        </p:nvSpPr>
        <p:spPr>
          <a:xfrm>
            <a:off x="9905639" y="2196149"/>
            <a:ext cx="1922466" cy="3361364"/>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algn="l"/>
            <a:r>
              <a:rPr lang="fr-FR" sz="1400" b="1" i="0" u="none" strike="noStrike" baseline="0" dirty="0">
                <a:solidFill>
                  <a:srgbClr val="A82A1E"/>
                </a:solidFill>
                <a:latin typeface="Roboto-Bold"/>
              </a:rPr>
              <a:t>Informations sur l’année d’origine des données et les incertitudes sur les données)</a:t>
            </a:r>
          </a:p>
          <a:p>
            <a:pPr algn="l"/>
            <a:endParaRPr lang="fr-FR" sz="1400" b="1" i="0" u="none" strike="noStrike" baseline="0" dirty="0">
              <a:solidFill>
                <a:srgbClr val="A82A1E"/>
              </a:solidFill>
              <a:latin typeface="Roboto-Bold"/>
            </a:endParaRPr>
          </a:p>
          <a:p>
            <a:pPr algn="l"/>
            <a:r>
              <a:rPr lang="fr-FR" sz="1400" b="0" i="0" u="none" strike="noStrike" baseline="0" dirty="0">
                <a:solidFill>
                  <a:srgbClr val="A82A1E"/>
                </a:solidFill>
                <a:latin typeface="Roboto-Regular"/>
              </a:rPr>
              <a:t>Taille : 643 638 lignes, 4 colonnes</a:t>
            </a:r>
          </a:p>
          <a:p>
            <a:pPr algn="l"/>
            <a:endParaRPr lang="fr-FR" sz="1400" b="0" i="0" u="none" strike="noStrike" baseline="0" dirty="0">
              <a:solidFill>
                <a:srgbClr val="A82A1E"/>
              </a:solidFill>
              <a:latin typeface="Roboto-Regular"/>
            </a:endParaRPr>
          </a:p>
          <a:p>
            <a:pPr algn="l"/>
            <a:r>
              <a:rPr lang="fr-FR" sz="1400" b="0" dirty="0">
                <a:solidFill>
                  <a:srgbClr val="A82A1E"/>
                </a:solidFill>
                <a:latin typeface="Roboto-Regular"/>
              </a:rPr>
              <a:t> Colonne remplie de valeurs manquantes</a:t>
            </a:r>
            <a:endParaRPr lang="fr-FR" sz="1400" dirty="0">
              <a:solidFill>
                <a:srgbClr val="A0A0A0">
                  <a:lumMod val="50000"/>
                </a:srgbClr>
              </a:solidFill>
              <a:latin typeface="Avenir LT Std 45 Book"/>
            </a:endParaRPr>
          </a:p>
        </p:txBody>
      </p:sp>
      <p:cxnSp>
        <p:nvCxnSpPr>
          <p:cNvPr id="27" name="Connecteur droit 26">
            <a:extLst>
              <a:ext uri="{FF2B5EF4-FFF2-40B4-BE49-F238E27FC236}">
                <a16:creationId xmlns:a16="http://schemas.microsoft.com/office/drawing/2014/main" id="{F265176D-017F-483D-9C63-C330CEE05244}"/>
              </a:ext>
            </a:extLst>
          </p:cNvPr>
          <p:cNvCxnSpPr>
            <a:cxnSpLocks/>
          </p:cNvCxnSpPr>
          <p:nvPr/>
        </p:nvCxnSpPr>
        <p:spPr>
          <a:xfrm flipH="1">
            <a:off x="6330669" y="1733293"/>
            <a:ext cx="10007" cy="780741"/>
          </a:xfrm>
          <a:prstGeom prst="line">
            <a:avLst/>
          </a:prstGeom>
          <a:ln w="19050">
            <a:solidFill>
              <a:srgbClr val="16B07D"/>
            </a:solidFill>
          </a:ln>
        </p:spPr>
        <p:style>
          <a:lnRef idx="1">
            <a:schemeClr val="accent1"/>
          </a:lnRef>
          <a:fillRef idx="0">
            <a:schemeClr val="accent1"/>
          </a:fillRef>
          <a:effectRef idx="0">
            <a:schemeClr val="accent1"/>
          </a:effectRef>
          <a:fontRef idx="minor">
            <a:schemeClr val="tx1"/>
          </a:fontRef>
        </p:style>
      </p:cxnSp>
      <p:sp>
        <p:nvSpPr>
          <p:cNvPr id="28" name="Titre 1">
            <a:extLst>
              <a:ext uri="{FF2B5EF4-FFF2-40B4-BE49-F238E27FC236}">
                <a16:creationId xmlns:a16="http://schemas.microsoft.com/office/drawing/2014/main" id="{C76DDDD1-F2FD-47B2-B577-9EB6DEA99BA7}"/>
              </a:ext>
            </a:extLst>
          </p:cNvPr>
          <p:cNvSpPr txBox="1">
            <a:spLocks/>
          </p:cNvSpPr>
          <p:nvPr/>
        </p:nvSpPr>
        <p:spPr>
          <a:xfrm>
            <a:off x="3201536" y="2217680"/>
            <a:ext cx="2001379" cy="3821170"/>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lnSpcReduction="10000"/>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algn="l"/>
            <a:r>
              <a:rPr lang="fr-FR" sz="1500" b="1" i="0" u="none" strike="noStrike" baseline="0" dirty="0">
                <a:solidFill>
                  <a:srgbClr val="A82A1E"/>
                </a:solidFill>
                <a:latin typeface="Roboto-Bold"/>
              </a:rPr>
              <a:t>Informations sur les indicateurs socio économiques disponibles </a:t>
            </a:r>
          </a:p>
          <a:p>
            <a:pPr algn="l"/>
            <a:endParaRPr lang="fr-FR" sz="1500" b="1" i="0" u="none" strike="noStrike" baseline="0" dirty="0">
              <a:solidFill>
                <a:srgbClr val="A82A1E"/>
              </a:solidFill>
              <a:latin typeface="Roboto-Bold"/>
            </a:endParaRPr>
          </a:p>
          <a:p>
            <a:pPr algn="l"/>
            <a:r>
              <a:rPr lang="fr-FR" sz="1500" b="0" i="0" u="none" strike="noStrike" baseline="0" dirty="0">
                <a:solidFill>
                  <a:srgbClr val="A82A1E"/>
                </a:solidFill>
                <a:latin typeface="Roboto-Regular"/>
              </a:rPr>
              <a:t>Taille : 3665 lignes, 21 colonnes</a:t>
            </a:r>
          </a:p>
          <a:p>
            <a:pPr algn="l"/>
            <a:endParaRPr lang="fr-FR" sz="1500" b="0" i="0" u="none" strike="noStrike" baseline="0" dirty="0">
              <a:solidFill>
                <a:srgbClr val="A82A1E"/>
              </a:solidFill>
              <a:latin typeface="Roboto-Regular"/>
            </a:endParaRPr>
          </a:p>
          <a:p>
            <a:pPr algn="l"/>
            <a:r>
              <a:rPr lang="fr-FR" sz="1500" b="0" dirty="0">
                <a:solidFill>
                  <a:srgbClr val="A82A1E"/>
                </a:solidFill>
                <a:latin typeface="Roboto-Regular"/>
              </a:rPr>
              <a:t> </a:t>
            </a:r>
            <a:r>
              <a:rPr lang="fr-FR" sz="1500" b="0" i="0" u="none" strike="noStrike" baseline="0" dirty="0">
                <a:solidFill>
                  <a:srgbClr val="A82A1E"/>
                </a:solidFill>
                <a:latin typeface="Roboto-Regular"/>
              </a:rPr>
              <a:t>Il manque plus de 80 % des données</a:t>
            </a:r>
          </a:p>
          <a:p>
            <a:pPr algn="l"/>
            <a:endParaRPr lang="fr-FR" sz="1500" b="0" i="0" u="none" strike="noStrike" baseline="0" dirty="0">
              <a:solidFill>
                <a:srgbClr val="A82A1E"/>
              </a:solidFill>
              <a:latin typeface="Roboto-Regular"/>
            </a:endParaRPr>
          </a:p>
          <a:p>
            <a:pPr algn="l"/>
            <a:r>
              <a:rPr lang="fr-FR" sz="1500" b="0" i="0" u="none" strike="noStrike" baseline="0" dirty="0">
                <a:solidFill>
                  <a:srgbClr val="A82A1E"/>
                </a:solidFill>
                <a:latin typeface="Roboto-Regular"/>
              </a:rPr>
              <a:t>Colonne remplie de valeurs manquantes</a:t>
            </a:r>
          </a:p>
          <a:p>
            <a:pPr algn="l">
              <a:buNone/>
            </a:pPr>
            <a:endParaRPr lang="fr-FR" sz="1500" b="0" i="0" u="none" strike="noStrike" baseline="0" dirty="0">
              <a:solidFill>
                <a:srgbClr val="A82A1E"/>
              </a:solidFill>
              <a:latin typeface="Roboto-Regular"/>
            </a:endParaRPr>
          </a:p>
          <a:p>
            <a:pPr algn="l"/>
            <a:r>
              <a:rPr lang="fr-FR" sz="1500" b="0" i="0" u="none" strike="noStrike" baseline="0" dirty="0">
                <a:solidFill>
                  <a:srgbClr val="A82A1E"/>
                </a:solidFill>
                <a:latin typeface="Roboto-Regular"/>
              </a:rPr>
              <a:t>Aucun doublon</a:t>
            </a:r>
          </a:p>
          <a:p>
            <a:pPr marL="285750" indent="-285750">
              <a:buFont typeface="Arial" panose="020B0604020202020204" pitchFamily="34" charset="0"/>
              <a:buChar char="•"/>
            </a:pPr>
            <a:endParaRPr lang="fr-FR" sz="1400" dirty="0">
              <a:solidFill>
                <a:srgbClr val="A0A0A0">
                  <a:lumMod val="50000"/>
                </a:srgbClr>
              </a:solidFill>
              <a:latin typeface="Avenir LT Std 45 Book"/>
            </a:endParaRPr>
          </a:p>
        </p:txBody>
      </p:sp>
      <p:cxnSp>
        <p:nvCxnSpPr>
          <p:cNvPr id="29" name="Connecteur droit 28">
            <a:extLst>
              <a:ext uri="{FF2B5EF4-FFF2-40B4-BE49-F238E27FC236}">
                <a16:creationId xmlns:a16="http://schemas.microsoft.com/office/drawing/2014/main" id="{7134E9C1-189F-4E07-ACCA-5BBCF16F9DCC}"/>
              </a:ext>
            </a:extLst>
          </p:cNvPr>
          <p:cNvCxnSpPr>
            <a:cxnSpLocks/>
          </p:cNvCxnSpPr>
          <p:nvPr/>
        </p:nvCxnSpPr>
        <p:spPr>
          <a:xfrm flipH="1">
            <a:off x="4128138" y="1733293"/>
            <a:ext cx="1" cy="514606"/>
          </a:xfrm>
          <a:prstGeom prst="line">
            <a:avLst/>
          </a:prstGeom>
          <a:ln w="19050">
            <a:solidFill>
              <a:srgbClr val="16B07D"/>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D0B62170-96BF-482D-83BA-A485ABFC953F}"/>
              </a:ext>
            </a:extLst>
          </p:cNvPr>
          <p:cNvSpPr txBox="1">
            <a:spLocks/>
          </p:cNvSpPr>
          <p:nvPr/>
        </p:nvSpPr>
        <p:spPr>
          <a:xfrm>
            <a:off x="5429244" y="2217679"/>
            <a:ext cx="2039183" cy="3821170"/>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algn="l"/>
            <a:r>
              <a:rPr lang="fr-FR" sz="1400" b="1" i="0" u="none" strike="noStrike" baseline="0" dirty="0">
                <a:solidFill>
                  <a:srgbClr val="A82A1E"/>
                </a:solidFill>
                <a:latin typeface="Roboto-Bold"/>
              </a:rPr>
              <a:t>Informations globales sur l’économie de chaque pays du monde </a:t>
            </a:r>
          </a:p>
          <a:p>
            <a:pPr algn="l"/>
            <a:endParaRPr lang="fr-FR" sz="1400" dirty="0">
              <a:solidFill>
                <a:srgbClr val="A82A1E"/>
              </a:solidFill>
              <a:latin typeface="Roboto-Bold"/>
            </a:endParaRPr>
          </a:p>
          <a:p>
            <a:pPr algn="l"/>
            <a:r>
              <a:rPr lang="fr-FR" sz="1400" b="0" i="0" u="none" strike="noStrike" baseline="0" dirty="0">
                <a:solidFill>
                  <a:srgbClr val="A82A1E"/>
                </a:solidFill>
                <a:latin typeface="Roboto-Regular"/>
              </a:rPr>
              <a:t>Taille : 241 lignes (1 par pays / zone) , 32 colonnes</a:t>
            </a:r>
          </a:p>
          <a:p>
            <a:pPr algn="l"/>
            <a:endParaRPr lang="fr-FR" sz="1400" b="0" i="0" u="none" strike="noStrike" baseline="0" dirty="0">
              <a:solidFill>
                <a:srgbClr val="A82A1E"/>
              </a:solidFill>
              <a:latin typeface="Roboto-Regular"/>
            </a:endParaRPr>
          </a:p>
          <a:p>
            <a:pPr algn="l"/>
            <a:r>
              <a:rPr lang="fr-FR" sz="1400" b="0" i="0" u="none" strike="noStrike" baseline="0" dirty="0">
                <a:solidFill>
                  <a:srgbClr val="A82A1E"/>
                </a:solidFill>
                <a:latin typeface="Roboto-Regular"/>
              </a:rPr>
              <a:t>Quelques valeurs manquantes dont une colonne entièrement vide</a:t>
            </a:r>
          </a:p>
          <a:p>
            <a:pPr algn="l"/>
            <a:endParaRPr lang="fr-FR" sz="1400" b="0" i="0" u="none" strike="noStrike" baseline="0" dirty="0">
              <a:solidFill>
                <a:srgbClr val="A82A1E"/>
              </a:solidFill>
              <a:latin typeface="Roboto-Regular"/>
            </a:endParaRPr>
          </a:p>
          <a:p>
            <a:pPr algn="l"/>
            <a:r>
              <a:rPr lang="fr-FR" sz="1400" b="0" i="0" u="none" strike="noStrike" baseline="0" dirty="0">
                <a:solidFill>
                  <a:srgbClr val="A82A1E"/>
                </a:solidFill>
                <a:latin typeface="Roboto-Regular"/>
              </a:rPr>
              <a:t>Aucun doublon</a:t>
            </a:r>
            <a:endParaRPr lang="fr-FR" sz="1400" dirty="0">
              <a:solidFill>
                <a:srgbClr val="A0A0A0">
                  <a:lumMod val="50000"/>
                </a:srgbClr>
              </a:solidFill>
              <a:latin typeface="Avenir LT Std 45 Book"/>
            </a:endParaRPr>
          </a:p>
          <a:p>
            <a:pPr algn="l">
              <a:buNone/>
            </a:pPr>
            <a:endParaRPr lang="fr-FR" sz="1400" b="0" i="0" u="none" strike="noStrike" baseline="0" dirty="0">
              <a:solidFill>
                <a:srgbClr val="A82A1E"/>
              </a:solidFill>
              <a:latin typeface="Roboto-Regular"/>
            </a:endParaRPr>
          </a:p>
          <a:p>
            <a:pPr marL="285750" indent="-285750">
              <a:buFont typeface="Arial" panose="020B0604020202020204" pitchFamily="34" charset="0"/>
              <a:buChar char="•"/>
            </a:pPr>
            <a:endParaRPr lang="fr-FR" sz="1400" dirty="0">
              <a:solidFill>
                <a:srgbClr val="A0A0A0">
                  <a:lumMod val="50000"/>
                </a:srgbClr>
              </a:solidFill>
              <a:latin typeface="Avenir LT Std 45 Book"/>
            </a:endParaRPr>
          </a:p>
        </p:txBody>
      </p:sp>
      <p:sp>
        <p:nvSpPr>
          <p:cNvPr id="33" name="Rectangle 32">
            <a:extLst>
              <a:ext uri="{FF2B5EF4-FFF2-40B4-BE49-F238E27FC236}">
                <a16:creationId xmlns:a16="http://schemas.microsoft.com/office/drawing/2014/main" id="{3CD0B12E-9815-4175-8B0F-C2B6B6876E12}"/>
              </a:ext>
            </a:extLst>
          </p:cNvPr>
          <p:cNvSpPr/>
          <p:nvPr/>
        </p:nvSpPr>
        <p:spPr>
          <a:xfrm>
            <a:off x="9905639" y="1431291"/>
            <a:ext cx="1864822" cy="342000"/>
          </a:xfrm>
          <a:prstGeom prst="rect">
            <a:avLst/>
          </a:prstGeom>
          <a:solidFill>
            <a:srgbClr val="16B07D"/>
          </a:solidFill>
          <a:ln w="28575" cap="flat" cmpd="sng" algn="ctr">
            <a:solidFill>
              <a:srgbClr val="16B07D"/>
            </a:solidFill>
            <a:prstDash val="solid"/>
          </a:ln>
          <a:effectLst/>
        </p:spPr>
        <p:txBody>
          <a:bodyPr rot="0" spcFirstLastPara="0" vertOverflow="overflow" horzOverflow="overflow" vert="horz" wrap="square" lIns="72000" tIns="46800" rIns="72000" bIns="46800" numCol="1" spcCol="0" rtlCol="0" fromWordArt="0" anchor="ctr" anchorCtr="0" forceAA="0" compatLnSpc="1">
            <a:prstTxWarp prst="textNoShape">
              <a:avLst/>
            </a:prstTxWarp>
            <a:noAutofit/>
          </a:bodyPr>
          <a:lstStyle/>
          <a:p>
            <a:pPr marL="0" marR="0" lvl="0" indent="0" algn="ctr" defTabSz="1123340" eaLnBrk="1" fontAlgn="auto" latinLnBrk="0" hangingPunct="1">
              <a:lnSpc>
                <a:spcPct val="100000"/>
              </a:lnSpc>
              <a:spcBef>
                <a:spcPts val="0"/>
              </a:spcBef>
              <a:spcAft>
                <a:spcPts val="0"/>
              </a:spcAft>
              <a:buClrTx/>
              <a:buSzTx/>
              <a:buFontTx/>
              <a:buNone/>
              <a:tabLst/>
              <a:defRPr/>
            </a:pPr>
            <a:r>
              <a:rPr lang="fr-FR" sz="1400" b="1" kern="0" dirty="0">
                <a:solidFill>
                  <a:prstClr val="white"/>
                </a:solidFill>
                <a:latin typeface="Avenir LT Std 45 Book"/>
              </a:rPr>
              <a:t>FOOTNOTE</a:t>
            </a:r>
            <a:endParaRPr kumimoji="0" lang="fr-FR" sz="1400" b="1" i="0" u="none" strike="noStrike" kern="0" cap="none" spc="0" normalizeH="0" baseline="0" noProof="0" dirty="0">
              <a:ln>
                <a:noFill/>
              </a:ln>
              <a:solidFill>
                <a:prstClr val="white"/>
              </a:solidFill>
              <a:effectLst/>
              <a:uLnTx/>
              <a:uFillTx/>
              <a:latin typeface="Avenir LT Std 45 Book"/>
              <a:ea typeface="+mn-ea"/>
              <a:cs typeface="+mn-cs"/>
            </a:endParaRPr>
          </a:p>
        </p:txBody>
      </p:sp>
      <p:sp>
        <p:nvSpPr>
          <p:cNvPr id="34" name="Rectangle 33">
            <a:extLst>
              <a:ext uri="{FF2B5EF4-FFF2-40B4-BE49-F238E27FC236}">
                <a16:creationId xmlns:a16="http://schemas.microsoft.com/office/drawing/2014/main" id="{8CCE02F2-9785-4DB2-AB2B-4AA0A9103C7F}"/>
              </a:ext>
            </a:extLst>
          </p:cNvPr>
          <p:cNvSpPr/>
          <p:nvPr/>
        </p:nvSpPr>
        <p:spPr>
          <a:xfrm>
            <a:off x="7656952" y="1408404"/>
            <a:ext cx="1864822" cy="342000"/>
          </a:xfrm>
          <a:prstGeom prst="rect">
            <a:avLst/>
          </a:prstGeom>
          <a:solidFill>
            <a:srgbClr val="16B07D"/>
          </a:solidFill>
          <a:ln w="28575" cap="flat" cmpd="sng" algn="ctr">
            <a:solidFill>
              <a:srgbClr val="16B07D"/>
            </a:solidFill>
            <a:prstDash val="solid"/>
          </a:ln>
          <a:effectLst/>
        </p:spPr>
        <p:txBody>
          <a:bodyPr rot="0" spcFirstLastPara="0" vertOverflow="overflow" horzOverflow="overflow" vert="horz" wrap="square" lIns="72000" tIns="46800" rIns="72000" bIns="46800" numCol="1" spcCol="0" rtlCol="0" fromWordArt="0" anchor="ctr" anchorCtr="0" forceAA="0" compatLnSpc="1">
            <a:prstTxWarp prst="textNoShape">
              <a:avLst/>
            </a:prstTxWarp>
            <a:noAutofit/>
          </a:bodyPr>
          <a:lstStyle/>
          <a:p>
            <a:pPr marL="0" marR="0" lvl="0" indent="0" algn="ctr" defTabSz="1123340" eaLnBrk="1" fontAlgn="auto" latinLnBrk="0" hangingPunct="1">
              <a:lnSpc>
                <a:spcPct val="100000"/>
              </a:lnSpc>
              <a:spcBef>
                <a:spcPts val="0"/>
              </a:spcBef>
              <a:spcAft>
                <a:spcPts val="0"/>
              </a:spcAft>
              <a:buClrTx/>
              <a:buSzTx/>
              <a:buFontTx/>
              <a:buNone/>
              <a:tabLst/>
              <a:defRPr/>
            </a:pPr>
            <a:r>
              <a:rPr lang="fr-FR" sz="1400" b="1" kern="0" dirty="0">
                <a:solidFill>
                  <a:prstClr val="white"/>
                </a:solidFill>
                <a:latin typeface="Avenir LT Std 45 Book"/>
              </a:rPr>
              <a:t>COUNTRY-SERIES</a:t>
            </a:r>
            <a:endParaRPr kumimoji="0" lang="fr-FR" sz="1400" b="1" i="0" u="none" strike="noStrike" kern="0" cap="none" spc="0" normalizeH="0" baseline="0" noProof="0" dirty="0">
              <a:ln>
                <a:noFill/>
              </a:ln>
              <a:solidFill>
                <a:prstClr val="white"/>
              </a:solidFill>
              <a:effectLst/>
              <a:uLnTx/>
              <a:uFillTx/>
              <a:latin typeface="Avenir LT Std 45 Book"/>
              <a:ea typeface="+mn-ea"/>
              <a:cs typeface="+mn-cs"/>
            </a:endParaRPr>
          </a:p>
        </p:txBody>
      </p:sp>
      <p:sp>
        <p:nvSpPr>
          <p:cNvPr id="35" name="Rectangle 34">
            <a:extLst>
              <a:ext uri="{FF2B5EF4-FFF2-40B4-BE49-F238E27FC236}">
                <a16:creationId xmlns:a16="http://schemas.microsoft.com/office/drawing/2014/main" id="{6AEEC47F-A501-433E-9DCB-8AC6CD0F4F5C}"/>
              </a:ext>
            </a:extLst>
          </p:cNvPr>
          <p:cNvSpPr/>
          <p:nvPr/>
        </p:nvSpPr>
        <p:spPr>
          <a:xfrm>
            <a:off x="5408265" y="1408404"/>
            <a:ext cx="1864822" cy="342000"/>
          </a:xfrm>
          <a:prstGeom prst="rect">
            <a:avLst/>
          </a:prstGeom>
          <a:solidFill>
            <a:srgbClr val="16B07D"/>
          </a:solidFill>
          <a:ln w="28575" cap="flat" cmpd="sng" algn="ctr">
            <a:solidFill>
              <a:srgbClr val="16B07D"/>
            </a:solidFill>
            <a:prstDash val="solid"/>
          </a:ln>
          <a:effectLst/>
        </p:spPr>
        <p:txBody>
          <a:bodyPr rot="0" spcFirstLastPara="0" vertOverflow="overflow" horzOverflow="overflow" vert="horz" wrap="square" lIns="72000" tIns="46800" rIns="72000" bIns="46800" numCol="1" spcCol="0" rtlCol="0" fromWordArt="0" anchor="ctr" anchorCtr="0" forceAA="0" compatLnSpc="1">
            <a:prstTxWarp prst="textNoShape">
              <a:avLst/>
            </a:prstTxWarp>
            <a:noAutofit/>
          </a:bodyPr>
          <a:lstStyle/>
          <a:p>
            <a:pPr marL="0" marR="0" lvl="0" indent="0" algn="ctr" defTabSz="1123340" eaLnBrk="1" fontAlgn="auto" latinLnBrk="0" hangingPunct="1">
              <a:lnSpc>
                <a:spcPct val="100000"/>
              </a:lnSpc>
              <a:spcBef>
                <a:spcPts val="0"/>
              </a:spcBef>
              <a:spcAft>
                <a:spcPts val="0"/>
              </a:spcAft>
              <a:buClrTx/>
              <a:buSzTx/>
              <a:buFontTx/>
              <a:buNone/>
              <a:tabLst/>
              <a:defRPr/>
            </a:pPr>
            <a:r>
              <a:rPr lang="fr-FR" sz="1400" b="1" kern="0" dirty="0">
                <a:solidFill>
                  <a:prstClr val="white"/>
                </a:solidFill>
                <a:latin typeface="Avenir LT Std 45 Book"/>
              </a:rPr>
              <a:t>COUNTRY</a:t>
            </a:r>
            <a:endParaRPr kumimoji="0" lang="fr-FR" sz="1400" b="1" i="0" u="none" strike="noStrike" kern="0" cap="none" spc="0" normalizeH="0" baseline="0" noProof="0" dirty="0">
              <a:ln>
                <a:noFill/>
              </a:ln>
              <a:solidFill>
                <a:prstClr val="white"/>
              </a:solidFill>
              <a:effectLst/>
              <a:uLnTx/>
              <a:uFillTx/>
              <a:latin typeface="Avenir LT Std 45 Book"/>
              <a:ea typeface="+mn-ea"/>
              <a:cs typeface="+mn-cs"/>
            </a:endParaRPr>
          </a:p>
        </p:txBody>
      </p:sp>
      <p:sp>
        <p:nvSpPr>
          <p:cNvPr id="21" name="ZoneTexte 20">
            <a:extLst>
              <a:ext uri="{FF2B5EF4-FFF2-40B4-BE49-F238E27FC236}">
                <a16:creationId xmlns:a16="http://schemas.microsoft.com/office/drawing/2014/main" id="{1C5EC477-D696-413A-8F13-B2012ADE462A}"/>
              </a:ext>
            </a:extLst>
          </p:cNvPr>
          <p:cNvSpPr txBox="1"/>
          <p:nvPr/>
        </p:nvSpPr>
        <p:spPr>
          <a:xfrm>
            <a:off x="1080138" y="6158438"/>
            <a:ext cx="9606912" cy="369332"/>
          </a:xfrm>
          <a:prstGeom prst="rect">
            <a:avLst/>
          </a:prstGeom>
          <a:noFill/>
          <a:ln w="28575">
            <a:noFill/>
          </a:ln>
        </p:spPr>
        <p:txBody>
          <a:bodyPr wrap="square">
            <a:spAutoFit/>
          </a:bodyPr>
          <a:lstStyle/>
          <a:p>
            <a:pPr marL="0" indent="0">
              <a:buNone/>
            </a:pPr>
            <a:r>
              <a:rPr lang="fr-FR" sz="1800" b="1" u="sng" dirty="0">
                <a:solidFill>
                  <a:schemeClr val="accent6">
                    <a:lumMod val="50000"/>
                  </a:schemeClr>
                </a:solidFill>
              </a:rPr>
              <a:t>La suite de notre analyse se fera principalement sur les fichiers ‘Data’ et ‘Country’</a:t>
            </a:r>
            <a:endParaRPr lang="fr-FR" sz="1800" b="1" i="1" u="sng" dirty="0">
              <a:solidFill>
                <a:schemeClr val="accent6">
                  <a:lumMod val="50000"/>
                </a:schemeClr>
              </a:solidFill>
            </a:endParaRPr>
          </a:p>
        </p:txBody>
      </p:sp>
    </p:spTree>
    <p:extLst>
      <p:ext uri="{BB962C8B-B14F-4D97-AF65-F5344CB8AC3E}">
        <p14:creationId xmlns:p14="http://schemas.microsoft.com/office/powerpoint/2010/main" val="274858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2 :</a:t>
            </a:r>
          </a:p>
          <a:p>
            <a:pPr marL="0" indent="0">
              <a:buNone/>
            </a:pPr>
            <a:r>
              <a:rPr lang="fr-FR" sz="4800" dirty="0">
                <a:solidFill>
                  <a:schemeClr val="accent6">
                    <a:lumMod val="50000"/>
                  </a:schemeClr>
                </a:solidFill>
              </a:rPr>
              <a:t>Présentation de l’analyse pré-exploratoire du jeu de données</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40365851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8</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Sélection des informations pertinentes pour répondre à la problématique</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pic>
        <p:nvPicPr>
          <p:cNvPr id="9" name="Image 8">
            <a:extLst>
              <a:ext uri="{FF2B5EF4-FFF2-40B4-BE49-F238E27FC236}">
                <a16:creationId xmlns:a16="http://schemas.microsoft.com/office/drawing/2014/main" id="{E97B53DF-DD86-48AD-9165-A689FE72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98" y="2969173"/>
            <a:ext cx="10761137" cy="3026216"/>
          </a:xfrm>
          <a:prstGeom prst="rect">
            <a:avLst/>
          </a:prstGeom>
        </p:spPr>
      </p:pic>
      <p:sp>
        <p:nvSpPr>
          <p:cNvPr id="11" name="ZoneTexte 10">
            <a:extLst>
              <a:ext uri="{FF2B5EF4-FFF2-40B4-BE49-F238E27FC236}">
                <a16:creationId xmlns:a16="http://schemas.microsoft.com/office/drawing/2014/main" id="{4D312CC1-F98B-4D0E-B44A-EE9D9B67CE63}"/>
              </a:ext>
            </a:extLst>
          </p:cNvPr>
          <p:cNvSpPr txBox="1"/>
          <p:nvPr/>
        </p:nvSpPr>
        <p:spPr>
          <a:xfrm>
            <a:off x="431997" y="1478024"/>
            <a:ext cx="10761137" cy="1231106"/>
          </a:xfrm>
          <a:prstGeom prst="rect">
            <a:avLst/>
          </a:prstGeom>
          <a:noFill/>
          <a:ln w="28575">
            <a:noFill/>
          </a:ln>
        </p:spPr>
        <p:txBody>
          <a:bodyPr wrap="square">
            <a:spAutoFit/>
          </a:bodyPr>
          <a:lstStyle/>
          <a:p>
            <a:pPr algn="l"/>
            <a:r>
              <a:rPr lang="fr-FR" sz="2000" dirty="0"/>
              <a:t>Historique et prédictions de 1970 à 2100</a:t>
            </a:r>
          </a:p>
          <a:p>
            <a:pPr marL="342900" indent="-342900">
              <a:buFont typeface="Wingdings" panose="05000000000000000000" pitchFamily="2" charset="2"/>
              <a:buChar char="Ø"/>
            </a:pPr>
            <a:r>
              <a:rPr lang="fr-FR" sz="1800" b="1" i="1" dirty="0"/>
              <a:t>Première décision de </a:t>
            </a:r>
            <a:r>
              <a:rPr lang="fr-FR" b="1" i="1" dirty="0"/>
              <a:t>quantifier </a:t>
            </a:r>
            <a:r>
              <a:rPr lang="fr-FR" sz="1800" b="1" i="1" dirty="0"/>
              <a:t>les différentes données par décennies (les 1970s, les 2000s…) pour avoir moins de colonnes et plus de pertinence dans le choix des indicateurs </a:t>
            </a:r>
          </a:p>
          <a:p>
            <a:pPr marL="342900" indent="-342900">
              <a:buFont typeface="Wingdings" panose="05000000000000000000" pitchFamily="2" charset="2"/>
              <a:buChar char="Ø"/>
            </a:pPr>
            <a:endParaRPr lang="fr-FR" sz="1800" b="1" i="1" dirty="0"/>
          </a:p>
        </p:txBody>
      </p:sp>
    </p:spTree>
    <p:extLst>
      <p:ext uri="{BB962C8B-B14F-4D97-AF65-F5344CB8AC3E}">
        <p14:creationId xmlns:p14="http://schemas.microsoft.com/office/powerpoint/2010/main" val="229238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9</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94606" y="245775"/>
            <a:ext cx="10199688" cy="622300"/>
          </a:xfrm>
        </p:spPr>
        <p:txBody>
          <a:bodyPr/>
          <a:lstStyle/>
          <a:p>
            <a:br>
              <a:rPr lang="fr-FR" dirty="0"/>
            </a:br>
            <a:r>
              <a:rPr lang="fr-FR" i="1" dirty="0"/>
              <a:t>Sélection des informations pertinentes pour répondre à la problématique</a:t>
            </a:r>
            <a:br>
              <a:rPr lang="fr-FR" i="1" dirty="0"/>
            </a:br>
            <a:r>
              <a:rPr lang="fr-FR" dirty="0"/>
              <a:t> </a:t>
            </a:r>
          </a:p>
        </p:txBody>
      </p:sp>
      <p:pic>
        <p:nvPicPr>
          <p:cNvPr id="8" name="Image 7">
            <a:extLst>
              <a:ext uri="{FF2B5EF4-FFF2-40B4-BE49-F238E27FC236}">
                <a16:creationId xmlns:a16="http://schemas.microsoft.com/office/drawing/2014/main" id="{A5FFEF62-4BAD-4C1C-8DD8-1245B7CCFD1F}"/>
              </a:ext>
            </a:extLst>
          </p:cNvPr>
          <p:cNvPicPr>
            <a:picLocks noChangeAspect="1"/>
          </p:cNvPicPr>
          <p:nvPr/>
        </p:nvPicPr>
        <p:blipFill>
          <a:blip r:embed="rId2"/>
          <a:stretch>
            <a:fillRect/>
          </a:stretch>
        </p:blipFill>
        <p:spPr>
          <a:xfrm>
            <a:off x="620708" y="4967311"/>
            <a:ext cx="8726597" cy="695325"/>
          </a:xfrm>
          <a:prstGeom prst="rect">
            <a:avLst/>
          </a:prstGeom>
        </p:spPr>
      </p:pic>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300141" y="1226966"/>
            <a:ext cx="11318660" cy="2092881"/>
          </a:xfrm>
          <a:prstGeom prst="rect">
            <a:avLst/>
          </a:prstGeom>
          <a:noFill/>
          <a:ln w="28575">
            <a:noFill/>
          </a:ln>
        </p:spPr>
        <p:txBody>
          <a:bodyPr wrap="square">
            <a:spAutoFit/>
          </a:bodyPr>
          <a:lstStyle/>
          <a:p>
            <a:r>
              <a:rPr lang="fr-FR" sz="2000" dirty="0"/>
              <a:t>Quelles données garder en liant les deux fichiers principaux ?</a:t>
            </a:r>
          </a:p>
          <a:p>
            <a:endParaRPr lang="fr-FR" sz="2000" b="1" i="1" dirty="0"/>
          </a:p>
          <a:p>
            <a:pPr algn="l"/>
            <a:r>
              <a:rPr lang="fr-FR" sz="1800" b="0" i="0" u="none" strike="noStrike" baseline="0" dirty="0">
                <a:latin typeface="Nunito-Regular"/>
              </a:rPr>
              <a:t>Après analyse des colonnes de chaque partie du jeu de données</a:t>
            </a:r>
            <a:r>
              <a:rPr lang="fr-FR" dirty="0">
                <a:latin typeface="Nunito-Regular"/>
              </a:rPr>
              <a:t>, nous avons décidé de garder principalement les données des fichiers Data et Country, que nous avons associées grâce à la fonction « merge » :</a:t>
            </a:r>
            <a:endParaRPr lang="fr-FR" sz="1800" b="0" i="0" u="none" strike="noStrike" baseline="0" dirty="0">
              <a:latin typeface="Nunito-Regular"/>
            </a:endParaRPr>
          </a:p>
          <a:p>
            <a:pPr algn="l"/>
            <a:endParaRPr lang="fr-FR" sz="1800" b="0" i="0" u="none" strike="noStrike" baseline="0" dirty="0">
              <a:latin typeface="Nunito-Regular"/>
            </a:endParaRPr>
          </a:p>
          <a:p>
            <a:pPr algn="l"/>
            <a:r>
              <a:rPr lang="fr-FR" sz="1800" b="0" i="0" u="none" strike="noStrike" baseline="0" dirty="0">
                <a:latin typeface="ArialMT"/>
              </a:rPr>
              <a:t>● </a:t>
            </a:r>
            <a:r>
              <a:rPr lang="fr-FR" sz="1800" b="0" i="0" u="none" strike="noStrike" baseline="0" dirty="0">
                <a:latin typeface="Nunito-Regular"/>
              </a:rPr>
              <a:t>Association pays et régions</a:t>
            </a:r>
          </a:p>
        </p:txBody>
      </p:sp>
      <p:sp>
        <p:nvSpPr>
          <p:cNvPr id="28" name="ZoneTexte 27">
            <a:extLst>
              <a:ext uri="{FF2B5EF4-FFF2-40B4-BE49-F238E27FC236}">
                <a16:creationId xmlns:a16="http://schemas.microsoft.com/office/drawing/2014/main" id="{5719E608-D8AA-4213-A801-1A0A1D003BE1}"/>
              </a:ext>
            </a:extLst>
          </p:cNvPr>
          <p:cNvSpPr txBox="1"/>
          <p:nvPr/>
        </p:nvSpPr>
        <p:spPr>
          <a:xfrm>
            <a:off x="431999" y="4201536"/>
            <a:ext cx="9339961" cy="646331"/>
          </a:xfrm>
          <a:prstGeom prst="rect">
            <a:avLst/>
          </a:prstGeom>
          <a:noFill/>
          <a:ln w="28575">
            <a:noFill/>
          </a:ln>
        </p:spPr>
        <p:txBody>
          <a:bodyPr wrap="square">
            <a:spAutoFit/>
          </a:bodyPr>
          <a:lstStyle/>
          <a:p>
            <a:r>
              <a:rPr lang="fr-FR" sz="1800" b="0" i="0" u="none" strike="noStrike" baseline="0" dirty="0">
                <a:latin typeface="ArialMT"/>
              </a:rPr>
              <a:t>● </a:t>
            </a:r>
            <a:r>
              <a:rPr lang="fr-FR" sz="1800" b="0" i="0" u="none" strike="noStrike" baseline="0" dirty="0">
                <a:latin typeface="Nunito-Regular"/>
              </a:rPr>
              <a:t>Noms de pays, d’indicateurs, données quantitatives utiles pour les différentes décennies, comme par exemple pour la décennie 2010 :</a:t>
            </a:r>
            <a:endParaRPr lang="fr-FR" dirty="0"/>
          </a:p>
        </p:txBody>
      </p:sp>
      <p:pic>
        <p:nvPicPr>
          <p:cNvPr id="5" name="Image 4">
            <a:extLst>
              <a:ext uri="{FF2B5EF4-FFF2-40B4-BE49-F238E27FC236}">
                <a16:creationId xmlns:a16="http://schemas.microsoft.com/office/drawing/2014/main" id="{BED18D9E-029F-4455-84CC-8ED4950420A2}"/>
              </a:ext>
            </a:extLst>
          </p:cNvPr>
          <p:cNvPicPr>
            <a:picLocks noChangeAspect="1"/>
          </p:cNvPicPr>
          <p:nvPr/>
        </p:nvPicPr>
        <p:blipFill>
          <a:blip r:embed="rId3"/>
          <a:stretch>
            <a:fillRect/>
          </a:stretch>
        </p:blipFill>
        <p:spPr>
          <a:xfrm>
            <a:off x="620708" y="3343614"/>
            <a:ext cx="10677525" cy="685800"/>
          </a:xfrm>
          <a:prstGeom prst="rect">
            <a:avLst/>
          </a:prstGeom>
        </p:spPr>
      </p:pic>
    </p:spTree>
    <p:extLst>
      <p:ext uri="{BB962C8B-B14F-4D97-AF65-F5344CB8AC3E}">
        <p14:creationId xmlns:p14="http://schemas.microsoft.com/office/powerpoint/2010/main" val="12653392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28575">
          <a:solidFill>
            <a:srgbClr val="16B07D"/>
          </a:solidFill>
        </a:ln>
      </a:spPr>
      <a:bodyPr lIns="72000" tIns="396000" anchor="t"/>
      <a:lstStyle>
        <a:defPPr marL="174625" indent="-171450" algn="l">
          <a:buFont typeface="Wingdings" panose="05000000000000000000" pitchFamily="2" charset="2"/>
          <a:buChar char="ü"/>
          <a:defRPr sz="1200" b="1" i="0" dirty="0" smtClean="0">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39683</TotalTime>
  <Words>1646</Words>
  <Application>Microsoft Office PowerPoint</Application>
  <PresentationFormat>Grand écran</PresentationFormat>
  <Paragraphs>260</Paragraphs>
  <Slides>22</Slides>
  <Notes>7</Notes>
  <HiddenSlides>0</HiddenSlides>
  <MMClips>0</MMClips>
  <ScaleCrop>false</ScaleCrop>
  <HeadingPairs>
    <vt:vector size="6" baseType="variant">
      <vt:variant>
        <vt:lpstr>Polices utilisées</vt:lpstr>
      </vt:variant>
      <vt:variant>
        <vt:i4>14</vt:i4>
      </vt:variant>
      <vt:variant>
        <vt:lpstr>Thème</vt:lpstr>
      </vt:variant>
      <vt:variant>
        <vt:i4>2</vt:i4>
      </vt:variant>
      <vt:variant>
        <vt:lpstr>Titres des diapositives</vt:lpstr>
      </vt:variant>
      <vt:variant>
        <vt:i4>22</vt:i4>
      </vt:variant>
    </vt:vector>
  </HeadingPairs>
  <TitlesOfParts>
    <vt:vector size="38" baseType="lpstr">
      <vt:lpstr>-apple-system</vt:lpstr>
      <vt:lpstr>Arial</vt:lpstr>
      <vt:lpstr>ArialMT</vt:lpstr>
      <vt:lpstr>Avenir LT Std 45 Book</vt:lpstr>
      <vt:lpstr>Calibri</vt:lpstr>
      <vt:lpstr>Calibri Light</vt:lpstr>
      <vt:lpstr>Century Gothic</vt:lpstr>
      <vt:lpstr>Nexa Bold</vt:lpstr>
      <vt:lpstr>Nunito-Italic</vt:lpstr>
      <vt:lpstr>Nunito-Regular</vt:lpstr>
      <vt:lpstr>Roboto-Bold</vt:lpstr>
      <vt:lpstr>Roboto-Regular</vt:lpstr>
      <vt:lpstr>Times New Roman</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  Présentation du jeu de données</vt:lpstr>
      <vt:lpstr>Présentation PowerPoint</vt:lpstr>
      <vt:lpstr> Sélection des informations pertinentes pour répondre à la problématique  </vt:lpstr>
      <vt:lpstr> Sélection des informations pertinentes pour répondre à la problématique  </vt:lpstr>
      <vt:lpstr> Sélection des informations pertinentes pour répondre à la problématique  </vt:lpstr>
      <vt:lpstr> Sélection des informations pertinentes pour répondre à la problématique  </vt:lpstr>
      <vt:lpstr> Sélection des informations pertinentes pour répondre à la problématique  </vt:lpstr>
      <vt:lpstr> Sélection des informations pertinentes pour répondre à la problématique  </vt:lpstr>
      <vt:lpstr> Sélection des informations pertinentes pour répondre à la problématique  </vt:lpstr>
      <vt:lpstr> Sélection des informations pertinentes pour répondre à la problématique  </vt:lpstr>
      <vt:lpstr> Détermination d’ordres de grandeurs statistiques  </vt:lpstr>
      <vt:lpstr> Analyse des indicateurs actuels  </vt:lpstr>
      <vt:lpstr> Analyse sur les indicateurs du futur  </vt:lpstr>
      <vt:lpstr>Présentation PowerPoint</vt:lpstr>
      <vt:lpstr>  Conclusions sur la pertinence de l’usage du jeu de données   </vt:lpstr>
      <vt:lpstr>  Conclusions sur la pertinence de l’usage du jeu de données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Saad ZIZI</dc:creator>
  <cp:lastModifiedBy>Hajji, Nouha - NHA5600</cp:lastModifiedBy>
  <cp:revision>879</cp:revision>
  <dcterms:created xsi:type="dcterms:W3CDTF">2019-01-28T08:56:57Z</dcterms:created>
  <dcterms:modified xsi:type="dcterms:W3CDTF">2022-01-11T18:15:32Z</dcterms:modified>
</cp:coreProperties>
</file>