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34"/>
  </p:notesMasterIdLst>
  <p:handoutMasterIdLst>
    <p:handoutMasterId r:id="rId35"/>
  </p:handoutMasterIdLst>
  <p:sldIdLst>
    <p:sldId id="257" r:id="rId3"/>
    <p:sldId id="489" r:id="rId4"/>
    <p:sldId id="388" r:id="rId5"/>
    <p:sldId id="258" r:id="rId6"/>
    <p:sldId id="502" r:id="rId7"/>
    <p:sldId id="485" r:id="rId8"/>
    <p:sldId id="503" r:id="rId9"/>
    <p:sldId id="507" r:id="rId10"/>
    <p:sldId id="509" r:id="rId11"/>
    <p:sldId id="510" r:id="rId12"/>
    <p:sldId id="511" r:id="rId13"/>
    <p:sldId id="512" r:id="rId14"/>
    <p:sldId id="513" r:id="rId15"/>
    <p:sldId id="514" r:id="rId16"/>
    <p:sldId id="515" r:id="rId17"/>
    <p:sldId id="493" r:id="rId18"/>
    <p:sldId id="495" r:id="rId19"/>
    <p:sldId id="516" r:id="rId20"/>
    <p:sldId id="521" r:id="rId21"/>
    <p:sldId id="523" r:id="rId22"/>
    <p:sldId id="524" r:id="rId23"/>
    <p:sldId id="525" r:id="rId24"/>
    <p:sldId id="526" r:id="rId25"/>
    <p:sldId id="506" r:id="rId26"/>
    <p:sldId id="500" r:id="rId27"/>
    <p:sldId id="531" r:id="rId28"/>
    <p:sldId id="530" r:id="rId29"/>
    <p:sldId id="532" r:id="rId30"/>
    <p:sldId id="529" r:id="rId31"/>
    <p:sldId id="527" r:id="rId32"/>
    <p:sldId id="390"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ad ZIZI" initials="SZ" lastIdx="10" clrIdx="0"/>
  <p:cmAuthor id="2" name="BEGUEL Ines" initials="BI" lastIdx="33" clrIdx="1"/>
  <p:cmAuthor id="3" name="Mohammed AMMARI" initials="MA"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9966FF"/>
    <a:srgbClr val="006600"/>
    <a:srgbClr val="003300"/>
    <a:srgbClr val="16B07D"/>
    <a:srgbClr val="FF6600"/>
    <a:srgbClr val="C79DA4"/>
    <a:srgbClr val="EDDFE2"/>
    <a:srgbClr val="C4F8E7"/>
    <a:srgbClr val="EAFC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0" autoAdjust="0"/>
    <p:restoredTop sz="93817" autoAdjust="0"/>
  </p:normalViewPr>
  <p:slideViewPr>
    <p:cSldViewPr snapToGrid="0">
      <p:cViewPr varScale="1">
        <p:scale>
          <a:sx n="67" d="100"/>
          <a:sy n="67" d="100"/>
        </p:scale>
        <p:origin x="468" y="44"/>
      </p:cViewPr>
      <p:guideLst>
        <p:guide orient="horz" pos="2160"/>
        <p:guide pos="3840"/>
      </p:guideLst>
    </p:cSldViewPr>
  </p:slideViewPr>
  <p:notesTextViewPr>
    <p:cViewPr>
      <p:scale>
        <a:sx n="200" d="100"/>
        <a:sy n="200" d="100"/>
      </p:scale>
      <p:origin x="0" y="0"/>
    </p:cViewPr>
  </p:notesTextViewPr>
  <p:sorterViewPr>
    <p:cViewPr>
      <p:scale>
        <a:sx n="100" d="100"/>
        <a:sy n="100" d="100"/>
      </p:scale>
      <p:origin x="0" y="144"/>
    </p:cViewPr>
  </p:sorterViewPr>
  <p:notesViewPr>
    <p:cSldViewPr snapToGrid="0">
      <p:cViewPr varScale="1">
        <p:scale>
          <a:sx n="51" d="100"/>
          <a:sy n="51" d="100"/>
        </p:scale>
        <p:origin x="2692" y="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5AA7E05-723C-412A-A8CA-98F0E9952A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7D9E504D-3002-494A-85EA-3760081428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D31292-528B-4901-A9C3-86824B87A3C9}" type="datetimeFigureOut">
              <a:rPr lang="fr-FR" smtClean="0"/>
              <a:t>03/02/2022</a:t>
            </a:fld>
            <a:endParaRPr lang="fr-FR"/>
          </a:p>
        </p:txBody>
      </p:sp>
      <p:sp>
        <p:nvSpPr>
          <p:cNvPr id="4" name="Espace réservé du pied de page 3">
            <a:extLst>
              <a:ext uri="{FF2B5EF4-FFF2-40B4-BE49-F238E27FC236}">
                <a16:creationId xmlns:a16="http://schemas.microsoft.com/office/drawing/2014/main" id="{6C671C01-E1B4-4411-B23F-1E1A6F5873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790D4820-69E8-430B-B0D8-4C7E9D4D3F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F3CD7D-4A23-40FF-8A68-3F80DABFE935}" type="slidenum">
              <a:rPr lang="fr-FR" smtClean="0"/>
              <a:t>‹N°›</a:t>
            </a:fld>
            <a:endParaRPr lang="fr-FR"/>
          </a:p>
        </p:txBody>
      </p:sp>
    </p:spTree>
    <p:extLst>
      <p:ext uri="{BB962C8B-B14F-4D97-AF65-F5344CB8AC3E}">
        <p14:creationId xmlns:p14="http://schemas.microsoft.com/office/powerpoint/2010/main" val="1500869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C1A96C-9AD9-4EF7-B561-A3B5E161988F}" type="datetimeFigureOut">
              <a:rPr lang="fr-FR" smtClean="0"/>
              <a:t>02/02/2022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F00433-4865-4063-A8A7-9A94A3C2AEBB}" type="slidenum">
              <a:rPr lang="fr-FR" smtClean="0"/>
              <a:t>‹N°›</a:t>
            </a:fld>
            <a:endParaRPr lang="fr-FR"/>
          </a:p>
        </p:txBody>
      </p:sp>
    </p:spTree>
    <p:extLst>
      <p:ext uri="{BB962C8B-B14F-4D97-AF65-F5344CB8AC3E}">
        <p14:creationId xmlns:p14="http://schemas.microsoft.com/office/powerpoint/2010/main" val="2703552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1</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1</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35842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2</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2</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380917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chronogramme</a:t>
            </a:r>
          </a:p>
        </p:txBody>
      </p:sp>
      <p:sp>
        <p:nvSpPr>
          <p:cNvPr id="4" name="Espace réservé du numéro de diapositive 3"/>
          <p:cNvSpPr>
            <a:spLocks noGrp="1"/>
          </p:cNvSpPr>
          <p:nvPr>
            <p:ph type="sldNum" sz="quarter" idx="5"/>
          </p:nvPr>
        </p:nvSpPr>
        <p:spPr/>
        <p:txBody>
          <a:bodyPr/>
          <a:lstStyle/>
          <a:p>
            <a:fld id="{EDF00433-4865-4063-A8A7-9A94A3C2AEBB}" type="slidenum">
              <a:rPr lang="fr-FR" smtClean="0"/>
              <a:t>3</a:t>
            </a:fld>
            <a:endParaRPr lang="fr-FR"/>
          </a:p>
        </p:txBody>
      </p:sp>
    </p:spTree>
    <p:extLst>
      <p:ext uri="{BB962C8B-B14F-4D97-AF65-F5344CB8AC3E}">
        <p14:creationId xmlns:p14="http://schemas.microsoft.com/office/powerpoint/2010/main" val="2042391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052F990F-35DA-4FE9-BB10-68945448054E}"/>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8195" name="Rectangle 8">
            <a:extLst>
              <a:ext uri="{FF2B5EF4-FFF2-40B4-BE49-F238E27FC236}">
                <a16:creationId xmlns:a16="http://schemas.microsoft.com/office/drawing/2014/main" id="{5AC0D840-6973-43E3-99C9-AF1F14F6292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C918FE48-AD0B-4F63-B757-5B690352B73D}" type="slidenum">
              <a:rPr lang="fr-FR" altLang="fr-FR" smtClean="0">
                <a:solidFill>
                  <a:srgbClr val="000000"/>
                </a:solidFill>
                <a:latin typeface="Calibri" panose="020F0502020204030204" pitchFamily="34" charset="0"/>
              </a:rPr>
              <a:pPr/>
              <a:t>4</a:t>
            </a:fld>
            <a:endParaRPr lang="fr-FR" altLang="fr-FR">
              <a:solidFill>
                <a:srgbClr val="000000"/>
              </a:solidFill>
              <a:latin typeface="Calibri" panose="020F0502020204030204" pitchFamily="34" charset="0"/>
            </a:endParaRPr>
          </a:p>
        </p:txBody>
      </p:sp>
      <p:sp>
        <p:nvSpPr>
          <p:cNvPr id="8196" name="Text Box 1">
            <a:extLst>
              <a:ext uri="{FF2B5EF4-FFF2-40B4-BE49-F238E27FC236}">
                <a16:creationId xmlns:a16="http://schemas.microsoft.com/office/drawing/2014/main" id="{5B1158D5-5263-449D-9737-68629127E0A3}"/>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8197" name="Text Box 2">
            <a:extLst>
              <a:ext uri="{FF2B5EF4-FFF2-40B4-BE49-F238E27FC236}">
                <a16:creationId xmlns:a16="http://schemas.microsoft.com/office/drawing/2014/main" id="{8EC44DE1-9BD2-4AF6-9956-24B1B3B64219}"/>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1EA28DC1-83BB-4DC2-85C9-FC35075DAED2}"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4</a:t>
            </a:fld>
            <a:endParaRPr lang="fr-FR" altLang="fr-FR" sz="1200">
              <a:solidFill>
                <a:srgbClr val="000000"/>
              </a:solidFill>
              <a:latin typeface="Calibri" panose="020F0502020204030204" pitchFamily="34" charset="0"/>
              <a:cs typeface="Arial" panose="020B0604020202020204" pitchFamily="34" charset="0"/>
            </a:endParaRPr>
          </a:p>
        </p:txBody>
      </p:sp>
      <p:sp>
        <p:nvSpPr>
          <p:cNvPr id="8198" name="Rectangle 3">
            <a:extLst>
              <a:ext uri="{FF2B5EF4-FFF2-40B4-BE49-F238E27FC236}">
                <a16:creationId xmlns:a16="http://schemas.microsoft.com/office/drawing/2014/main" id="{7A642B07-C704-4F6C-9B11-FB2C87E564E1}"/>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9" name="Text Box 4">
            <a:extLst>
              <a:ext uri="{FF2B5EF4-FFF2-40B4-BE49-F238E27FC236}">
                <a16:creationId xmlns:a16="http://schemas.microsoft.com/office/drawing/2014/main" id="{567F565F-7FE6-479E-A2F9-8D5124E01979}"/>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
        <p:nvSpPr>
          <p:cNvPr id="2" name="Espace réservé des notes 1">
            <a:extLst>
              <a:ext uri="{FF2B5EF4-FFF2-40B4-BE49-F238E27FC236}">
                <a16:creationId xmlns:a16="http://schemas.microsoft.com/office/drawing/2014/main" id="{83AAD99C-F7D0-41CC-800F-017381F370EC}"/>
              </a:ext>
            </a:extLst>
          </p:cNvPr>
          <p:cNvSpPr>
            <a:spLocks noGrp="1"/>
          </p:cNvSpPr>
          <p:nvPr>
            <p:ph type="body" idx="1"/>
          </p:nvPr>
        </p:nvSpPr>
        <p:spPr/>
        <p:txBody>
          <a:bodyPr/>
          <a:lstStyle/>
          <a:p>
            <a:r>
              <a:rPr lang="fr-FR" dirty="0"/>
              <a:t>Notes</a:t>
            </a:r>
          </a:p>
        </p:txBody>
      </p:sp>
    </p:spTree>
    <p:extLst>
      <p:ext uri="{BB962C8B-B14F-4D97-AF65-F5344CB8AC3E}">
        <p14:creationId xmlns:p14="http://schemas.microsoft.com/office/powerpoint/2010/main" val="1373685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5</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5</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50075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7</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7</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2717746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15</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15</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4021650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24</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24</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122629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DAD4C6-D1FD-4780-AEE5-43BEB409707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EE1E0D9-8F44-495E-B369-74FEDCC19C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5" name="Espace réservé du pied de page 4">
            <a:extLst>
              <a:ext uri="{FF2B5EF4-FFF2-40B4-BE49-F238E27FC236}">
                <a16:creationId xmlns:a16="http://schemas.microsoft.com/office/drawing/2014/main" id="{7706288E-E5A1-4D9E-9DAA-A8F22FBDAB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198E27A-D416-4129-A032-FB53FE29A3CB}"/>
              </a:ext>
            </a:extLst>
          </p:cNvPr>
          <p:cNvSpPr>
            <a:spLocks noGrp="1"/>
          </p:cNvSpPr>
          <p:nvPr>
            <p:ph type="sldNum" sz="quarter" idx="12"/>
          </p:nvPr>
        </p:nvSpPr>
        <p:spPr/>
        <p:txBody>
          <a:bodyPr/>
          <a:lstStyle/>
          <a:p>
            <a:fld id="{A47CBF5F-AFAF-4CF2-85DD-2C0CB3FB2310}" type="slidenum">
              <a:rPr lang="fr-FR" smtClean="0"/>
              <a:t>‹N°›</a:t>
            </a:fld>
            <a:endParaRPr lang="fr-FR"/>
          </a:p>
        </p:txBody>
      </p:sp>
    </p:spTree>
    <p:extLst>
      <p:ext uri="{BB962C8B-B14F-4D97-AF65-F5344CB8AC3E}">
        <p14:creationId xmlns:p14="http://schemas.microsoft.com/office/powerpoint/2010/main" val="1558455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27C054-9E43-40A5-8BB1-70B1F74743F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1C4250F-A705-4988-BD21-494F7EC74304}"/>
              </a:ext>
            </a:extLst>
          </p:cNvPr>
          <p:cNvSpPr>
            <a:spLocks noGrp="1"/>
          </p:cNvSpPr>
          <p:nvPr>
            <p:ph type="dt" sz="half" idx="10"/>
          </p:nvPr>
        </p:nvSpPr>
        <p:spPr/>
        <p:txBody>
          <a:bodyPr/>
          <a:lstStyle/>
          <a:p>
            <a:fld id="{4DD10D1E-CDDD-41DF-945E-35AE077EBAF2}" type="datetimeFigureOut">
              <a:rPr lang="fr-FR" smtClean="0"/>
              <a:t>02/02/2022</a:t>
            </a:fld>
            <a:endParaRPr lang="fr-FR"/>
          </a:p>
        </p:txBody>
      </p:sp>
      <p:sp>
        <p:nvSpPr>
          <p:cNvPr id="4" name="Espace réservé du pied de page 3">
            <a:extLst>
              <a:ext uri="{FF2B5EF4-FFF2-40B4-BE49-F238E27FC236}">
                <a16:creationId xmlns:a16="http://schemas.microsoft.com/office/drawing/2014/main" id="{98A814E6-D066-4A0F-BD36-D826C9DC977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0EB6DA3-CEE2-43FA-BADA-B8CE923B48AB}"/>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873346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DDA640F-2031-40D7-97EA-D61F371D0035}"/>
              </a:ext>
            </a:extLst>
          </p:cNvPr>
          <p:cNvSpPr>
            <a:spLocks noGrp="1"/>
          </p:cNvSpPr>
          <p:nvPr>
            <p:ph type="dt" sz="half" idx="10"/>
          </p:nvPr>
        </p:nvSpPr>
        <p:spPr/>
        <p:txBody>
          <a:bodyPr/>
          <a:lstStyle/>
          <a:p>
            <a:fld id="{4DD10D1E-CDDD-41DF-945E-35AE077EBAF2}" type="datetimeFigureOut">
              <a:rPr lang="fr-FR" smtClean="0"/>
              <a:t>02/02/2022</a:t>
            </a:fld>
            <a:endParaRPr lang="fr-FR"/>
          </a:p>
        </p:txBody>
      </p:sp>
      <p:sp>
        <p:nvSpPr>
          <p:cNvPr id="3" name="Espace réservé du pied de page 2">
            <a:extLst>
              <a:ext uri="{FF2B5EF4-FFF2-40B4-BE49-F238E27FC236}">
                <a16:creationId xmlns:a16="http://schemas.microsoft.com/office/drawing/2014/main" id="{D289F6DB-7C75-42D7-B4D9-5BABC57E741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427C7CB-4C55-46CA-8667-5DE97948F660}"/>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644984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6C0F58-48C4-499B-936F-21D9FDD244B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1DA123B-53C5-42BB-8E78-4FC793ED86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FA2FF75-4911-42FA-B350-F314216FC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01F1737-2343-4BD1-8165-4587EC962BC1}"/>
              </a:ext>
            </a:extLst>
          </p:cNvPr>
          <p:cNvSpPr>
            <a:spLocks noGrp="1"/>
          </p:cNvSpPr>
          <p:nvPr>
            <p:ph type="dt" sz="half" idx="10"/>
          </p:nvPr>
        </p:nvSpPr>
        <p:spPr/>
        <p:txBody>
          <a:bodyPr/>
          <a:lstStyle/>
          <a:p>
            <a:fld id="{4DD10D1E-CDDD-41DF-945E-35AE077EBAF2}" type="datetimeFigureOut">
              <a:rPr lang="fr-FR" smtClean="0"/>
              <a:t>02/02/2022</a:t>
            </a:fld>
            <a:endParaRPr lang="fr-FR"/>
          </a:p>
        </p:txBody>
      </p:sp>
      <p:sp>
        <p:nvSpPr>
          <p:cNvPr id="6" name="Espace réservé du pied de page 5">
            <a:extLst>
              <a:ext uri="{FF2B5EF4-FFF2-40B4-BE49-F238E27FC236}">
                <a16:creationId xmlns:a16="http://schemas.microsoft.com/office/drawing/2014/main" id="{4AD42CEE-3F40-4F6C-9CCC-DC9000B59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092E29E-8FD1-4D5A-8F73-C52F7098F0FC}"/>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3782783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C75E44-6670-4DF5-B2C0-29DBF4D8577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E71F0D0-FE4C-40A1-9D1B-B5EC418928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4F75E6A-ACB2-4757-A34C-EDEC77FF5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1D567E-DA93-44D1-AFC6-E9D8826BF171}"/>
              </a:ext>
            </a:extLst>
          </p:cNvPr>
          <p:cNvSpPr>
            <a:spLocks noGrp="1"/>
          </p:cNvSpPr>
          <p:nvPr>
            <p:ph type="dt" sz="half" idx="10"/>
          </p:nvPr>
        </p:nvSpPr>
        <p:spPr/>
        <p:txBody>
          <a:bodyPr/>
          <a:lstStyle/>
          <a:p>
            <a:fld id="{4DD10D1E-CDDD-41DF-945E-35AE077EBAF2}" type="datetimeFigureOut">
              <a:rPr lang="fr-FR" smtClean="0"/>
              <a:t>02/02/2022</a:t>
            </a:fld>
            <a:endParaRPr lang="fr-FR"/>
          </a:p>
        </p:txBody>
      </p:sp>
      <p:sp>
        <p:nvSpPr>
          <p:cNvPr id="6" name="Espace réservé du pied de page 5">
            <a:extLst>
              <a:ext uri="{FF2B5EF4-FFF2-40B4-BE49-F238E27FC236}">
                <a16:creationId xmlns:a16="http://schemas.microsoft.com/office/drawing/2014/main" id="{FFAA6FFE-0278-4443-8F35-EF4B0247C47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96D1F71-933F-45AE-B1EC-0990396BE63E}"/>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2988307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9262A-6628-4030-B593-114A55E14D5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99B7B3D-6B12-4A55-BBA9-D83B3F9D301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1F23B1-8A68-47AB-B164-E484582027C5}"/>
              </a:ext>
            </a:extLst>
          </p:cNvPr>
          <p:cNvSpPr>
            <a:spLocks noGrp="1"/>
          </p:cNvSpPr>
          <p:nvPr>
            <p:ph type="dt" sz="half" idx="10"/>
          </p:nvPr>
        </p:nvSpPr>
        <p:spPr/>
        <p:txBody>
          <a:bodyPr/>
          <a:lstStyle/>
          <a:p>
            <a:fld id="{4DD10D1E-CDDD-41DF-945E-35AE077EBAF2}" type="datetimeFigureOut">
              <a:rPr lang="fr-FR" smtClean="0"/>
              <a:t>02/02/2022</a:t>
            </a:fld>
            <a:endParaRPr lang="fr-FR"/>
          </a:p>
        </p:txBody>
      </p:sp>
      <p:sp>
        <p:nvSpPr>
          <p:cNvPr id="5" name="Espace réservé du pied de page 4">
            <a:extLst>
              <a:ext uri="{FF2B5EF4-FFF2-40B4-BE49-F238E27FC236}">
                <a16:creationId xmlns:a16="http://schemas.microsoft.com/office/drawing/2014/main" id="{16DA3C04-6CAA-4314-87AF-9F61E545A79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C4E4346-BE08-4419-B892-9FCE6B5E9E44}"/>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2861001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C6DA0B9-8764-45BA-AADA-1FFB04C9534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00DF13F-A8B6-463A-8830-2077661A4B3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5A0E95C-9176-4A22-B49F-26D9F11B0900}"/>
              </a:ext>
            </a:extLst>
          </p:cNvPr>
          <p:cNvSpPr>
            <a:spLocks noGrp="1"/>
          </p:cNvSpPr>
          <p:nvPr>
            <p:ph type="dt" sz="half" idx="10"/>
          </p:nvPr>
        </p:nvSpPr>
        <p:spPr/>
        <p:txBody>
          <a:bodyPr/>
          <a:lstStyle/>
          <a:p>
            <a:fld id="{4DD10D1E-CDDD-41DF-945E-35AE077EBAF2}" type="datetimeFigureOut">
              <a:rPr lang="fr-FR" smtClean="0"/>
              <a:t>02/02/2022</a:t>
            </a:fld>
            <a:endParaRPr lang="fr-FR"/>
          </a:p>
        </p:txBody>
      </p:sp>
      <p:sp>
        <p:nvSpPr>
          <p:cNvPr id="5" name="Espace réservé du pied de page 4">
            <a:extLst>
              <a:ext uri="{FF2B5EF4-FFF2-40B4-BE49-F238E27FC236}">
                <a16:creationId xmlns:a16="http://schemas.microsoft.com/office/drawing/2014/main" id="{BDF189A7-FD9E-4360-99AF-B170C5C34B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3FF50E-666A-48F8-BED1-E94EA60698C9}"/>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337659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C51821A-2AB5-45BF-852F-7F13864A1727}"/>
              </a:ext>
            </a:extLst>
          </p:cNvPr>
          <p:cNvSpPr>
            <a:spLocks noGrp="1"/>
          </p:cNvSpPr>
          <p:nvPr>
            <p:ph idx="1"/>
          </p:nvPr>
        </p:nvSpPr>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78649E07-30F0-4145-9B84-8E40EFBFB024}"/>
              </a:ext>
            </a:extLst>
          </p:cNvPr>
          <p:cNvSpPr>
            <a:spLocks noGrp="1"/>
          </p:cNvSpPr>
          <p:nvPr>
            <p:ph type="dt" sz="half" idx="10"/>
          </p:nvPr>
        </p:nvSpPr>
        <p:spPr/>
        <p:txBody>
          <a:bodyPr/>
          <a:lstStyle/>
          <a:p>
            <a:fld id="{6232CB2B-CE9E-464A-8D0C-7DF090534178}" type="datetime1">
              <a:rPr lang="fr-FR" smtClean="0"/>
              <a:t>02/02/2022</a:t>
            </a:fld>
            <a:endParaRPr lang="fr-FR"/>
          </a:p>
        </p:txBody>
      </p:sp>
      <p:sp>
        <p:nvSpPr>
          <p:cNvPr id="5" name="Espace réservé du pied de page 4">
            <a:extLst>
              <a:ext uri="{FF2B5EF4-FFF2-40B4-BE49-F238E27FC236}">
                <a16:creationId xmlns:a16="http://schemas.microsoft.com/office/drawing/2014/main" id="{FFFB757E-C0FC-4078-AB67-82270505B36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112B42-BD81-4F56-9AEB-6EB18DB24980}"/>
              </a:ext>
            </a:extLst>
          </p:cNvPr>
          <p:cNvSpPr>
            <a:spLocks noGrp="1"/>
          </p:cNvSpPr>
          <p:nvPr>
            <p:ph type="sldNum" sz="quarter" idx="12"/>
          </p:nvPr>
        </p:nvSpPr>
        <p:spPr/>
        <p:txBody>
          <a:bodyPr/>
          <a:lstStyle/>
          <a:p>
            <a:fld id="{A47CBF5F-AFAF-4CF2-85DD-2C0CB3FB2310}" type="slidenum">
              <a:rPr lang="fr-FR" smtClean="0"/>
              <a:t>‹N°›</a:t>
            </a:fld>
            <a:endParaRPr lang="fr-FR"/>
          </a:p>
        </p:txBody>
      </p:sp>
      <p:sp>
        <p:nvSpPr>
          <p:cNvPr id="7" name="Titre 1">
            <a:extLst>
              <a:ext uri="{FF2B5EF4-FFF2-40B4-BE49-F238E27FC236}">
                <a16:creationId xmlns:a16="http://schemas.microsoft.com/office/drawing/2014/main" id="{676BFC2B-D9BC-4ACE-BBC7-E44AFBB4CA15}"/>
              </a:ext>
            </a:extLst>
          </p:cNvPr>
          <p:cNvSpPr>
            <a:spLocks noGrp="1"/>
          </p:cNvSpPr>
          <p:nvPr>
            <p:ph type="title"/>
          </p:nvPr>
        </p:nvSpPr>
        <p:spPr>
          <a:xfrm>
            <a:off x="-1" y="246135"/>
            <a:ext cx="10199803" cy="621581"/>
          </a:xfrm>
          <a:prstGeom prst="rect">
            <a:avLst/>
          </a:prstGeom>
        </p:spPr>
        <p:txBody>
          <a:bodyPr lIns="468000" anchor="ctr"/>
          <a:lstStyle>
            <a:lvl1pPr marL="355600" indent="-352425" algn="l" defTabSz="914400" rtl="0" eaLnBrk="1" latinLnBrk="0" hangingPunct="1">
              <a:lnSpc>
                <a:spcPts val="2000"/>
              </a:lnSpc>
              <a:buSzPct val="10000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lang="fr-FR" sz="2000" b="1" i="1" kern="1200" dirty="0" smtClean="0">
                <a:solidFill>
                  <a:srgbClr val="002060"/>
                </a:solidFill>
                <a:latin typeface="Century Gothic" panose="020B0502020202020204" pitchFamily="34" charset="0"/>
                <a:ea typeface="Microsoft YaHei" panose="020B0503020204020204" pitchFamily="34" charset="-122"/>
                <a:cs typeface="+mn-cs"/>
              </a:defRPr>
            </a:lvl1pPr>
          </a:lstStyle>
          <a:p>
            <a:r>
              <a:rPr lang="fr-FR" dirty="0"/>
              <a:t>Modifiez le style du titre</a:t>
            </a:r>
          </a:p>
        </p:txBody>
      </p:sp>
    </p:spTree>
    <p:extLst>
      <p:ext uri="{BB962C8B-B14F-4D97-AF65-F5344CB8AC3E}">
        <p14:creationId xmlns:p14="http://schemas.microsoft.com/office/powerpoint/2010/main" val="1095073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8F033BEC-E7D0-4CE1-BD62-B3B5B03B247E}"/>
              </a:ext>
            </a:extLst>
          </p:cNvPr>
          <p:cNvSpPr>
            <a:spLocks noGrp="1"/>
          </p:cNvSpPr>
          <p:nvPr>
            <p:ph type="sldNum" sz="quarter" idx="12"/>
          </p:nvPr>
        </p:nvSpPr>
        <p:spPr/>
        <p:txBody>
          <a:bodyPr/>
          <a:lstStyle/>
          <a:p>
            <a:fld id="{A47CBF5F-AFAF-4CF2-85DD-2C0CB3FB2310}" type="slidenum">
              <a:rPr lang="fr-FR" smtClean="0"/>
              <a:t>‹N°›</a:t>
            </a:fld>
            <a:endParaRPr lang="fr-FR"/>
          </a:p>
        </p:txBody>
      </p:sp>
      <p:sp>
        <p:nvSpPr>
          <p:cNvPr id="22" name="Espace réservé du numéro de diapositive 4">
            <a:extLst>
              <a:ext uri="{FF2B5EF4-FFF2-40B4-BE49-F238E27FC236}">
                <a16:creationId xmlns:a16="http://schemas.microsoft.com/office/drawing/2014/main" id="{A523E13E-96CF-4041-AC72-91E28C40E8BD}"/>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7CBF5F-AFAF-4CF2-85DD-2C0CB3FB2310}" type="slidenum">
              <a:rPr lang="fr-FR" smtClean="0"/>
              <a:pPr/>
              <a:t>‹N°›</a:t>
            </a:fld>
            <a:endParaRPr lang="fr-FR" dirty="0"/>
          </a:p>
        </p:txBody>
      </p:sp>
      <p:sp>
        <p:nvSpPr>
          <p:cNvPr id="6" name="Titre 1">
            <a:extLst>
              <a:ext uri="{FF2B5EF4-FFF2-40B4-BE49-F238E27FC236}">
                <a16:creationId xmlns:a16="http://schemas.microsoft.com/office/drawing/2014/main" id="{57A95484-BBF6-4A97-8838-FF5222966FD2}"/>
              </a:ext>
            </a:extLst>
          </p:cNvPr>
          <p:cNvSpPr>
            <a:spLocks noGrp="1"/>
          </p:cNvSpPr>
          <p:nvPr>
            <p:ph type="title"/>
          </p:nvPr>
        </p:nvSpPr>
        <p:spPr>
          <a:xfrm>
            <a:off x="-1" y="246135"/>
            <a:ext cx="10199803" cy="621581"/>
          </a:xfrm>
          <a:prstGeom prst="rect">
            <a:avLst/>
          </a:prstGeom>
        </p:spPr>
        <p:txBody>
          <a:bodyPr lIns="468000" anchor="ctr"/>
          <a:lstStyle>
            <a:lvl1pPr marL="355600" indent="-352425" algn="l" defTabSz="914400" rtl="0" eaLnBrk="1" latinLnBrk="0" hangingPunct="1">
              <a:lnSpc>
                <a:spcPts val="2000"/>
              </a:lnSpc>
              <a:buSzPct val="10000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lang="fr-FR" sz="2000" b="1" i="1" kern="1200" dirty="0" smtClean="0">
                <a:solidFill>
                  <a:srgbClr val="002060"/>
                </a:solidFill>
                <a:latin typeface="Century Gothic" panose="020B0502020202020204" pitchFamily="34" charset="0"/>
                <a:ea typeface="Microsoft YaHei" panose="020B0503020204020204" pitchFamily="34" charset="-122"/>
                <a:cs typeface="+mn-cs"/>
              </a:defRPr>
            </a:lvl1pPr>
          </a:lstStyle>
          <a:p>
            <a:r>
              <a:rPr lang="fr-FR" dirty="0"/>
              <a:t>Modifiez le style du titre</a:t>
            </a:r>
          </a:p>
        </p:txBody>
      </p:sp>
    </p:spTree>
    <p:extLst>
      <p:ext uri="{BB962C8B-B14F-4D97-AF65-F5344CB8AC3E}">
        <p14:creationId xmlns:p14="http://schemas.microsoft.com/office/powerpoint/2010/main" val="196541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ide">
    <p:spTree>
      <p:nvGrpSpPr>
        <p:cNvPr id="1" name=""/>
        <p:cNvGrpSpPr/>
        <p:nvPr/>
      </p:nvGrpSpPr>
      <p:grpSpPr>
        <a:xfrm>
          <a:off x="0" y="0"/>
          <a:ext cx="0" cy="0"/>
          <a:chOff x="0" y="0"/>
          <a:chExt cx="0" cy="0"/>
        </a:xfrm>
      </p:grpSpPr>
      <p:sp>
        <p:nvSpPr>
          <p:cNvPr id="51" name="Titre 1">
            <a:extLst>
              <a:ext uri="{FF2B5EF4-FFF2-40B4-BE49-F238E27FC236}">
                <a16:creationId xmlns:a16="http://schemas.microsoft.com/office/drawing/2014/main" id="{1EBB633C-3BA9-47BD-8A1D-C3F883CB3FCD}"/>
              </a:ext>
            </a:extLst>
          </p:cNvPr>
          <p:cNvSpPr txBox="1">
            <a:spLocks/>
          </p:cNvSpPr>
          <p:nvPr userDrawn="1"/>
        </p:nvSpPr>
        <p:spPr>
          <a:xfrm>
            <a:off x="422560" y="3859576"/>
            <a:ext cx="5373629" cy="2240644"/>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marL="0" lvl="0" indent="0">
              <a:buFont typeface="Wingdings" panose="05000000000000000000" pitchFamily="2" charset="2"/>
              <a:buNone/>
            </a:pPr>
            <a:endParaRPr lang="fr-FR" dirty="0"/>
          </a:p>
        </p:txBody>
      </p:sp>
      <p:sp>
        <p:nvSpPr>
          <p:cNvPr id="53" name="Titre 1">
            <a:extLst>
              <a:ext uri="{FF2B5EF4-FFF2-40B4-BE49-F238E27FC236}">
                <a16:creationId xmlns:a16="http://schemas.microsoft.com/office/drawing/2014/main" id="{C7ED03A7-B319-417F-B7F0-215EBD2BDBD8}"/>
              </a:ext>
            </a:extLst>
          </p:cNvPr>
          <p:cNvSpPr txBox="1">
            <a:spLocks/>
          </p:cNvSpPr>
          <p:nvPr userDrawn="1"/>
        </p:nvSpPr>
        <p:spPr>
          <a:xfrm>
            <a:off x="422560" y="1363518"/>
            <a:ext cx="5373629" cy="2250341"/>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marL="0" lvl="0" indent="0">
              <a:buFont typeface="Wingdings" panose="05000000000000000000" pitchFamily="2" charset="2"/>
              <a:buNone/>
            </a:pPr>
            <a:endParaRPr lang="fr-FR" dirty="0"/>
          </a:p>
        </p:txBody>
      </p:sp>
      <p:sp>
        <p:nvSpPr>
          <p:cNvPr id="52" name="Titre 1">
            <a:extLst>
              <a:ext uri="{FF2B5EF4-FFF2-40B4-BE49-F238E27FC236}">
                <a16:creationId xmlns:a16="http://schemas.microsoft.com/office/drawing/2014/main" id="{D2F24EF6-316E-46CF-BF93-0CE6EA222FB9}"/>
              </a:ext>
            </a:extLst>
          </p:cNvPr>
          <p:cNvSpPr txBox="1">
            <a:spLocks/>
          </p:cNvSpPr>
          <p:nvPr userDrawn="1"/>
        </p:nvSpPr>
        <p:spPr>
          <a:xfrm>
            <a:off x="6253897" y="3870601"/>
            <a:ext cx="5373629" cy="2229619"/>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marL="0" lvl="0" indent="0">
              <a:buFont typeface="Wingdings" panose="05000000000000000000" pitchFamily="2" charset="2"/>
              <a:buNone/>
            </a:pPr>
            <a:endParaRPr lang="fr-FR" dirty="0"/>
          </a:p>
        </p:txBody>
      </p:sp>
      <p:sp>
        <p:nvSpPr>
          <p:cNvPr id="30" name="Titre 1">
            <a:extLst>
              <a:ext uri="{FF2B5EF4-FFF2-40B4-BE49-F238E27FC236}">
                <a16:creationId xmlns:a16="http://schemas.microsoft.com/office/drawing/2014/main" id="{456DDBB9-3B56-435B-A275-344917059113}"/>
              </a:ext>
            </a:extLst>
          </p:cNvPr>
          <p:cNvSpPr txBox="1">
            <a:spLocks/>
          </p:cNvSpPr>
          <p:nvPr userDrawn="1"/>
        </p:nvSpPr>
        <p:spPr>
          <a:xfrm>
            <a:off x="6253898" y="1344056"/>
            <a:ext cx="5373629" cy="2269803"/>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marL="0" lvl="0" indent="0">
              <a:buFont typeface="Wingdings" panose="05000000000000000000" pitchFamily="2" charset="2"/>
              <a:buNone/>
            </a:pPr>
            <a:endParaRPr lang="fr-FR" dirty="0"/>
          </a:p>
        </p:txBody>
      </p:sp>
      <p:sp>
        <p:nvSpPr>
          <p:cNvPr id="4" name="Espace réservé du numéro de diapositive 3">
            <a:extLst>
              <a:ext uri="{FF2B5EF4-FFF2-40B4-BE49-F238E27FC236}">
                <a16:creationId xmlns:a16="http://schemas.microsoft.com/office/drawing/2014/main" id="{8F033BEC-E7D0-4CE1-BD62-B3B5B03B247E}"/>
              </a:ext>
            </a:extLst>
          </p:cNvPr>
          <p:cNvSpPr>
            <a:spLocks noGrp="1"/>
          </p:cNvSpPr>
          <p:nvPr>
            <p:ph type="sldNum" sz="quarter" idx="12"/>
          </p:nvPr>
        </p:nvSpPr>
        <p:spPr/>
        <p:txBody>
          <a:bodyPr/>
          <a:lstStyle/>
          <a:p>
            <a:fld id="{A47CBF5F-AFAF-4CF2-85DD-2C0CB3FB2310}" type="slidenum">
              <a:rPr lang="fr-FR" smtClean="0"/>
              <a:t>‹N°›</a:t>
            </a:fld>
            <a:endParaRPr lang="fr-FR"/>
          </a:p>
        </p:txBody>
      </p:sp>
      <p:sp>
        <p:nvSpPr>
          <p:cNvPr id="22" name="Espace réservé du numéro de diapositive 4">
            <a:extLst>
              <a:ext uri="{FF2B5EF4-FFF2-40B4-BE49-F238E27FC236}">
                <a16:creationId xmlns:a16="http://schemas.microsoft.com/office/drawing/2014/main" id="{A523E13E-96CF-4041-AC72-91E28C40E8BD}"/>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7CBF5F-AFAF-4CF2-85DD-2C0CB3FB2310}" type="slidenum">
              <a:rPr lang="fr-FR" smtClean="0"/>
              <a:pPr/>
              <a:t>‹N°›</a:t>
            </a:fld>
            <a:endParaRPr lang="fr-FR" dirty="0"/>
          </a:p>
        </p:txBody>
      </p:sp>
      <p:sp>
        <p:nvSpPr>
          <p:cNvPr id="44" name="Rectangle 43">
            <a:extLst>
              <a:ext uri="{FF2B5EF4-FFF2-40B4-BE49-F238E27FC236}">
                <a16:creationId xmlns:a16="http://schemas.microsoft.com/office/drawing/2014/main" id="{3A66F8F7-F84E-4EA8-9ED1-2159C9274394}"/>
              </a:ext>
            </a:extLst>
          </p:cNvPr>
          <p:cNvSpPr/>
          <p:nvPr userDrawn="1"/>
        </p:nvSpPr>
        <p:spPr>
          <a:xfrm>
            <a:off x="421773" y="1364680"/>
            <a:ext cx="2088000" cy="343341"/>
          </a:xfrm>
          <a:prstGeom prst="rect">
            <a:avLst/>
          </a:prstGeom>
          <a:solidFill>
            <a:srgbClr val="16B07D"/>
          </a:solidFill>
          <a:ln>
            <a:solidFill>
              <a:srgbClr val="16B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t>Principales réalisations</a:t>
            </a:r>
          </a:p>
        </p:txBody>
      </p:sp>
      <p:sp>
        <p:nvSpPr>
          <p:cNvPr id="46" name="Rectangle 45">
            <a:extLst>
              <a:ext uri="{FF2B5EF4-FFF2-40B4-BE49-F238E27FC236}">
                <a16:creationId xmlns:a16="http://schemas.microsoft.com/office/drawing/2014/main" id="{D98CF123-73B7-4399-B965-BFFB479E7F40}"/>
              </a:ext>
            </a:extLst>
          </p:cNvPr>
          <p:cNvSpPr/>
          <p:nvPr userDrawn="1"/>
        </p:nvSpPr>
        <p:spPr>
          <a:xfrm>
            <a:off x="6259397" y="3870648"/>
            <a:ext cx="2088000" cy="343341"/>
          </a:xfrm>
          <a:prstGeom prst="rect">
            <a:avLst/>
          </a:prstGeom>
          <a:solidFill>
            <a:srgbClr val="16B07D"/>
          </a:solidFill>
          <a:ln>
            <a:solidFill>
              <a:srgbClr val="16B0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fr-FR" sz="1400" b="1" dirty="0"/>
              <a:t>Points d’arbitrage</a:t>
            </a:r>
          </a:p>
        </p:txBody>
      </p:sp>
      <p:sp>
        <p:nvSpPr>
          <p:cNvPr id="48" name="Rectangle 47">
            <a:extLst>
              <a:ext uri="{FF2B5EF4-FFF2-40B4-BE49-F238E27FC236}">
                <a16:creationId xmlns:a16="http://schemas.microsoft.com/office/drawing/2014/main" id="{97EB03B8-1312-46E0-AD0F-86A3406E3765}"/>
              </a:ext>
            </a:extLst>
          </p:cNvPr>
          <p:cNvSpPr/>
          <p:nvPr userDrawn="1"/>
        </p:nvSpPr>
        <p:spPr>
          <a:xfrm>
            <a:off x="421773" y="3870648"/>
            <a:ext cx="2088000" cy="343341"/>
          </a:xfrm>
          <a:prstGeom prst="rect">
            <a:avLst/>
          </a:prstGeom>
          <a:solidFill>
            <a:srgbClr val="16B07D"/>
          </a:solidFill>
          <a:ln>
            <a:solidFill>
              <a:srgbClr val="16B0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fr-FR" sz="1400" b="1" dirty="0"/>
              <a:t>Risques / problématiques</a:t>
            </a:r>
          </a:p>
        </p:txBody>
      </p:sp>
      <p:sp>
        <p:nvSpPr>
          <p:cNvPr id="26" name="Titre 1">
            <a:extLst>
              <a:ext uri="{FF2B5EF4-FFF2-40B4-BE49-F238E27FC236}">
                <a16:creationId xmlns:a16="http://schemas.microsoft.com/office/drawing/2014/main" id="{7E04407F-D68D-4596-855E-02AB9EFB2D56}"/>
              </a:ext>
            </a:extLst>
          </p:cNvPr>
          <p:cNvSpPr>
            <a:spLocks noGrp="1"/>
          </p:cNvSpPr>
          <p:nvPr>
            <p:ph type="title"/>
          </p:nvPr>
        </p:nvSpPr>
        <p:spPr>
          <a:xfrm>
            <a:off x="-1" y="246135"/>
            <a:ext cx="10199803" cy="621581"/>
          </a:xfrm>
          <a:prstGeom prst="rect">
            <a:avLst/>
          </a:prstGeom>
        </p:spPr>
        <p:txBody>
          <a:bodyPr lIns="468000" anchor="ctr"/>
          <a:lstStyle>
            <a:lvl1pPr marL="355600" indent="-352425" algn="l" defTabSz="914400" rtl="0" eaLnBrk="1" latinLnBrk="0" hangingPunct="1">
              <a:lnSpc>
                <a:spcPts val="2000"/>
              </a:lnSpc>
              <a:buSzPct val="10000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lang="fr-FR" sz="2000" b="1" i="1" kern="1200" dirty="0" smtClean="0">
                <a:solidFill>
                  <a:srgbClr val="002060"/>
                </a:solidFill>
                <a:latin typeface="Century Gothic" panose="020B0502020202020204" pitchFamily="34" charset="0"/>
                <a:ea typeface="Microsoft YaHei" panose="020B0503020204020204" pitchFamily="34" charset="-122"/>
                <a:cs typeface="+mn-cs"/>
              </a:defRPr>
            </a:lvl1pPr>
          </a:lstStyle>
          <a:p>
            <a:r>
              <a:rPr lang="fr-FR" dirty="0"/>
              <a:t>Modifiez le style du titre</a:t>
            </a:r>
          </a:p>
        </p:txBody>
      </p:sp>
      <p:pic>
        <p:nvPicPr>
          <p:cNvPr id="50" name="Picture 16">
            <a:extLst>
              <a:ext uri="{FF2B5EF4-FFF2-40B4-BE49-F238E27FC236}">
                <a16:creationId xmlns:a16="http://schemas.microsoft.com/office/drawing/2014/main" id="{CC8E9DD9-90A6-4AB0-B6F5-AB2700B98C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45875" y="3890183"/>
            <a:ext cx="332186" cy="332186"/>
          </a:xfrm>
          <a:prstGeom prst="rect">
            <a:avLst/>
          </a:prstGeom>
        </p:spPr>
      </p:pic>
      <p:grpSp>
        <p:nvGrpSpPr>
          <p:cNvPr id="35" name="Gruppieren 15">
            <a:extLst>
              <a:ext uri="{FF2B5EF4-FFF2-40B4-BE49-F238E27FC236}">
                <a16:creationId xmlns:a16="http://schemas.microsoft.com/office/drawing/2014/main" id="{89707823-B04B-4B42-84A6-6FC70053178A}"/>
              </a:ext>
            </a:extLst>
          </p:cNvPr>
          <p:cNvGrpSpPr/>
          <p:nvPr userDrawn="1"/>
        </p:nvGrpSpPr>
        <p:grpSpPr>
          <a:xfrm>
            <a:off x="5532229" y="1393686"/>
            <a:ext cx="235385" cy="287574"/>
            <a:chOff x="9233642" y="3392904"/>
            <a:chExt cx="486305" cy="568854"/>
          </a:xfrm>
          <a:solidFill>
            <a:srgbClr val="16B07D"/>
          </a:solidFill>
        </p:grpSpPr>
        <p:sp>
          <p:nvSpPr>
            <p:cNvPr id="36" name="Freeform 1462">
              <a:extLst>
                <a:ext uri="{FF2B5EF4-FFF2-40B4-BE49-F238E27FC236}">
                  <a16:creationId xmlns:a16="http://schemas.microsoft.com/office/drawing/2014/main" id="{CDC4C627-82DC-4972-B5C4-A87409C66CC8}"/>
                </a:ext>
              </a:extLst>
            </p:cNvPr>
            <p:cNvSpPr>
              <a:spLocks noEditPoints="1"/>
            </p:cNvSpPr>
            <p:nvPr/>
          </p:nvSpPr>
          <p:spPr bwMode="auto">
            <a:xfrm>
              <a:off x="9233642" y="3392904"/>
              <a:ext cx="486305" cy="568854"/>
            </a:xfrm>
            <a:custGeom>
              <a:avLst/>
              <a:gdLst>
                <a:gd name="T0" fmla="*/ 306 w 306"/>
                <a:gd name="T1" fmla="*/ 357 h 357"/>
                <a:gd name="T2" fmla="*/ 0 w 306"/>
                <a:gd name="T3" fmla="*/ 357 h 357"/>
                <a:gd name="T4" fmla="*/ 0 w 306"/>
                <a:gd name="T5" fmla="*/ 28 h 357"/>
                <a:gd name="T6" fmla="*/ 5 w 306"/>
                <a:gd name="T7" fmla="*/ 28 h 357"/>
                <a:gd name="T8" fmla="*/ 49 w 306"/>
                <a:gd name="T9" fmla="*/ 28 h 357"/>
                <a:gd name="T10" fmla="*/ 74 w 306"/>
                <a:gd name="T11" fmla="*/ 18 h 357"/>
                <a:gd name="T12" fmla="*/ 88 w 306"/>
                <a:gd name="T13" fmla="*/ 3 h 357"/>
                <a:gd name="T14" fmla="*/ 94 w 306"/>
                <a:gd name="T15" fmla="*/ 1 h 357"/>
                <a:gd name="T16" fmla="*/ 211 w 306"/>
                <a:gd name="T17" fmla="*/ 1 h 357"/>
                <a:gd name="T18" fmla="*/ 217 w 306"/>
                <a:gd name="T19" fmla="*/ 3 h 357"/>
                <a:gd name="T20" fmla="*/ 232 w 306"/>
                <a:gd name="T21" fmla="*/ 18 h 357"/>
                <a:gd name="T22" fmla="*/ 257 w 306"/>
                <a:gd name="T23" fmla="*/ 28 h 357"/>
                <a:gd name="T24" fmla="*/ 301 w 306"/>
                <a:gd name="T25" fmla="*/ 28 h 357"/>
                <a:gd name="T26" fmla="*/ 306 w 306"/>
                <a:gd name="T27" fmla="*/ 28 h 357"/>
                <a:gd name="T28" fmla="*/ 306 w 306"/>
                <a:gd name="T29" fmla="*/ 357 h 357"/>
                <a:gd name="T30" fmla="*/ 270 w 306"/>
                <a:gd name="T31" fmla="*/ 322 h 357"/>
                <a:gd name="T32" fmla="*/ 270 w 306"/>
                <a:gd name="T33" fmla="*/ 62 h 357"/>
                <a:gd name="T34" fmla="*/ 221 w 306"/>
                <a:gd name="T35" fmla="*/ 63 h 357"/>
                <a:gd name="T36" fmla="*/ 217 w 306"/>
                <a:gd name="T37" fmla="*/ 65 h 357"/>
                <a:gd name="T38" fmla="*/ 200 w 306"/>
                <a:gd name="T39" fmla="*/ 81 h 357"/>
                <a:gd name="T40" fmla="*/ 194 w 306"/>
                <a:gd name="T41" fmla="*/ 84 h 357"/>
                <a:gd name="T42" fmla="*/ 113 w 306"/>
                <a:gd name="T43" fmla="*/ 84 h 357"/>
                <a:gd name="T44" fmla="*/ 107 w 306"/>
                <a:gd name="T45" fmla="*/ 82 h 357"/>
                <a:gd name="T46" fmla="*/ 91 w 306"/>
                <a:gd name="T47" fmla="*/ 65 h 357"/>
                <a:gd name="T48" fmla="*/ 84 w 306"/>
                <a:gd name="T49" fmla="*/ 63 h 357"/>
                <a:gd name="T50" fmla="*/ 39 w 306"/>
                <a:gd name="T51" fmla="*/ 62 h 357"/>
                <a:gd name="T52" fmla="*/ 34 w 306"/>
                <a:gd name="T53" fmla="*/ 63 h 357"/>
                <a:gd name="T54" fmla="*/ 34 w 306"/>
                <a:gd name="T55" fmla="*/ 322 h 357"/>
                <a:gd name="T56" fmla="*/ 270 w 306"/>
                <a:gd name="T57" fmla="*/ 32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6" h="357">
                  <a:moveTo>
                    <a:pt x="306" y="357"/>
                  </a:moveTo>
                  <a:cubicBezTo>
                    <a:pt x="204" y="357"/>
                    <a:pt x="102" y="357"/>
                    <a:pt x="0" y="357"/>
                  </a:cubicBezTo>
                  <a:cubicBezTo>
                    <a:pt x="0" y="248"/>
                    <a:pt x="0" y="138"/>
                    <a:pt x="0" y="28"/>
                  </a:cubicBezTo>
                  <a:cubicBezTo>
                    <a:pt x="2" y="28"/>
                    <a:pt x="4" y="28"/>
                    <a:pt x="5" y="28"/>
                  </a:cubicBezTo>
                  <a:cubicBezTo>
                    <a:pt x="20" y="28"/>
                    <a:pt x="34" y="28"/>
                    <a:pt x="49" y="28"/>
                  </a:cubicBezTo>
                  <a:cubicBezTo>
                    <a:pt x="59" y="28"/>
                    <a:pt x="67" y="25"/>
                    <a:pt x="74" y="18"/>
                  </a:cubicBezTo>
                  <a:cubicBezTo>
                    <a:pt x="78" y="13"/>
                    <a:pt x="83" y="8"/>
                    <a:pt x="88" y="3"/>
                  </a:cubicBezTo>
                  <a:cubicBezTo>
                    <a:pt x="90" y="2"/>
                    <a:pt x="92" y="1"/>
                    <a:pt x="94" y="1"/>
                  </a:cubicBezTo>
                  <a:cubicBezTo>
                    <a:pt x="133" y="0"/>
                    <a:pt x="172" y="0"/>
                    <a:pt x="211" y="1"/>
                  </a:cubicBezTo>
                  <a:cubicBezTo>
                    <a:pt x="213" y="1"/>
                    <a:pt x="216" y="2"/>
                    <a:pt x="217" y="3"/>
                  </a:cubicBezTo>
                  <a:cubicBezTo>
                    <a:pt x="222" y="8"/>
                    <a:pt x="227" y="13"/>
                    <a:pt x="232" y="18"/>
                  </a:cubicBezTo>
                  <a:cubicBezTo>
                    <a:pt x="239" y="25"/>
                    <a:pt x="247" y="28"/>
                    <a:pt x="257" y="28"/>
                  </a:cubicBezTo>
                  <a:cubicBezTo>
                    <a:pt x="271" y="28"/>
                    <a:pt x="286" y="28"/>
                    <a:pt x="301" y="28"/>
                  </a:cubicBezTo>
                  <a:cubicBezTo>
                    <a:pt x="302" y="28"/>
                    <a:pt x="304" y="28"/>
                    <a:pt x="306" y="28"/>
                  </a:cubicBezTo>
                  <a:cubicBezTo>
                    <a:pt x="306" y="138"/>
                    <a:pt x="306" y="247"/>
                    <a:pt x="306" y="357"/>
                  </a:cubicBezTo>
                  <a:close/>
                  <a:moveTo>
                    <a:pt x="270" y="322"/>
                  </a:moveTo>
                  <a:cubicBezTo>
                    <a:pt x="270" y="235"/>
                    <a:pt x="270" y="149"/>
                    <a:pt x="270" y="62"/>
                  </a:cubicBezTo>
                  <a:cubicBezTo>
                    <a:pt x="254" y="62"/>
                    <a:pt x="238" y="62"/>
                    <a:pt x="221" y="63"/>
                  </a:cubicBezTo>
                  <a:cubicBezTo>
                    <a:pt x="220" y="63"/>
                    <a:pt x="218" y="64"/>
                    <a:pt x="217" y="65"/>
                  </a:cubicBezTo>
                  <a:cubicBezTo>
                    <a:pt x="211" y="70"/>
                    <a:pt x="206" y="76"/>
                    <a:pt x="200" y="81"/>
                  </a:cubicBezTo>
                  <a:cubicBezTo>
                    <a:pt x="198" y="83"/>
                    <a:pt x="196" y="84"/>
                    <a:pt x="194" y="84"/>
                  </a:cubicBezTo>
                  <a:cubicBezTo>
                    <a:pt x="167" y="84"/>
                    <a:pt x="140" y="84"/>
                    <a:pt x="113" y="84"/>
                  </a:cubicBezTo>
                  <a:cubicBezTo>
                    <a:pt x="111" y="84"/>
                    <a:pt x="109" y="83"/>
                    <a:pt x="107" y="82"/>
                  </a:cubicBezTo>
                  <a:cubicBezTo>
                    <a:pt x="102" y="76"/>
                    <a:pt x="97" y="71"/>
                    <a:pt x="91" y="65"/>
                  </a:cubicBezTo>
                  <a:cubicBezTo>
                    <a:pt x="89" y="64"/>
                    <a:pt x="87" y="63"/>
                    <a:pt x="84" y="63"/>
                  </a:cubicBezTo>
                  <a:cubicBezTo>
                    <a:pt x="69" y="62"/>
                    <a:pt x="54" y="62"/>
                    <a:pt x="39" y="62"/>
                  </a:cubicBezTo>
                  <a:cubicBezTo>
                    <a:pt x="37" y="62"/>
                    <a:pt x="36" y="63"/>
                    <a:pt x="34" y="63"/>
                  </a:cubicBezTo>
                  <a:cubicBezTo>
                    <a:pt x="34" y="149"/>
                    <a:pt x="34" y="236"/>
                    <a:pt x="34" y="322"/>
                  </a:cubicBezTo>
                  <a:cubicBezTo>
                    <a:pt x="113" y="322"/>
                    <a:pt x="191" y="322"/>
                    <a:pt x="270" y="3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37" name="Freeform 1464">
              <a:extLst>
                <a:ext uri="{FF2B5EF4-FFF2-40B4-BE49-F238E27FC236}">
                  <a16:creationId xmlns:a16="http://schemas.microsoft.com/office/drawing/2014/main" id="{5E4827F0-1AA8-4E4F-9B68-14034C76612D}"/>
                </a:ext>
              </a:extLst>
            </p:cNvPr>
            <p:cNvSpPr>
              <a:spLocks/>
            </p:cNvSpPr>
            <p:nvPr/>
          </p:nvSpPr>
          <p:spPr bwMode="auto">
            <a:xfrm>
              <a:off x="9334016" y="3578056"/>
              <a:ext cx="145000" cy="122693"/>
            </a:xfrm>
            <a:custGeom>
              <a:avLst/>
              <a:gdLst>
                <a:gd name="T0" fmla="*/ 0 w 91"/>
                <a:gd name="T1" fmla="*/ 39 h 78"/>
                <a:gd name="T2" fmla="*/ 6 w 91"/>
                <a:gd name="T3" fmla="*/ 34 h 78"/>
                <a:gd name="T4" fmla="*/ 10 w 91"/>
                <a:gd name="T5" fmla="*/ 34 h 78"/>
                <a:gd name="T6" fmla="*/ 33 w 91"/>
                <a:gd name="T7" fmla="*/ 47 h 78"/>
                <a:gd name="T8" fmla="*/ 88 w 91"/>
                <a:gd name="T9" fmla="*/ 0 h 78"/>
                <a:gd name="T10" fmla="*/ 87 w 91"/>
                <a:gd name="T11" fmla="*/ 9 h 78"/>
                <a:gd name="T12" fmla="*/ 43 w 91"/>
                <a:gd name="T13" fmla="*/ 66 h 78"/>
                <a:gd name="T14" fmla="*/ 37 w 91"/>
                <a:gd name="T15" fmla="*/ 77 h 78"/>
                <a:gd name="T16" fmla="*/ 36 w 91"/>
                <a:gd name="T17" fmla="*/ 78 h 78"/>
                <a:gd name="T18" fmla="*/ 0 w 91"/>
                <a:gd name="T19"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78">
                  <a:moveTo>
                    <a:pt x="0" y="39"/>
                  </a:moveTo>
                  <a:cubicBezTo>
                    <a:pt x="2" y="37"/>
                    <a:pt x="4" y="35"/>
                    <a:pt x="6" y="34"/>
                  </a:cubicBezTo>
                  <a:cubicBezTo>
                    <a:pt x="7" y="33"/>
                    <a:pt x="9" y="33"/>
                    <a:pt x="10" y="34"/>
                  </a:cubicBezTo>
                  <a:cubicBezTo>
                    <a:pt x="18" y="38"/>
                    <a:pt x="25" y="42"/>
                    <a:pt x="33" y="47"/>
                  </a:cubicBezTo>
                  <a:cubicBezTo>
                    <a:pt x="49" y="29"/>
                    <a:pt x="67" y="12"/>
                    <a:pt x="88" y="0"/>
                  </a:cubicBezTo>
                  <a:cubicBezTo>
                    <a:pt x="91" y="3"/>
                    <a:pt x="91" y="6"/>
                    <a:pt x="87" y="9"/>
                  </a:cubicBezTo>
                  <a:cubicBezTo>
                    <a:pt x="69" y="25"/>
                    <a:pt x="55" y="45"/>
                    <a:pt x="43" y="66"/>
                  </a:cubicBezTo>
                  <a:cubicBezTo>
                    <a:pt x="41" y="70"/>
                    <a:pt x="39" y="74"/>
                    <a:pt x="37" y="77"/>
                  </a:cubicBezTo>
                  <a:cubicBezTo>
                    <a:pt x="37" y="77"/>
                    <a:pt x="36" y="78"/>
                    <a:pt x="36" y="78"/>
                  </a:cubicBezTo>
                  <a:cubicBezTo>
                    <a:pt x="24" y="65"/>
                    <a:pt x="12" y="52"/>
                    <a:pt x="0"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38" name="Freeform 1465">
              <a:extLst>
                <a:ext uri="{FF2B5EF4-FFF2-40B4-BE49-F238E27FC236}">
                  <a16:creationId xmlns:a16="http://schemas.microsoft.com/office/drawing/2014/main" id="{81A01409-04D1-4ADB-97FE-F139A5CB9FE9}"/>
                </a:ext>
              </a:extLst>
            </p:cNvPr>
            <p:cNvSpPr>
              <a:spLocks/>
            </p:cNvSpPr>
            <p:nvPr/>
          </p:nvSpPr>
          <p:spPr bwMode="auto">
            <a:xfrm>
              <a:off x="9334021" y="3725281"/>
              <a:ext cx="145000" cy="124924"/>
            </a:xfrm>
            <a:custGeom>
              <a:avLst/>
              <a:gdLst>
                <a:gd name="T0" fmla="*/ 88 w 91"/>
                <a:gd name="T1" fmla="*/ 0 h 78"/>
                <a:gd name="T2" fmla="*/ 87 w 91"/>
                <a:gd name="T3" fmla="*/ 9 h 78"/>
                <a:gd name="T4" fmla="*/ 43 w 91"/>
                <a:gd name="T5" fmla="*/ 66 h 78"/>
                <a:gd name="T6" fmla="*/ 36 w 91"/>
                <a:gd name="T7" fmla="*/ 78 h 78"/>
                <a:gd name="T8" fmla="*/ 0 w 91"/>
                <a:gd name="T9" fmla="*/ 39 h 78"/>
                <a:gd name="T10" fmla="*/ 5 w 91"/>
                <a:gd name="T11" fmla="*/ 34 h 78"/>
                <a:gd name="T12" fmla="*/ 10 w 91"/>
                <a:gd name="T13" fmla="*/ 33 h 78"/>
                <a:gd name="T14" fmla="*/ 28 w 91"/>
                <a:gd name="T15" fmla="*/ 44 h 78"/>
                <a:gd name="T16" fmla="*/ 33 w 91"/>
                <a:gd name="T17" fmla="*/ 47 h 78"/>
                <a:gd name="T18" fmla="*/ 88 w 91"/>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78">
                  <a:moveTo>
                    <a:pt x="88" y="0"/>
                  </a:moveTo>
                  <a:cubicBezTo>
                    <a:pt x="91" y="3"/>
                    <a:pt x="90" y="6"/>
                    <a:pt x="87" y="9"/>
                  </a:cubicBezTo>
                  <a:cubicBezTo>
                    <a:pt x="69" y="25"/>
                    <a:pt x="55" y="45"/>
                    <a:pt x="43" y="66"/>
                  </a:cubicBezTo>
                  <a:cubicBezTo>
                    <a:pt x="41" y="70"/>
                    <a:pt x="39" y="74"/>
                    <a:pt x="36" y="78"/>
                  </a:cubicBezTo>
                  <a:cubicBezTo>
                    <a:pt x="24" y="65"/>
                    <a:pt x="12" y="52"/>
                    <a:pt x="0" y="39"/>
                  </a:cubicBezTo>
                  <a:cubicBezTo>
                    <a:pt x="2" y="38"/>
                    <a:pt x="3" y="36"/>
                    <a:pt x="5" y="34"/>
                  </a:cubicBezTo>
                  <a:cubicBezTo>
                    <a:pt x="6" y="32"/>
                    <a:pt x="8" y="32"/>
                    <a:pt x="10" y="33"/>
                  </a:cubicBezTo>
                  <a:cubicBezTo>
                    <a:pt x="16" y="37"/>
                    <a:pt x="22" y="41"/>
                    <a:pt x="28" y="44"/>
                  </a:cubicBezTo>
                  <a:cubicBezTo>
                    <a:pt x="30" y="45"/>
                    <a:pt x="31" y="46"/>
                    <a:pt x="33" y="47"/>
                  </a:cubicBezTo>
                  <a:cubicBezTo>
                    <a:pt x="49" y="28"/>
                    <a:pt x="67" y="12"/>
                    <a:pt x="8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39" name="Freeform 1466">
              <a:extLst>
                <a:ext uri="{FF2B5EF4-FFF2-40B4-BE49-F238E27FC236}">
                  <a16:creationId xmlns:a16="http://schemas.microsoft.com/office/drawing/2014/main" id="{A05252BD-85C2-4366-90DE-26D0150CDC7A}"/>
                </a:ext>
              </a:extLst>
            </p:cNvPr>
            <p:cNvSpPr>
              <a:spLocks/>
            </p:cNvSpPr>
            <p:nvPr/>
          </p:nvSpPr>
          <p:spPr bwMode="auto">
            <a:xfrm>
              <a:off x="9519160" y="3600356"/>
              <a:ext cx="95923" cy="26770"/>
            </a:xfrm>
            <a:custGeom>
              <a:avLst/>
              <a:gdLst>
                <a:gd name="T0" fmla="*/ 0 w 61"/>
                <a:gd name="T1" fmla="*/ 17 h 17"/>
                <a:gd name="T2" fmla="*/ 0 w 61"/>
                <a:gd name="T3" fmla="*/ 0 h 17"/>
                <a:gd name="T4" fmla="*/ 61 w 61"/>
                <a:gd name="T5" fmla="*/ 0 h 17"/>
                <a:gd name="T6" fmla="*/ 61 w 61"/>
                <a:gd name="T7" fmla="*/ 17 h 17"/>
                <a:gd name="T8" fmla="*/ 0 w 61"/>
                <a:gd name="T9" fmla="*/ 17 h 17"/>
              </a:gdLst>
              <a:ahLst/>
              <a:cxnLst>
                <a:cxn ang="0">
                  <a:pos x="T0" y="T1"/>
                </a:cxn>
                <a:cxn ang="0">
                  <a:pos x="T2" y="T3"/>
                </a:cxn>
                <a:cxn ang="0">
                  <a:pos x="T4" y="T5"/>
                </a:cxn>
                <a:cxn ang="0">
                  <a:pos x="T6" y="T7"/>
                </a:cxn>
                <a:cxn ang="0">
                  <a:pos x="T8" y="T9"/>
                </a:cxn>
              </a:cxnLst>
              <a:rect l="0" t="0" r="r" b="b"/>
              <a:pathLst>
                <a:path w="61" h="17">
                  <a:moveTo>
                    <a:pt x="0" y="17"/>
                  </a:moveTo>
                  <a:cubicBezTo>
                    <a:pt x="0" y="11"/>
                    <a:pt x="0" y="6"/>
                    <a:pt x="0" y="0"/>
                  </a:cubicBezTo>
                  <a:cubicBezTo>
                    <a:pt x="20" y="0"/>
                    <a:pt x="40" y="0"/>
                    <a:pt x="61" y="0"/>
                  </a:cubicBezTo>
                  <a:cubicBezTo>
                    <a:pt x="61" y="6"/>
                    <a:pt x="61" y="11"/>
                    <a:pt x="61" y="17"/>
                  </a:cubicBezTo>
                  <a:cubicBezTo>
                    <a:pt x="41" y="17"/>
                    <a:pt x="21" y="17"/>
                    <a:pt x="0" y="1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40" name="Freeform 1467">
              <a:extLst>
                <a:ext uri="{FF2B5EF4-FFF2-40B4-BE49-F238E27FC236}">
                  <a16:creationId xmlns:a16="http://schemas.microsoft.com/office/drawing/2014/main" id="{1D526CD5-D041-48B6-9581-DFD910985748}"/>
                </a:ext>
              </a:extLst>
            </p:cNvPr>
            <p:cNvSpPr>
              <a:spLocks/>
            </p:cNvSpPr>
            <p:nvPr/>
          </p:nvSpPr>
          <p:spPr bwMode="auto">
            <a:xfrm>
              <a:off x="9521389" y="3653896"/>
              <a:ext cx="93692" cy="24538"/>
            </a:xfrm>
            <a:custGeom>
              <a:avLst/>
              <a:gdLst>
                <a:gd name="T0" fmla="*/ 60 w 60"/>
                <a:gd name="T1" fmla="*/ 0 h 16"/>
                <a:gd name="T2" fmla="*/ 60 w 60"/>
                <a:gd name="T3" fmla="*/ 16 h 16"/>
                <a:gd name="T4" fmla="*/ 0 w 60"/>
                <a:gd name="T5" fmla="*/ 16 h 16"/>
                <a:gd name="T6" fmla="*/ 0 w 60"/>
                <a:gd name="T7" fmla="*/ 0 h 16"/>
                <a:gd name="T8" fmla="*/ 60 w 60"/>
                <a:gd name="T9" fmla="*/ 0 h 16"/>
              </a:gdLst>
              <a:ahLst/>
              <a:cxnLst>
                <a:cxn ang="0">
                  <a:pos x="T0" y="T1"/>
                </a:cxn>
                <a:cxn ang="0">
                  <a:pos x="T2" y="T3"/>
                </a:cxn>
                <a:cxn ang="0">
                  <a:pos x="T4" y="T5"/>
                </a:cxn>
                <a:cxn ang="0">
                  <a:pos x="T6" y="T7"/>
                </a:cxn>
                <a:cxn ang="0">
                  <a:pos x="T8" y="T9"/>
                </a:cxn>
              </a:cxnLst>
              <a:rect l="0" t="0" r="r" b="b"/>
              <a:pathLst>
                <a:path w="60" h="16">
                  <a:moveTo>
                    <a:pt x="60" y="0"/>
                  </a:moveTo>
                  <a:cubicBezTo>
                    <a:pt x="60" y="5"/>
                    <a:pt x="60" y="11"/>
                    <a:pt x="60" y="16"/>
                  </a:cubicBezTo>
                  <a:cubicBezTo>
                    <a:pt x="40" y="16"/>
                    <a:pt x="20" y="16"/>
                    <a:pt x="0" y="16"/>
                  </a:cubicBezTo>
                  <a:cubicBezTo>
                    <a:pt x="0" y="11"/>
                    <a:pt x="0" y="5"/>
                    <a:pt x="0" y="0"/>
                  </a:cubicBezTo>
                  <a:cubicBezTo>
                    <a:pt x="20" y="0"/>
                    <a:pt x="39" y="0"/>
                    <a:pt x="6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41" name="Freeform 1468">
              <a:extLst>
                <a:ext uri="{FF2B5EF4-FFF2-40B4-BE49-F238E27FC236}">
                  <a16:creationId xmlns:a16="http://schemas.microsoft.com/office/drawing/2014/main" id="{59F384BC-FE85-47B3-97B2-3670A6B537F8}"/>
                </a:ext>
              </a:extLst>
            </p:cNvPr>
            <p:cNvSpPr>
              <a:spLocks/>
            </p:cNvSpPr>
            <p:nvPr/>
          </p:nvSpPr>
          <p:spPr bwMode="auto">
            <a:xfrm>
              <a:off x="9519192" y="3760958"/>
              <a:ext cx="95923" cy="28999"/>
            </a:xfrm>
            <a:custGeom>
              <a:avLst/>
              <a:gdLst>
                <a:gd name="T0" fmla="*/ 0 w 61"/>
                <a:gd name="T1" fmla="*/ 0 h 17"/>
                <a:gd name="T2" fmla="*/ 61 w 61"/>
                <a:gd name="T3" fmla="*/ 0 h 17"/>
                <a:gd name="T4" fmla="*/ 61 w 61"/>
                <a:gd name="T5" fmla="*/ 17 h 17"/>
                <a:gd name="T6" fmla="*/ 0 w 61"/>
                <a:gd name="T7" fmla="*/ 17 h 17"/>
                <a:gd name="T8" fmla="*/ 0 w 61"/>
                <a:gd name="T9" fmla="*/ 0 h 17"/>
              </a:gdLst>
              <a:ahLst/>
              <a:cxnLst>
                <a:cxn ang="0">
                  <a:pos x="T0" y="T1"/>
                </a:cxn>
                <a:cxn ang="0">
                  <a:pos x="T2" y="T3"/>
                </a:cxn>
                <a:cxn ang="0">
                  <a:pos x="T4" y="T5"/>
                </a:cxn>
                <a:cxn ang="0">
                  <a:pos x="T6" y="T7"/>
                </a:cxn>
                <a:cxn ang="0">
                  <a:pos x="T8" y="T9"/>
                </a:cxn>
              </a:cxnLst>
              <a:rect l="0" t="0" r="r" b="b"/>
              <a:pathLst>
                <a:path w="61" h="17">
                  <a:moveTo>
                    <a:pt x="0" y="0"/>
                  </a:moveTo>
                  <a:cubicBezTo>
                    <a:pt x="21" y="0"/>
                    <a:pt x="40" y="0"/>
                    <a:pt x="61" y="0"/>
                  </a:cubicBezTo>
                  <a:cubicBezTo>
                    <a:pt x="61" y="6"/>
                    <a:pt x="61" y="11"/>
                    <a:pt x="61" y="17"/>
                  </a:cubicBezTo>
                  <a:cubicBezTo>
                    <a:pt x="41" y="17"/>
                    <a:pt x="21" y="17"/>
                    <a:pt x="0" y="17"/>
                  </a:cubicBezTo>
                  <a:cubicBezTo>
                    <a:pt x="0" y="11"/>
                    <a:pt x="0" y="6"/>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42" name="Freeform 1469">
              <a:extLst>
                <a:ext uri="{FF2B5EF4-FFF2-40B4-BE49-F238E27FC236}">
                  <a16:creationId xmlns:a16="http://schemas.microsoft.com/office/drawing/2014/main" id="{D00B435A-E342-4B5B-A995-B0318A05BA85}"/>
                </a:ext>
              </a:extLst>
            </p:cNvPr>
            <p:cNvSpPr>
              <a:spLocks/>
            </p:cNvSpPr>
            <p:nvPr/>
          </p:nvSpPr>
          <p:spPr bwMode="auto">
            <a:xfrm>
              <a:off x="9521389" y="3814438"/>
              <a:ext cx="93692" cy="24538"/>
            </a:xfrm>
            <a:custGeom>
              <a:avLst/>
              <a:gdLst>
                <a:gd name="T0" fmla="*/ 60 w 60"/>
                <a:gd name="T1" fmla="*/ 0 h 16"/>
                <a:gd name="T2" fmla="*/ 60 w 60"/>
                <a:gd name="T3" fmla="*/ 16 h 16"/>
                <a:gd name="T4" fmla="*/ 0 w 60"/>
                <a:gd name="T5" fmla="*/ 16 h 16"/>
                <a:gd name="T6" fmla="*/ 0 w 60"/>
                <a:gd name="T7" fmla="*/ 0 h 16"/>
                <a:gd name="T8" fmla="*/ 60 w 60"/>
                <a:gd name="T9" fmla="*/ 0 h 16"/>
              </a:gdLst>
              <a:ahLst/>
              <a:cxnLst>
                <a:cxn ang="0">
                  <a:pos x="T0" y="T1"/>
                </a:cxn>
                <a:cxn ang="0">
                  <a:pos x="T2" y="T3"/>
                </a:cxn>
                <a:cxn ang="0">
                  <a:pos x="T4" y="T5"/>
                </a:cxn>
                <a:cxn ang="0">
                  <a:pos x="T6" y="T7"/>
                </a:cxn>
                <a:cxn ang="0">
                  <a:pos x="T8" y="T9"/>
                </a:cxn>
              </a:cxnLst>
              <a:rect l="0" t="0" r="r" b="b"/>
              <a:pathLst>
                <a:path w="60" h="16">
                  <a:moveTo>
                    <a:pt x="60" y="0"/>
                  </a:moveTo>
                  <a:cubicBezTo>
                    <a:pt x="60" y="6"/>
                    <a:pt x="60" y="11"/>
                    <a:pt x="60" y="16"/>
                  </a:cubicBezTo>
                  <a:cubicBezTo>
                    <a:pt x="40" y="16"/>
                    <a:pt x="20" y="16"/>
                    <a:pt x="0" y="16"/>
                  </a:cubicBezTo>
                  <a:cubicBezTo>
                    <a:pt x="0" y="11"/>
                    <a:pt x="0" y="6"/>
                    <a:pt x="0" y="0"/>
                  </a:cubicBezTo>
                  <a:cubicBezTo>
                    <a:pt x="20" y="0"/>
                    <a:pt x="39" y="0"/>
                    <a:pt x="6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grpSp>
      <p:grpSp>
        <p:nvGrpSpPr>
          <p:cNvPr id="60" name="Gruppieren 14">
            <a:extLst>
              <a:ext uri="{FF2B5EF4-FFF2-40B4-BE49-F238E27FC236}">
                <a16:creationId xmlns:a16="http://schemas.microsoft.com/office/drawing/2014/main" id="{D2647C33-D8DC-4EF9-9BA7-4923A033A637}"/>
              </a:ext>
            </a:extLst>
          </p:cNvPr>
          <p:cNvGrpSpPr/>
          <p:nvPr userDrawn="1"/>
        </p:nvGrpSpPr>
        <p:grpSpPr>
          <a:xfrm>
            <a:off x="11283821" y="3898380"/>
            <a:ext cx="305605" cy="323989"/>
            <a:chOff x="4183212" y="2471538"/>
            <a:chExt cx="377000" cy="428293"/>
          </a:xfrm>
          <a:solidFill>
            <a:srgbClr val="002060"/>
          </a:solidFill>
        </p:grpSpPr>
        <p:sp>
          <p:nvSpPr>
            <p:cNvPr id="61" name="Freeform 1028">
              <a:extLst>
                <a:ext uri="{FF2B5EF4-FFF2-40B4-BE49-F238E27FC236}">
                  <a16:creationId xmlns:a16="http://schemas.microsoft.com/office/drawing/2014/main" id="{7AD4D38B-AE49-44B9-A824-BDDFD4A67B85}"/>
                </a:ext>
              </a:extLst>
            </p:cNvPr>
            <p:cNvSpPr>
              <a:spLocks/>
            </p:cNvSpPr>
            <p:nvPr/>
          </p:nvSpPr>
          <p:spPr bwMode="auto">
            <a:xfrm>
              <a:off x="4261294" y="2542923"/>
              <a:ext cx="220846" cy="258768"/>
            </a:xfrm>
            <a:custGeom>
              <a:avLst/>
              <a:gdLst>
                <a:gd name="T0" fmla="*/ 103 w 139"/>
                <a:gd name="T1" fmla="*/ 163 h 163"/>
                <a:gd name="T2" fmla="*/ 37 w 139"/>
                <a:gd name="T3" fmla="*/ 163 h 163"/>
                <a:gd name="T4" fmla="*/ 36 w 139"/>
                <a:gd name="T5" fmla="*/ 157 h 163"/>
                <a:gd name="T6" fmla="*/ 25 w 139"/>
                <a:gd name="T7" fmla="*/ 128 h 163"/>
                <a:gd name="T8" fmla="*/ 8 w 139"/>
                <a:gd name="T9" fmla="*/ 97 h 163"/>
                <a:gd name="T10" fmla="*/ 4 w 139"/>
                <a:gd name="T11" fmla="*/ 51 h 163"/>
                <a:gd name="T12" fmla="*/ 37 w 139"/>
                <a:gd name="T13" fmla="*/ 10 h 163"/>
                <a:gd name="T14" fmla="*/ 102 w 139"/>
                <a:gd name="T15" fmla="*/ 9 h 163"/>
                <a:gd name="T16" fmla="*/ 138 w 139"/>
                <a:gd name="T17" fmla="*/ 73 h 163"/>
                <a:gd name="T18" fmla="*/ 126 w 139"/>
                <a:gd name="T19" fmla="*/ 109 h 163"/>
                <a:gd name="T20" fmla="*/ 111 w 139"/>
                <a:gd name="T21" fmla="*/ 136 h 163"/>
                <a:gd name="T22" fmla="*/ 103 w 139"/>
                <a:gd name="T23" fmla="*/ 161 h 163"/>
                <a:gd name="T24" fmla="*/ 103 w 139"/>
                <a:gd name="T2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63">
                  <a:moveTo>
                    <a:pt x="103" y="163"/>
                  </a:moveTo>
                  <a:cubicBezTo>
                    <a:pt x="81" y="163"/>
                    <a:pt x="59" y="163"/>
                    <a:pt x="37" y="163"/>
                  </a:cubicBezTo>
                  <a:cubicBezTo>
                    <a:pt x="37" y="161"/>
                    <a:pt x="36" y="159"/>
                    <a:pt x="36" y="157"/>
                  </a:cubicBezTo>
                  <a:cubicBezTo>
                    <a:pt x="35" y="146"/>
                    <a:pt x="30" y="137"/>
                    <a:pt x="25" y="128"/>
                  </a:cubicBezTo>
                  <a:cubicBezTo>
                    <a:pt x="19" y="118"/>
                    <a:pt x="13" y="108"/>
                    <a:pt x="8" y="97"/>
                  </a:cubicBezTo>
                  <a:cubicBezTo>
                    <a:pt x="1" y="82"/>
                    <a:pt x="0" y="67"/>
                    <a:pt x="4" y="51"/>
                  </a:cubicBezTo>
                  <a:cubicBezTo>
                    <a:pt x="8" y="32"/>
                    <a:pt x="19" y="18"/>
                    <a:pt x="37" y="10"/>
                  </a:cubicBezTo>
                  <a:cubicBezTo>
                    <a:pt x="58" y="0"/>
                    <a:pt x="80" y="0"/>
                    <a:pt x="102" y="9"/>
                  </a:cubicBezTo>
                  <a:cubicBezTo>
                    <a:pt x="128" y="21"/>
                    <a:pt x="139" y="45"/>
                    <a:pt x="138" y="73"/>
                  </a:cubicBezTo>
                  <a:cubicBezTo>
                    <a:pt x="137" y="86"/>
                    <a:pt x="132" y="98"/>
                    <a:pt x="126" y="109"/>
                  </a:cubicBezTo>
                  <a:cubicBezTo>
                    <a:pt x="121" y="118"/>
                    <a:pt x="115" y="127"/>
                    <a:pt x="111" y="136"/>
                  </a:cubicBezTo>
                  <a:cubicBezTo>
                    <a:pt x="106" y="144"/>
                    <a:pt x="104" y="152"/>
                    <a:pt x="103" y="161"/>
                  </a:cubicBezTo>
                  <a:cubicBezTo>
                    <a:pt x="103" y="161"/>
                    <a:pt x="103" y="162"/>
                    <a:pt x="103" y="16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sym typeface="Calibri"/>
              </a:endParaRPr>
            </a:p>
          </p:txBody>
        </p:sp>
        <p:sp>
          <p:nvSpPr>
            <p:cNvPr id="62" name="Freeform 1029">
              <a:extLst>
                <a:ext uri="{FF2B5EF4-FFF2-40B4-BE49-F238E27FC236}">
                  <a16:creationId xmlns:a16="http://schemas.microsoft.com/office/drawing/2014/main" id="{11F2702A-3914-4106-9527-C7D1665E075C}"/>
                </a:ext>
              </a:extLst>
            </p:cNvPr>
            <p:cNvSpPr>
              <a:spLocks/>
            </p:cNvSpPr>
            <p:nvPr/>
          </p:nvSpPr>
          <p:spPr bwMode="auto">
            <a:xfrm>
              <a:off x="4325985" y="2815076"/>
              <a:ext cx="95923" cy="17846"/>
            </a:xfrm>
            <a:custGeom>
              <a:avLst/>
              <a:gdLst>
                <a:gd name="T0" fmla="*/ 30 w 60"/>
                <a:gd name="T1" fmla="*/ 12 h 12"/>
                <a:gd name="T2" fmla="*/ 8 w 60"/>
                <a:gd name="T3" fmla="*/ 12 h 12"/>
                <a:gd name="T4" fmla="*/ 0 w 60"/>
                <a:gd name="T5" fmla="*/ 6 h 12"/>
                <a:gd name="T6" fmla="*/ 8 w 60"/>
                <a:gd name="T7" fmla="*/ 0 h 12"/>
                <a:gd name="T8" fmla="*/ 52 w 60"/>
                <a:gd name="T9" fmla="*/ 0 h 12"/>
                <a:gd name="T10" fmla="*/ 59 w 60"/>
                <a:gd name="T11" fmla="*/ 7 h 12"/>
                <a:gd name="T12" fmla="*/ 52 w 60"/>
                <a:gd name="T13" fmla="*/ 12 h 12"/>
                <a:gd name="T14" fmla="*/ 50 w 60"/>
                <a:gd name="T15" fmla="*/ 12 h 12"/>
                <a:gd name="T16" fmla="*/ 30 w 6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2">
                  <a:moveTo>
                    <a:pt x="30" y="12"/>
                  </a:moveTo>
                  <a:cubicBezTo>
                    <a:pt x="22" y="12"/>
                    <a:pt x="15" y="12"/>
                    <a:pt x="8" y="12"/>
                  </a:cubicBezTo>
                  <a:cubicBezTo>
                    <a:pt x="3" y="12"/>
                    <a:pt x="0" y="10"/>
                    <a:pt x="0" y="6"/>
                  </a:cubicBezTo>
                  <a:cubicBezTo>
                    <a:pt x="0" y="3"/>
                    <a:pt x="3" y="0"/>
                    <a:pt x="8" y="0"/>
                  </a:cubicBezTo>
                  <a:cubicBezTo>
                    <a:pt x="23" y="0"/>
                    <a:pt x="37" y="0"/>
                    <a:pt x="52" y="0"/>
                  </a:cubicBezTo>
                  <a:cubicBezTo>
                    <a:pt x="57" y="0"/>
                    <a:pt x="60" y="3"/>
                    <a:pt x="59" y="7"/>
                  </a:cubicBezTo>
                  <a:cubicBezTo>
                    <a:pt x="59" y="10"/>
                    <a:pt x="56" y="12"/>
                    <a:pt x="52" y="12"/>
                  </a:cubicBezTo>
                  <a:cubicBezTo>
                    <a:pt x="52" y="12"/>
                    <a:pt x="51" y="12"/>
                    <a:pt x="50" y="12"/>
                  </a:cubicBezTo>
                  <a:cubicBezTo>
                    <a:pt x="43" y="12"/>
                    <a:pt x="37" y="12"/>
                    <a:pt x="30" y="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3" name="Freeform 1030">
              <a:extLst>
                <a:ext uri="{FF2B5EF4-FFF2-40B4-BE49-F238E27FC236}">
                  <a16:creationId xmlns:a16="http://schemas.microsoft.com/office/drawing/2014/main" id="{01DE560B-955B-4545-AC53-F01D67AD8755}"/>
                </a:ext>
              </a:extLst>
            </p:cNvPr>
            <p:cNvSpPr>
              <a:spLocks/>
            </p:cNvSpPr>
            <p:nvPr/>
          </p:nvSpPr>
          <p:spPr bwMode="auto">
            <a:xfrm>
              <a:off x="4328217" y="2846306"/>
              <a:ext cx="89230" cy="20076"/>
            </a:xfrm>
            <a:custGeom>
              <a:avLst/>
              <a:gdLst>
                <a:gd name="T0" fmla="*/ 29 w 57"/>
                <a:gd name="T1" fmla="*/ 12 h 12"/>
                <a:gd name="T2" fmla="*/ 7 w 57"/>
                <a:gd name="T3" fmla="*/ 12 h 12"/>
                <a:gd name="T4" fmla="*/ 1 w 57"/>
                <a:gd name="T5" fmla="*/ 6 h 12"/>
                <a:gd name="T6" fmla="*/ 7 w 57"/>
                <a:gd name="T7" fmla="*/ 0 h 12"/>
                <a:gd name="T8" fmla="*/ 51 w 57"/>
                <a:gd name="T9" fmla="*/ 0 h 12"/>
                <a:gd name="T10" fmla="*/ 57 w 57"/>
                <a:gd name="T11" fmla="*/ 6 h 12"/>
                <a:gd name="T12" fmla="*/ 51 w 57"/>
                <a:gd name="T13" fmla="*/ 12 h 12"/>
                <a:gd name="T14" fmla="*/ 29 w 57"/>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2">
                  <a:moveTo>
                    <a:pt x="29" y="12"/>
                  </a:moveTo>
                  <a:cubicBezTo>
                    <a:pt x="22" y="12"/>
                    <a:pt x="14" y="12"/>
                    <a:pt x="7" y="12"/>
                  </a:cubicBezTo>
                  <a:cubicBezTo>
                    <a:pt x="3" y="12"/>
                    <a:pt x="0" y="10"/>
                    <a:pt x="1" y="6"/>
                  </a:cubicBezTo>
                  <a:cubicBezTo>
                    <a:pt x="1" y="3"/>
                    <a:pt x="3" y="0"/>
                    <a:pt x="7" y="0"/>
                  </a:cubicBezTo>
                  <a:cubicBezTo>
                    <a:pt x="22" y="0"/>
                    <a:pt x="36" y="0"/>
                    <a:pt x="51" y="0"/>
                  </a:cubicBezTo>
                  <a:cubicBezTo>
                    <a:pt x="55" y="0"/>
                    <a:pt x="57" y="3"/>
                    <a:pt x="57" y="6"/>
                  </a:cubicBezTo>
                  <a:cubicBezTo>
                    <a:pt x="57" y="10"/>
                    <a:pt x="55" y="12"/>
                    <a:pt x="51" y="12"/>
                  </a:cubicBezTo>
                  <a:cubicBezTo>
                    <a:pt x="43" y="12"/>
                    <a:pt x="36" y="12"/>
                    <a:pt x="29" y="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4" name="Freeform 1031">
              <a:extLst>
                <a:ext uri="{FF2B5EF4-FFF2-40B4-BE49-F238E27FC236}">
                  <a16:creationId xmlns:a16="http://schemas.microsoft.com/office/drawing/2014/main" id="{AD8AA798-FB64-48FE-AB45-EA9648D324CC}"/>
                </a:ext>
              </a:extLst>
            </p:cNvPr>
            <p:cNvSpPr>
              <a:spLocks/>
            </p:cNvSpPr>
            <p:nvPr/>
          </p:nvSpPr>
          <p:spPr bwMode="auto">
            <a:xfrm>
              <a:off x="4511135" y="2634385"/>
              <a:ext cx="49077" cy="24538"/>
            </a:xfrm>
            <a:custGeom>
              <a:avLst/>
              <a:gdLst>
                <a:gd name="T0" fmla="*/ 32 w 32"/>
                <a:gd name="T1" fmla="*/ 0 h 15"/>
                <a:gd name="T2" fmla="*/ 32 w 32"/>
                <a:gd name="T3" fmla="*/ 15 h 15"/>
                <a:gd name="T4" fmla="*/ 0 w 32"/>
                <a:gd name="T5" fmla="*/ 15 h 15"/>
                <a:gd name="T6" fmla="*/ 0 w 32"/>
                <a:gd name="T7" fmla="*/ 0 h 15"/>
                <a:gd name="T8" fmla="*/ 32 w 32"/>
                <a:gd name="T9" fmla="*/ 0 h 15"/>
              </a:gdLst>
              <a:ahLst/>
              <a:cxnLst>
                <a:cxn ang="0">
                  <a:pos x="T0" y="T1"/>
                </a:cxn>
                <a:cxn ang="0">
                  <a:pos x="T2" y="T3"/>
                </a:cxn>
                <a:cxn ang="0">
                  <a:pos x="T4" y="T5"/>
                </a:cxn>
                <a:cxn ang="0">
                  <a:pos x="T6" y="T7"/>
                </a:cxn>
                <a:cxn ang="0">
                  <a:pos x="T8" y="T9"/>
                </a:cxn>
              </a:cxnLst>
              <a:rect l="0" t="0" r="r" b="b"/>
              <a:pathLst>
                <a:path w="32" h="15">
                  <a:moveTo>
                    <a:pt x="32" y="0"/>
                  </a:moveTo>
                  <a:cubicBezTo>
                    <a:pt x="32" y="5"/>
                    <a:pt x="32" y="10"/>
                    <a:pt x="32" y="15"/>
                  </a:cubicBezTo>
                  <a:cubicBezTo>
                    <a:pt x="21" y="15"/>
                    <a:pt x="11" y="15"/>
                    <a:pt x="0" y="15"/>
                  </a:cubicBezTo>
                  <a:cubicBezTo>
                    <a:pt x="0" y="10"/>
                    <a:pt x="0" y="5"/>
                    <a:pt x="0" y="0"/>
                  </a:cubicBezTo>
                  <a:cubicBezTo>
                    <a:pt x="10" y="0"/>
                    <a:pt x="21" y="0"/>
                    <a:pt x="32"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5" name="Freeform 1032">
              <a:extLst>
                <a:ext uri="{FF2B5EF4-FFF2-40B4-BE49-F238E27FC236}">
                  <a16:creationId xmlns:a16="http://schemas.microsoft.com/office/drawing/2014/main" id="{741B844D-5180-460A-B814-E1EB1ED5759B}"/>
                </a:ext>
              </a:extLst>
            </p:cNvPr>
            <p:cNvSpPr>
              <a:spLocks/>
            </p:cNvSpPr>
            <p:nvPr/>
          </p:nvSpPr>
          <p:spPr bwMode="auto">
            <a:xfrm>
              <a:off x="4183212" y="2634385"/>
              <a:ext cx="53538" cy="24538"/>
            </a:xfrm>
            <a:custGeom>
              <a:avLst/>
              <a:gdLst>
                <a:gd name="T0" fmla="*/ 0 w 33"/>
                <a:gd name="T1" fmla="*/ 16 h 16"/>
                <a:gd name="T2" fmla="*/ 0 w 33"/>
                <a:gd name="T3" fmla="*/ 0 h 16"/>
                <a:gd name="T4" fmla="*/ 33 w 33"/>
                <a:gd name="T5" fmla="*/ 0 h 16"/>
                <a:gd name="T6" fmla="*/ 33 w 33"/>
                <a:gd name="T7" fmla="*/ 16 h 16"/>
                <a:gd name="T8" fmla="*/ 0 w 33"/>
                <a:gd name="T9" fmla="*/ 16 h 16"/>
              </a:gdLst>
              <a:ahLst/>
              <a:cxnLst>
                <a:cxn ang="0">
                  <a:pos x="T0" y="T1"/>
                </a:cxn>
                <a:cxn ang="0">
                  <a:pos x="T2" y="T3"/>
                </a:cxn>
                <a:cxn ang="0">
                  <a:pos x="T4" y="T5"/>
                </a:cxn>
                <a:cxn ang="0">
                  <a:pos x="T6" y="T7"/>
                </a:cxn>
                <a:cxn ang="0">
                  <a:pos x="T8" y="T9"/>
                </a:cxn>
              </a:cxnLst>
              <a:rect l="0" t="0" r="r" b="b"/>
              <a:pathLst>
                <a:path w="33" h="16">
                  <a:moveTo>
                    <a:pt x="0" y="16"/>
                  </a:moveTo>
                  <a:cubicBezTo>
                    <a:pt x="0" y="11"/>
                    <a:pt x="0" y="6"/>
                    <a:pt x="0" y="0"/>
                  </a:cubicBezTo>
                  <a:cubicBezTo>
                    <a:pt x="11" y="0"/>
                    <a:pt x="22" y="0"/>
                    <a:pt x="33" y="0"/>
                  </a:cubicBezTo>
                  <a:cubicBezTo>
                    <a:pt x="33" y="6"/>
                    <a:pt x="33" y="11"/>
                    <a:pt x="33" y="16"/>
                  </a:cubicBezTo>
                  <a:cubicBezTo>
                    <a:pt x="22" y="16"/>
                    <a:pt x="12" y="16"/>
                    <a:pt x="0"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6" name="Freeform 1033">
              <a:extLst>
                <a:ext uri="{FF2B5EF4-FFF2-40B4-BE49-F238E27FC236}">
                  <a16:creationId xmlns:a16="http://schemas.microsoft.com/office/drawing/2014/main" id="{113D55EF-EF5E-4817-95B0-596BB4F408B3}"/>
                </a:ext>
              </a:extLst>
            </p:cNvPr>
            <p:cNvSpPr>
              <a:spLocks/>
            </p:cNvSpPr>
            <p:nvPr/>
          </p:nvSpPr>
          <p:spPr bwMode="auto">
            <a:xfrm>
              <a:off x="4484364" y="2540692"/>
              <a:ext cx="58000" cy="51307"/>
            </a:xfrm>
            <a:custGeom>
              <a:avLst/>
              <a:gdLst>
                <a:gd name="T0" fmla="*/ 10 w 36"/>
                <a:gd name="T1" fmla="*/ 32 h 32"/>
                <a:gd name="T2" fmla="*/ 0 w 36"/>
                <a:gd name="T3" fmla="*/ 19 h 32"/>
                <a:gd name="T4" fmla="*/ 26 w 36"/>
                <a:gd name="T5" fmla="*/ 0 h 32"/>
                <a:gd name="T6" fmla="*/ 36 w 36"/>
                <a:gd name="T7" fmla="*/ 13 h 32"/>
                <a:gd name="T8" fmla="*/ 10 w 36"/>
                <a:gd name="T9" fmla="*/ 32 h 32"/>
              </a:gdLst>
              <a:ahLst/>
              <a:cxnLst>
                <a:cxn ang="0">
                  <a:pos x="T0" y="T1"/>
                </a:cxn>
                <a:cxn ang="0">
                  <a:pos x="T2" y="T3"/>
                </a:cxn>
                <a:cxn ang="0">
                  <a:pos x="T4" y="T5"/>
                </a:cxn>
                <a:cxn ang="0">
                  <a:pos x="T6" y="T7"/>
                </a:cxn>
                <a:cxn ang="0">
                  <a:pos x="T8" y="T9"/>
                </a:cxn>
              </a:cxnLst>
              <a:rect l="0" t="0" r="r" b="b"/>
              <a:pathLst>
                <a:path w="36" h="32">
                  <a:moveTo>
                    <a:pt x="10" y="32"/>
                  </a:moveTo>
                  <a:cubicBezTo>
                    <a:pt x="7" y="27"/>
                    <a:pt x="4" y="23"/>
                    <a:pt x="0" y="19"/>
                  </a:cubicBezTo>
                  <a:cubicBezTo>
                    <a:pt x="9" y="12"/>
                    <a:pt x="18" y="6"/>
                    <a:pt x="26" y="0"/>
                  </a:cubicBezTo>
                  <a:cubicBezTo>
                    <a:pt x="30" y="4"/>
                    <a:pt x="33" y="9"/>
                    <a:pt x="36" y="13"/>
                  </a:cubicBezTo>
                  <a:cubicBezTo>
                    <a:pt x="27" y="19"/>
                    <a:pt x="19" y="25"/>
                    <a:pt x="1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7" name="Freeform 1034">
              <a:extLst>
                <a:ext uri="{FF2B5EF4-FFF2-40B4-BE49-F238E27FC236}">
                  <a16:creationId xmlns:a16="http://schemas.microsoft.com/office/drawing/2014/main" id="{646EE9CC-D817-459F-BD68-7EAF23765250}"/>
                </a:ext>
              </a:extLst>
            </p:cNvPr>
            <p:cNvSpPr>
              <a:spLocks/>
            </p:cNvSpPr>
            <p:nvPr/>
          </p:nvSpPr>
          <p:spPr bwMode="auto">
            <a:xfrm>
              <a:off x="4201056" y="2705769"/>
              <a:ext cx="55769" cy="44615"/>
            </a:xfrm>
            <a:custGeom>
              <a:avLst/>
              <a:gdLst>
                <a:gd name="T0" fmla="*/ 6 w 36"/>
                <a:gd name="T1" fmla="*/ 28 h 28"/>
                <a:gd name="T2" fmla="*/ 0 w 36"/>
                <a:gd name="T3" fmla="*/ 13 h 28"/>
                <a:gd name="T4" fmla="*/ 29 w 36"/>
                <a:gd name="T5" fmla="*/ 0 h 28"/>
                <a:gd name="T6" fmla="*/ 36 w 36"/>
                <a:gd name="T7" fmla="*/ 15 h 28"/>
                <a:gd name="T8" fmla="*/ 6 w 36"/>
                <a:gd name="T9" fmla="*/ 28 h 28"/>
              </a:gdLst>
              <a:ahLst/>
              <a:cxnLst>
                <a:cxn ang="0">
                  <a:pos x="T0" y="T1"/>
                </a:cxn>
                <a:cxn ang="0">
                  <a:pos x="T2" y="T3"/>
                </a:cxn>
                <a:cxn ang="0">
                  <a:pos x="T4" y="T5"/>
                </a:cxn>
                <a:cxn ang="0">
                  <a:pos x="T6" y="T7"/>
                </a:cxn>
                <a:cxn ang="0">
                  <a:pos x="T8" y="T9"/>
                </a:cxn>
              </a:cxnLst>
              <a:rect l="0" t="0" r="r" b="b"/>
              <a:pathLst>
                <a:path w="36" h="28">
                  <a:moveTo>
                    <a:pt x="6" y="28"/>
                  </a:moveTo>
                  <a:cubicBezTo>
                    <a:pt x="4" y="23"/>
                    <a:pt x="2" y="18"/>
                    <a:pt x="0" y="13"/>
                  </a:cubicBezTo>
                  <a:cubicBezTo>
                    <a:pt x="9" y="9"/>
                    <a:pt x="19" y="4"/>
                    <a:pt x="29" y="0"/>
                  </a:cubicBezTo>
                  <a:cubicBezTo>
                    <a:pt x="31" y="5"/>
                    <a:pt x="33" y="9"/>
                    <a:pt x="36" y="15"/>
                  </a:cubicBezTo>
                  <a:cubicBezTo>
                    <a:pt x="26" y="19"/>
                    <a:pt x="16" y="23"/>
                    <a:pt x="6" y="2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8" name="Freeform 1035">
              <a:extLst>
                <a:ext uri="{FF2B5EF4-FFF2-40B4-BE49-F238E27FC236}">
                  <a16:creationId xmlns:a16="http://schemas.microsoft.com/office/drawing/2014/main" id="{439DD026-B865-400E-9321-2A3504DDB6B8}"/>
                </a:ext>
              </a:extLst>
            </p:cNvPr>
            <p:cNvSpPr>
              <a:spLocks/>
            </p:cNvSpPr>
            <p:nvPr/>
          </p:nvSpPr>
          <p:spPr bwMode="auto">
            <a:xfrm>
              <a:off x="4205516" y="2540692"/>
              <a:ext cx="55769" cy="51307"/>
            </a:xfrm>
            <a:custGeom>
              <a:avLst/>
              <a:gdLst>
                <a:gd name="T0" fmla="*/ 35 w 35"/>
                <a:gd name="T1" fmla="*/ 19 h 32"/>
                <a:gd name="T2" fmla="*/ 26 w 35"/>
                <a:gd name="T3" fmla="*/ 32 h 32"/>
                <a:gd name="T4" fmla="*/ 0 w 35"/>
                <a:gd name="T5" fmla="*/ 13 h 32"/>
                <a:gd name="T6" fmla="*/ 9 w 35"/>
                <a:gd name="T7" fmla="*/ 0 h 32"/>
                <a:gd name="T8" fmla="*/ 35 w 35"/>
                <a:gd name="T9" fmla="*/ 19 h 32"/>
              </a:gdLst>
              <a:ahLst/>
              <a:cxnLst>
                <a:cxn ang="0">
                  <a:pos x="T0" y="T1"/>
                </a:cxn>
                <a:cxn ang="0">
                  <a:pos x="T2" y="T3"/>
                </a:cxn>
                <a:cxn ang="0">
                  <a:pos x="T4" y="T5"/>
                </a:cxn>
                <a:cxn ang="0">
                  <a:pos x="T6" y="T7"/>
                </a:cxn>
                <a:cxn ang="0">
                  <a:pos x="T8" y="T9"/>
                </a:cxn>
              </a:cxnLst>
              <a:rect l="0" t="0" r="r" b="b"/>
              <a:pathLst>
                <a:path w="35" h="32">
                  <a:moveTo>
                    <a:pt x="35" y="19"/>
                  </a:moveTo>
                  <a:cubicBezTo>
                    <a:pt x="32" y="23"/>
                    <a:pt x="29" y="27"/>
                    <a:pt x="26" y="32"/>
                  </a:cubicBezTo>
                  <a:cubicBezTo>
                    <a:pt x="17" y="26"/>
                    <a:pt x="9" y="19"/>
                    <a:pt x="0" y="13"/>
                  </a:cubicBezTo>
                  <a:cubicBezTo>
                    <a:pt x="3" y="9"/>
                    <a:pt x="6" y="4"/>
                    <a:pt x="9" y="0"/>
                  </a:cubicBezTo>
                  <a:cubicBezTo>
                    <a:pt x="18" y="6"/>
                    <a:pt x="26" y="12"/>
                    <a:pt x="35" y="1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9" name="Freeform 1036">
              <a:extLst>
                <a:ext uri="{FF2B5EF4-FFF2-40B4-BE49-F238E27FC236}">
                  <a16:creationId xmlns:a16="http://schemas.microsoft.com/office/drawing/2014/main" id="{25762F34-00C8-4A0C-B0C4-BB6EDDD0FCAA}"/>
                </a:ext>
              </a:extLst>
            </p:cNvPr>
            <p:cNvSpPr>
              <a:spLocks/>
            </p:cNvSpPr>
            <p:nvPr/>
          </p:nvSpPr>
          <p:spPr bwMode="auto">
            <a:xfrm>
              <a:off x="4488824" y="2705769"/>
              <a:ext cx="58000" cy="44615"/>
            </a:xfrm>
            <a:custGeom>
              <a:avLst/>
              <a:gdLst>
                <a:gd name="T0" fmla="*/ 0 w 36"/>
                <a:gd name="T1" fmla="*/ 15 h 27"/>
                <a:gd name="T2" fmla="*/ 7 w 36"/>
                <a:gd name="T3" fmla="*/ 0 h 27"/>
                <a:gd name="T4" fmla="*/ 36 w 36"/>
                <a:gd name="T5" fmla="*/ 12 h 27"/>
                <a:gd name="T6" fmla="*/ 30 w 36"/>
                <a:gd name="T7" fmla="*/ 27 h 27"/>
                <a:gd name="T8" fmla="*/ 0 w 36"/>
                <a:gd name="T9" fmla="*/ 15 h 27"/>
              </a:gdLst>
              <a:ahLst/>
              <a:cxnLst>
                <a:cxn ang="0">
                  <a:pos x="T0" y="T1"/>
                </a:cxn>
                <a:cxn ang="0">
                  <a:pos x="T2" y="T3"/>
                </a:cxn>
                <a:cxn ang="0">
                  <a:pos x="T4" y="T5"/>
                </a:cxn>
                <a:cxn ang="0">
                  <a:pos x="T6" y="T7"/>
                </a:cxn>
                <a:cxn ang="0">
                  <a:pos x="T8" y="T9"/>
                </a:cxn>
              </a:cxnLst>
              <a:rect l="0" t="0" r="r" b="b"/>
              <a:pathLst>
                <a:path w="36" h="27">
                  <a:moveTo>
                    <a:pt x="0" y="15"/>
                  </a:moveTo>
                  <a:cubicBezTo>
                    <a:pt x="3" y="10"/>
                    <a:pt x="5" y="5"/>
                    <a:pt x="7" y="0"/>
                  </a:cubicBezTo>
                  <a:cubicBezTo>
                    <a:pt x="16" y="4"/>
                    <a:pt x="26" y="8"/>
                    <a:pt x="36" y="12"/>
                  </a:cubicBezTo>
                  <a:cubicBezTo>
                    <a:pt x="34" y="17"/>
                    <a:pt x="32" y="22"/>
                    <a:pt x="30" y="27"/>
                  </a:cubicBezTo>
                  <a:cubicBezTo>
                    <a:pt x="20" y="23"/>
                    <a:pt x="10" y="19"/>
                    <a:pt x="0" y="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70" name="Freeform 1037">
              <a:extLst>
                <a:ext uri="{FF2B5EF4-FFF2-40B4-BE49-F238E27FC236}">
                  <a16:creationId xmlns:a16="http://schemas.microsoft.com/office/drawing/2014/main" id="{469D05E6-8092-41FF-93EC-D5085E100D67}"/>
                </a:ext>
              </a:extLst>
            </p:cNvPr>
            <p:cNvSpPr>
              <a:spLocks/>
            </p:cNvSpPr>
            <p:nvPr/>
          </p:nvSpPr>
          <p:spPr bwMode="auto">
            <a:xfrm>
              <a:off x="4430827" y="2484923"/>
              <a:ext cx="44615" cy="55768"/>
            </a:xfrm>
            <a:custGeom>
              <a:avLst/>
              <a:gdLst>
                <a:gd name="T0" fmla="*/ 14 w 28"/>
                <a:gd name="T1" fmla="*/ 0 h 35"/>
                <a:gd name="T2" fmla="*/ 28 w 28"/>
                <a:gd name="T3" fmla="*/ 8 h 35"/>
                <a:gd name="T4" fmla="*/ 14 w 28"/>
                <a:gd name="T5" fmla="*/ 35 h 35"/>
                <a:gd name="T6" fmla="*/ 0 w 28"/>
                <a:gd name="T7" fmla="*/ 27 h 35"/>
                <a:gd name="T8" fmla="*/ 14 w 28"/>
                <a:gd name="T9" fmla="*/ 0 h 35"/>
              </a:gdLst>
              <a:ahLst/>
              <a:cxnLst>
                <a:cxn ang="0">
                  <a:pos x="T0" y="T1"/>
                </a:cxn>
                <a:cxn ang="0">
                  <a:pos x="T2" y="T3"/>
                </a:cxn>
                <a:cxn ang="0">
                  <a:pos x="T4" y="T5"/>
                </a:cxn>
                <a:cxn ang="0">
                  <a:pos x="T6" y="T7"/>
                </a:cxn>
                <a:cxn ang="0">
                  <a:pos x="T8" y="T9"/>
                </a:cxn>
              </a:cxnLst>
              <a:rect l="0" t="0" r="r" b="b"/>
              <a:pathLst>
                <a:path w="28" h="35">
                  <a:moveTo>
                    <a:pt x="14" y="0"/>
                  </a:moveTo>
                  <a:cubicBezTo>
                    <a:pt x="19" y="3"/>
                    <a:pt x="23" y="5"/>
                    <a:pt x="28" y="8"/>
                  </a:cubicBezTo>
                  <a:cubicBezTo>
                    <a:pt x="24" y="17"/>
                    <a:pt x="19" y="26"/>
                    <a:pt x="14" y="35"/>
                  </a:cubicBezTo>
                  <a:cubicBezTo>
                    <a:pt x="9" y="32"/>
                    <a:pt x="5" y="29"/>
                    <a:pt x="0" y="27"/>
                  </a:cubicBezTo>
                  <a:cubicBezTo>
                    <a:pt x="4" y="18"/>
                    <a:pt x="9" y="9"/>
                    <a:pt x="1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71" name="Freeform 1038">
              <a:extLst>
                <a:ext uri="{FF2B5EF4-FFF2-40B4-BE49-F238E27FC236}">
                  <a16:creationId xmlns:a16="http://schemas.microsoft.com/office/drawing/2014/main" id="{B97E2C53-BFF3-40A2-A74A-2B0D92CB6471}"/>
                </a:ext>
              </a:extLst>
            </p:cNvPr>
            <p:cNvSpPr>
              <a:spLocks/>
            </p:cNvSpPr>
            <p:nvPr/>
          </p:nvSpPr>
          <p:spPr bwMode="auto">
            <a:xfrm>
              <a:off x="4270206" y="2484923"/>
              <a:ext cx="46846" cy="55768"/>
            </a:xfrm>
            <a:custGeom>
              <a:avLst/>
              <a:gdLst>
                <a:gd name="T0" fmla="*/ 15 w 29"/>
                <a:gd name="T1" fmla="*/ 35 h 35"/>
                <a:gd name="T2" fmla="*/ 0 w 29"/>
                <a:gd name="T3" fmla="*/ 8 h 35"/>
                <a:gd name="T4" fmla="*/ 15 w 29"/>
                <a:gd name="T5" fmla="*/ 0 h 35"/>
                <a:gd name="T6" fmla="*/ 29 w 29"/>
                <a:gd name="T7" fmla="*/ 27 h 35"/>
                <a:gd name="T8" fmla="*/ 15 w 29"/>
                <a:gd name="T9" fmla="*/ 35 h 35"/>
              </a:gdLst>
              <a:ahLst/>
              <a:cxnLst>
                <a:cxn ang="0">
                  <a:pos x="T0" y="T1"/>
                </a:cxn>
                <a:cxn ang="0">
                  <a:pos x="T2" y="T3"/>
                </a:cxn>
                <a:cxn ang="0">
                  <a:pos x="T4" y="T5"/>
                </a:cxn>
                <a:cxn ang="0">
                  <a:pos x="T6" y="T7"/>
                </a:cxn>
                <a:cxn ang="0">
                  <a:pos x="T8" y="T9"/>
                </a:cxn>
              </a:cxnLst>
              <a:rect l="0" t="0" r="r" b="b"/>
              <a:pathLst>
                <a:path w="29" h="35">
                  <a:moveTo>
                    <a:pt x="15" y="35"/>
                  </a:moveTo>
                  <a:cubicBezTo>
                    <a:pt x="10" y="26"/>
                    <a:pt x="5" y="17"/>
                    <a:pt x="0" y="8"/>
                  </a:cubicBezTo>
                  <a:cubicBezTo>
                    <a:pt x="5" y="5"/>
                    <a:pt x="10" y="3"/>
                    <a:pt x="15" y="0"/>
                  </a:cubicBezTo>
                  <a:cubicBezTo>
                    <a:pt x="20" y="9"/>
                    <a:pt x="24" y="18"/>
                    <a:pt x="29" y="27"/>
                  </a:cubicBezTo>
                  <a:cubicBezTo>
                    <a:pt x="24" y="29"/>
                    <a:pt x="20" y="32"/>
                    <a:pt x="15" y="3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72" name="Freeform 1039">
              <a:extLst>
                <a:ext uri="{FF2B5EF4-FFF2-40B4-BE49-F238E27FC236}">
                  <a16:creationId xmlns:a16="http://schemas.microsoft.com/office/drawing/2014/main" id="{988CB273-09E4-4E14-845E-96F3FF7285AA}"/>
                </a:ext>
              </a:extLst>
            </p:cNvPr>
            <p:cNvSpPr>
              <a:spLocks/>
            </p:cNvSpPr>
            <p:nvPr/>
          </p:nvSpPr>
          <p:spPr bwMode="auto">
            <a:xfrm>
              <a:off x="4361666" y="2471538"/>
              <a:ext cx="24539" cy="46845"/>
            </a:xfrm>
            <a:custGeom>
              <a:avLst/>
              <a:gdLst>
                <a:gd name="T0" fmla="*/ 0 w 16"/>
                <a:gd name="T1" fmla="*/ 0 h 29"/>
                <a:gd name="T2" fmla="*/ 16 w 16"/>
                <a:gd name="T3" fmla="*/ 0 h 29"/>
                <a:gd name="T4" fmla="*/ 16 w 16"/>
                <a:gd name="T5" fmla="*/ 29 h 29"/>
                <a:gd name="T6" fmla="*/ 0 w 16"/>
                <a:gd name="T7" fmla="*/ 29 h 29"/>
                <a:gd name="T8" fmla="*/ 0 w 16"/>
                <a:gd name="T9" fmla="*/ 0 h 29"/>
              </a:gdLst>
              <a:ahLst/>
              <a:cxnLst>
                <a:cxn ang="0">
                  <a:pos x="T0" y="T1"/>
                </a:cxn>
                <a:cxn ang="0">
                  <a:pos x="T2" y="T3"/>
                </a:cxn>
                <a:cxn ang="0">
                  <a:pos x="T4" y="T5"/>
                </a:cxn>
                <a:cxn ang="0">
                  <a:pos x="T6" y="T7"/>
                </a:cxn>
                <a:cxn ang="0">
                  <a:pos x="T8" y="T9"/>
                </a:cxn>
              </a:cxnLst>
              <a:rect l="0" t="0" r="r" b="b"/>
              <a:pathLst>
                <a:path w="16" h="29">
                  <a:moveTo>
                    <a:pt x="0" y="0"/>
                  </a:moveTo>
                  <a:cubicBezTo>
                    <a:pt x="6" y="0"/>
                    <a:pt x="11" y="0"/>
                    <a:pt x="16" y="0"/>
                  </a:cubicBezTo>
                  <a:cubicBezTo>
                    <a:pt x="16" y="10"/>
                    <a:pt x="16" y="20"/>
                    <a:pt x="16" y="29"/>
                  </a:cubicBezTo>
                  <a:cubicBezTo>
                    <a:pt x="11" y="29"/>
                    <a:pt x="6" y="29"/>
                    <a:pt x="0" y="29"/>
                  </a:cubicBezTo>
                  <a:cubicBezTo>
                    <a:pt x="0" y="20"/>
                    <a:pt x="0" y="10"/>
                    <a:pt x="0"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73" name="Freeform 1040">
              <a:extLst>
                <a:ext uri="{FF2B5EF4-FFF2-40B4-BE49-F238E27FC236}">
                  <a16:creationId xmlns:a16="http://schemas.microsoft.com/office/drawing/2014/main" id="{4AC97CA0-1ADB-4B54-B9D2-F46C17A920BF}"/>
                </a:ext>
              </a:extLst>
            </p:cNvPr>
            <p:cNvSpPr>
              <a:spLocks/>
            </p:cNvSpPr>
            <p:nvPr/>
          </p:nvSpPr>
          <p:spPr bwMode="auto">
            <a:xfrm>
              <a:off x="4339354" y="2877523"/>
              <a:ext cx="69154" cy="22308"/>
            </a:xfrm>
            <a:custGeom>
              <a:avLst/>
              <a:gdLst>
                <a:gd name="T0" fmla="*/ 0 w 44"/>
                <a:gd name="T1" fmla="*/ 0 h 14"/>
                <a:gd name="T2" fmla="*/ 44 w 44"/>
                <a:gd name="T3" fmla="*/ 0 h 14"/>
                <a:gd name="T4" fmla="*/ 30 w 44"/>
                <a:gd name="T5" fmla="*/ 11 h 14"/>
                <a:gd name="T6" fmla="*/ 25 w 44"/>
                <a:gd name="T7" fmla="*/ 13 h 14"/>
                <a:gd name="T8" fmla="*/ 5 w 44"/>
                <a:gd name="T9" fmla="*/ 5 h 14"/>
                <a:gd name="T10" fmla="*/ 0 w 44"/>
                <a:gd name="T11" fmla="*/ 0 h 14"/>
              </a:gdLst>
              <a:ahLst/>
              <a:cxnLst>
                <a:cxn ang="0">
                  <a:pos x="T0" y="T1"/>
                </a:cxn>
                <a:cxn ang="0">
                  <a:pos x="T2" y="T3"/>
                </a:cxn>
                <a:cxn ang="0">
                  <a:pos x="T4" y="T5"/>
                </a:cxn>
                <a:cxn ang="0">
                  <a:pos x="T6" y="T7"/>
                </a:cxn>
                <a:cxn ang="0">
                  <a:pos x="T8" y="T9"/>
                </a:cxn>
                <a:cxn ang="0">
                  <a:pos x="T10" y="T11"/>
                </a:cxn>
              </a:cxnLst>
              <a:rect l="0" t="0" r="r" b="b"/>
              <a:pathLst>
                <a:path w="44" h="14">
                  <a:moveTo>
                    <a:pt x="0" y="0"/>
                  </a:moveTo>
                  <a:cubicBezTo>
                    <a:pt x="15" y="0"/>
                    <a:pt x="29" y="0"/>
                    <a:pt x="44" y="0"/>
                  </a:cubicBezTo>
                  <a:cubicBezTo>
                    <a:pt x="39" y="4"/>
                    <a:pt x="35" y="8"/>
                    <a:pt x="30" y="11"/>
                  </a:cubicBezTo>
                  <a:cubicBezTo>
                    <a:pt x="29" y="13"/>
                    <a:pt x="27" y="12"/>
                    <a:pt x="25" y="13"/>
                  </a:cubicBezTo>
                  <a:cubicBezTo>
                    <a:pt x="17" y="14"/>
                    <a:pt x="10" y="11"/>
                    <a:pt x="5" y="5"/>
                  </a:cubicBezTo>
                  <a:cubicBezTo>
                    <a:pt x="4" y="4"/>
                    <a:pt x="2" y="2"/>
                    <a:pt x="0"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grpSp>
      <p:sp>
        <p:nvSpPr>
          <p:cNvPr id="49" name="Rectangle 48">
            <a:extLst>
              <a:ext uri="{FF2B5EF4-FFF2-40B4-BE49-F238E27FC236}">
                <a16:creationId xmlns:a16="http://schemas.microsoft.com/office/drawing/2014/main" id="{03B224A7-8258-4A25-BFED-C773D04BAB41}"/>
              </a:ext>
            </a:extLst>
          </p:cNvPr>
          <p:cNvSpPr/>
          <p:nvPr userDrawn="1"/>
        </p:nvSpPr>
        <p:spPr>
          <a:xfrm>
            <a:off x="6259397" y="1359186"/>
            <a:ext cx="2088000" cy="343341"/>
          </a:xfrm>
          <a:prstGeom prst="rect">
            <a:avLst/>
          </a:prstGeom>
          <a:solidFill>
            <a:srgbClr val="16B07D"/>
          </a:solidFill>
          <a:ln>
            <a:solidFill>
              <a:srgbClr val="16B0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fr-FR" sz="1400" b="1" dirty="0"/>
              <a:t>Suivi d’actions</a:t>
            </a:r>
          </a:p>
        </p:txBody>
      </p:sp>
      <p:cxnSp>
        <p:nvCxnSpPr>
          <p:cNvPr id="3" name="Connecteur droit 2">
            <a:extLst>
              <a:ext uri="{FF2B5EF4-FFF2-40B4-BE49-F238E27FC236}">
                <a16:creationId xmlns:a16="http://schemas.microsoft.com/office/drawing/2014/main" id="{067A94E9-3F7A-47DE-93C4-BB8A4B1D8780}"/>
              </a:ext>
            </a:extLst>
          </p:cNvPr>
          <p:cNvCxnSpPr/>
          <p:nvPr userDrawn="1"/>
        </p:nvCxnSpPr>
        <p:spPr>
          <a:xfrm>
            <a:off x="6025044" y="1363518"/>
            <a:ext cx="0" cy="475200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D81B2A52-FAA8-4A40-9A11-BCA8CF32D52E}"/>
              </a:ext>
            </a:extLst>
          </p:cNvPr>
          <p:cNvCxnSpPr/>
          <p:nvPr userDrawn="1"/>
        </p:nvCxnSpPr>
        <p:spPr>
          <a:xfrm>
            <a:off x="422560" y="3736717"/>
            <a:ext cx="11196000" cy="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54" name="Image 53">
            <a:extLst>
              <a:ext uri="{FF2B5EF4-FFF2-40B4-BE49-F238E27FC236}">
                <a16:creationId xmlns:a16="http://schemas.microsoft.com/office/drawing/2014/main" id="{1663BA85-B91E-4EC6-B646-B7887D9ADED7}"/>
              </a:ext>
            </a:extLst>
          </p:cNvPr>
          <p:cNvPicPr>
            <a:picLocks noChangeAspect="1"/>
          </p:cNvPicPr>
          <p:nvPr userDrawn="1"/>
        </p:nvPicPr>
        <p:blipFill>
          <a:blip r:embed="rId3">
            <a:clrChange>
              <a:clrFrom>
                <a:srgbClr val="FFFFFF"/>
              </a:clrFrom>
              <a:clrTo>
                <a:srgbClr val="FFFFFF">
                  <a:alpha val="0"/>
                </a:srgbClr>
              </a:clrTo>
            </a:clrChange>
            <a:grayscl/>
          </a:blip>
          <a:stretch>
            <a:fillRect/>
          </a:stretch>
        </p:blipFill>
        <p:spPr>
          <a:xfrm>
            <a:off x="11242432" y="1375865"/>
            <a:ext cx="374021" cy="376732"/>
          </a:xfrm>
          <a:prstGeom prst="rect">
            <a:avLst/>
          </a:prstGeom>
        </p:spPr>
      </p:pic>
    </p:spTree>
    <p:extLst>
      <p:ext uri="{BB962C8B-B14F-4D97-AF65-F5344CB8AC3E}">
        <p14:creationId xmlns:p14="http://schemas.microsoft.com/office/powerpoint/2010/main" val="256532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6638B3-2A6E-47CC-9017-587E2EA27FF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D0401C7-D2FC-4783-AEE0-4298222AEC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4E1AC9B-7D93-415C-A627-43C1B5171C5B}"/>
              </a:ext>
            </a:extLst>
          </p:cNvPr>
          <p:cNvSpPr>
            <a:spLocks noGrp="1"/>
          </p:cNvSpPr>
          <p:nvPr>
            <p:ph type="dt" sz="half" idx="10"/>
          </p:nvPr>
        </p:nvSpPr>
        <p:spPr/>
        <p:txBody>
          <a:bodyPr/>
          <a:lstStyle/>
          <a:p>
            <a:fld id="{4DD10D1E-CDDD-41DF-945E-35AE077EBAF2}" type="datetimeFigureOut">
              <a:rPr lang="fr-FR" smtClean="0"/>
              <a:t>02/02/2022</a:t>
            </a:fld>
            <a:endParaRPr lang="fr-FR"/>
          </a:p>
        </p:txBody>
      </p:sp>
      <p:sp>
        <p:nvSpPr>
          <p:cNvPr id="5" name="Espace réservé du pied de page 4">
            <a:extLst>
              <a:ext uri="{FF2B5EF4-FFF2-40B4-BE49-F238E27FC236}">
                <a16:creationId xmlns:a16="http://schemas.microsoft.com/office/drawing/2014/main" id="{83866B72-8FE4-4262-9AF2-5C38EBA956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7DC6113-BCD1-41A6-802C-6561ABE8075F}"/>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231855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2D5A15-B7BE-4CE4-BF69-99892C69639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E09B638-B6C2-4092-87C5-4903504CCC8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BB2EFE7-ECBB-445D-87D8-B997D6FEA563}"/>
              </a:ext>
            </a:extLst>
          </p:cNvPr>
          <p:cNvSpPr>
            <a:spLocks noGrp="1"/>
          </p:cNvSpPr>
          <p:nvPr>
            <p:ph type="dt" sz="half" idx="10"/>
          </p:nvPr>
        </p:nvSpPr>
        <p:spPr/>
        <p:txBody>
          <a:bodyPr/>
          <a:lstStyle/>
          <a:p>
            <a:fld id="{4DD10D1E-CDDD-41DF-945E-35AE077EBAF2}" type="datetimeFigureOut">
              <a:rPr lang="fr-FR" smtClean="0"/>
              <a:t>02/02/2022</a:t>
            </a:fld>
            <a:endParaRPr lang="fr-FR"/>
          </a:p>
        </p:txBody>
      </p:sp>
      <p:sp>
        <p:nvSpPr>
          <p:cNvPr id="5" name="Espace réservé du pied de page 4">
            <a:extLst>
              <a:ext uri="{FF2B5EF4-FFF2-40B4-BE49-F238E27FC236}">
                <a16:creationId xmlns:a16="http://schemas.microsoft.com/office/drawing/2014/main" id="{E9C7AB40-AD3D-4CF5-B0F2-34B2B328B77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9322093-A1C8-4287-8353-6E6440A5E759}"/>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13714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71B52-75B5-4092-AC81-8AB8A91766D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44EC747-47C7-45B3-AB6C-E8667E3FF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215F725-DABC-47EB-B8A6-D910B758607F}"/>
              </a:ext>
            </a:extLst>
          </p:cNvPr>
          <p:cNvSpPr>
            <a:spLocks noGrp="1"/>
          </p:cNvSpPr>
          <p:nvPr>
            <p:ph type="dt" sz="half" idx="10"/>
          </p:nvPr>
        </p:nvSpPr>
        <p:spPr/>
        <p:txBody>
          <a:bodyPr/>
          <a:lstStyle/>
          <a:p>
            <a:fld id="{4DD10D1E-CDDD-41DF-945E-35AE077EBAF2}" type="datetimeFigureOut">
              <a:rPr lang="fr-FR" smtClean="0"/>
              <a:t>02/02/2022</a:t>
            </a:fld>
            <a:endParaRPr lang="fr-FR"/>
          </a:p>
        </p:txBody>
      </p:sp>
      <p:sp>
        <p:nvSpPr>
          <p:cNvPr id="5" name="Espace réservé du pied de page 4">
            <a:extLst>
              <a:ext uri="{FF2B5EF4-FFF2-40B4-BE49-F238E27FC236}">
                <a16:creationId xmlns:a16="http://schemas.microsoft.com/office/drawing/2014/main" id="{FEC8594A-C9EF-48DF-BFF0-DA6F9422336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223AFD9-A992-4BC7-94E2-F66E6C750D13}"/>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426742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4AF8CD-87B1-416C-BACB-8E4625DEB1E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2BAA1F2-6399-4C2B-8C17-2F4E3C253AE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D616360-1C91-4E71-BC5E-1B11F19B341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960C726-C64E-4342-B485-497756D65937}"/>
              </a:ext>
            </a:extLst>
          </p:cNvPr>
          <p:cNvSpPr>
            <a:spLocks noGrp="1"/>
          </p:cNvSpPr>
          <p:nvPr>
            <p:ph type="dt" sz="half" idx="10"/>
          </p:nvPr>
        </p:nvSpPr>
        <p:spPr/>
        <p:txBody>
          <a:bodyPr/>
          <a:lstStyle/>
          <a:p>
            <a:fld id="{4DD10D1E-CDDD-41DF-945E-35AE077EBAF2}" type="datetimeFigureOut">
              <a:rPr lang="fr-FR" smtClean="0"/>
              <a:t>02/02/2022</a:t>
            </a:fld>
            <a:endParaRPr lang="fr-FR"/>
          </a:p>
        </p:txBody>
      </p:sp>
      <p:sp>
        <p:nvSpPr>
          <p:cNvPr id="6" name="Espace réservé du pied de page 5">
            <a:extLst>
              <a:ext uri="{FF2B5EF4-FFF2-40B4-BE49-F238E27FC236}">
                <a16:creationId xmlns:a16="http://schemas.microsoft.com/office/drawing/2014/main" id="{8612F6B3-220B-455F-B287-7C5C7231D43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E69C8E1-8DF1-4EB2-AC72-8DC9FFA974C6}"/>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07596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E87B7F-BD2E-4593-B444-92A536331F7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8A8B238-48D6-476B-8F1C-8B4A0E4267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59B98D8-099B-4835-8274-89405E4496F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FD828DD-9D81-4770-8E02-FBD8D3A91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F218FA4-22BC-4D45-B663-C9CB01B1182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FAD5F1E-D847-407B-A79F-5706873D783A}"/>
              </a:ext>
            </a:extLst>
          </p:cNvPr>
          <p:cNvSpPr>
            <a:spLocks noGrp="1"/>
          </p:cNvSpPr>
          <p:nvPr>
            <p:ph type="dt" sz="half" idx="10"/>
          </p:nvPr>
        </p:nvSpPr>
        <p:spPr/>
        <p:txBody>
          <a:bodyPr/>
          <a:lstStyle/>
          <a:p>
            <a:fld id="{4DD10D1E-CDDD-41DF-945E-35AE077EBAF2}" type="datetimeFigureOut">
              <a:rPr lang="fr-FR" smtClean="0"/>
              <a:t>02/02/2022</a:t>
            </a:fld>
            <a:endParaRPr lang="fr-FR"/>
          </a:p>
        </p:txBody>
      </p:sp>
      <p:sp>
        <p:nvSpPr>
          <p:cNvPr id="8" name="Espace réservé du pied de page 7">
            <a:extLst>
              <a:ext uri="{FF2B5EF4-FFF2-40B4-BE49-F238E27FC236}">
                <a16:creationId xmlns:a16="http://schemas.microsoft.com/office/drawing/2014/main" id="{C80669E7-C936-4E27-ADA9-7F30AA3A4B7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E9A871E-259C-4671-85D9-633BDB3EA4C8}"/>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4462958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riangle rectangle 9">
            <a:extLst>
              <a:ext uri="{FF2B5EF4-FFF2-40B4-BE49-F238E27FC236}">
                <a16:creationId xmlns:a16="http://schemas.microsoft.com/office/drawing/2014/main" id="{64CEB9CF-DAA0-43C4-8631-F60E2B689B02}"/>
              </a:ext>
            </a:extLst>
          </p:cNvPr>
          <p:cNvSpPr/>
          <p:nvPr userDrawn="1"/>
        </p:nvSpPr>
        <p:spPr>
          <a:xfrm>
            <a:off x="10591800" y="333375"/>
            <a:ext cx="762000" cy="533400"/>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90F64EA-456C-4887-9C8E-0618A853C7F9}"/>
              </a:ext>
            </a:extLst>
          </p:cNvPr>
          <p:cNvSpPr/>
          <p:nvPr userDrawn="1"/>
        </p:nvSpPr>
        <p:spPr>
          <a:xfrm>
            <a:off x="0" y="228600"/>
            <a:ext cx="10706100" cy="6381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texte 2">
            <a:extLst>
              <a:ext uri="{FF2B5EF4-FFF2-40B4-BE49-F238E27FC236}">
                <a16:creationId xmlns:a16="http://schemas.microsoft.com/office/drawing/2014/main" id="{7429ED87-0C35-4D40-B966-997D94683E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68D3548C-C073-4D12-9F47-E41F1BD200B1}"/>
              </a:ext>
            </a:extLst>
          </p:cNvPr>
          <p:cNvSpPr>
            <a:spLocks noGrp="1"/>
          </p:cNvSpPr>
          <p:nvPr>
            <p:ph type="dt" sz="half" idx="2"/>
          </p:nvPr>
        </p:nvSpPr>
        <p:spPr>
          <a:xfrm>
            <a:off x="1333501" y="634047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b="1" dirty="0"/>
              <a:t>Parcours Data Science - </a:t>
            </a:r>
            <a:r>
              <a:rPr lang="fr-FR" b="1" dirty="0" err="1"/>
              <a:t>Openclassrooms</a:t>
            </a:r>
            <a:endParaRPr lang="fr-FR" b="1" dirty="0"/>
          </a:p>
        </p:txBody>
      </p:sp>
      <p:sp>
        <p:nvSpPr>
          <p:cNvPr id="5" name="Espace réservé du pied de page 4">
            <a:extLst>
              <a:ext uri="{FF2B5EF4-FFF2-40B4-BE49-F238E27FC236}">
                <a16:creationId xmlns:a16="http://schemas.microsoft.com/office/drawing/2014/main" id="{8D28FD80-507A-41BC-9FF4-B8AFDD0346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C4587E6-8DBE-49F8-B1FA-FCA28ADC49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CBF5F-AFAF-4CF2-85DD-2C0CB3FB2310}" type="slidenum">
              <a:rPr lang="fr-FR" smtClean="0"/>
              <a:t>‹N°›</a:t>
            </a:fld>
            <a:endParaRPr lang="fr-FR"/>
          </a:p>
        </p:txBody>
      </p:sp>
      <p:pic>
        <p:nvPicPr>
          <p:cNvPr id="11" name="Image 10">
            <a:extLst>
              <a:ext uri="{FF2B5EF4-FFF2-40B4-BE49-F238E27FC236}">
                <a16:creationId xmlns:a16="http://schemas.microsoft.com/office/drawing/2014/main" id="{51F95CF1-364C-4B8E-B427-89B3DD905F6F}"/>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1912" y="6113462"/>
            <a:ext cx="638175" cy="638175"/>
          </a:xfrm>
          <a:prstGeom prst="rect">
            <a:avLst/>
          </a:prstGeom>
        </p:spPr>
      </p:pic>
      <p:pic>
        <p:nvPicPr>
          <p:cNvPr id="13" name="Image 12">
            <a:extLst>
              <a:ext uri="{FF2B5EF4-FFF2-40B4-BE49-F238E27FC236}">
                <a16:creationId xmlns:a16="http://schemas.microsoft.com/office/drawing/2014/main" id="{6E6160F6-0CFA-42BD-86C1-1B0E1328F6E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491912" y="5710238"/>
            <a:ext cx="638176" cy="1096963"/>
          </a:xfrm>
          <a:prstGeom prst="rect">
            <a:avLst/>
          </a:prstGeom>
        </p:spPr>
      </p:pic>
    </p:spTree>
    <p:extLst>
      <p:ext uri="{BB962C8B-B14F-4D97-AF65-F5344CB8AC3E}">
        <p14:creationId xmlns:p14="http://schemas.microsoft.com/office/powerpoint/2010/main" val="157594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Ls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7E58A7E-E4ED-42C1-89E0-7D4BAA77D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D2B0A21-9B27-449C-AAF1-819D9AF377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B24EC0A-2FF3-4278-A94C-DD613FAA10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10D1E-CDDD-41DF-945E-35AE077EBAF2}" type="datetimeFigureOut">
              <a:rPr lang="fr-FR" smtClean="0"/>
              <a:t>02/02/2022</a:t>
            </a:fld>
            <a:endParaRPr lang="fr-FR"/>
          </a:p>
        </p:txBody>
      </p:sp>
      <p:sp>
        <p:nvSpPr>
          <p:cNvPr id="5" name="Espace réservé du pied de page 4">
            <a:extLst>
              <a:ext uri="{FF2B5EF4-FFF2-40B4-BE49-F238E27FC236}">
                <a16:creationId xmlns:a16="http://schemas.microsoft.com/office/drawing/2014/main" id="{F74B942A-AEFF-4E9E-943F-81E0EDBADC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842DC52-238C-484A-9D62-21C5F94765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C82B6-2194-4228-BDE1-3CB1AC05633C}" type="slidenum">
              <a:rPr lang="fr-FR" smtClean="0"/>
              <a:t>‹N°›</a:t>
            </a:fld>
            <a:endParaRPr lang="fr-FR"/>
          </a:p>
        </p:txBody>
      </p:sp>
    </p:spTree>
    <p:extLst>
      <p:ext uri="{BB962C8B-B14F-4D97-AF65-F5344CB8AC3E}">
        <p14:creationId xmlns:p14="http://schemas.microsoft.com/office/powerpoint/2010/main" val="145001566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2057399" y="1500684"/>
            <a:ext cx="9144001" cy="15718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r>
              <a:rPr lang="fr-FR" sz="4800" b="1" dirty="0">
                <a:solidFill>
                  <a:schemeClr val="tx1">
                    <a:lumMod val="85000"/>
                    <a:lumOff val="15000"/>
                  </a:schemeClr>
                </a:solidFill>
              </a:rPr>
              <a:t>Support Soutenance Saad ZIZI</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
        <p:nvSpPr>
          <p:cNvPr id="4" name="ZoneTexte 3">
            <a:extLst>
              <a:ext uri="{FF2B5EF4-FFF2-40B4-BE49-F238E27FC236}">
                <a16:creationId xmlns:a16="http://schemas.microsoft.com/office/drawing/2014/main" id="{E3EF5EB5-0AFE-4C1D-BF50-CD24C70156FB}"/>
              </a:ext>
            </a:extLst>
          </p:cNvPr>
          <p:cNvSpPr txBox="1"/>
          <p:nvPr/>
        </p:nvSpPr>
        <p:spPr>
          <a:xfrm>
            <a:off x="4867275" y="3098323"/>
            <a:ext cx="4725512" cy="523220"/>
          </a:xfrm>
          <a:prstGeom prst="rect">
            <a:avLst/>
          </a:prstGeom>
          <a:noFill/>
        </p:spPr>
        <p:txBody>
          <a:bodyPr wrap="square" rtlCol="0">
            <a:spAutoFit/>
          </a:bodyPr>
          <a:lstStyle/>
          <a:p>
            <a:r>
              <a:rPr lang="fr-FR" sz="2800" b="1" dirty="0">
                <a:latin typeface="Arial" panose="020B0604020202020204" pitchFamily="34" charset="0"/>
                <a:ea typeface="Microsoft YaHei" panose="020B0503020204020204" pitchFamily="34" charset="-122"/>
              </a:rPr>
              <a:t>02/2022</a:t>
            </a:r>
          </a:p>
        </p:txBody>
      </p:sp>
      <p:sp>
        <p:nvSpPr>
          <p:cNvPr id="8" name="Text Box 1">
            <a:extLst>
              <a:ext uri="{FF2B5EF4-FFF2-40B4-BE49-F238E27FC236}">
                <a16:creationId xmlns:a16="http://schemas.microsoft.com/office/drawing/2014/main" id="{12B16CFB-6DD0-4DF2-8A13-C6191461492B}"/>
              </a:ext>
            </a:extLst>
          </p:cNvPr>
          <p:cNvSpPr txBox="1">
            <a:spLocks noChangeArrowheads="1"/>
          </p:cNvSpPr>
          <p:nvPr/>
        </p:nvSpPr>
        <p:spPr bwMode="auto">
          <a:xfrm>
            <a:off x="708025" y="5491669"/>
            <a:ext cx="9144001"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r>
              <a:rPr lang="fr-FR" sz="2000" b="1" dirty="0">
                <a:solidFill>
                  <a:schemeClr val="tx1"/>
                </a:solidFill>
              </a:rPr>
              <a:t>Mentor : Soufiane AZIZI</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10</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br>
              <a:rPr lang="fr-FR" dirty="0"/>
            </a:br>
            <a:r>
              <a:rPr lang="fr-FR" i="1" dirty="0"/>
              <a:t>Présentation du nettoyage du jeu de données</a:t>
            </a:r>
            <a:br>
              <a:rPr lang="fr-FR" i="1" dirty="0"/>
            </a:br>
            <a:r>
              <a:rPr lang="fr-FR" dirty="0"/>
              <a:t> </a:t>
            </a:r>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295939" y="1825477"/>
            <a:ext cx="11057861" cy="4093428"/>
          </a:xfrm>
          <a:prstGeom prst="rect">
            <a:avLst/>
          </a:prstGeom>
          <a:noFill/>
          <a:ln w="28575">
            <a:noFill/>
          </a:ln>
        </p:spPr>
        <p:txBody>
          <a:bodyPr wrap="square">
            <a:spAutoFit/>
          </a:bodyPr>
          <a:lstStyle/>
          <a:p>
            <a:pPr marL="342900" indent="-342900">
              <a:buFont typeface="Courier New" panose="02070309020205020404" pitchFamily="49" charset="0"/>
              <a:buChar char="o"/>
            </a:pPr>
            <a:r>
              <a:rPr lang="fr-FR" sz="2400" dirty="0"/>
              <a:t>Troisième méthode de nettoyage des NaN de notre jeu de données : Remplacer les valeurs manquantes énergétiques par la médiane:</a:t>
            </a:r>
          </a:p>
          <a:p>
            <a:endParaRPr lang="fr-FR" sz="2400" dirty="0"/>
          </a:p>
          <a:p>
            <a:endParaRPr lang="fr-FR" sz="2400" dirty="0"/>
          </a:p>
          <a:p>
            <a:pPr marL="342900" indent="-342900">
              <a:buFont typeface="Wingdings" panose="05000000000000000000" pitchFamily="2" charset="2"/>
              <a:buChar char="Ø"/>
            </a:pPr>
            <a:r>
              <a:rPr lang="fr-FR" sz="2000" i="1" dirty="0"/>
              <a:t>Idée de ne pas perdre les autres données et que le calcul ne se base pas forcément sur cette variable</a:t>
            </a:r>
          </a:p>
          <a:p>
            <a:endParaRPr lang="fr-FR" sz="2000" i="1" dirty="0"/>
          </a:p>
          <a:p>
            <a:endParaRPr lang="fr-FR" sz="2000" i="1" dirty="0"/>
          </a:p>
          <a:p>
            <a:pPr marL="342900" indent="-342900">
              <a:buFont typeface="Wingdings" panose="05000000000000000000" pitchFamily="2" charset="2"/>
              <a:buChar char="Ø"/>
            </a:pPr>
            <a:r>
              <a:rPr lang="fr-FR" sz="2000" i="1" dirty="0"/>
              <a:t>Variable quantitative et donc potentiellement exploitable pour notre </a:t>
            </a:r>
            <a:r>
              <a:rPr lang="fr-FR" sz="2000" i="1" dirty="0" err="1"/>
              <a:t>dataset</a:t>
            </a:r>
            <a:endParaRPr lang="fr-FR" sz="2000" i="1" dirty="0"/>
          </a:p>
          <a:p>
            <a:pPr marL="342900" indent="-342900">
              <a:buFont typeface="Wingdings" panose="05000000000000000000" pitchFamily="2" charset="2"/>
              <a:buChar char="Ø"/>
            </a:pPr>
            <a:endParaRPr lang="fr-FR" sz="2000" i="1" dirty="0"/>
          </a:p>
          <a:p>
            <a:endParaRPr lang="fr-FR" sz="2400" dirty="0"/>
          </a:p>
          <a:p>
            <a:endParaRPr lang="fr-FR" sz="2000" i="1" dirty="0"/>
          </a:p>
          <a:p>
            <a:endParaRPr lang="fr-FR" sz="2000" i="1" dirty="0"/>
          </a:p>
        </p:txBody>
      </p:sp>
    </p:spTree>
    <p:extLst>
      <p:ext uri="{BB962C8B-B14F-4D97-AF65-F5344CB8AC3E}">
        <p14:creationId xmlns:p14="http://schemas.microsoft.com/office/powerpoint/2010/main" val="1098936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11</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br>
              <a:rPr lang="fr-FR" dirty="0"/>
            </a:br>
            <a:r>
              <a:rPr lang="fr-FR" i="1" dirty="0"/>
              <a:t>Présentation du nettoyage du jeu de données</a:t>
            </a:r>
            <a:br>
              <a:rPr lang="fr-FR" i="1" dirty="0"/>
            </a:br>
            <a:r>
              <a:rPr lang="fr-FR" dirty="0"/>
              <a:t> </a:t>
            </a:r>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567069" y="2090172"/>
            <a:ext cx="11057861" cy="2677656"/>
          </a:xfrm>
          <a:prstGeom prst="rect">
            <a:avLst/>
          </a:prstGeom>
          <a:noFill/>
          <a:ln w="28575">
            <a:noFill/>
          </a:ln>
        </p:spPr>
        <p:txBody>
          <a:bodyPr wrap="square">
            <a:spAutoFit/>
          </a:bodyPr>
          <a:lstStyle/>
          <a:p>
            <a:pPr marL="342900" indent="-342900">
              <a:buFont typeface="Courier New" panose="02070309020205020404" pitchFamily="49" charset="0"/>
              <a:buChar char="o"/>
            </a:pPr>
            <a:r>
              <a:rPr lang="fr-FR" sz="2400" dirty="0"/>
              <a:t>Méthode de nettoyage des NaN de variable grade </a:t>
            </a:r>
          </a:p>
          <a:p>
            <a:endParaRPr lang="fr-FR" sz="2400" dirty="0"/>
          </a:p>
          <a:p>
            <a:pPr marL="342900" indent="-342900">
              <a:buFont typeface="Wingdings" panose="05000000000000000000" pitchFamily="2" charset="2"/>
              <a:buChar char="Ø"/>
            </a:pPr>
            <a:r>
              <a:rPr lang="fr-FR" sz="2000" i="1" dirty="0"/>
              <a:t>Plusieurs hypothèses testées mais impossible à appliquer pour ne pas biaiser le </a:t>
            </a:r>
            <a:r>
              <a:rPr lang="fr-FR" sz="2000" i="1" dirty="0" err="1"/>
              <a:t>dataset</a:t>
            </a:r>
            <a:r>
              <a:rPr lang="fr-FR" sz="2000" i="1" dirty="0"/>
              <a:t> (remplacement par la médiane notamment impossible)</a:t>
            </a:r>
          </a:p>
          <a:p>
            <a:endParaRPr lang="fr-FR" sz="2000" i="1" dirty="0"/>
          </a:p>
          <a:p>
            <a:endParaRPr lang="fr-FR" sz="2000" i="1" dirty="0"/>
          </a:p>
          <a:p>
            <a:pPr marL="342900" indent="-342900">
              <a:buFont typeface="Wingdings" panose="05000000000000000000" pitchFamily="2" charset="2"/>
              <a:buChar char="Ø"/>
            </a:pPr>
            <a:r>
              <a:rPr lang="fr-FR" sz="2000" i="1" dirty="0"/>
              <a:t>Conversion des variables en catégories</a:t>
            </a:r>
          </a:p>
          <a:p>
            <a:endParaRPr lang="fr-FR" sz="2000" i="1" dirty="0"/>
          </a:p>
        </p:txBody>
      </p:sp>
    </p:spTree>
    <p:extLst>
      <p:ext uri="{BB962C8B-B14F-4D97-AF65-F5344CB8AC3E}">
        <p14:creationId xmlns:p14="http://schemas.microsoft.com/office/powerpoint/2010/main" val="1381951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12</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br>
              <a:rPr lang="fr-FR" dirty="0"/>
            </a:br>
            <a:r>
              <a:rPr lang="fr-FR" i="1" dirty="0"/>
              <a:t>Présentation du nettoyage du jeu de données</a:t>
            </a:r>
            <a:br>
              <a:rPr lang="fr-FR" i="1" dirty="0"/>
            </a:br>
            <a:r>
              <a:rPr lang="fr-FR" dirty="0"/>
              <a:t> </a:t>
            </a:r>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125818" y="709370"/>
            <a:ext cx="11057861" cy="2739211"/>
          </a:xfrm>
          <a:prstGeom prst="rect">
            <a:avLst/>
          </a:prstGeom>
          <a:noFill/>
          <a:ln w="28575">
            <a:noFill/>
          </a:ln>
        </p:spPr>
        <p:txBody>
          <a:bodyPr wrap="square">
            <a:spAutoFit/>
          </a:bodyPr>
          <a:lstStyle/>
          <a:p>
            <a:pPr marL="342900" indent="-342900">
              <a:buFont typeface="Courier New" panose="02070309020205020404" pitchFamily="49" charset="0"/>
              <a:buChar char="o"/>
            </a:pPr>
            <a:endParaRPr lang="fr-FR" dirty="0"/>
          </a:p>
          <a:p>
            <a:pPr marL="342900" indent="-342900">
              <a:buFont typeface="Courier New" panose="02070309020205020404" pitchFamily="49" charset="0"/>
              <a:buChar char="o"/>
            </a:pPr>
            <a:r>
              <a:rPr lang="fr-FR" dirty="0"/>
              <a:t>On trace le </a:t>
            </a:r>
            <a:r>
              <a:rPr lang="fr-FR" dirty="0" err="1"/>
              <a:t>boxplot</a:t>
            </a:r>
            <a:r>
              <a:rPr lang="fr-FR" dirty="0"/>
              <a:t> des valeurs nutritionnelles quantitatives et on effectue un </a:t>
            </a:r>
            <a:r>
              <a:rPr lang="fr-FR" dirty="0" err="1"/>
              <a:t>describe</a:t>
            </a:r>
            <a:r>
              <a:rPr lang="fr-FR" dirty="0"/>
              <a:t> sur nos données :</a:t>
            </a:r>
          </a:p>
          <a:p>
            <a:pPr marL="342900" indent="-342900">
              <a:buFont typeface="Courier New" panose="02070309020205020404" pitchFamily="49" charset="0"/>
              <a:buChar char="o"/>
            </a:pPr>
            <a:endParaRPr lang="fr-FR" sz="2400" dirty="0"/>
          </a:p>
          <a:p>
            <a:pPr marL="342900" indent="-342900">
              <a:buFont typeface="Courier New" panose="02070309020205020404" pitchFamily="49" charset="0"/>
              <a:buChar char="o"/>
            </a:pPr>
            <a:endParaRPr lang="fr-FR" sz="2400" dirty="0"/>
          </a:p>
          <a:p>
            <a:endParaRPr lang="fr-FR" sz="2400" dirty="0"/>
          </a:p>
          <a:p>
            <a:pPr marL="342900" indent="-342900">
              <a:buFont typeface="Courier New" panose="02070309020205020404" pitchFamily="49" charset="0"/>
              <a:buChar char="o"/>
            </a:pPr>
            <a:endParaRPr lang="fr-FR" sz="2400" dirty="0"/>
          </a:p>
          <a:p>
            <a:endParaRPr lang="fr-FR" sz="2000" i="1" dirty="0"/>
          </a:p>
          <a:p>
            <a:endParaRPr lang="fr-FR" sz="2000" i="1" dirty="0"/>
          </a:p>
        </p:txBody>
      </p:sp>
      <p:pic>
        <p:nvPicPr>
          <p:cNvPr id="5" name="Image 4">
            <a:extLst>
              <a:ext uri="{FF2B5EF4-FFF2-40B4-BE49-F238E27FC236}">
                <a16:creationId xmlns:a16="http://schemas.microsoft.com/office/drawing/2014/main" id="{72AE6D2A-3F5B-433D-8633-3BDF4C282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330" y="1360403"/>
            <a:ext cx="8814391" cy="5432638"/>
          </a:xfrm>
          <a:prstGeom prst="rect">
            <a:avLst/>
          </a:prstGeom>
        </p:spPr>
      </p:pic>
    </p:spTree>
    <p:extLst>
      <p:ext uri="{BB962C8B-B14F-4D97-AF65-F5344CB8AC3E}">
        <p14:creationId xmlns:p14="http://schemas.microsoft.com/office/powerpoint/2010/main" val="700019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13</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br>
              <a:rPr lang="fr-FR" dirty="0"/>
            </a:br>
            <a:r>
              <a:rPr lang="fr-FR" i="1" dirty="0"/>
              <a:t>Présentation du nettoyage du jeu de données : </a:t>
            </a:r>
            <a:r>
              <a:rPr lang="fr-FR" i="1" dirty="0" err="1"/>
              <a:t>Outliers</a:t>
            </a:r>
            <a:br>
              <a:rPr lang="fr-FR" i="1" dirty="0"/>
            </a:br>
            <a:r>
              <a:rPr lang="fr-FR" dirty="0"/>
              <a:t> </a:t>
            </a:r>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971501" y="584342"/>
            <a:ext cx="11057861" cy="3016210"/>
          </a:xfrm>
          <a:prstGeom prst="rect">
            <a:avLst/>
          </a:prstGeom>
          <a:noFill/>
          <a:ln w="28575">
            <a:noFill/>
          </a:ln>
        </p:spPr>
        <p:txBody>
          <a:bodyPr wrap="square">
            <a:spAutoFit/>
          </a:bodyPr>
          <a:lstStyle/>
          <a:p>
            <a:pPr marL="342900" indent="-342900">
              <a:buFont typeface="Courier New" panose="02070309020205020404" pitchFamily="49" charset="0"/>
              <a:buChar char="o"/>
            </a:pPr>
            <a:endParaRPr lang="fr-FR" dirty="0"/>
          </a:p>
          <a:p>
            <a:pPr marL="342900" indent="-342900">
              <a:buFont typeface="Courier New" panose="02070309020205020404" pitchFamily="49" charset="0"/>
              <a:buChar char="o"/>
            </a:pPr>
            <a:endParaRPr lang="fr-FR" dirty="0"/>
          </a:p>
          <a:p>
            <a:pPr marL="342900" indent="-342900">
              <a:buFont typeface="Courier New" panose="02070309020205020404" pitchFamily="49" charset="0"/>
              <a:buChar char="o"/>
            </a:pPr>
            <a:endParaRPr lang="fr-FR" dirty="0"/>
          </a:p>
          <a:p>
            <a:pPr marL="342900" indent="-342900">
              <a:buFont typeface="Courier New" panose="02070309020205020404" pitchFamily="49" charset="0"/>
              <a:buChar char="o"/>
            </a:pPr>
            <a:endParaRPr lang="fr-FR" sz="2400" dirty="0"/>
          </a:p>
          <a:p>
            <a:pPr marL="342900" indent="-342900">
              <a:buFont typeface="Courier New" panose="02070309020205020404" pitchFamily="49" charset="0"/>
              <a:buChar char="o"/>
            </a:pPr>
            <a:endParaRPr lang="fr-FR" sz="2400" dirty="0"/>
          </a:p>
          <a:p>
            <a:endParaRPr lang="fr-FR" sz="2400" dirty="0"/>
          </a:p>
          <a:p>
            <a:pPr marL="342900" indent="-342900">
              <a:buFont typeface="Courier New" panose="02070309020205020404" pitchFamily="49" charset="0"/>
              <a:buChar char="o"/>
            </a:pPr>
            <a:endParaRPr lang="fr-FR" sz="2400" dirty="0"/>
          </a:p>
          <a:p>
            <a:endParaRPr lang="fr-FR" sz="2000" i="1" dirty="0"/>
          </a:p>
          <a:p>
            <a:endParaRPr lang="fr-FR" sz="2000" i="1" dirty="0"/>
          </a:p>
        </p:txBody>
      </p:sp>
      <p:pic>
        <p:nvPicPr>
          <p:cNvPr id="9" name="Image 8">
            <a:extLst>
              <a:ext uri="{FF2B5EF4-FFF2-40B4-BE49-F238E27FC236}">
                <a16:creationId xmlns:a16="http://schemas.microsoft.com/office/drawing/2014/main" id="{4357E62C-FC45-41BA-8816-AEBEA8224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821" y="2096239"/>
            <a:ext cx="5076651" cy="4416033"/>
          </a:xfrm>
          <a:prstGeom prst="rect">
            <a:avLst/>
          </a:prstGeom>
        </p:spPr>
      </p:pic>
      <p:sp>
        <p:nvSpPr>
          <p:cNvPr id="12" name="ZoneTexte 11">
            <a:extLst>
              <a:ext uri="{FF2B5EF4-FFF2-40B4-BE49-F238E27FC236}">
                <a16:creationId xmlns:a16="http://schemas.microsoft.com/office/drawing/2014/main" id="{BD4E5632-8D52-4C43-9F2C-3D3CB7A22D4F}"/>
              </a:ext>
            </a:extLst>
          </p:cNvPr>
          <p:cNvSpPr txBox="1"/>
          <p:nvPr/>
        </p:nvSpPr>
        <p:spPr>
          <a:xfrm>
            <a:off x="2957820" y="1291286"/>
            <a:ext cx="5076652" cy="646331"/>
          </a:xfrm>
          <a:prstGeom prst="rect">
            <a:avLst/>
          </a:prstGeom>
          <a:noFill/>
          <a:ln w="28575">
            <a:noFill/>
          </a:ln>
        </p:spPr>
        <p:txBody>
          <a:bodyPr wrap="square">
            <a:spAutoFit/>
          </a:bodyPr>
          <a:lstStyle/>
          <a:p>
            <a:pPr marL="342900" indent="-342900" algn="ctr">
              <a:buFont typeface="Courier New" panose="02070309020205020404" pitchFamily="49" charset="0"/>
              <a:buChar char="o"/>
            </a:pPr>
            <a:r>
              <a:rPr lang="fr-FR" sz="1800" dirty="0"/>
              <a:t>Valeurs aberrantes du </a:t>
            </a:r>
            <a:r>
              <a:rPr lang="fr-FR" sz="1800" dirty="0" err="1"/>
              <a:t>dataset</a:t>
            </a:r>
            <a:r>
              <a:rPr lang="fr-FR" sz="1800" dirty="0"/>
              <a:t> pour le score nutritionnel</a:t>
            </a:r>
          </a:p>
        </p:txBody>
      </p:sp>
    </p:spTree>
    <p:extLst>
      <p:ext uri="{BB962C8B-B14F-4D97-AF65-F5344CB8AC3E}">
        <p14:creationId xmlns:p14="http://schemas.microsoft.com/office/powerpoint/2010/main" val="1650556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14</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br>
              <a:rPr lang="fr-FR" dirty="0"/>
            </a:br>
            <a:r>
              <a:rPr lang="fr-FR" i="1" dirty="0"/>
              <a:t>Présentation du nettoyage du jeu de données : </a:t>
            </a:r>
            <a:r>
              <a:rPr lang="fr-FR" i="1" dirty="0" err="1"/>
              <a:t>Outliers</a:t>
            </a:r>
            <a:br>
              <a:rPr lang="fr-FR" i="1" dirty="0"/>
            </a:br>
            <a:r>
              <a:rPr lang="fr-FR" dirty="0"/>
              <a:t> </a:t>
            </a:r>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295939" y="1159184"/>
            <a:ext cx="11057861" cy="4893647"/>
          </a:xfrm>
          <a:prstGeom prst="rect">
            <a:avLst/>
          </a:prstGeom>
          <a:noFill/>
          <a:ln w="28575">
            <a:noFill/>
          </a:ln>
        </p:spPr>
        <p:txBody>
          <a:bodyPr wrap="square">
            <a:spAutoFit/>
          </a:bodyPr>
          <a:lstStyle/>
          <a:p>
            <a:pPr marL="342900" indent="-342900">
              <a:buFont typeface="Courier New" panose="02070309020205020404" pitchFamily="49" charset="0"/>
              <a:buChar char="o"/>
            </a:pPr>
            <a:r>
              <a:rPr lang="fr-FR" sz="2400" dirty="0"/>
              <a:t>Méthode de nettoyage des valeurs aberrantes grâce à nos graphiques et nos recherches :</a:t>
            </a:r>
          </a:p>
          <a:p>
            <a:endParaRPr lang="fr-FR" sz="2400" dirty="0"/>
          </a:p>
          <a:p>
            <a:pPr marL="342900" indent="-342900">
              <a:buFont typeface="Wingdings" panose="05000000000000000000" pitchFamily="2" charset="2"/>
              <a:buChar char="Ø"/>
            </a:pPr>
            <a:r>
              <a:rPr lang="fr-FR" sz="2000" i="1" dirty="0"/>
              <a:t>Les variables suffixées avec _100g nous indiquent la quantité de nutriment pour 100 grammes de produit. Les valeurs renseignées ne peuvent donc logiquement pas excéder 100. Nous allons donc supprimer les lignes dont au moins 1 des variables de nutriments est supérieur au seuil.</a:t>
            </a:r>
          </a:p>
          <a:p>
            <a:endParaRPr lang="fr-FR" sz="2000" i="1" dirty="0"/>
          </a:p>
          <a:p>
            <a:pPr marL="342900" indent="-342900">
              <a:buFont typeface="Wingdings" panose="05000000000000000000" pitchFamily="2" charset="2"/>
              <a:buChar char="Ø"/>
            </a:pPr>
            <a:r>
              <a:rPr lang="fr-FR" sz="2000" i="1" dirty="0" err="1"/>
              <a:t>L’energie</a:t>
            </a:r>
            <a:r>
              <a:rPr lang="fr-FR" sz="2000" i="1" dirty="0"/>
              <a:t> pour 100g ne doit pas être supérieure à 37 </a:t>
            </a:r>
            <a:r>
              <a:rPr lang="fr-FR" sz="2000" i="1" dirty="0" err="1"/>
              <a:t>kj</a:t>
            </a:r>
            <a:r>
              <a:rPr lang="fr-FR" sz="2000" i="1" dirty="0"/>
              <a:t>/100g</a:t>
            </a:r>
          </a:p>
          <a:p>
            <a:pPr marL="342900" indent="-342900">
              <a:buFont typeface="Wingdings" panose="05000000000000000000" pitchFamily="2" charset="2"/>
              <a:buChar char="Ø"/>
            </a:pPr>
            <a:endParaRPr lang="fr-FR" sz="2000" i="1" dirty="0"/>
          </a:p>
          <a:p>
            <a:pPr marL="342900" indent="-342900">
              <a:buFont typeface="Wingdings" panose="05000000000000000000" pitchFamily="2" charset="2"/>
              <a:buChar char="Ø"/>
            </a:pPr>
            <a:r>
              <a:rPr lang="fr-FR" sz="2000" i="1" dirty="0"/>
              <a:t>Pas de valeurs aberrantes au niveau du </a:t>
            </a:r>
            <a:r>
              <a:rPr lang="fr-FR" sz="2000" i="1" dirty="0" err="1"/>
              <a:t>nutriscore</a:t>
            </a:r>
            <a:r>
              <a:rPr lang="fr-FR" sz="2000" i="1" dirty="0"/>
              <a:t> et du </a:t>
            </a:r>
            <a:r>
              <a:rPr lang="fr-FR" sz="2000" i="1" dirty="0" err="1"/>
              <a:t>nutrigrade</a:t>
            </a:r>
            <a:r>
              <a:rPr lang="fr-FR" sz="2000" i="1" dirty="0"/>
              <a:t>.</a:t>
            </a:r>
          </a:p>
          <a:p>
            <a:pPr marL="342900" indent="-342900">
              <a:buFont typeface="Wingdings" panose="05000000000000000000" pitchFamily="2" charset="2"/>
              <a:buChar char="Ø"/>
            </a:pPr>
            <a:endParaRPr lang="fr-FR" sz="2000" i="1" dirty="0"/>
          </a:p>
          <a:p>
            <a:pPr marL="342900" indent="-342900">
              <a:buFont typeface="Wingdings" panose="05000000000000000000" pitchFamily="2" charset="2"/>
              <a:buChar char="Ø"/>
            </a:pPr>
            <a:r>
              <a:rPr lang="fr-FR" sz="2000" i="1" dirty="0"/>
              <a:t>Nous pouvons soumettre le nombre d'additifs à un nombre maximal, mais aucune source ne concorde à un nombre maximal d'additifs par produit. D’après notre analyse, on mettra un nombre d’additifs maximum à 6 par produit.</a:t>
            </a:r>
          </a:p>
          <a:p>
            <a:endParaRPr lang="fr-FR" sz="2000" i="1" dirty="0"/>
          </a:p>
        </p:txBody>
      </p:sp>
    </p:spTree>
    <p:extLst>
      <p:ext uri="{BB962C8B-B14F-4D97-AF65-F5344CB8AC3E}">
        <p14:creationId xmlns:p14="http://schemas.microsoft.com/office/powerpoint/2010/main" val="2237420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1781174" y="1857158"/>
            <a:ext cx="9144001" cy="3049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pPr marL="0" indent="0">
              <a:buNone/>
            </a:pPr>
            <a:r>
              <a:rPr lang="fr-FR" sz="4800" dirty="0">
                <a:solidFill>
                  <a:schemeClr val="accent6">
                    <a:lumMod val="50000"/>
                  </a:schemeClr>
                </a:solidFill>
              </a:rPr>
              <a:t>PARTIE 3 :</a:t>
            </a:r>
          </a:p>
          <a:p>
            <a:pPr marL="0" indent="0">
              <a:buNone/>
            </a:pPr>
            <a:r>
              <a:rPr lang="fr-FR" sz="4800" dirty="0">
                <a:solidFill>
                  <a:schemeClr val="accent6">
                    <a:lumMod val="50000"/>
                  </a:schemeClr>
                </a:solidFill>
              </a:rPr>
              <a:t>Présentation de l’exploration des données</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Tree>
    <p:extLst>
      <p:ext uri="{BB962C8B-B14F-4D97-AF65-F5344CB8AC3E}">
        <p14:creationId xmlns:p14="http://schemas.microsoft.com/office/powerpoint/2010/main" val="7799454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16</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55587"/>
            <a:ext cx="10199688" cy="622300"/>
          </a:xfrm>
        </p:spPr>
        <p:txBody>
          <a:bodyPr/>
          <a:lstStyle/>
          <a:p>
            <a:br>
              <a:rPr lang="fr-FR" dirty="0"/>
            </a:br>
            <a:r>
              <a:rPr lang="fr-FR" i="1" dirty="0"/>
              <a:t>Exploration des données : Analyse univariée </a:t>
            </a: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1280833" y="5584805"/>
            <a:ext cx="10072967" cy="954107"/>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Les USA et la France sont les plus représentés. Les données que nous avons donc viendront principalement des USA et de la France.</a:t>
            </a:r>
          </a:p>
        </p:txBody>
      </p:sp>
      <p:pic>
        <p:nvPicPr>
          <p:cNvPr id="2051" name="Picture 3">
            <a:extLst>
              <a:ext uri="{FF2B5EF4-FFF2-40B4-BE49-F238E27FC236}">
                <a16:creationId xmlns:a16="http://schemas.microsoft.com/office/drawing/2014/main" id="{0F951890-F553-4545-BB54-076809590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832" y="1085275"/>
            <a:ext cx="7315200" cy="4664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187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17</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192032" y="273289"/>
            <a:ext cx="10199688" cy="622300"/>
          </a:xfrm>
        </p:spPr>
        <p:txBody>
          <a:bodyPr/>
          <a:lstStyle/>
          <a:p>
            <a:br>
              <a:rPr lang="fr-FR" dirty="0"/>
            </a:br>
            <a:r>
              <a:rPr lang="fr-FR" i="1" dirty="0"/>
              <a:t>Exploration des données : Analyse univariée</a:t>
            </a: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972430"/>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838200" y="5424715"/>
            <a:ext cx="10302458" cy="1015663"/>
          </a:xfrm>
          <a:prstGeom prst="rect">
            <a:avLst/>
          </a:prstGeom>
          <a:noFill/>
          <a:ln w="28575">
            <a:noFill/>
          </a:ln>
        </p:spPr>
        <p:txBody>
          <a:bodyPr wrap="square">
            <a:spAutoFit/>
          </a:bodyPr>
          <a:lstStyle/>
          <a:p>
            <a:pPr marL="342900" indent="-342900">
              <a:buFont typeface="Wingdings" panose="05000000000000000000" pitchFamily="2" charset="2"/>
              <a:buChar char="Ø"/>
            </a:pPr>
            <a:r>
              <a:rPr lang="fr-FR" sz="2000" dirty="0"/>
              <a:t>Les graphiques ci-dessus nous conduisent à prendre en compte l'huile de palme et les additifs dans notre analyse. </a:t>
            </a:r>
          </a:p>
          <a:p>
            <a:pPr marL="342900" indent="-342900">
              <a:buFont typeface="Wingdings" panose="05000000000000000000" pitchFamily="2" charset="2"/>
              <a:buChar char="Ø"/>
            </a:pPr>
            <a:r>
              <a:rPr lang="fr-FR" sz="2000" dirty="0"/>
              <a:t>Ces éléments peuvent s'avérer décisifs pour le calcul de notre score final.</a:t>
            </a:r>
            <a:endParaRPr lang="fr-FR" sz="1800" b="0" i="0" u="none" strike="noStrike" baseline="0" dirty="0">
              <a:latin typeface="Nunito-Regular"/>
            </a:endParaRPr>
          </a:p>
        </p:txBody>
      </p:sp>
      <p:pic>
        <p:nvPicPr>
          <p:cNvPr id="3074" name="Picture 2">
            <a:extLst>
              <a:ext uri="{FF2B5EF4-FFF2-40B4-BE49-F238E27FC236}">
                <a16:creationId xmlns:a16="http://schemas.microsoft.com/office/drawing/2014/main" id="{20640995-697B-496E-B4BA-EFF0AD7F5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0" y="1382233"/>
            <a:ext cx="6850818" cy="363267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306CF45-026B-4209-84D2-511DDA3188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83" y="1488405"/>
            <a:ext cx="4829091" cy="3526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682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18</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55587"/>
            <a:ext cx="10199688" cy="622300"/>
          </a:xfrm>
        </p:spPr>
        <p:txBody>
          <a:bodyPr/>
          <a:lstStyle/>
          <a:p>
            <a:br>
              <a:rPr lang="fr-FR" dirty="0"/>
            </a:br>
            <a:r>
              <a:rPr lang="fr-FR" i="1" dirty="0"/>
              <a:t>Exploration des données : Analyse univariée </a:t>
            </a: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1224442" y="5125244"/>
            <a:ext cx="8993446" cy="1231106"/>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Nous voyons les catégories les plus </a:t>
            </a:r>
            <a:r>
              <a:rPr lang="fr-FR" dirty="0" err="1">
                <a:latin typeface="Nunito-Regular"/>
              </a:rPr>
              <a:t>repésentées</a:t>
            </a:r>
            <a:r>
              <a:rPr lang="fr-FR" dirty="0">
                <a:latin typeface="Nunito-Regular"/>
              </a:rPr>
              <a:t> dans notre </a:t>
            </a:r>
            <a:r>
              <a:rPr lang="fr-FR" dirty="0" err="1">
                <a:latin typeface="Nunito-Regular"/>
              </a:rPr>
              <a:t>dataset</a:t>
            </a:r>
            <a:r>
              <a:rPr lang="fr-FR" dirty="0">
                <a:latin typeface="Nunito-Regular"/>
              </a:rPr>
              <a:t> : On remarque que la catégorie « </a:t>
            </a:r>
            <a:r>
              <a:rPr lang="fr-FR" dirty="0" err="1">
                <a:latin typeface="Nunito-Regular"/>
              </a:rPr>
              <a:t>unkown</a:t>
            </a:r>
            <a:r>
              <a:rPr lang="fr-FR" dirty="0">
                <a:latin typeface="Nunito-Regular"/>
              </a:rPr>
              <a:t> » est la plus représentée. Nous verrons plus tard si la catégorie a une influence sur le calcul du score. </a:t>
            </a:r>
            <a:endParaRPr lang="fr-FR" sz="1800" b="0" i="0" u="none" strike="noStrike" baseline="0" dirty="0">
              <a:latin typeface="Nunito-Regular"/>
            </a:endParaRPr>
          </a:p>
        </p:txBody>
      </p:sp>
      <p:pic>
        <p:nvPicPr>
          <p:cNvPr id="8194" name="Picture 2">
            <a:extLst>
              <a:ext uri="{FF2B5EF4-FFF2-40B4-BE49-F238E27FC236}">
                <a16:creationId xmlns:a16="http://schemas.microsoft.com/office/drawing/2014/main" id="{2832D547-4520-4885-8171-0A59EF623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00" y="1612729"/>
            <a:ext cx="5391150" cy="3171825"/>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a:extLst>
              <a:ext uri="{FF2B5EF4-FFF2-40B4-BE49-F238E27FC236}">
                <a16:creationId xmlns:a16="http://schemas.microsoft.com/office/drawing/2014/main" id="{E8995C63-6FEB-48A2-AAF2-DB7D1F4E9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5525" y="1507722"/>
            <a:ext cx="5324475" cy="3171825"/>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60E05840-C838-49D0-85B4-7CE2C3C706C6}"/>
              </a:ext>
            </a:extLst>
          </p:cNvPr>
          <p:cNvSpPr txBox="1"/>
          <p:nvPr/>
        </p:nvSpPr>
        <p:spPr>
          <a:xfrm>
            <a:off x="1654826" y="991437"/>
            <a:ext cx="4795265" cy="400110"/>
          </a:xfrm>
          <a:prstGeom prst="rect">
            <a:avLst/>
          </a:prstGeom>
          <a:noFill/>
          <a:ln w="28575">
            <a:noFill/>
          </a:ln>
        </p:spPr>
        <p:txBody>
          <a:bodyPr wrap="square">
            <a:spAutoFit/>
          </a:bodyPr>
          <a:lstStyle/>
          <a:p>
            <a:r>
              <a:rPr lang="fr-FR" sz="2000" dirty="0">
                <a:latin typeface="Nunito-Regular"/>
              </a:rPr>
              <a:t>Produits dans la catégorie </a:t>
            </a:r>
            <a:r>
              <a:rPr lang="fr-FR" sz="2000" b="0" i="0" u="none" strike="noStrike" baseline="0" dirty="0">
                <a:latin typeface="Nunito-Regular"/>
              </a:rPr>
              <a:t>PNNS 1 : </a:t>
            </a:r>
            <a:endParaRPr lang="fr-FR" sz="1800" b="0" i="0" u="none" strike="noStrike" baseline="0" dirty="0">
              <a:latin typeface="Nunito-Regular"/>
            </a:endParaRPr>
          </a:p>
        </p:txBody>
      </p:sp>
      <p:sp>
        <p:nvSpPr>
          <p:cNvPr id="12" name="ZoneTexte 11">
            <a:extLst>
              <a:ext uri="{FF2B5EF4-FFF2-40B4-BE49-F238E27FC236}">
                <a16:creationId xmlns:a16="http://schemas.microsoft.com/office/drawing/2014/main" id="{C4B6FCEC-BF23-46C8-AD69-3D04B5D252A3}"/>
              </a:ext>
            </a:extLst>
          </p:cNvPr>
          <p:cNvSpPr txBox="1"/>
          <p:nvPr/>
        </p:nvSpPr>
        <p:spPr>
          <a:xfrm>
            <a:off x="7125391" y="997503"/>
            <a:ext cx="4795265" cy="400110"/>
          </a:xfrm>
          <a:prstGeom prst="rect">
            <a:avLst/>
          </a:prstGeom>
          <a:noFill/>
          <a:ln w="28575">
            <a:noFill/>
          </a:ln>
        </p:spPr>
        <p:txBody>
          <a:bodyPr wrap="square">
            <a:spAutoFit/>
          </a:bodyPr>
          <a:lstStyle/>
          <a:p>
            <a:r>
              <a:rPr lang="fr-FR" sz="2000" dirty="0">
                <a:latin typeface="Nunito-Regular"/>
              </a:rPr>
              <a:t>Produits dans la catégorie </a:t>
            </a:r>
            <a:r>
              <a:rPr lang="fr-FR" sz="2000" b="0" i="0" u="none" strike="noStrike" baseline="0" dirty="0">
                <a:latin typeface="Nunito-Regular"/>
              </a:rPr>
              <a:t>PNNS 2 : </a:t>
            </a:r>
            <a:endParaRPr lang="fr-FR" sz="1800" b="0" i="0" u="none" strike="noStrike" baseline="0" dirty="0">
              <a:latin typeface="Nunito-Regular"/>
            </a:endParaRPr>
          </a:p>
        </p:txBody>
      </p:sp>
    </p:spTree>
    <p:extLst>
      <p:ext uri="{BB962C8B-B14F-4D97-AF65-F5344CB8AC3E}">
        <p14:creationId xmlns:p14="http://schemas.microsoft.com/office/powerpoint/2010/main" val="893552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19</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55587"/>
            <a:ext cx="10199688" cy="622300"/>
          </a:xfrm>
        </p:spPr>
        <p:txBody>
          <a:bodyPr/>
          <a:lstStyle/>
          <a:p>
            <a:br>
              <a:rPr lang="fr-FR" dirty="0"/>
            </a:br>
            <a:r>
              <a:rPr lang="fr-FR" i="1" dirty="0"/>
              <a:t>Exploration des données : Analyse univariée </a:t>
            </a: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1224442" y="5125244"/>
            <a:ext cx="8993446" cy="1231106"/>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Nous remarquons bien que les </a:t>
            </a:r>
            <a:r>
              <a:rPr lang="fr-FR" sz="1800" b="0" i="0" u="none" strike="noStrike" baseline="0" dirty="0" err="1">
                <a:latin typeface="Nunito-Regular"/>
              </a:rPr>
              <a:t>nutrigrades</a:t>
            </a:r>
            <a:r>
              <a:rPr lang="fr-FR" sz="1800" b="0" i="0" u="none" strike="noStrike" baseline="0" dirty="0">
                <a:latin typeface="Nunito-Regular"/>
              </a:rPr>
              <a:t> (hors données avec des NaN qui ont été supprimées) sont répartis de la manière ci-dessus. Nous verrons plus tard si des facteurs justifient cette répartition.</a:t>
            </a:r>
          </a:p>
        </p:txBody>
      </p:sp>
      <p:sp>
        <p:nvSpPr>
          <p:cNvPr id="11" name="ZoneTexte 10">
            <a:extLst>
              <a:ext uri="{FF2B5EF4-FFF2-40B4-BE49-F238E27FC236}">
                <a16:creationId xmlns:a16="http://schemas.microsoft.com/office/drawing/2014/main" id="{60E05840-C838-49D0-85B4-7CE2C3C706C6}"/>
              </a:ext>
            </a:extLst>
          </p:cNvPr>
          <p:cNvSpPr txBox="1"/>
          <p:nvPr/>
        </p:nvSpPr>
        <p:spPr>
          <a:xfrm>
            <a:off x="4060992" y="1612560"/>
            <a:ext cx="4795265" cy="400110"/>
          </a:xfrm>
          <a:prstGeom prst="rect">
            <a:avLst/>
          </a:prstGeom>
          <a:noFill/>
          <a:ln w="28575">
            <a:noFill/>
          </a:ln>
        </p:spPr>
        <p:txBody>
          <a:bodyPr wrap="square">
            <a:spAutoFit/>
          </a:bodyPr>
          <a:lstStyle/>
          <a:p>
            <a:r>
              <a:rPr lang="fr-FR" sz="2000" dirty="0">
                <a:latin typeface="Nunito-Regular"/>
              </a:rPr>
              <a:t>Répartition des </a:t>
            </a:r>
            <a:r>
              <a:rPr lang="fr-FR" sz="2000" dirty="0" err="1">
                <a:latin typeface="Nunito-Regular"/>
              </a:rPr>
              <a:t>nutrigrades</a:t>
            </a:r>
            <a:r>
              <a:rPr lang="fr-FR" sz="2000" dirty="0">
                <a:latin typeface="Nunito-Regular"/>
              </a:rPr>
              <a:t> :</a:t>
            </a:r>
            <a:endParaRPr lang="fr-FR" sz="1800" b="0" i="0" u="none" strike="noStrike" baseline="0" dirty="0">
              <a:latin typeface="Nunito-Regular"/>
            </a:endParaRPr>
          </a:p>
        </p:txBody>
      </p:sp>
      <p:pic>
        <p:nvPicPr>
          <p:cNvPr id="9218" name="Picture 2">
            <a:extLst>
              <a:ext uri="{FF2B5EF4-FFF2-40B4-BE49-F238E27FC236}">
                <a16:creationId xmlns:a16="http://schemas.microsoft.com/office/drawing/2014/main" id="{430D5A6B-4EB5-43E4-829C-321B84968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6838" y="1919948"/>
            <a:ext cx="4795264" cy="317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663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
        <p:nvSpPr>
          <p:cNvPr id="8" name="Text Box 1">
            <a:extLst>
              <a:ext uri="{FF2B5EF4-FFF2-40B4-BE49-F238E27FC236}">
                <a16:creationId xmlns:a16="http://schemas.microsoft.com/office/drawing/2014/main" id="{12B16CFB-6DD0-4DF2-8A13-C6191461492B}"/>
              </a:ext>
            </a:extLst>
          </p:cNvPr>
          <p:cNvSpPr txBox="1">
            <a:spLocks noChangeArrowheads="1"/>
          </p:cNvSpPr>
          <p:nvPr/>
        </p:nvSpPr>
        <p:spPr bwMode="auto">
          <a:xfrm>
            <a:off x="307975" y="1439487"/>
            <a:ext cx="11941175" cy="1448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2000" b="1" dirty="0">
              <a:solidFill>
                <a:schemeClr val="tx1"/>
              </a:solidFill>
            </a:endParaRPr>
          </a:p>
          <a:p>
            <a:r>
              <a:rPr lang="fr-FR" sz="2800" b="1" dirty="0">
                <a:solidFill>
                  <a:schemeClr val="tx1">
                    <a:lumMod val="85000"/>
                    <a:lumOff val="15000"/>
                  </a:schemeClr>
                </a:solidFill>
              </a:rPr>
              <a:t>P2 : Concevez une application au service de la santé publique</a:t>
            </a:r>
          </a:p>
          <a:p>
            <a:endParaRPr lang="fr-FR" sz="2000" b="1" i="1" dirty="0">
              <a:solidFill>
                <a:schemeClr val="tx1">
                  <a:lumMod val="85000"/>
                  <a:lumOff val="15000"/>
                </a:schemeClr>
              </a:solidFill>
            </a:endParaRPr>
          </a:p>
          <a:p>
            <a:r>
              <a:rPr lang="fr-FR" sz="2000" b="1" i="1" dirty="0">
                <a:solidFill>
                  <a:schemeClr val="tx1">
                    <a:lumMod val="85000"/>
                    <a:lumOff val="15000"/>
                  </a:schemeClr>
                </a:solidFill>
              </a:rPr>
              <a:t>Parcours : Data </a:t>
            </a:r>
            <a:r>
              <a:rPr lang="fr-FR" sz="2000" b="1" i="1" dirty="0" err="1">
                <a:solidFill>
                  <a:schemeClr val="tx1">
                    <a:lumMod val="85000"/>
                    <a:lumOff val="15000"/>
                  </a:schemeClr>
                </a:solidFill>
              </a:rPr>
              <a:t>scientist</a:t>
            </a:r>
            <a:endParaRPr lang="fr-FR" sz="2000" b="1" i="1" dirty="0">
              <a:solidFill>
                <a:schemeClr val="tx1">
                  <a:lumMod val="85000"/>
                  <a:lumOff val="15000"/>
                </a:schemeClr>
              </a:solidFill>
            </a:endParaRPr>
          </a:p>
        </p:txBody>
      </p:sp>
      <p:sp>
        <p:nvSpPr>
          <p:cNvPr id="9" name="ZoneTexte 8">
            <a:extLst>
              <a:ext uri="{FF2B5EF4-FFF2-40B4-BE49-F238E27FC236}">
                <a16:creationId xmlns:a16="http://schemas.microsoft.com/office/drawing/2014/main" id="{CC16B4B4-0E20-4D5D-859C-F7038781261C}"/>
              </a:ext>
            </a:extLst>
          </p:cNvPr>
          <p:cNvSpPr txBox="1"/>
          <p:nvPr/>
        </p:nvSpPr>
        <p:spPr>
          <a:xfrm>
            <a:off x="307975" y="3429000"/>
            <a:ext cx="6096000" cy="1200329"/>
          </a:xfrm>
          <a:prstGeom prst="rect">
            <a:avLst/>
          </a:prstGeom>
          <a:noFill/>
          <a:ln w="28575">
            <a:solidFill>
              <a:srgbClr val="16B07D"/>
            </a:solidFill>
          </a:ln>
        </p:spPr>
        <p:txBody>
          <a:bodyPr wrap="square">
            <a:spAutoFit/>
          </a:bodyPr>
          <a:lstStyle/>
          <a:p>
            <a:pPr algn="l"/>
            <a:r>
              <a:rPr lang="fr-FR" b="0" i="1" dirty="0">
                <a:effectLst/>
              </a:rPr>
              <a:t>L'agence</a:t>
            </a:r>
            <a:r>
              <a:rPr lang="fr-FR" b="0" dirty="0">
                <a:effectLst/>
              </a:rPr>
              <a:t> "</a:t>
            </a:r>
            <a:r>
              <a:rPr lang="fr-FR" b="0" u="sng" dirty="0">
                <a:effectLst/>
              </a:rPr>
              <a:t>Santé publique France</a:t>
            </a:r>
            <a:r>
              <a:rPr lang="fr-FR" b="0" dirty="0">
                <a:effectLst/>
              </a:rPr>
              <a:t>" </a:t>
            </a:r>
            <a:r>
              <a:rPr lang="fr-FR" b="0" i="1" dirty="0">
                <a:effectLst/>
              </a:rPr>
              <a:t>a lancé</a:t>
            </a:r>
            <a:r>
              <a:rPr lang="fr-FR" b="1" i="1" dirty="0">
                <a:effectLst/>
              </a:rPr>
              <a:t> un appel à projets pour trouver des idées innovantes d’applications en lien avec l'alimentation.</a:t>
            </a:r>
            <a:r>
              <a:rPr lang="fr-FR" b="0" i="1" dirty="0">
                <a:effectLst/>
              </a:rPr>
              <a:t> Vous souhaitez y participer et proposer une idée d’application.</a:t>
            </a:r>
            <a:endParaRPr lang="fr-FR" i="1" dirty="0"/>
          </a:p>
        </p:txBody>
      </p:sp>
      <p:pic>
        <p:nvPicPr>
          <p:cNvPr id="4" name="Image 3">
            <a:extLst>
              <a:ext uri="{FF2B5EF4-FFF2-40B4-BE49-F238E27FC236}">
                <a16:creationId xmlns:a16="http://schemas.microsoft.com/office/drawing/2014/main" id="{460680BD-E85E-43EE-AB09-A6C126F3EF8B}"/>
              </a:ext>
            </a:extLst>
          </p:cNvPr>
          <p:cNvPicPr>
            <a:picLocks noChangeAspect="1"/>
          </p:cNvPicPr>
          <p:nvPr/>
        </p:nvPicPr>
        <p:blipFill>
          <a:blip r:embed="rId3"/>
          <a:stretch>
            <a:fillRect/>
          </a:stretch>
        </p:blipFill>
        <p:spPr>
          <a:xfrm>
            <a:off x="6977062" y="3176677"/>
            <a:ext cx="2886075" cy="1618608"/>
          </a:xfrm>
          <a:prstGeom prst="rect">
            <a:avLst/>
          </a:prstGeom>
        </p:spPr>
      </p:pic>
    </p:spTree>
    <p:extLst>
      <p:ext uri="{BB962C8B-B14F-4D97-AF65-F5344CB8AC3E}">
        <p14:creationId xmlns:p14="http://schemas.microsoft.com/office/powerpoint/2010/main" val="15593994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20</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55587"/>
            <a:ext cx="10199688" cy="622300"/>
          </a:xfrm>
        </p:spPr>
        <p:txBody>
          <a:bodyPr/>
          <a:lstStyle/>
          <a:p>
            <a:br>
              <a:rPr lang="fr-FR" dirty="0"/>
            </a:br>
            <a:r>
              <a:rPr lang="fr-FR" i="1" dirty="0"/>
              <a:t>Exploration des données : Analyse bivariée</a:t>
            </a: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710498" y="4529655"/>
            <a:ext cx="8993446" cy="1785104"/>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Via l’analyse de nos </a:t>
            </a:r>
            <a:r>
              <a:rPr lang="fr-FR" sz="1800" b="0" i="0" u="none" strike="noStrike" baseline="0" dirty="0" err="1">
                <a:latin typeface="Nunito-Regular"/>
              </a:rPr>
              <a:t>boxplot</a:t>
            </a:r>
            <a:r>
              <a:rPr lang="fr-FR" sz="1800" b="0" i="0" u="none" strike="noStrike" baseline="0" dirty="0">
                <a:latin typeface="Nunito-Regular"/>
              </a:rPr>
              <a:t>, plus le grade se rapproche de e, plus les valeurs de nos données de gras et d’énergie augmentent.</a:t>
            </a:r>
            <a:endParaRPr lang="fr-FR"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Il est donc vérifié avec ces données que trop de gras et de produits énergétiques ne sont bons pour une nutrition saine.</a:t>
            </a:r>
          </a:p>
          <a:p>
            <a:pPr marL="285750" indent="-285750">
              <a:buFont typeface="Wingdings" panose="05000000000000000000" pitchFamily="2" charset="2"/>
              <a:buChar char="Ø"/>
            </a:pPr>
            <a:r>
              <a:rPr lang="fr-FR" dirty="0">
                <a:latin typeface="Nunito-Regular"/>
              </a:rPr>
              <a:t>Le </a:t>
            </a:r>
            <a:r>
              <a:rPr lang="fr-FR" dirty="0" err="1">
                <a:latin typeface="Nunito-Regular"/>
              </a:rPr>
              <a:t>nutriscore</a:t>
            </a:r>
            <a:r>
              <a:rPr lang="fr-FR" dirty="0">
                <a:latin typeface="Nunito-Regular"/>
              </a:rPr>
              <a:t> est donc corrélé avec le gras et l’énergie.</a:t>
            </a:r>
            <a:endParaRPr lang="fr-FR" sz="1800" b="0" i="0" u="none" strike="noStrike" baseline="0" dirty="0">
              <a:latin typeface="Nunito-Regular"/>
            </a:endParaRPr>
          </a:p>
        </p:txBody>
      </p:sp>
      <p:sp>
        <p:nvSpPr>
          <p:cNvPr id="11" name="ZoneTexte 10">
            <a:extLst>
              <a:ext uri="{FF2B5EF4-FFF2-40B4-BE49-F238E27FC236}">
                <a16:creationId xmlns:a16="http://schemas.microsoft.com/office/drawing/2014/main" id="{60E05840-C838-49D0-85B4-7CE2C3C706C6}"/>
              </a:ext>
            </a:extLst>
          </p:cNvPr>
          <p:cNvSpPr txBox="1"/>
          <p:nvPr/>
        </p:nvSpPr>
        <p:spPr>
          <a:xfrm>
            <a:off x="2707148" y="1022934"/>
            <a:ext cx="7574535" cy="400110"/>
          </a:xfrm>
          <a:prstGeom prst="rect">
            <a:avLst/>
          </a:prstGeom>
          <a:noFill/>
          <a:ln w="28575">
            <a:noFill/>
          </a:ln>
        </p:spPr>
        <p:txBody>
          <a:bodyPr wrap="square">
            <a:spAutoFit/>
          </a:bodyPr>
          <a:lstStyle/>
          <a:p>
            <a:r>
              <a:rPr lang="fr-FR" sz="2000" b="1" dirty="0">
                <a:latin typeface="Nunito-Regular"/>
              </a:rPr>
              <a:t>Analyse bivariée de nos données nutritives sur le </a:t>
            </a:r>
            <a:r>
              <a:rPr lang="fr-FR" sz="2000" b="1" dirty="0" err="1">
                <a:latin typeface="Nunito-Regular"/>
              </a:rPr>
              <a:t>nutrigrade</a:t>
            </a:r>
            <a:r>
              <a:rPr lang="fr-FR" sz="2000" b="1" dirty="0">
                <a:latin typeface="Nunito-Regular"/>
              </a:rPr>
              <a:t>:</a:t>
            </a:r>
            <a:endParaRPr lang="fr-FR" sz="1800" b="1" i="0" u="none" strike="noStrike" baseline="0" dirty="0">
              <a:latin typeface="Nunito-Regular"/>
            </a:endParaRPr>
          </a:p>
        </p:txBody>
      </p:sp>
      <p:pic>
        <p:nvPicPr>
          <p:cNvPr id="2058" name="Picture 10">
            <a:extLst>
              <a:ext uri="{FF2B5EF4-FFF2-40B4-BE49-F238E27FC236}">
                <a16:creationId xmlns:a16="http://schemas.microsoft.com/office/drawing/2014/main" id="{7A138E7D-AAA7-48CB-96BB-0089A1BDA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419" y="1531225"/>
            <a:ext cx="3886561" cy="287829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2AECFC31-4FDD-40BF-B1E9-DAB9B1F0C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088" y="1485385"/>
            <a:ext cx="3886562" cy="2910564"/>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CB2DF106-6A18-40D2-9E8B-18F3796C88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2808" y="1542662"/>
            <a:ext cx="3702272" cy="2823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408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21</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55587"/>
            <a:ext cx="10199688" cy="622300"/>
          </a:xfrm>
        </p:spPr>
        <p:txBody>
          <a:bodyPr/>
          <a:lstStyle/>
          <a:p>
            <a:br>
              <a:rPr lang="fr-FR" dirty="0"/>
            </a:br>
            <a:r>
              <a:rPr lang="fr-FR" i="1" dirty="0"/>
              <a:t>Exploration des données : Analyse bivariée</a:t>
            </a: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1712097" y="4695544"/>
            <a:ext cx="8993446" cy="2062103"/>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Grâce à un test de l’ANOVA et une analyse graphique, nous constatons que la catégorie a bien une influence sur le </a:t>
            </a:r>
            <a:r>
              <a:rPr lang="fr-FR" sz="1800" b="0" i="0" u="none" strike="noStrike" baseline="0" dirty="0" err="1">
                <a:latin typeface="Nunito-Regular"/>
              </a:rPr>
              <a:t>nutriscore</a:t>
            </a:r>
            <a:r>
              <a:rPr lang="fr-FR" dirty="0">
                <a:latin typeface="Nunito-Regular"/>
              </a:rPr>
              <a:t> et donc le </a:t>
            </a:r>
            <a:r>
              <a:rPr lang="fr-FR" dirty="0" err="1">
                <a:latin typeface="Nunito-Regular"/>
              </a:rPr>
              <a:t>nutrigrade</a:t>
            </a:r>
            <a:r>
              <a:rPr lang="fr-FR" dirty="0">
                <a:latin typeface="Nunito-Regular"/>
              </a:rPr>
              <a:t>. On peut conclure que les variables sont « corrélées » et qu’on peut raisonner uniquement sur le </a:t>
            </a:r>
            <a:r>
              <a:rPr lang="fr-FR" dirty="0" err="1">
                <a:latin typeface="Nunito-Regular"/>
              </a:rPr>
              <a:t>nutrigrade</a:t>
            </a:r>
            <a:r>
              <a:rPr lang="fr-FR" dirty="0">
                <a:latin typeface="Nunito-Regular"/>
              </a:rPr>
              <a:t> pour notre matrice de corrélation. La catégorie est donc un bon moyen d’améliorer sa nutrition.</a:t>
            </a: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4" name="Image 3">
            <a:extLst>
              <a:ext uri="{FF2B5EF4-FFF2-40B4-BE49-F238E27FC236}">
                <a16:creationId xmlns:a16="http://schemas.microsoft.com/office/drawing/2014/main" id="{213057BB-1C51-4A5C-88A6-4512186A5E14}"/>
              </a:ext>
            </a:extLst>
          </p:cNvPr>
          <p:cNvPicPr>
            <a:picLocks noChangeAspect="1"/>
          </p:cNvPicPr>
          <p:nvPr/>
        </p:nvPicPr>
        <p:blipFill>
          <a:blip r:embed="rId2"/>
          <a:stretch>
            <a:fillRect/>
          </a:stretch>
        </p:blipFill>
        <p:spPr>
          <a:xfrm>
            <a:off x="5479457" y="2181225"/>
            <a:ext cx="6000750" cy="1247775"/>
          </a:xfrm>
          <a:prstGeom prst="rect">
            <a:avLst/>
          </a:prstGeom>
        </p:spPr>
      </p:pic>
      <p:pic>
        <p:nvPicPr>
          <p:cNvPr id="1028" name="Picture 4">
            <a:extLst>
              <a:ext uri="{FF2B5EF4-FFF2-40B4-BE49-F238E27FC236}">
                <a16:creationId xmlns:a16="http://schemas.microsoft.com/office/drawing/2014/main" id="{0A1E996C-0775-4A43-B315-BF78A9F51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54" y="958263"/>
            <a:ext cx="5065096" cy="401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523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22</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55587"/>
            <a:ext cx="10199688" cy="622300"/>
          </a:xfrm>
        </p:spPr>
        <p:txBody>
          <a:bodyPr/>
          <a:lstStyle/>
          <a:p>
            <a:br>
              <a:rPr lang="fr-FR" dirty="0"/>
            </a:br>
            <a:r>
              <a:rPr lang="fr-FR" i="1" dirty="0"/>
              <a:t>Exploration des données : Analyse multivariée</a:t>
            </a: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pic>
        <p:nvPicPr>
          <p:cNvPr id="14338" name="Picture 2">
            <a:extLst>
              <a:ext uri="{FF2B5EF4-FFF2-40B4-BE49-F238E27FC236}">
                <a16:creationId xmlns:a16="http://schemas.microsoft.com/office/drawing/2014/main" id="{1E226DCD-8822-46F0-B9A4-B809D2420F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00" y="958263"/>
            <a:ext cx="5926802" cy="5687202"/>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1925BC9B-8589-415E-AA0D-7F4F942BA7DE}"/>
              </a:ext>
            </a:extLst>
          </p:cNvPr>
          <p:cNvSpPr txBox="1"/>
          <p:nvPr/>
        </p:nvSpPr>
        <p:spPr>
          <a:xfrm>
            <a:off x="7050679" y="1939471"/>
            <a:ext cx="4699981" cy="3724096"/>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dirty="0">
                <a:latin typeface="Nunito-Regular"/>
              </a:rPr>
              <a:t>L</a:t>
            </a:r>
            <a:r>
              <a:rPr lang="fr-FR" sz="1800" b="0" i="0" u="none" strike="noStrike" baseline="0" dirty="0">
                <a:latin typeface="Nunito-Regular"/>
              </a:rPr>
              <a:t>e </a:t>
            </a:r>
            <a:r>
              <a:rPr lang="fr-FR" dirty="0" err="1">
                <a:latin typeface="Nunito-Regular"/>
              </a:rPr>
              <a:t>nutrigrade</a:t>
            </a:r>
            <a:r>
              <a:rPr lang="fr-FR" dirty="0">
                <a:latin typeface="Nunito-Regular"/>
              </a:rPr>
              <a:t> est corrélé à plusieurs variables nutritives et énergétiques</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Le </a:t>
            </a:r>
            <a:r>
              <a:rPr lang="fr-FR" dirty="0" err="1">
                <a:latin typeface="Nunito-Regular"/>
              </a:rPr>
              <a:t>nutrigrade</a:t>
            </a:r>
            <a:r>
              <a:rPr lang="fr-FR" dirty="0">
                <a:latin typeface="Nunito-Regular"/>
              </a:rPr>
              <a:t> </a:t>
            </a:r>
            <a:r>
              <a:rPr lang="fr-FR" sz="1800" b="0" i="0" u="none" strike="noStrike" baseline="0" dirty="0">
                <a:latin typeface="Nunito-Regular"/>
              </a:rPr>
              <a:t>semble ne pas se baser sur la présence d'additifs, d'huile de palme, de </a:t>
            </a:r>
            <a:r>
              <a:rPr lang="fr-FR" sz="1800" b="0" i="0" u="none" strike="noStrike" baseline="0" dirty="0" err="1">
                <a:latin typeface="Nunito-Regular"/>
              </a:rPr>
              <a:t>cholesterol</a:t>
            </a:r>
            <a:r>
              <a:rPr lang="fr-FR" sz="1800" b="0" i="0" u="none" strike="noStrike" baseline="0" dirty="0">
                <a:latin typeface="Nunito-Regular"/>
              </a:rPr>
              <a:t>, de </a:t>
            </a:r>
            <a:r>
              <a:rPr lang="fr-FR" sz="1800" b="0" i="0" u="none" strike="noStrike" baseline="0" dirty="0" err="1">
                <a:latin typeface="Nunito-Regular"/>
              </a:rPr>
              <a:t>carbnohydrates</a:t>
            </a:r>
            <a:r>
              <a:rPr lang="fr-FR" sz="1800" b="0" i="0" u="none" strike="noStrike" baseline="0" dirty="0">
                <a:latin typeface="Nunito-Regular"/>
              </a:rPr>
              <a:t>, de présence de sel, de sucre ou de vitamines. </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Le </a:t>
            </a:r>
            <a:r>
              <a:rPr lang="fr-FR" dirty="0" err="1">
                <a:latin typeface="Nunito-Regular"/>
              </a:rPr>
              <a:t>nutriscore</a:t>
            </a:r>
            <a:r>
              <a:rPr lang="fr-FR" dirty="0">
                <a:latin typeface="Nunito-Regular"/>
              </a:rPr>
              <a:t> dépend principalement de l’énergie et de la teneur en graisses</a:t>
            </a:r>
          </a:p>
          <a:p>
            <a:pPr marL="285750" indent="-285750">
              <a:buFont typeface="Wingdings" panose="05000000000000000000" pitchFamily="2" charset="2"/>
              <a:buChar char="Ø"/>
            </a:pPr>
            <a:endParaRPr lang="fr-FR" sz="1800" b="0" i="0" u="none" strike="noStrike" baseline="0" dirty="0">
              <a:latin typeface="Nunito-Regular"/>
            </a:endParaRPr>
          </a:p>
        </p:txBody>
      </p:sp>
    </p:spTree>
    <p:extLst>
      <p:ext uri="{BB962C8B-B14F-4D97-AF65-F5344CB8AC3E}">
        <p14:creationId xmlns:p14="http://schemas.microsoft.com/office/powerpoint/2010/main" val="354287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23</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55587"/>
            <a:ext cx="10199688" cy="622300"/>
          </a:xfrm>
        </p:spPr>
        <p:txBody>
          <a:bodyPr/>
          <a:lstStyle/>
          <a:p>
            <a:br>
              <a:rPr lang="fr-FR" dirty="0"/>
            </a:br>
            <a:r>
              <a:rPr lang="fr-FR" i="1" dirty="0"/>
              <a:t>Exploration des données : Analyse multivariée</a:t>
            </a: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1197747" y="5157172"/>
            <a:ext cx="8993446" cy="1231106"/>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Grâce à une réduction de dimensions, nous pouvons confirmer les hypoth</a:t>
            </a:r>
            <a:r>
              <a:rPr lang="fr-FR" dirty="0">
                <a:latin typeface="Nunito-Regular"/>
              </a:rPr>
              <a:t>èses que nous avons évoquées et prioriser deux catégories nutritives : Une catégorie « Good Nutrition » et une catégorie « Bad Nutrition ».</a:t>
            </a:r>
            <a:endParaRPr lang="fr-FR" sz="1800" b="0" i="0" u="none" strike="noStrike" baseline="0" dirty="0">
              <a:latin typeface="Nunito-Regular"/>
            </a:endParaRPr>
          </a:p>
        </p:txBody>
      </p:sp>
      <p:pic>
        <p:nvPicPr>
          <p:cNvPr id="6146" name="Picture 2">
            <a:extLst>
              <a:ext uri="{FF2B5EF4-FFF2-40B4-BE49-F238E27FC236}">
                <a16:creationId xmlns:a16="http://schemas.microsoft.com/office/drawing/2014/main" id="{1A80A767-FA04-4A66-BC27-E54CFDBDDA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5158" y="954437"/>
            <a:ext cx="5071518" cy="4202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185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1781174" y="1857158"/>
            <a:ext cx="9144001" cy="3049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pPr marL="0" indent="0">
              <a:buNone/>
            </a:pPr>
            <a:r>
              <a:rPr lang="fr-FR" sz="4800" dirty="0">
                <a:solidFill>
                  <a:schemeClr val="accent6">
                    <a:lumMod val="50000"/>
                  </a:schemeClr>
                </a:solidFill>
              </a:rPr>
              <a:t>PARTIE 4 :</a:t>
            </a:r>
          </a:p>
          <a:p>
            <a:pPr marL="0" indent="0">
              <a:buNone/>
            </a:pPr>
            <a:r>
              <a:rPr lang="fr-FR" sz="4800" dirty="0">
                <a:solidFill>
                  <a:schemeClr val="accent6">
                    <a:lumMod val="50000"/>
                  </a:schemeClr>
                </a:solidFill>
              </a:rPr>
              <a:t>Présentation des faits pertinents pour l’application</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Tree>
    <p:extLst>
      <p:ext uri="{BB962C8B-B14F-4D97-AF65-F5344CB8AC3E}">
        <p14:creationId xmlns:p14="http://schemas.microsoft.com/office/powerpoint/2010/main" val="33599009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25</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304131" y="284008"/>
            <a:ext cx="10199688" cy="622300"/>
          </a:xfrm>
        </p:spPr>
        <p:txBody>
          <a:bodyPr/>
          <a:lstStyle/>
          <a:p>
            <a:br>
              <a:rPr lang="fr-FR" dirty="0"/>
            </a:br>
            <a:r>
              <a:rPr lang="fr-FR" sz="2000" dirty="0"/>
              <a:t>Faits pertinents pour l’application</a:t>
            </a: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216000" y="996831"/>
            <a:ext cx="11318660" cy="7632859"/>
          </a:xfrm>
          <a:prstGeom prst="rect">
            <a:avLst/>
          </a:prstGeom>
          <a:noFill/>
          <a:ln w="28575">
            <a:noFill/>
          </a:ln>
        </p:spPr>
        <p:txBody>
          <a:bodyPr wrap="square">
            <a:spAutoFit/>
          </a:bodyPr>
          <a:lstStyle/>
          <a:p>
            <a:pPr marL="342900" indent="-342900" algn="l">
              <a:buFont typeface="Wingdings" panose="05000000000000000000" pitchFamily="2" charset="2"/>
              <a:buChar char="q"/>
            </a:pPr>
            <a:r>
              <a:rPr lang="fr-FR" sz="1600" b="0" i="0" dirty="0">
                <a:effectLst/>
                <a:latin typeface="-apple-system"/>
              </a:rPr>
              <a:t>On </a:t>
            </a:r>
            <a:r>
              <a:rPr lang="fr-FR" sz="1600" dirty="0">
                <a:latin typeface="-apple-system"/>
              </a:rPr>
              <a:t>a donc repéré et enlevé de notre analyse les variables corrélées au </a:t>
            </a:r>
            <a:r>
              <a:rPr lang="fr-FR" sz="1600" dirty="0" err="1">
                <a:latin typeface="-apple-system"/>
              </a:rPr>
              <a:t>nutriscore</a:t>
            </a:r>
            <a:r>
              <a:rPr lang="fr-FR" sz="1600" dirty="0">
                <a:latin typeface="-apple-system"/>
              </a:rPr>
              <a:t> pour calculer notre coefficient de manière totalement indépendante</a:t>
            </a:r>
          </a:p>
          <a:p>
            <a:pPr marL="342900" indent="-342900" algn="l">
              <a:buFont typeface="Wingdings" panose="05000000000000000000" pitchFamily="2" charset="2"/>
              <a:buChar char="q"/>
            </a:pPr>
            <a:endParaRPr lang="fr-FR" sz="1600" b="0" i="0" dirty="0">
              <a:effectLst/>
              <a:latin typeface="-apple-system"/>
            </a:endParaRPr>
          </a:p>
          <a:p>
            <a:pPr marL="342900" indent="-342900" algn="l">
              <a:buFont typeface="Wingdings" panose="05000000000000000000" pitchFamily="2" charset="2"/>
              <a:buChar char="q"/>
            </a:pPr>
            <a:r>
              <a:rPr lang="fr-FR" sz="1600" b="0" i="0" dirty="0">
                <a:effectLst/>
                <a:latin typeface="-apple-system"/>
              </a:rPr>
              <a:t>On identifie donc dans notre </a:t>
            </a:r>
            <a:r>
              <a:rPr lang="fr-FR" sz="1600" b="0" i="0" dirty="0" err="1">
                <a:effectLst/>
                <a:latin typeface="-apple-system"/>
              </a:rPr>
              <a:t>dataset</a:t>
            </a:r>
            <a:r>
              <a:rPr lang="fr-FR" sz="1600" b="0" i="0" dirty="0">
                <a:effectLst/>
                <a:latin typeface="-apple-system"/>
              </a:rPr>
              <a:t> </a:t>
            </a:r>
            <a:r>
              <a:rPr lang="fr-FR" sz="1600" dirty="0">
                <a:latin typeface="-apple-system"/>
              </a:rPr>
              <a:t>les </a:t>
            </a:r>
            <a:r>
              <a:rPr lang="fr-FR" sz="1600" b="0" i="0" dirty="0">
                <a:effectLst/>
                <a:latin typeface="-apple-system"/>
              </a:rPr>
              <a:t>produits « </a:t>
            </a:r>
            <a:r>
              <a:rPr lang="fr-FR" sz="1600" b="0" i="0" dirty="0" err="1">
                <a:effectLst/>
                <a:latin typeface="-apple-system"/>
              </a:rPr>
              <a:t>healthy</a:t>
            </a:r>
            <a:r>
              <a:rPr lang="fr-FR" sz="1600" b="0" i="0" dirty="0">
                <a:effectLst/>
                <a:latin typeface="-apple-system"/>
              </a:rPr>
              <a:t> », sans additifs, sans huile de palme. On a donc besoin, pour un produit d’un : </a:t>
            </a:r>
          </a:p>
          <a:p>
            <a:pPr marL="342900" indent="-342900">
              <a:buFont typeface="Wingdings" panose="05000000000000000000" pitchFamily="2" charset="2"/>
              <a:buChar char="§"/>
            </a:pPr>
            <a:r>
              <a:rPr lang="fr-FR" sz="1600" b="1" dirty="0">
                <a:latin typeface="-apple-system"/>
              </a:rPr>
              <a:t>Bon score « good nutrition »  (vitamines, protéines, fer...)</a:t>
            </a:r>
          </a:p>
          <a:p>
            <a:pPr marL="342900" indent="-342900" algn="l">
              <a:buFont typeface="Wingdings" panose="05000000000000000000" pitchFamily="2" charset="2"/>
              <a:buChar char="§"/>
            </a:pPr>
            <a:r>
              <a:rPr lang="fr-FR" sz="1600" b="1" i="0" dirty="0">
                <a:effectLst/>
                <a:latin typeface="-apple-system"/>
              </a:rPr>
              <a:t>Score faible « </a:t>
            </a:r>
            <a:r>
              <a:rPr lang="fr-FR" sz="1600" b="1" i="0" dirty="0" err="1">
                <a:effectLst/>
                <a:latin typeface="-apple-system"/>
              </a:rPr>
              <a:t>bad</a:t>
            </a:r>
            <a:r>
              <a:rPr lang="fr-FR" sz="1600" b="1" i="0" dirty="0">
                <a:effectLst/>
                <a:latin typeface="-apple-system"/>
              </a:rPr>
              <a:t> nutrition »  (carbohydrates, sel, </a:t>
            </a:r>
            <a:r>
              <a:rPr lang="fr-FR" sz="1600" b="1" i="0" dirty="0" err="1">
                <a:effectLst/>
                <a:latin typeface="-apple-system"/>
              </a:rPr>
              <a:t>cholésterol</a:t>
            </a:r>
            <a:r>
              <a:rPr lang="fr-FR" sz="1600" b="1" i="0" dirty="0">
                <a:effectLst/>
                <a:latin typeface="-apple-system"/>
              </a:rPr>
              <a:t> …) </a:t>
            </a:r>
          </a:p>
          <a:p>
            <a:pPr marL="342900" indent="-342900" algn="l">
              <a:buFont typeface="Wingdings" panose="05000000000000000000" pitchFamily="2" charset="2"/>
              <a:buChar char="§"/>
            </a:pPr>
            <a:r>
              <a:rPr lang="fr-FR" sz="1600" b="1" dirty="0">
                <a:latin typeface="-apple-system"/>
              </a:rPr>
              <a:t>Score faible sur les a</a:t>
            </a:r>
            <a:r>
              <a:rPr lang="fr-FR" sz="1600" b="1" i="0" dirty="0">
                <a:effectLst/>
                <a:latin typeface="-apple-system"/>
              </a:rPr>
              <a:t>dditifs et l’huile de palme </a:t>
            </a:r>
          </a:p>
          <a:p>
            <a:pPr algn="l"/>
            <a:endParaRPr lang="fr-FR" sz="1600" b="0" i="0" dirty="0">
              <a:effectLst/>
              <a:latin typeface="-apple-system"/>
            </a:endParaRPr>
          </a:p>
          <a:p>
            <a:pPr marL="342900" indent="-342900" algn="l">
              <a:buFont typeface="Wingdings" panose="05000000000000000000" pitchFamily="2" charset="2"/>
              <a:buChar char="q"/>
            </a:pPr>
            <a:r>
              <a:rPr lang="fr-FR" sz="1600" dirty="0">
                <a:latin typeface="-apple-system"/>
              </a:rPr>
              <a:t>Nous vérifions si les scores sont corrélés entre eux, pour examiner la faisabilité de l’application : </a:t>
            </a:r>
          </a:p>
          <a:p>
            <a:pPr marL="342900" indent="-342900" algn="l">
              <a:buFont typeface="Wingdings" panose="05000000000000000000" pitchFamily="2" charset="2"/>
              <a:buChar char="q"/>
            </a:pPr>
            <a:endParaRPr lang="fr-FR" sz="1600" dirty="0">
              <a:latin typeface="-apple-system"/>
            </a:endParaRPr>
          </a:p>
          <a:p>
            <a:pPr marL="342900" indent="-342900" algn="l">
              <a:buFont typeface="Wingdings" panose="05000000000000000000" pitchFamily="2" charset="2"/>
              <a:buChar char="q"/>
            </a:pPr>
            <a:endParaRPr lang="fr-FR" sz="1600" dirty="0">
              <a:latin typeface="-apple-system"/>
            </a:endParaRPr>
          </a:p>
          <a:p>
            <a:pPr marL="342900" indent="-342900" algn="l">
              <a:buFont typeface="Wingdings" panose="05000000000000000000" pitchFamily="2" charset="2"/>
              <a:buChar char="q"/>
            </a:pPr>
            <a:endParaRPr lang="fr-FR" sz="1600" dirty="0">
              <a:latin typeface="-apple-system"/>
            </a:endParaRPr>
          </a:p>
          <a:p>
            <a:pPr marL="342900" indent="-342900" algn="l">
              <a:buFont typeface="Wingdings" panose="05000000000000000000" pitchFamily="2" charset="2"/>
              <a:buChar char="q"/>
            </a:pPr>
            <a:endParaRPr lang="fr-FR" sz="1600" dirty="0">
              <a:latin typeface="-apple-system"/>
            </a:endParaRPr>
          </a:p>
          <a:p>
            <a:pPr marL="342900" indent="-342900" algn="l">
              <a:buFont typeface="Wingdings" panose="05000000000000000000" pitchFamily="2" charset="2"/>
              <a:buChar char="q"/>
            </a:pPr>
            <a:endParaRPr lang="fr-FR" sz="1600" dirty="0">
              <a:latin typeface="-apple-system"/>
            </a:endParaRPr>
          </a:p>
          <a:p>
            <a:pPr marL="342900" indent="-342900" algn="l">
              <a:buFont typeface="Wingdings" panose="05000000000000000000" pitchFamily="2" charset="2"/>
              <a:buChar char="q"/>
            </a:pPr>
            <a:endParaRPr lang="fr-FR" sz="1600" dirty="0">
              <a:latin typeface="-apple-system"/>
            </a:endParaRPr>
          </a:p>
          <a:p>
            <a:pPr marL="342900" indent="-342900" algn="l">
              <a:buFont typeface="Wingdings" panose="05000000000000000000" pitchFamily="2" charset="2"/>
              <a:buChar char="q"/>
            </a:pPr>
            <a:endParaRPr lang="fr-FR" sz="1600" dirty="0">
              <a:latin typeface="-apple-system"/>
            </a:endParaRPr>
          </a:p>
          <a:p>
            <a:pPr algn="l"/>
            <a:endParaRPr lang="fr-FR" sz="1600" dirty="0">
              <a:latin typeface="-apple-system"/>
            </a:endParaRPr>
          </a:p>
          <a:p>
            <a:pPr marL="342900" indent="-342900" algn="l">
              <a:buFont typeface="Wingdings" panose="05000000000000000000" pitchFamily="2" charset="2"/>
              <a:buChar char="q"/>
            </a:pPr>
            <a:endParaRPr lang="fr-FR" sz="1600" dirty="0">
              <a:latin typeface="-apple-system"/>
            </a:endParaRPr>
          </a:p>
          <a:p>
            <a:pPr marL="342900" indent="-342900" algn="l">
              <a:buFont typeface="Wingdings" panose="05000000000000000000" pitchFamily="2" charset="2"/>
              <a:buChar char="q"/>
            </a:pPr>
            <a:r>
              <a:rPr lang="fr-FR" sz="1600" dirty="0">
                <a:latin typeface="-apple-system"/>
              </a:rPr>
              <a:t>Le coefficient est compris entre 0 et 1. Nous le multiplions par le </a:t>
            </a:r>
            <a:r>
              <a:rPr lang="fr-FR" sz="1600" dirty="0" err="1">
                <a:latin typeface="-apple-system"/>
              </a:rPr>
              <a:t>nutriscore</a:t>
            </a:r>
            <a:r>
              <a:rPr lang="fr-FR" sz="1600" dirty="0">
                <a:latin typeface="-apple-system"/>
              </a:rPr>
              <a:t> puis l’arrondissons à l’unité, et ainsi obtenir un résultat « Score </a:t>
            </a:r>
            <a:r>
              <a:rPr lang="fr-FR" sz="1600" dirty="0" err="1">
                <a:latin typeface="-apple-system"/>
              </a:rPr>
              <a:t>Your</a:t>
            </a:r>
            <a:r>
              <a:rPr lang="fr-FR" sz="1600" dirty="0">
                <a:latin typeface="-apple-system"/>
              </a:rPr>
              <a:t> Food » très précis.</a:t>
            </a:r>
          </a:p>
          <a:p>
            <a:pPr algn="l"/>
            <a:endParaRPr lang="fr-FR" sz="2200" b="0" i="0" dirty="0">
              <a:effectLst/>
              <a:latin typeface="-apple-system"/>
            </a:endParaRPr>
          </a:p>
          <a:p>
            <a:pPr algn="l">
              <a:buFont typeface="Arial" panose="020B0604020202020204" pitchFamily="34" charset="0"/>
              <a:buChar char="•"/>
            </a:pPr>
            <a:endParaRPr lang="fr-FR" sz="2000" dirty="0">
              <a:latin typeface="-apple-system"/>
            </a:endParaRPr>
          </a:p>
          <a:p>
            <a:pPr algn="l">
              <a:buFont typeface="Arial" panose="020B0604020202020204" pitchFamily="34" charset="0"/>
              <a:buChar char="•"/>
            </a:pPr>
            <a:endParaRPr lang="fr-FR" sz="2000" dirty="0">
              <a:latin typeface="-apple-system"/>
            </a:endParaRPr>
          </a:p>
          <a:p>
            <a:pPr algn="l"/>
            <a:endParaRPr lang="fr-FR" b="0" i="0" dirty="0">
              <a:effectLst/>
              <a:latin typeface="-apple-system"/>
            </a:endParaRPr>
          </a:p>
          <a:p>
            <a:pPr algn="l"/>
            <a:endParaRPr lang="fr-FR" dirty="0">
              <a:latin typeface="-apple-system"/>
            </a:endParaRPr>
          </a:p>
          <a:p>
            <a:pPr marL="342900" indent="-342900">
              <a:buFont typeface="Wingdings" panose="05000000000000000000" pitchFamily="2" charset="2"/>
              <a:buChar char="q"/>
            </a:pPr>
            <a:endParaRPr lang="fr-FR" sz="2200" dirty="0">
              <a:latin typeface="-apple-system"/>
            </a:endParaRPr>
          </a:p>
          <a:p>
            <a:endParaRPr lang="fr-FR" sz="1800" b="0" i="0" u="none" strike="noStrike" baseline="0" dirty="0">
              <a:latin typeface="Nunito-Regular"/>
            </a:endParaRPr>
          </a:p>
        </p:txBody>
      </p:sp>
      <p:sp>
        <p:nvSpPr>
          <p:cNvPr id="12" name="Ellipse 11">
            <a:extLst>
              <a:ext uri="{FF2B5EF4-FFF2-40B4-BE49-F238E27FC236}">
                <a16:creationId xmlns:a16="http://schemas.microsoft.com/office/drawing/2014/main" id="{A2C6348F-8E1A-4E92-80FF-0B4D01FA6CF0}"/>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4</a:t>
            </a:r>
          </a:p>
        </p:txBody>
      </p:sp>
      <p:pic>
        <p:nvPicPr>
          <p:cNvPr id="6" name="Image 5">
            <a:extLst>
              <a:ext uri="{FF2B5EF4-FFF2-40B4-BE49-F238E27FC236}">
                <a16:creationId xmlns:a16="http://schemas.microsoft.com/office/drawing/2014/main" id="{D3656F03-D44B-4AE2-9338-F3276C895A2B}"/>
              </a:ext>
            </a:extLst>
          </p:cNvPr>
          <p:cNvPicPr>
            <a:picLocks noChangeAspect="1"/>
          </p:cNvPicPr>
          <p:nvPr/>
        </p:nvPicPr>
        <p:blipFill>
          <a:blip r:embed="rId2"/>
          <a:stretch>
            <a:fillRect/>
          </a:stretch>
        </p:blipFill>
        <p:spPr>
          <a:xfrm>
            <a:off x="1352642" y="3541845"/>
            <a:ext cx="9045375" cy="2051447"/>
          </a:xfrm>
          <a:prstGeom prst="rect">
            <a:avLst/>
          </a:prstGeom>
        </p:spPr>
      </p:pic>
    </p:spTree>
    <p:extLst>
      <p:ext uri="{BB962C8B-B14F-4D97-AF65-F5344CB8AC3E}">
        <p14:creationId xmlns:p14="http://schemas.microsoft.com/office/powerpoint/2010/main" val="1975123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26</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304131" y="284008"/>
            <a:ext cx="10199688" cy="622300"/>
          </a:xfrm>
        </p:spPr>
        <p:txBody>
          <a:bodyPr/>
          <a:lstStyle/>
          <a:p>
            <a:br>
              <a:rPr lang="fr-FR" dirty="0"/>
            </a:br>
            <a:r>
              <a:rPr lang="fr-FR" sz="2000" dirty="0"/>
              <a:t>Faits pertinents pour l’application</a:t>
            </a: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12" name="Ellipse 11">
            <a:extLst>
              <a:ext uri="{FF2B5EF4-FFF2-40B4-BE49-F238E27FC236}">
                <a16:creationId xmlns:a16="http://schemas.microsoft.com/office/drawing/2014/main" id="{A2C6348F-8E1A-4E92-80FF-0B4D01FA6CF0}"/>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4</a:t>
            </a:r>
          </a:p>
        </p:txBody>
      </p:sp>
      <p:sp>
        <p:nvSpPr>
          <p:cNvPr id="13" name="ZoneTexte 12">
            <a:extLst>
              <a:ext uri="{FF2B5EF4-FFF2-40B4-BE49-F238E27FC236}">
                <a16:creationId xmlns:a16="http://schemas.microsoft.com/office/drawing/2014/main" id="{7B49B70E-0705-4ED6-9FA0-909A2E3432FB}"/>
              </a:ext>
            </a:extLst>
          </p:cNvPr>
          <p:cNvSpPr txBox="1"/>
          <p:nvPr/>
        </p:nvSpPr>
        <p:spPr>
          <a:xfrm>
            <a:off x="990972" y="5398250"/>
            <a:ext cx="5400303" cy="1200329"/>
          </a:xfrm>
          <a:prstGeom prst="rect">
            <a:avLst/>
          </a:prstGeom>
          <a:noFill/>
          <a:ln w="28575">
            <a:noFill/>
          </a:ln>
        </p:spPr>
        <p:txBody>
          <a:bodyPr wrap="square">
            <a:spAutoFit/>
          </a:bodyPr>
          <a:lstStyle/>
          <a:p>
            <a:pPr marL="285750" indent="-285750">
              <a:buFont typeface="Wingdings" panose="05000000000000000000" pitchFamily="2" charset="2"/>
              <a:buChar char="Ø"/>
            </a:pPr>
            <a:r>
              <a:rPr lang="fr-FR" sz="1800" dirty="0">
                <a:latin typeface="-apple-system"/>
              </a:rPr>
              <a:t>« Score </a:t>
            </a:r>
            <a:r>
              <a:rPr lang="fr-FR" sz="1800" dirty="0" err="1">
                <a:latin typeface="-apple-system"/>
              </a:rPr>
              <a:t>your</a:t>
            </a:r>
            <a:r>
              <a:rPr lang="fr-FR" dirty="0">
                <a:latin typeface="-apple-system"/>
              </a:rPr>
              <a:t> </a:t>
            </a:r>
            <a:r>
              <a:rPr lang="fr-FR" sz="1800" dirty="0" err="1">
                <a:latin typeface="-apple-system"/>
              </a:rPr>
              <a:t>food</a:t>
            </a:r>
            <a:r>
              <a:rPr lang="fr-FR" sz="1800" dirty="0">
                <a:latin typeface="-apple-system"/>
              </a:rPr>
              <a:t> » est plus précis que le </a:t>
            </a:r>
            <a:r>
              <a:rPr lang="fr-FR" sz="1800" dirty="0" err="1">
                <a:latin typeface="-apple-system"/>
              </a:rPr>
              <a:t>nutriscore</a:t>
            </a:r>
            <a:r>
              <a:rPr lang="fr-FR" sz="1800" dirty="0">
                <a:latin typeface="-apple-system"/>
              </a:rPr>
              <a:t>, </a:t>
            </a:r>
            <a:r>
              <a:rPr lang="fr-FR" dirty="0">
                <a:latin typeface="-apple-system"/>
              </a:rPr>
              <a:t>puisqu’il se base non seulement sur le </a:t>
            </a:r>
            <a:r>
              <a:rPr lang="fr-FR" dirty="0" err="1">
                <a:latin typeface="-apple-system"/>
              </a:rPr>
              <a:t>nutriscore</a:t>
            </a:r>
            <a:r>
              <a:rPr lang="fr-FR" dirty="0">
                <a:latin typeface="-apple-system"/>
              </a:rPr>
              <a:t>, mais aussi sur notre coefficient basé sur des variables non corrélées au </a:t>
            </a:r>
            <a:r>
              <a:rPr lang="fr-FR" dirty="0" err="1">
                <a:latin typeface="-apple-system"/>
              </a:rPr>
              <a:t>nutrigrade</a:t>
            </a:r>
            <a:r>
              <a:rPr lang="fr-FR" dirty="0">
                <a:latin typeface="-apple-system"/>
              </a:rPr>
              <a:t>.</a:t>
            </a:r>
            <a:endParaRPr lang="fr-FR" sz="1800" dirty="0">
              <a:latin typeface="-apple-system"/>
            </a:endParaRPr>
          </a:p>
        </p:txBody>
      </p:sp>
      <p:pic>
        <p:nvPicPr>
          <p:cNvPr id="5123" name="Picture 3">
            <a:extLst>
              <a:ext uri="{FF2B5EF4-FFF2-40B4-BE49-F238E27FC236}">
                <a16:creationId xmlns:a16="http://schemas.microsoft.com/office/drawing/2014/main" id="{69802916-247C-45B6-ADCF-931FB4F5E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01" y="1149612"/>
            <a:ext cx="4669496" cy="348906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9BAC8E3F-A3E7-4F1D-BCE5-5E68220991FB}"/>
              </a:ext>
            </a:extLst>
          </p:cNvPr>
          <p:cNvPicPr>
            <a:picLocks noChangeAspect="1"/>
          </p:cNvPicPr>
          <p:nvPr/>
        </p:nvPicPr>
        <p:blipFill>
          <a:blip r:embed="rId3"/>
          <a:stretch>
            <a:fillRect/>
          </a:stretch>
        </p:blipFill>
        <p:spPr>
          <a:xfrm>
            <a:off x="5066358" y="3102352"/>
            <a:ext cx="6972167" cy="1843087"/>
          </a:xfrm>
          <a:prstGeom prst="rect">
            <a:avLst/>
          </a:prstGeom>
        </p:spPr>
      </p:pic>
    </p:spTree>
    <p:extLst>
      <p:ext uri="{BB962C8B-B14F-4D97-AF65-F5344CB8AC3E}">
        <p14:creationId xmlns:p14="http://schemas.microsoft.com/office/powerpoint/2010/main" val="2075737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27</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304131" y="284008"/>
            <a:ext cx="10199688" cy="622300"/>
          </a:xfrm>
        </p:spPr>
        <p:txBody>
          <a:bodyPr/>
          <a:lstStyle/>
          <a:p>
            <a:br>
              <a:rPr lang="fr-FR" dirty="0"/>
            </a:br>
            <a:r>
              <a:rPr lang="fr-FR" sz="2000" dirty="0"/>
              <a:t>Faits pertinents pour l’application</a:t>
            </a: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12" name="Ellipse 11">
            <a:extLst>
              <a:ext uri="{FF2B5EF4-FFF2-40B4-BE49-F238E27FC236}">
                <a16:creationId xmlns:a16="http://schemas.microsoft.com/office/drawing/2014/main" id="{A2C6348F-8E1A-4E92-80FF-0B4D01FA6CF0}"/>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4</a:t>
            </a:r>
          </a:p>
        </p:txBody>
      </p:sp>
      <p:sp>
        <p:nvSpPr>
          <p:cNvPr id="13" name="ZoneTexte 12">
            <a:extLst>
              <a:ext uri="{FF2B5EF4-FFF2-40B4-BE49-F238E27FC236}">
                <a16:creationId xmlns:a16="http://schemas.microsoft.com/office/drawing/2014/main" id="{7B49B70E-0705-4ED6-9FA0-909A2E3432FB}"/>
              </a:ext>
            </a:extLst>
          </p:cNvPr>
          <p:cNvSpPr txBox="1"/>
          <p:nvPr/>
        </p:nvSpPr>
        <p:spPr>
          <a:xfrm>
            <a:off x="1021992" y="4265668"/>
            <a:ext cx="9608611" cy="2308324"/>
          </a:xfrm>
          <a:prstGeom prst="rect">
            <a:avLst/>
          </a:prstGeom>
          <a:noFill/>
          <a:ln w="28575">
            <a:noFill/>
          </a:ln>
        </p:spPr>
        <p:txBody>
          <a:bodyPr wrap="square">
            <a:spAutoFit/>
          </a:bodyPr>
          <a:lstStyle/>
          <a:p>
            <a:pPr marL="285750" indent="-285750">
              <a:buFont typeface="Wingdings" panose="05000000000000000000" pitchFamily="2" charset="2"/>
              <a:buChar char="Ø"/>
            </a:pPr>
            <a:r>
              <a:rPr lang="fr-FR" sz="1800" dirty="0">
                <a:latin typeface="-apple-system"/>
              </a:rPr>
              <a:t>Notre valeur ajoutée est d’actualiser (voire remettre en question) le calcul du </a:t>
            </a:r>
            <a:r>
              <a:rPr lang="fr-FR" sz="1800" dirty="0" err="1">
                <a:latin typeface="-apple-system"/>
              </a:rPr>
              <a:t>nutriscore</a:t>
            </a:r>
            <a:r>
              <a:rPr lang="fr-FR" sz="1800" dirty="0">
                <a:latin typeface="-apple-system"/>
              </a:rPr>
              <a:t>, comme pa</a:t>
            </a:r>
            <a:r>
              <a:rPr lang="fr-FR" dirty="0">
                <a:latin typeface="-apple-system"/>
              </a:rPr>
              <a:t>r exemple sur ces produits. Ces produits ne sont pas censés être en </a:t>
            </a:r>
            <a:r>
              <a:rPr lang="fr-FR" dirty="0" err="1">
                <a:latin typeface="-apple-system"/>
              </a:rPr>
              <a:t>nutrigrade</a:t>
            </a:r>
            <a:r>
              <a:rPr lang="fr-FR" dirty="0">
                <a:latin typeface="-apple-system"/>
              </a:rPr>
              <a:t> « a » . </a:t>
            </a:r>
          </a:p>
          <a:p>
            <a:endParaRPr lang="fr-FR" dirty="0">
              <a:latin typeface="-apple-system"/>
            </a:endParaRPr>
          </a:p>
          <a:p>
            <a:pPr marL="285750" indent="-285750">
              <a:buFont typeface="Wingdings" panose="05000000000000000000" pitchFamily="2" charset="2"/>
              <a:buChar char="Ø"/>
            </a:pPr>
            <a:r>
              <a:rPr lang="fr-FR" dirty="0">
                <a:latin typeface="-apple-system"/>
              </a:rPr>
              <a:t>Dans ces cas, et en l’absence de valeurs aberrantes et d’</a:t>
            </a:r>
            <a:r>
              <a:rPr lang="fr-FR" dirty="0" err="1">
                <a:latin typeface="-apple-system"/>
              </a:rPr>
              <a:t>outliers</a:t>
            </a:r>
            <a:r>
              <a:rPr lang="fr-FR" dirty="0">
                <a:latin typeface="-apple-system"/>
              </a:rPr>
              <a:t>, le </a:t>
            </a:r>
            <a:r>
              <a:rPr lang="fr-FR" dirty="0" err="1">
                <a:latin typeface="-apple-system"/>
              </a:rPr>
              <a:t>nutriscore</a:t>
            </a:r>
            <a:r>
              <a:rPr lang="fr-FR" dirty="0">
                <a:latin typeface="-apple-system"/>
              </a:rPr>
              <a:t> et le </a:t>
            </a:r>
            <a:r>
              <a:rPr lang="fr-FR" dirty="0" err="1">
                <a:latin typeface="-apple-system"/>
              </a:rPr>
              <a:t>nutrigrade</a:t>
            </a:r>
            <a:r>
              <a:rPr lang="fr-FR" dirty="0">
                <a:latin typeface="-apple-system"/>
              </a:rPr>
              <a:t> ne sont pas en phase, et notre analyse a permis de mettre en exergue cette problématique. Logiquement, l’eau ne peut pas être à un </a:t>
            </a:r>
            <a:r>
              <a:rPr lang="fr-FR" dirty="0" err="1">
                <a:latin typeface="-apple-system"/>
              </a:rPr>
              <a:t>nutriscore</a:t>
            </a:r>
            <a:r>
              <a:rPr lang="fr-FR" dirty="0">
                <a:latin typeface="-apple-system"/>
              </a:rPr>
              <a:t> de 16 ! </a:t>
            </a:r>
            <a:r>
              <a:rPr lang="fr-FR" b="1" dirty="0">
                <a:latin typeface="-apple-system"/>
              </a:rPr>
              <a:t>Il est donc très important de challenger le </a:t>
            </a:r>
            <a:r>
              <a:rPr lang="fr-FR" b="1" dirty="0" err="1">
                <a:latin typeface="-apple-system"/>
              </a:rPr>
              <a:t>nutriscore</a:t>
            </a:r>
            <a:r>
              <a:rPr lang="fr-FR" b="1" dirty="0">
                <a:latin typeface="-apple-system"/>
              </a:rPr>
              <a:t> pour la faisabilité de l’application.</a:t>
            </a:r>
          </a:p>
          <a:p>
            <a:pPr marL="285750" indent="-285750">
              <a:buFont typeface="Wingdings" panose="05000000000000000000" pitchFamily="2" charset="2"/>
              <a:buChar char="Ø"/>
            </a:pPr>
            <a:endParaRPr lang="fr-FR" dirty="0">
              <a:latin typeface="-apple-system"/>
            </a:endParaRPr>
          </a:p>
        </p:txBody>
      </p:sp>
      <p:pic>
        <p:nvPicPr>
          <p:cNvPr id="14" name="Image 13">
            <a:extLst>
              <a:ext uri="{FF2B5EF4-FFF2-40B4-BE49-F238E27FC236}">
                <a16:creationId xmlns:a16="http://schemas.microsoft.com/office/drawing/2014/main" id="{F0D73949-13B9-4684-8846-9F45252D0A9D}"/>
              </a:ext>
            </a:extLst>
          </p:cNvPr>
          <p:cNvPicPr>
            <a:picLocks noChangeAspect="1"/>
          </p:cNvPicPr>
          <p:nvPr/>
        </p:nvPicPr>
        <p:blipFill>
          <a:blip r:embed="rId2"/>
          <a:stretch>
            <a:fillRect/>
          </a:stretch>
        </p:blipFill>
        <p:spPr>
          <a:xfrm>
            <a:off x="1021992" y="1571625"/>
            <a:ext cx="10466087" cy="2346721"/>
          </a:xfrm>
          <a:prstGeom prst="rect">
            <a:avLst/>
          </a:prstGeom>
        </p:spPr>
      </p:pic>
    </p:spTree>
    <p:extLst>
      <p:ext uri="{BB962C8B-B14F-4D97-AF65-F5344CB8AC3E}">
        <p14:creationId xmlns:p14="http://schemas.microsoft.com/office/powerpoint/2010/main" val="3294449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28</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304131" y="284008"/>
            <a:ext cx="10199688" cy="622300"/>
          </a:xfrm>
        </p:spPr>
        <p:txBody>
          <a:bodyPr/>
          <a:lstStyle/>
          <a:p>
            <a:br>
              <a:rPr lang="fr-FR" dirty="0"/>
            </a:br>
            <a:r>
              <a:rPr lang="fr-FR" sz="2000" dirty="0"/>
              <a:t>Faits pertinents pour l’application</a:t>
            </a: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12" name="Ellipse 11">
            <a:extLst>
              <a:ext uri="{FF2B5EF4-FFF2-40B4-BE49-F238E27FC236}">
                <a16:creationId xmlns:a16="http://schemas.microsoft.com/office/drawing/2014/main" id="{A2C6348F-8E1A-4E92-80FF-0B4D01FA6CF0}"/>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4</a:t>
            </a:r>
          </a:p>
        </p:txBody>
      </p:sp>
      <p:sp>
        <p:nvSpPr>
          <p:cNvPr id="13" name="ZoneTexte 12">
            <a:extLst>
              <a:ext uri="{FF2B5EF4-FFF2-40B4-BE49-F238E27FC236}">
                <a16:creationId xmlns:a16="http://schemas.microsoft.com/office/drawing/2014/main" id="{7B49B70E-0705-4ED6-9FA0-909A2E3432FB}"/>
              </a:ext>
            </a:extLst>
          </p:cNvPr>
          <p:cNvSpPr txBox="1"/>
          <p:nvPr/>
        </p:nvSpPr>
        <p:spPr>
          <a:xfrm>
            <a:off x="2317861" y="4901818"/>
            <a:ext cx="8121539" cy="1477328"/>
          </a:xfrm>
          <a:prstGeom prst="rect">
            <a:avLst/>
          </a:prstGeom>
          <a:noFill/>
          <a:ln w="28575">
            <a:noFill/>
          </a:ln>
        </p:spPr>
        <p:txBody>
          <a:bodyPr wrap="square">
            <a:spAutoFit/>
          </a:bodyPr>
          <a:lstStyle/>
          <a:p>
            <a:pPr marL="285750" indent="-285750">
              <a:buFont typeface="Wingdings" panose="05000000000000000000" pitchFamily="2" charset="2"/>
              <a:buChar char="Ø"/>
            </a:pPr>
            <a:r>
              <a:rPr lang="fr-FR" sz="1800" dirty="0">
                <a:latin typeface="-apple-system"/>
              </a:rPr>
              <a:t>Notre seconde valeur ajoutée est de pouvoir proposer un nouveau grade,  en relativisant le grade existant.</a:t>
            </a:r>
          </a:p>
          <a:p>
            <a:endParaRPr lang="fr-FR" sz="1800" dirty="0">
              <a:latin typeface="-apple-system"/>
            </a:endParaRPr>
          </a:p>
          <a:p>
            <a:pPr marL="285750" indent="-285750">
              <a:buFont typeface="Wingdings" panose="05000000000000000000" pitchFamily="2" charset="2"/>
              <a:buChar char="Ø"/>
            </a:pPr>
            <a:r>
              <a:rPr lang="fr-FR" dirty="0">
                <a:latin typeface="-apple-system"/>
              </a:rPr>
              <a:t>Rappelons que ce grade est basé sur le </a:t>
            </a:r>
            <a:r>
              <a:rPr lang="fr-FR" dirty="0" err="1">
                <a:latin typeface="-apple-system"/>
              </a:rPr>
              <a:t>nutriscore</a:t>
            </a:r>
            <a:r>
              <a:rPr lang="fr-FR" dirty="0">
                <a:latin typeface="-apple-system"/>
              </a:rPr>
              <a:t>, ainsi que sur plusieurs variables non prises en compte par le </a:t>
            </a:r>
            <a:r>
              <a:rPr lang="fr-FR" dirty="0" err="1">
                <a:latin typeface="-apple-system"/>
              </a:rPr>
              <a:t>nutriscore</a:t>
            </a:r>
            <a:r>
              <a:rPr lang="fr-FR" dirty="0">
                <a:latin typeface="-apple-system"/>
              </a:rPr>
              <a:t>.</a:t>
            </a:r>
          </a:p>
        </p:txBody>
      </p:sp>
      <p:pic>
        <p:nvPicPr>
          <p:cNvPr id="5125" name="Picture 5">
            <a:extLst>
              <a:ext uri="{FF2B5EF4-FFF2-40B4-BE49-F238E27FC236}">
                <a16:creationId xmlns:a16="http://schemas.microsoft.com/office/drawing/2014/main" id="{EE9F9D81-3946-46DA-BE13-DB8C82974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320" y="1153111"/>
            <a:ext cx="4603530" cy="343977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935B4FBA-04E0-437A-8E39-CB9B6376265C}"/>
              </a:ext>
            </a:extLst>
          </p:cNvPr>
          <p:cNvPicPr>
            <a:picLocks noChangeAspect="1"/>
          </p:cNvPicPr>
          <p:nvPr/>
        </p:nvPicPr>
        <p:blipFill>
          <a:blip r:embed="rId3"/>
          <a:stretch>
            <a:fillRect/>
          </a:stretch>
        </p:blipFill>
        <p:spPr>
          <a:xfrm>
            <a:off x="5750150" y="2657607"/>
            <a:ext cx="6241830" cy="1102018"/>
          </a:xfrm>
          <a:prstGeom prst="rect">
            <a:avLst/>
          </a:prstGeom>
        </p:spPr>
      </p:pic>
      <p:sp>
        <p:nvSpPr>
          <p:cNvPr id="16" name="ZoneTexte 15">
            <a:extLst>
              <a:ext uri="{FF2B5EF4-FFF2-40B4-BE49-F238E27FC236}">
                <a16:creationId xmlns:a16="http://schemas.microsoft.com/office/drawing/2014/main" id="{44FBB48B-C594-4F0B-A7FF-ED5BCB8CC850}"/>
              </a:ext>
            </a:extLst>
          </p:cNvPr>
          <p:cNvSpPr txBox="1"/>
          <p:nvPr/>
        </p:nvSpPr>
        <p:spPr>
          <a:xfrm>
            <a:off x="6804135" y="3849108"/>
            <a:ext cx="4533899" cy="230832"/>
          </a:xfrm>
          <a:prstGeom prst="rect">
            <a:avLst/>
          </a:prstGeom>
          <a:noFill/>
          <a:ln w="28575">
            <a:noFill/>
          </a:ln>
        </p:spPr>
        <p:txBody>
          <a:bodyPr wrap="square">
            <a:spAutoFit/>
          </a:bodyPr>
          <a:lstStyle/>
          <a:p>
            <a:r>
              <a:rPr lang="fr-FR" sz="900" dirty="0">
                <a:latin typeface="-apple-system"/>
              </a:rPr>
              <a:t>Exemple d’un </a:t>
            </a:r>
            <a:r>
              <a:rPr lang="fr-FR" sz="900" dirty="0" err="1">
                <a:latin typeface="-apple-system"/>
              </a:rPr>
              <a:t>nutrigrade</a:t>
            </a:r>
            <a:r>
              <a:rPr lang="fr-FR" sz="900" dirty="0">
                <a:latin typeface="-apple-system"/>
              </a:rPr>
              <a:t> « e » qui n’est pas « Poor »  dans notre grade</a:t>
            </a:r>
          </a:p>
        </p:txBody>
      </p:sp>
    </p:spTree>
    <p:extLst>
      <p:ext uri="{BB962C8B-B14F-4D97-AF65-F5344CB8AC3E}">
        <p14:creationId xmlns:p14="http://schemas.microsoft.com/office/powerpoint/2010/main" val="454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29</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304131" y="284008"/>
            <a:ext cx="10199688" cy="622300"/>
          </a:xfrm>
        </p:spPr>
        <p:txBody>
          <a:bodyPr/>
          <a:lstStyle/>
          <a:p>
            <a:br>
              <a:rPr lang="fr-FR" dirty="0"/>
            </a:br>
            <a:r>
              <a:rPr lang="fr-FR" sz="2000" dirty="0"/>
              <a:t>Présentation finale de l’application</a:t>
            </a: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12" name="Ellipse 11">
            <a:extLst>
              <a:ext uri="{FF2B5EF4-FFF2-40B4-BE49-F238E27FC236}">
                <a16:creationId xmlns:a16="http://schemas.microsoft.com/office/drawing/2014/main" id="{A2C6348F-8E1A-4E92-80FF-0B4D01FA6CF0}"/>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4</a:t>
            </a:r>
          </a:p>
        </p:txBody>
      </p:sp>
      <p:pic>
        <p:nvPicPr>
          <p:cNvPr id="8" name="Image 7">
            <a:extLst>
              <a:ext uri="{FF2B5EF4-FFF2-40B4-BE49-F238E27FC236}">
                <a16:creationId xmlns:a16="http://schemas.microsoft.com/office/drawing/2014/main" id="{0D164367-3115-431F-9402-D50B33B51B8A}"/>
              </a:ext>
            </a:extLst>
          </p:cNvPr>
          <p:cNvPicPr>
            <a:picLocks noChangeAspect="1"/>
          </p:cNvPicPr>
          <p:nvPr/>
        </p:nvPicPr>
        <p:blipFill>
          <a:blip r:embed="rId2"/>
          <a:stretch>
            <a:fillRect/>
          </a:stretch>
        </p:blipFill>
        <p:spPr>
          <a:xfrm>
            <a:off x="448082" y="1716795"/>
            <a:ext cx="2251346" cy="1265549"/>
          </a:xfrm>
          <a:prstGeom prst="rect">
            <a:avLst/>
          </a:prstGeom>
        </p:spPr>
      </p:pic>
      <p:pic>
        <p:nvPicPr>
          <p:cNvPr id="9" name="Image 8">
            <a:extLst>
              <a:ext uri="{FF2B5EF4-FFF2-40B4-BE49-F238E27FC236}">
                <a16:creationId xmlns:a16="http://schemas.microsoft.com/office/drawing/2014/main" id="{1B2DBE80-8503-46BD-914D-47D0229071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8432" y="1637888"/>
            <a:ext cx="2416913" cy="1265549"/>
          </a:xfrm>
          <a:prstGeom prst="rect">
            <a:avLst/>
          </a:prstGeom>
        </p:spPr>
      </p:pic>
      <p:pic>
        <p:nvPicPr>
          <p:cNvPr id="4" name="Image 3">
            <a:extLst>
              <a:ext uri="{FF2B5EF4-FFF2-40B4-BE49-F238E27FC236}">
                <a16:creationId xmlns:a16="http://schemas.microsoft.com/office/drawing/2014/main" id="{63AC5E8E-99DA-4E5E-9BD3-EF0D610ED455}"/>
              </a:ext>
            </a:extLst>
          </p:cNvPr>
          <p:cNvPicPr>
            <a:picLocks noChangeAspect="1"/>
          </p:cNvPicPr>
          <p:nvPr/>
        </p:nvPicPr>
        <p:blipFill>
          <a:blip r:embed="rId4"/>
          <a:stretch>
            <a:fillRect/>
          </a:stretch>
        </p:blipFill>
        <p:spPr>
          <a:xfrm>
            <a:off x="8217794" y="4457978"/>
            <a:ext cx="1677763" cy="2152165"/>
          </a:xfrm>
          <a:prstGeom prst="rect">
            <a:avLst/>
          </a:prstGeom>
        </p:spPr>
      </p:pic>
      <p:pic>
        <p:nvPicPr>
          <p:cNvPr id="6" name="Image 5">
            <a:extLst>
              <a:ext uri="{FF2B5EF4-FFF2-40B4-BE49-F238E27FC236}">
                <a16:creationId xmlns:a16="http://schemas.microsoft.com/office/drawing/2014/main" id="{5F91D651-89AE-47FF-B36F-C5C0A3874F48}"/>
              </a:ext>
            </a:extLst>
          </p:cNvPr>
          <p:cNvPicPr>
            <a:picLocks noChangeAspect="1"/>
          </p:cNvPicPr>
          <p:nvPr/>
        </p:nvPicPr>
        <p:blipFill>
          <a:blip r:embed="rId5"/>
          <a:stretch>
            <a:fillRect/>
          </a:stretch>
        </p:blipFill>
        <p:spPr>
          <a:xfrm>
            <a:off x="9860601" y="4452133"/>
            <a:ext cx="1311742" cy="2152165"/>
          </a:xfrm>
          <a:prstGeom prst="rect">
            <a:avLst/>
          </a:prstGeom>
        </p:spPr>
      </p:pic>
      <p:sp>
        <p:nvSpPr>
          <p:cNvPr id="11" name="Rectangle 10">
            <a:extLst>
              <a:ext uri="{FF2B5EF4-FFF2-40B4-BE49-F238E27FC236}">
                <a16:creationId xmlns:a16="http://schemas.microsoft.com/office/drawing/2014/main" id="{927B8245-819A-4107-B348-4F8B4B87B655}"/>
              </a:ext>
            </a:extLst>
          </p:cNvPr>
          <p:cNvSpPr/>
          <p:nvPr/>
        </p:nvSpPr>
        <p:spPr>
          <a:xfrm>
            <a:off x="5150434" y="4457978"/>
            <a:ext cx="1392594" cy="2152165"/>
          </a:xfrm>
          <a:prstGeom prst="rect">
            <a:avLst/>
          </a:prstGeom>
          <a:solidFill>
            <a:schemeClr val="accent1">
              <a:lumMod val="20000"/>
              <a:lumOff val="8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2060"/>
                </a:solidFill>
              </a:rPr>
              <a:t>Coefficient calculé par Score </a:t>
            </a:r>
            <a:r>
              <a:rPr lang="fr-FR" b="1" dirty="0" err="1">
                <a:solidFill>
                  <a:srgbClr val="002060"/>
                </a:solidFill>
              </a:rPr>
              <a:t>your</a:t>
            </a:r>
            <a:r>
              <a:rPr lang="fr-FR" b="1" dirty="0">
                <a:solidFill>
                  <a:srgbClr val="002060"/>
                </a:solidFill>
              </a:rPr>
              <a:t> </a:t>
            </a:r>
            <a:r>
              <a:rPr lang="fr-FR" b="1" dirty="0" err="1">
                <a:solidFill>
                  <a:srgbClr val="002060"/>
                </a:solidFill>
              </a:rPr>
              <a:t>food</a:t>
            </a:r>
            <a:endParaRPr lang="fr-FR" b="1" dirty="0">
              <a:solidFill>
                <a:srgbClr val="002060"/>
              </a:solidFill>
            </a:endParaRPr>
          </a:p>
        </p:txBody>
      </p:sp>
      <p:sp>
        <p:nvSpPr>
          <p:cNvPr id="14" name="ZoneTexte 13">
            <a:extLst>
              <a:ext uri="{FF2B5EF4-FFF2-40B4-BE49-F238E27FC236}">
                <a16:creationId xmlns:a16="http://schemas.microsoft.com/office/drawing/2014/main" id="{2C6D8D6A-63BF-4A63-A2E6-F4E856827D75}"/>
              </a:ext>
            </a:extLst>
          </p:cNvPr>
          <p:cNvSpPr txBox="1"/>
          <p:nvPr/>
        </p:nvSpPr>
        <p:spPr>
          <a:xfrm>
            <a:off x="365298" y="892561"/>
            <a:ext cx="2416913" cy="815366"/>
          </a:xfrm>
          <a:prstGeom prst="rect">
            <a:avLst/>
          </a:prstGeom>
          <a:ln w="28575">
            <a:noFill/>
          </a:ln>
        </p:spPr>
        <p:txBody>
          <a:bodyPr wrap="square" lIns="72000" tIns="396000" rtlCol="0" anchor="t">
            <a:spAutoFit/>
          </a:bodyPr>
          <a:lstStyle/>
          <a:p>
            <a:pPr marL="3175" algn="l"/>
            <a:r>
              <a:rPr lang="fr-FR" sz="1200" b="1" i="0" dirty="0">
                <a:latin typeface="+mn-lt"/>
              </a:rPr>
              <a:t>On télécharge l’application sur le téléphone</a:t>
            </a:r>
          </a:p>
        </p:txBody>
      </p:sp>
      <p:sp>
        <p:nvSpPr>
          <p:cNvPr id="18" name="ZoneTexte 17">
            <a:extLst>
              <a:ext uri="{FF2B5EF4-FFF2-40B4-BE49-F238E27FC236}">
                <a16:creationId xmlns:a16="http://schemas.microsoft.com/office/drawing/2014/main" id="{2E23E526-E872-47C1-9B09-F373187F4775}"/>
              </a:ext>
            </a:extLst>
          </p:cNvPr>
          <p:cNvSpPr txBox="1"/>
          <p:nvPr/>
        </p:nvSpPr>
        <p:spPr>
          <a:xfrm>
            <a:off x="8008329" y="3466149"/>
            <a:ext cx="2771208" cy="1000031"/>
          </a:xfrm>
          <a:prstGeom prst="rect">
            <a:avLst/>
          </a:prstGeom>
          <a:ln w="28575">
            <a:noFill/>
          </a:ln>
        </p:spPr>
        <p:txBody>
          <a:bodyPr wrap="square" lIns="72000" tIns="396000" rtlCol="0" anchor="t">
            <a:spAutoFit/>
          </a:bodyPr>
          <a:lstStyle/>
          <a:p>
            <a:pPr marL="3175" algn="l"/>
            <a:r>
              <a:rPr lang="fr-FR" sz="1200" b="1" i="0" dirty="0">
                <a:latin typeface="+mn-lt"/>
              </a:rPr>
              <a:t>Ce produit possède déjà un </a:t>
            </a:r>
            <a:r>
              <a:rPr lang="fr-FR" sz="1200" b="1" i="0" dirty="0" err="1">
                <a:latin typeface="+mn-lt"/>
              </a:rPr>
              <a:t>nutriscore</a:t>
            </a:r>
            <a:r>
              <a:rPr lang="fr-FR" sz="1200" b="1" i="0" dirty="0">
                <a:latin typeface="+mn-lt"/>
              </a:rPr>
              <a:t> et un </a:t>
            </a:r>
            <a:r>
              <a:rPr lang="fr-FR" sz="1200" b="1" i="0" dirty="0" err="1">
                <a:latin typeface="+mn-lt"/>
              </a:rPr>
              <a:t>nutrigrade</a:t>
            </a:r>
            <a:r>
              <a:rPr lang="fr-FR" sz="1200" b="1" i="0" dirty="0">
                <a:latin typeface="+mn-lt"/>
              </a:rPr>
              <a:t> selon des critères bien définis</a:t>
            </a:r>
          </a:p>
        </p:txBody>
      </p:sp>
      <p:sp>
        <p:nvSpPr>
          <p:cNvPr id="20" name="ZoneTexte 19">
            <a:extLst>
              <a:ext uri="{FF2B5EF4-FFF2-40B4-BE49-F238E27FC236}">
                <a16:creationId xmlns:a16="http://schemas.microsoft.com/office/drawing/2014/main" id="{D849C906-B4F8-4660-9AEA-7643B6D7E74B}"/>
              </a:ext>
            </a:extLst>
          </p:cNvPr>
          <p:cNvSpPr txBox="1"/>
          <p:nvPr/>
        </p:nvSpPr>
        <p:spPr>
          <a:xfrm>
            <a:off x="8065150" y="815470"/>
            <a:ext cx="2416913" cy="815366"/>
          </a:xfrm>
          <a:prstGeom prst="rect">
            <a:avLst/>
          </a:prstGeom>
          <a:ln w="28575">
            <a:noFill/>
          </a:ln>
        </p:spPr>
        <p:txBody>
          <a:bodyPr wrap="square" lIns="72000" tIns="396000" rtlCol="0" anchor="t">
            <a:spAutoFit/>
          </a:bodyPr>
          <a:lstStyle/>
          <a:p>
            <a:pPr marL="3175" algn="l"/>
            <a:r>
              <a:rPr lang="fr-FR" sz="1200" b="1" i="0" dirty="0">
                <a:latin typeface="+mn-lt"/>
              </a:rPr>
              <a:t>On scanne le code-barre d’un produit </a:t>
            </a:r>
          </a:p>
        </p:txBody>
      </p:sp>
      <p:sp>
        <p:nvSpPr>
          <p:cNvPr id="21" name="ZoneTexte 20">
            <a:extLst>
              <a:ext uri="{FF2B5EF4-FFF2-40B4-BE49-F238E27FC236}">
                <a16:creationId xmlns:a16="http://schemas.microsoft.com/office/drawing/2014/main" id="{8A0B12CE-1AC4-4172-91AF-DA687B4BBE29}"/>
              </a:ext>
            </a:extLst>
          </p:cNvPr>
          <p:cNvSpPr txBox="1"/>
          <p:nvPr/>
        </p:nvSpPr>
        <p:spPr>
          <a:xfrm>
            <a:off x="4887543" y="3216226"/>
            <a:ext cx="2416913" cy="1184697"/>
          </a:xfrm>
          <a:prstGeom prst="rect">
            <a:avLst/>
          </a:prstGeom>
          <a:ln w="28575">
            <a:noFill/>
          </a:ln>
        </p:spPr>
        <p:txBody>
          <a:bodyPr wrap="square" lIns="72000" tIns="396000" rtlCol="0" anchor="t">
            <a:spAutoFit/>
          </a:bodyPr>
          <a:lstStyle/>
          <a:p>
            <a:pPr marL="3175" algn="l"/>
            <a:r>
              <a:rPr lang="fr-FR" sz="1200" b="1" dirty="0"/>
              <a:t>On pondère ce </a:t>
            </a:r>
            <a:r>
              <a:rPr lang="fr-FR" sz="1200" b="1" dirty="0" err="1"/>
              <a:t>nutriscore</a:t>
            </a:r>
            <a:r>
              <a:rPr lang="fr-FR" sz="1200" b="1" dirty="0"/>
              <a:t> avec notre coefficient calculé entre 0 et 1 : Si le produit est parfait selon nos critères, il sera noté 1.</a:t>
            </a:r>
            <a:endParaRPr lang="fr-FR" sz="1200" b="1" i="0" dirty="0">
              <a:latin typeface="+mn-lt"/>
            </a:endParaRPr>
          </a:p>
        </p:txBody>
      </p:sp>
      <p:sp>
        <p:nvSpPr>
          <p:cNvPr id="22" name="ZoneTexte 21">
            <a:extLst>
              <a:ext uri="{FF2B5EF4-FFF2-40B4-BE49-F238E27FC236}">
                <a16:creationId xmlns:a16="http://schemas.microsoft.com/office/drawing/2014/main" id="{806AA6E1-EA2C-47A8-A09A-5B7E59EFA2E9}"/>
              </a:ext>
            </a:extLst>
          </p:cNvPr>
          <p:cNvSpPr txBox="1"/>
          <p:nvPr/>
        </p:nvSpPr>
        <p:spPr>
          <a:xfrm>
            <a:off x="529523" y="3720825"/>
            <a:ext cx="2416913" cy="1000031"/>
          </a:xfrm>
          <a:prstGeom prst="rect">
            <a:avLst/>
          </a:prstGeom>
          <a:ln w="28575">
            <a:noFill/>
          </a:ln>
        </p:spPr>
        <p:txBody>
          <a:bodyPr wrap="square" lIns="72000" tIns="396000" rtlCol="0" anchor="t">
            <a:spAutoFit/>
          </a:bodyPr>
          <a:lstStyle/>
          <a:p>
            <a:pPr marL="3175" algn="l"/>
            <a:r>
              <a:rPr lang="fr-FR" sz="1200" b="1" i="0" dirty="0">
                <a:latin typeface="+mn-lt"/>
              </a:rPr>
              <a:t>Le grade du produit se basera donc sur le </a:t>
            </a:r>
            <a:r>
              <a:rPr lang="fr-FR" sz="1200" b="1" i="0" dirty="0" err="1">
                <a:latin typeface="+mn-lt"/>
              </a:rPr>
              <a:t>nutriscore</a:t>
            </a:r>
            <a:r>
              <a:rPr lang="fr-FR" sz="1200" b="1" i="0" dirty="0">
                <a:latin typeface="+mn-lt"/>
              </a:rPr>
              <a:t> et sur le coefficient calculé par nos soins</a:t>
            </a:r>
          </a:p>
        </p:txBody>
      </p:sp>
      <p:cxnSp>
        <p:nvCxnSpPr>
          <p:cNvPr id="16" name="Connecteur droit avec flèche 15">
            <a:extLst>
              <a:ext uri="{FF2B5EF4-FFF2-40B4-BE49-F238E27FC236}">
                <a16:creationId xmlns:a16="http://schemas.microsoft.com/office/drawing/2014/main" id="{ECF317C4-3FCE-4AD6-9CC7-06B1F12448D2}"/>
              </a:ext>
            </a:extLst>
          </p:cNvPr>
          <p:cNvCxnSpPr>
            <a:cxnSpLocks/>
          </p:cNvCxnSpPr>
          <p:nvPr/>
        </p:nvCxnSpPr>
        <p:spPr>
          <a:xfrm>
            <a:off x="2867025" y="2137144"/>
            <a:ext cx="45651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A5DCCBDB-D6F4-46FE-8313-6D3154351DDB}"/>
              </a:ext>
            </a:extLst>
          </p:cNvPr>
          <p:cNvCxnSpPr/>
          <p:nvPr/>
        </p:nvCxnSpPr>
        <p:spPr>
          <a:xfrm>
            <a:off x="8936888" y="3273032"/>
            <a:ext cx="0" cy="347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0860E667-D117-4540-B2F4-6FC000736B5F}"/>
              </a:ext>
            </a:extLst>
          </p:cNvPr>
          <p:cNvCxnSpPr/>
          <p:nvPr/>
        </p:nvCxnSpPr>
        <p:spPr>
          <a:xfrm flipH="1">
            <a:off x="6804837" y="5693855"/>
            <a:ext cx="12603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FF74E2D0-54DE-40DF-A74F-F608F9FBED23}"/>
              </a:ext>
            </a:extLst>
          </p:cNvPr>
          <p:cNvCxnSpPr/>
          <p:nvPr/>
        </p:nvCxnSpPr>
        <p:spPr>
          <a:xfrm flipH="1">
            <a:off x="2753833" y="5693855"/>
            <a:ext cx="2041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CB69DCDD-440F-4EA7-BEE6-7621D4D67165}"/>
              </a:ext>
            </a:extLst>
          </p:cNvPr>
          <p:cNvPicPr>
            <a:picLocks noChangeAspect="1"/>
          </p:cNvPicPr>
          <p:nvPr/>
        </p:nvPicPr>
        <p:blipFill>
          <a:blip r:embed="rId6"/>
          <a:stretch>
            <a:fillRect/>
          </a:stretch>
        </p:blipFill>
        <p:spPr>
          <a:xfrm>
            <a:off x="548736" y="4729724"/>
            <a:ext cx="2150692" cy="1268691"/>
          </a:xfrm>
          <a:prstGeom prst="rect">
            <a:avLst/>
          </a:prstGeom>
        </p:spPr>
      </p:pic>
      <p:sp>
        <p:nvSpPr>
          <p:cNvPr id="25" name="ZoneTexte 24">
            <a:extLst>
              <a:ext uri="{FF2B5EF4-FFF2-40B4-BE49-F238E27FC236}">
                <a16:creationId xmlns:a16="http://schemas.microsoft.com/office/drawing/2014/main" id="{1D48E353-5200-4010-9EDA-E8B9F2223B03}"/>
              </a:ext>
            </a:extLst>
          </p:cNvPr>
          <p:cNvSpPr txBox="1"/>
          <p:nvPr/>
        </p:nvSpPr>
        <p:spPr>
          <a:xfrm>
            <a:off x="920908" y="5630594"/>
            <a:ext cx="2416913" cy="630700"/>
          </a:xfrm>
          <a:prstGeom prst="rect">
            <a:avLst/>
          </a:prstGeom>
          <a:ln w="28575">
            <a:noFill/>
          </a:ln>
        </p:spPr>
        <p:txBody>
          <a:bodyPr wrap="square" lIns="72000" tIns="396000" rtlCol="0" anchor="t">
            <a:spAutoFit/>
          </a:bodyPr>
          <a:lstStyle/>
          <a:p>
            <a:pPr marL="3175" algn="l"/>
            <a:r>
              <a:rPr lang="fr-FR" sz="1200" b="1" i="0" dirty="0">
                <a:latin typeface="+mn-lt"/>
              </a:rPr>
              <a:t>SCORE YOUR FOOD</a:t>
            </a:r>
          </a:p>
        </p:txBody>
      </p:sp>
      <p:sp>
        <p:nvSpPr>
          <p:cNvPr id="26" name="ZoneTexte 25">
            <a:extLst>
              <a:ext uri="{FF2B5EF4-FFF2-40B4-BE49-F238E27FC236}">
                <a16:creationId xmlns:a16="http://schemas.microsoft.com/office/drawing/2014/main" id="{491908D6-4DE6-488B-A121-E991F48A8D04}"/>
              </a:ext>
            </a:extLst>
          </p:cNvPr>
          <p:cNvSpPr txBox="1"/>
          <p:nvPr/>
        </p:nvSpPr>
        <p:spPr>
          <a:xfrm>
            <a:off x="9308015" y="6223562"/>
            <a:ext cx="2416913" cy="630700"/>
          </a:xfrm>
          <a:prstGeom prst="rect">
            <a:avLst/>
          </a:prstGeom>
          <a:ln w="28575">
            <a:noFill/>
          </a:ln>
        </p:spPr>
        <p:txBody>
          <a:bodyPr wrap="square" lIns="72000" tIns="396000" rtlCol="0" anchor="t">
            <a:spAutoFit/>
          </a:bodyPr>
          <a:lstStyle/>
          <a:p>
            <a:pPr marL="3175" algn="l"/>
            <a:r>
              <a:rPr lang="fr-FR" sz="1200" b="1" i="0" dirty="0">
                <a:latin typeface="+mn-lt"/>
              </a:rPr>
              <a:t>NUTRISCORE</a:t>
            </a:r>
          </a:p>
        </p:txBody>
      </p:sp>
    </p:spTree>
    <p:extLst>
      <p:ext uri="{BB962C8B-B14F-4D97-AF65-F5344CB8AC3E}">
        <p14:creationId xmlns:p14="http://schemas.microsoft.com/office/powerpoint/2010/main" val="3783798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e 52">
            <a:extLst>
              <a:ext uri="{FF2B5EF4-FFF2-40B4-BE49-F238E27FC236}">
                <a16:creationId xmlns:a16="http://schemas.microsoft.com/office/drawing/2014/main" id="{448DC256-3348-435F-87B4-065A0D15F6A0}"/>
              </a:ext>
            </a:extLst>
          </p:cNvPr>
          <p:cNvGrpSpPr/>
          <p:nvPr/>
        </p:nvGrpSpPr>
        <p:grpSpPr>
          <a:xfrm>
            <a:off x="1333228" y="4132786"/>
            <a:ext cx="9483031" cy="1703961"/>
            <a:chOff x="1461439" y="4088341"/>
            <a:chExt cx="8808715" cy="803881"/>
          </a:xfrm>
        </p:grpSpPr>
        <p:sp>
          <p:nvSpPr>
            <p:cNvPr id="54" name="Flèche : droite 53">
              <a:extLst>
                <a:ext uri="{FF2B5EF4-FFF2-40B4-BE49-F238E27FC236}">
                  <a16:creationId xmlns:a16="http://schemas.microsoft.com/office/drawing/2014/main" id="{42A23F37-36DE-41E9-855D-A381B22DAEBD}"/>
                </a:ext>
              </a:extLst>
            </p:cNvPr>
            <p:cNvSpPr/>
            <p:nvPr/>
          </p:nvSpPr>
          <p:spPr>
            <a:xfrm>
              <a:off x="1482291" y="4088341"/>
              <a:ext cx="8787863" cy="803881"/>
            </a:xfrm>
            <a:prstGeom prst="rightArrow">
              <a:avLst>
                <a:gd name="adj1" fmla="val 100000"/>
                <a:gd name="adj2" fmla="val 50000"/>
              </a:avLst>
            </a:prstGeom>
            <a:solidFill>
              <a:srgbClr val="C79DA4"/>
            </a:solidFill>
            <a:ln>
              <a:noFill/>
            </a:ln>
          </p:spPr>
          <p:style>
            <a:lnRef idx="2">
              <a:schemeClr val="accent1">
                <a:shade val="50000"/>
              </a:schemeClr>
            </a:lnRef>
            <a:fillRef idx="1">
              <a:schemeClr val="accent1"/>
            </a:fillRef>
            <a:effectRef idx="0">
              <a:schemeClr val="accent1"/>
            </a:effectRef>
            <a:fontRef idx="minor">
              <a:schemeClr val="lt1"/>
            </a:fontRef>
          </p:style>
          <p:txBody>
            <a:bodyPr lIns="1512000" rtlCol="0" anchor="ctr"/>
            <a:lstStyle/>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r>
                <a:rPr lang="fr-FR" b="1" i="1" dirty="0"/>
                <a:t>Effectuer des analyses univariées et multivariées</a:t>
              </a:r>
            </a:p>
            <a:p>
              <a:pPr marL="285750" indent="-285750">
                <a:buFont typeface="Wingdings" panose="05000000000000000000" pitchFamily="2" charset="2"/>
                <a:buChar char="ü"/>
              </a:pPr>
              <a:r>
                <a:rPr lang="fr-FR" b="1" i="1" dirty="0"/>
                <a:t>Effectuer des tests statistiques appropriées</a:t>
              </a:r>
            </a:p>
            <a:p>
              <a:pPr marL="285750" indent="-285750">
                <a:buFont typeface="Wingdings" panose="05000000000000000000" pitchFamily="2" charset="2"/>
                <a:buChar char="ü"/>
              </a:pPr>
              <a:r>
                <a:rPr lang="fr-FR" b="1" i="1" dirty="0"/>
                <a:t>Produire des visualisations pour mieux comprendre les données</a:t>
              </a:r>
            </a:p>
            <a:p>
              <a:pPr marL="285750" indent="-285750">
                <a:buFont typeface="Wingdings" panose="05000000000000000000" pitchFamily="2" charset="2"/>
                <a:buChar char="ü"/>
              </a:pPr>
              <a:r>
                <a:rPr lang="fr-FR" b="1" i="1" dirty="0"/>
                <a:t>Justifier l’idée d’application et </a:t>
              </a:r>
              <a:r>
                <a:rPr lang="fr-FR" b="1" i="1" dirty="0" err="1"/>
                <a:t>pitcher</a:t>
              </a:r>
              <a:r>
                <a:rPr lang="fr-FR" b="1" i="1" dirty="0"/>
                <a:t> le projet en soutenance</a:t>
              </a:r>
            </a:p>
            <a:p>
              <a:pPr marL="285750" indent="-285750">
                <a:buFont typeface="Wingdings" panose="05000000000000000000" pitchFamily="2" charset="2"/>
                <a:buChar char="ü"/>
              </a:pPr>
              <a:endParaRPr lang="fr-FR" sz="2000" b="1" i="1" dirty="0"/>
            </a:p>
          </p:txBody>
        </p:sp>
        <p:sp>
          <p:nvSpPr>
            <p:cNvPr id="55" name="Rectangle 54">
              <a:extLst>
                <a:ext uri="{FF2B5EF4-FFF2-40B4-BE49-F238E27FC236}">
                  <a16:creationId xmlns:a16="http://schemas.microsoft.com/office/drawing/2014/main" id="{D884F923-D07F-482B-ADF0-A6F2BD2A90DE}"/>
                </a:ext>
              </a:extLst>
            </p:cNvPr>
            <p:cNvSpPr/>
            <p:nvPr/>
          </p:nvSpPr>
          <p:spPr>
            <a:xfrm>
              <a:off x="1461439" y="4088344"/>
              <a:ext cx="1120102" cy="803032"/>
            </a:xfrm>
            <a:prstGeom prst="rect">
              <a:avLst/>
            </a:prstGeom>
            <a:solidFill>
              <a:srgbClr val="C79DA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400" b="1" spc="50" dirty="0">
                  <a:ln w="0"/>
                  <a:solidFill>
                    <a:schemeClr val="bg2"/>
                  </a:solidFill>
                  <a:effectLst>
                    <a:innerShdw blurRad="63500" dist="50800" dir="13500000">
                      <a:srgbClr val="000000">
                        <a:alpha val="50000"/>
                      </a:srgbClr>
                    </a:innerShdw>
                  </a:effectLst>
                </a:rPr>
                <a:t>Exploration du </a:t>
              </a:r>
              <a:r>
                <a:rPr lang="fr-FR" sz="1400" b="1" spc="50" dirty="0" err="1">
                  <a:ln w="0"/>
                  <a:solidFill>
                    <a:schemeClr val="bg2"/>
                  </a:solidFill>
                  <a:effectLst>
                    <a:innerShdw blurRad="63500" dist="50800" dir="13500000">
                      <a:srgbClr val="000000">
                        <a:alpha val="50000"/>
                      </a:srgbClr>
                    </a:innerShdw>
                  </a:effectLst>
                </a:rPr>
                <a:t>dataset</a:t>
              </a:r>
              <a:endParaRPr lang="fr-FR" sz="1400" b="1" spc="50" dirty="0">
                <a:ln w="0"/>
                <a:solidFill>
                  <a:schemeClr val="bg2"/>
                </a:solidFill>
                <a:effectLst>
                  <a:innerShdw blurRad="63500" dist="50800" dir="13500000">
                    <a:srgbClr val="000000">
                      <a:alpha val="50000"/>
                    </a:srgbClr>
                  </a:innerShdw>
                </a:effectLst>
              </a:endParaRPr>
            </a:p>
          </p:txBody>
        </p:sp>
      </p:grpSp>
      <p:sp>
        <p:nvSpPr>
          <p:cNvPr id="3" name="Espace réservé du numéro de diapositive 2">
            <a:extLst>
              <a:ext uri="{FF2B5EF4-FFF2-40B4-BE49-F238E27FC236}">
                <a16:creationId xmlns:a16="http://schemas.microsoft.com/office/drawing/2014/main" id="{39A86C74-6D53-42D6-8A34-E24442B4D131}"/>
              </a:ext>
            </a:extLst>
          </p:cNvPr>
          <p:cNvSpPr>
            <a:spLocks noGrp="1"/>
          </p:cNvSpPr>
          <p:nvPr>
            <p:ph type="sldNum" sz="quarter" idx="12"/>
          </p:nvPr>
        </p:nvSpPr>
        <p:spPr/>
        <p:txBody>
          <a:bodyPr/>
          <a:lstStyle/>
          <a:p>
            <a:fld id="{A47CBF5F-AFAF-4CF2-85DD-2C0CB3FB2310}" type="slidenum">
              <a:rPr lang="fr-FR" smtClean="0"/>
              <a:t>3</a:t>
            </a:fld>
            <a:endParaRPr lang="fr-FR"/>
          </a:p>
        </p:txBody>
      </p:sp>
      <p:grpSp>
        <p:nvGrpSpPr>
          <p:cNvPr id="45" name="Groupe 44">
            <a:extLst>
              <a:ext uri="{FF2B5EF4-FFF2-40B4-BE49-F238E27FC236}">
                <a16:creationId xmlns:a16="http://schemas.microsoft.com/office/drawing/2014/main" id="{4CCA6FF1-F02B-4E63-BE57-0549965253D5}"/>
              </a:ext>
            </a:extLst>
          </p:cNvPr>
          <p:cNvGrpSpPr/>
          <p:nvPr/>
        </p:nvGrpSpPr>
        <p:grpSpPr>
          <a:xfrm>
            <a:off x="1333228" y="2167628"/>
            <a:ext cx="9125221" cy="1775722"/>
            <a:chOff x="1461439" y="4365308"/>
            <a:chExt cx="9029968" cy="1967009"/>
          </a:xfrm>
        </p:grpSpPr>
        <p:sp>
          <p:nvSpPr>
            <p:cNvPr id="38" name="Flèche : droite 37">
              <a:extLst>
                <a:ext uri="{FF2B5EF4-FFF2-40B4-BE49-F238E27FC236}">
                  <a16:creationId xmlns:a16="http://schemas.microsoft.com/office/drawing/2014/main" id="{0A16217A-4BCE-438F-90B8-180CBABB63AE}"/>
                </a:ext>
              </a:extLst>
            </p:cNvPr>
            <p:cNvSpPr/>
            <p:nvPr/>
          </p:nvSpPr>
          <p:spPr>
            <a:xfrm>
              <a:off x="1461440" y="4365308"/>
              <a:ext cx="9029967" cy="1967006"/>
            </a:xfrm>
            <a:prstGeom prst="rightArrow">
              <a:avLst>
                <a:gd name="adj1" fmla="val 100000"/>
                <a:gd name="adj2" fmla="val 50000"/>
              </a:avLst>
            </a:prstGeom>
            <a:solidFill>
              <a:srgbClr val="16B07D"/>
            </a:solidFill>
            <a:ln>
              <a:noFill/>
            </a:ln>
          </p:spPr>
          <p:style>
            <a:lnRef idx="2">
              <a:schemeClr val="accent1">
                <a:shade val="50000"/>
              </a:schemeClr>
            </a:lnRef>
            <a:fillRef idx="1">
              <a:schemeClr val="accent1"/>
            </a:fillRef>
            <a:effectRef idx="0">
              <a:schemeClr val="accent1"/>
            </a:effectRef>
            <a:fontRef idx="minor">
              <a:schemeClr val="lt1"/>
            </a:fontRef>
          </p:style>
          <p:txBody>
            <a:bodyPr lIns="1512000" rtlCol="0" anchor="ctr"/>
            <a:lstStyle/>
            <a:p>
              <a:pPr marL="285750" indent="-285750">
                <a:buFont typeface="Wingdings" panose="05000000000000000000" pitchFamily="2" charset="2"/>
                <a:buChar char="ü"/>
              </a:pPr>
              <a:endParaRPr lang="fr-FR" sz="1600" b="1" i="1" dirty="0"/>
            </a:p>
            <a:p>
              <a:endParaRPr lang="fr-FR" sz="1600" b="1" i="1" dirty="0"/>
            </a:p>
            <a:p>
              <a:endParaRPr lang="fr-FR" b="1" i="1" dirty="0"/>
            </a:p>
            <a:p>
              <a:pPr marL="285750" indent="-285750">
                <a:buFont typeface="Wingdings" panose="05000000000000000000" pitchFamily="2" charset="2"/>
                <a:buChar char="ü"/>
              </a:pPr>
              <a:r>
                <a:rPr lang="fr-FR" b="1" i="1" dirty="0"/>
                <a:t>Réfléchir sur une idée d’application.</a:t>
              </a:r>
            </a:p>
            <a:p>
              <a:pPr marL="285750" indent="-285750">
                <a:buFont typeface="Wingdings" panose="05000000000000000000" pitchFamily="2" charset="2"/>
                <a:buChar char="ü"/>
              </a:pPr>
              <a:r>
                <a:rPr lang="fr-FR" b="1" i="1" dirty="0"/>
                <a:t>Repérer des variables pertinentes pour les traitements du </a:t>
              </a:r>
              <a:r>
                <a:rPr lang="fr-FR" b="1" i="1" dirty="0" err="1"/>
                <a:t>dataset</a:t>
              </a:r>
              <a:r>
                <a:rPr lang="fr-FR" b="1" i="1" dirty="0"/>
                <a:t>, et nécessaires pour mon idée d’application.</a:t>
              </a:r>
            </a:p>
            <a:p>
              <a:pPr marL="285750" indent="-285750">
                <a:buFont typeface="Wingdings" panose="05000000000000000000" pitchFamily="2" charset="2"/>
                <a:buChar char="ü"/>
              </a:pPr>
              <a:r>
                <a:rPr lang="fr-FR" b="1" i="1" dirty="0"/>
                <a:t>Repérer et traiter les valeurs manquantes et aberrantes du </a:t>
              </a:r>
              <a:r>
                <a:rPr lang="fr-FR" b="1" i="1" dirty="0" err="1"/>
                <a:t>dataset</a:t>
              </a:r>
              <a:endParaRPr lang="fr-FR" b="1" i="1" dirty="0"/>
            </a:p>
            <a:p>
              <a:pPr algn="l">
                <a:buFont typeface="Arial" panose="020B0604020202020204" pitchFamily="34" charset="0"/>
                <a:buChar char="•"/>
              </a:pPr>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endParaRPr lang="fr-FR" b="1" i="1" dirty="0"/>
            </a:p>
          </p:txBody>
        </p:sp>
        <p:sp>
          <p:nvSpPr>
            <p:cNvPr id="41" name="Rectangle 40">
              <a:extLst>
                <a:ext uri="{FF2B5EF4-FFF2-40B4-BE49-F238E27FC236}">
                  <a16:creationId xmlns:a16="http://schemas.microsoft.com/office/drawing/2014/main" id="{39BFD89D-7FCE-4D93-B703-F74765CB05EE}"/>
                </a:ext>
              </a:extLst>
            </p:cNvPr>
            <p:cNvSpPr/>
            <p:nvPr/>
          </p:nvSpPr>
          <p:spPr>
            <a:xfrm>
              <a:off x="1461439" y="4365308"/>
              <a:ext cx="1218695" cy="1967009"/>
            </a:xfrm>
            <a:prstGeom prst="rect">
              <a:avLst/>
            </a:prstGeom>
            <a:solidFill>
              <a:srgbClr val="16B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600" b="1" spc="50" dirty="0">
                  <a:ln w="0"/>
                  <a:solidFill>
                    <a:schemeClr val="bg2"/>
                  </a:solidFill>
                  <a:effectLst>
                    <a:innerShdw blurRad="63500" dist="50800" dir="13500000">
                      <a:srgbClr val="000000">
                        <a:alpha val="50000"/>
                      </a:srgbClr>
                    </a:innerShdw>
                  </a:effectLst>
                </a:rPr>
                <a:t>Nettoyage du </a:t>
              </a:r>
              <a:r>
                <a:rPr lang="fr-FR" sz="1600" b="1" spc="50" dirty="0" err="1">
                  <a:ln w="0"/>
                  <a:solidFill>
                    <a:schemeClr val="bg2"/>
                  </a:solidFill>
                  <a:effectLst>
                    <a:innerShdw blurRad="63500" dist="50800" dir="13500000">
                      <a:srgbClr val="000000">
                        <a:alpha val="50000"/>
                      </a:srgbClr>
                    </a:innerShdw>
                  </a:effectLst>
                </a:rPr>
                <a:t>dataset</a:t>
              </a:r>
              <a:endParaRPr lang="fr-FR" sz="1600" b="1" spc="50" dirty="0">
                <a:ln w="0"/>
                <a:solidFill>
                  <a:schemeClr val="bg2"/>
                </a:solidFill>
                <a:effectLst>
                  <a:innerShdw blurRad="63500" dist="50800" dir="13500000">
                    <a:srgbClr val="000000">
                      <a:alpha val="50000"/>
                    </a:srgbClr>
                  </a:innerShdw>
                </a:effectLst>
              </a:endParaRPr>
            </a:p>
          </p:txBody>
        </p:sp>
      </p:grpSp>
      <p:sp>
        <p:nvSpPr>
          <p:cNvPr id="44" name="Rectangle 43">
            <a:extLst>
              <a:ext uri="{FF2B5EF4-FFF2-40B4-BE49-F238E27FC236}">
                <a16:creationId xmlns:a16="http://schemas.microsoft.com/office/drawing/2014/main" id="{DD3F2B4E-AB57-414B-B1D3-C74947726F6E}"/>
              </a:ext>
            </a:extLst>
          </p:cNvPr>
          <p:cNvSpPr/>
          <p:nvPr/>
        </p:nvSpPr>
        <p:spPr>
          <a:xfrm>
            <a:off x="2715116" y="1273176"/>
            <a:ext cx="5552584" cy="3632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b="1" i="1" u="sng" dirty="0">
                <a:solidFill>
                  <a:srgbClr val="002060"/>
                </a:solidFill>
              </a:rPr>
              <a:t>Contexte et missions</a:t>
            </a:r>
          </a:p>
        </p:txBody>
      </p:sp>
      <p:cxnSp>
        <p:nvCxnSpPr>
          <p:cNvPr id="48" name="Connecteur droit 47">
            <a:extLst>
              <a:ext uri="{FF2B5EF4-FFF2-40B4-BE49-F238E27FC236}">
                <a16:creationId xmlns:a16="http://schemas.microsoft.com/office/drawing/2014/main" id="{0670B7B9-4AA8-4DFA-A623-E46289485509}"/>
              </a:ext>
            </a:extLst>
          </p:cNvPr>
          <p:cNvCxnSpPr>
            <a:cxnSpLocks/>
          </p:cNvCxnSpPr>
          <p:nvPr/>
        </p:nvCxnSpPr>
        <p:spPr>
          <a:xfrm flipH="1">
            <a:off x="2539075" y="2183637"/>
            <a:ext cx="12852" cy="3651316"/>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60" name="Text Box 2">
            <a:extLst>
              <a:ext uri="{FF2B5EF4-FFF2-40B4-BE49-F238E27FC236}">
                <a16:creationId xmlns:a16="http://schemas.microsoft.com/office/drawing/2014/main" id="{CCF070EC-2438-4F1A-AA81-BC68CC19F71C}"/>
              </a:ext>
            </a:extLst>
          </p:cNvPr>
          <p:cNvSpPr txBox="1">
            <a:spLocks noChangeArrowheads="1"/>
          </p:cNvSpPr>
          <p:nvPr/>
        </p:nvSpPr>
        <p:spPr bwMode="auto">
          <a:xfrm>
            <a:off x="241300" y="265088"/>
            <a:ext cx="75565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55600" indent="-352425">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1pPr>
            <a:lvl2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2pPr>
            <a:lvl3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3pPr>
            <a:lvl4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4pPr>
            <a:lvl5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2800" b="1" i="1" dirty="0">
                <a:solidFill>
                  <a:srgbClr val="002060"/>
                </a:solidFill>
                <a:latin typeface="Century Gothic" panose="020B0502020202020204" pitchFamily="34" charset="0"/>
              </a:rPr>
              <a:t>	Introduction</a:t>
            </a:r>
          </a:p>
        </p:txBody>
      </p:sp>
      <p:sp>
        <p:nvSpPr>
          <p:cNvPr id="61" name="Ellipse 60">
            <a:extLst>
              <a:ext uri="{FF2B5EF4-FFF2-40B4-BE49-F238E27FC236}">
                <a16:creationId xmlns:a16="http://schemas.microsoft.com/office/drawing/2014/main" id="{F5C38CCF-B4C3-4A47-8B76-12F1404A7698}"/>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0</a:t>
            </a:r>
          </a:p>
        </p:txBody>
      </p:sp>
    </p:spTree>
    <p:extLst>
      <p:ext uri="{BB962C8B-B14F-4D97-AF65-F5344CB8AC3E}">
        <p14:creationId xmlns:p14="http://schemas.microsoft.com/office/powerpoint/2010/main" val="401916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30</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304131" y="284008"/>
            <a:ext cx="10199688" cy="622300"/>
          </a:xfrm>
        </p:spPr>
        <p:txBody>
          <a:bodyPr/>
          <a:lstStyle/>
          <a:p>
            <a:br>
              <a:rPr lang="fr-FR" dirty="0"/>
            </a:br>
            <a:r>
              <a:rPr lang="fr-FR" sz="2000" dirty="0"/>
              <a:t>Faits pertinents pour l’application</a:t>
            </a: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12" name="Ellipse 11">
            <a:extLst>
              <a:ext uri="{FF2B5EF4-FFF2-40B4-BE49-F238E27FC236}">
                <a16:creationId xmlns:a16="http://schemas.microsoft.com/office/drawing/2014/main" id="{A2C6348F-8E1A-4E92-80FF-0B4D01FA6CF0}"/>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4</a:t>
            </a:r>
          </a:p>
        </p:txBody>
      </p:sp>
      <p:sp>
        <p:nvSpPr>
          <p:cNvPr id="8" name="ZoneTexte 2">
            <a:extLst>
              <a:ext uri="{FF2B5EF4-FFF2-40B4-BE49-F238E27FC236}">
                <a16:creationId xmlns:a16="http://schemas.microsoft.com/office/drawing/2014/main" id="{07F50A58-F41E-425C-8790-B6D617005BD8}"/>
              </a:ext>
            </a:extLst>
          </p:cNvPr>
          <p:cNvSpPr txBox="1"/>
          <p:nvPr/>
        </p:nvSpPr>
        <p:spPr>
          <a:xfrm>
            <a:off x="441340" y="1159858"/>
            <a:ext cx="4572000" cy="1846659"/>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600" dirty="0"/>
              <a:t>Le </a:t>
            </a:r>
            <a:r>
              <a:rPr lang="fr-FR" sz="1600" dirty="0" err="1"/>
              <a:t>dataset</a:t>
            </a:r>
            <a:r>
              <a:rPr lang="fr-FR" sz="1600" dirty="0"/>
              <a:t> se distingue donc par :</a:t>
            </a:r>
          </a:p>
          <a:p>
            <a:endParaRPr lang="fr-FR" sz="1600" dirty="0"/>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Des données nutritives </a:t>
            </a: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Des données « générales » (catégories, pays...)</a:t>
            </a: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Des valeurs aberrantes </a:t>
            </a: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Peu ou pas de doublons</a:t>
            </a:r>
            <a:endParaRPr lang="fr-FR" dirty="0"/>
          </a:p>
          <a:p>
            <a:endParaRPr lang="fr-FR" dirty="0"/>
          </a:p>
        </p:txBody>
      </p:sp>
      <p:sp>
        <p:nvSpPr>
          <p:cNvPr id="9" name="Rectangle 8">
            <a:extLst>
              <a:ext uri="{FF2B5EF4-FFF2-40B4-BE49-F238E27FC236}">
                <a16:creationId xmlns:a16="http://schemas.microsoft.com/office/drawing/2014/main" id="{B3A2829E-1B53-48F7-B1EC-7AAEC30554C4}"/>
              </a:ext>
            </a:extLst>
          </p:cNvPr>
          <p:cNvSpPr/>
          <p:nvPr/>
        </p:nvSpPr>
        <p:spPr>
          <a:xfrm>
            <a:off x="6905625" y="1264243"/>
            <a:ext cx="4572000" cy="1846659"/>
          </a:xfrm>
          <a:prstGeom prst="rect">
            <a:avLst/>
          </a:prstGeom>
        </p:spPr>
        <p:txBody>
          <a:bodyPr>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600" dirty="0"/>
              <a:t>Un contenu précis</a:t>
            </a:r>
          </a:p>
          <a:p>
            <a:endParaRPr lang="fr-FR" sz="1600" dirty="0"/>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Des produits identifiables</a:t>
            </a: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Des catégories pertinentes</a:t>
            </a: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Des données quantitatives pertinentes</a:t>
            </a: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Des données qualitatives explicatives</a:t>
            </a:r>
          </a:p>
          <a:p>
            <a:pPr marL="285750" indent="-285750">
              <a:buFont typeface="Wingdings" panose="05000000000000000000" pitchFamily="2" charset="2"/>
              <a:buChar char="q"/>
            </a:pPr>
            <a:endParaRPr lang="fr-FR" dirty="0">
              <a:latin typeface="Yu Gothic Light" panose="020B0300000000000000" pitchFamily="34" charset="-128"/>
              <a:ea typeface="Yu Gothic Light" panose="020B0300000000000000" pitchFamily="34" charset="-128"/>
            </a:endParaRPr>
          </a:p>
        </p:txBody>
      </p:sp>
      <p:sp>
        <p:nvSpPr>
          <p:cNvPr id="14" name="ZoneTexte 2">
            <a:extLst>
              <a:ext uri="{FF2B5EF4-FFF2-40B4-BE49-F238E27FC236}">
                <a16:creationId xmlns:a16="http://schemas.microsoft.com/office/drawing/2014/main" id="{44DE5C86-AD40-490B-9F03-DA9729BB0CE6}"/>
              </a:ext>
            </a:extLst>
          </p:cNvPr>
          <p:cNvSpPr txBox="1"/>
          <p:nvPr/>
        </p:nvSpPr>
        <p:spPr>
          <a:xfrm>
            <a:off x="441340" y="3241454"/>
            <a:ext cx="4572000" cy="2831544"/>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600" dirty="0"/>
              <a:t>Mais…</a:t>
            </a:r>
          </a:p>
          <a:p>
            <a:endParaRPr lang="fr-FR" sz="1600" dirty="0"/>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Beaucoup de valeurs manquantes dans le jeu de données.</a:t>
            </a:r>
          </a:p>
          <a:p>
            <a:pPr marL="285750" indent="-285750">
              <a:buFont typeface="Wingdings" panose="05000000000000000000" pitchFamily="2" charset="2"/>
              <a:buChar char="Ø"/>
            </a:pPr>
            <a:r>
              <a:rPr lang="fr-FR" sz="1400" dirty="0">
                <a:latin typeface="Yu Gothic Light" panose="020B0300000000000000" pitchFamily="34" charset="-128"/>
                <a:ea typeface="Yu Gothic Light" panose="020B0300000000000000" pitchFamily="34" charset="-128"/>
              </a:rPr>
              <a:t>Certaines valeurs manquent sur des produits en globalité, ou des colonnes en intégralité.</a:t>
            </a:r>
          </a:p>
          <a:p>
            <a:pPr marL="285750" indent="-285750">
              <a:buFont typeface="Wingdings" panose="05000000000000000000" pitchFamily="2" charset="2"/>
              <a:buChar char="Ø"/>
            </a:pPr>
            <a:r>
              <a:rPr lang="fr-FR" sz="1400" dirty="0">
                <a:latin typeface="Yu Gothic Light" panose="020B0300000000000000" pitchFamily="34" charset="-128"/>
                <a:ea typeface="Yu Gothic Light" panose="020B0300000000000000" pitchFamily="34" charset="-128"/>
              </a:rPr>
              <a:t>Des choix ont dû être réalisés pour l’analyse.</a:t>
            </a:r>
          </a:p>
          <a:p>
            <a:endParaRPr lang="fr-FR" sz="1600"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Indicateurs non pertinents pour l’analyse (géographiques ou temporels)</a:t>
            </a:r>
            <a:endParaRPr lang="fr-FR" dirty="0"/>
          </a:p>
          <a:p>
            <a:endParaRPr lang="fr-FR" dirty="0"/>
          </a:p>
        </p:txBody>
      </p:sp>
      <p:sp>
        <p:nvSpPr>
          <p:cNvPr id="15" name="Rectangle 14">
            <a:extLst>
              <a:ext uri="{FF2B5EF4-FFF2-40B4-BE49-F238E27FC236}">
                <a16:creationId xmlns:a16="http://schemas.microsoft.com/office/drawing/2014/main" id="{CE870429-EC10-44DA-9156-B44003F32F2F}"/>
              </a:ext>
            </a:extLst>
          </p:cNvPr>
          <p:cNvSpPr/>
          <p:nvPr/>
        </p:nvSpPr>
        <p:spPr>
          <a:xfrm>
            <a:off x="6905625" y="3419546"/>
            <a:ext cx="4572000" cy="2554545"/>
          </a:xfrm>
          <a:prstGeom prst="rect">
            <a:avLst/>
          </a:prstGeom>
        </p:spPr>
        <p:txBody>
          <a:bodyPr>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600" dirty="0"/>
              <a:t>L ’application doit donc s’adapter…</a:t>
            </a:r>
          </a:p>
          <a:p>
            <a:endParaRPr lang="fr-FR" sz="1600" dirty="0"/>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Prise en compte de toutes les modifications effectuées dans le </a:t>
            </a:r>
            <a:r>
              <a:rPr lang="fr-FR" sz="1600" dirty="0" err="1">
                <a:latin typeface="Yu Gothic Light" panose="020B0300000000000000" pitchFamily="34" charset="-128"/>
                <a:ea typeface="Yu Gothic Light" panose="020B0300000000000000" pitchFamily="34" charset="-128"/>
              </a:rPr>
              <a:t>dataset</a:t>
            </a:r>
            <a:endParaRPr lang="fr-FR" sz="1600"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Transparence avec les utilisateurs sur les outils utilisés pour le score total </a:t>
            </a: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Indication aux utilisateurs de l’influence de la catégorie sur le </a:t>
            </a:r>
            <a:r>
              <a:rPr lang="fr-FR" sz="1600" dirty="0" err="1">
                <a:latin typeface="Yu Gothic Light" panose="020B0300000000000000" pitchFamily="34" charset="-128"/>
                <a:ea typeface="Yu Gothic Light" panose="020B0300000000000000" pitchFamily="34" charset="-128"/>
              </a:rPr>
              <a:t>nutriscore</a:t>
            </a:r>
            <a:r>
              <a:rPr lang="fr-FR" sz="1600" dirty="0">
                <a:latin typeface="Yu Gothic Light" panose="020B0300000000000000" pitchFamily="34" charset="-128"/>
                <a:ea typeface="Yu Gothic Light" panose="020B0300000000000000" pitchFamily="34" charset="-128"/>
              </a:rPr>
              <a:t>, de l’indépendance du </a:t>
            </a:r>
            <a:r>
              <a:rPr lang="fr-FR" sz="1600" dirty="0" err="1">
                <a:latin typeface="Yu Gothic Light" panose="020B0300000000000000" pitchFamily="34" charset="-128"/>
                <a:ea typeface="Yu Gothic Light" panose="020B0300000000000000" pitchFamily="34" charset="-128"/>
              </a:rPr>
              <a:t>nutriscore</a:t>
            </a:r>
            <a:r>
              <a:rPr lang="fr-FR" sz="1600" dirty="0">
                <a:latin typeface="Yu Gothic Light" panose="020B0300000000000000" pitchFamily="34" charset="-128"/>
                <a:ea typeface="Yu Gothic Light" panose="020B0300000000000000" pitchFamily="34" charset="-128"/>
              </a:rPr>
              <a:t> et du score intermédiaire permettant de calculer « Score </a:t>
            </a:r>
            <a:r>
              <a:rPr lang="fr-FR" sz="1600" dirty="0" err="1">
                <a:latin typeface="Yu Gothic Light" panose="020B0300000000000000" pitchFamily="34" charset="-128"/>
                <a:ea typeface="Yu Gothic Light" panose="020B0300000000000000" pitchFamily="34" charset="-128"/>
              </a:rPr>
              <a:t>your</a:t>
            </a:r>
            <a:r>
              <a:rPr lang="fr-FR" sz="1600" dirty="0">
                <a:latin typeface="Yu Gothic Light" panose="020B0300000000000000" pitchFamily="34" charset="-128"/>
                <a:ea typeface="Yu Gothic Light" panose="020B0300000000000000" pitchFamily="34" charset="-128"/>
              </a:rPr>
              <a:t> </a:t>
            </a:r>
            <a:r>
              <a:rPr lang="fr-FR" sz="1600" dirty="0" err="1">
                <a:latin typeface="Yu Gothic Light" panose="020B0300000000000000" pitchFamily="34" charset="-128"/>
                <a:ea typeface="Yu Gothic Light" panose="020B0300000000000000" pitchFamily="34" charset="-128"/>
              </a:rPr>
              <a:t>food</a:t>
            </a:r>
            <a:r>
              <a:rPr lang="fr-FR" sz="1600" dirty="0">
                <a:latin typeface="Yu Gothic Light" panose="020B0300000000000000" pitchFamily="34" charset="-128"/>
                <a:ea typeface="Yu Gothic Light" panose="020B0300000000000000" pitchFamily="34" charset="-128"/>
              </a:rPr>
              <a:t> »</a:t>
            </a:r>
            <a:endParaRPr lang="fr-FR" dirty="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1176107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9D1970A-C51C-4882-9385-B8DB0988B174}"/>
              </a:ext>
            </a:extLst>
          </p:cNvPr>
          <p:cNvSpPr>
            <a:spLocks noGrp="1"/>
          </p:cNvSpPr>
          <p:nvPr>
            <p:ph type="sldNum" sz="quarter" idx="12"/>
          </p:nvPr>
        </p:nvSpPr>
        <p:spPr/>
        <p:txBody>
          <a:bodyPr/>
          <a:lstStyle/>
          <a:p>
            <a:fld id="{A47CBF5F-AFAF-4CF2-85DD-2C0CB3FB2310}" type="slidenum">
              <a:rPr lang="fr-FR" smtClean="0"/>
              <a:t>31</a:t>
            </a:fld>
            <a:endParaRPr lang="fr-FR"/>
          </a:p>
        </p:txBody>
      </p:sp>
      <p:pic>
        <p:nvPicPr>
          <p:cNvPr id="6" name="Image 5">
            <a:extLst>
              <a:ext uri="{FF2B5EF4-FFF2-40B4-BE49-F238E27FC236}">
                <a16:creationId xmlns:a16="http://schemas.microsoft.com/office/drawing/2014/main" id="{F1E2AB93-7272-4BB2-9524-47B43A8CF26B}"/>
              </a:ext>
            </a:extLst>
          </p:cNvPr>
          <p:cNvPicPr>
            <a:picLocks noChangeAspect="1"/>
          </p:cNvPicPr>
          <p:nvPr/>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313479" y="2397439"/>
            <a:ext cx="1973394" cy="2516084"/>
          </a:xfrm>
          <a:prstGeom prst="rect">
            <a:avLst/>
          </a:prstGeom>
          <a:noFill/>
          <a:ln>
            <a:noFill/>
          </a:ln>
        </p:spPr>
      </p:pic>
      <p:sp>
        <p:nvSpPr>
          <p:cNvPr id="11" name="Text Box 1">
            <a:extLst>
              <a:ext uri="{FF2B5EF4-FFF2-40B4-BE49-F238E27FC236}">
                <a16:creationId xmlns:a16="http://schemas.microsoft.com/office/drawing/2014/main" id="{089A3ABD-A592-44ED-A3AA-492CC4E3E5F8}"/>
              </a:ext>
            </a:extLst>
          </p:cNvPr>
          <p:cNvSpPr txBox="1">
            <a:spLocks noChangeArrowheads="1"/>
          </p:cNvSpPr>
          <p:nvPr/>
        </p:nvSpPr>
        <p:spPr bwMode="auto">
          <a:xfrm>
            <a:off x="3673839" y="3182867"/>
            <a:ext cx="4844322" cy="663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1pPr>
            <a:lvl2pPr marL="273050" indent="-269875">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2pPr>
            <a:lvl3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3pPr>
            <a:lvl4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4pPr>
            <a:lvl5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9pPr>
          </a:lstStyle>
          <a:p>
            <a:pPr marL="1588" lvl="1" indent="0">
              <a:lnSpc>
                <a:spcPct val="90000"/>
              </a:lnSpc>
              <a:spcBef>
                <a:spcPts val="750"/>
              </a:spcBef>
              <a:buClr>
                <a:srgbClr val="FF6600"/>
              </a:buClr>
              <a:buSzPct val="100000"/>
              <a:defRPr/>
            </a:pPr>
            <a:r>
              <a:rPr lang="fr-FR" altLang="fr-FR" sz="3600" b="1" dirty="0">
                <a:solidFill>
                  <a:srgbClr val="00529B"/>
                </a:solidFill>
                <a:latin typeface="+mn-lt"/>
                <a:cs typeface="Arial" charset="0"/>
              </a:rPr>
              <a:t>Des questions ?</a:t>
            </a:r>
          </a:p>
        </p:txBody>
      </p:sp>
      <p:sp>
        <p:nvSpPr>
          <p:cNvPr id="13" name="Ellipse 12">
            <a:extLst>
              <a:ext uri="{FF2B5EF4-FFF2-40B4-BE49-F238E27FC236}">
                <a16:creationId xmlns:a16="http://schemas.microsoft.com/office/drawing/2014/main" id="{115AFD4B-8125-4C64-9D7D-30BB4E2CF68B}"/>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0</a:t>
            </a:r>
          </a:p>
        </p:txBody>
      </p:sp>
      <p:sp>
        <p:nvSpPr>
          <p:cNvPr id="15" name="Text Box 2">
            <a:extLst>
              <a:ext uri="{FF2B5EF4-FFF2-40B4-BE49-F238E27FC236}">
                <a16:creationId xmlns:a16="http://schemas.microsoft.com/office/drawing/2014/main" id="{9698ACDE-5256-44CD-A921-D74C7BB8C1EA}"/>
              </a:ext>
            </a:extLst>
          </p:cNvPr>
          <p:cNvSpPr txBox="1">
            <a:spLocks noChangeArrowheads="1"/>
          </p:cNvSpPr>
          <p:nvPr/>
        </p:nvSpPr>
        <p:spPr bwMode="auto">
          <a:xfrm>
            <a:off x="241300" y="265088"/>
            <a:ext cx="75565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55600" indent="-352425">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1pPr>
            <a:lvl2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2pPr>
            <a:lvl3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3pPr>
            <a:lvl4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4pPr>
            <a:lvl5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2800" b="1" i="1" dirty="0">
                <a:solidFill>
                  <a:srgbClr val="002060"/>
                </a:solidFill>
                <a:latin typeface="Century Gothic" panose="020B0502020202020204" pitchFamily="34" charset="0"/>
              </a:rPr>
              <a:t>	Conclusion &amp; prochaines étapes</a:t>
            </a:r>
          </a:p>
        </p:txBody>
      </p:sp>
    </p:spTree>
    <p:extLst>
      <p:ext uri="{BB962C8B-B14F-4D97-AF65-F5344CB8AC3E}">
        <p14:creationId xmlns:p14="http://schemas.microsoft.com/office/powerpoint/2010/main" val="61549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2">
            <a:extLst>
              <a:ext uri="{FF2B5EF4-FFF2-40B4-BE49-F238E27FC236}">
                <a16:creationId xmlns:a16="http://schemas.microsoft.com/office/drawing/2014/main" id="{4811F7B5-4083-476F-827C-F7EE1D90961C}"/>
              </a:ext>
            </a:extLst>
          </p:cNvPr>
          <p:cNvSpPr txBox="1">
            <a:spLocks noChangeArrowheads="1"/>
          </p:cNvSpPr>
          <p:nvPr/>
        </p:nvSpPr>
        <p:spPr bwMode="auto">
          <a:xfrm>
            <a:off x="241300" y="265088"/>
            <a:ext cx="75565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55600" indent="-352425">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1pPr>
            <a:lvl2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2pPr>
            <a:lvl3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3pPr>
            <a:lvl4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4pPr>
            <a:lvl5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2800" b="1" i="1" dirty="0">
                <a:solidFill>
                  <a:srgbClr val="002060"/>
                </a:solidFill>
                <a:latin typeface="Century Gothic" panose="020B0502020202020204" pitchFamily="34" charset="0"/>
              </a:rPr>
              <a:t>	Sommaire</a:t>
            </a:r>
          </a:p>
        </p:txBody>
      </p:sp>
      <p:sp>
        <p:nvSpPr>
          <p:cNvPr id="14" name="Ellipse 13">
            <a:extLst>
              <a:ext uri="{FF2B5EF4-FFF2-40B4-BE49-F238E27FC236}">
                <a16:creationId xmlns:a16="http://schemas.microsoft.com/office/drawing/2014/main" id="{1BC3B96E-9EDF-4A9C-8A2E-C05604B621D7}"/>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0</a:t>
            </a:r>
          </a:p>
        </p:txBody>
      </p:sp>
      <p:sp>
        <p:nvSpPr>
          <p:cNvPr id="3" name="Espace réservé du numéro de diapositive 2">
            <a:extLst>
              <a:ext uri="{FF2B5EF4-FFF2-40B4-BE49-F238E27FC236}">
                <a16:creationId xmlns:a16="http://schemas.microsoft.com/office/drawing/2014/main" id="{5B7AAE45-4D82-4172-A56A-8318A02E9BE6}"/>
              </a:ext>
            </a:extLst>
          </p:cNvPr>
          <p:cNvSpPr>
            <a:spLocks noGrp="1"/>
          </p:cNvSpPr>
          <p:nvPr>
            <p:ph type="sldNum" sz="quarter" idx="12"/>
          </p:nvPr>
        </p:nvSpPr>
        <p:spPr/>
        <p:txBody>
          <a:bodyPr/>
          <a:lstStyle/>
          <a:p>
            <a:fld id="{A47CBF5F-AFAF-4CF2-85DD-2C0CB3FB2310}" type="slidenum">
              <a:rPr lang="fr-FR" smtClean="0"/>
              <a:t>4</a:t>
            </a:fld>
            <a:endParaRPr lang="fr-FR"/>
          </a:p>
        </p:txBody>
      </p:sp>
      <p:sp>
        <p:nvSpPr>
          <p:cNvPr id="2" name="ZoneTexte 1">
            <a:extLst>
              <a:ext uri="{FF2B5EF4-FFF2-40B4-BE49-F238E27FC236}">
                <a16:creationId xmlns:a16="http://schemas.microsoft.com/office/drawing/2014/main" id="{9B0BAE2B-B60E-415A-B67E-70AA327452EF}"/>
              </a:ext>
            </a:extLst>
          </p:cNvPr>
          <p:cNvSpPr txBox="1"/>
          <p:nvPr/>
        </p:nvSpPr>
        <p:spPr>
          <a:xfrm>
            <a:off x="2939857" y="548544"/>
            <a:ext cx="6201604" cy="692255"/>
          </a:xfrm>
          <a:prstGeom prst="rect">
            <a:avLst/>
          </a:prstGeom>
          <a:ln w="28575">
            <a:noFill/>
          </a:ln>
        </p:spPr>
        <p:txBody>
          <a:bodyPr wrap="square" lIns="72000" tIns="396000" rtlCol="0" anchor="t">
            <a:spAutoFit/>
          </a:bodyPr>
          <a:lstStyle/>
          <a:p>
            <a:pPr marL="3175" algn="l"/>
            <a:endParaRPr lang="fr-FR" sz="1600" b="1" dirty="0">
              <a:solidFill>
                <a:srgbClr val="002060"/>
              </a:solidFill>
              <a:latin typeface="Century Gothic" panose="020B0502020202020204" pitchFamily="34" charset="0"/>
              <a:ea typeface="Microsoft YaHei" panose="020B0503020204020204" pitchFamily="34" charset="-122"/>
            </a:endParaRPr>
          </a:p>
        </p:txBody>
      </p:sp>
      <p:sp>
        <p:nvSpPr>
          <p:cNvPr id="18" name="ZoneTexte 17">
            <a:extLst>
              <a:ext uri="{FF2B5EF4-FFF2-40B4-BE49-F238E27FC236}">
                <a16:creationId xmlns:a16="http://schemas.microsoft.com/office/drawing/2014/main" id="{1B64A551-9DFD-4ABB-8340-FC88A65CD404}"/>
              </a:ext>
            </a:extLst>
          </p:cNvPr>
          <p:cNvSpPr txBox="1"/>
          <p:nvPr/>
        </p:nvSpPr>
        <p:spPr>
          <a:xfrm>
            <a:off x="1088756" y="1011919"/>
            <a:ext cx="10467974" cy="5078313"/>
          </a:xfrm>
          <a:prstGeom prst="rect">
            <a:avLst/>
          </a:prstGeom>
          <a:noFill/>
          <a:ln w="28575">
            <a:solidFill>
              <a:srgbClr val="16B07D"/>
            </a:solidFill>
          </a:ln>
        </p:spPr>
        <p:txBody>
          <a:bodyPr wrap="square">
            <a:spAutoFit/>
          </a:bodyPr>
          <a:lstStyle/>
          <a:p>
            <a:pPr marL="0" indent="0">
              <a:buNone/>
            </a:pPr>
            <a:endParaRPr lang="fr-FR" sz="2400" cap="small" dirty="0"/>
          </a:p>
          <a:p>
            <a:pPr marL="0" indent="0">
              <a:buNone/>
            </a:pPr>
            <a:r>
              <a:rPr lang="fr-FR" sz="2400" b="1" cap="small" dirty="0"/>
              <a:t>Partie 1</a:t>
            </a:r>
            <a:r>
              <a:rPr lang="fr-FR" sz="2400" cap="small" dirty="0"/>
              <a:t> - </a:t>
            </a:r>
            <a:r>
              <a:rPr lang="fr-FR" sz="2400" dirty="0"/>
              <a:t>Présentation du jeu de données et de l’idée d’application</a:t>
            </a:r>
          </a:p>
          <a:p>
            <a:pPr marL="342900" indent="-342900">
              <a:buFont typeface="Wingdings" panose="05000000000000000000" pitchFamily="2" charset="2"/>
              <a:buChar char="Ø"/>
            </a:pPr>
            <a:endParaRPr lang="fr-FR" i="1" dirty="0"/>
          </a:p>
          <a:p>
            <a:pPr marL="0" indent="0">
              <a:buNone/>
            </a:pPr>
            <a:endParaRPr lang="fr-FR" sz="2400" dirty="0"/>
          </a:p>
          <a:p>
            <a:pPr marL="0" indent="0">
              <a:buNone/>
            </a:pPr>
            <a:r>
              <a:rPr lang="fr-FR" sz="2400" b="1" cap="small" dirty="0"/>
              <a:t>Partie 2 </a:t>
            </a:r>
            <a:r>
              <a:rPr lang="fr-FR" sz="2400" cap="small" dirty="0"/>
              <a:t> - </a:t>
            </a:r>
            <a:r>
              <a:rPr lang="fr-FR" sz="2400" dirty="0"/>
              <a:t>Présentation du nettoyage du jeu de données </a:t>
            </a:r>
          </a:p>
          <a:p>
            <a:pPr marL="285750" indent="-285750">
              <a:buFont typeface="Wingdings" panose="05000000000000000000" pitchFamily="2" charset="2"/>
              <a:buChar char="Ø"/>
            </a:pPr>
            <a:r>
              <a:rPr lang="fr-FR" i="1" dirty="0"/>
              <a:t>Sélection des informations pertinentes pour répondre à la problématique</a:t>
            </a:r>
          </a:p>
          <a:p>
            <a:pPr marL="285750" indent="-285750">
              <a:buFont typeface="Wingdings" panose="05000000000000000000" pitchFamily="2" charset="2"/>
              <a:buChar char="Ø"/>
            </a:pPr>
            <a:r>
              <a:rPr lang="fr-FR" i="1" dirty="0"/>
              <a:t>Repérage et traitement des valeurs manquantes et des valeurs aberrantes</a:t>
            </a:r>
          </a:p>
          <a:p>
            <a:pPr marL="0" indent="0">
              <a:buNone/>
            </a:pPr>
            <a:endParaRPr lang="fr-FR" dirty="0"/>
          </a:p>
          <a:p>
            <a:pPr marL="0" indent="0">
              <a:buNone/>
            </a:pPr>
            <a:r>
              <a:rPr lang="fr-FR" sz="2400" b="1" cap="small" dirty="0"/>
              <a:t>Partie 3 </a:t>
            </a:r>
            <a:r>
              <a:rPr lang="fr-FR" sz="2400" cap="small" dirty="0"/>
              <a:t> - </a:t>
            </a:r>
            <a:r>
              <a:rPr lang="fr-FR" sz="2400" dirty="0"/>
              <a:t>Présentation de l’analyse exploratoire </a:t>
            </a:r>
          </a:p>
          <a:p>
            <a:pPr marL="285750" indent="-285750">
              <a:buFont typeface="Wingdings" panose="05000000000000000000" pitchFamily="2" charset="2"/>
              <a:buChar char="Ø"/>
            </a:pPr>
            <a:r>
              <a:rPr lang="fr-FR" i="1" dirty="0"/>
              <a:t>Analyses univariées et multivariées</a:t>
            </a:r>
          </a:p>
          <a:p>
            <a:pPr marL="285750" indent="-285750">
              <a:buFont typeface="Wingdings" panose="05000000000000000000" pitchFamily="2" charset="2"/>
              <a:buChar char="Ø"/>
            </a:pPr>
            <a:r>
              <a:rPr lang="fr-FR" i="1" dirty="0"/>
              <a:t>Présentation des tests statistiques appropriés</a:t>
            </a:r>
            <a:endParaRPr lang="fr-FR" sz="2400" dirty="0"/>
          </a:p>
          <a:p>
            <a:pPr marL="0" indent="0">
              <a:buNone/>
            </a:pPr>
            <a:endParaRPr lang="fr-FR" sz="2400" dirty="0"/>
          </a:p>
          <a:p>
            <a:pPr marL="0" indent="0">
              <a:buNone/>
            </a:pPr>
            <a:r>
              <a:rPr lang="fr-FR" sz="2400" b="1" cap="small" dirty="0"/>
              <a:t>Partie 4</a:t>
            </a:r>
            <a:r>
              <a:rPr lang="fr-FR" sz="2400" cap="small" dirty="0"/>
              <a:t> - </a:t>
            </a:r>
            <a:r>
              <a:rPr lang="fr-FR" sz="2400" dirty="0"/>
              <a:t>Présentation finale de l’application</a:t>
            </a:r>
          </a:p>
          <a:p>
            <a:pPr marL="0" indent="0">
              <a:buNone/>
            </a:pPr>
            <a:endParaRPr lang="fr-FR" sz="2400" dirty="0"/>
          </a:p>
          <a:p>
            <a:pPr marL="0" indent="0">
              <a:buNone/>
            </a:pPr>
            <a:r>
              <a:rPr lang="fr-FR" sz="2400" b="1" cap="small" dirty="0"/>
              <a:t>Partie 5 </a:t>
            </a:r>
            <a:r>
              <a:rPr lang="fr-FR" sz="2400" cap="small" dirty="0"/>
              <a:t>- </a:t>
            </a:r>
            <a:r>
              <a:rPr lang="fr-FR" sz="2400" dirty="0"/>
              <a:t>Questions-réponses</a:t>
            </a:r>
          </a:p>
        </p:txBody>
      </p:sp>
      <p:sp>
        <p:nvSpPr>
          <p:cNvPr id="20" name="Ellipse 19">
            <a:extLst>
              <a:ext uri="{FF2B5EF4-FFF2-40B4-BE49-F238E27FC236}">
                <a16:creationId xmlns:a16="http://schemas.microsoft.com/office/drawing/2014/main" id="{324801C4-1875-4132-AE2D-7DEBAF2AE875}"/>
              </a:ext>
            </a:extLst>
          </p:cNvPr>
          <p:cNvSpPr/>
          <p:nvPr/>
        </p:nvSpPr>
        <p:spPr>
          <a:xfrm>
            <a:off x="511375" y="133645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1</a:t>
            </a:r>
          </a:p>
        </p:txBody>
      </p:sp>
      <p:sp>
        <p:nvSpPr>
          <p:cNvPr id="21" name="Ellipse 20">
            <a:extLst>
              <a:ext uri="{FF2B5EF4-FFF2-40B4-BE49-F238E27FC236}">
                <a16:creationId xmlns:a16="http://schemas.microsoft.com/office/drawing/2014/main" id="{C6527175-859C-4CE5-8A66-96D71336C6DD}"/>
              </a:ext>
            </a:extLst>
          </p:cNvPr>
          <p:cNvSpPr/>
          <p:nvPr/>
        </p:nvSpPr>
        <p:spPr>
          <a:xfrm>
            <a:off x="543095" y="4851118"/>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4</a:t>
            </a:r>
          </a:p>
        </p:txBody>
      </p:sp>
      <p:sp>
        <p:nvSpPr>
          <p:cNvPr id="22" name="Ellipse 21">
            <a:extLst>
              <a:ext uri="{FF2B5EF4-FFF2-40B4-BE49-F238E27FC236}">
                <a16:creationId xmlns:a16="http://schemas.microsoft.com/office/drawing/2014/main" id="{0C207B4B-E489-4670-928C-BA4DC3288D86}"/>
              </a:ext>
            </a:extLst>
          </p:cNvPr>
          <p:cNvSpPr/>
          <p:nvPr/>
        </p:nvSpPr>
        <p:spPr>
          <a:xfrm>
            <a:off x="532931" y="355107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23" name="Ellipse 22">
            <a:extLst>
              <a:ext uri="{FF2B5EF4-FFF2-40B4-BE49-F238E27FC236}">
                <a16:creationId xmlns:a16="http://schemas.microsoft.com/office/drawing/2014/main" id="{B480E871-2540-4BA6-8DBE-6016049CD84A}"/>
              </a:ext>
            </a:extLst>
          </p:cNvPr>
          <p:cNvSpPr/>
          <p:nvPr/>
        </p:nvSpPr>
        <p:spPr>
          <a:xfrm>
            <a:off x="522153" y="2364932"/>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Ellipse 10">
            <a:extLst>
              <a:ext uri="{FF2B5EF4-FFF2-40B4-BE49-F238E27FC236}">
                <a16:creationId xmlns:a16="http://schemas.microsoft.com/office/drawing/2014/main" id="{33912034-5BAC-45D7-A2DF-11038D1A6E7F}"/>
              </a:ext>
            </a:extLst>
          </p:cNvPr>
          <p:cNvSpPr/>
          <p:nvPr/>
        </p:nvSpPr>
        <p:spPr>
          <a:xfrm>
            <a:off x="511375" y="5557519"/>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1781174" y="1857158"/>
            <a:ext cx="9144001" cy="3049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pPr marL="0" indent="0">
              <a:buNone/>
            </a:pPr>
            <a:r>
              <a:rPr lang="fr-FR" sz="4800" dirty="0">
                <a:solidFill>
                  <a:schemeClr val="accent6">
                    <a:lumMod val="50000"/>
                  </a:schemeClr>
                </a:solidFill>
              </a:rPr>
              <a:t>PARTIE 1 :</a:t>
            </a:r>
          </a:p>
          <a:p>
            <a:pPr marL="0" indent="0">
              <a:buNone/>
            </a:pPr>
            <a:r>
              <a:rPr lang="fr-FR" sz="4800" dirty="0">
                <a:solidFill>
                  <a:schemeClr val="accent6">
                    <a:lumMod val="50000"/>
                  </a:schemeClr>
                </a:solidFill>
              </a:rPr>
              <a:t>Présentation du </a:t>
            </a:r>
            <a:r>
              <a:rPr lang="fr-FR" sz="4800" dirty="0" err="1">
                <a:solidFill>
                  <a:schemeClr val="accent6">
                    <a:lumMod val="50000"/>
                  </a:schemeClr>
                </a:solidFill>
              </a:rPr>
              <a:t>dataset</a:t>
            </a:r>
            <a:r>
              <a:rPr lang="fr-FR" sz="4800" dirty="0">
                <a:solidFill>
                  <a:schemeClr val="accent6">
                    <a:lumMod val="50000"/>
                  </a:schemeClr>
                </a:solidFill>
              </a:rPr>
              <a:t> et de l’idée d’application</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Tree>
    <p:extLst>
      <p:ext uri="{BB962C8B-B14F-4D97-AF65-F5344CB8AC3E}">
        <p14:creationId xmlns:p14="http://schemas.microsoft.com/office/powerpoint/2010/main" val="8848457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BEF5A5D-F0A7-4440-BA7A-6766BFC2DCB5}"/>
              </a:ext>
            </a:extLst>
          </p:cNvPr>
          <p:cNvSpPr>
            <a:spLocks noGrp="1"/>
          </p:cNvSpPr>
          <p:nvPr>
            <p:ph type="title"/>
          </p:nvPr>
        </p:nvSpPr>
        <p:spPr/>
        <p:txBody>
          <a:bodyPr/>
          <a:lstStyle/>
          <a:p>
            <a:r>
              <a:rPr lang="fr-FR" dirty="0"/>
              <a:t>  Présentation du jeu de données</a:t>
            </a:r>
          </a:p>
        </p:txBody>
      </p:sp>
      <p:sp>
        <p:nvSpPr>
          <p:cNvPr id="5" name="Ellipse 4">
            <a:extLst>
              <a:ext uri="{FF2B5EF4-FFF2-40B4-BE49-F238E27FC236}">
                <a16:creationId xmlns:a16="http://schemas.microsoft.com/office/drawing/2014/main" id="{A91460B7-5F82-4E68-84EF-56B55F462E93}"/>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1</a:t>
            </a:r>
          </a:p>
        </p:txBody>
      </p:sp>
      <p:sp>
        <p:nvSpPr>
          <p:cNvPr id="23" name="ZoneTexte 22">
            <a:extLst>
              <a:ext uri="{FF2B5EF4-FFF2-40B4-BE49-F238E27FC236}">
                <a16:creationId xmlns:a16="http://schemas.microsoft.com/office/drawing/2014/main" id="{F22550F3-11E9-4AB5-A216-2358B19C1205}"/>
              </a:ext>
            </a:extLst>
          </p:cNvPr>
          <p:cNvSpPr txBox="1"/>
          <p:nvPr/>
        </p:nvSpPr>
        <p:spPr>
          <a:xfrm>
            <a:off x="295375" y="821032"/>
            <a:ext cx="10823305" cy="6001643"/>
          </a:xfrm>
          <a:prstGeom prst="rect">
            <a:avLst/>
          </a:prstGeom>
          <a:noFill/>
          <a:ln w="28575">
            <a:noFill/>
          </a:ln>
        </p:spPr>
        <p:txBody>
          <a:bodyPr wrap="square">
            <a:spAutoFit/>
          </a:bodyPr>
          <a:lstStyle/>
          <a:p>
            <a:pPr marL="0" indent="0">
              <a:buNone/>
            </a:pPr>
            <a:endParaRPr lang="fr-FR" sz="2400" cap="small" dirty="0"/>
          </a:p>
          <a:p>
            <a:pPr marL="342900" indent="-342900">
              <a:buFont typeface="Wingdings" panose="05000000000000000000" pitchFamily="2" charset="2"/>
              <a:buChar char="§"/>
            </a:pPr>
            <a:r>
              <a:rPr lang="fr-FR" sz="2400" dirty="0"/>
              <a:t>Le jeu de données comporte donc massivement :</a:t>
            </a:r>
          </a:p>
          <a:p>
            <a:endParaRPr lang="fr-FR" sz="2400" dirty="0"/>
          </a:p>
          <a:p>
            <a:pPr marL="342900" indent="-342900">
              <a:buFont typeface="Wingdings" panose="05000000000000000000" pitchFamily="2" charset="2"/>
              <a:buChar char="Ø"/>
            </a:pPr>
            <a:r>
              <a:rPr lang="fr-FR" i="1" dirty="0"/>
              <a:t>320772 lignes et 162 colonnes</a:t>
            </a:r>
          </a:p>
          <a:p>
            <a:pPr marL="342900" indent="-342900">
              <a:buFont typeface="Wingdings" panose="05000000000000000000" pitchFamily="2" charset="2"/>
              <a:buChar char="Ø"/>
            </a:pPr>
            <a:r>
              <a:rPr lang="fr-FR" i="1" dirty="0"/>
              <a:t>Des produits et des informations générales sur ces produits (code, date de création etc.)</a:t>
            </a:r>
          </a:p>
          <a:p>
            <a:pPr marL="342900" indent="-342900">
              <a:buFont typeface="Wingdings" panose="05000000000000000000" pitchFamily="2" charset="2"/>
              <a:buChar char="Ø"/>
            </a:pPr>
            <a:r>
              <a:rPr lang="fr-FR" i="1" dirty="0"/>
              <a:t>Les ingrédients et additifs contenus dans les produits</a:t>
            </a:r>
          </a:p>
          <a:p>
            <a:pPr marL="342900" indent="-342900">
              <a:buFont typeface="Wingdings" panose="05000000000000000000" pitchFamily="2" charset="2"/>
              <a:buChar char="Ø"/>
            </a:pPr>
            <a:r>
              <a:rPr lang="fr-FR" i="1" dirty="0"/>
              <a:t>Des informations nutritionnelles</a:t>
            </a:r>
          </a:p>
          <a:p>
            <a:pPr marL="342900" indent="-342900">
              <a:buFont typeface="Wingdings" panose="05000000000000000000" pitchFamily="2" charset="2"/>
              <a:buChar char="Ø"/>
            </a:pPr>
            <a:r>
              <a:rPr lang="fr-FR" i="1" dirty="0"/>
              <a:t>76% de valeurs manquantes </a:t>
            </a:r>
          </a:p>
          <a:p>
            <a:pPr marL="342900" indent="-342900">
              <a:buFont typeface="Wingdings" panose="05000000000000000000" pitchFamily="2" charset="2"/>
              <a:buChar char="Ø"/>
            </a:pPr>
            <a:r>
              <a:rPr lang="fr-FR" i="1" dirty="0"/>
              <a:t>Seulement 59000 produits sont considérés comme pleinement remplis</a:t>
            </a:r>
          </a:p>
          <a:p>
            <a:pPr marL="342900" indent="-342900">
              <a:buFont typeface="Wingdings" panose="05000000000000000000" pitchFamily="2" charset="2"/>
              <a:buChar char="Ø"/>
            </a:pPr>
            <a:endParaRPr lang="fr-FR" i="1" dirty="0"/>
          </a:p>
          <a:p>
            <a:pPr marL="342900" indent="-342900">
              <a:buFont typeface="Wingdings" panose="05000000000000000000" pitchFamily="2" charset="2"/>
              <a:buChar char="Ø"/>
            </a:pPr>
            <a:endParaRPr lang="fr-FR" i="1" dirty="0"/>
          </a:p>
          <a:p>
            <a:pPr marL="342900" indent="-342900">
              <a:buFont typeface="Wingdings" panose="05000000000000000000" pitchFamily="2" charset="2"/>
              <a:buChar char="§"/>
            </a:pPr>
            <a:r>
              <a:rPr lang="fr-FR" sz="2400" dirty="0"/>
              <a:t>L'idée d'application </a:t>
            </a:r>
          </a:p>
          <a:p>
            <a:endParaRPr lang="fr-FR" sz="2400" dirty="0"/>
          </a:p>
          <a:p>
            <a:pPr marL="342900" indent="-342900">
              <a:buFont typeface="Wingdings" panose="05000000000000000000" pitchFamily="2" charset="2"/>
              <a:buChar char="Ø"/>
            </a:pPr>
            <a:r>
              <a:rPr lang="fr-FR" i="1" dirty="0"/>
              <a:t>Estimer un score "</a:t>
            </a:r>
            <a:r>
              <a:rPr lang="fr-FR" i="1" dirty="0" err="1"/>
              <a:t>Healthy</a:t>
            </a:r>
            <a:r>
              <a:rPr lang="fr-FR" i="1" dirty="0"/>
              <a:t>" pour les aliments que nous consommons, complémentaire avec le </a:t>
            </a:r>
            <a:r>
              <a:rPr lang="fr-FR" i="1" dirty="0" err="1"/>
              <a:t>nutriscore</a:t>
            </a:r>
            <a:r>
              <a:rPr lang="fr-FR" i="1" dirty="0"/>
              <a:t> et le </a:t>
            </a:r>
            <a:r>
              <a:rPr lang="fr-FR" i="1" dirty="0" err="1"/>
              <a:t>nutrigrade</a:t>
            </a:r>
            <a:r>
              <a:rPr lang="fr-FR" i="1" dirty="0"/>
              <a:t>, en se basant sur les valeurs nutritionnelles, les additifs, la présence d'huile de palme...</a:t>
            </a:r>
          </a:p>
          <a:p>
            <a:pPr marL="342900" indent="-342900">
              <a:buFont typeface="Wingdings" panose="05000000000000000000" pitchFamily="2" charset="2"/>
              <a:buChar char="Ø"/>
            </a:pPr>
            <a:r>
              <a:rPr lang="fr-FR" i="1" dirty="0"/>
              <a:t>Notre application s'appellera "Score </a:t>
            </a:r>
            <a:r>
              <a:rPr lang="fr-FR" i="1" dirty="0" err="1"/>
              <a:t>your</a:t>
            </a:r>
            <a:r>
              <a:rPr lang="fr-FR" i="1" dirty="0"/>
              <a:t> </a:t>
            </a:r>
            <a:r>
              <a:rPr lang="fr-FR" i="1" dirty="0" err="1"/>
              <a:t>food</a:t>
            </a:r>
            <a:r>
              <a:rPr lang="fr-FR" i="1" dirty="0"/>
              <a:t>"</a:t>
            </a:r>
          </a:p>
          <a:p>
            <a:pPr marL="342900" indent="-342900">
              <a:buFont typeface="Wingdings" panose="05000000000000000000" pitchFamily="2" charset="2"/>
              <a:buChar char="Ø"/>
            </a:pPr>
            <a:r>
              <a:rPr lang="fr-FR" i="1" dirty="0"/>
              <a:t>Pour ce faire, nous choisirons des indicateurs pertinents pour notre étude.</a:t>
            </a:r>
          </a:p>
          <a:p>
            <a:pPr marL="0" indent="0">
              <a:buNone/>
            </a:pPr>
            <a:endParaRPr lang="fr-FR" sz="2400" dirty="0"/>
          </a:p>
          <a:p>
            <a:pPr marL="0" indent="0">
              <a:buNone/>
            </a:pPr>
            <a:endParaRPr lang="fr-FR" sz="2400" dirty="0"/>
          </a:p>
        </p:txBody>
      </p:sp>
    </p:spTree>
    <p:extLst>
      <p:ext uri="{BB962C8B-B14F-4D97-AF65-F5344CB8AC3E}">
        <p14:creationId xmlns:p14="http://schemas.microsoft.com/office/powerpoint/2010/main" val="274858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1781174" y="1857158"/>
            <a:ext cx="9144001" cy="3049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pPr marL="0" indent="0">
              <a:buNone/>
            </a:pPr>
            <a:r>
              <a:rPr lang="fr-FR" sz="4800" dirty="0">
                <a:solidFill>
                  <a:schemeClr val="accent6">
                    <a:lumMod val="50000"/>
                  </a:schemeClr>
                </a:solidFill>
              </a:rPr>
              <a:t>PARTIE 2 :</a:t>
            </a:r>
          </a:p>
          <a:p>
            <a:pPr marL="0" indent="0">
              <a:buNone/>
            </a:pPr>
            <a:r>
              <a:rPr lang="fr-FR" sz="4800" dirty="0">
                <a:solidFill>
                  <a:schemeClr val="accent6">
                    <a:lumMod val="50000"/>
                  </a:schemeClr>
                </a:solidFill>
              </a:rPr>
              <a:t>Présentation du nettoyage du jeu de données</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Tree>
    <p:extLst>
      <p:ext uri="{BB962C8B-B14F-4D97-AF65-F5344CB8AC3E}">
        <p14:creationId xmlns:p14="http://schemas.microsoft.com/office/powerpoint/2010/main" val="40365851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8</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br>
              <a:rPr lang="fr-FR" dirty="0"/>
            </a:br>
            <a:r>
              <a:rPr lang="fr-FR" i="1" dirty="0"/>
              <a:t>Présentation du nettoyage du jeu de données</a:t>
            </a:r>
            <a:br>
              <a:rPr lang="fr-FR" i="1" dirty="0"/>
            </a:br>
            <a:r>
              <a:rPr lang="fr-FR" dirty="0"/>
              <a:t> </a:t>
            </a:r>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499730" y="1351508"/>
            <a:ext cx="11057861" cy="4031873"/>
          </a:xfrm>
          <a:prstGeom prst="rect">
            <a:avLst/>
          </a:prstGeom>
          <a:noFill/>
          <a:ln w="28575">
            <a:noFill/>
          </a:ln>
        </p:spPr>
        <p:txBody>
          <a:bodyPr wrap="square">
            <a:spAutoFit/>
          </a:bodyPr>
          <a:lstStyle/>
          <a:p>
            <a:pPr marL="342900" indent="-342900">
              <a:buFont typeface="Courier New" panose="02070309020205020404" pitchFamily="49" charset="0"/>
              <a:buChar char="o"/>
            </a:pPr>
            <a:r>
              <a:rPr lang="fr-FR" sz="2400" dirty="0"/>
              <a:t>1</a:t>
            </a:r>
            <a:r>
              <a:rPr lang="fr-FR" sz="2400" baseline="30000" dirty="0"/>
              <a:t>ère</a:t>
            </a:r>
            <a:r>
              <a:rPr lang="fr-FR" sz="2400" dirty="0"/>
              <a:t> décision de nettoyage des NaN de notre jeu de données : Supprimer des valeurs sans biaiser le </a:t>
            </a:r>
            <a:r>
              <a:rPr lang="fr-FR" sz="2400" dirty="0" err="1"/>
              <a:t>dataset</a:t>
            </a:r>
            <a:endParaRPr lang="fr-FR" sz="2400" dirty="0"/>
          </a:p>
          <a:p>
            <a:endParaRPr lang="fr-FR" sz="2400" dirty="0"/>
          </a:p>
          <a:p>
            <a:endParaRPr lang="fr-FR" sz="2400" dirty="0"/>
          </a:p>
          <a:p>
            <a:pPr marL="342900" indent="-342900">
              <a:buFont typeface="Wingdings" panose="05000000000000000000" pitchFamily="2" charset="2"/>
              <a:buChar char="Ø"/>
            </a:pPr>
            <a:r>
              <a:rPr lang="fr-FR" sz="2000" i="1" dirty="0"/>
              <a:t>Décision de supprimer les </a:t>
            </a:r>
            <a:r>
              <a:rPr lang="fr-FR" sz="2000" i="1" dirty="0" err="1"/>
              <a:t>features</a:t>
            </a:r>
            <a:r>
              <a:rPr lang="fr-FR" sz="2000" i="1" dirty="0"/>
              <a:t> contenant moins de 25% de taux de remplissage</a:t>
            </a:r>
          </a:p>
          <a:p>
            <a:pPr marL="342900" indent="-342900">
              <a:buFont typeface="Wingdings" panose="05000000000000000000" pitchFamily="2" charset="2"/>
              <a:buChar char="Ø"/>
            </a:pPr>
            <a:endParaRPr lang="fr-FR" sz="2000" i="1" dirty="0"/>
          </a:p>
          <a:p>
            <a:endParaRPr lang="fr-FR" sz="2000" i="1" dirty="0"/>
          </a:p>
          <a:p>
            <a:pPr marL="342900" indent="-342900">
              <a:buFont typeface="Wingdings" panose="05000000000000000000" pitchFamily="2" charset="2"/>
              <a:buChar char="Ø"/>
            </a:pPr>
            <a:r>
              <a:rPr lang="fr-FR" sz="2000" i="1" dirty="0"/>
              <a:t>Suppression des colonnes qui ne nous présentent pas d'intérêt puisque redondantes pour la suite de notre étude</a:t>
            </a:r>
          </a:p>
          <a:p>
            <a:endParaRPr lang="fr-FR" sz="2000" i="1" dirty="0"/>
          </a:p>
          <a:p>
            <a:pPr marL="342900" indent="-342900">
              <a:buFont typeface="Wingdings" panose="05000000000000000000" pitchFamily="2" charset="2"/>
              <a:buChar char="Ø"/>
            </a:pPr>
            <a:endParaRPr lang="fr-FR" sz="2000" i="1" dirty="0"/>
          </a:p>
          <a:p>
            <a:pPr marL="342900" indent="-342900">
              <a:buFont typeface="Wingdings" panose="05000000000000000000" pitchFamily="2" charset="2"/>
              <a:buChar char="Ø"/>
            </a:pPr>
            <a:r>
              <a:rPr lang="fr-FR" sz="2000" i="1" dirty="0"/>
              <a:t>Suppression des valeurs en doublon dans le </a:t>
            </a:r>
            <a:r>
              <a:rPr lang="fr-FR" sz="2000" i="1" dirty="0" err="1"/>
              <a:t>dataset</a:t>
            </a:r>
            <a:r>
              <a:rPr lang="fr-FR" sz="2000" i="1" dirty="0"/>
              <a:t> </a:t>
            </a:r>
          </a:p>
        </p:txBody>
      </p:sp>
    </p:spTree>
    <p:extLst>
      <p:ext uri="{BB962C8B-B14F-4D97-AF65-F5344CB8AC3E}">
        <p14:creationId xmlns:p14="http://schemas.microsoft.com/office/powerpoint/2010/main" val="86107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9</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br>
              <a:rPr lang="fr-FR" dirty="0"/>
            </a:br>
            <a:r>
              <a:rPr lang="fr-FR" i="1" dirty="0"/>
              <a:t>Présentation du nettoyage du jeu de données</a:t>
            </a:r>
            <a:br>
              <a:rPr lang="fr-FR" i="1" dirty="0"/>
            </a:br>
            <a:r>
              <a:rPr lang="fr-FR" dirty="0"/>
              <a:t> </a:t>
            </a:r>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567069" y="2213282"/>
            <a:ext cx="11057861" cy="2800767"/>
          </a:xfrm>
          <a:prstGeom prst="rect">
            <a:avLst/>
          </a:prstGeom>
          <a:noFill/>
          <a:ln w="28575">
            <a:noFill/>
          </a:ln>
        </p:spPr>
        <p:txBody>
          <a:bodyPr wrap="square">
            <a:spAutoFit/>
          </a:bodyPr>
          <a:lstStyle/>
          <a:p>
            <a:pPr marL="342900" indent="-342900">
              <a:buFont typeface="Courier New" panose="02070309020205020404" pitchFamily="49" charset="0"/>
              <a:buChar char="o"/>
            </a:pPr>
            <a:r>
              <a:rPr lang="fr-FR" sz="2400" dirty="0"/>
              <a:t>Seconde décision de nettoyage des NaN de notre jeu de données : Remplacer les valeurs manquantes par la médiane pour les valeurs nutritives </a:t>
            </a:r>
          </a:p>
          <a:p>
            <a:endParaRPr lang="fr-FR" sz="2400" dirty="0"/>
          </a:p>
          <a:p>
            <a:endParaRPr lang="fr-FR" sz="2400" dirty="0"/>
          </a:p>
          <a:p>
            <a:pPr marL="342900" indent="-342900">
              <a:buFont typeface="Wingdings" panose="05000000000000000000" pitchFamily="2" charset="2"/>
              <a:buChar char="Ø"/>
            </a:pPr>
            <a:r>
              <a:rPr lang="fr-FR" sz="2000" i="1" dirty="0"/>
              <a:t>Idée de ne pas perdre l’information sur les valeurs nutritives</a:t>
            </a:r>
          </a:p>
          <a:p>
            <a:endParaRPr lang="fr-FR" sz="2000" i="1" dirty="0"/>
          </a:p>
          <a:p>
            <a:endParaRPr lang="fr-FR" sz="2000" i="1" dirty="0"/>
          </a:p>
          <a:p>
            <a:pPr marL="342900" indent="-342900">
              <a:buFont typeface="Wingdings" panose="05000000000000000000" pitchFamily="2" charset="2"/>
              <a:buChar char="Ø"/>
            </a:pPr>
            <a:r>
              <a:rPr lang="fr-FR" sz="2000" i="1" dirty="0"/>
              <a:t>Variables quantitatives et donc potentiellement exploitables pour notre </a:t>
            </a:r>
            <a:r>
              <a:rPr lang="fr-FR" sz="2000" i="1" dirty="0" err="1"/>
              <a:t>dataset</a:t>
            </a:r>
            <a:endParaRPr lang="fr-FR" sz="2000" i="1" dirty="0"/>
          </a:p>
        </p:txBody>
      </p:sp>
    </p:spTree>
    <p:extLst>
      <p:ext uri="{BB962C8B-B14F-4D97-AF65-F5344CB8AC3E}">
        <p14:creationId xmlns:p14="http://schemas.microsoft.com/office/powerpoint/2010/main" val="283550692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w="28575">
          <a:solidFill>
            <a:srgbClr val="16B07D"/>
          </a:solidFill>
        </a:ln>
      </a:spPr>
      <a:bodyPr lIns="72000" tIns="396000" anchor="t"/>
      <a:lstStyle>
        <a:defPPr marL="174625" indent="-171450" algn="l">
          <a:buFont typeface="Wingdings" panose="05000000000000000000" pitchFamily="2" charset="2"/>
          <a:buChar char="ü"/>
          <a:defRPr sz="1200" b="1" i="0" dirty="0" smtClean="0">
            <a:latin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56794</TotalTime>
  <Words>2097</Words>
  <Application>Microsoft Office PowerPoint</Application>
  <PresentationFormat>Grand écran</PresentationFormat>
  <Paragraphs>334</Paragraphs>
  <Slides>31</Slides>
  <Notes>8</Notes>
  <HiddenSlides>0</HiddenSlides>
  <MMClips>0</MMClips>
  <ScaleCrop>false</ScaleCrop>
  <HeadingPairs>
    <vt:vector size="6" baseType="variant">
      <vt:variant>
        <vt:lpstr>Polices utilisées</vt:lpstr>
      </vt:variant>
      <vt:variant>
        <vt:i4>11</vt:i4>
      </vt:variant>
      <vt:variant>
        <vt:lpstr>Thème</vt:lpstr>
      </vt:variant>
      <vt:variant>
        <vt:i4>2</vt:i4>
      </vt:variant>
      <vt:variant>
        <vt:lpstr>Titres des diapositives</vt:lpstr>
      </vt:variant>
      <vt:variant>
        <vt:i4>31</vt:i4>
      </vt:variant>
    </vt:vector>
  </HeadingPairs>
  <TitlesOfParts>
    <vt:vector size="44" baseType="lpstr">
      <vt:lpstr>Yu Gothic Light</vt:lpstr>
      <vt:lpstr>-apple-system</vt:lpstr>
      <vt:lpstr>Arial</vt:lpstr>
      <vt:lpstr>Calibri</vt:lpstr>
      <vt:lpstr>Calibri Light</vt:lpstr>
      <vt:lpstr>Century Gothic</vt:lpstr>
      <vt:lpstr>Courier New</vt:lpstr>
      <vt:lpstr>Nexa Bold</vt:lpstr>
      <vt:lpstr>Nunito-Regular</vt:lpstr>
      <vt:lpstr>Times New Roman</vt:lpstr>
      <vt:lpstr>Wingdings</vt:lpstr>
      <vt:lpstr>Thème Office</vt:lpstr>
      <vt:lpstr>Conception personnalisée</vt:lpstr>
      <vt:lpstr>Présentation PowerPoint</vt:lpstr>
      <vt:lpstr>Présentation PowerPoint</vt:lpstr>
      <vt:lpstr>Présentation PowerPoint</vt:lpstr>
      <vt:lpstr>Présentation PowerPoint</vt:lpstr>
      <vt:lpstr>Présentation PowerPoint</vt:lpstr>
      <vt:lpstr>  Présentation du jeu de données</vt:lpstr>
      <vt:lpstr>Présentation PowerPoint</vt:lpstr>
      <vt:lpstr> Présentation du nettoyage du jeu de données  </vt:lpstr>
      <vt:lpstr> Présentation du nettoyage du jeu de données  </vt:lpstr>
      <vt:lpstr> Présentation du nettoyage du jeu de données  </vt:lpstr>
      <vt:lpstr> Présentation du nettoyage du jeu de données  </vt:lpstr>
      <vt:lpstr> Présentation du nettoyage du jeu de données  </vt:lpstr>
      <vt:lpstr> Présentation du nettoyage du jeu de données : Outliers  </vt:lpstr>
      <vt:lpstr> Présentation du nettoyage du jeu de données : Outliers  </vt:lpstr>
      <vt:lpstr>Présentation PowerPoint</vt:lpstr>
      <vt:lpstr> Exploration des données : Analyse univariée  </vt:lpstr>
      <vt:lpstr> Exploration des données : Analyse univariée  </vt:lpstr>
      <vt:lpstr> Exploration des données : Analyse univariée  </vt:lpstr>
      <vt:lpstr> Exploration des données : Analyse univariée  </vt:lpstr>
      <vt:lpstr> Exploration des données : Analyse bivariée</vt:lpstr>
      <vt:lpstr> Exploration des données : Analyse bivariée</vt:lpstr>
      <vt:lpstr> Exploration des données : Analyse multivariée</vt:lpstr>
      <vt:lpstr> Exploration des données : Analyse multivariée</vt:lpstr>
      <vt:lpstr>Présentation PowerPoint</vt:lpstr>
      <vt:lpstr> Faits pertinents pour l’application   </vt:lpstr>
      <vt:lpstr> Faits pertinents pour l’application   </vt:lpstr>
      <vt:lpstr> Faits pertinents pour l’application   </vt:lpstr>
      <vt:lpstr> Faits pertinents pour l’application   </vt:lpstr>
      <vt:lpstr> Présentation finale de l’application   </vt:lpstr>
      <vt:lpstr> Faits pertinents pour l’application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Saad ZIZI</dc:creator>
  <cp:lastModifiedBy>Hajji, Nouha - NHA5600</cp:lastModifiedBy>
  <cp:revision>962</cp:revision>
  <dcterms:created xsi:type="dcterms:W3CDTF">2019-01-28T08:56:57Z</dcterms:created>
  <dcterms:modified xsi:type="dcterms:W3CDTF">2022-02-13T18:13:06Z</dcterms:modified>
</cp:coreProperties>
</file>