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8" r:id="rId2"/>
  </p:sldMasterIdLst>
  <p:notesMasterIdLst>
    <p:notesMasterId r:id="rId38"/>
  </p:notesMasterIdLst>
  <p:handoutMasterIdLst>
    <p:handoutMasterId r:id="rId39"/>
  </p:handoutMasterIdLst>
  <p:sldIdLst>
    <p:sldId id="257" r:id="rId3"/>
    <p:sldId id="489" r:id="rId4"/>
    <p:sldId id="388" r:id="rId5"/>
    <p:sldId id="258" r:id="rId6"/>
    <p:sldId id="502" r:id="rId7"/>
    <p:sldId id="485" r:id="rId8"/>
    <p:sldId id="503" r:id="rId9"/>
    <p:sldId id="507" r:id="rId10"/>
    <p:sldId id="525" r:id="rId11"/>
    <p:sldId id="493" r:id="rId12"/>
    <p:sldId id="512" r:id="rId13"/>
    <p:sldId id="513" r:id="rId14"/>
    <p:sldId id="514" r:id="rId15"/>
    <p:sldId id="495" r:id="rId16"/>
    <p:sldId id="523" r:id="rId17"/>
    <p:sldId id="516" r:id="rId18"/>
    <p:sldId id="506" r:id="rId19"/>
    <p:sldId id="521" r:id="rId20"/>
    <p:sldId id="536" r:id="rId21"/>
    <p:sldId id="500" r:id="rId22"/>
    <p:sldId id="533" r:id="rId23"/>
    <p:sldId id="534" r:id="rId24"/>
    <p:sldId id="535" r:id="rId25"/>
    <p:sldId id="537" r:id="rId26"/>
    <p:sldId id="539" r:id="rId27"/>
    <p:sldId id="538" r:id="rId28"/>
    <p:sldId id="531" r:id="rId29"/>
    <p:sldId id="530" r:id="rId30"/>
    <p:sldId id="543" r:id="rId31"/>
    <p:sldId id="532" r:id="rId32"/>
    <p:sldId id="542" r:id="rId33"/>
    <p:sldId id="540" r:id="rId34"/>
    <p:sldId id="541" r:id="rId35"/>
    <p:sldId id="527" r:id="rId36"/>
    <p:sldId id="390" r:id="rId37"/>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ad ZIZI" initials="SZ" lastIdx="10" clrIdx="0"/>
  <p:cmAuthor id="2" name="BEGUEL Ines" initials="BI" lastIdx="33" clrIdx="1"/>
  <p:cmAuthor id="3" name="Mohammed AMMARI" initials="MA" lastIdx="1"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60"/>
    <a:srgbClr val="9966FF"/>
    <a:srgbClr val="006600"/>
    <a:srgbClr val="003300"/>
    <a:srgbClr val="16B07D"/>
    <a:srgbClr val="FF6600"/>
    <a:srgbClr val="C79DA4"/>
    <a:srgbClr val="EDDFE2"/>
    <a:srgbClr val="C4F8E7"/>
    <a:srgbClr val="EAFCF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Aucun style, aucune grill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5AB1C69-6EDB-4FF4-983F-18BD219EF322}" styleName="Style moyen 2 - Accentuation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E3FDE45-AF77-4B5C-9715-49D594BDF05E}" styleName="Style léger 1 - Accentuation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540" autoAdjust="0"/>
    <p:restoredTop sz="93817" autoAdjust="0"/>
  </p:normalViewPr>
  <p:slideViewPr>
    <p:cSldViewPr snapToGrid="0">
      <p:cViewPr varScale="1">
        <p:scale>
          <a:sx n="60" d="100"/>
          <a:sy n="60" d="100"/>
        </p:scale>
        <p:origin x="64" y="192"/>
      </p:cViewPr>
      <p:guideLst>
        <p:guide orient="horz" pos="2160"/>
        <p:guide pos="3840"/>
      </p:guideLst>
    </p:cSldViewPr>
  </p:slideViewPr>
  <p:notesTextViewPr>
    <p:cViewPr>
      <p:scale>
        <a:sx n="200" d="100"/>
        <a:sy n="200" d="100"/>
      </p:scale>
      <p:origin x="0" y="0"/>
    </p:cViewPr>
  </p:notesTextViewPr>
  <p:sorterViewPr>
    <p:cViewPr>
      <p:scale>
        <a:sx n="100" d="100"/>
        <a:sy n="100" d="100"/>
      </p:scale>
      <p:origin x="0" y="144"/>
    </p:cViewPr>
  </p:sorterViewPr>
  <p:notesViewPr>
    <p:cSldViewPr snapToGrid="0">
      <p:cViewPr varScale="1">
        <p:scale>
          <a:sx n="51" d="100"/>
          <a:sy n="51" d="100"/>
        </p:scale>
        <p:origin x="2692" y="5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handoutMaster" Target="handoutMasters/handoutMaster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commentAuthors" Target="commentAuthor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85AA7E05-723C-412A-A8CA-98F0E9952A4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a:extLst>
              <a:ext uri="{FF2B5EF4-FFF2-40B4-BE49-F238E27FC236}">
                <a16:creationId xmlns:a16="http://schemas.microsoft.com/office/drawing/2014/main" id="{7D9E504D-3002-494A-85EA-37600814284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2D31292-528B-4901-A9C3-86824B87A3C9}" type="datetimeFigureOut">
              <a:rPr lang="fr-FR" smtClean="0"/>
              <a:t>01/04/2022</a:t>
            </a:fld>
            <a:endParaRPr lang="fr-FR"/>
          </a:p>
        </p:txBody>
      </p:sp>
      <p:sp>
        <p:nvSpPr>
          <p:cNvPr id="4" name="Espace réservé du pied de page 3">
            <a:extLst>
              <a:ext uri="{FF2B5EF4-FFF2-40B4-BE49-F238E27FC236}">
                <a16:creationId xmlns:a16="http://schemas.microsoft.com/office/drawing/2014/main" id="{6C671C01-E1B4-4411-B23F-1E1A6F58735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a:extLst>
              <a:ext uri="{FF2B5EF4-FFF2-40B4-BE49-F238E27FC236}">
                <a16:creationId xmlns:a16="http://schemas.microsoft.com/office/drawing/2014/main" id="{790D4820-69E8-430B-B0D8-4C7E9D4D3F6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4F3CD7D-4A23-40FF-8A68-3F80DABFE935}" type="slidenum">
              <a:rPr lang="fr-FR" smtClean="0"/>
              <a:t>‹N°›</a:t>
            </a:fld>
            <a:endParaRPr lang="fr-FR"/>
          </a:p>
        </p:txBody>
      </p:sp>
    </p:spTree>
    <p:extLst>
      <p:ext uri="{BB962C8B-B14F-4D97-AF65-F5344CB8AC3E}">
        <p14:creationId xmlns:p14="http://schemas.microsoft.com/office/powerpoint/2010/main" val="15008693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C1A96C-9AD9-4EF7-B561-A3B5E161988F}" type="datetimeFigureOut">
              <a:rPr lang="fr-FR" smtClean="0"/>
              <a:t>01/04/2022</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F00433-4865-4063-A8A7-9A94A3C2AEBB}" type="slidenum">
              <a:rPr lang="fr-FR" smtClean="0"/>
              <a:t>‹N°›</a:t>
            </a:fld>
            <a:endParaRPr lang="fr-FR"/>
          </a:p>
        </p:txBody>
      </p:sp>
    </p:spTree>
    <p:extLst>
      <p:ext uri="{BB962C8B-B14F-4D97-AF65-F5344CB8AC3E}">
        <p14:creationId xmlns:p14="http://schemas.microsoft.com/office/powerpoint/2010/main" val="27035520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id="{5C7CEB58-CC38-4B4F-BE3B-1BF8F9A47FE8}"/>
              </a:ext>
            </a:extLst>
          </p:cNvPr>
          <p:cNvSpPr>
            <a:spLocks noGrp="1" noChangeArrowheads="1"/>
          </p:cNvSpPr>
          <p:nvPr>
            <p:ph type="ftr" sz="quarter"/>
          </p:nvPr>
        </p:nvSpPr>
        <p:spPr>
          <a:noFill/>
          <a:extLst>
            <a:ext uri="{91240B29-F687-4F45-9708-019B960494DF}">
              <a14:hiddenLine xmlns:a14="http://schemas.microsoft.com/office/drawing/2010/main" w="9525">
                <a:solidFill>
                  <a:srgbClr val="3465AF"/>
                </a:solidFill>
                <a:round/>
                <a:headEnd/>
                <a:tailEnd/>
              </a14:hiddenLine>
            </a:ext>
          </a:extLst>
        </p:spPr>
        <p:txBody>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9pPr>
          </a:lstStyle>
          <a:p>
            <a:r>
              <a:rPr lang="fr-FR" altLang="fr-FR">
                <a:solidFill>
                  <a:srgbClr val="000000"/>
                </a:solidFill>
                <a:latin typeface="Calibri" panose="020F0502020204030204" pitchFamily="34" charset="0"/>
                <a:cs typeface="Arial" panose="020B0604020202020204" pitchFamily="34" charset="0"/>
              </a:rPr>
              <a:t>SIRH Harmonie - Nom du chantier ou du comité - jj/mm/aaaa</a:t>
            </a:r>
          </a:p>
        </p:txBody>
      </p:sp>
      <p:sp>
        <p:nvSpPr>
          <p:cNvPr id="6147" name="Rectangle 8">
            <a:extLst>
              <a:ext uri="{FF2B5EF4-FFF2-40B4-BE49-F238E27FC236}">
                <a16:creationId xmlns:a16="http://schemas.microsoft.com/office/drawing/2014/main" id="{1B80E6C5-C851-4E4F-8739-6AD79121B66B}"/>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F"/>
                </a:solidFill>
                <a:round/>
                <a:headEnd/>
                <a:tailEnd/>
              </a14:hiddenLine>
            </a:ext>
          </a:extLst>
        </p:spPr>
        <p:txBody>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9pPr>
          </a:lstStyle>
          <a:p>
            <a:fld id="{DCC730DB-6376-4AAD-9B73-7EF6998EDC57}" type="slidenum">
              <a:rPr lang="fr-FR" altLang="fr-FR" smtClean="0">
                <a:solidFill>
                  <a:srgbClr val="000000"/>
                </a:solidFill>
                <a:latin typeface="Calibri" panose="020F0502020204030204" pitchFamily="34" charset="0"/>
              </a:rPr>
              <a:pPr/>
              <a:t>1</a:t>
            </a:fld>
            <a:endParaRPr lang="fr-FR" altLang="fr-FR">
              <a:solidFill>
                <a:srgbClr val="000000"/>
              </a:solidFill>
              <a:latin typeface="Calibri" panose="020F0502020204030204" pitchFamily="34" charset="0"/>
            </a:endParaRPr>
          </a:p>
        </p:txBody>
      </p:sp>
      <p:sp>
        <p:nvSpPr>
          <p:cNvPr id="6148" name="Text Box 1">
            <a:extLst>
              <a:ext uri="{FF2B5EF4-FFF2-40B4-BE49-F238E27FC236}">
                <a16:creationId xmlns:a16="http://schemas.microsoft.com/office/drawing/2014/main" id="{1C5E4D69-0E8F-4A19-916A-2EB587A11AA8}"/>
              </a:ext>
            </a:extLst>
          </p:cNvPr>
          <p:cNvSpPr txBox="1">
            <a:spLocks noChangeArrowheads="1"/>
          </p:cNvSpPr>
          <p:nvPr/>
        </p:nvSpPr>
        <p:spPr bwMode="auto">
          <a:xfrm>
            <a:off x="0" y="9429750"/>
            <a:ext cx="2944813" cy="496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b"/>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9pPr>
          </a:lstStyle>
          <a:p>
            <a:pPr eaLnBrk="1" hangingPunct="1">
              <a:buSzPct val="100000"/>
            </a:pPr>
            <a:r>
              <a:rPr lang="fr-FR" altLang="fr-FR" sz="1200">
                <a:solidFill>
                  <a:srgbClr val="000000"/>
                </a:solidFill>
                <a:latin typeface="Calibri" panose="020F0502020204030204" pitchFamily="34" charset="0"/>
                <a:cs typeface="Arial" panose="020B0604020202020204" pitchFamily="34" charset="0"/>
              </a:rPr>
              <a:t>SIRH Harmonie - Nom du chantier ou du comité - jj/mm/aaaa</a:t>
            </a:r>
          </a:p>
        </p:txBody>
      </p:sp>
      <p:sp>
        <p:nvSpPr>
          <p:cNvPr id="6149" name="Text Box 2">
            <a:extLst>
              <a:ext uri="{FF2B5EF4-FFF2-40B4-BE49-F238E27FC236}">
                <a16:creationId xmlns:a16="http://schemas.microsoft.com/office/drawing/2014/main" id="{DC706677-5DD8-4FE5-A353-955E56712B62}"/>
              </a:ext>
            </a:extLst>
          </p:cNvPr>
          <p:cNvSpPr txBox="1">
            <a:spLocks noChangeArrowheads="1"/>
          </p:cNvSpPr>
          <p:nvPr/>
        </p:nvSpPr>
        <p:spPr bwMode="auto">
          <a:xfrm>
            <a:off x="3851275" y="9429750"/>
            <a:ext cx="2944813" cy="496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b"/>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9pPr>
          </a:lstStyle>
          <a:p>
            <a:pPr algn="r" eaLnBrk="1" hangingPunct="1">
              <a:buSzPct val="100000"/>
            </a:pPr>
            <a:fld id="{C93AF2AC-87E3-456B-8371-B89C7E522535}" type="slidenum">
              <a:rPr lang="fr-FR" altLang="fr-FR" sz="1200">
                <a:solidFill>
                  <a:srgbClr val="000000"/>
                </a:solidFill>
                <a:latin typeface="Calibri" panose="020F0502020204030204" pitchFamily="34" charset="0"/>
                <a:cs typeface="Arial" panose="020B0604020202020204" pitchFamily="34" charset="0"/>
              </a:rPr>
              <a:pPr algn="r" eaLnBrk="1" hangingPunct="1">
                <a:buSzPct val="100000"/>
              </a:pPr>
              <a:t>1</a:t>
            </a:fld>
            <a:endParaRPr lang="fr-FR" altLang="fr-FR" sz="1200">
              <a:solidFill>
                <a:srgbClr val="000000"/>
              </a:solidFill>
              <a:latin typeface="Calibri" panose="020F0502020204030204" pitchFamily="34" charset="0"/>
              <a:cs typeface="Arial" panose="020B0604020202020204" pitchFamily="34" charset="0"/>
            </a:endParaRPr>
          </a:p>
        </p:txBody>
      </p:sp>
      <p:sp>
        <p:nvSpPr>
          <p:cNvPr id="6150" name="Rectangle 3">
            <a:extLst>
              <a:ext uri="{FF2B5EF4-FFF2-40B4-BE49-F238E27FC236}">
                <a16:creationId xmlns:a16="http://schemas.microsoft.com/office/drawing/2014/main" id="{3BF13BB5-C254-464E-8332-FD996578BE2C}"/>
              </a:ext>
            </a:extLst>
          </p:cNvPr>
          <p:cNvSpPr>
            <a:spLocks noGrp="1" noRot="1" noChangeAspect="1" noChangeArrowheads="1" noTextEdit="1"/>
          </p:cNvSpPr>
          <p:nvPr>
            <p:ph type="sldImg"/>
          </p:nvPr>
        </p:nvSpPr>
        <p:spPr>
          <a:xfrm>
            <a:off x="422275" y="1239838"/>
            <a:ext cx="5954713" cy="3351212"/>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151" name="Text Box 4">
            <a:extLst>
              <a:ext uri="{FF2B5EF4-FFF2-40B4-BE49-F238E27FC236}">
                <a16:creationId xmlns:a16="http://schemas.microsoft.com/office/drawing/2014/main" id="{E8D8EBD8-7999-47C0-A053-A6E0D6636C7A}"/>
              </a:ext>
            </a:extLst>
          </p:cNvPr>
          <p:cNvSpPr txBox="1">
            <a:spLocks noChangeArrowheads="1"/>
          </p:cNvSpPr>
          <p:nvPr/>
        </p:nvSpPr>
        <p:spPr bwMode="auto">
          <a:xfrm>
            <a:off x="679450" y="4776788"/>
            <a:ext cx="5440363" cy="3911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fr-FR" altLang="fr-FR"/>
          </a:p>
        </p:txBody>
      </p:sp>
    </p:spTree>
    <p:extLst>
      <p:ext uri="{BB962C8B-B14F-4D97-AF65-F5344CB8AC3E}">
        <p14:creationId xmlns:p14="http://schemas.microsoft.com/office/powerpoint/2010/main" val="33584247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id="{5C7CEB58-CC38-4B4F-BE3B-1BF8F9A47FE8}"/>
              </a:ext>
            </a:extLst>
          </p:cNvPr>
          <p:cNvSpPr>
            <a:spLocks noGrp="1" noChangeArrowheads="1"/>
          </p:cNvSpPr>
          <p:nvPr>
            <p:ph type="ftr" sz="quarter"/>
          </p:nvPr>
        </p:nvSpPr>
        <p:spPr>
          <a:noFill/>
          <a:extLst>
            <a:ext uri="{91240B29-F687-4F45-9708-019B960494DF}">
              <a14:hiddenLine xmlns:a14="http://schemas.microsoft.com/office/drawing/2010/main" w="9525">
                <a:solidFill>
                  <a:srgbClr val="3465AF"/>
                </a:solidFill>
                <a:round/>
                <a:headEnd/>
                <a:tailEnd/>
              </a14:hiddenLine>
            </a:ext>
          </a:extLst>
        </p:spPr>
        <p:txBody>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9pPr>
          </a:lstStyle>
          <a:p>
            <a:r>
              <a:rPr lang="fr-FR" altLang="fr-FR">
                <a:solidFill>
                  <a:srgbClr val="000000"/>
                </a:solidFill>
                <a:latin typeface="Calibri" panose="020F0502020204030204" pitchFamily="34" charset="0"/>
                <a:cs typeface="Arial" panose="020B0604020202020204" pitchFamily="34" charset="0"/>
              </a:rPr>
              <a:t>SIRH Harmonie - Nom du chantier ou du comité - jj/mm/aaaa</a:t>
            </a:r>
          </a:p>
        </p:txBody>
      </p:sp>
      <p:sp>
        <p:nvSpPr>
          <p:cNvPr id="6147" name="Rectangle 8">
            <a:extLst>
              <a:ext uri="{FF2B5EF4-FFF2-40B4-BE49-F238E27FC236}">
                <a16:creationId xmlns:a16="http://schemas.microsoft.com/office/drawing/2014/main" id="{1B80E6C5-C851-4E4F-8739-6AD79121B66B}"/>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F"/>
                </a:solidFill>
                <a:round/>
                <a:headEnd/>
                <a:tailEnd/>
              </a14:hiddenLine>
            </a:ext>
          </a:extLst>
        </p:spPr>
        <p:txBody>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9pPr>
          </a:lstStyle>
          <a:p>
            <a:fld id="{DCC730DB-6376-4AAD-9B73-7EF6998EDC57}" type="slidenum">
              <a:rPr lang="fr-FR" altLang="fr-FR" smtClean="0">
                <a:solidFill>
                  <a:srgbClr val="000000"/>
                </a:solidFill>
                <a:latin typeface="Calibri" panose="020F0502020204030204" pitchFamily="34" charset="0"/>
              </a:rPr>
              <a:pPr/>
              <a:t>2</a:t>
            </a:fld>
            <a:endParaRPr lang="fr-FR" altLang="fr-FR">
              <a:solidFill>
                <a:srgbClr val="000000"/>
              </a:solidFill>
              <a:latin typeface="Calibri" panose="020F0502020204030204" pitchFamily="34" charset="0"/>
            </a:endParaRPr>
          </a:p>
        </p:txBody>
      </p:sp>
      <p:sp>
        <p:nvSpPr>
          <p:cNvPr id="6148" name="Text Box 1">
            <a:extLst>
              <a:ext uri="{FF2B5EF4-FFF2-40B4-BE49-F238E27FC236}">
                <a16:creationId xmlns:a16="http://schemas.microsoft.com/office/drawing/2014/main" id="{1C5E4D69-0E8F-4A19-916A-2EB587A11AA8}"/>
              </a:ext>
            </a:extLst>
          </p:cNvPr>
          <p:cNvSpPr txBox="1">
            <a:spLocks noChangeArrowheads="1"/>
          </p:cNvSpPr>
          <p:nvPr/>
        </p:nvSpPr>
        <p:spPr bwMode="auto">
          <a:xfrm>
            <a:off x="0" y="9429750"/>
            <a:ext cx="2944813" cy="496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b"/>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9pPr>
          </a:lstStyle>
          <a:p>
            <a:pPr eaLnBrk="1" hangingPunct="1">
              <a:buSzPct val="100000"/>
            </a:pPr>
            <a:r>
              <a:rPr lang="fr-FR" altLang="fr-FR" sz="1200">
                <a:solidFill>
                  <a:srgbClr val="000000"/>
                </a:solidFill>
                <a:latin typeface="Calibri" panose="020F0502020204030204" pitchFamily="34" charset="0"/>
                <a:cs typeface="Arial" panose="020B0604020202020204" pitchFamily="34" charset="0"/>
              </a:rPr>
              <a:t>SIRH Harmonie - Nom du chantier ou du comité - jj/mm/aaaa</a:t>
            </a:r>
          </a:p>
        </p:txBody>
      </p:sp>
      <p:sp>
        <p:nvSpPr>
          <p:cNvPr id="6149" name="Text Box 2">
            <a:extLst>
              <a:ext uri="{FF2B5EF4-FFF2-40B4-BE49-F238E27FC236}">
                <a16:creationId xmlns:a16="http://schemas.microsoft.com/office/drawing/2014/main" id="{DC706677-5DD8-4FE5-A353-955E56712B62}"/>
              </a:ext>
            </a:extLst>
          </p:cNvPr>
          <p:cNvSpPr txBox="1">
            <a:spLocks noChangeArrowheads="1"/>
          </p:cNvSpPr>
          <p:nvPr/>
        </p:nvSpPr>
        <p:spPr bwMode="auto">
          <a:xfrm>
            <a:off x="3851275" y="9429750"/>
            <a:ext cx="2944813" cy="496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b"/>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9pPr>
          </a:lstStyle>
          <a:p>
            <a:pPr algn="r" eaLnBrk="1" hangingPunct="1">
              <a:buSzPct val="100000"/>
            </a:pPr>
            <a:fld id="{C93AF2AC-87E3-456B-8371-B89C7E522535}" type="slidenum">
              <a:rPr lang="fr-FR" altLang="fr-FR" sz="1200">
                <a:solidFill>
                  <a:srgbClr val="000000"/>
                </a:solidFill>
                <a:latin typeface="Calibri" panose="020F0502020204030204" pitchFamily="34" charset="0"/>
                <a:cs typeface="Arial" panose="020B0604020202020204" pitchFamily="34" charset="0"/>
              </a:rPr>
              <a:pPr algn="r" eaLnBrk="1" hangingPunct="1">
                <a:buSzPct val="100000"/>
              </a:pPr>
              <a:t>2</a:t>
            </a:fld>
            <a:endParaRPr lang="fr-FR" altLang="fr-FR" sz="1200">
              <a:solidFill>
                <a:srgbClr val="000000"/>
              </a:solidFill>
              <a:latin typeface="Calibri" panose="020F0502020204030204" pitchFamily="34" charset="0"/>
              <a:cs typeface="Arial" panose="020B0604020202020204" pitchFamily="34" charset="0"/>
            </a:endParaRPr>
          </a:p>
        </p:txBody>
      </p:sp>
      <p:sp>
        <p:nvSpPr>
          <p:cNvPr id="6150" name="Rectangle 3">
            <a:extLst>
              <a:ext uri="{FF2B5EF4-FFF2-40B4-BE49-F238E27FC236}">
                <a16:creationId xmlns:a16="http://schemas.microsoft.com/office/drawing/2014/main" id="{3BF13BB5-C254-464E-8332-FD996578BE2C}"/>
              </a:ext>
            </a:extLst>
          </p:cNvPr>
          <p:cNvSpPr>
            <a:spLocks noGrp="1" noRot="1" noChangeAspect="1" noChangeArrowheads="1" noTextEdit="1"/>
          </p:cNvSpPr>
          <p:nvPr>
            <p:ph type="sldImg"/>
          </p:nvPr>
        </p:nvSpPr>
        <p:spPr>
          <a:xfrm>
            <a:off x="422275" y="1239838"/>
            <a:ext cx="5954713" cy="3351212"/>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151" name="Text Box 4">
            <a:extLst>
              <a:ext uri="{FF2B5EF4-FFF2-40B4-BE49-F238E27FC236}">
                <a16:creationId xmlns:a16="http://schemas.microsoft.com/office/drawing/2014/main" id="{E8D8EBD8-7999-47C0-A053-A6E0D6636C7A}"/>
              </a:ext>
            </a:extLst>
          </p:cNvPr>
          <p:cNvSpPr txBox="1">
            <a:spLocks noChangeArrowheads="1"/>
          </p:cNvSpPr>
          <p:nvPr/>
        </p:nvSpPr>
        <p:spPr bwMode="auto">
          <a:xfrm>
            <a:off x="679450" y="4776788"/>
            <a:ext cx="5440363" cy="3911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fr-FR" altLang="fr-FR"/>
          </a:p>
        </p:txBody>
      </p:sp>
    </p:spTree>
    <p:extLst>
      <p:ext uri="{BB962C8B-B14F-4D97-AF65-F5344CB8AC3E}">
        <p14:creationId xmlns:p14="http://schemas.microsoft.com/office/powerpoint/2010/main" val="33809172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Le chronogramme</a:t>
            </a:r>
          </a:p>
        </p:txBody>
      </p:sp>
      <p:sp>
        <p:nvSpPr>
          <p:cNvPr id="4" name="Espace réservé du numéro de diapositive 3"/>
          <p:cNvSpPr>
            <a:spLocks noGrp="1"/>
          </p:cNvSpPr>
          <p:nvPr>
            <p:ph type="sldNum" sz="quarter" idx="5"/>
          </p:nvPr>
        </p:nvSpPr>
        <p:spPr/>
        <p:txBody>
          <a:bodyPr/>
          <a:lstStyle/>
          <a:p>
            <a:fld id="{EDF00433-4865-4063-A8A7-9A94A3C2AEBB}" type="slidenum">
              <a:rPr lang="fr-FR" smtClean="0"/>
              <a:t>3</a:t>
            </a:fld>
            <a:endParaRPr lang="fr-FR"/>
          </a:p>
        </p:txBody>
      </p:sp>
    </p:spTree>
    <p:extLst>
      <p:ext uri="{BB962C8B-B14F-4D97-AF65-F5344CB8AC3E}">
        <p14:creationId xmlns:p14="http://schemas.microsoft.com/office/powerpoint/2010/main" val="20423919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7">
            <a:extLst>
              <a:ext uri="{FF2B5EF4-FFF2-40B4-BE49-F238E27FC236}">
                <a16:creationId xmlns:a16="http://schemas.microsoft.com/office/drawing/2014/main" id="{052F990F-35DA-4FE9-BB10-68945448054E}"/>
              </a:ext>
            </a:extLst>
          </p:cNvPr>
          <p:cNvSpPr>
            <a:spLocks noGrp="1" noChangeArrowheads="1"/>
          </p:cNvSpPr>
          <p:nvPr>
            <p:ph type="ftr" sz="quarter"/>
          </p:nvPr>
        </p:nvSpPr>
        <p:spPr>
          <a:noFill/>
          <a:extLst>
            <a:ext uri="{91240B29-F687-4F45-9708-019B960494DF}">
              <a14:hiddenLine xmlns:a14="http://schemas.microsoft.com/office/drawing/2010/main" w="9525">
                <a:solidFill>
                  <a:srgbClr val="3465AF"/>
                </a:solidFill>
                <a:round/>
                <a:headEnd/>
                <a:tailEnd/>
              </a14:hiddenLine>
            </a:ext>
          </a:extLst>
        </p:spPr>
        <p:txBody>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9pPr>
          </a:lstStyle>
          <a:p>
            <a:r>
              <a:rPr lang="fr-FR" altLang="fr-FR">
                <a:solidFill>
                  <a:srgbClr val="000000"/>
                </a:solidFill>
                <a:latin typeface="Calibri" panose="020F0502020204030204" pitchFamily="34" charset="0"/>
                <a:cs typeface="Arial" panose="020B0604020202020204" pitchFamily="34" charset="0"/>
              </a:rPr>
              <a:t>SIRH Harmonie - Nom du chantier ou du comité - jj/mm/aaaa</a:t>
            </a:r>
          </a:p>
        </p:txBody>
      </p:sp>
      <p:sp>
        <p:nvSpPr>
          <p:cNvPr id="8195" name="Rectangle 8">
            <a:extLst>
              <a:ext uri="{FF2B5EF4-FFF2-40B4-BE49-F238E27FC236}">
                <a16:creationId xmlns:a16="http://schemas.microsoft.com/office/drawing/2014/main" id="{5AC0D840-6973-43E3-99C9-AF1F14F6292D}"/>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F"/>
                </a:solidFill>
                <a:round/>
                <a:headEnd/>
                <a:tailEnd/>
              </a14:hiddenLine>
            </a:ext>
          </a:extLst>
        </p:spPr>
        <p:txBody>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9pPr>
          </a:lstStyle>
          <a:p>
            <a:fld id="{C918FE48-AD0B-4F63-B757-5B690352B73D}" type="slidenum">
              <a:rPr lang="fr-FR" altLang="fr-FR" smtClean="0">
                <a:solidFill>
                  <a:srgbClr val="000000"/>
                </a:solidFill>
                <a:latin typeface="Calibri" panose="020F0502020204030204" pitchFamily="34" charset="0"/>
              </a:rPr>
              <a:pPr/>
              <a:t>4</a:t>
            </a:fld>
            <a:endParaRPr lang="fr-FR" altLang="fr-FR">
              <a:solidFill>
                <a:srgbClr val="000000"/>
              </a:solidFill>
              <a:latin typeface="Calibri" panose="020F0502020204030204" pitchFamily="34" charset="0"/>
            </a:endParaRPr>
          </a:p>
        </p:txBody>
      </p:sp>
      <p:sp>
        <p:nvSpPr>
          <p:cNvPr id="8196" name="Text Box 1">
            <a:extLst>
              <a:ext uri="{FF2B5EF4-FFF2-40B4-BE49-F238E27FC236}">
                <a16:creationId xmlns:a16="http://schemas.microsoft.com/office/drawing/2014/main" id="{5B1158D5-5263-449D-9737-68629127E0A3}"/>
              </a:ext>
            </a:extLst>
          </p:cNvPr>
          <p:cNvSpPr txBox="1">
            <a:spLocks noChangeArrowheads="1"/>
          </p:cNvSpPr>
          <p:nvPr/>
        </p:nvSpPr>
        <p:spPr bwMode="auto">
          <a:xfrm>
            <a:off x="0" y="9429750"/>
            <a:ext cx="2944813" cy="496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b"/>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9pPr>
          </a:lstStyle>
          <a:p>
            <a:pPr eaLnBrk="1" hangingPunct="1">
              <a:buSzPct val="100000"/>
            </a:pPr>
            <a:r>
              <a:rPr lang="fr-FR" altLang="fr-FR" sz="1200">
                <a:solidFill>
                  <a:srgbClr val="000000"/>
                </a:solidFill>
                <a:latin typeface="Calibri" panose="020F0502020204030204" pitchFamily="34" charset="0"/>
                <a:cs typeface="Arial" panose="020B0604020202020204" pitchFamily="34" charset="0"/>
              </a:rPr>
              <a:t>SIRH Harmonie - Nom du chantier ou du comité - jj/mm/aaaa</a:t>
            </a:r>
          </a:p>
        </p:txBody>
      </p:sp>
      <p:sp>
        <p:nvSpPr>
          <p:cNvPr id="8197" name="Text Box 2">
            <a:extLst>
              <a:ext uri="{FF2B5EF4-FFF2-40B4-BE49-F238E27FC236}">
                <a16:creationId xmlns:a16="http://schemas.microsoft.com/office/drawing/2014/main" id="{8EC44DE1-9BD2-4AF6-9956-24B1B3B64219}"/>
              </a:ext>
            </a:extLst>
          </p:cNvPr>
          <p:cNvSpPr txBox="1">
            <a:spLocks noChangeArrowheads="1"/>
          </p:cNvSpPr>
          <p:nvPr/>
        </p:nvSpPr>
        <p:spPr bwMode="auto">
          <a:xfrm>
            <a:off x="3851275" y="9429750"/>
            <a:ext cx="2944813" cy="496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b"/>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9pPr>
          </a:lstStyle>
          <a:p>
            <a:pPr algn="r" eaLnBrk="1" hangingPunct="1">
              <a:buSzPct val="100000"/>
            </a:pPr>
            <a:fld id="{1EA28DC1-83BB-4DC2-85C9-FC35075DAED2}" type="slidenum">
              <a:rPr lang="fr-FR" altLang="fr-FR" sz="1200">
                <a:solidFill>
                  <a:srgbClr val="000000"/>
                </a:solidFill>
                <a:latin typeface="Calibri" panose="020F0502020204030204" pitchFamily="34" charset="0"/>
                <a:cs typeface="Arial" panose="020B0604020202020204" pitchFamily="34" charset="0"/>
              </a:rPr>
              <a:pPr algn="r" eaLnBrk="1" hangingPunct="1">
                <a:buSzPct val="100000"/>
              </a:pPr>
              <a:t>4</a:t>
            </a:fld>
            <a:endParaRPr lang="fr-FR" altLang="fr-FR" sz="1200">
              <a:solidFill>
                <a:srgbClr val="000000"/>
              </a:solidFill>
              <a:latin typeface="Calibri" panose="020F0502020204030204" pitchFamily="34" charset="0"/>
              <a:cs typeface="Arial" panose="020B0604020202020204" pitchFamily="34" charset="0"/>
            </a:endParaRPr>
          </a:p>
        </p:txBody>
      </p:sp>
      <p:sp>
        <p:nvSpPr>
          <p:cNvPr id="8198" name="Rectangle 3">
            <a:extLst>
              <a:ext uri="{FF2B5EF4-FFF2-40B4-BE49-F238E27FC236}">
                <a16:creationId xmlns:a16="http://schemas.microsoft.com/office/drawing/2014/main" id="{7A642B07-C704-4F6C-9B11-FB2C87E564E1}"/>
              </a:ext>
            </a:extLst>
          </p:cNvPr>
          <p:cNvSpPr>
            <a:spLocks noGrp="1" noRot="1" noChangeAspect="1" noChangeArrowheads="1" noTextEdit="1"/>
          </p:cNvSpPr>
          <p:nvPr>
            <p:ph type="sldImg"/>
          </p:nvPr>
        </p:nvSpPr>
        <p:spPr>
          <a:xfrm>
            <a:off x="422275" y="1239838"/>
            <a:ext cx="5954713" cy="3351212"/>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9" name="Text Box 4">
            <a:extLst>
              <a:ext uri="{FF2B5EF4-FFF2-40B4-BE49-F238E27FC236}">
                <a16:creationId xmlns:a16="http://schemas.microsoft.com/office/drawing/2014/main" id="{567F565F-7FE6-479E-A2F9-8D5124E01979}"/>
              </a:ext>
            </a:extLst>
          </p:cNvPr>
          <p:cNvSpPr txBox="1">
            <a:spLocks noChangeArrowheads="1"/>
          </p:cNvSpPr>
          <p:nvPr/>
        </p:nvSpPr>
        <p:spPr bwMode="auto">
          <a:xfrm>
            <a:off x="679450" y="4776788"/>
            <a:ext cx="5440363" cy="3911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fr-FR" altLang="fr-FR"/>
          </a:p>
        </p:txBody>
      </p:sp>
      <p:sp>
        <p:nvSpPr>
          <p:cNvPr id="2" name="Espace réservé des notes 1">
            <a:extLst>
              <a:ext uri="{FF2B5EF4-FFF2-40B4-BE49-F238E27FC236}">
                <a16:creationId xmlns:a16="http://schemas.microsoft.com/office/drawing/2014/main" id="{83AAD99C-F7D0-41CC-800F-017381F370EC}"/>
              </a:ext>
            </a:extLst>
          </p:cNvPr>
          <p:cNvSpPr>
            <a:spLocks noGrp="1"/>
          </p:cNvSpPr>
          <p:nvPr>
            <p:ph type="body" idx="1"/>
          </p:nvPr>
        </p:nvSpPr>
        <p:spPr/>
        <p:txBody>
          <a:bodyPr/>
          <a:lstStyle/>
          <a:p>
            <a:r>
              <a:rPr lang="fr-FR" dirty="0"/>
              <a:t>Notes</a:t>
            </a:r>
          </a:p>
        </p:txBody>
      </p:sp>
    </p:spTree>
    <p:extLst>
      <p:ext uri="{BB962C8B-B14F-4D97-AF65-F5344CB8AC3E}">
        <p14:creationId xmlns:p14="http://schemas.microsoft.com/office/powerpoint/2010/main" val="13736856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id="{5C7CEB58-CC38-4B4F-BE3B-1BF8F9A47FE8}"/>
              </a:ext>
            </a:extLst>
          </p:cNvPr>
          <p:cNvSpPr>
            <a:spLocks noGrp="1" noChangeArrowheads="1"/>
          </p:cNvSpPr>
          <p:nvPr>
            <p:ph type="ftr" sz="quarter"/>
          </p:nvPr>
        </p:nvSpPr>
        <p:spPr>
          <a:noFill/>
          <a:extLst>
            <a:ext uri="{91240B29-F687-4F45-9708-019B960494DF}">
              <a14:hiddenLine xmlns:a14="http://schemas.microsoft.com/office/drawing/2010/main" w="9525">
                <a:solidFill>
                  <a:srgbClr val="3465AF"/>
                </a:solidFill>
                <a:round/>
                <a:headEnd/>
                <a:tailEnd/>
              </a14:hiddenLine>
            </a:ext>
          </a:extLst>
        </p:spPr>
        <p:txBody>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9pPr>
          </a:lstStyle>
          <a:p>
            <a:r>
              <a:rPr lang="fr-FR" altLang="fr-FR">
                <a:solidFill>
                  <a:srgbClr val="000000"/>
                </a:solidFill>
                <a:latin typeface="Calibri" panose="020F0502020204030204" pitchFamily="34" charset="0"/>
                <a:cs typeface="Arial" panose="020B0604020202020204" pitchFamily="34" charset="0"/>
              </a:rPr>
              <a:t>SIRH Harmonie - Nom du chantier ou du comité - jj/mm/aaaa</a:t>
            </a:r>
          </a:p>
        </p:txBody>
      </p:sp>
      <p:sp>
        <p:nvSpPr>
          <p:cNvPr id="6147" name="Rectangle 8">
            <a:extLst>
              <a:ext uri="{FF2B5EF4-FFF2-40B4-BE49-F238E27FC236}">
                <a16:creationId xmlns:a16="http://schemas.microsoft.com/office/drawing/2014/main" id="{1B80E6C5-C851-4E4F-8739-6AD79121B66B}"/>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F"/>
                </a:solidFill>
                <a:round/>
                <a:headEnd/>
                <a:tailEnd/>
              </a14:hiddenLine>
            </a:ext>
          </a:extLst>
        </p:spPr>
        <p:txBody>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9pPr>
          </a:lstStyle>
          <a:p>
            <a:fld id="{DCC730DB-6376-4AAD-9B73-7EF6998EDC57}" type="slidenum">
              <a:rPr lang="fr-FR" altLang="fr-FR" smtClean="0">
                <a:solidFill>
                  <a:srgbClr val="000000"/>
                </a:solidFill>
                <a:latin typeface="Calibri" panose="020F0502020204030204" pitchFamily="34" charset="0"/>
              </a:rPr>
              <a:pPr/>
              <a:t>5</a:t>
            </a:fld>
            <a:endParaRPr lang="fr-FR" altLang="fr-FR">
              <a:solidFill>
                <a:srgbClr val="000000"/>
              </a:solidFill>
              <a:latin typeface="Calibri" panose="020F0502020204030204" pitchFamily="34" charset="0"/>
            </a:endParaRPr>
          </a:p>
        </p:txBody>
      </p:sp>
      <p:sp>
        <p:nvSpPr>
          <p:cNvPr id="6148" name="Text Box 1">
            <a:extLst>
              <a:ext uri="{FF2B5EF4-FFF2-40B4-BE49-F238E27FC236}">
                <a16:creationId xmlns:a16="http://schemas.microsoft.com/office/drawing/2014/main" id="{1C5E4D69-0E8F-4A19-916A-2EB587A11AA8}"/>
              </a:ext>
            </a:extLst>
          </p:cNvPr>
          <p:cNvSpPr txBox="1">
            <a:spLocks noChangeArrowheads="1"/>
          </p:cNvSpPr>
          <p:nvPr/>
        </p:nvSpPr>
        <p:spPr bwMode="auto">
          <a:xfrm>
            <a:off x="0" y="9429750"/>
            <a:ext cx="2944813" cy="496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b"/>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9pPr>
          </a:lstStyle>
          <a:p>
            <a:pPr eaLnBrk="1" hangingPunct="1">
              <a:buSzPct val="100000"/>
            </a:pPr>
            <a:r>
              <a:rPr lang="fr-FR" altLang="fr-FR" sz="1200">
                <a:solidFill>
                  <a:srgbClr val="000000"/>
                </a:solidFill>
                <a:latin typeface="Calibri" panose="020F0502020204030204" pitchFamily="34" charset="0"/>
                <a:cs typeface="Arial" panose="020B0604020202020204" pitchFamily="34" charset="0"/>
              </a:rPr>
              <a:t>SIRH Harmonie - Nom du chantier ou du comité - jj/mm/aaaa</a:t>
            </a:r>
          </a:p>
        </p:txBody>
      </p:sp>
      <p:sp>
        <p:nvSpPr>
          <p:cNvPr id="6149" name="Text Box 2">
            <a:extLst>
              <a:ext uri="{FF2B5EF4-FFF2-40B4-BE49-F238E27FC236}">
                <a16:creationId xmlns:a16="http://schemas.microsoft.com/office/drawing/2014/main" id="{DC706677-5DD8-4FE5-A353-955E56712B62}"/>
              </a:ext>
            </a:extLst>
          </p:cNvPr>
          <p:cNvSpPr txBox="1">
            <a:spLocks noChangeArrowheads="1"/>
          </p:cNvSpPr>
          <p:nvPr/>
        </p:nvSpPr>
        <p:spPr bwMode="auto">
          <a:xfrm>
            <a:off x="3851275" y="9429750"/>
            <a:ext cx="2944813" cy="496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b"/>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9pPr>
          </a:lstStyle>
          <a:p>
            <a:pPr algn="r" eaLnBrk="1" hangingPunct="1">
              <a:buSzPct val="100000"/>
            </a:pPr>
            <a:fld id="{C93AF2AC-87E3-456B-8371-B89C7E522535}" type="slidenum">
              <a:rPr lang="fr-FR" altLang="fr-FR" sz="1200">
                <a:solidFill>
                  <a:srgbClr val="000000"/>
                </a:solidFill>
                <a:latin typeface="Calibri" panose="020F0502020204030204" pitchFamily="34" charset="0"/>
                <a:cs typeface="Arial" panose="020B0604020202020204" pitchFamily="34" charset="0"/>
              </a:rPr>
              <a:pPr algn="r" eaLnBrk="1" hangingPunct="1">
                <a:buSzPct val="100000"/>
              </a:pPr>
              <a:t>5</a:t>
            </a:fld>
            <a:endParaRPr lang="fr-FR" altLang="fr-FR" sz="1200">
              <a:solidFill>
                <a:srgbClr val="000000"/>
              </a:solidFill>
              <a:latin typeface="Calibri" panose="020F0502020204030204" pitchFamily="34" charset="0"/>
              <a:cs typeface="Arial" panose="020B0604020202020204" pitchFamily="34" charset="0"/>
            </a:endParaRPr>
          </a:p>
        </p:txBody>
      </p:sp>
      <p:sp>
        <p:nvSpPr>
          <p:cNvPr id="6150" name="Rectangle 3">
            <a:extLst>
              <a:ext uri="{FF2B5EF4-FFF2-40B4-BE49-F238E27FC236}">
                <a16:creationId xmlns:a16="http://schemas.microsoft.com/office/drawing/2014/main" id="{3BF13BB5-C254-464E-8332-FD996578BE2C}"/>
              </a:ext>
            </a:extLst>
          </p:cNvPr>
          <p:cNvSpPr>
            <a:spLocks noGrp="1" noRot="1" noChangeAspect="1" noChangeArrowheads="1" noTextEdit="1"/>
          </p:cNvSpPr>
          <p:nvPr>
            <p:ph type="sldImg"/>
          </p:nvPr>
        </p:nvSpPr>
        <p:spPr>
          <a:xfrm>
            <a:off x="422275" y="1239838"/>
            <a:ext cx="5954713" cy="3351212"/>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151" name="Text Box 4">
            <a:extLst>
              <a:ext uri="{FF2B5EF4-FFF2-40B4-BE49-F238E27FC236}">
                <a16:creationId xmlns:a16="http://schemas.microsoft.com/office/drawing/2014/main" id="{E8D8EBD8-7999-47C0-A053-A6E0D6636C7A}"/>
              </a:ext>
            </a:extLst>
          </p:cNvPr>
          <p:cNvSpPr txBox="1">
            <a:spLocks noChangeArrowheads="1"/>
          </p:cNvSpPr>
          <p:nvPr/>
        </p:nvSpPr>
        <p:spPr bwMode="auto">
          <a:xfrm>
            <a:off x="679450" y="4776788"/>
            <a:ext cx="5440363" cy="3911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fr-FR" altLang="fr-FR"/>
          </a:p>
        </p:txBody>
      </p:sp>
    </p:spTree>
    <p:extLst>
      <p:ext uri="{BB962C8B-B14F-4D97-AF65-F5344CB8AC3E}">
        <p14:creationId xmlns:p14="http://schemas.microsoft.com/office/powerpoint/2010/main" val="3500756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id="{5C7CEB58-CC38-4B4F-BE3B-1BF8F9A47FE8}"/>
              </a:ext>
            </a:extLst>
          </p:cNvPr>
          <p:cNvSpPr>
            <a:spLocks noGrp="1" noChangeArrowheads="1"/>
          </p:cNvSpPr>
          <p:nvPr>
            <p:ph type="ftr" sz="quarter"/>
          </p:nvPr>
        </p:nvSpPr>
        <p:spPr>
          <a:noFill/>
          <a:extLst>
            <a:ext uri="{91240B29-F687-4F45-9708-019B960494DF}">
              <a14:hiddenLine xmlns:a14="http://schemas.microsoft.com/office/drawing/2010/main" w="9525">
                <a:solidFill>
                  <a:srgbClr val="3465AF"/>
                </a:solidFill>
                <a:round/>
                <a:headEnd/>
                <a:tailEnd/>
              </a14:hiddenLine>
            </a:ext>
          </a:extLst>
        </p:spPr>
        <p:txBody>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9pPr>
          </a:lstStyle>
          <a:p>
            <a:r>
              <a:rPr lang="fr-FR" altLang="fr-FR">
                <a:solidFill>
                  <a:srgbClr val="000000"/>
                </a:solidFill>
                <a:latin typeface="Calibri" panose="020F0502020204030204" pitchFamily="34" charset="0"/>
                <a:cs typeface="Arial" panose="020B0604020202020204" pitchFamily="34" charset="0"/>
              </a:rPr>
              <a:t>SIRH Harmonie - Nom du chantier ou du comité - jj/mm/aaaa</a:t>
            </a:r>
          </a:p>
        </p:txBody>
      </p:sp>
      <p:sp>
        <p:nvSpPr>
          <p:cNvPr id="6147" name="Rectangle 8">
            <a:extLst>
              <a:ext uri="{FF2B5EF4-FFF2-40B4-BE49-F238E27FC236}">
                <a16:creationId xmlns:a16="http://schemas.microsoft.com/office/drawing/2014/main" id="{1B80E6C5-C851-4E4F-8739-6AD79121B66B}"/>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F"/>
                </a:solidFill>
                <a:round/>
                <a:headEnd/>
                <a:tailEnd/>
              </a14:hiddenLine>
            </a:ext>
          </a:extLst>
        </p:spPr>
        <p:txBody>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9pPr>
          </a:lstStyle>
          <a:p>
            <a:fld id="{DCC730DB-6376-4AAD-9B73-7EF6998EDC57}" type="slidenum">
              <a:rPr lang="fr-FR" altLang="fr-FR" smtClean="0">
                <a:solidFill>
                  <a:srgbClr val="000000"/>
                </a:solidFill>
                <a:latin typeface="Calibri" panose="020F0502020204030204" pitchFamily="34" charset="0"/>
              </a:rPr>
              <a:pPr/>
              <a:t>7</a:t>
            </a:fld>
            <a:endParaRPr lang="fr-FR" altLang="fr-FR">
              <a:solidFill>
                <a:srgbClr val="000000"/>
              </a:solidFill>
              <a:latin typeface="Calibri" panose="020F0502020204030204" pitchFamily="34" charset="0"/>
            </a:endParaRPr>
          </a:p>
        </p:txBody>
      </p:sp>
      <p:sp>
        <p:nvSpPr>
          <p:cNvPr id="6148" name="Text Box 1">
            <a:extLst>
              <a:ext uri="{FF2B5EF4-FFF2-40B4-BE49-F238E27FC236}">
                <a16:creationId xmlns:a16="http://schemas.microsoft.com/office/drawing/2014/main" id="{1C5E4D69-0E8F-4A19-916A-2EB587A11AA8}"/>
              </a:ext>
            </a:extLst>
          </p:cNvPr>
          <p:cNvSpPr txBox="1">
            <a:spLocks noChangeArrowheads="1"/>
          </p:cNvSpPr>
          <p:nvPr/>
        </p:nvSpPr>
        <p:spPr bwMode="auto">
          <a:xfrm>
            <a:off x="0" y="9429750"/>
            <a:ext cx="2944813" cy="496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b"/>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9pPr>
          </a:lstStyle>
          <a:p>
            <a:pPr eaLnBrk="1" hangingPunct="1">
              <a:buSzPct val="100000"/>
            </a:pPr>
            <a:r>
              <a:rPr lang="fr-FR" altLang="fr-FR" sz="1200">
                <a:solidFill>
                  <a:srgbClr val="000000"/>
                </a:solidFill>
                <a:latin typeface="Calibri" panose="020F0502020204030204" pitchFamily="34" charset="0"/>
                <a:cs typeface="Arial" panose="020B0604020202020204" pitchFamily="34" charset="0"/>
              </a:rPr>
              <a:t>SIRH Harmonie - Nom du chantier ou du comité - jj/mm/aaaa</a:t>
            </a:r>
          </a:p>
        </p:txBody>
      </p:sp>
      <p:sp>
        <p:nvSpPr>
          <p:cNvPr id="6149" name="Text Box 2">
            <a:extLst>
              <a:ext uri="{FF2B5EF4-FFF2-40B4-BE49-F238E27FC236}">
                <a16:creationId xmlns:a16="http://schemas.microsoft.com/office/drawing/2014/main" id="{DC706677-5DD8-4FE5-A353-955E56712B62}"/>
              </a:ext>
            </a:extLst>
          </p:cNvPr>
          <p:cNvSpPr txBox="1">
            <a:spLocks noChangeArrowheads="1"/>
          </p:cNvSpPr>
          <p:nvPr/>
        </p:nvSpPr>
        <p:spPr bwMode="auto">
          <a:xfrm>
            <a:off x="3851275" y="9429750"/>
            <a:ext cx="2944813" cy="496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b"/>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9pPr>
          </a:lstStyle>
          <a:p>
            <a:pPr algn="r" eaLnBrk="1" hangingPunct="1">
              <a:buSzPct val="100000"/>
            </a:pPr>
            <a:fld id="{C93AF2AC-87E3-456B-8371-B89C7E522535}" type="slidenum">
              <a:rPr lang="fr-FR" altLang="fr-FR" sz="1200">
                <a:solidFill>
                  <a:srgbClr val="000000"/>
                </a:solidFill>
                <a:latin typeface="Calibri" panose="020F0502020204030204" pitchFamily="34" charset="0"/>
                <a:cs typeface="Arial" panose="020B0604020202020204" pitchFamily="34" charset="0"/>
              </a:rPr>
              <a:pPr algn="r" eaLnBrk="1" hangingPunct="1">
                <a:buSzPct val="100000"/>
              </a:pPr>
              <a:t>7</a:t>
            </a:fld>
            <a:endParaRPr lang="fr-FR" altLang="fr-FR" sz="1200">
              <a:solidFill>
                <a:srgbClr val="000000"/>
              </a:solidFill>
              <a:latin typeface="Calibri" panose="020F0502020204030204" pitchFamily="34" charset="0"/>
              <a:cs typeface="Arial" panose="020B0604020202020204" pitchFamily="34" charset="0"/>
            </a:endParaRPr>
          </a:p>
        </p:txBody>
      </p:sp>
      <p:sp>
        <p:nvSpPr>
          <p:cNvPr id="6150" name="Rectangle 3">
            <a:extLst>
              <a:ext uri="{FF2B5EF4-FFF2-40B4-BE49-F238E27FC236}">
                <a16:creationId xmlns:a16="http://schemas.microsoft.com/office/drawing/2014/main" id="{3BF13BB5-C254-464E-8332-FD996578BE2C}"/>
              </a:ext>
            </a:extLst>
          </p:cNvPr>
          <p:cNvSpPr>
            <a:spLocks noGrp="1" noRot="1" noChangeAspect="1" noChangeArrowheads="1" noTextEdit="1"/>
          </p:cNvSpPr>
          <p:nvPr>
            <p:ph type="sldImg"/>
          </p:nvPr>
        </p:nvSpPr>
        <p:spPr>
          <a:xfrm>
            <a:off x="422275" y="1239838"/>
            <a:ext cx="5954713" cy="3351212"/>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151" name="Text Box 4">
            <a:extLst>
              <a:ext uri="{FF2B5EF4-FFF2-40B4-BE49-F238E27FC236}">
                <a16:creationId xmlns:a16="http://schemas.microsoft.com/office/drawing/2014/main" id="{E8D8EBD8-7999-47C0-A053-A6E0D6636C7A}"/>
              </a:ext>
            </a:extLst>
          </p:cNvPr>
          <p:cNvSpPr txBox="1">
            <a:spLocks noChangeArrowheads="1"/>
          </p:cNvSpPr>
          <p:nvPr/>
        </p:nvSpPr>
        <p:spPr bwMode="auto">
          <a:xfrm>
            <a:off x="679450" y="4776788"/>
            <a:ext cx="5440363" cy="3911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fr-FR" altLang="fr-FR"/>
          </a:p>
        </p:txBody>
      </p:sp>
    </p:spTree>
    <p:extLst>
      <p:ext uri="{BB962C8B-B14F-4D97-AF65-F5344CB8AC3E}">
        <p14:creationId xmlns:p14="http://schemas.microsoft.com/office/powerpoint/2010/main" val="27177462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id="{5C7CEB58-CC38-4B4F-BE3B-1BF8F9A47FE8}"/>
              </a:ext>
            </a:extLst>
          </p:cNvPr>
          <p:cNvSpPr>
            <a:spLocks noGrp="1" noChangeArrowheads="1"/>
          </p:cNvSpPr>
          <p:nvPr>
            <p:ph type="ftr" sz="quarter"/>
          </p:nvPr>
        </p:nvSpPr>
        <p:spPr>
          <a:noFill/>
          <a:extLst>
            <a:ext uri="{91240B29-F687-4F45-9708-019B960494DF}">
              <a14:hiddenLine xmlns:a14="http://schemas.microsoft.com/office/drawing/2010/main" w="9525">
                <a:solidFill>
                  <a:srgbClr val="3465AF"/>
                </a:solidFill>
                <a:round/>
                <a:headEnd/>
                <a:tailEnd/>
              </a14:hiddenLine>
            </a:ext>
          </a:extLst>
        </p:spPr>
        <p:txBody>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9pPr>
          </a:lstStyle>
          <a:p>
            <a:r>
              <a:rPr lang="fr-FR" altLang="fr-FR">
                <a:solidFill>
                  <a:srgbClr val="000000"/>
                </a:solidFill>
                <a:latin typeface="Calibri" panose="020F0502020204030204" pitchFamily="34" charset="0"/>
                <a:cs typeface="Arial" panose="020B0604020202020204" pitchFamily="34" charset="0"/>
              </a:rPr>
              <a:t>SIRH Harmonie - Nom du chantier ou du comité - jj/mm/aaaa</a:t>
            </a:r>
          </a:p>
        </p:txBody>
      </p:sp>
      <p:sp>
        <p:nvSpPr>
          <p:cNvPr id="6147" name="Rectangle 8">
            <a:extLst>
              <a:ext uri="{FF2B5EF4-FFF2-40B4-BE49-F238E27FC236}">
                <a16:creationId xmlns:a16="http://schemas.microsoft.com/office/drawing/2014/main" id="{1B80E6C5-C851-4E4F-8739-6AD79121B66B}"/>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F"/>
                </a:solidFill>
                <a:round/>
                <a:headEnd/>
                <a:tailEnd/>
              </a14:hiddenLine>
            </a:ext>
          </a:extLst>
        </p:spPr>
        <p:txBody>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9pPr>
          </a:lstStyle>
          <a:p>
            <a:fld id="{DCC730DB-6376-4AAD-9B73-7EF6998EDC57}" type="slidenum">
              <a:rPr lang="fr-FR" altLang="fr-FR" smtClean="0">
                <a:solidFill>
                  <a:srgbClr val="000000"/>
                </a:solidFill>
                <a:latin typeface="Calibri" panose="020F0502020204030204" pitchFamily="34" charset="0"/>
              </a:rPr>
              <a:pPr/>
              <a:t>17</a:t>
            </a:fld>
            <a:endParaRPr lang="fr-FR" altLang="fr-FR">
              <a:solidFill>
                <a:srgbClr val="000000"/>
              </a:solidFill>
              <a:latin typeface="Calibri" panose="020F0502020204030204" pitchFamily="34" charset="0"/>
            </a:endParaRPr>
          </a:p>
        </p:txBody>
      </p:sp>
      <p:sp>
        <p:nvSpPr>
          <p:cNvPr id="6148" name="Text Box 1">
            <a:extLst>
              <a:ext uri="{FF2B5EF4-FFF2-40B4-BE49-F238E27FC236}">
                <a16:creationId xmlns:a16="http://schemas.microsoft.com/office/drawing/2014/main" id="{1C5E4D69-0E8F-4A19-916A-2EB587A11AA8}"/>
              </a:ext>
            </a:extLst>
          </p:cNvPr>
          <p:cNvSpPr txBox="1">
            <a:spLocks noChangeArrowheads="1"/>
          </p:cNvSpPr>
          <p:nvPr/>
        </p:nvSpPr>
        <p:spPr bwMode="auto">
          <a:xfrm>
            <a:off x="0" y="9429750"/>
            <a:ext cx="2944813" cy="496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b"/>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9pPr>
          </a:lstStyle>
          <a:p>
            <a:pPr eaLnBrk="1" hangingPunct="1">
              <a:buSzPct val="100000"/>
            </a:pPr>
            <a:r>
              <a:rPr lang="fr-FR" altLang="fr-FR" sz="1200">
                <a:solidFill>
                  <a:srgbClr val="000000"/>
                </a:solidFill>
                <a:latin typeface="Calibri" panose="020F0502020204030204" pitchFamily="34" charset="0"/>
                <a:cs typeface="Arial" panose="020B0604020202020204" pitchFamily="34" charset="0"/>
              </a:rPr>
              <a:t>SIRH Harmonie - Nom du chantier ou du comité - jj/mm/aaaa</a:t>
            </a:r>
          </a:p>
        </p:txBody>
      </p:sp>
      <p:sp>
        <p:nvSpPr>
          <p:cNvPr id="6149" name="Text Box 2">
            <a:extLst>
              <a:ext uri="{FF2B5EF4-FFF2-40B4-BE49-F238E27FC236}">
                <a16:creationId xmlns:a16="http://schemas.microsoft.com/office/drawing/2014/main" id="{DC706677-5DD8-4FE5-A353-955E56712B62}"/>
              </a:ext>
            </a:extLst>
          </p:cNvPr>
          <p:cNvSpPr txBox="1">
            <a:spLocks noChangeArrowheads="1"/>
          </p:cNvSpPr>
          <p:nvPr/>
        </p:nvSpPr>
        <p:spPr bwMode="auto">
          <a:xfrm>
            <a:off x="3851275" y="9429750"/>
            <a:ext cx="2944813" cy="496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b"/>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9pPr>
          </a:lstStyle>
          <a:p>
            <a:pPr algn="r" eaLnBrk="1" hangingPunct="1">
              <a:buSzPct val="100000"/>
            </a:pPr>
            <a:fld id="{C93AF2AC-87E3-456B-8371-B89C7E522535}" type="slidenum">
              <a:rPr lang="fr-FR" altLang="fr-FR" sz="1200">
                <a:solidFill>
                  <a:srgbClr val="000000"/>
                </a:solidFill>
                <a:latin typeface="Calibri" panose="020F0502020204030204" pitchFamily="34" charset="0"/>
                <a:cs typeface="Arial" panose="020B0604020202020204" pitchFamily="34" charset="0"/>
              </a:rPr>
              <a:pPr algn="r" eaLnBrk="1" hangingPunct="1">
                <a:buSzPct val="100000"/>
              </a:pPr>
              <a:t>17</a:t>
            </a:fld>
            <a:endParaRPr lang="fr-FR" altLang="fr-FR" sz="1200">
              <a:solidFill>
                <a:srgbClr val="000000"/>
              </a:solidFill>
              <a:latin typeface="Calibri" panose="020F0502020204030204" pitchFamily="34" charset="0"/>
              <a:cs typeface="Arial" panose="020B0604020202020204" pitchFamily="34" charset="0"/>
            </a:endParaRPr>
          </a:p>
        </p:txBody>
      </p:sp>
      <p:sp>
        <p:nvSpPr>
          <p:cNvPr id="6150" name="Rectangle 3">
            <a:extLst>
              <a:ext uri="{FF2B5EF4-FFF2-40B4-BE49-F238E27FC236}">
                <a16:creationId xmlns:a16="http://schemas.microsoft.com/office/drawing/2014/main" id="{3BF13BB5-C254-464E-8332-FD996578BE2C}"/>
              </a:ext>
            </a:extLst>
          </p:cNvPr>
          <p:cNvSpPr>
            <a:spLocks noGrp="1" noRot="1" noChangeAspect="1" noChangeArrowheads="1" noTextEdit="1"/>
          </p:cNvSpPr>
          <p:nvPr>
            <p:ph type="sldImg"/>
          </p:nvPr>
        </p:nvSpPr>
        <p:spPr>
          <a:xfrm>
            <a:off x="422275" y="1239838"/>
            <a:ext cx="5954713" cy="3351212"/>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151" name="Text Box 4">
            <a:extLst>
              <a:ext uri="{FF2B5EF4-FFF2-40B4-BE49-F238E27FC236}">
                <a16:creationId xmlns:a16="http://schemas.microsoft.com/office/drawing/2014/main" id="{E8D8EBD8-7999-47C0-A053-A6E0D6636C7A}"/>
              </a:ext>
            </a:extLst>
          </p:cNvPr>
          <p:cNvSpPr txBox="1">
            <a:spLocks noChangeArrowheads="1"/>
          </p:cNvSpPr>
          <p:nvPr/>
        </p:nvSpPr>
        <p:spPr bwMode="auto">
          <a:xfrm>
            <a:off x="679450" y="4776788"/>
            <a:ext cx="5440363" cy="3911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fr-FR" altLang="fr-FR"/>
          </a:p>
        </p:txBody>
      </p:sp>
    </p:spTree>
    <p:extLst>
      <p:ext uri="{BB962C8B-B14F-4D97-AF65-F5344CB8AC3E}">
        <p14:creationId xmlns:p14="http://schemas.microsoft.com/office/powerpoint/2010/main" val="160006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id="{5C7CEB58-CC38-4B4F-BE3B-1BF8F9A47FE8}"/>
              </a:ext>
            </a:extLst>
          </p:cNvPr>
          <p:cNvSpPr>
            <a:spLocks noGrp="1" noChangeArrowheads="1"/>
          </p:cNvSpPr>
          <p:nvPr>
            <p:ph type="ftr" sz="quarter"/>
          </p:nvPr>
        </p:nvSpPr>
        <p:spPr>
          <a:noFill/>
          <a:extLst>
            <a:ext uri="{91240B29-F687-4F45-9708-019B960494DF}">
              <a14:hiddenLine xmlns:a14="http://schemas.microsoft.com/office/drawing/2010/main" w="9525">
                <a:solidFill>
                  <a:srgbClr val="3465AF"/>
                </a:solidFill>
                <a:round/>
                <a:headEnd/>
                <a:tailEnd/>
              </a14:hiddenLine>
            </a:ext>
          </a:extLst>
        </p:spPr>
        <p:txBody>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9pPr>
          </a:lstStyle>
          <a:p>
            <a:r>
              <a:rPr lang="fr-FR" altLang="fr-FR">
                <a:solidFill>
                  <a:srgbClr val="000000"/>
                </a:solidFill>
                <a:latin typeface="Calibri" panose="020F0502020204030204" pitchFamily="34" charset="0"/>
                <a:cs typeface="Arial" panose="020B0604020202020204" pitchFamily="34" charset="0"/>
              </a:rPr>
              <a:t>SIRH Harmonie - Nom du chantier ou du comité - jj/mm/aaaa</a:t>
            </a:r>
          </a:p>
        </p:txBody>
      </p:sp>
      <p:sp>
        <p:nvSpPr>
          <p:cNvPr id="6147" name="Rectangle 8">
            <a:extLst>
              <a:ext uri="{FF2B5EF4-FFF2-40B4-BE49-F238E27FC236}">
                <a16:creationId xmlns:a16="http://schemas.microsoft.com/office/drawing/2014/main" id="{1B80E6C5-C851-4E4F-8739-6AD79121B66B}"/>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F"/>
                </a:solidFill>
                <a:round/>
                <a:headEnd/>
                <a:tailEnd/>
              </a14:hiddenLine>
            </a:ext>
          </a:extLst>
        </p:spPr>
        <p:txBody>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9pPr>
          </a:lstStyle>
          <a:p>
            <a:fld id="{DCC730DB-6376-4AAD-9B73-7EF6998EDC57}" type="slidenum">
              <a:rPr lang="fr-FR" altLang="fr-FR" smtClean="0">
                <a:solidFill>
                  <a:srgbClr val="000000"/>
                </a:solidFill>
                <a:latin typeface="Calibri" panose="020F0502020204030204" pitchFamily="34" charset="0"/>
              </a:rPr>
              <a:pPr/>
              <a:t>29</a:t>
            </a:fld>
            <a:endParaRPr lang="fr-FR" altLang="fr-FR">
              <a:solidFill>
                <a:srgbClr val="000000"/>
              </a:solidFill>
              <a:latin typeface="Calibri" panose="020F0502020204030204" pitchFamily="34" charset="0"/>
            </a:endParaRPr>
          </a:p>
        </p:txBody>
      </p:sp>
      <p:sp>
        <p:nvSpPr>
          <p:cNvPr id="6148" name="Text Box 1">
            <a:extLst>
              <a:ext uri="{FF2B5EF4-FFF2-40B4-BE49-F238E27FC236}">
                <a16:creationId xmlns:a16="http://schemas.microsoft.com/office/drawing/2014/main" id="{1C5E4D69-0E8F-4A19-916A-2EB587A11AA8}"/>
              </a:ext>
            </a:extLst>
          </p:cNvPr>
          <p:cNvSpPr txBox="1">
            <a:spLocks noChangeArrowheads="1"/>
          </p:cNvSpPr>
          <p:nvPr/>
        </p:nvSpPr>
        <p:spPr bwMode="auto">
          <a:xfrm>
            <a:off x="0" y="9429750"/>
            <a:ext cx="2944813" cy="496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b"/>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9pPr>
          </a:lstStyle>
          <a:p>
            <a:pPr eaLnBrk="1" hangingPunct="1">
              <a:buSzPct val="100000"/>
            </a:pPr>
            <a:r>
              <a:rPr lang="fr-FR" altLang="fr-FR" sz="1200">
                <a:solidFill>
                  <a:srgbClr val="000000"/>
                </a:solidFill>
                <a:latin typeface="Calibri" panose="020F0502020204030204" pitchFamily="34" charset="0"/>
                <a:cs typeface="Arial" panose="020B0604020202020204" pitchFamily="34" charset="0"/>
              </a:rPr>
              <a:t>SIRH Harmonie - Nom du chantier ou du comité - jj/mm/aaaa</a:t>
            </a:r>
          </a:p>
        </p:txBody>
      </p:sp>
      <p:sp>
        <p:nvSpPr>
          <p:cNvPr id="6149" name="Text Box 2">
            <a:extLst>
              <a:ext uri="{FF2B5EF4-FFF2-40B4-BE49-F238E27FC236}">
                <a16:creationId xmlns:a16="http://schemas.microsoft.com/office/drawing/2014/main" id="{DC706677-5DD8-4FE5-A353-955E56712B62}"/>
              </a:ext>
            </a:extLst>
          </p:cNvPr>
          <p:cNvSpPr txBox="1">
            <a:spLocks noChangeArrowheads="1"/>
          </p:cNvSpPr>
          <p:nvPr/>
        </p:nvSpPr>
        <p:spPr bwMode="auto">
          <a:xfrm>
            <a:off x="3851275" y="9429750"/>
            <a:ext cx="2944813" cy="496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b"/>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9pPr>
          </a:lstStyle>
          <a:p>
            <a:pPr algn="r" eaLnBrk="1" hangingPunct="1">
              <a:buSzPct val="100000"/>
            </a:pPr>
            <a:fld id="{C93AF2AC-87E3-456B-8371-B89C7E522535}" type="slidenum">
              <a:rPr lang="fr-FR" altLang="fr-FR" sz="1200">
                <a:solidFill>
                  <a:srgbClr val="000000"/>
                </a:solidFill>
                <a:latin typeface="Calibri" panose="020F0502020204030204" pitchFamily="34" charset="0"/>
                <a:cs typeface="Arial" panose="020B0604020202020204" pitchFamily="34" charset="0"/>
              </a:rPr>
              <a:pPr algn="r" eaLnBrk="1" hangingPunct="1">
                <a:buSzPct val="100000"/>
              </a:pPr>
              <a:t>29</a:t>
            </a:fld>
            <a:endParaRPr lang="fr-FR" altLang="fr-FR" sz="1200">
              <a:solidFill>
                <a:srgbClr val="000000"/>
              </a:solidFill>
              <a:latin typeface="Calibri" panose="020F0502020204030204" pitchFamily="34" charset="0"/>
              <a:cs typeface="Arial" panose="020B0604020202020204" pitchFamily="34" charset="0"/>
            </a:endParaRPr>
          </a:p>
        </p:txBody>
      </p:sp>
      <p:sp>
        <p:nvSpPr>
          <p:cNvPr id="6150" name="Rectangle 3">
            <a:extLst>
              <a:ext uri="{FF2B5EF4-FFF2-40B4-BE49-F238E27FC236}">
                <a16:creationId xmlns:a16="http://schemas.microsoft.com/office/drawing/2014/main" id="{3BF13BB5-C254-464E-8332-FD996578BE2C}"/>
              </a:ext>
            </a:extLst>
          </p:cNvPr>
          <p:cNvSpPr>
            <a:spLocks noGrp="1" noRot="1" noChangeAspect="1" noChangeArrowheads="1" noTextEdit="1"/>
          </p:cNvSpPr>
          <p:nvPr>
            <p:ph type="sldImg"/>
          </p:nvPr>
        </p:nvSpPr>
        <p:spPr>
          <a:xfrm>
            <a:off x="422275" y="1239838"/>
            <a:ext cx="5954713" cy="3351212"/>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151" name="Text Box 4">
            <a:extLst>
              <a:ext uri="{FF2B5EF4-FFF2-40B4-BE49-F238E27FC236}">
                <a16:creationId xmlns:a16="http://schemas.microsoft.com/office/drawing/2014/main" id="{E8D8EBD8-7999-47C0-A053-A6E0D6636C7A}"/>
              </a:ext>
            </a:extLst>
          </p:cNvPr>
          <p:cNvSpPr txBox="1">
            <a:spLocks noChangeArrowheads="1"/>
          </p:cNvSpPr>
          <p:nvPr/>
        </p:nvSpPr>
        <p:spPr bwMode="auto">
          <a:xfrm>
            <a:off x="679450" y="4776788"/>
            <a:ext cx="5440363" cy="3911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fr-FR" altLang="fr-FR"/>
          </a:p>
        </p:txBody>
      </p:sp>
    </p:spTree>
    <p:extLst>
      <p:ext uri="{BB962C8B-B14F-4D97-AF65-F5344CB8AC3E}">
        <p14:creationId xmlns:p14="http://schemas.microsoft.com/office/powerpoint/2010/main" val="16072370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7DAD4C6-D1FD-4780-AEE5-43BEB4097073}"/>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6EE1E0D9-8F44-495E-B369-74FEDCC19CD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5" name="Espace réservé du pied de page 4">
            <a:extLst>
              <a:ext uri="{FF2B5EF4-FFF2-40B4-BE49-F238E27FC236}">
                <a16:creationId xmlns:a16="http://schemas.microsoft.com/office/drawing/2014/main" id="{7706288E-E5A1-4D9E-9DAA-A8F22FBDABA3}"/>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D198E27A-D416-4129-A032-FB53FE29A3CB}"/>
              </a:ext>
            </a:extLst>
          </p:cNvPr>
          <p:cNvSpPr>
            <a:spLocks noGrp="1"/>
          </p:cNvSpPr>
          <p:nvPr>
            <p:ph type="sldNum" sz="quarter" idx="12"/>
          </p:nvPr>
        </p:nvSpPr>
        <p:spPr/>
        <p:txBody>
          <a:bodyPr/>
          <a:lstStyle/>
          <a:p>
            <a:fld id="{A47CBF5F-AFAF-4CF2-85DD-2C0CB3FB2310}" type="slidenum">
              <a:rPr lang="fr-FR" smtClean="0"/>
              <a:t>‹N°›</a:t>
            </a:fld>
            <a:endParaRPr lang="fr-FR"/>
          </a:p>
        </p:txBody>
      </p:sp>
    </p:spTree>
    <p:extLst>
      <p:ext uri="{BB962C8B-B14F-4D97-AF65-F5344CB8AC3E}">
        <p14:creationId xmlns:p14="http://schemas.microsoft.com/office/powerpoint/2010/main" val="15584551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D27C054-9E43-40A5-8BB1-70B1F74743F2}"/>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B1C4250F-A705-4988-BD21-494F7EC74304}"/>
              </a:ext>
            </a:extLst>
          </p:cNvPr>
          <p:cNvSpPr>
            <a:spLocks noGrp="1"/>
          </p:cNvSpPr>
          <p:nvPr>
            <p:ph type="dt" sz="half" idx="10"/>
          </p:nvPr>
        </p:nvSpPr>
        <p:spPr/>
        <p:txBody>
          <a:bodyPr/>
          <a:lstStyle/>
          <a:p>
            <a:fld id="{4DD10D1E-CDDD-41DF-945E-35AE077EBAF2}" type="datetimeFigureOut">
              <a:rPr lang="fr-FR" smtClean="0"/>
              <a:t>01/04/2022</a:t>
            </a:fld>
            <a:endParaRPr lang="fr-FR"/>
          </a:p>
        </p:txBody>
      </p:sp>
      <p:sp>
        <p:nvSpPr>
          <p:cNvPr id="4" name="Espace réservé du pied de page 3">
            <a:extLst>
              <a:ext uri="{FF2B5EF4-FFF2-40B4-BE49-F238E27FC236}">
                <a16:creationId xmlns:a16="http://schemas.microsoft.com/office/drawing/2014/main" id="{98A814E6-D066-4A0F-BD36-D826C9DC9771}"/>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70EB6DA3-CEE2-43FA-BADA-B8CE923B48AB}"/>
              </a:ext>
            </a:extLst>
          </p:cNvPr>
          <p:cNvSpPr>
            <a:spLocks noGrp="1"/>
          </p:cNvSpPr>
          <p:nvPr>
            <p:ph type="sldNum" sz="quarter" idx="12"/>
          </p:nvPr>
        </p:nvSpPr>
        <p:spPr/>
        <p:txBody>
          <a:bodyPr/>
          <a:lstStyle/>
          <a:p>
            <a:fld id="{77EC82B6-2194-4228-BDE1-3CB1AC05633C}" type="slidenum">
              <a:rPr lang="fr-FR" smtClean="0"/>
              <a:t>‹N°›</a:t>
            </a:fld>
            <a:endParaRPr lang="fr-FR"/>
          </a:p>
        </p:txBody>
      </p:sp>
    </p:spTree>
    <p:extLst>
      <p:ext uri="{BB962C8B-B14F-4D97-AF65-F5344CB8AC3E}">
        <p14:creationId xmlns:p14="http://schemas.microsoft.com/office/powerpoint/2010/main" val="8733466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EDDA640F-2031-40D7-97EA-D61F371D0035}"/>
              </a:ext>
            </a:extLst>
          </p:cNvPr>
          <p:cNvSpPr>
            <a:spLocks noGrp="1"/>
          </p:cNvSpPr>
          <p:nvPr>
            <p:ph type="dt" sz="half" idx="10"/>
          </p:nvPr>
        </p:nvSpPr>
        <p:spPr/>
        <p:txBody>
          <a:bodyPr/>
          <a:lstStyle/>
          <a:p>
            <a:fld id="{4DD10D1E-CDDD-41DF-945E-35AE077EBAF2}" type="datetimeFigureOut">
              <a:rPr lang="fr-FR" smtClean="0"/>
              <a:t>01/04/2022</a:t>
            </a:fld>
            <a:endParaRPr lang="fr-FR"/>
          </a:p>
        </p:txBody>
      </p:sp>
      <p:sp>
        <p:nvSpPr>
          <p:cNvPr id="3" name="Espace réservé du pied de page 2">
            <a:extLst>
              <a:ext uri="{FF2B5EF4-FFF2-40B4-BE49-F238E27FC236}">
                <a16:creationId xmlns:a16="http://schemas.microsoft.com/office/drawing/2014/main" id="{D289F6DB-7C75-42D7-B4D9-5BABC57E741B}"/>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8427C7CB-4C55-46CA-8667-5DE97948F660}"/>
              </a:ext>
            </a:extLst>
          </p:cNvPr>
          <p:cNvSpPr>
            <a:spLocks noGrp="1"/>
          </p:cNvSpPr>
          <p:nvPr>
            <p:ph type="sldNum" sz="quarter" idx="12"/>
          </p:nvPr>
        </p:nvSpPr>
        <p:spPr/>
        <p:txBody>
          <a:bodyPr/>
          <a:lstStyle/>
          <a:p>
            <a:fld id="{77EC82B6-2194-4228-BDE1-3CB1AC05633C}" type="slidenum">
              <a:rPr lang="fr-FR" smtClean="0"/>
              <a:t>‹N°›</a:t>
            </a:fld>
            <a:endParaRPr lang="fr-FR"/>
          </a:p>
        </p:txBody>
      </p:sp>
    </p:spTree>
    <p:extLst>
      <p:ext uri="{BB962C8B-B14F-4D97-AF65-F5344CB8AC3E}">
        <p14:creationId xmlns:p14="http://schemas.microsoft.com/office/powerpoint/2010/main" val="16449843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26C0F58-48C4-499B-936F-21D9FDD244B8}"/>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F1DA123B-53C5-42BB-8E78-4FC793ED867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CFA2FF75-4911-42FA-B350-F314216FCA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E01F1737-2343-4BD1-8165-4587EC962BC1}"/>
              </a:ext>
            </a:extLst>
          </p:cNvPr>
          <p:cNvSpPr>
            <a:spLocks noGrp="1"/>
          </p:cNvSpPr>
          <p:nvPr>
            <p:ph type="dt" sz="half" idx="10"/>
          </p:nvPr>
        </p:nvSpPr>
        <p:spPr/>
        <p:txBody>
          <a:bodyPr/>
          <a:lstStyle/>
          <a:p>
            <a:fld id="{4DD10D1E-CDDD-41DF-945E-35AE077EBAF2}" type="datetimeFigureOut">
              <a:rPr lang="fr-FR" smtClean="0"/>
              <a:t>01/04/2022</a:t>
            </a:fld>
            <a:endParaRPr lang="fr-FR"/>
          </a:p>
        </p:txBody>
      </p:sp>
      <p:sp>
        <p:nvSpPr>
          <p:cNvPr id="6" name="Espace réservé du pied de page 5">
            <a:extLst>
              <a:ext uri="{FF2B5EF4-FFF2-40B4-BE49-F238E27FC236}">
                <a16:creationId xmlns:a16="http://schemas.microsoft.com/office/drawing/2014/main" id="{4AD42CEE-3F40-4F6C-9CCC-DC9000B59FAA}"/>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E092E29E-8FD1-4D5A-8F73-C52F7098F0FC}"/>
              </a:ext>
            </a:extLst>
          </p:cNvPr>
          <p:cNvSpPr>
            <a:spLocks noGrp="1"/>
          </p:cNvSpPr>
          <p:nvPr>
            <p:ph type="sldNum" sz="quarter" idx="12"/>
          </p:nvPr>
        </p:nvSpPr>
        <p:spPr/>
        <p:txBody>
          <a:bodyPr/>
          <a:lstStyle/>
          <a:p>
            <a:fld id="{77EC82B6-2194-4228-BDE1-3CB1AC05633C}" type="slidenum">
              <a:rPr lang="fr-FR" smtClean="0"/>
              <a:t>‹N°›</a:t>
            </a:fld>
            <a:endParaRPr lang="fr-FR"/>
          </a:p>
        </p:txBody>
      </p:sp>
    </p:spTree>
    <p:extLst>
      <p:ext uri="{BB962C8B-B14F-4D97-AF65-F5344CB8AC3E}">
        <p14:creationId xmlns:p14="http://schemas.microsoft.com/office/powerpoint/2010/main" val="37827834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FC75E44-6670-4DF5-B2C0-29DBF4D85775}"/>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5E71F0D0-FE4C-40A1-9D1B-B5EC4189286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94F75E6A-ACB2-4757-A34C-EDEC77FF5C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111D567E-DA93-44D1-AFC6-E9D8826BF171}"/>
              </a:ext>
            </a:extLst>
          </p:cNvPr>
          <p:cNvSpPr>
            <a:spLocks noGrp="1"/>
          </p:cNvSpPr>
          <p:nvPr>
            <p:ph type="dt" sz="half" idx="10"/>
          </p:nvPr>
        </p:nvSpPr>
        <p:spPr/>
        <p:txBody>
          <a:bodyPr/>
          <a:lstStyle/>
          <a:p>
            <a:fld id="{4DD10D1E-CDDD-41DF-945E-35AE077EBAF2}" type="datetimeFigureOut">
              <a:rPr lang="fr-FR" smtClean="0"/>
              <a:t>01/04/2022</a:t>
            </a:fld>
            <a:endParaRPr lang="fr-FR"/>
          </a:p>
        </p:txBody>
      </p:sp>
      <p:sp>
        <p:nvSpPr>
          <p:cNvPr id="6" name="Espace réservé du pied de page 5">
            <a:extLst>
              <a:ext uri="{FF2B5EF4-FFF2-40B4-BE49-F238E27FC236}">
                <a16:creationId xmlns:a16="http://schemas.microsoft.com/office/drawing/2014/main" id="{FFAA6FFE-0278-4443-8F35-EF4B0247C474}"/>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C96D1F71-933F-45AE-B1EC-0990396BE63E}"/>
              </a:ext>
            </a:extLst>
          </p:cNvPr>
          <p:cNvSpPr>
            <a:spLocks noGrp="1"/>
          </p:cNvSpPr>
          <p:nvPr>
            <p:ph type="sldNum" sz="quarter" idx="12"/>
          </p:nvPr>
        </p:nvSpPr>
        <p:spPr/>
        <p:txBody>
          <a:bodyPr/>
          <a:lstStyle/>
          <a:p>
            <a:fld id="{77EC82B6-2194-4228-BDE1-3CB1AC05633C}" type="slidenum">
              <a:rPr lang="fr-FR" smtClean="0"/>
              <a:t>‹N°›</a:t>
            </a:fld>
            <a:endParaRPr lang="fr-FR"/>
          </a:p>
        </p:txBody>
      </p:sp>
    </p:spTree>
    <p:extLst>
      <p:ext uri="{BB962C8B-B14F-4D97-AF65-F5344CB8AC3E}">
        <p14:creationId xmlns:p14="http://schemas.microsoft.com/office/powerpoint/2010/main" val="29883077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99262A-6628-4030-B593-114A55E14D5E}"/>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399B7B3D-6B12-4A55-BBA9-D83B3F9D3015}"/>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891F23B1-8A68-47AB-B164-E484582027C5}"/>
              </a:ext>
            </a:extLst>
          </p:cNvPr>
          <p:cNvSpPr>
            <a:spLocks noGrp="1"/>
          </p:cNvSpPr>
          <p:nvPr>
            <p:ph type="dt" sz="half" idx="10"/>
          </p:nvPr>
        </p:nvSpPr>
        <p:spPr/>
        <p:txBody>
          <a:bodyPr/>
          <a:lstStyle/>
          <a:p>
            <a:fld id="{4DD10D1E-CDDD-41DF-945E-35AE077EBAF2}" type="datetimeFigureOut">
              <a:rPr lang="fr-FR" smtClean="0"/>
              <a:t>01/04/2022</a:t>
            </a:fld>
            <a:endParaRPr lang="fr-FR"/>
          </a:p>
        </p:txBody>
      </p:sp>
      <p:sp>
        <p:nvSpPr>
          <p:cNvPr id="5" name="Espace réservé du pied de page 4">
            <a:extLst>
              <a:ext uri="{FF2B5EF4-FFF2-40B4-BE49-F238E27FC236}">
                <a16:creationId xmlns:a16="http://schemas.microsoft.com/office/drawing/2014/main" id="{16DA3C04-6CAA-4314-87AF-9F61E545A798}"/>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8C4E4346-BE08-4419-B892-9FCE6B5E9E44}"/>
              </a:ext>
            </a:extLst>
          </p:cNvPr>
          <p:cNvSpPr>
            <a:spLocks noGrp="1"/>
          </p:cNvSpPr>
          <p:nvPr>
            <p:ph type="sldNum" sz="quarter" idx="12"/>
          </p:nvPr>
        </p:nvSpPr>
        <p:spPr/>
        <p:txBody>
          <a:bodyPr/>
          <a:lstStyle/>
          <a:p>
            <a:fld id="{77EC82B6-2194-4228-BDE1-3CB1AC05633C}" type="slidenum">
              <a:rPr lang="fr-FR" smtClean="0"/>
              <a:t>‹N°›</a:t>
            </a:fld>
            <a:endParaRPr lang="fr-FR"/>
          </a:p>
        </p:txBody>
      </p:sp>
    </p:spTree>
    <p:extLst>
      <p:ext uri="{BB962C8B-B14F-4D97-AF65-F5344CB8AC3E}">
        <p14:creationId xmlns:p14="http://schemas.microsoft.com/office/powerpoint/2010/main" val="28610018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FC6DA0B9-8764-45BA-AADA-1FFB04C95344}"/>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F00DF13F-A8B6-463A-8830-2077661A4B38}"/>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B5A0E95C-9176-4A22-B49F-26D9F11B0900}"/>
              </a:ext>
            </a:extLst>
          </p:cNvPr>
          <p:cNvSpPr>
            <a:spLocks noGrp="1"/>
          </p:cNvSpPr>
          <p:nvPr>
            <p:ph type="dt" sz="half" idx="10"/>
          </p:nvPr>
        </p:nvSpPr>
        <p:spPr/>
        <p:txBody>
          <a:bodyPr/>
          <a:lstStyle/>
          <a:p>
            <a:fld id="{4DD10D1E-CDDD-41DF-945E-35AE077EBAF2}" type="datetimeFigureOut">
              <a:rPr lang="fr-FR" smtClean="0"/>
              <a:t>01/04/2022</a:t>
            </a:fld>
            <a:endParaRPr lang="fr-FR"/>
          </a:p>
        </p:txBody>
      </p:sp>
      <p:sp>
        <p:nvSpPr>
          <p:cNvPr id="5" name="Espace réservé du pied de page 4">
            <a:extLst>
              <a:ext uri="{FF2B5EF4-FFF2-40B4-BE49-F238E27FC236}">
                <a16:creationId xmlns:a16="http://schemas.microsoft.com/office/drawing/2014/main" id="{BDF189A7-FD9E-4360-99AF-B170C5C34B1C}"/>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A53FF50E-666A-48F8-BED1-E94EA60698C9}"/>
              </a:ext>
            </a:extLst>
          </p:cNvPr>
          <p:cNvSpPr>
            <a:spLocks noGrp="1"/>
          </p:cNvSpPr>
          <p:nvPr>
            <p:ph type="sldNum" sz="quarter" idx="12"/>
          </p:nvPr>
        </p:nvSpPr>
        <p:spPr/>
        <p:txBody>
          <a:bodyPr/>
          <a:lstStyle/>
          <a:p>
            <a:fld id="{77EC82B6-2194-4228-BDE1-3CB1AC05633C}" type="slidenum">
              <a:rPr lang="fr-FR" smtClean="0"/>
              <a:t>‹N°›</a:t>
            </a:fld>
            <a:endParaRPr lang="fr-FR"/>
          </a:p>
        </p:txBody>
      </p:sp>
    </p:spTree>
    <p:extLst>
      <p:ext uri="{BB962C8B-B14F-4D97-AF65-F5344CB8AC3E}">
        <p14:creationId xmlns:p14="http://schemas.microsoft.com/office/powerpoint/2010/main" val="13376594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8C51821A-2AB5-45BF-852F-7F13864A1727}"/>
              </a:ext>
            </a:extLst>
          </p:cNvPr>
          <p:cNvSpPr>
            <a:spLocks noGrp="1"/>
          </p:cNvSpPr>
          <p:nvPr>
            <p:ph idx="1"/>
          </p:nvPr>
        </p:nvSpPr>
        <p:spPr/>
        <p:txBody>
          <a:bodyPr/>
          <a:lstStyle/>
          <a:p>
            <a:pPr lvl="0"/>
            <a:r>
              <a:rPr lang="fr-FR" dirty="0"/>
              <a:t>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4" name="Espace réservé de la date 3">
            <a:extLst>
              <a:ext uri="{FF2B5EF4-FFF2-40B4-BE49-F238E27FC236}">
                <a16:creationId xmlns:a16="http://schemas.microsoft.com/office/drawing/2014/main" id="{78649E07-30F0-4145-9B84-8E40EFBFB024}"/>
              </a:ext>
            </a:extLst>
          </p:cNvPr>
          <p:cNvSpPr>
            <a:spLocks noGrp="1"/>
          </p:cNvSpPr>
          <p:nvPr>
            <p:ph type="dt" sz="half" idx="10"/>
          </p:nvPr>
        </p:nvSpPr>
        <p:spPr/>
        <p:txBody>
          <a:bodyPr/>
          <a:lstStyle/>
          <a:p>
            <a:fld id="{6232CB2B-CE9E-464A-8D0C-7DF090534178}" type="datetime1">
              <a:rPr lang="fr-FR" smtClean="0"/>
              <a:t>01/04/2022</a:t>
            </a:fld>
            <a:endParaRPr lang="fr-FR"/>
          </a:p>
        </p:txBody>
      </p:sp>
      <p:sp>
        <p:nvSpPr>
          <p:cNvPr id="5" name="Espace réservé du pied de page 4">
            <a:extLst>
              <a:ext uri="{FF2B5EF4-FFF2-40B4-BE49-F238E27FC236}">
                <a16:creationId xmlns:a16="http://schemas.microsoft.com/office/drawing/2014/main" id="{FFFB757E-C0FC-4078-AB67-82270505B368}"/>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E112B42-BD81-4F56-9AEB-6EB18DB24980}"/>
              </a:ext>
            </a:extLst>
          </p:cNvPr>
          <p:cNvSpPr>
            <a:spLocks noGrp="1"/>
          </p:cNvSpPr>
          <p:nvPr>
            <p:ph type="sldNum" sz="quarter" idx="12"/>
          </p:nvPr>
        </p:nvSpPr>
        <p:spPr/>
        <p:txBody>
          <a:bodyPr/>
          <a:lstStyle/>
          <a:p>
            <a:fld id="{A47CBF5F-AFAF-4CF2-85DD-2C0CB3FB2310}" type="slidenum">
              <a:rPr lang="fr-FR" smtClean="0"/>
              <a:t>‹N°›</a:t>
            </a:fld>
            <a:endParaRPr lang="fr-FR"/>
          </a:p>
        </p:txBody>
      </p:sp>
      <p:sp>
        <p:nvSpPr>
          <p:cNvPr id="7" name="Titre 1">
            <a:extLst>
              <a:ext uri="{FF2B5EF4-FFF2-40B4-BE49-F238E27FC236}">
                <a16:creationId xmlns:a16="http://schemas.microsoft.com/office/drawing/2014/main" id="{676BFC2B-D9BC-4ACE-BBC7-E44AFBB4CA15}"/>
              </a:ext>
            </a:extLst>
          </p:cNvPr>
          <p:cNvSpPr>
            <a:spLocks noGrp="1"/>
          </p:cNvSpPr>
          <p:nvPr>
            <p:ph type="title"/>
          </p:nvPr>
        </p:nvSpPr>
        <p:spPr>
          <a:xfrm>
            <a:off x="-1" y="246135"/>
            <a:ext cx="10199803" cy="621581"/>
          </a:xfrm>
          <a:prstGeom prst="rect">
            <a:avLst/>
          </a:prstGeom>
        </p:spPr>
        <p:txBody>
          <a:bodyPr lIns="468000" anchor="ctr"/>
          <a:lstStyle>
            <a:lvl1pPr marL="355600" indent="-352425" algn="l" defTabSz="914400" rtl="0" eaLnBrk="1" latinLnBrk="0" hangingPunct="1">
              <a:lnSpc>
                <a:spcPts val="2000"/>
              </a:lnSpc>
              <a:buSzPct val="100000"/>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defRPr lang="fr-FR" sz="2000" b="1" i="1" kern="1200" dirty="0" smtClean="0">
                <a:solidFill>
                  <a:srgbClr val="002060"/>
                </a:solidFill>
                <a:latin typeface="Century Gothic" panose="020B0502020202020204" pitchFamily="34" charset="0"/>
                <a:ea typeface="Microsoft YaHei" panose="020B0503020204020204" pitchFamily="34" charset="-122"/>
                <a:cs typeface="+mn-cs"/>
              </a:defRPr>
            </a:lvl1pPr>
          </a:lstStyle>
          <a:p>
            <a:r>
              <a:rPr lang="fr-FR" dirty="0"/>
              <a:t>Modifiez le style du titre</a:t>
            </a:r>
          </a:p>
        </p:txBody>
      </p:sp>
    </p:spTree>
    <p:extLst>
      <p:ext uri="{BB962C8B-B14F-4D97-AF65-F5344CB8AC3E}">
        <p14:creationId xmlns:p14="http://schemas.microsoft.com/office/powerpoint/2010/main" val="10950732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Vide">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8F033BEC-E7D0-4CE1-BD62-B3B5B03B247E}"/>
              </a:ext>
            </a:extLst>
          </p:cNvPr>
          <p:cNvSpPr>
            <a:spLocks noGrp="1"/>
          </p:cNvSpPr>
          <p:nvPr>
            <p:ph type="sldNum" sz="quarter" idx="12"/>
          </p:nvPr>
        </p:nvSpPr>
        <p:spPr/>
        <p:txBody>
          <a:bodyPr/>
          <a:lstStyle/>
          <a:p>
            <a:fld id="{A47CBF5F-AFAF-4CF2-85DD-2C0CB3FB2310}" type="slidenum">
              <a:rPr lang="fr-FR" smtClean="0"/>
              <a:t>‹N°›</a:t>
            </a:fld>
            <a:endParaRPr lang="fr-FR"/>
          </a:p>
        </p:txBody>
      </p:sp>
      <p:sp>
        <p:nvSpPr>
          <p:cNvPr id="22" name="Espace réservé du numéro de diapositive 4">
            <a:extLst>
              <a:ext uri="{FF2B5EF4-FFF2-40B4-BE49-F238E27FC236}">
                <a16:creationId xmlns:a16="http://schemas.microsoft.com/office/drawing/2014/main" id="{A523E13E-96CF-4041-AC72-91E28C40E8BD}"/>
              </a:ext>
            </a:extLst>
          </p:cNvPr>
          <p:cNvSpPr txBox="1">
            <a:spLocks/>
          </p:cNvSpPr>
          <p:nvPr userDrawn="1"/>
        </p:nvSpPr>
        <p:spPr>
          <a:xfrm>
            <a:off x="8610600" y="6356350"/>
            <a:ext cx="2743200" cy="365125"/>
          </a:xfrm>
          <a:prstGeom prst="rect">
            <a:avLst/>
          </a:prstGeom>
        </p:spPr>
        <p:txBody>
          <a:bodyPr vert="horz" lIns="91440" tIns="45720" rIns="91440" bIns="45720" rtlCol="0" anchor="ctr"/>
          <a:lstStyle>
            <a:defPPr>
              <a:defRPr lang="fr-F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47CBF5F-AFAF-4CF2-85DD-2C0CB3FB2310}" type="slidenum">
              <a:rPr lang="fr-FR" smtClean="0"/>
              <a:pPr/>
              <a:t>‹N°›</a:t>
            </a:fld>
            <a:endParaRPr lang="fr-FR" dirty="0"/>
          </a:p>
        </p:txBody>
      </p:sp>
      <p:sp>
        <p:nvSpPr>
          <p:cNvPr id="6" name="Titre 1">
            <a:extLst>
              <a:ext uri="{FF2B5EF4-FFF2-40B4-BE49-F238E27FC236}">
                <a16:creationId xmlns:a16="http://schemas.microsoft.com/office/drawing/2014/main" id="{57A95484-BBF6-4A97-8838-FF5222966FD2}"/>
              </a:ext>
            </a:extLst>
          </p:cNvPr>
          <p:cNvSpPr>
            <a:spLocks noGrp="1"/>
          </p:cNvSpPr>
          <p:nvPr>
            <p:ph type="title"/>
          </p:nvPr>
        </p:nvSpPr>
        <p:spPr>
          <a:xfrm>
            <a:off x="-1" y="246135"/>
            <a:ext cx="10199803" cy="621581"/>
          </a:xfrm>
          <a:prstGeom prst="rect">
            <a:avLst/>
          </a:prstGeom>
        </p:spPr>
        <p:txBody>
          <a:bodyPr lIns="468000" anchor="ctr"/>
          <a:lstStyle>
            <a:lvl1pPr marL="355600" indent="-352425" algn="l" defTabSz="914400" rtl="0" eaLnBrk="1" latinLnBrk="0" hangingPunct="1">
              <a:lnSpc>
                <a:spcPts val="2000"/>
              </a:lnSpc>
              <a:buSzPct val="100000"/>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defRPr lang="fr-FR" sz="2000" b="1" i="1" kern="1200" dirty="0" smtClean="0">
                <a:solidFill>
                  <a:srgbClr val="002060"/>
                </a:solidFill>
                <a:latin typeface="Century Gothic" panose="020B0502020202020204" pitchFamily="34" charset="0"/>
                <a:ea typeface="Microsoft YaHei" panose="020B0503020204020204" pitchFamily="34" charset="-122"/>
                <a:cs typeface="+mn-cs"/>
              </a:defRPr>
            </a:lvl1pPr>
          </a:lstStyle>
          <a:p>
            <a:r>
              <a:rPr lang="fr-FR" dirty="0"/>
              <a:t>Modifiez le style du titre</a:t>
            </a:r>
          </a:p>
        </p:txBody>
      </p:sp>
    </p:spTree>
    <p:extLst>
      <p:ext uri="{BB962C8B-B14F-4D97-AF65-F5344CB8AC3E}">
        <p14:creationId xmlns:p14="http://schemas.microsoft.com/office/powerpoint/2010/main" val="1965416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Vide">
    <p:spTree>
      <p:nvGrpSpPr>
        <p:cNvPr id="1" name=""/>
        <p:cNvGrpSpPr/>
        <p:nvPr/>
      </p:nvGrpSpPr>
      <p:grpSpPr>
        <a:xfrm>
          <a:off x="0" y="0"/>
          <a:ext cx="0" cy="0"/>
          <a:chOff x="0" y="0"/>
          <a:chExt cx="0" cy="0"/>
        </a:xfrm>
      </p:grpSpPr>
      <p:sp>
        <p:nvSpPr>
          <p:cNvPr id="51" name="Titre 1">
            <a:extLst>
              <a:ext uri="{FF2B5EF4-FFF2-40B4-BE49-F238E27FC236}">
                <a16:creationId xmlns:a16="http://schemas.microsoft.com/office/drawing/2014/main" id="{1EBB633C-3BA9-47BD-8A1D-C3F883CB3FCD}"/>
              </a:ext>
            </a:extLst>
          </p:cNvPr>
          <p:cNvSpPr txBox="1">
            <a:spLocks/>
          </p:cNvSpPr>
          <p:nvPr userDrawn="1"/>
        </p:nvSpPr>
        <p:spPr>
          <a:xfrm>
            <a:off x="422560" y="3859576"/>
            <a:ext cx="5373629" cy="2240644"/>
          </a:xfrm>
          <a:prstGeom prst="rect">
            <a:avLst/>
          </a:prstGeom>
          <a:solidFill>
            <a:srgbClr val="A0A0A0">
              <a:lumMod val="20000"/>
              <a:lumOff val="80000"/>
            </a:srgbClr>
          </a:solidFill>
          <a:ln w="28575" cap="flat" cmpd="sng" algn="ctr">
            <a:solidFill>
              <a:srgbClr val="16B07D"/>
            </a:solidFill>
            <a:prstDash val="solid"/>
          </a:ln>
          <a:effectLst/>
        </p:spPr>
        <p:txBody>
          <a:bodyPr vert="horz" lIns="132678" tIns="432000" rIns="132678" bIns="56167" rtlCol="0" anchor="t">
            <a:normAutofit/>
          </a:bodyPr>
          <a:lstStyle>
            <a:lvl1pPr marR="0" lvl="0" indent="0" defTabSz="1123340" fontAlgn="auto">
              <a:lnSpc>
                <a:spcPct val="100000"/>
              </a:lnSpc>
              <a:spcBef>
                <a:spcPts val="0"/>
              </a:spcBef>
              <a:spcAft>
                <a:spcPts val="0"/>
              </a:spcAft>
              <a:buClrTx/>
              <a:buSzTx/>
              <a:buFont typeface="Wingdings" panose="05000000000000000000" pitchFamily="2" charset="2"/>
              <a:buChar char="§"/>
              <a:tabLst/>
              <a:defRPr kumimoji="0" sz="1200" b="1" i="0" u="none" strike="noStrike" kern="0" cap="none" spc="0" normalizeH="0" baseline="0">
                <a:ln>
                  <a:noFill/>
                </a:ln>
                <a:solidFill>
                  <a:schemeClr val="accent1">
                    <a:lumMod val="75000"/>
                  </a:schemeClr>
                </a:solidFill>
                <a:effectLst/>
                <a:uLnTx/>
                <a:uFillTx/>
              </a:defRPr>
            </a:lvl1pPr>
          </a:lstStyle>
          <a:p>
            <a:pPr marL="0" lvl="0" indent="0">
              <a:buFont typeface="Wingdings" panose="05000000000000000000" pitchFamily="2" charset="2"/>
              <a:buNone/>
            </a:pPr>
            <a:endParaRPr lang="fr-FR" dirty="0"/>
          </a:p>
        </p:txBody>
      </p:sp>
      <p:sp>
        <p:nvSpPr>
          <p:cNvPr id="53" name="Titre 1">
            <a:extLst>
              <a:ext uri="{FF2B5EF4-FFF2-40B4-BE49-F238E27FC236}">
                <a16:creationId xmlns:a16="http://schemas.microsoft.com/office/drawing/2014/main" id="{C7ED03A7-B319-417F-B7F0-215EBD2BDBD8}"/>
              </a:ext>
            </a:extLst>
          </p:cNvPr>
          <p:cNvSpPr txBox="1">
            <a:spLocks/>
          </p:cNvSpPr>
          <p:nvPr userDrawn="1"/>
        </p:nvSpPr>
        <p:spPr>
          <a:xfrm>
            <a:off x="422560" y="1363518"/>
            <a:ext cx="5373629" cy="2250341"/>
          </a:xfrm>
          <a:prstGeom prst="rect">
            <a:avLst/>
          </a:prstGeom>
          <a:solidFill>
            <a:srgbClr val="A0A0A0">
              <a:lumMod val="20000"/>
              <a:lumOff val="80000"/>
            </a:srgbClr>
          </a:solidFill>
          <a:ln w="28575" cap="flat" cmpd="sng" algn="ctr">
            <a:solidFill>
              <a:srgbClr val="16B07D"/>
            </a:solidFill>
            <a:prstDash val="solid"/>
          </a:ln>
          <a:effectLst/>
        </p:spPr>
        <p:txBody>
          <a:bodyPr vert="horz" lIns="132678" tIns="432000" rIns="132678" bIns="56167" rtlCol="0" anchor="t">
            <a:normAutofit/>
          </a:bodyPr>
          <a:lstStyle>
            <a:lvl1pPr marR="0" lvl="0" indent="0" defTabSz="1123340" fontAlgn="auto">
              <a:lnSpc>
                <a:spcPct val="100000"/>
              </a:lnSpc>
              <a:spcBef>
                <a:spcPts val="0"/>
              </a:spcBef>
              <a:spcAft>
                <a:spcPts val="0"/>
              </a:spcAft>
              <a:buClrTx/>
              <a:buSzTx/>
              <a:buFont typeface="Wingdings" panose="05000000000000000000" pitchFamily="2" charset="2"/>
              <a:buChar char="§"/>
              <a:tabLst/>
              <a:defRPr kumimoji="0" sz="1200" b="1" i="0" u="none" strike="noStrike" kern="0" cap="none" spc="0" normalizeH="0" baseline="0">
                <a:ln>
                  <a:noFill/>
                </a:ln>
                <a:solidFill>
                  <a:schemeClr val="accent1">
                    <a:lumMod val="75000"/>
                  </a:schemeClr>
                </a:solidFill>
                <a:effectLst/>
                <a:uLnTx/>
                <a:uFillTx/>
              </a:defRPr>
            </a:lvl1pPr>
          </a:lstStyle>
          <a:p>
            <a:pPr marL="0" lvl="0" indent="0">
              <a:buFont typeface="Wingdings" panose="05000000000000000000" pitchFamily="2" charset="2"/>
              <a:buNone/>
            </a:pPr>
            <a:endParaRPr lang="fr-FR" dirty="0"/>
          </a:p>
        </p:txBody>
      </p:sp>
      <p:sp>
        <p:nvSpPr>
          <p:cNvPr id="52" name="Titre 1">
            <a:extLst>
              <a:ext uri="{FF2B5EF4-FFF2-40B4-BE49-F238E27FC236}">
                <a16:creationId xmlns:a16="http://schemas.microsoft.com/office/drawing/2014/main" id="{D2F24EF6-316E-46CF-BF93-0CE6EA222FB9}"/>
              </a:ext>
            </a:extLst>
          </p:cNvPr>
          <p:cNvSpPr txBox="1">
            <a:spLocks/>
          </p:cNvSpPr>
          <p:nvPr userDrawn="1"/>
        </p:nvSpPr>
        <p:spPr>
          <a:xfrm>
            <a:off x="6253897" y="3870601"/>
            <a:ext cx="5373629" cy="2229619"/>
          </a:xfrm>
          <a:prstGeom prst="rect">
            <a:avLst/>
          </a:prstGeom>
          <a:solidFill>
            <a:srgbClr val="A0A0A0">
              <a:lumMod val="20000"/>
              <a:lumOff val="80000"/>
            </a:srgbClr>
          </a:solidFill>
          <a:ln w="28575" cap="flat" cmpd="sng" algn="ctr">
            <a:solidFill>
              <a:srgbClr val="16B07D"/>
            </a:solidFill>
            <a:prstDash val="solid"/>
          </a:ln>
          <a:effectLst/>
        </p:spPr>
        <p:txBody>
          <a:bodyPr vert="horz" lIns="132678" tIns="432000" rIns="132678" bIns="56167" rtlCol="0" anchor="t">
            <a:normAutofit/>
          </a:bodyPr>
          <a:lstStyle>
            <a:lvl1pPr marR="0" lvl="0" indent="0" defTabSz="1123340" fontAlgn="auto">
              <a:lnSpc>
                <a:spcPct val="100000"/>
              </a:lnSpc>
              <a:spcBef>
                <a:spcPts val="0"/>
              </a:spcBef>
              <a:spcAft>
                <a:spcPts val="0"/>
              </a:spcAft>
              <a:buClrTx/>
              <a:buSzTx/>
              <a:buFont typeface="Wingdings" panose="05000000000000000000" pitchFamily="2" charset="2"/>
              <a:buChar char="§"/>
              <a:tabLst/>
              <a:defRPr kumimoji="0" sz="1200" b="1" i="0" u="none" strike="noStrike" kern="0" cap="none" spc="0" normalizeH="0" baseline="0">
                <a:ln>
                  <a:noFill/>
                </a:ln>
                <a:solidFill>
                  <a:schemeClr val="accent1">
                    <a:lumMod val="75000"/>
                  </a:schemeClr>
                </a:solidFill>
                <a:effectLst/>
                <a:uLnTx/>
                <a:uFillTx/>
              </a:defRPr>
            </a:lvl1pPr>
          </a:lstStyle>
          <a:p>
            <a:pPr marL="0" lvl="0" indent="0">
              <a:buFont typeface="Wingdings" panose="05000000000000000000" pitchFamily="2" charset="2"/>
              <a:buNone/>
            </a:pPr>
            <a:endParaRPr lang="fr-FR" dirty="0"/>
          </a:p>
        </p:txBody>
      </p:sp>
      <p:sp>
        <p:nvSpPr>
          <p:cNvPr id="30" name="Titre 1">
            <a:extLst>
              <a:ext uri="{FF2B5EF4-FFF2-40B4-BE49-F238E27FC236}">
                <a16:creationId xmlns:a16="http://schemas.microsoft.com/office/drawing/2014/main" id="{456DDBB9-3B56-435B-A275-344917059113}"/>
              </a:ext>
            </a:extLst>
          </p:cNvPr>
          <p:cNvSpPr txBox="1">
            <a:spLocks/>
          </p:cNvSpPr>
          <p:nvPr userDrawn="1"/>
        </p:nvSpPr>
        <p:spPr>
          <a:xfrm>
            <a:off x="6253898" y="1344056"/>
            <a:ext cx="5373629" cy="2269803"/>
          </a:xfrm>
          <a:prstGeom prst="rect">
            <a:avLst/>
          </a:prstGeom>
          <a:solidFill>
            <a:srgbClr val="A0A0A0">
              <a:lumMod val="20000"/>
              <a:lumOff val="80000"/>
            </a:srgbClr>
          </a:solidFill>
          <a:ln w="28575" cap="flat" cmpd="sng" algn="ctr">
            <a:solidFill>
              <a:srgbClr val="16B07D"/>
            </a:solidFill>
            <a:prstDash val="solid"/>
          </a:ln>
          <a:effectLst/>
        </p:spPr>
        <p:txBody>
          <a:bodyPr vert="horz" lIns="132678" tIns="432000" rIns="132678" bIns="56167" rtlCol="0" anchor="t">
            <a:normAutofit/>
          </a:bodyPr>
          <a:lstStyle>
            <a:lvl1pPr marR="0" lvl="0" indent="0" defTabSz="1123340" fontAlgn="auto">
              <a:lnSpc>
                <a:spcPct val="100000"/>
              </a:lnSpc>
              <a:spcBef>
                <a:spcPts val="0"/>
              </a:spcBef>
              <a:spcAft>
                <a:spcPts val="0"/>
              </a:spcAft>
              <a:buClrTx/>
              <a:buSzTx/>
              <a:buFont typeface="Wingdings" panose="05000000000000000000" pitchFamily="2" charset="2"/>
              <a:buChar char="§"/>
              <a:tabLst/>
              <a:defRPr kumimoji="0" sz="1200" b="1" i="0" u="none" strike="noStrike" kern="0" cap="none" spc="0" normalizeH="0" baseline="0">
                <a:ln>
                  <a:noFill/>
                </a:ln>
                <a:solidFill>
                  <a:schemeClr val="accent1">
                    <a:lumMod val="75000"/>
                  </a:schemeClr>
                </a:solidFill>
                <a:effectLst/>
                <a:uLnTx/>
                <a:uFillTx/>
              </a:defRPr>
            </a:lvl1pPr>
          </a:lstStyle>
          <a:p>
            <a:pPr marL="0" lvl="0" indent="0">
              <a:buFont typeface="Wingdings" panose="05000000000000000000" pitchFamily="2" charset="2"/>
              <a:buNone/>
            </a:pPr>
            <a:endParaRPr lang="fr-FR" dirty="0"/>
          </a:p>
        </p:txBody>
      </p:sp>
      <p:sp>
        <p:nvSpPr>
          <p:cNvPr id="4" name="Espace réservé du numéro de diapositive 3">
            <a:extLst>
              <a:ext uri="{FF2B5EF4-FFF2-40B4-BE49-F238E27FC236}">
                <a16:creationId xmlns:a16="http://schemas.microsoft.com/office/drawing/2014/main" id="{8F033BEC-E7D0-4CE1-BD62-B3B5B03B247E}"/>
              </a:ext>
            </a:extLst>
          </p:cNvPr>
          <p:cNvSpPr>
            <a:spLocks noGrp="1"/>
          </p:cNvSpPr>
          <p:nvPr>
            <p:ph type="sldNum" sz="quarter" idx="12"/>
          </p:nvPr>
        </p:nvSpPr>
        <p:spPr/>
        <p:txBody>
          <a:bodyPr/>
          <a:lstStyle/>
          <a:p>
            <a:fld id="{A47CBF5F-AFAF-4CF2-85DD-2C0CB3FB2310}" type="slidenum">
              <a:rPr lang="fr-FR" smtClean="0"/>
              <a:t>‹N°›</a:t>
            </a:fld>
            <a:endParaRPr lang="fr-FR"/>
          </a:p>
        </p:txBody>
      </p:sp>
      <p:sp>
        <p:nvSpPr>
          <p:cNvPr id="22" name="Espace réservé du numéro de diapositive 4">
            <a:extLst>
              <a:ext uri="{FF2B5EF4-FFF2-40B4-BE49-F238E27FC236}">
                <a16:creationId xmlns:a16="http://schemas.microsoft.com/office/drawing/2014/main" id="{A523E13E-96CF-4041-AC72-91E28C40E8BD}"/>
              </a:ext>
            </a:extLst>
          </p:cNvPr>
          <p:cNvSpPr txBox="1">
            <a:spLocks/>
          </p:cNvSpPr>
          <p:nvPr userDrawn="1"/>
        </p:nvSpPr>
        <p:spPr>
          <a:xfrm>
            <a:off x="8610600" y="6356350"/>
            <a:ext cx="2743200" cy="365125"/>
          </a:xfrm>
          <a:prstGeom prst="rect">
            <a:avLst/>
          </a:prstGeom>
        </p:spPr>
        <p:txBody>
          <a:bodyPr vert="horz" lIns="91440" tIns="45720" rIns="91440" bIns="45720" rtlCol="0" anchor="ctr"/>
          <a:lstStyle>
            <a:defPPr>
              <a:defRPr lang="fr-F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47CBF5F-AFAF-4CF2-85DD-2C0CB3FB2310}" type="slidenum">
              <a:rPr lang="fr-FR" smtClean="0"/>
              <a:pPr/>
              <a:t>‹N°›</a:t>
            </a:fld>
            <a:endParaRPr lang="fr-FR" dirty="0"/>
          </a:p>
        </p:txBody>
      </p:sp>
      <p:sp>
        <p:nvSpPr>
          <p:cNvPr id="44" name="Rectangle 43">
            <a:extLst>
              <a:ext uri="{FF2B5EF4-FFF2-40B4-BE49-F238E27FC236}">
                <a16:creationId xmlns:a16="http://schemas.microsoft.com/office/drawing/2014/main" id="{3A66F8F7-F84E-4EA8-9ED1-2159C9274394}"/>
              </a:ext>
            </a:extLst>
          </p:cNvPr>
          <p:cNvSpPr/>
          <p:nvPr userDrawn="1"/>
        </p:nvSpPr>
        <p:spPr>
          <a:xfrm>
            <a:off x="421773" y="1364680"/>
            <a:ext cx="2088000" cy="343341"/>
          </a:xfrm>
          <a:prstGeom prst="rect">
            <a:avLst/>
          </a:prstGeom>
          <a:solidFill>
            <a:srgbClr val="16B07D"/>
          </a:solidFill>
          <a:ln>
            <a:solidFill>
              <a:srgbClr val="16B0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dirty="0"/>
              <a:t>Principales réalisations</a:t>
            </a:r>
          </a:p>
        </p:txBody>
      </p:sp>
      <p:sp>
        <p:nvSpPr>
          <p:cNvPr id="46" name="Rectangle 45">
            <a:extLst>
              <a:ext uri="{FF2B5EF4-FFF2-40B4-BE49-F238E27FC236}">
                <a16:creationId xmlns:a16="http://schemas.microsoft.com/office/drawing/2014/main" id="{D98CF123-73B7-4399-B965-BFFB479E7F40}"/>
              </a:ext>
            </a:extLst>
          </p:cNvPr>
          <p:cNvSpPr/>
          <p:nvPr userDrawn="1"/>
        </p:nvSpPr>
        <p:spPr>
          <a:xfrm>
            <a:off x="6259397" y="3870648"/>
            <a:ext cx="2088000" cy="343341"/>
          </a:xfrm>
          <a:prstGeom prst="rect">
            <a:avLst/>
          </a:prstGeom>
          <a:solidFill>
            <a:srgbClr val="16B07D"/>
          </a:solidFill>
          <a:ln>
            <a:solidFill>
              <a:srgbClr val="16B07D"/>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r>
              <a:rPr lang="fr-FR" sz="1400" b="1" dirty="0"/>
              <a:t>Points d’arbitrage</a:t>
            </a:r>
          </a:p>
        </p:txBody>
      </p:sp>
      <p:sp>
        <p:nvSpPr>
          <p:cNvPr id="48" name="Rectangle 47">
            <a:extLst>
              <a:ext uri="{FF2B5EF4-FFF2-40B4-BE49-F238E27FC236}">
                <a16:creationId xmlns:a16="http://schemas.microsoft.com/office/drawing/2014/main" id="{97EB03B8-1312-46E0-AD0F-86A3406E3765}"/>
              </a:ext>
            </a:extLst>
          </p:cNvPr>
          <p:cNvSpPr/>
          <p:nvPr userDrawn="1"/>
        </p:nvSpPr>
        <p:spPr>
          <a:xfrm>
            <a:off x="421773" y="3870648"/>
            <a:ext cx="2088000" cy="343341"/>
          </a:xfrm>
          <a:prstGeom prst="rect">
            <a:avLst/>
          </a:prstGeom>
          <a:solidFill>
            <a:srgbClr val="16B07D"/>
          </a:solidFill>
          <a:ln>
            <a:solidFill>
              <a:srgbClr val="16B07D"/>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r>
              <a:rPr lang="fr-FR" sz="1400" b="1" dirty="0"/>
              <a:t>Risques / problématiques</a:t>
            </a:r>
          </a:p>
        </p:txBody>
      </p:sp>
      <p:sp>
        <p:nvSpPr>
          <p:cNvPr id="26" name="Titre 1">
            <a:extLst>
              <a:ext uri="{FF2B5EF4-FFF2-40B4-BE49-F238E27FC236}">
                <a16:creationId xmlns:a16="http://schemas.microsoft.com/office/drawing/2014/main" id="{7E04407F-D68D-4596-855E-02AB9EFB2D56}"/>
              </a:ext>
            </a:extLst>
          </p:cNvPr>
          <p:cNvSpPr>
            <a:spLocks noGrp="1"/>
          </p:cNvSpPr>
          <p:nvPr>
            <p:ph type="title"/>
          </p:nvPr>
        </p:nvSpPr>
        <p:spPr>
          <a:xfrm>
            <a:off x="-1" y="246135"/>
            <a:ext cx="10199803" cy="621581"/>
          </a:xfrm>
          <a:prstGeom prst="rect">
            <a:avLst/>
          </a:prstGeom>
        </p:spPr>
        <p:txBody>
          <a:bodyPr lIns="468000" anchor="ctr"/>
          <a:lstStyle>
            <a:lvl1pPr marL="355600" indent="-352425" algn="l" defTabSz="914400" rtl="0" eaLnBrk="1" latinLnBrk="0" hangingPunct="1">
              <a:lnSpc>
                <a:spcPts val="2000"/>
              </a:lnSpc>
              <a:buSzPct val="100000"/>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defRPr lang="fr-FR" sz="2000" b="1" i="1" kern="1200" dirty="0" smtClean="0">
                <a:solidFill>
                  <a:srgbClr val="002060"/>
                </a:solidFill>
                <a:latin typeface="Century Gothic" panose="020B0502020202020204" pitchFamily="34" charset="0"/>
                <a:ea typeface="Microsoft YaHei" panose="020B0503020204020204" pitchFamily="34" charset="-122"/>
                <a:cs typeface="+mn-cs"/>
              </a:defRPr>
            </a:lvl1pPr>
          </a:lstStyle>
          <a:p>
            <a:r>
              <a:rPr lang="fr-FR" dirty="0"/>
              <a:t>Modifiez le style du titre</a:t>
            </a:r>
          </a:p>
        </p:txBody>
      </p:sp>
      <p:pic>
        <p:nvPicPr>
          <p:cNvPr id="50" name="Picture 16">
            <a:extLst>
              <a:ext uri="{FF2B5EF4-FFF2-40B4-BE49-F238E27FC236}">
                <a16:creationId xmlns:a16="http://schemas.microsoft.com/office/drawing/2014/main" id="{CC8E9DD9-90A6-4AB0-B6F5-AB2700B98C6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45875" y="3890183"/>
            <a:ext cx="332186" cy="332186"/>
          </a:xfrm>
          <a:prstGeom prst="rect">
            <a:avLst/>
          </a:prstGeom>
        </p:spPr>
      </p:pic>
      <p:grpSp>
        <p:nvGrpSpPr>
          <p:cNvPr id="35" name="Gruppieren 15">
            <a:extLst>
              <a:ext uri="{FF2B5EF4-FFF2-40B4-BE49-F238E27FC236}">
                <a16:creationId xmlns:a16="http://schemas.microsoft.com/office/drawing/2014/main" id="{89707823-B04B-4B42-84A6-6FC70053178A}"/>
              </a:ext>
            </a:extLst>
          </p:cNvPr>
          <p:cNvGrpSpPr/>
          <p:nvPr userDrawn="1"/>
        </p:nvGrpSpPr>
        <p:grpSpPr>
          <a:xfrm>
            <a:off x="5532229" y="1393686"/>
            <a:ext cx="235385" cy="287574"/>
            <a:chOff x="9233642" y="3392904"/>
            <a:chExt cx="486305" cy="568854"/>
          </a:xfrm>
          <a:solidFill>
            <a:srgbClr val="16B07D"/>
          </a:solidFill>
        </p:grpSpPr>
        <p:sp>
          <p:nvSpPr>
            <p:cNvPr id="36" name="Freeform 1462">
              <a:extLst>
                <a:ext uri="{FF2B5EF4-FFF2-40B4-BE49-F238E27FC236}">
                  <a16:creationId xmlns:a16="http://schemas.microsoft.com/office/drawing/2014/main" id="{CDC4C627-82DC-4972-B5C4-A87409C66CC8}"/>
                </a:ext>
              </a:extLst>
            </p:cNvPr>
            <p:cNvSpPr>
              <a:spLocks noEditPoints="1"/>
            </p:cNvSpPr>
            <p:nvPr/>
          </p:nvSpPr>
          <p:spPr bwMode="auto">
            <a:xfrm>
              <a:off x="9233642" y="3392904"/>
              <a:ext cx="486305" cy="568854"/>
            </a:xfrm>
            <a:custGeom>
              <a:avLst/>
              <a:gdLst>
                <a:gd name="T0" fmla="*/ 306 w 306"/>
                <a:gd name="T1" fmla="*/ 357 h 357"/>
                <a:gd name="T2" fmla="*/ 0 w 306"/>
                <a:gd name="T3" fmla="*/ 357 h 357"/>
                <a:gd name="T4" fmla="*/ 0 w 306"/>
                <a:gd name="T5" fmla="*/ 28 h 357"/>
                <a:gd name="T6" fmla="*/ 5 w 306"/>
                <a:gd name="T7" fmla="*/ 28 h 357"/>
                <a:gd name="T8" fmla="*/ 49 w 306"/>
                <a:gd name="T9" fmla="*/ 28 h 357"/>
                <a:gd name="T10" fmla="*/ 74 w 306"/>
                <a:gd name="T11" fmla="*/ 18 h 357"/>
                <a:gd name="T12" fmla="*/ 88 w 306"/>
                <a:gd name="T13" fmla="*/ 3 h 357"/>
                <a:gd name="T14" fmla="*/ 94 w 306"/>
                <a:gd name="T15" fmla="*/ 1 h 357"/>
                <a:gd name="T16" fmla="*/ 211 w 306"/>
                <a:gd name="T17" fmla="*/ 1 h 357"/>
                <a:gd name="T18" fmla="*/ 217 w 306"/>
                <a:gd name="T19" fmla="*/ 3 h 357"/>
                <a:gd name="T20" fmla="*/ 232 w 306"/>
                <a:gd name="T21" fmla="*/ 18 h 357"/>
                <a:gd name="T22" fmla="*/ 257 w 306"/>
                <a:gd name="T23" fmla="*/ 28 h 357"/>
                <a:gd name="T24" fmla="*/ 301 w 306"/>
                <a:gd name="T25" fmla="*/ 28 h 357"/>
                <a:gd name="T26" fmla="*/ 306 w 306"/>
                <a:gd name="T27" fmla="*/ 28 h 357"/>
                <a:gd name="T28" fmla="*/ 306 w 306"/>
                <a:gd name="T29" fmla="*/ 357 h 357"/>
                <a:gd name="T30" fmla="*/ 270 w 306"/>
                <a:gd name="T31" fmla="*/ 322 h 357"/>
                <a:gd name="T32" fmla="*/ 270 w 306"/>
                <a:gd name="T33" fmla="*/ 62 h 357"/>
                <a:gd name="T34" fmla="*/ 221 w 306"/>
                <a:gd name="T35" fmla="*/ 63 h 357"/>
                <a:gd name="T36" fmla="*/ 217 w 306"/>
                <a:gd name="T37" fmla="*/ 65 h 357"/>
                <a:gd name="T38" fmla="*/ 200 w 306"/>
                <a:gd name="T39" fmla="*/ 81 h 357"/>
                <a:gd name="T40" fmla="*/ 194 w 306"/>
                <a:gd name="T41" fmla="*/ 84 h 357"/>
                <a:gd name="T42" fmla="*/ 113 w 306"/>
                <a:gd name="T43" fmla="*/ 84 h 357"/>
                <a:gd name="T44" fmla="*/ 107 w 306"/>
                <a:gd name="T45" fmla="*/ 82 h 357"/>
                <a:gd name="T46" fmla="*/ 91 w 306"/>
                <a:gd name="T47" fmla="*/ 65 h 357"/>
                <a:gd name="T48" fmla="*/ 84 w 306"/>
                <a:gd name="T49" fmla="*/ 63 h 357"/>
                <a:gd name="T50" fmla="*/ 39 w 306"/>
                <a:gd name="T51" fmla="*/ 62 h 357"/>
                <a:gd name="T52" fmla="*/ 34 w 306"/>
                <a:gd name="T53" fmla="*/ 63 h 357"/>
                <a:gd name="T54" fmla="*/ 34 w 306"/>
                <a:gd name="T55" fmla="*/ 322 h 357"/>
                <a:gd name="T56" fmla="*/ 270 w 306"/>
                <a:gd name="T57" fmla="*/ 322 h 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06" h="357">
                  <a:moveTo>
                    <a:pt x="306" y="357"/>
                  </a:moveTo>
                  <a:cubicBezTo>
                    <a:pt x="204" y="357"/>
                    <a:pt x="102" y="357"/>
                    <a:pt x="0" y="357"/>
                  </a:cubicBezTo>
                  <a:cubicBezTo>
                    <a:pt x="0" y="248"/>
                    <a:pt x="0" y="138"/>
                    <a:pt x="0" y="28"/>
                  </a:cubicBezTo>
                  <a:cubicBezTo>
                    <a:pt x="2" y="28"/>
                    <a:pt x="4" y="28"/>
                    <a:pt x="5" y="28"/>
                  </a:cubicBezTo>
                  <a:cubicBezTo>
                    <a:pt x="20" y="28"/>
                    <a:pt x="34" y="28"/>
                    <a:pt x="49" y="28"/>
                  </a:cubicBezTo>
                  <a:cubicBezTo>
                    <a:pt x="59" y="28"/>
                    <a:pt x="67" y="25"/>
                    <a:pt x="74" y="18"/>
                  </a:cubicBezTo>
                  <a:cubicBezTo>
                    <a:pt x="78" y="13"/>
                    <a:pt x="83" y="8"/>
                    <a:pt x="88" y="3"/>
                  </a:cubicBezTo>
                  <a:cubicBezTo>
                    <a:pt x="90" y="2"/>
                    <a:pt x="92" y="1"/>
                    <a:pt x="94" y="1"/>
                  </a:cubicBezTo>
                  <a:cubicBezTo>
                    <a:pt x="133" y="0"/>
                    <a:pt x="172" y="0"/>
                    <a:pt x="211" y="1"/>
                  </a:cubicBezTo>
                  <a:cubicBezTo>
                    <a:pt x="213" y="1"/>
                    <a:pt x="216" y="2"/>
                    <a:pt x="217" y="3"/>
                  </a:cubicBezTo>
                  <a:cubicBezTo>
                    <a:pt x="222" y="8"/>
                    <a:pt x="227" y="13"/>
                    <a:pt x="232" y="18"/>
                  </a:cubicBezTo>
                  <a:cubicBezTo>
                    <a:pt x="239" y="25"/>
                    <a:pt x="247" y="28"/>
                    <a:pt x="257" y="28"/>
                  </a:cubicBezTo>
                  <a:cubicBezTo>
                    <a:pt x="271" y="28"/>
                    <a:pt x="286" y="28"/>
                    <a:pt x="301" y="28"/>
                  </a:cubicBezTo>
                  <a:cubicBezTo>
                    <a:pt x="302" y="28"/>
                    <a:pt x="304" y="28"/>
                    <a:pt x="306" y="28"/>
                  </a:cubicBezTo>
                  <a:cubicBezTo>
                    <a:pt x="306" y="138"/>
                    <a:pt x="306" y="247"/>
                    <a:pt x="306" y="357"/>
                  </a:cubicBezTo>
                  <a:close/>
                  <a:moveTo>
                    <a:pt x="270" y="322"/>
                  </a:moveTo>
                  <a:cubicBezTo>
                    <a:pt x="270" y="235"/>
                    <a:pt x="270" y="149"/>
                    <a:pt x="270" y="62"/>
                  </a:cubicBezTo>
                  <a:cubicBezTo>
                    <a:pt x="254" y="62"/>
                    <a:pt x="238" y="62"/>
                    <a:pt x="221" y="63"/>
                  </a:cubicBezTo>
                  <a:cubicBezTo>
                    <a:pt x="220" y="63"/>
                    <a:pt x="218" y="64"/>
                    <a:pt x="217" y="65"/>
                  </a:cubicBezTo>
                  <a:cubicBezTo>
                    <a:pt x="211" y="70"/>
                    <a:pt x="206" y="76"/>
                    <a:pt x="200" y="81"/>
                  </a:cubicBezTo>
                  <a:cubicBezTo>
                    <a:pt x="198" y="83"/>
                    <a:pt x="196" y="84"/>
                    <a:pt x="194" y="84"/>
                  </a:cubicBezTo>
                  <a:cubicBezTo>
                    <a:pt x="167" y="84"/>
                    <a:pt x="140" y="84"/>
                    <a:pt x="113" y="84"/>
                  </a:cubicBezTo>
                  <a:cubicBezTo>
                    <a:pt x="111" y="84"/>
                    <a:pt x="109" y="83"/>
                    <a:pt x="107" y="82"/>
                  </a:cubicBezTo>
                  <a:cubicBezTo>
                    <a:pt x="102" y="76"/>
                    <a:pt x="97" y="71"/>
                    <a:pt x="91" y="65"/>
                  </a:cubicBezTo>
                  <a:cubicBezTo>
                    <a:pt x="89" y="64"/>
                    <a:pt x="87" y="63"/>
                    <a:pt x="84" y="63"/>
                  </a:cubicBezTo>
                  <a:cubicBezTo>
                    <a:pt x="69" y="62"/>
                    <a:pt x="54" y="62"/>
                    <a:pt x="39" y="62"/>
                  </a:cubicBezTo>
                  <a:cubicBezTo>
                    <a:pt x="37" y="62"/>
                    <a:pt x="36" y="63"/>
                    <a:pt x="34" y="63"/>
                  </a:cubicBezTo>
                  <a:cubicBezTo>
                    <a:pt x="34" y="149"/>
                    <a:pt x="34" y="236"/>
                    <a:pt x="34" y="322"/>
                  </a:cubicBezTo>
                  <a:cubicBezTo>
                    <a:pt x="113" y="322"/>
                    <a:pt x="191" y="322"/>
                    <a:pt x="270" y="32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a:ea typeface="+mn-ea"/>
                <a:cs typeface="+mn-cs"/>
                <a:sym typeface="Calibri"/>
              </a:endParaRPr>
            </a:p>
          </p:txBody>
        </p:sp>
        <p:sp>
          <p:nvSpPr>
            <p:cNvPr id="37" name="Freeform 1464">
              <a:extLst>
                <a:ext uri="{FF2B5EF4-FFF2-40B4-BE49-F238E27FC236}">
                  <a16:creationId xmlns:a16="http://schemas.microsoft.com/office/drawing/2014/main" id="{5E4827F0-1AA8-4E4F-9B68-14034C76612D}"/>
                </a:ext>
              </a:extLst>
            </p:cNvPr>
            <p:cNvSpPr>
              <a:spLocks/>
            </p:cNvSpPr>
            <p:nvPr/>
          </p:nvSpPr>
          <p:spPr bwMode="auto">
            <a:xfrm>
              <a:off x="9334016" y="3578056"/>
              <a:ext cx="145000" cy="122693"/>
            </a:xfrm>
            <a:custGeom>
              <a:avLst/>
              <a:gdLst>
                <a:gd name="T0" fmla="*/ 0 w 91"/>
                <a:gd name="T1" fmla="*/ 39 h 78"/>
                <a:gd name="T2" fmla="*/ 6 w 91"/>
                <a:gd name="T3" fmla="*/ 34 h 78"/>
                <a:gd name="T4" fmla="*/ 10 w 91"/>
                <a:gd name="T5" fmla="*/ 34 h 78"/>
                <a:gd name="T6" fmla="*/ 33 w 91"/>
                <a:gd name="T7" fmla="*/ 47 h 78"/>
                <a:gd name="T8" fmla="*/ 88 w 91"/>
                <a:gd name="T9" fmla="*/ 0 h 78"/>
                <a:gd name="T10" fmla="*/ 87 w 91"/>
                <a:gd name="T11" fmla="*/ 9 h 78"/>
                <a:gd name="T12" fmla="*/ 43 w 91"/>
                <a:gd name="T13" fmla="*/ 66 h 78"/>
                <a:gd name="T14" fmla="*/ 37 w 91"/>
                <a:gd name="T15" fmla="*/ 77 h 78"/>
                <a:gd name="T16" fmla="*/ 36 w 91"/>
                <a:gd name="T17" fmla="*/ 78 h 78"/>
                <a:gd name="T18" fmla="*/ 0 w 91"/>
                <a:gd name="T19" fmla="*/ 39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1" h="78">
                  <a:moveTo>
                    <a:pt x="0" y="39"/>
                  </a:moveTo>
                  <a:cubicBezTo>
                    <a:pt x="2" y="37"/>
                    <a:pt x="4" y="35"/>
                    <a:pt x="6" y="34"/>
                  </a:cubicBezTo>
                  <a:cubicBezTo>
                    <a:pt x="7" y="33"/>
                    <a:pt x="9" y="33"/>
                    <a:pt x="10" y="34"/>
                  </a:cubicBezTo>
                  <a:cubicBezTo>
                    <a:pt x="18" y="38"/>
                    <a:pt x="25" y="42"/>
                    <a:pt x="33" y="47"/>
                  </a:cubicBezTo>
                  <a:cubicBezTo>
                    <a:pt x="49" y="29"/>
                    <a:pt x="67" y="12"/>
                    <a:pt x="88" y="0"/>
                  </a:cubicBezTo>
                  <a:cubicBezTo>
                    <a:pt x="91" y="3"/>
                    <a:pt x="91" y="6"/>
                    <a:pt x="87" y="9"/>
                  </a:cubicBezTo>
                  <a:cubicBezTo>
                    <a:pt x="69" y="25"/>
                    <a:pt x="55" y="45"/>
                    <a:pt x="43" y="66"/>
                  </a:cubicBezTo>
                  <a:cubicBezTo>
                    <a:pt x="41" y="70"/>
                    <a:pt x="39" y="74"/>
                    <a:pt x="37" y="77"/>
                  </a:cubicBezTo>
                  <a:cubicBezTo>
                    <a:pt x="37" y="77"/>
                    <a:pt x="36" y="78"/>
                    <a:pt x="36" y="78"/>
                  </a:cubicBezTo>
                  <a:cubicBezTo>
                    <a:pt x="24" y="65"/>
                    <a:pt x="12" y="52"/>
                    <a:pt x="0" y="39"/>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a:ea typeface="+mn-ea"/>
                <a:cs typeface="+mn-cs"/>
                <a:sym typeface="Calibri"/>
              </a:endParaRPr>
            </a:p>
          </p:txBody>
        </p:sp>
        <p:sp>
          <p:nvSpPr>
            <p:cNvPr id="38" name="Freeform 1465">
              <a:extLst>
                <a:ext uri="{FF2B5EF4-FFF2-40B4-BE49-F238E27FC236}">
                  <a16:creationId xmlns:a16="http://schemas.microsoft.com/office/drawing/2014/main" id="{81A01409-04D1-4ADB-97FE-F139A5CB9FE9}"/>
                </a:ext>
              </a:extLst>
            </p:cNvPr>
            <p:cNvSpPr>
              <a:spLocks/>
            </p:cNvSpPr>
            <p:nvPr/>
          </p:nvSpPr>
          <p:spPr bwMode="auto">
            <a:xfrm>
              <a:off x="9334021" y="3725281"/>
              <a:ext cx="145000" cy="124924"/>
            </a:xfrm>
            <a:custGeom>
              <a:avLst/>
              <a:gdLst>
                <a:gd name="T0" fmla="*/ 88 w 91"/>
                <a:gd name="T1" fmla="*/ 0 h 78"/>
                <a:gd name="T2" fmla="*/ 87 w 91"/>
                <a:gd name="T3" fmla="*/ 9 h 78"/>
                <a:gd name="T4" fmla="*/ 43 w 91"/>
                <a:gd name="T5" fmla="*/ 66 h 78"/>
                <a:gd name="T6" fmla="*/ 36 w 91"/>
                <a:gd name="T7" fmla="*/ 78 h 78"/>
                <a:gd name="T8" fmla="*/ 0 w 91"/>
                <a:gd name="T9" fmla="*/ 39 h 78"/>
                <a:gd name="T10" fmla="*/ 5 w 91"/>
                <a:gd name="T11" fmla="*/ 34 h 78"/>
                <a:gd name="T12" fmla="*/ 10 w 91"/>
                <a:gd name="T13" fmla="*/ 33 h 78"/>
                <a:gd name="T14" fmla="*/ 28 w 91"/>
                <a:gd name="T15" fmla="*/ 44 h 78"/>
                <a:gd name="T16" fmla="*/ 33 w 91"/>
                <a:gd name="T17" fmla="*/ 47 h 78"/>
                <a:gd name="T18" fmla="*/ 88 w 91"/>
                <a:gd name="T19"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1" h="78">
                  <a:moveTo>
                    <a:pt x="88" y="0"/>
                  </a:moveTo>
                  <a:cubicBezTo>
                    <a:pt x="91" y="3"/>
                    <a:pt x="90" y="6"/>
                    <a:pt x="87" y="9"/>
                  </a:cubicBezTo>
                  <a:cubicBezTo>
                    <a:pt x="69" y="25"/>
                    <a:pt x="55" y="45"/>
                    <a:pt x="43" y="66"/>
                  </a:cubicBezTo>
                  <a:cubicBezTo>
                    <a:pt x="41" y="70"/>
                    <a:pt x="39" y="74"/>
                    <a:pt x="36" y="78"/>
                  </a:cubicBezTo>
                  <a:cubicBezTo>
                    <a:pt x="24" y="65"/>
                    <a:pt x="12" y="52"/>
                    <a:pt x="0" y="39"/>
                  </a:cubicBezTo>
                  <a:cubicBezTo>
                    <a:pt x="2" y="38"/>
                    <a:pt x="3" y="36"/>
                    <a:pt x="5" y="34"/>
                  </a:cubicBezTo>
                  <a:cubicBezTo>
                    <a:pt x="6" y="32"/>
                    <a:pt x="8" y="32"/>
                    <a:pt x="10" y="33"/>
                  </a:cubicBezTo>
                  <a:cubicBezTo>
                    <a:pt x="16" y="37"/>
                    <a:pt x="22" y="41"/>
                    <a:pt x="28" y="44"/>
                  </a:cubicBezTo>
                  <a:cubicBezTo>
                    <a:pt x="30" y="45"/>
                    <a:pt x="31" y="46"/>
                    <a:pt x="33" y="47"/>
                  </a:cubicBezTo>
                  <a:cubicBezTo>
                    <a:pt x="49" y="28"/>
                    <a:pt x="67" y="12"/>
                    <a:pt x="88"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a:ea typeface="+mn-ea"/>
                <a:cs typeface="+mn-cs"/>
                <a:sym typeface="Calibri"/>
              </a:endParaRPr>
            </a:p>
          </p:txBody>
        </p:sp>
        <p:sp>
          <p:nvSpPr>
            <p:cNvPr id="39" name="Freeform 1466">
              <a:extLst>
                <a:ext uri="{FF2B5EF4-FFF2-40B4-BE49-F238E27FC236}">
                  <a16:creationId xmlns:a16="http://schemas.microsoft.com/office/drawing/2014/main" id="{A05252BD-85C2-4366-90DE-26D0150CDC7A}"/>
                </a:ext>
              </a:extLst>
            </p:cNvPr>
            <p:cNvSpPr>
              <a:spLocks/>
            </p:cNvSpPr>
            <p:nvPr/>
          </p:nvSpPr>
          <p:spPr bwMode="auto">
            <a:xfrm>
              <a:off x="9519160" y="3600356"/>
              <a:ext cx="95923" cy="26770"/>
            </a:xfrm>
            <a:custGeom>
              <a:avLst/>
              <a:gdLst>
                <a:gd name="T0" fmla="*/ 0 w 61"/>
                <a:gd name="T1" fmla="*/ 17 h 17"/>
                <a:gd name="T2" fmla="*/ 0 w 61"/>
                <a:gd name="T3" fmla="*/ 0 h 17"/>
                <a:gd name="T4" fmla="*/ 61 w 61"/>
                <a:gd name="T5" fmla="*/ 0 h 17"/>
                <a:gd name="T6" fmla="*/ 61 w 61"/>
                <a:gd name="T7" fmla="*/ 17 h 17"/>
                <a:gd name="T8" fmla="*/ 0 w 61"/>
                <a:gd name="T9" fmla="*/ 17 h 17"/>
              </a:gdLst>
              <a:ahLst/>
              <a:cxnLst>
                <a:cxn ang="0">
                  <a:pos x="T0" y="T1"/>
                </a:cxn>
                <a:cxn ang="0">
                  <a:pos x="T2" y="T3"/>
                </a:cxn>
                <a:cxn ang="0">
                  <a:pos x="T4" y="T5"/>
                </a:cxn>
                <a:cxn ang="0">
                  <a:pos x="T6" y="T7"/>
                </a:cxn>
                <a:cxn ang="0">
                  <a:pos x="T8" y="T9"/>
                </a:cxn>
              </a:cxnLst>
              <a:rect l="0" t="0" r="r" b="b"/>
              <a:pathLst>
                <a:path w="61" h="17">
                  <a:moveTo>
                    <a:pt x="0" y="17"/>
                  </a:moveTo>
                  <a:cubicBezTo>
                    <a:pt x="0" y="11"/>
                    <a:pt x="0" y="6"/>
                    <a:pt x="0" y="0"/>
                  </a:cubicBezTo>
                  <a:cubicBezTo>
                    <a:pt x="20" y="0"/>
                    <a:pt x="40" y="0"/>
                    <a:pt x="61" y="0"/>
                  </a:cubicBezTo>
                  <a:cubicBezTo>
                    <a:pt x="61" y="6"/>
                    <a:pt x="61" y="11"/>
                    <a:pt x="61" y="17"/>
                  </a:cubicBezTo>
                  <a:cubicBezTo>
                    <a:pt x="41" y="17"/>
                    <a:pt x="21" y="17"/>
                    <a:pt x="0" y="1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a:ea typeface="+mn-ea"/>
                <a:cs typeface="+mn-cs"/>
                <a:sym typeface="Calibri"/>
              </a:endParaRPr>
            </a:p>
          </p:txBody>
        </p:sp>
        <p:sp>
          <p:nvSpPr>
            <p:cNvPr id="40" name="Freeform 1467">
              <a:extLst>
                <a:ext uri="{FF2B5EF4-FFF2-40B4-BE49-F238E27FC236}">
                  <a16:creationId xmlns:a16="http://schemas.microsoft.com/office/drawing/2014/main" id="{1D526CD5-D041-48B6-9581-DFD910985748}"/>
                </a:ext>
              </a:extLst>
            </p:cNvPr>
            <p:cNvSpPr>
              <a:spLocks/>
            </p:cNvSpPr>
            <p:nvPr/>
          </p:nvSpPr>
          <p:spPr bwMode="auto">
            <a:xfrm>
              <a:off x="9521389" y="3653896"/>
              <a:ext cx="93692" cy="24538"/>
            </a:xfrm>
            <a:custGeom>
              <a:avLst/>
              <a:gdLst>
                <a:gd name="T0" fmla="*/ 60 w 60"/>
                <a:gd name="T1" fmla="*/ 0 h 16"/>
                <a:gd name="T2" fmla="*/ 60 w 60"/>
                <a:gd name="T3" fmla="*/ 16 h 16"/>
                <a:gd name="T4" fmla="*/ 0 w 60"/>
                <a:gd name="T5" fmla="*/ 16 h 16"/>
                <a:gd name="T6" fmla="*/ 0 w 60"/>
                <a:gd name="T7" fmla="*/ 0 h 16"/>
                <a:gd name="T8" fmla="*/ 60 w 60"/>
                <a:gd name="T9" fmla="*/ 0 h 16"/>
              </a:gdLst>
              <a:ahLst/>
              <a:cxnLst>
                <a:cxn ang="0">
                  <a:pos x="T0" y="T1"/>
                </a:cxn>
                <a:cxn ang="0">
                  <a:pos x="T2" y="T3"/>
                </a:cxn>
                <a:cxn ang="0">
                  <a:pos x="T4" y="T5"/>
                </a:cxn>
                <a:cxn ang="0">
                  <a:pos x="T6" y="T7"/>
                </a:cxn>
                <a:cxn ang="0">
                  <a:pos x="T8" y="T9"/>
                </a:cxn>
              </a:cxnLst>
              <a:rect l="0" t="0" r="r" b="b"/>
              <a:pathLst>
                <a:path w="60" h="16">
                  <a:moveTo>
                    <a:pt x="60" y="0"/>
                  </a:moveTo>
                  <a:cubicBezTo>
                    <a:pt x="60" y="5"/>
                    <a:pt x="60" y="11"/>
                    <a:pt x="60" y="16"/>
                  </a:cubicBezTo>
                  <a:cubicBezTo>
                    <a:pt x="40" y="16"/>
                    <a:pt x="20" y="16"/>
                    <a:pt x="0" y="16"/>
                  </a:cubicBezTo>
                  <a:cubicBezTo>
                    <a:pt x="0" y="11"/>
                    <a:pt x="0" y="5"/>
                    <a:pt x="0" y="0"/>
                  </a:cubicBezTo>
                  <a:cubicBezTo>
                    <a:pt x="20" y="0"/>
                    <a:pt x="39" y="0"/>
                    <a:pt x="6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a:ea typeface="+mn-ea"/>
                <a:cs typeface="+mn-cs"/>
                <a:sym typeface="Calibri"/>
              </a:endParaRPr>
            </a:p>
          </p:txBody>
        </p:sp>
        <p:sp>
          <p:nvSpPr>
            <p:cNvPr id="41" name="Freeform 1468">
              <a:extLst>
                <a:ext uri="{FF2B5EF4-FFF2-40B4-BE49-F238E27FC236}">
                  <a16:creationId xmlns:a16="http://schemas.microsoft.com/office/drawing/2014/main" id="{59F384BC-FE85-47B3-97B2-3670A6B537F8}"/>
                </a:ext>
              </a:extLst>
            </p:cNvPr>
            <p:cNvSpPr>
              <a:spLocks/>
            </p:cNvSpPr>
            <p:nvPr/>
          </p:nvSpPr>
          <p:spPr bwMode="auto">
            <a:xfrm>
              <a:off x="9519192" y="3760958"/>
              <a:ext cx="95923" cy="28999"/>
            </a:xfrm>
            <a:custGeom>
              <a:avLst/>
              <a:gdLst>
                <a:gd name="T0" fmla="*/ 0 w 61"/>
                <a:gd name="T1" fmla="*/ 0 h 17"/>
                <a:gd name="T2" fmla="*/ 61 w 61"/>
                <a:gd name="T3" fmla="*/ 0 h 17"/>
                <a:gd name="T4" fmla="*/ 61 w 61"/>
                <a:gd name="T5" fmla="*/ 17 h 17"/>
                <a:gd name="T6" fmla="*/ 0 w 61"/>
                <a:gd name="T7" fmla="*/ 17 h 17"/>
                <a:gd name="T8" fmla="*/ 0 w 61"/>
                <a:gd name="T9" fmla="*/ 0 h 17"/>
              </a:gdLst>
              <a:ahLst/>
              <a:cxnLst>
                <a:cxn ang="0">
                  <a:pos x="T0" y="T1"/>
                </a:cxn>
                <a:cxn ang="0">
                  <a:pos x="T2" y="T3"/>
                </a:cxn>
                <a:cxn ang="0">
                  <a:pos x="T4" y="T5"/>
                </a:cxn>
                <a:cxn ang="0">
                  <a:pos x="T6" y="T7"/>
                </a:cxn>
                <a:cxn ang="0">
                  <a:pos x="T8" y="T9"/>
                </a:cxn>
              </a:cxnLst>
              <a:rect l="0" t="0" r="r" b="b"/>
              <a:pathLst>
                <a:path w="61" h="17">
                  <a:moveTo>
                    <a:pt x="0" y="0"/>
                  </a:moveTo>
                  <a:cubicBezTo>
                    <a:pt x="21" y="0"/>
                    <a:pt x="40" y="0"/>
                    <a:pt x="61" y="0"/>
                  </a:cubicBezTo>
                  <a:cubicBezTo>
                    <a:pt x="61" y="6"/>
                    <a:pt x="61" y="11"/>
                    <a:pt x="61" y="17"/>
                  </a:cubicBezTo>
                  <a:cubicBezTo>
                    <a:pt x="41" y="17"/>
                    <a:pt x="21" y="17"/>
                    <a:pt x="0" y="17"/>
                  </a:cubicBezTo>
                  <a:cubicBezTo>
                    <a:pt x="0" y="11"/>
                    <a:pt x="0" y="6"/>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a:ea typeface="+mn-ea"/>
                <a:cs typeface="+mn-cs"/>
                <a:sym typeface="Calibri"/>
              </a:endParaRPr>
            </a:p>
          </p:txBody>
        </p:sp>
        <p:sp>
          <p:nvSpPr>
            <p:cNvPr id="42" name="Freeform 1469">
              <a:extLst>
                <a:ext uri="{FF2B5EF4-FFF2-40B4-BE49-F238E27FC236}">
                  <a16:creationId xmlns:a16="http://schemas.microsoft.com/office/drawing/2014/main" id="{D00B435A-E342-4B5B-A995-B0318A05BA85}"/>
                </a:ext>
              </a:extLst>
            </p:cNvPr>
            <p:cNvSpPr>
              <a:spLocks/>
            </p:cNvSpPr>
            <p:nvPr/>
          </p:nvSpPr>
          <p:spPr bwMode="auto">
            <a:xfrm>
              <a:off x="9521389" y="3814438"/>
              <a:ext cx="93692" cy="24538"/>
            </a:xfrm>
            <a:custGeom>
              <a:avLst/>
              <a:gdLst>
                <a:gd name="T0" fmla="*/ 60 w 60"/>
                <a:gd name="T1" fmla="*/ 0 h 16"/>
                <a:gd name="T2" fmla="*/ 60 w 60"/>
                <a:gd name="T3" fmla="*/ 16 h 16"/>
                <a:gd name="T4" fmla="*/ 0 w 60"/>
                <a:gd name="T5" fmla="*/ 16 h 16"/>
                <a:gd name="T6" fmla="*/ 0 w 60"/>
                <a:gd name="T7" fmla="*/ 0 h 16"/>
                <a:gd name="T8" fmla="*/ 60 w 60"/>
                <a:gd name="T9" fmla="*/ 0 h 16"/>
              </a:gdLst>
              <a:ahLst/>
              <a:cxnLst>
                <a:cxn ang="0">
                  <a:pos x="T0" y="T1"/>
                </a:cxn>
                <a:cxn ang="0">
                  <a:pos x="T2" y="T3"/>
                </a:cxn>
                <a:cxn ang="0">
                  <a:pos x="T4" y="T5"/>
                </a:cxn>
                <a:cxn ang="0">
                  <a:pos x="T6" y="T7"/>
                </a:cxn>
                <a:cxn ang="0">
                  <a:pos x="T8" y="T9"/>
                </a:cxn>
              </a:cxnLst>
              <a:rect l="0" t="0" r="r" b="b"/>
              <a:pathLst>
                <a:path w="60" h="16">
                  <a:moveTo>
                    <a:pt x="60" y="0"/>
                  </a:moveTo>
                  <a:cubicBezTo>
                    <a:pt x="60" y="6"/>
                    <a:pt x="60" y="11"/>
                    <a:pt x="60" y="16"/>
                  </a:cubicBezTo>
                  <a:cubicBezTo>
                    <a:pt x="40" y="16"/>
                    <a:pt x="20" y="16"/>
                    <a:pt x="0" y="16"/>
                  </a:cubicBezTo>
                  <a:cubicBezTo>
                    <a:pt x="0" y="11"/>
                    <a:pt x="0" y="6"/>
                    <a:pt x="0" y="0"/>
                  </a:cubicBezTo>
                  <a:cubicBezTo>
                    <a:pt x="20" y="0"/>
                    <a:pt x="39" y="0"/>
                    <a:pt x="6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a:ea typeface="+mn-ea"/>
                <a:cs typeface="+mn-cs"/>
                <a:sym typeface="Calibri"/>
              </a:endParaRPr>
            </a:p>
          </p:txBody>
        </p:sp>
      </p:grpSp>
      <p:grpSp>
        <p:nvGrpSpPr>
          <p:cNvPr id="60" name="Gruppieren 14">
            <a:extLst>
              <a:ext uri="{FF2B5EF4-FFF2-40B4-BE49-F238E27FC236}">
                <a16:creationId xmlns:a16="http://schemas.microsoft.com/office/drawing/2014/main" id="{D2647C33-D8DC-4EF9-9BA7-4923A033A637}"/>
              </a:ext>
            </a:extLst>
          </p:cNvPr>
          <p:cNvGrpSpPr/>
          <p:nvPr userDrawn="1"/>
        </p:nvGrpSpPr>
        <p:grpSpPr>
          <a:xfrm>
            <a:off x="11283821" y="3898380"/>
            <a:ext cx="305605" cy="323989"/>
            <a:chOff x="4183212" y="2471538"/>
            <a:chExt cx="377000" cy="428293"/>
          </a:xfrm>
          <a:solidFill>
            <a:srgbClr val="002060"/>
          </a:solidFill>
        </p:grpSpPr>
        <p:sp>
          <p:nvSpPr>
            <p:cNvPr id="61" name="Freeform 1028">
              <a:extLst>
                <a:ext uri="{FF2B5EF4-FFF2-40B4-BE49-F238E27FC236}">
                  <a16:creationId xmlns:a16="http://schemas.microsoft.com/office/drawing/2014/main" id="{7AD4D38B-AE49-44B9-A824-BDDFD4A67B85}"/>
                </a:ext>
              </a:extLst>
            </p:cNvPr>
            <p:cNvSpPr>
              <a:spLocks/>
            </p:cNvSpPr>
            <p:nvPr/>
          </p:nvSpPr>
          <p:spPr bwMode="auto">
            <a:xfrm>
              <a:off x="4261294" y="2542923"/>
              <a:ext cx="220846" cy="258768"/>
            </a:xfrm>
            <a:custGeom>
              <a:avLst/>
              <a:gdLst>
                <a:gd name="T0" fmla="*/ 103 w 139"/>
                <a:gd name="T1" fmla="*/ 163 h 163"/>
                <a:gd name="T2" fmla="*/ 37 w 139"/>
                <a:gd name="T3" fmla="*/ 163 h 163"/>
                <a:gd name="T4" fmla="*/ 36 w 139"/>
                <a:gd name="T5" fmla="*/ 157 h 163"/>
                <a:gd name="T6" fmla="*/ 25 w 139"/>
                <a:gd name="T7" fmla="*/ 128 h 163"/>
                <a:gd name="T8" fmla="*/ 8 w 139"/>
                <a:gd name="T9" fmla="*/ 97 h 163"/>
                <a:gd name="T10" fmla="*/ 4 w 139"/>
                <a:gd name="T11" fmla="*/ 51 h 163"/>
                <a:gd name="T12" fmla="*/ 37 w 139"/>
                <a:gd name="T13" fmla="*/ 10 h 163"/>
                <a:gd name="T14" fmla="*/ 102 w 139"/>
                <a:gd name="T15" fmla="*/ 9 h 163"/>
                <a:gd name="T16" fmla="*/ 138 w 139"/>
                <a:gd name="T17" fmla="*/ 73 h 163"/>
                <a:gd name="T18" fmla="*/ 126 w 139"/>
                <a:gd name="T19" fmla="*/ 109 h 163"/>
                <a:gd name="T20" fmla="*/ 111 w 139"/>
                <a:gd name="T21" fmla="*/ 136 h 163"/>
                <a:gd name="T22" fmla="*/ 103 w 139"/>
                <a:gd name="T23" fmla="*/ 161 h 163"/>
                <a:gd name="T24" fmla="*/ 103 w 139"/>
                <a:gd name="T25" fmla="*/ 163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9" h="163">
                  <a:moveTo>
                    <a:pt x="103" y="163"/>
                  </a:moveTo>
                  <a:cubicBezTo>
                    <a:pt x="81" y="163"/>
                    <a:pt x="59" y="163"/>
                    <a:pt x="37" y="163"/>
                  </a:cubicBezTo>
                  <a:cubicBezTo>
                    <a:pt x="37" y="161"/>
                    <a:pt x="36" y="159"/>
                    <a:pt x="36" y="157"/>
                  </a:cubicBezTo>
                  <a:cubicBezTo>
                    <a:pt x="35" y="146"/>
                    <a:pt x="30" y="137"/>
                    <a:pt x="25" y="128"/>
                  </a:cubicBezTo>
                  <a:cubicBezTo>
                    <a:pt x="19" y="118"/>
                    <a:pt x="13" y="108"/>
                    <a:pt x="8" y="97"/>
                  </a:cubicBezTo>
                  <a:cubicBezTo>
                    <a:pt x="1" y="82"/>
                    <a:pt x="0" y="67"/>
                    <a:pt x="4" y="51"/>
                  </a:cubicBezTo>
                  <a:cubicBezTo>
                    <a:pt x="8" y="32"/>
                    <a:pt x="19" y="18"/>
                    <a:pt x="37" y="10"/>
                  </a:cubicBezTo>
                  <a:cubicBezTo>
                    <a:pt x="58" y="0"/>
                    <a:pt x="80" y="0"/>
                    <a:pt x="102" y="9"/>
                  </a:cubicBezTo>
                  <a:cubicBezTo>
                    <a:pt x="128" y="21"/>
                    <a:pt x="139" y="45"/>
                    <a:pt x="138" y="73"/>
                  </a:cubicBezTo>
                  <a:cubicBezTo>
                    <a:pt x="137" y="86"/>
                    <a:pt x="132" y="98"/>
                    <a:pt x="126" y="109"/>
                  </a:cubicBezTo>
                  <a:cubicBezTo>
                    <a:pt x="121" y="118"/>
                    <a:pt x="115" y="127"/>
                    <a:pt x="111" y="136"/>
                  </a:cubicBezTo>
                  <a:cubicBezTo>
                    <a:pt x="106" y="144"/>
                    <a:pt x="104" y="152"/>
                    <a:pt x="103" y="161"/>
                  </a:cubicBezTo>
                  <a:cubicBezTo>
                    <a:pt x="103" y="161"/>
                    <a:pt x="103" y="162"/>
                    <a:pt x="103" y="163"/>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Calibri"/>
                <a:ea typeface="+mn-ea"/>
                <a:cs typeface="+mn-cs"/>
                <a:sym typeface="Calibri"/>
              </a:endParaRPr>
            </a:p>
          </p:txBody>
        </p:sp>
        <p:sp>
          <p:nvSpPr>
            <p:cNvPr id="62" name="Freeform 1029">
              <a:extLst>
                <a:ext uri="{FF2B5EF4-FFF2-40B4-BE49-F238E27FC236}">
                  <a16:creationId xmlns:a16="http://schemas.microsoft.com/office/drawing/2014/main" id="{11F2702A-3914-4106-9527-C7D1665E075C}"/>
                </a:ext>
              </a:extLst>
            </p:cNvPr>
            <p:cNvSpPr>
              <a:spLocks/>
            </p:cNvSpPr>
            <p:nvPr/>
          </p:nvSpPr>
          <p:spPr bwMode="auto">
            <a:xfrm>
              <a:off x="4325985" y="2815076"/>
              <a:ext cx="95923" cy="17846"/>
            </a:xfrm>
            <a:custGeom>
              <a:avLst/>
              <a:gdLst>
                <a:gd name="T0" fmla="*/ 30 w 60"/>
                <a:gd name="T1" fmla="*/ 12 h 12"/>
                <a:gd name="T2" fmla="*/ 8 w 60"/>
                <a:gd name="T3" fmla="*/ 12 h 12"/>
                <a:gd name="T4" fmla="*/ 0 w 60"/>
                <a:gd name="T5" fmla="*/ 6 h 12"/>
                <a:gd name="T6" fmla="*/ 8 w 60"/>
                <a:gd name="T7" fmla="*/ 0 h 12"/>
                <a:gd name="T8" fmla="*/ 52 w 60"/>
                <a:gd name="T9" fmla="*/ 0 h 12"/>
                <a:gd name="T10" fmla="*/ 59 w 60"/>
                <a:gd name="T11" fmla="*/ 7 h 12"/>
                <a:gd name="T12" fmla="*/ 52 w 60"/>
                <a:gd name="T13" fmla="*/ 12 h 12"/>
                <a:gd name="T14" fmla="*/ 50 w 60"/>
                <a:gd name="T15" fmla="*/ 12 h 12"/>
                <a:gd name="T16" fmla="*/ 30 w 60"/>
                <a:gd name="T17"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 h="12">
                  <a:moveTo>
                    <a:pt x="30" y="12"/>
                  </a:moveTo>
                  <a:cubicBezTo>
                    <a:pt x="22" y="12"/>
                    <a:pt x="15" y="12"/>
                    <a:pt x="8" y="12"/>
                  </a:cubicBezTo>
                  <a:cubicBezTo>
                    <a:pt x="3" y="12"/>
                    <a:pt x="0" y="10"/>
                    <a:pt x="0" y="6"/>
                  </a:cubicBezTo>
                  <a:cubicBezTo>
                    <a:pt x="0" y="3"/>
                    <a:pt x="3" y="0"/>
                    <a:pt x="8" y="0"/>
                  </a:cubicBezTo>
                  <a:cubicBezTo>
                    <a:pt x="23" y="0"/>
                    <a:pt x="37" y="0"/>
                    <a:pt x="52" y="0"/>
                  </a:cubicBezTo>
                  <a:cubicBezTo>
                    <a:pt x="57" y="0"/>
                    <a:pt x="60" y="3"/>
                    <a:pt x="59" y="7"/>
                  </a:cubicBezTo>
                  <a:cubicBezTo>
                    <a:pt x="59" y="10"/>
                    <a:pt x="56" y="12"/>
                    <a:pt x="52" y="12"/>
                  </a:cubicBezTo>
                  <a:cubicBezTo>
                    <a:pt x="52" y="12"/>
                    <a:pt x="51" y="12"/>
                    <a:pt x="50" y="12"/>
                  </a:cubicBezTo>
                  <a:cubicBezTo>
                    <a:pt x="43" y="12"/>
                    <a:pt x="37" y="12"/>
                    <a:pt x="30" y="1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a:ea typeface="+mn-ea"/>
                <a:cs typeface="+mn-cs"/>
                <a:sym typeface="Calibri"/>
              </a:endParaRPr>
            </a:p>
          </p:txBody>
        </p:sp>
        <p:sp>
          <p:nvSpPr>
            <p:cNvPr id="63" name="Freeform 1030">
              <a:extLst>
                <a:ext uri="{FF2B5EF4-FFF2-40B4-BE49-F238E27FC236}">
                  <a16:creationId xmlns:a16="http://schemas.microsoft.com/office/drawing/2014/main" id="{01DE560B-955B-4545-AC53-F01D67AD8755}"/>
                </a:ext>
              </a:extLst>
            </p:cNvPr>
            <p:cNvSpPr>
              <a:spLocks/>
            </p:cNvSpPr>
            <p:nvPr/>
          </p:nvSpPr>
          <p:spPr bwMode="auto">
            <a:xfrm>
              <a:off x="4328217" y="2846306"/>
              <a:ext cx="89230" cy="20076"/>
            </a:xfrm>
            <a:custGeom>
              <a:avLst/>
              <a:gdLst>
                <a:gd name="T0" fmla="*/ 29 w 57"/>
                <a:gd name="T1" fmla="*/ 12 h 12"/>
                <a:gd name="T2" fmla="*/ 7 w 57"/>
                <a:gd name="T3" fmla="*/ 12 h 12"/>
                <a:gd name="T4" fmla="*/ 1 w 57"/>
                <a:gd name="T5" fmla="*/ 6 h 12"/>
                <a:gd name="T6" fmla="*/ 7 w 57"/>
                <a:gd name="T7" fmla="*/ 0 h 12"/>
                <a:gd name="T8" fmla="*/ 51 w 57"/>
                <a:gd name="T9" fmla="*/ 0 h 12"/>
                <a:gd name="T10" fmla="*/ 57 w 57"/>
                <a:gd name="T11" fmla="*/ 6 h 12"/>
                <a:gd name="T12" fmla="*/ 51 w 57"/>
                <a:gd name="T13" fmla="*/ 12 h 12"/>
                <a:gd name="T14" fmla="*/ 29 w 57"/>
                <a:gd name="T15" fmla="*/ 12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 h="12">
                  <a:moveTo>
                    <a:pt x="29" y="12"/>
                  </a:moveTo>
                  <a:cubicBezTo>
                    <a:pt x="22" y="12"/>
                    <a:pt x="14" y="12"/>
                    <a:pt x="7" y="12"/>
                  </a:cubicBezTo>
                  <a:cubicBezTo>
                    <a:pt x="3" y="12"/>
                    <a:pt x="0" y="10"/>
                    <a:pt x="1" y="6"/>
                  </a:cubicBezTo>
                  <a:cubicBezTo>
                    <a:pt x="1" y="3"/>
                    <a:pt x="3" y="0"/>
                    <a:pt x="7" y="0"/>
                  </a:cubicBezTo>
                  <a:cubicBezTo>
                    <a:pt x="22" y="0"/>
                    <a:pt x="36" y="0"/>
                    <a:pt x="51" y="0"/>
                  </a:cubicBezTo>
                  <a:cubicBezTo>
                    <a:pt x="55" y="0"/>
                    <a:pt x="57" y="3"/>
                    <a:pt x="57" y="6"/>
                  </a:cubicBezTo>
                  <a:cubicBezTo>
                    <a:pt x="57" y="10"/>
                    <a:pt x="55" y="12"/>
                    <a:pt x="51" y="12"/>
                  </a:cubicBezTo>
                  <a:cubicBezTo>
                    <a:pt x="43" y="12"/>
                    <a:pt x="36" y="12"/>
                    <a:pt x="29" y="1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a:ea typeface="+mn-ea"/>
                <a:cs typeface="+mn-cs"/>
                <a:sym typeface="Calibri"/>
              </a:endParaRPr>
            </a:p>
          </p:txBody>
        </p:sp>
        <p:sp>
          <p:nvSpPr>
            <p:cNvPr id="64" name="Freeform 1031">
              <a:extLst>
                <a:ext uri="{FF2B5EF4-FFF2-40B4-BE49-F238E27FC236}">
                  <a16:creationId xmlns:a16="http://schemas.microsoft.com/office/drawing/2014/main" id="{AD8AA798-FB64-48FE-AB45-EA9648D324CC}"/>
                </a:ext>
              </a:extLst>
            </p:cNvPr>
            <p:cNvSpPr>
              <a:spLocks/>
            </p:cNvSpPr>
            <p:nvPr/>
          </p:nvSpPr>
          <p:spPr bwMode="auto">
            <a:xfrm>
              <a:off x="4511135" y="2634385"/>
              <a:ext cx="49077" cy="24538"/>
            </a:xfrm>
            <a:custGeom>
              <a:avLst/>
              <a:gdLst>
                <a:gd name="T0" fmla="*/ 32 w 32"/>
                <a:gd name="T1" fmla="*/ 0 h 15"/>
                <a:gd name="T2" fmla="*/ 32 w 32"/>
                <a:gd name="T3" fmla="*/ 15 h 15"/>
                <a:gd name="T4" fmla="*/ 0 w 32"/>
                <a:gd name="T5" fmla="*/ 15 h 15"/>
                <a:gd name="T6" fmla="*/ 0 w 32"/>
                <a:gd name="T7" fmla="*/ 0 h 15"/>
                <a:gd name="T8" fmla="*/ 32 w 32"/>
                <a:gd name="T9" fmla="*/ 0 h 15"/>
              </a:gdLst>
              <a:ahLst/>
              <a:cxnLst>
                <a:cxn ang="0">
                  <a:pos x="T0" y="T1"/>
                </a:cxn>
                <a:cxn ang="0">
                  <a:pos x="T2" y="T3"/>
                </a:cxn>
                <a:cxn ang="0">
                  <a:pos x="T4" y="T5"/>
                </a:cxn>
                <a:cxn ang="0">
                  <a:pos x="T6" y="T7"/>
                </a:cxn>
                <a:cxn ang="0">
                  <a:pos x="T8" y="T9"/>
                </a:cxn>
              </a:cxnLst>
              <a:rect l="0" t="0" r="r" b="b"/>
              <a:pathLst>
                <a:path w="32" h="15">
                  <a:moveTo>
                    <a:pt x="32" y="0"/>
                  </a:moveTo>
                  <a:cubicBezTo>
                    <a:pt x="32" y="5"/>
                    <a:pt x="32" y="10"/>
                    <a:pt x="32" y="15"/>
                  </a:cubicBezTo>
                  <a:cubicBezTo>
                    <a:pt x="21" y="15"/>
                    <a:pt x="11" y="15"/>
                    <a:pt x="0" y="15"/>
                  </a:cubicBezTo>
                  <a:cubicBezTo>
                    <a:pt x="0" y="10"/>
                    <a:pt x="0" y="5"/>
                    <a:pt x="0" y="0"/>
                  </a:cubicBezTo>
                  <a:cubicBezTo>
                    <a:pt x="10" y="0"/>
                    <a:pt x="21" y="0"/>
                    <a:pt x="32" y="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a:ea typeface="+mn-ea"/>
                <a:cs typeface="+mn-cs"/>
                <a:sym typeface="Calibri"/>
              </a:endParaRPr>
            </a:p>
          </p:txBody>
        </p:sp>
        <p:sp>
          <p:nvSpPr>
            <p:cNvPr id="65" name="Freeform 1032">
              <a:extLst>
                <a:ext uri="{FF2B5EF4-FFF2-40B4-BE49-F238E27FC236}">
                  <a16:creationId xmlns:a16="http://schemas.microsoft.com/office/drawing/2014/main" id="{741B844D-5180-460A-B814-E1EB1ED5759B}"/>
                </a:ext>
              </a:extLst>
            </p:cNvPr>
            <p:cNvSpPr>
              <a:spLocks/>
            </p:cNvSpPr>
            <p:nvPr/>
          </p:nvSpPr>
          <p:spPr bwMode="auto">
            <a:xfrm>
              <a:off x="4183212" y="2634385"/>
              <a:ext cx="53538" cy="24538"/>
            </a:xfrm>
            <a:custGeom>
              <a:avLst/>
              <a:gdLst>
                <a:gd name="T0" fmla="*/ 0 w 33"/>
                <a:gd name="T1" fmla="*/ 16 h 16"/>
                <a:gd name="T2" fmla="*/ 0 w 33"/>
                <a:gd name="T3" fmla="*/ 0 h 16"/>
                <a:gd name="T4" fmla="*/ 33 w 33"/>
                <a:gd name="T5" fmla="*/ 0 h 16"/>
                <a:gd name="T6" fmla="*/ 33 w 33"/>
                <a:gd name="T7" fmla="*/ 16 h 16"/>
                <a:gd name="T8" fmla="*/ 0 w 33"/>
                <a:gd name="T9" fmla="*/ 16 h 16"/>
              </a:gdLst>
              <a:ahLst/>
              <a:cxnLst>
                <a:cxn ang="0">
                  <a:pos x="T0" y="T1"/>
                </a:cxn>
                <a:cxn ang="0">
                  <a:pos x="T2" y="T3"/>
                </a:cxn>
                <a:cxn ang="0">
                  <a:pos x="T4" y="T5"/>
                </a:cxn>
                <a:cxn ang="0">
                  <a:pos x="T6" y="T7"/>
                </a:cxn>
                <a:cxn ang="0">
                  <a:pos x="T8" y="T9"/>
                </a:cxn>
              </a:cxnLst>
              <a:rect l="0" t="0" r="r" b="b"/>
              <a:pathLst>
                <a:path w="33" h="16">
                  <a:moveTo>
                    <a:pt x="0" y="16"/>
                  </a:moveTo>
                  <a:cubicBezTo>
                    <a:pt x="0" y="11"/>
                    <a:pt x="0" y="6"/>
                    <a:pt x="0" y="0"/>
                  </a:cubicBezTo>
                  <a:cubicBezTo>
                    <a:pt x="11" y="0"/>
                    <a:pt x="22" y="0"/>
                    <a:pt x="33" y="0"/>
                  </a:cubicBezTo>
                  <a:cubicBezTo>
                    <a:pt x="33" y="6"/>
                    <a:pt x="33" y="11"/>
                    <a:pt x="33" y="16"/>
                  </a:cubicBezTo>
                  <a:cubicBezTo>
                    <a:pt x="22" y="16"/>
                    <a:pt x="12" y="16"/>
                    <a:pt x="0" y="1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a:ea typeface="+mn-ea"/>
                <a:cs typeface="+mn-cs"/>
                <a:sym typeface="Calibri"/>
              </a:endParaRPr>
            </a:p>
          </p:txBody>
        </p:sp>
        <p:sp>
          <p:nvSpPr>
            <p:cNvPr id="66" name="Freeform 1033">
              <a:extLst>
                <a:ext uri="{FF2B5EF4-FFF2-40B4-BE49-F238E27FC236}">
                  <a16:creationId xmlns:a16="http://schemas.microsoft.com/office/drawing/2014/main" id="{113D55EF-EF5E-4817-95B0-596BB4F408B3}"/>
                </a:ext>
              </a:extLst>
            </p:cNvPr>
            <p:cNvSpPr>
              <a:spLocks/>
            </p:cNvSpPr>
            <p:nvPr/>
          </p:nvSpPr>
          <p:spPr bwMode="auto">
            <a:xfrm>
              <a:off x="4484364" y="2540692"/>
              <a:ext cx="58000" cy="51307"/>
            </a:xfrm>
            <a:custGeom>
              <a:avLst/>
              <a:gdLst>
                <a:gd name="T0" fmla="*/ 10 w 36"/>
                <a:gd name="T1" fmla="*/ 32 h 32"/>
                <a:gd name="T2" fmla="*/ 0 w 36"/>
                <a:gd name="T3" fmla="*/ 19 h 32"/>
                <a:gd name="T4" fmla="*/ 26 w 36"/>
                <a:gd name="T5" fmla="*/ 0 h 32"/>
                <a:gd name="T6" fmla="*/ 36 w 36"/>
                <a:gd name="T7" fmla="*/ 13 h 32"/>
                <a:gd name="T8" fmla="*/ 10 w 36"/>
                <a:gd name="T9" fmla="*/ 32 h 32"/>
              </a:gdLst>
              <a:ahLst/>
              <a:cxnLst>
                <a:cxn ang="0">
                  <a:pos x="T0" y="T1"/>
                </a:cxn>
                <a:cxn ang="0">
                  <a:pos x="T2" y="T3"/>
                </a:cxn>
                <a:cxn ang="0">
                  <a:pos x="T4" y="T5"/>
                </a:cxn>
                <a:cxn ang="0">
                  <a:pos x="T6" y="T7"/>
                </a:cxn>
                <a:cxn ang="0">
                  <a:pos x="T8" y="T9"/>
                </a:cxn>
              </a:cxnLst>
              <a:rect l="0" t="0" r="r" b="b"/>
              <a:pathLst>
                <a:path w="36" h="32">
                  <a:moveTo>
                    <a:pt x="10" y="32"/>
                  </a:moveTo>
                  <a:cubicBezTo>
                    <a:pt x="7" y="27"/>
                    <a:pt x="4" y="23"/>
                    <a:pt x="0" y="19"/>
                  </a:cubicBezTo>
                  <a:cubicBezTo>
                    <a:pt x="9" y="12"/>
                    <a:pt x="18" y="6"/>
                    <a:pt x="26" y="0"/>
                  </a:cubicBezTo>
                  <a:cubicBezTo>
                    <a:pt x="30" y="4"/>
                    <a:pt x="33" y="9"/>
                    <a:pt x="36" y="13"/>
                  </a:cubicBezTo>
                  <a:cubicBezTo>
                    <a:pt x="27" y="19"/>
                    <a:pt x="19" y="25"/>
                    <a:pt x="10" y="3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a:ea typeface="+mn-ea"/>
                <a:cs typeface="+mn-cs"/>
                <a:sym typeface="Calibri"/>
              </a:endParaRPr>
            </a:p>
          </p:txBody>
        </p:sp>
        <p:sp>
          <p:nvSpPr>
            <p:cNvPr id="67" name="Freeform 1034">
              <a:extLst>
                <a:ext uri="{FF2B5EF4-FFF2-40B4-BE49-F238E27FC236}">
                  <a16:creationId xmlns:a16="http://schemas.microsoft.com/office/drawing/2014/main" id="{646EE9CC-D817-459F-BD68-7EAF23765250}"/>
                </a:ext>
              </a:extLst>
            </p:cNvPr>
            <p:cNvSpPr>
              <a:spLocks/>
            </p:cNvSpPr>
            <p:nvPr/>
          </p:nvSpPr>
          <p:spPr bwMode="auto">
            <a:xfrm>
              <a:off x="4201056" y="2705769"/>
              <a:ext cx="55769" cy="44615"/>
            </a:xfrm>
            <a:custGeom>
              <a:avLst/>
              <a:gdLst>
                <a:gd name="T0" fmla="*/ 6 w 36"/>
                <a:gd name="T1" fmla="*/ 28 h 28"/>
                <a:gd name="T2" fmla="*/ 0 w 36"/>
                <a:gd name="T3" fmla="*/ 13 h 28"/>
                <a:gd name="T4" fmla="*/ 29 w 36"/>
                <a:gd name="T5" fmla="*/ 0 h 28"/>
                <a:gd name="T6" fmla="*/ 36 w 36"/>
                <a:gd name="T7" fmla="*/ 15 h 28"/>
                <a:gd name="T8" fmla="*/ 6 w 36"/>
                <a:gd name="T9" fmla="*/ 28 h 28"/>
              </a:gdLst>
              <a:ahLst/>
              <a:cxnLst>
                <a:cxn ang="0">
                  <a:pos x="T0" y="T1"/>
                </a:cxn>
                <a:cxn ang="0">
                  <a:pos x="T2" y="T3"/>
                </a:cxn>
                <a:cxn ang="0">
                  <a:pos x="T4" y="T5"/>
                </a:cxn>
                <a:cxn ang="0">
                  <a:pos x="T6" y="T7"/>
                </a:cxn>
                <a:cxn ang="0">
                  <a:pos x="T8" y="T9"/>
                </a:cxn>
              </a:cxnLst>
              <a:rect l="0" t="0" r="r" b="b"/>
              <a:pathLst>
                <a:path w="36" h="28">
                  <a:moveTo>
                    <a:pt x="6" y="28"/>
                  </a:moveTo>
                  <a:cubicBezTo>
                    <a:pt x="4" y="23"/>
                    <a:pt x="2" y="18"/>
                    <a:pt x="0" y="13"/>
                  </a:cubicBezTo>
                  <a:cubicBezTo>
                    <a:pt x="9" y="9"/>
                    <a:pt x="19" y="4"/>
                    <a:pt x="29" y="0"/>
                  </a:cubicBezTo>
                  <a:cubicBezTo>
                    <a:pt x="31" y="5"/>
                    <a:pt x="33" y="9"/>
                    <a:pt x="36" y="15"/>
                  </a:cubicBezTo>
                  <a:cubicBezTo>
                    <a:pt x="26" y="19"/>
                    <a:pt x="16" y="23"/>
                    <a:pt x="6" y="28"/>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a:ea typeface="+mn-ea"/>
                <a:cs typeface="+mn-cs"/>
                <a:sym typeface="Calibri"/>
              </a:endParaRPr>
            </a:p>
          </p:txBody>
        </p:sp>
        <p:sp>
          <p:nvSpPr>
            <p:cNvPr id="68" name="Freeform 1035">
              <a:extLst>
                <a:ext uri="{FF2B5EF4-FFF2-40B4-BE49-F238E27FC236}">
                  <a16:creationId xmlns:a16="http://schemas.microsoft.com/office/drawing/2014/main" id="{439DD026-B865-400E-9321-2A3504DDB6B8}"/>
                </a:ext>
              </a:extLst>
            </p:cNvPr>
            <p:cNvSpPr>
              <a:spLocks/>
            </p:cNvSpPr>
            <p:nvPr/>
          </p:nvSpPr>
          <p:spPr bwMode="auto">
            <a:xfrm>
              <a:off x="4205516" y="2540692"/>
              <a:ext cx="55769" cy="51307"/>
            </a:xfrm>
            <a:custGeom>
              <a:avLst/>
              <a:gdLst>
                <a:gd name="T0" fmla="*/ 35 w 35"/>
                <a:gd name="T1" fmla="*/ 19 h 32"/>
                <a:gd name="T2" fmla="*/ 26 w 35"/>
                <a:gd name="T3" fmla="*/ 32 h 32"/>
                <a:gd name="T4" fmla="*/ 0 w 35"/>
                <a:gd name="T5" fmla="*/ 13 h 32"/>
                <a:gd name="T6" fmla="*/ 9 w 35"/>
                <a:gd name="T7" fmla="*/ 0 h 32"/>
                <a:gd name="T8" fmla="*/ 35 w 35"/>
                <a:gd name="T9" fmla="*/ 19 h 32"/>
              </a:gdLst>
              <a:ahLst/>
              <a:cxnLst>
                <a:cxn ang="0">
                  <a:pos x="T0" y="T1"/>
                </a:cxn>
                <a:cxn ang="0">
                  <a:pos x="T2" y="T3"/>
                </a:cxn>
                <a:cxn ang="0">
                  <a:pos x="T4" y="T5"/>
                </a:cxn>
                <a:cxn ang="0">
                  <a:pos x="T6" y="T7"/>
                </a:cxn>
                <a:cxn ang="0">
                  <a:pos x="T8" y="T9"/>
                </a:cxn>
              </a:cxnLst>
              <a:rect l="0" t="0" r="r" b="b"/>
              <a:pathLst>
                <a:path w="35" h="32">
                  <a:moveTo>
                    <a:pt x="35" y="19"/>
                  </a:moveTo>
                  <a:cubicBezTo>
                    <a:pt x="32" y="23"/>
                    <a:pt x="29" y="27"/>
                    <a:pt x="26" y="32"/>
                  </a:cubicBezTo>
                  <a:cubicBezTo>
                    <a:pt x="17" y="26"/>
                    <a:pt x="9" y="19"/>
                    <a:pt x="0" y="13"/>
                  </a:cubicBezTo>
                  <a:cubicBezTo>
                    <a:pt x="3" y="9"/>
                    <a:pt x="6" y="4"/>
                    <a:pt x="9" y="0"/>
                  </a:cubicBezTo>
                  <a:cubicBezTo>
                    <a:pt x="18" y="6"/>
                    <a:pt x="26" y="12"/>
                    <a:pt x="35" y="1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a:ea typeface="+mn-ea"/>
                <a:cs typeface="+mn-cs"/>
                <a:sym typeface="Calibri"/>
              </a:endParaRPr>
            </a:p>
          </p:txBody>
        </p:sp>
        <p:sp>
          <p:nvSpPr>
            <p:cNvPr id="69" name="Freeform 1036">
              <a:extLst>
                <a:ext uri="{FF2B5EF4-FFF2-40B4-BE49-F238E27FC236}">
                  <a16:creationId xmlns:a16="http://schemas.microsoft.com/office/drawing/2014/main" id="{25762F34-00C8-4A0C-B0C4-BB6EDDD0FCAA}"/>
                </a:ext>
              </a:extLst>
            </p:cNvPr>
            <p:cNvSpPr>
              <a:spLocks/>
            </p:cNvSpPr>
            <p:nvPr/>
          </p:nvSpPr>
          <p:spPr bwMode="auto">
            <a:xfrm>
              <a:off x="4488824" y="2705769"/>
              <a:ext cx="58000" cy="44615"/>
            </a:xfrm>
            <a:custGeom>
              <a:avLst/>
              <a:gdLst>
                <a:gd name="T0" fmla="*/ 0 w 36"/>
                <a:gd name="T1" fmla="*/ 15 h 27"/>
                <a:gd name="T2" fmla="*/ 7 w 36"/>
                <a:gd name="T3" fmla="*/ 0 h 27"/>
                <a:gd name="T4" fmla="*/ 36 w 36"/>
                <a:gd name="T5" fmla="*/ 12 h 27"/>
                <a:gd name="T6" fmla="*/ 30 w 36"/>
                <a:gd name="T7" fmla="*/ 27 h 27"/>
                <a:gd name="T8" fmla="*/ 0 w 36"/>
                <a:gd name="T9" fmla="*/ 15 h 27"/>
              </a:gdLst>
              <a:ahLst/>
              <a:cxnLst>
                <a:cxn ang="0">
                  <a:pos x="T0" y="T1"/>
                </a:cxn>
                <a:cxn ang="0">
                  <a:pos x="T2" y="T3"/>
                </a:cxn>
                <a:cxn ang="0">
                  <a:pos x="T4" y="T5"/>
                </a:cxn>
                <a:cxn ang="0">
                  <a:pos x="T6" y="T7"/>
                </a:cxn>
                <a:cxn ang="0">
                  <a:pos x="T8" y="T9"/>
                </a:cxn>
              </a:cxnLst>
              <a:rect l="0" t="0" r="r" b="b"/>
              <a:pathLst>
                <a:path w="36" h="27">
                  <a:moveTo>
                    <a:pt x="0" y="15"/>
                  </a:moveTo>
                  <a:cubicBezTo>
                    <a:pt x="3" y="10"/>
                    <a:pt x="5" y="5"/>
                    <a:pt x="7" y="0"/>
                  </a:cubicBezTo>
                  <a:cubicBezTo>
                    <a:pt x="16" y="4"/>
                    <a:pt x="26" y="8"/>
                    <a:pt x="36" y="12"/>
                  </a:cubicBezTo>
                  <a:cubicBezTo>
                    <a:pt x="34" y="17"/>
                    <a:pt x="32" y="22"/>
                    <a:pt x="30" y="27"/>
                  </a:cubicBezTo>
                  <a:cubicBezTo>
                    <a:pt x="20" y="23"/>
                    <a:pt x="10" y="19"/>
                    <a:pt x="0" y="15"/>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a:ea typeface="+mn-ea"/>
                <a:cs typeface="+mn-cs"/>
                <a:sym typeface="Calibri"/>
              </a:endParaRPr>
            </a:p>
          </p:txBody>
        </p:sp>
        <p:sp>
          <p:nvSpPr>
            <p:cNvPr id="70" name="Freeform 1037">
              <a:extLst>
                <a:ext uri="{FF2B5EF4-FFF2-40B4-BE49-F238E27FC236}">
                  <a16:creationId xmlns:a16="http://schemas.microsoft.com/office/drawing/2014/main" id="{469D05E6-8092-41FF-93EC-D5085E100D67}"/>
                </a:ext>
              </a:extLst>
            </p:cNvPr>
            <p:cNvSpPr>
              <a:spLocks/>
            </p:cNvSpPr>
            <p:nvPr/>
          </p:nvSpPr>
          <p:spPr bwMode="auto">
            <a:xfrm>
              <a:off x="4430827" y="2484923"/>
              <a:ext cx="44615" cy="55768"/>
            </a:xfrm>
            <a:custGeom>
              <a:avLst/>
              <a:gdLst>
                <a:gd name="T0" fmla="*/ 14 w 28"/>
                <a:gd name="T1" fmla="*/ 0 h 35"/>
                <a:gd name="T2" fmla="*/ 28 w 28"/>
                <a:gd name="T3" fmla="*/ 8 h 35"/>
                <a:gd name="T4" fmla="*/ 14 w 28"/>
                <a:gd name="T5" fmla="*/ 35 h 35"/>
                <a:gd name="T6" fmla="*/ 0 w 28"/>
                <a:gd name="T7" fmla="*/ 27 h 35"/>
                <a:gd name="T8" fmla="*/ 14 w 28"/>
                <a:gd name="T9" fmla="*/ 0 h 35"/>
              </a:gdLst>
              <a:ahLst/>
              <a:cxnLst>
                <a:cxn ang="0">
                  <a:pos x="T0" y="T1"/>
                </a:cxn>
                <a:cxn ang="0">
                  <a:pos x="T2" y="T3"/>
                </a:cxn>
                <a:cxn ang="0">
                  <a:pos x="T4" y="T5"/>
                </a:cxn>
                <a:cxn ang="0">
                  <a:pos x="T6" y="T7"/>
                </a:cxn>
                <a:cxn ang="0">
                  <a:pos x="T8" y="T9"/>
                </a:cxn>
              </a:cxnLst>
              <a:rect l="0" t="0" r="r" b="b"/>
              <a:pathLst>
                <a:path w="28" h="35">
                  <a:moveTo>
                    <a:pt x="14" y="0"/>
                  </a:moveTo>
                  <a:cubicBezTo>
                    <a:pt x="19" y="3"/>
                    <a:pt x="23" y="5"/>
                    <a:pt x="28" y="8"/>
                  </a:cubicBezTo>
                  <a:cubicBezTo>
                    <a:pt x="24" y="17"/>
                    <a:pt x="19" y="26"/>
                    <a:pt x="14" y="35"/>
                  </a:cubicBezTo>
                  <a:cubicBezTo>
                    <a:pt x="9" y="32"/>
                    <a:pt x="5" y="29"/>
                    <a:pt x="0" y="27"/>
                  </a:cubicBezTo>
                  <a:cubicBezTo>
                    <a:pt x="4" y="18"/>
                    <a:pt x="9" y="9"/>
                    <a:pt x="14" y="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a:ea typeface="+mn-ea"/>
                <a:cs typeface="+mn-cs"/>
                <a:sym typeface="Calibri"/>
              </a:endParaRPr>
            </a:p>
          </p:txBody>
        </p:sp>
        <p:sp>
          <p:nvSpPr>
            <p:cNvPr id="71" name="Freeform 1038">
              <a:extLst>
                <a:ext uri="{FF2B5EF4-FFF2-40B4-BE49-F238E27FC236}">
                  <a16:creationId xmlns:a16="http://schemas.microsoft.com/office/drawing/2014/main" id="{B97E2C53-BFF3-40A2-A74A-2B0D92CB6471}"/>
                </a:ext>
              </a:extLst>
            </p:cNvPr>
            <p:cNvSpPr>
              <a:spLocks/>
            </p:cNvSpPr>
            <p:nvPr/>
          </p:nvSpPr>
          <p:spPr bwMode="auto">
            <a:xfrm>
              <a:off x="4270206" y="2484923"/>
              <a:ext cx="46846" cy="55768"/>
            </a:xfrm>
            <a:custGeom>
              <a:avLst/>
              <a:gdLst>
                <a:gd name="T0" fmla="*/ 15 w 29"/>
                <a:gd name="T1" fmla="*/ 35 h 35"/>
                <a:gd name="T2" fmla="*/ 0 w 29"/>
                <a:gd name="T3" fmla="*/ 8 h 35"/>
                <a:gd name="T4" fmla="*/ 15 w 29"/>
                <a:gd name="T5" fmla="*/ 0 h 35"/>
                <a:gd name="T6" fmla="*/ 29 w 29"/>
                <a:gd name="T7" fmla="*/ 27 h 35"/>
                <a:gd name="T8" fmla="*/ 15 w 29"/>
                <a:gd name="T9" fmla="*/ 35 h 35"/>
              </a:gdLst>
              <a:ahLst/>
              <a:cxnLst>
                <a:cxn ang="0">
                  <a:pos x="T0" y="T1"/>
                </a:cxn>
                <a:cxn ang="0">
                  <a:pos x="T2" y="T3"/>
                </a:cxn>
                <a:cxn ang="0">
                  <a:pos x="T4" y="T5"/>
                </a:cxn>
                <a:cxn ang="0">
                  <a:pos x="T6" y="T7"/>
                </a:cxn>
                <a:cxn ang="0">
                  <a:pos x="T8" y="T9"/>
                </a:cxn>
              </a:cxnLst>
              <a:rect l="0" t="0" r="r" b="b"/>
              <a:pathLst>
                <a:path w="29" h="35">
                  <a:moveTo>
                    <a:pt x="15" y="35"/>
                  </a:moveTo>
                  <a:cubicBezTo>
                    <a:pt x="10" y="26"/>
                    <a:pt x="5" y="17"/>
                    <a:pt x="0" y="8"/>
                  </a:cubicBezTo>
                  <a:cubicBezTo>
                    <a:pt x="5" y="5"/>
                    <a:pt x="10" y="3"/>
                    <a:pt x="15" y="0"/>
                  </a:cubicBezTo>
                  <a:cubicBezTo>
                    <a:pt x="20" y="9"/>
                    <a:pt x="24" y="18"/>
                    <a:pt x="29" y="27"/>
                  </a:cubicBezTo>
                  <a:cubicBezTo>
                    <a:pt x="24" y="29"/>
                    <a:pt x="20" y="32"/>
                    <a:pt x="15" y="35"/>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a:ea typeface="+mn-ea"/>
                <a:cs typeface="+mn-cs"/>
                <a:sym typeface="Calibri"/>
              </a:endParaRPr>
            </a:p>
          </p:txBody>
        </p:sp>
        <p:sp>
          <p:nvSpPr>
            <p:cNvPr id="72" name="Freeform 1039">
              <a:extLst>
                <a:ext uri="{FF2B5EF4-FFF2-40B4-BE49-F238E27FC236}">
                  <a16:creationId xmlns:a16="http://schemas.microsoft.com/office/drawing/2014/main" id="{988CB273-09E4-4E14-845E-96F3FF7285AA}"/>
                </a:ext>
              </a:extLst>
            </p:cNvPr>
            <p:cNvSpPr>
              <a:spLocks/>
            </p:cNvSpPr>
            <p:nvPr/>
          </p:nvSpPr>
          <p:spPr bwMode="auto">
            <a:xfrm>
              <a:off x="4361666" y="2471538"/>
              <a:ext cx="24539" cy="46845"/>
            </a:xfrm>
            <a:custGeom>
              <a:avLst/>
              <a:gdLst>
                <a:gd name="T0" fmla="*/ 0 w 16"/>
                <a:gd name="T1" fmla="*/ 0 h 29"/>
                <a:gd name="T2" fmla="*/ 16 w 16"/>
                <a:gd name="T3" fmla="*/ 0 h 29"/>
                <a:gd name="T4" fmla="*/ 16 w 16"/>
                <a:gd name="T5" fmla="*/ 29 h 29"/>
                <a:gd name="T6" fmla="*/ 0 w 16"/>
                <a:gd name="T7" fmla="*/ 29 h 29"/>
                <a:gd name="T8" fmla="*/ 0 w 16"/>
                <a:gd name="T9" fmla="*/ 0 h 29"/>
              </a:gdLst>
              <a:ahLst/>
              <a:cxnLst>
                <a:cxn ang="0">
                  <a:pos x="T0" y="T1"/>
                </a:cxn>
                <a:cxn ang="0">
                  <a:pos x="T2" y="T3"/>
                </a:cxn>
                <a:cxn ang="0">
                  <a:pos x="T4" y="T5"/>
                </a:cxn>
                <a:cxn ang="0">
                  <a:pos x="T6" y="T7"/>
                </a:cxn>
                <a:cxn ang="0">
                  <a:pos x="T8" y="T9"/>
                </a:cxn>
              </a:cxnLst>
              <a:rect l="0" t="0" r="r" b="b"/>
              <a:pathLst>
                <a:path w="16" h="29">
                  <a:moveTo>
                    <a:pt x="0" y="0"/>
                  </a:moveTo>
                  <a:cubicBezTo>
                    <a:pt x="6" y="0"/>
                    <a:pt x="11" y="0"/>
                    <a:pt x="16" y="0"/>
                  </a:cubicBezTo>
                  <a:cubicBezTo>
                    <a:pt x="16" y="10"/>
                    <a:pt x="16" y="20"/>
                    <a:pt x="16" y="29"/>
                  </a:cubicBezTo>
                  <a:cubicBezTo>
                    <a:pt x="11" y="29"/>
                    <a:pt x="6" y="29"/>
                    <a:pt x="0" y="29"/>
                  </a:cubicBezTo>
                  <a:cubicBezTo>
                    <a:pt x="0" y="20"/>
                    <a:pt x="0" y="10"/>
                    <a:pt x="0" y="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a:ea typeface="+mn-ea"/>
                <a:cs typeface="+mn-cs"/>
                <a:sym typeface="Calibri"/>
              </a:endParaRPr>
            </a:p>
          </p:txBody>
        </p:sp>
        <p:sp>
          <p:nvSpPr>
            <p:cNvPr id="73" name="Freeform 1040">
              <a:extLst>
                <a:ext uri="{FF2B5EF4-FFF2-40B4-BE49-F238E27FC236}">
                  <a16:creationId xmlns:a16="http://schemas.microsoft.com/office/drawing/2014/main" id="{4AC97CA0-1ADB-4B54-B9D2-F46C17A920BF}"/>
                </a:ext>
              </a:extLst>
            </p:cNvPr>
            <p:cNvSpPr>
              <a:spLocks/>
            </p:cNvSpPr>
            <p:nvPr/>
          </p:nvSpPr>
          <p:spPr bwMode="auto">
            <a:xfrm>
              <a:off x="4339354" y="2877523"/>
              <a:ext cx="69154" cy="22308"/>
            </a:xfrm>
            <a:custGeom>
              <a:avLst/>
              <a:gdLst>
                <a:gd name="T0" fmla="*/ 0 w 44"/>
                <a:gd name="T1" fmla="*/ 0 h 14"/>
                <a:gd name="T2" fmla="*/ 44 w 44"/>
                <a:gd name="T3" fmla="*/ 0 h 14"/>
                <a:gd name="T4" fmla="*/ 30 w 44"/>
                <a:gd name="T5" fmla="*/ 11 h 14"/>
                <a:gd name="T6" fmla="*/ 25 w 44"/>
                <a:gd name="T7" fmla="*/ 13 h 14"/>
                <a:gd name="T8" fmla="*/ 5 w 44"/>
                <a:gd name="T9" fmla="*/ 5 h 14"/>
                <a:gd name="T10" fmla="*/ 0 w 44"/>
                <a:gd name="T11" fmla="*/ 0 h 14"/>
              </a:gdLst>
              <a:ahLst/>
              <a:cxnLst>
                <a:cxn ang="0">
                  <a:pos x="T0" y="T1"/>
                </a:cxn>
                <a:cxn ang="0">
                  <a:pos x="T2" y="T3"/>
                </a:cxn>
                <a:cxn ang="0">
                  <a:pos x="T4" y="T5"/>
                </a:cxn>
                <a:cxn ang="0">
                  <a:pos x="T6" y="T7"/>
                </a:cxn>
                <a:cxn ang="0">
                  <a:pos x="T8" y="T9"/>
                </a:cxn>
                <a:cxn ang="0">
                  <a:pos x="T10" y="T11"/>
                </a:cxn>
              </a:cxnLst>
              <a:rect l="0" t="0" r="r" b="b"/>
              <a:pathLst>
                <a:path w="44" h="14">
                  <a:moveTo>
                    <a:pt x="0" y="0"/>
                  </a:moveTo>
                  <a:cubicBezTo>
                    <a:pt x="15" y="0"/>
                    <a:pt x="29" y="0"/>
                    <a:pt x="44" y="0"/>
                  </a:cubicBezTo>
                  <a:cubicBezTo>
                    <a:pt x="39" y="4"/>
                    <a:pt x="35" y="8"/>
                    <a:pt x="30" y="11"/>
                  </a:cubicBezTo>
                  <a:cubicBezTo>
                    <a:pt x="29" y="13"/>
                    <a:pt x="27" y="12"/>
                    <a:pt x="25" y="13"/>
                  </a:cubicBezTo>
                  <a:cubicBezTo>
                    <a:pt x="17" y="14"/>
                    <a:pt x="10" y="11"/>
                    <a:pt x="5" y="5"/>
                  </a:cubicBezTo>
                  <a:cubicBezTo>
                    <a:pt x="4" y="4"/>
                    <a:pt x="2" y="2"/>
                    <a:pt x="0" y="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a:ea typeface="+mn-ea"/>
                <a:cs typeface="+mn-cs"/>
                <a:sym typeface="Calibri"/>
              </a:endParaRPr>
            </a:p>
          </p:txBody>
        </p:sp>
      </p:grpSp>
      <p:sp>
        <p:nvSpPr>
          <p:cNvPr id="49" name="Rectangle 48">
            <a:extLst>
              <a:ext uri="{FF2B5EF4-FFF2-40B4-BE49-F238E27FC236}">
                <a16:creationId xmlns:a16="http://schemas.microsoft.com/office/drawing/2014/main" id="{03B224A7-8258-4A25-BFED-C773D04BAB41}"/>
              </a:ext>
            </a:extLst>
          </p:cNvPr>
          <p:cNvSpPr/>
          <p:nvPr userDrawn="1"/>
        </p:nvSpPr>
        <p:spPr>
          <a:xfrm>
            <a:off x="6259397" y="1359186"/>
            <a:ext cx="2088000" cy="343341"/>
          </a:xfrm>
          <a:prstGeom prst="rect">
            <a:avLst/>
          </a:prstGeom>
          <a:solidFill>
            <a:srgbClr val="16B07D"/>
          </a:solidFill>
          <a:ln>
            <a:solidFill>
              <a:srgbClr val="16B07D"/>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r>
              <a:rPr lang="fr-FR" sz="1400" b="1" dirty="0"/>
              <a:t>Suivi d’actions</a:t>
            </a:r>
          </a:p>
        </p:txBody>
      </p:sp>
      <p:cxnSp>
        <p:nvCxnSpPr>
          <p:cNvPr id="3" name="Connecteur droit 2">
            <a:extLst>
              <a:ext uri="{FF2B5EF4-FFF2-40B4-BE49-F238E27FC236}">
                <a16:creationId xmlns:a16="http://schemas.microsoft.com/office/drawing/2014/main" id="{067A94E9-3F7A-47DE-93C4-BB8A4B1D8780}"/>
              </a:ext>
            </a:extLst>
          </p:cNvPr>
          <p:cNvCxnSpPr/>
          <p:nvPr userDrawn="1"/>
        </p:nvCxnSpPr>
        <p:spPr>
          <a:xfrm>
            <a:off x="6025044" y="1363518"/>
            <a:ext cx="0" cy="4752000"/>
          </a:xfrm>
          <a:prstGeom prst="line">
            <a:avLst/>
          </a:prstGeom>
          <a:ln w="285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 name="Connecteur droit 6">
            <a:extLst>
              <a:ext uri="{FF2B5EF4-FFF2-40B4-BE49-F238E27FC236}">
                <a16:creationId xmlns:a16="http://schemas.microsoft.com/office/drawing/2014/main" id="{D81B2A52-FAA8-4A40-9A11-BCA8CF32D52E}"/>
              </a:ext>
            </a:extLst>
          </p:cNvPr>
          <p:cNvCxnSpPr/>
          <p:nvPr userDrawn="1"/>
        </p:nvCxnSpPr>
        <p:spPr>
          <a:xfrm>
            <a:off x="422560" y="3736717"/>
            <a:ext cx="11196000" cy="0"/>
          </a:xfrm>
          <a:prstGeom prst="line">
            <a:avLst/>
          </a:prstGeom>
          <a:ln w="285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pic>
        <p:nvPicPr>
          <p:cNvPr id="54" name="Image 53">
            <a:extLst>
              <a:ext uri="{FF2B5EF4-FFF2-40B4-BE49-F238E27FC236}">
                <a16:creationId xmlns:a16="http://schemas.microsoft.com/office/drawing/2014/main" id="{1663BA85-B91E-4EC6-B646-B7887D9ADED7}"/>
              </a:ext>
            </a:extLst>
          </p:cNvPr>
          <p:cNvPicPr>
            <a:picLocks noChangeAspect="1"/>
          </p:cNvPicPr>
          <p:nvPr userDrawn="1"/>
        </p:nvPicPr>
        <p:blipFill>
          <a:blip r:embed="rId3">
            <a:clrChange>
              <a:clrFrom>
                <a:srgbClr val="FFFFFF"/>
              </a:clrFrom>
              <a:clrTo>
                <a:srgbClr val="FFFFFF">
                  <a:alpha val="0"/>
                </a:srgbClr>
              </a:clrTo>
            </a:clrChange>
            <a:grayscl/>
          </a:blip>
          <a:stretch>
            <a:fillRect/>
          </a:stretch>
        </p:blipFill>
        <p:spPr>
          <a:xfrm>
            <a:off x="11242432" y="1375865"/>
            <a:ext cx="374021" cy="376732"/>
          </a:xfrm>
          <a:prstGeom prst="rect">
            <a:avLst/>
          </a:prstGeom>
        </p:spPr>
      </p:pic>
    </p:spTree>
    <p:extLst>
      <p:ext uri="{BB962C8B-B14F-4D97-AF65-F5344CB8AC3E}">
        <p14:creationId xmlns:p14="http://schemas.microsoft.com/office/powerpoint/2010/main" val="25653215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86638B3-2A6E-47CC-9017-587E2EA27FF9}"/>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7D0401C7-D2FC-4783-AEE0-4298222AECB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94E1AC9B-7D93-415C-A627-43C1B5171C5B}"/>
              </a:ext>
            </a:extLst>
          </p:cNvPr>
          <p:cNvSpPr>
            <a:spLocks noGrp="1"/>
          </p:cNvSpPr>
          <p:nvPr>
            <p:ph type="dt" sz="half" idx="10"/>
          </p:nvPr>
        </p:nvSpPr>
        <p:spPr/>
        <p:txBody>
          <a:bodyPr/>
          <a:lstStyle/>
          <a:p>
            <a:fld id="{4DD10D1E-CDDD-41DF-945E-35AE077EBAF2}" type="datetimeFigureOut">
              <a:rPr lang="fr-FR" smtClean="0"/>
              <a:t>01/04/2022</a:t>
            </a:fld>
            <a:endParaRPr lang="fr-FR"/>
          </a:p>
        </p:txBody>
      </p:sp>
      <p:sp>
        <p:nvSpPr>
          <p:cNvPr id="5" name="Espace réservé du pied de page 4">
            <a:extLst>
              <a:ext uri="{FF2B5EF4-FFF2-40B4-BE49-F238E27FC236}">
                <a16:creationId xmlns:a16="http://schemas.microsoft.com/office/drawing/2014/main" id="{83866B72-8FE4-4262-9AF2-5C38EBA9569D}"/>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77DC6113-BCD1-41A6-802C-6561ABE8075F}"/>
              </a:ext>
            </a:extLst>
          </p:cNvPr>
          <p:cNvSpPr>
            <a:spLocks noGrp="1"/>
          </p:cNvSpPr>
          <p:nvPr>
            <p:ph type="sldNum" sz="quarter" idx="12"/>
          </p:nvPr>
        </p:nvSpPr>
        <p:spPr/>
        <p:txBody>
          <a:bodyPr/>
          <a:lstStyle/>
          <a:p>
            <a:fld id="{77EC82B6-2194-4228-BDE1-3CB1AC05633C}" type="slidenum">
              <a:rPr lang="fr-FR" smtClean="0"/>
              <a:t>‹N°›</a:t>
            </a:fld>
            <a:endParaRPr lang="fr-FR"/>
          </a:p>
        </p:txBody>
      </p:sp>
    </p:spTree>
    <p:extLst>
      <p:ext uri="{BB962C8B-B14F-4D97-AF65-F5344CB8AC3E}">
        <p14:creationId xmlns:p14="http://schemas.microsoft.com/office/powerpoint/2010/main" val="2318556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52D5A15-B7BE-4CE4-BF69-99892C696391}"/>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FE09B638-B6C2-4092-87C5-4903504CCC81}"/>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3BB2EFE7-ECBB-445D-87D8-B997D6FEA563}"/>
              </a:ext>
            </a:extLst>
          </p:cNvPr>
          <p:cNvSpPr>
            <a:spLocks noGrp="1"/>
          </p:cNvSpPr>
          <p:nvPr>
            <p:ph type="dt" sz="half" idx="10"/>
          </p:nvPr>
        </p:nvSpPr>
        <p:spPr/>
        <p:txBody>
          <a:bodyPr/>
          <a:lstStyle/>
          <a:p>
            <a:fld id="{4DD10D1E-CDDD-41DF-945E-35AE077EBAF2}" type="datetimeFigureOut">
              <a:rPr lang="fr-FR" smtClean="0"/>
              <a:t>01/04/2022</a:t>
            </a:fld>
            <a:endParaRPr lang="fr-FR"/>
          </a:p>
        </p:txBody>
      </p:sp>
      <p:sp>
        <p:nvSpPr>
          <p:cNvPr id="5" name="Espace réservé du pied de page 4">
            <a:extLst>
              <a:ext uri="{FF2B5EF4-FFF2-40B4-BE49-F238E27FC236}">
                <a16:creationId xmlns:a16="http://schemas.microsoft.com/office/drawing/2014/main" id="{E9C7AB40-AD3D-4CF5-B0F2-34B2B328B77E}"/>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79322093-A1C8-4287-8353-6E6440A5E759}"/>
              </a:ext>
            </a:extLst>
          </p:cNvPr>
          <p:cNvSpPr>
            <a:spLocks noGrp="1"/>
          </p:cNvSpPr>
          <p:nvPr>
            <p:ph type="sldNum" sz="quarter" idx="12"/>
          </p:nvPr>
        </p:nvSpPr>
        <p:spPr/>
        <p:txBody>
          <a:bodyPr/>
          <a:lstStyle/>
          <a:p>
            <a:fld id="{77EC82B6-2194-4228-BDE1-3CB1AC05633C}" type="slidenum">
              <a:rPr lang="fr-FR" smtClean="0"/>
              <a:t>‹N°›</a:t>
            </a:fld>
            <a:endParaRPr lang="fr-FR"/>
          </a:p>
        </p:txBody>
      </p:sp>
    </p:spTree>
    <p:extLst>
      <p:ext uri="{BB962C8B-B14F-4D97-AF65-F5344CB8AC3E}">
        <p14:creationId xmlns:p14="http://schemas.microsoft.com/office/powerpoint/2010/main" val="11371420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3C71B52-75B5-4092-AC81-8AB8A91766D4}"/>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644EC747-47C7-45B3-AB6C-E8667E3FF1E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0215F725-DABC-47EB-B8A6-D910B758607F}"/>
              </a:ext>
            </a:extLst>
          </p:cNvPr>
          <p:cNvSpPr>
            <a:spLocks noGrp="1"/>
          </p:cNvSpPr>
          <p:nvPr>
            <p:ph type="dt" sz="half" idx="10"/>
          </p:nvPr>
        </p:nvSpPr>
        <p:spPr/>
        <p:txBody>
          <a:bodyPr/>
          <a:lstStyle/>
          <a:p>
            <a:fld id="{4DD10D1E-CDDD-41DF-945E-35AE077EBAF2}" type="datetimeFigureOut">
              <a:rPr lang="fr-FR" smtClean="0"/>
              <a:t>01/04/2022</a:t>
            </a:fld>
            <a:endParaRPr lang="fr-FR"/>
          </a:p>
        </p:txBody>
      </p:sp>
      <p:sp>
        <p:nvSpPr>
          <p:cNvPr id="5" name="Espace réservé du pied de page 4">
            <a:extLst>
              <a:ext uri="{FF2B5EF4-FFF2-40B4-BE49-F238E27FC236}">
                <a16:creationId xmlns:a16="http://schemas.microsoft.com/office/drawing/2014/main" id="{FEC8594A-C9EF-48DF-BFF0-DA6F94223365}"/>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D223AFD9-A992-4BC7-94E2-F66E6C750D13}"/>
              </a:ext>
            </a:extLst>
          </p:cNvPr>
          <p:cNvSpPr>
            <a:spLocks noGrp="1"/>
          </p:cNvSpPr>
          <p:nvPr>
            <p:ph type="sldNum" sz="quarter" idx="12"/>
          </p:nvPr>
        </p:nvSpPr>
        <p:spPr/>
        <p:txBody>
          <a:bodyPr/>
          <a:lstStyle/>
          <a:p>
            <a:fld id="{77EC82B6-2194-4228-BDE1-3CB1AC05633C}" type="slidenum">
              <a:rPr lang="fr-FR" smtClean="0"/>
              <a:t>‹N°›</a:t>
            </a:fld>
            <a:endParaRPr lang="fr-FR"/>
          </a:p>
        </p:txBody>
      </p:sp>
    </p:spTree>
    <p:extLst>
      <p:ext uri="{BB962C8B-B14F-4D97-AF65-F5344CB8AC3E}">
        <p14:creationId xmlns:p14="http://schemas.microsoft.com/office/powerpoint/2010/main" val="4267426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64AF8CD-87B1-416C-BACB-8E4625DEB1E3}"/>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D2BAA1F2-6399-4C2B-8C17-2F4E3C253AEE}"/>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0D616360-1C91-4E71-BC5E-1B11F19B3417}"/>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6960C726-C64E-4342-B485-497756D65937}"/>
              </a:ext>
            </a:extLst>
          </p:cNvPr>
          <p:cNvSpPr>
            <a:spLocks noGrp="1"/>
          </p:cNvSpPr>
          <p:nvPr>
            <p:ph type="dt" sz="half" idx="10"/>
          </p:nvPr>
        </p:nvSpPr>
        <p:spPr/>
        <p:txBody>
          <a:bodyPr/>
          <a:lstStyle/>
          <a:p>
            <a:fld id="{4DD10D1E-CDDD-41DF-945E-35AE077EBAF2}" type="datetimeFigureOut">
              <a:rPr lang="fr-FR" smtClean="0"/>
              <a:t>01/04/2022</a:t>
            </a:fld>
            <a:endParaRPr lang="fr-FR"/>
          </a:p>
        </p:txBody>
      </p:sp>
      <p:sp>
        <p:nvSpPr>
          <p:cNvPr id="6" name="Espace réservé du pied de page 5">
            <a:extLst>
              <a:ext uri="{FF2B5EF4-FFF2-40B4-BE49-F238E27FC236}">
                <a16:creationId xmlns:a16="http://schemas.microsoft.com/office/drawing/2014/main" id="{8612F6B3-220B-455F-B287-7C5C7231D43D}"/>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3E69C8E1-8DF1-4EB2-AC72-8DC9FFA974C6}"/>
              </a:ext>
            </a:extLst>
          </p:cNvPr>
          <p:cNvSpPr>
            <a:spLocks noGrp="1"/>
          </p:cNvSpPr>
          <p:nvPr>
            <p:ph type="sldNum" sz="quarter" idx="12"/>
          </p:nvPr>
        </p:nvSpPr>
        <p:spPr/>
        <p:txBody>
          <a:bodyPr/>
          <a:lstStyle/>
          <a:p>
            <a:fld id="{77EC82B6-2194-4228-BDE1-3CB1AC05633C}" type="slidenum">
              <a:rPr lang="fr-FR" smtClean="0"/>
              <a:t>‹N°›</a:t>
            </a:fld>
            <a:endParaRPr lang="fr-FR"/>
          </a:p>
        </p:txBody>
      </p:sp>
    </p:spTree>
    <p:extLst>
      <p:ext uri="{BB962C8B-B14F-4D97-AF65-F5344CB8AC3E}">
        <p14:creationId xmlns:p14="http://schemas.microsoft.com/office/powerpoint/2010/main" val="10759645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2E87B7F-BD2E-4593-B444-92A536331F77}"/>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F8A8B238-48D6-476B-8F1C-8B4A0E42671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559B98D8-099B-4835-8274-89405E4496FB}"/>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6FD828DD-9D81-4770-8E02-FBD8D3A913C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CF218FA4-22BC-4D45-B663-C9CB01B11821}"/>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7FAD5F1E-D847-407B-A79F-5706873D783A}"/>
              </a:ext>
            </a:extLst>
          </p:cNvPr>
          <p:cNvSpPr>
            <a:spLocks noGrp="1"/>
          </p:cNvSpPr>
          <p:nvPr>
            <p:ph type="dt" sz="half" idx="10"/>
          </p:nvPr>
        </p:nvSpPr>
        <p:spPr/>
        <p:txBody>
          <a:bodyPr/>
          <a:lstStyle/>
          <a:p>
            <a:fld id="{4DD10D1E-CDDD-41DF-945E-35AE077EBAF2}" type="datetimeFigureOut">
              <a:rPr lang="fr-FR" smtClean="0"/>
              <a:t>01/04/2022</a:t>
            </a:fld>
            <a:endParaRPr lang="fr-FR"/>
          </a:p>
        </p:txBody>
      </p:sp>
      <p:sp>
        <p:nvSpPr>
          <p:cNvPr id="8" name="Espace réservé du pied de page 7">
            <a:extLst>
              <a:ext uri="{FF2B5EF4-FFF2-40B4-BE49-F238E27FC236}">
                <a16:creationId xmlns:a16="http://schemas.microsoft.com/office/drawing/2014/main" id="{C80669E7-C936-4E27-ADA9-7F30AA3A4B72}"/>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5E9A871E-259C-4671-85D9-633BDB3EA4C8}"/>
              </a:ext>
            </a:extLst>
          </p:cNvPr>
          <p:cNvSpPr>
            <a:spLocks noGrp="1"/>
          </p:cNvSpPr>
          <p:nvPr>
            <p:ph type="sldNum" sz="quarter" idx="12"/>
          </p:nvPr>
        </p:nvSpPr>
        <p:spPr/>
        <p:txBody>
          <a:bodyPr/>
          <a:lstStyle/>
          <a:p>
            <a:fld id="{77EC82B6-2194-4228-BDE1-3CB1AC05633C}" type="slidenum">
              <a:rPr lang="fr-FR" smtClean="0"/>
              <a:t>‹N°›</a:t>
            </a:fld>
            <a:endParaRPr lang="fr-FR"/>
          </a:p>
        </p:txBody>
      </p:sp>
    </p:spTree>
    <p:extLst>
      <p:ext uri="{BB962C8B-B14F-4D97-AF65-F5344CB8AC3E}">
        <p14:creationId xmlns:p14="http://schemas.microsoft.com/office/powerpoint/2010/main" val="144629588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theme" Target="../theme/theme2.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0" Type="http://schemas.openxmlformats.org/officeDocument/2006/relationships/slideLayout" Target="../slideLayouts/slideLayout14.xml"/><Relationship Id="rId4" Type="http://schemas.openxmlformats.org/officeDocument/2006/relationships/slideLayout" Target="../slideLayouts/slideLayout8.xml"/><Relationship Id="rId9"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Triangle rectangle 9">
            <a:extLst>
              <a:ext uri="{FF2B5EF4-FFF2-40B4-BE49-F238E27FC236}">
                <a16:creationId xmlns:a16="http://schemas.microsoft.com/office/drawing/2014/main" id="{64CEB9CF-DAA0-43C4-8631-F60E2B689B02}"/>
              </a:ext>
            </a:extLst>
          </p:cNvPr>
          <p:cNvSpPr/>
          <p:nvPr userDrawn="1"/>
        </p:nvSpPr>
        <p:spPr>
          <a:xfrm>
            <a:off x="10591800" y="333375"/>
            <a:ext cx="762000" cy="533400"/>
          </a:xfrm>
          <a:prstGeom prst="rtTriangl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Rectangle 8">
            <a:extLst>
              <a:ext uri="{FF2B5EF4-FFF2-40B4-BE49-F238E27FC236}">
                <a16:creationId xmlns:a16="http://schemas.microsoft.com/office/drawing/2014/main" id="{490F64EA-456C-4887-9C8E-0618A853C7F9}"/>
              </a:ext>
            </a:extLst>
          </p:cNvPr>
          <p:cNvSpPr/>
          <p:nvPr userDrawn="1"/>
        </p:nvSpPr>
        <p:spPr>
          <a:xfrm>
            <a:off x="0" y="228600"/>
            <a:ext cx="10706100" cy="63817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Espace réservé du texte 2">
            <a:extLst>
              <a:ext uri="{FF2B5EF4-FFF2-40B4-BE49-F238E27FC236}">
                <a16:creationId xmlns:a16="http://schemas.microsoft.com/office/drawing/2014/main" id="{7429ED87-0C35-4D40-B966-997D94683E8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dirty="0"/>
              <a:t>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4" name="Espace réservé de la date 3">
            <a:extLst>
              <a:ext uri="{FF2B5EF4-FFF2-40B4-BE49-F238E27FC236}">
                <a16:creationId xmlns:a16="http://schemas.microsoft.com/office/drawing/2014/main" id="{68D3548C-C073-4D12-9F47-E41F1BD200B1}"/>
              </a:ext>
            </a:extLst>
          </p:cNvPr>
          <p:cNvSpPr>
            <a:spLocks noGrp="1"/>
          </p:cNvSpPr>
          <p:nvPr>
            <p:ph type="dt" sz="half" idx="2"/>
          </p:nvPr>
        </p:nvSpPr>
        <p:spPr>
          <a:xfrm>
            <a:off x="1333501" y="6340475"/>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fr-FR" b="1" dirty="0"/>
              <a:t>Parcours Data Science - </a:t>
            </a:r>
            <a:r>
              <a:rPr lang="fr-FR" b="1" dirty="0" err="1"/>
              <a:t>Openclassrooms</a:t>
            </a:r>
            <a:endParaRPr lang="fr-FR" b="1" dirty="0"/>
          </a:p>
        </p:txBody>
      </p:sp>
      <p:sp>
        <p:nvSpPr>
          <p:cNvPr id="5" name="Espace réservé du pied de page 4">
            <a:extLst>
              <a:ext uri="{FF2B5EF4-FFF2-40B4-BE49-F238E27FC236}">
                <a16:creationId xmlns:a16="http://schemas.microsoft.com/office/drawing/2014/main" id="{8D28FD80-507A-41BC-9FF4-B8AFDD03460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8C4587E6-8DBE-49F8-B1FA-FCA28ADC492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7CBF5F-AFAF-4CF2-85DD-2C0CB3FB2310}" type="slidenum">
              <a:rPr lang="fr-FR" smtClean="0"/>
              <a:t>‹N°›</a:t>
            </a:fld>
            <a:endParaRPr lang="fr-FR"/>
          </a:p>
        </p:txBody>
      </p:sp>
      <p:pic>
        <p:nvPicPr>
          <p:cNvPr id="11" name="Image 10">
            <a:extLst>
              <a:ext uri="{FF2B5EF4-FFF2-40B4-BE49-F238E27FC236}">
                <a16:creationId xmlns:a16="http://schemas.microsoft.com/office/drawing/2014/main" id="{51F95CF1-364C-4B8E-B427-89B3DD905F6F}"/>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61912" y="6113462"/>
            <a:ext cx="638175" cy="638175"/>
          </a:xfrm>
          <a:prstGeom prst="rect">
            <a:avLst/>
          </a:prstGeom>
        </p:spPr>
      </p:pic>
      <p:pic>
        <p:nvPicPr>
          <p:cNvPr id="13" name="Image 12">
            <a:extLst>
              <a:ext uri="{FF2B5EF4-FFF2-40B4-BE49-F238E27FC236}">
                <a16:creationId xmlns:a16="http://schemas.microsoft.com/office/drawing/2014/main" id="{6E6160F6-0CFA-42BD-86C1-1B0E1328F6ED}"/>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11491912" y="5710238"/>
            <a:ext cx="638176" cy="1096963"/>
          </a:xfrm>
          <a:prstGeom prst="rect">
            <a:avLst/>
          </a:prstGeom>
        </p:spPr>
      </p:pic>
    </p:spTree>
    <p:extLst>
      <p:ext uri="{BB962C8B-B14F-4D97-AF65-F5344CB8AC3E}">
        <p14:creationId xmlns:p14="http://schemas.microsoft.com/office/powerpoint/2010/main" val="1575948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5" r:id="rId3"/>
    <p:sldLayoutId id="2147483656" r:id="rId4"/>
  </p:sldLayoutIdLst>
  <p:hf hdr="0" ftr="0" dt="0"/>
  <p:txStyles>
    <p:titleStyle>
      <a:lvl1pPr algn="l" defTabSz="914400" rtl="0" eaLnBrk="1" latinLnBrk="0" hangingPunct="1">
        <a:lnSpc>
          <a:spcPct val="90000"/>
        </a:lnSpc>
        <a:spcBef>
          <a:spcPct val="0"/>
        </a:spcBef>
        <a:buNone/>
        <a:defRPr sz="2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17E58A7E-E4ED-42C1-89E0-7D4BAA77D0B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4D2B0A21-9B27-449C-AAF1-819D9AF377F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0B24EC0A-2FF3-4278-A94C-DD613FAA106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D10D1E-CDDD-41DF-945E-35AE077EBAF2}" type="datetimeFigureOut">
              <a:rPr lang="fr-FR" smtClean="0"/>
              <a:t>01/04/2022</a:t>
            </a:fld>
            <a:endParaRPr lang="fr-FR"/>
          </a:p>
        </p:txBody>
      </p:sp>
      <p:sp>
        <p:nvSpPr>
          <p:cNvPr id="5" name="Espace réservé du pied de page 4">
            <a:extLst>
              <a:ext uri="{FF2B5EF4-FFF2-40B4-BE49-F238E27FC236}">
                <a16:creationId xmlns:a16="http://schemas.microsoft.com/office/drawing/2014/main" id="{F74B942A-AEFF-4E9E-943F-81E0EDBADCF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8842DC52-238C-484A-9D62-21C5F94765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EC82B6-2194-4228-BDE1-3CB1AC05633C}" type="slidenum">
              <a:rPr lang="fr-FR" smtClean="0"/>
              <a:t>‹N°›</a:t>
            </a:fld>
            <a:endParaRPr lang="fr-FR"/>
          </a:p>
        </p:txBody>
      </p:sp>
    </p:spTree>
    <p:extLst>
      <p:ext uri="{BB962C8B-B14F-4D97-AF65-F5344CB8AC3E}">
        <p14:creationId xmlns:p14="http://schemas.microsoft.com/office/powerpoint/2010/main" val="1450015666"/>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s://user.oc-static.com/upload/2019/02/24/15510245026714_Seattle_logo_landscape_blue-black.png"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hyperlink" Target="http://www.jybaudot.fr/Maths/proportions.html" TargetMode="External"/><Relationship Id="rId2" Type="http://schemas.openxmlformats.org/officeDocument/2006/relationships/hyperlink" Target="http://www.jybaudot.fr/Stats/moyenne.html" TargetMode="External"/><Relationship Id="rId1" Type="http://schemas.openxmlformats.org/officeDocument/2006/relationships/slideLayout" Target="../slideLayouts/slideLayout3.xml"/><Relationship Id="rId4" Type="http://schemas.openxmlformats.org/officeDocument/2006/relationships/image" Target="../media/image23.png"/></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5122" name="Text Box 1">
            <a:extLst>
              <a:ext uri="{FF2B5EF4-FFF2-40B4-BE49-F238E27FC236}">
                <a16:creationId xmlns:a16="http://schemas.microsoft.com/office/drawing/2014/main" id="{DCC52AC9-90C6-446A-B1C9-FCAC5FAA9881}"/>
              </a:ext>
            </a:extLst>
          </p:cNvPr>
          <p:cNvSpPr txBox="1">
            <a:spLocks noChangeArrowheads="1"/>
          </p:cNvSpPr>
          <p:nvPr/>
        </p:nvSpPr>
        <p:spPr bwMode="auto">
          <a:xfrm>
            <a:off x="2057399" y="1500684"/>
            <a:ext cx="9144001" cy="15718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panose="020B0604020202020204" pitchFamily="34" charset="0"/>
                <a:ea typeface="Microsoft YaHei" panose="020B0503020204020204" pitchFamily="34"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panose="020B0604020202020204" pitchFamily="34" charset="0"/>
                <a:ea typeface="Microsoft YaHei" panose="020B0503020204020204" pitchFamily="34"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panose="020B0604020202020204" pitchFamily="34" charset="0"/>
                <a:ea typeface="Microsoft YaHei" panose="020B0503020204020204" pitchFamily="34"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panose="020B0604020202020204" pitchFamily="34" charset="0"/>
                <a:ea typeface="Microsoft YaHei" panose="020B0503020204020204" pitchFamily="34"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panose="020B0604020202020204" pitchFamily="34" charset="0"/>
                <a:ea typeface="Microsoft YaHei" panose="020B0503020204020204" pitchFamily="34" charset="-122"/>
              </a:defRPr>
            </a:lvl9pPr>
          </a:lstStyle>
          <a:p>
            <a:endParaRPr lang="fr-FR" sz="4800" b="1" dirty="0">
              <a:solidFill>
                <a:schemeClr val="tx1"/>
              </a:solidFill>
            </a:endParaRPr>
          </a:p>
          <a:p>
            <a:r>
              <a:rPr lang="fr-FR" sz="4800" b="1" dirty="0">
                <a:solidFill>
                  <a:schemeClr val="tx1">
                    <a:lumMod val="85000"/>
                    <a:lumOff val="15000"/>
                  </a:schemeClr>
                </a:solidFill>
              </a:rPr>
              <a:t>Support Soutenance Saad ZIZI</a:t>
            </a:r>
          </a:p>
        </p:txBody>
      </p:sp>
      <p:sp>
        <p:nvSpPr>
          <p:cNvPr id="2" name="AutoShape 2" descr="https://urbanweb.ratp.net/upload/docs/image/jpeg/2019-01/info_bascule_2019-01-31_19-54-36_112.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5" name="Espace réservé du numéro de diapositive 4">
            <a:extLst>
              <a:ext uri="{FF2B5EF4-FFF2-40B4-BE49-F238E27FC236}">
                <a16:creationId xmlns:a16="http://schemas.microsoft.com/office/drawing/2014/main" id="{5F65155E-9131-4DDF-83D2-D5C35B504AAE}"/>
              </a:ext>
            </a:extLst>
          </p:cNvPr>
          <p:cNvSpPr>
            <a:spLocks noGrp="1"/>
          </p:cNvSpPr>
          <p:nvPr>
            <p:ph type="sldNum" sz="quarter" idx="12"/>
          </p:nvPr>
        </p:nvSpPr>
        <p:spPr/>
        <p:txBody>
          <a:bodyPr/>
          <a:lstStyle/>
          <a:p>
            <a:r>
              <a:rPr lang="fr-FR"/>
              <a:t>1</a:t>
            </a:r>
            <a:endParaRPr lang="fr-FR" dirty="0"/>
          </a:p>
        </p:txBody>
      </p:sp>
      <p:sp>
        <p:nvSpPr>
          <p:cNvPr id="4" name="ZoneTexte 3">
            <a:extLst>
              <a:ext uri="{FF2B5EF4-FFF2-40B4-BE49-F238E27FC236}">
                <a16:creationId xmlns:a16="http://schemas.microsoft.com/office/drawing/2014/main" id="{E3EF5EB5-0AFE-4C1D-BF50-CD24C70156FB}"/>
              </a:ext>
            </a:extLst>
          </p:cNvPr>
          <p:cNvSpPr txBox="1"/>
          <p:nvPr/>
        </p:nvSpPr>
        <p:spPr>
          <a:xfrm>
            <a:off x="4867275" y="3098323"/>
            <a:ext cx="4725512" cy="523220"/>
          </a:xfrm>
          <a:prstGeom prst="rect">
            <a:avLst/>
          </a:prstGeom>
          <a:noFill/>
        </p:spPr>
        <p:txBody>
          <a:bodyPr wrap="square" rtlCol="0">
            <a:spAutoFit/>
          </a:bodyPr>
          <a:lstStyle/>
          <a:p>
            <a:r>
              <a:rPr lang="fr-FR" sz="2800" b="1" dirty="0">
                <a:latin typeface="Arial" panose="020B0604020202020204" pitchFamily="34" charset="0"/>
                <a:ea typeface="Microsoft YaHei" panose="020B0503020204020204" pitchFamily="34" charset="-122"/>
              </a:rPr>
              <a:t>03/2022</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79580C3-66BC-4116-B2B9-FB8D0CBC9EFD}"/>
              </a:ext>
            </a:extLst>
          </p:cNvPr>
          <p:cNvSpPr>
            <a:spLocks noGrp="1"/>
          </p:cNvSpPr>
          <p:nvPr>
            <p:ph type="sldNum" sz="quarter" idx="12"/>
          </p:nvPr>
        </p:nvSpPr>
        <p:spPr/>
        <p:txBody>
          <a:bodyPr/>
          <a:lstStyle/>
          <a:p>
            <a:fld id="{A47CBF5F-AFAF-4CF2-85DD-2C0CB3FB2310}" type="slidenum">
              <a:rPr lang="fr-FR" smtClean="0"/>
              <a:t>10</a:t>
            </a:fld>
            <a:endParaRPr lang="fr-FR"/>
          </a:p>
        </p:txBody>
      </p:sp>
      <p:sp>
        <p:nvSpPr>
          <p:cNvPr id="7" name="Ellipse 6">
            <a:extLst>
              <a:ext uri="{FF2B5EF4-FFF2-40B4-BE49-F238E27FC236}">
                <a16:creationId xmlns:a16="http://schemas.microsoft.com/office/drawing/2014/main" id="{9AC432C8-BF3E-4142-BA5C-87A54B932D5C}"/>
              </a:ext>
            </a:extLst>
          </p:cNvPr>
          <p:cNvSpPr/>
          <p:nvPr/>
        </p:nvSpPr>
        <p:spPr>
          <a:xfrm>
            <a:off x="0" y="321875"/>
            <a:ext cx="432000" cy="432000"/>
          </a:xfrm>
          <a:prstGeom prst="ellipse">
            <a:avLst/>
          </a:prstGeom>
          <a:solidFill>
            <a:srgbClr val="16B07D"/>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fr-FR" b="1" dirty="0">
                <a:solidFill>
                  <a:schemeClr val="bg1"/>
                </a:solidFill>
                <a:latin typeface="Nexa Bold"/>
                <a:cs typeface="Nexa Bold"/>
              </a:rPr>
              <a:t>2</a:t>
            </a:r>
          </a:p>
        </p:txBody>
      </p:sp>
      <p:sp>
        <p:nvSpPr>
          <p:cNvPr id="10" name="Titre 2">
            <a:extLst>
              <a:ext uri="{FF2B5EF4-FFF2-40B4-BE49-F238E27FC236}">
                <a16:creationId xmlns:a16="http://schemas.microsoft.com/office/drawing/2014/main" id="{49A14B8B-BA03-4B61-9420-08B30CC184F7}"/>
              </a:ext>
            </a:extLst>
          </p:cNvPr>
          <p:cNvSpPr>
            <a:spLocks noGrp="1"/>
          </p:cNvSpPr>
          <p:nvPr>
            <p:ph type="title"/>
          </p:nvPr>
        </p:nvSpPr>
        <p:spPr>
          <a:xfrm>
            <a:off x="-217488" y="155587"/>
            <a:ext cx="10199688" cy="622300"/>
          </a:xfrm>
        </p:spPr>
        <p:txBody>
          <a:bodyPr/>
          <a:lstStyle/>
          <a:p>
            <a:br>
              <a:rPr lang="fr-FR" dirty="0"/>
            </a:br>
            <a:r>
              <a:rPr lang="fr-FR" i="1" dirty="0"/>
              <a:t>Présentation du nettoyage et de l’exploration du jeu de données</a:t>
            </a:r>
            <a:endParaRPr lang="fr-FR" dirty="0"/>
          </a:p>
        </p:txBody>
      </p:sp>
      <p:sp>
        <p:nvSpPr>
          <p:cNvPr id="19" name="ZoneTexte 18">
            <a:extLst>
              <a:ext uri="{FF2B5EF4-FFF2-40B4-BE49-F238E27FC236}">
                <a16:creationId xmlns:a16="http://schemas.microsoft.com/office/drawing/2014/main" id="{EE7D45EB-0634-489B-A75F-AC822E5419C2}"/>
              </a:ext>
            </a:extLst>
          </p:cNvPr>
          <p:cNvSpPr txBox="1"/>
          <p:nvPr/>
        </p:nvSpPr>
        <p:spPr>
          <a:xfrm>
            <a:off x="35140" y="1085275"/>
            <a:ext cx="11318660" cy="4913140"/>
          </a:xfrm>
          <a:prstGeom prst="rect">
            <a:avLst/>
          </a:prstGeom>
          <a:ln w="28575">
            <a:noFill/>
          </a:ln>
        </p:spPr>
        <p:txBody>
          <a:bodyPr wrap="square" lIns="72000" tIns="396000" rtlCol="0" anchor="t">
            <a:spAutoFit/>
          </a:bodyPr>
          <a:lstStyle/>
          <a:p>
            <a:pPr marL="174625" indent="-171450" algn="l">
              <a:buFont typeface="Wingdings" panose="05000000000000000000" pitchFamily="2" charset="2"/>
              <a:buChar char="ü"/>
            </a:pPr>
            <a:endParaRPr lang="fr-FR" sz="1200" b="1" i="0" dirty="0">
              <a:latin typeface="+mn-lt"/>
            </a:endParaRPr>
          </a:p>
        </p:txBody>
      </p:sp>
      <p:sp>
        <p:nvSpPr>
          <p:cNvPr id="26" name="ZoneTexte 25">
            <a:extLst>
              <a:ext uri="{FF2B5EF4-FFF2-40B4-BE49-F238E27FC236}">
                <a16:creationId xmlns:a16="http://schemas.microsoft.com/office/drawing/2014/main" id="{CB34BC69-25BF-4B5F-BEFE-7920D54A1C89}"/>
              </a:ext>
            </a:extLst>
          </p:cNvPr>
          <p:cNvSpPr txBox="1"/>
          <p:nvPr/>
        </p:nvSpPr>
        <p:spPr>
          <a:xfrm>
            <a:off x="1280833" y="5584805"/>
            <a:ext cx="10072967" cy="954107"/>
          </a:xfrm>
          <a:prstGeom prst="rect">
            <a:avLst/>
          </a:prstGeom>
          <a:noFill/>
          <a:ln w="28575">
            <a:noFill/>
          </a:ln>
        </p:spPr>
        <p:txBody>
          <a:bodyPr wrap="square">
            <a:spAutoFit/>
          </a:bodyPr>
          <a:lstStyle/>
          <a:p>
            <a:pPr marL="342900" indent="-342900">
              <a:buFont typeface="Wingdings" panose="05000000000000000000" pitchFamily="2" charset="2"/>
              <a:buChar char="Ø"/>
            </a:pPr>
            <a:endParaRPr lang="fr-FR" sz="2000" b="0" i="0" u="none" strike="noStrike" baseline="0" dirty="0">
              <a:latin typeface="Nunito-Regular"/>
            </a:endParaRPr>
          </a:p>
          <a:p>
            <a:pPr marL="285750" indent="-285750">
              <a:buFont typeface="Wingdings" panose="05000000000000000000" pitchFamily="2" charset="2"/>
              <a:buChar char="Ø"/>
            </a:pPr>
            <a:r>
              <a:rPr lang="fr-FR" sz="1800" b="0" i="0" u="none" strike="noStrike" baseline="0" dirty="0">
                <a:latin typeface="Nunito-Regular"/>
              </a:rPr>
              <a:t>Une analyse sur une de nos variables nous pousse à réduire notre </a:t>
            </a:r>
            <a:r>
              <a:rPr lang="fr-FR" sz="1800" b="0" i="0" u="none" strike="noStrike" baseline="0" dirty="0" err="1">
                <a:latin typeface="Nunito-Regular"/>
              </a:rPr>
              <a:t>Dataset</a:t>
            </a:r>
            <a:r>
              <a:rPr lang="fr-FR" sz="1800" b="0" i="0" u="none" strike="noStrike" baseline="0" dirty="0">
                <a:latin typeface="Nunito-Regular"/>
              </a:rPr>
              <a:t> de moitié, puisque nos prédictions doivent se baser sur les </a:t>
            </a:r>
            <a:r>
              <a:rPr lang="fr-FR" sz="1800" b="0" i="0" u="none" strike="noStrike" baseline="0" dirty="0" err="1">
                <a:latin typeface="Nunito-Regular"/>
              </a:rPr>
              <a:t>batiments</a:t>
            </a:r>
            <a:r>
              <a:rPr lang="fr-FR" sz="1800" b="0" i="0" u="none" strike="noStrike" baseline="0" dirty="0">
                <a:latin typeface="Nunito-Regular"/>
              </a:rPr>
              <a:t> non résidentiels</a:t>
            </a:r>
          </a:p>
        </p:txBody>
      </p:sp>
      <p:pic>
        <p:nvPicPr>
          <p:cNvPr id="3074" name="Picture 2">
            <a:extLst>
              <a:ext uri="{FF2B5EF4-FFF2-40B4-BE49-F238E27FC236}">
                <a16:creationId xmlns:a16="http://schemas.microsoft.com/office/drawing/2014/main" id="{8D01EB91-F9BE-4E22-8155-5BB7CE6BD9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6950" y="1179846"/>
            <a:ext cx="6781799" cy="44983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12443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79580C3-66BC-4116-B2B9-FB8D0CBC9EFD}"/>
              </a:ext>
            </a:extLst>
          </p:cNvPr>
          <p:cNvSpPr>
            <a:spLocks noGrp="1"/>
          </p:cNvSpPr>
          <p:nvPr>
            <p:ph type="sldNum" sz="quarter" idx="12"/>
          </p:nvPr>
        </p:nvSpPr>
        <p:spPr/>
        <p:txBody>
          <a:bodyPr/>
          <a:lstStyle/>
          <a:p>
            <a:fld id="{A47CBF5F-AFAF-4CF2-85DD-2C0CB3FB2310}" type="slidenum">
              <a:rPr lang="fr-FR" smtClean="0"/>
              <a:t>11</a:t>
            </a:fld>
            <a:endParaRPr lang="fr-FR"/>
          </a:p>
        </p:txBody>
      </p:sp>
      <p:sp>
        <p:nvSpPr>
          <p:cNvPr id="3" name="Titre 2">
            <a:extLst>
              <a:ext uri="{FF2B5EF4-FFF2-40B4-BE49-F238E27FC236}">
                <a16:creationId xmlns:a16="http://schemas.microsoft.com/office/drawing/2014/main" id="{09C7F4CB-E2F7-4C0C-891A-23E0A2FA2B9B}"/>
              </a:ext>
            </a:extLst>
          </p:cNvPr>
          <p:cNvSpPr>
            <a:spLocks noGrp="1"/>
          </p:cNvSpPr>
          <p:nvPr>
            <p:ph type="title"/>
          </p:nvPr>
        </p:nvSpPr>
        <p:spPr>
          <a:xfrm>
            <a:off x="0" y="234084"/>
            <a:ext cx="10761137" cy="621581"/>
          </a:xfrm>
        </p:spPr>
        <p:txBody>
          <a:bodyPr/>
          <a:lstStyle/>
          <a:p>
            <a:br>
              <a:rPr lang="fr-FR" dirty="0"/>
            </a:br>
            <a:r>
              <a:rPr lang="fr-FR" i="1" dirty="0"/>
              <a:t>Présentation du nettoyage et de l’exploration du jeu de données</a:t>
            </a:r>
            <a:br>
              <a:rPr lang="fr-FR" i="1" dirty="0"/>
            </a:br>
            <a:r>
              <a:rPr lang="fr-FR" dirty="0"/>
              <a:t> </a:t>
            </a:r>
          </a:p>
        </p:txBody>
      </p:sp>
      <p:sp>
        <p:nvSpPr>
          <p:cNvPr id="7" name="Ellipse 6">
            <a:extLst>
              <a:ext uri="{FF2B5EF4-FFF2-40B4-BE49-F238E27FC236}">
                <a16:creationId xmlns:a16="http://schemas.microsoft.com/office/drawing/2014/main" id="{9AC432C8-BF3E-4142-BA5C-87A54B932D5C}"/>
              </a:ext>
            </a:extLst>
          </p:cNvPr>
          <p:cNvSpPr/>
          <p:nvPr/>
        </p:nvSpPr>
        <p:spPr>
          <a:xfrm>
            <a:off x="215997" y="326106"/>
            <a:ext cx="432000" cy="432000"/>
          </a:xfrm>
          <a:prstGeom prst="ellipse">
            <a:avLst/>
          </a:prstGeom>
          <a:solidFill>
            <a:srgbClr val="16B07D"/>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fr-FR" b="1" dirty="0">
                <a:solidFill>
                  <a:schemeClr val="bg1"/>
                </a:solidFill>
                <a:latin typeface="Nexa Bold"/>
                <a:cs typeface="Nexa Bold"/>
              </a:rPr>
              <a:t>2</a:t>
            </a:r>
          </a:p>
        </p:txBody>
      </p:sp>
      <p:sp>
        <p:nvSpPr>
          <p:cNvPr id="11" name="ZoneTexte 10">
            <a:extLst>
              <a:ext uri="{FF2B5EF4-FFF2-40B4-BE49-F238E27FC236}">
                <a16:creationId xmlns:a16="http://schemas.microsoft.com/office/drawing/2014/main" id="{4D312CC1-F98B-4D0E-B44A-EE9D9B67CE63}"/>
              </a:ext>
            </a:extLst>
          </p:cNvPr>
          <p:cNvSpPr txBox="1"/>
          <p:nvPr/>
        </p:nvSpPr>
        <p:spPr>
          <a:xfrm>
            <a:off x="125818" y="709370"/>
            <a:ext cx="11057861" cy="2000548"/>
          </a:xfrm>
          <a:prstGeom prst="rect">
            <a:avLst/>
          </a:prstGeom>
          <a:noFill/>
          <a:ln w="28575">
            <a:noFill/>
          </a:ln>
        </p:spPr>
        <p:txBody>
          <a:bodyPr wrap="square">
            <a:spAutoFit/>
          </a:bodyPr>
          <a:lstStyle/>
          <a:p>
            <a:pPr marL="342900" indent="-342900">
              <a:buFont typeface="Courier New" panose="02070309020205020404" pitchFamily="49" charset="0"/>
              <a:buChar char="o"/>
            </a:pPr>
            <a:endParaRPr lang="fr-FR" dirty="0"/>
          </a:p>
          <a:p>
            <a:pPr marL="342900" indent="-342900">
              <a:buFont typeface="Courier New" panose="02070309020205020404" pitchFamily="49" charset="0"/>
              <a:buChar char="o"/>
            </a:pPr>
            <a:r>
              <a:rPr lang="fr-FR" dirty="0"/>
              <a:t>On trace des </a:t>
            </a:r>
            <a:r>
              <a:rPr lang="fr-FR" dirty="0" err="1"/>
              <a:t>boxplot</a:t>
            </a:r>
            <a:r>
              <a:rPr lang="fr-FR" dirty="0"/>
              <a:t> sur nos </a:t>
            </a:r>
            <a:r>
              <a:rPr lang="fr-FR" dirty="0" err="1"/>
              <a:t>features</a:t>
            </a:r>
            <a:r>
              <a:rPr lang="fr-FR" dirty="0"/>
              <a:t> cibles dans un premier temps pour détecter des éventuels </a:t>
            </a:r>
            <a:r>
              <a:rPr lang="fr-FR" dirty="0" err="1"/>
              <a:t>outliers</a:t>
            </a:r>
            <a:r>
              <a:rPr lang="fr-FR" dirty="0"/>
              <a:t> : </a:t>
            </a:r>
            <a:endParaRPr lang="fr-FR" sz="2400" dirty="0"/>
          </a:p>
          <a:p>
            <a:endParaRPr lang="fr-FR" sz="2400" dirty="0"/>
          </a:p>
          <a:p>
            <a:pPr marL="342900" indent="-342900">
              <a:buFont typeface="Courier New" panose="02070309020205020404" pitchFamily="49" charset="0"/>
              <a:buChar char="o"/>
            </a:pPr>
            <a:endParaRPr lang="fr-FR" sz="2400" dirty="0"/>
          </a:p>
          <a:p>
            <a:endParaRPr lang="fr-FR" sz="2000" i="1" dirty="0"/>
          </a:p>
          <a:p>
            <a:endParaRPr lang="fr-FR" sz="2000" i="1" dirty="0"/>
          </a:p>
        </p:txBody>
      </p:sp>
      <p:pic>
        <p:nvPicPr>
          <p:cNvPr id="4100" name="Picture 4">
            <a:extLst>
              <a:ext uri="{FF2B5EF4-FFF2-40B4-BE49-F238E27FC236}">
                <a16:creationId xmlns:a16="http://schemas.microsoft.com/office/drawing/2014/main" id="{F8D3AAC0-4113-4D02-B762-64DB353E33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5121" y="1617622"/>
            <a:ext cx="7088523" cy="1905963"/>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a:extLst>
              <a:ext uri="{FF2B5EF4-FFF2-40B4-BE49-F238E27FC236}">
                <a16:creationId xmlns:a16="http://schemas.microsoft.com/office/drawing/2014/main" id="{A0873E0F-443F-4B30-BC5E-E222129DDF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4480" y="3747801"/>
            <a:ext cx="8539320" cy="22960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00191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79580C3-66BC-4116-B2B9-FB8D0CBC9EFD}"/>
              </a:ext>
            </a:extLst>
          </p:cNvPr>
          <p:cNvSpPr>
            <a:spLocks noGrp="1"/>
          </p:cNvSpPr>
          <p:nvPr>
            <p:ph type="sldNum" sz="quarter" idx="12"/>
          </p:nvPr>
        </p:nvSpPr>
        <p:spPr/>
        <p:txBody>
          <a:bodyPr/>
          <a:lstStyle/>
          <a:p>
            <a:fld id="{A47CBF5F-AFAF-4CF2-85DD-2C0CB3FB2310}" type="slidenum">
              <a:rPr lang="fr-FR" smtClean="0"/>
              <a:t>12</a:t>
            </a:fld>
            <a:endParaRPr lang="fr-FR"/>
          </a:p>
        </p:txBody>
      </p:sp>
      <p:sp>
        <p:nvSpPr>
          <p:cNvPr id="3" name="Titre 2">
            <a:extLst>
              <a:ext uri="{FF2B5EF4-FFF2-40B4-BE49-F238E27FC236}">
                <a16:creationId xmlns:a16="http://schemas.microsoft.com/office/drawing/2014/main" id="{09C7F4CB-E2F7-4C0C-891A-23E0A2FA2B9B}"/>
              </a:ext>
            </a:extLst>
          </p:cNvPr>
          <p:cNvSpPr>
            <a:spLocks noGrp="1"/>
          </p:cNvSpPr>
          <p:nvPr>
            <p:ph type="title"/>
          </p:nvPr>
        </p:nvSpPr>
        <p:spPr>
          <a:xfrm>
            <a:off x="0" y="234084"/>
            <a:ext cx="10761137" cy="621581"/>
          </a:xfrm>
        </p:spPr>
        <p:txBody>
          <a:bodyPr/>
          <a:lstStyle/>
          <a:p>
            <a:br>
              <a:rPr lang="fr-FR" dirty="0"/>
            </a:br>
            <a:r>
              <a:rPr lang="fr-FR" i="1" dirty="0"/>
              <a:t>Présentation du nettoyage et de l’exploration du jeu de données</a:t>
            </a:r>
            <a:br>
              <a:rPr lang="fr-FR" i="1" dirty="0"/>
            </a:br>
            <a:r>
              <a:rPr lang="fr-FR" dirty="0"/>
              <a:t> </a:t>
            </a:r>
          </a:p>
        </p:txBody>
      </p:sp>
      <p:sp>
        <p:nvSpPr>
          <p:cNvPr id="7" name="Ellipse 6">
            <a:extLst>
              <a:ext uri="{FF2B5EF4-FFF2-40B4-BE49-F238E27FC236}">
                <a16:creationId xmlns:a16="http://schemas.microsoft.com/office/drawing/2014/main" id="{9AC432C8-BF3E-4142-BA5C-87A54B932D5C}"/>
              </a:ext>
            </a:extLst>
          </p:cNvPr>
          <p:cNvSpPr/>
          <p:nvPr/>
        </p:nvSpPr>
        <p:spPr>
          <a:xfrm>
            <a:off x="215997" y="326106"/>
            <a:ext cx="432000" cy="432000"/>
          </a:xfrm>
          <a:prstGeom prst="ellipse">
            <a:avLst/>
          </a:prstGeom>
          <a:solidFill>
            <a:srgbClr val="16B07D"/>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fr-FR" b="1" dirty="0">
                <a:solidFill>
                  <a:schemeClr val="bg1"/>
                </a:solidFill>
                <a:latin typeface="Nexa Bold"/>
                <a:cs typeface="Nexa Bold"/>
              </a:rPr>
              <a:t>2</a:t>
            </a:r>
          </a:p>
        </p:txBody>
      </p:sp>
      <p:sp>
        <p:nvSpPr>
          <p:cNvPr id="11" name="ZoneTexte 10">
            <a:extLst>
              <a:ext uri="{FF2B5EF4-FFF2-40B4-BE49-F238E27FC236}">
                <a16:creationId xmlns:a16="http://schemas.microsoft.com/office/drawing/2014/main" id="{4D312CC1-F98B-4D0E-B44A-EE9D9B67CE63}"/>
              </a:ext>
            </a:extLst>
          </p:cNvPr>
          <p:cNvSpPr txBox="1"/>
          <p:nvPr/>
        </p:nvSpPr>
        <p:spPr>
          <a:xfrm>
            <a:off x="-1000076" y="565292"/>
            <a:ext cx="11057861" cy="3016210"/>
          </a:xfrm>
          <a:prstGeom prst="rect">
            <a:avLst/>
          </a:prstGeom>
          <a:noFill/>
          <a:ln w="28575">
            <a:noFill/>
          </a:ln>
        </p:spPr>
        <p:txBody>
          <a:bodyPr wrap="square">
            <a:spAutoFit/>
          </a:bodyPr>
          <a:lstStyle/>
          <a:p>
            <a:pPr marL="342900" indent="-342900">
              <a:buFont typeface="Courier New" panose="02070309020205020404" pitchFamily="49" charset="0"/>
              <a:buChar char="o"/>
            </a:pPr>
            <a:endParaRPr lang="fr-FR" dirty="0"/>
          </a:p>
          <a:p>
            <a:pPr marL="342900" indent="-342900">
              <a:buFont typeface="Courier New" panose="02070309020205020404" pitchFamily="49" charset="0"/>
              <a:buChar char="o"/>
            </a:pPr>
            <a:endParaRPr lang="fr-FR" dirty="0"/>
          </a:p>
          <a:p>
            <a:pPr marL="342900" indent="-342900">
              <a:buFont typeface="Courier New" panose="02070309020205020404" pitchFamily="49" charset="0"/>
              <a:buChar char="o"/>
            </a:pPr>
            <a:endParaRPr lang="fr-FR" dirty="0"/>
          </a:p>
          <a:p>
            <a:pPr marL="342900" indent="-342900">
              <a:buFont typeface="Courier New" panose="02070309020205020404" pitchFamily="49" charset="0"/>
              <a:buChar char="o"/>
            </a:pPr>
            <a:endParaRPr lang="fr-FR" sz="2400" dirty="0"/>
          </a:p>
          <a:p>
            <a:pPr marL="342900" indent="-342900">
              <a:buFont typeface="Courier New" panose="02070309020205020404" pitchFamily="49" charset="0"/>
              <a:buChar char="o"/>
            </a:pPr>
            <a:endParaRPr lang="fr-FR" sz="2400" dirty="0"/>
          </a:p>
          <a:p>
            <a:endParaRPr lang="fr-FR" sz="2400" dirty="0"/>
          </a:p>
          <a:p>
            <a:pPr marL="342900" indent="-342900">
              <a:buFont typeface="Courier New" panose="02070309020205020404" pitchFamily="49" charset="0"/>
              <a:buChar char="o"/>
            </a:pPr>
            <a:endParaRPr lang="fr-FR" sz="2400" dirty="0"/>
          </a:p>
          <a:p>
            <a:endParaRPr lang="fr-FR" sz="2000" i="1" dirty="0"/>
          </a:p>
          <a:p>
            <a:endParaRPr lang="fr-FR" sz="2000" i="1" dirty="0"/>
          </a:p>
        </p:txBody>
      </p:sp>
      <p:sp>
        <p:nvSpPr>
          <p:cNvPr id="12" name="ZoneTexte 11">
            <a:extLst>
              <a:ext uri="{FF2B5EF4-FFF2-40B4-BE49-F238E27FC236}">
                <a16:creationId xmlns:a16="http://schemas.microsoft.com/office/drawing/2014/main" id="{BD4E5632-8D52-4C43-9F2C-3D3CB7A22D4F}"/>
              </a:ext>
            </a:extLst>
          </p:cNvPr>
          <p:cNvSpPr txBox="1"/>
          <p:nvPr/>
        </p:nvSpPr>
        <p:spPr>
          <a:xfrm>
            <a:off x="2957820" y="1291286"/>
            <a:ext cx="5076652" cy="646331"/>
          </a:xfrm>
          <a:prstGeom prst="rect">
            <a:avLst/>
          </a:prstGeom>
          <a:noFill/>
          <a:ln w="28575">
            <a:noFill/>
          </a:ln>
        </p:spPr>
        <p:txBody>
          <a:bodyPr wrap="square">
            <a:spAutoFit/>
          </a:bodyPr>
          <a:lstStyle/>
          <a:p>
            <a:pPr marL="342900" indent="-342900" algn="ctr">
              <a:buFont typeface="Courier New" panose="02070309020205020404" pitchFamily="49" charset="0"/>
              <a:buChar char="o"/>
            </a:pPr>
            <a:r>
              <a:rPr lang="fr-FR" sz="1800" dirty="0"/>
              <a:t>Valeurs aberrantes du </a:t>
            </a:r>
            <a:r>
              <a:rPr lang="fr-FR" sz="1800" dirty="0" err="1"/>
              <a:t>dataset</a:t>
            </a:r>
            <a:r>
              <a:rPr lang="fr-FR" sz="1800" dirty="0"/>
              <a:t> pour l’</a:t>
            </a:r>
            <a:r>
              <a:rPr lang="fr-FR" sz="1800" dirty="0" err="1"/>
              <a:t>EnergyScoreStar</a:t>
            </a:r>
            <a:endParaRPr lang="fr-FR" sz="1800" dirty="0"/>
          </a:p>
        </p:txBody>
      </p:sp>
      <p:pic>
        <p:nvPicPr>
          <p:cNvPr id="6146" name="Picture 2">
            <a:extLst>
              <a:ext uri="{FF2B5EF4-FFF2-40B4-BE49-F238E27FC236}">
                <a16:creationId xmlns:a16="http://schemas.microsoft.com/office/drawing/2014/main" id="{74D32B26-B769-4EEA-985A-90B9E589AE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6938" y="2536952"/>
            <a:ext cx="11268075" cy="30297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05563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79580C3-66BC-4116-B2B9-FB8D0CBC9EFD}"/>
              </a:ext>
            </a:extLst>
          </p:cNvPr>
          <p:cNvSpPr>
            <a:spLocks noGrp="1"/>
          </p:cNvSpPr>
          <p:nvPr>
            <p:ph type="sldNum" sz="quarter" idx="12"/>
          </p:nvPr>
        </p:nvSpPr>
        <p:spPr/>
        <p:txBody>
          <a:bodyPr/>
          <a:lstStyle/>
          <a:p>
            <a:fld id="{A47CBF5F-AFAF-4CF2-85DD-2C0CB3FB2310}" type="slidenum">
              <a:rPr lang="fr-FR" smtClean="0"/>
              <a:t>13</a:t>
            </a:fld>
            <a:endParaRPr lang="fr-FR"/>
          </a:p>
        </p:txBody>
      </p:sp>
      <p:sp>
        <p:nvSpPr>
          <p:cNvPr id="3" name="Titre 2">
            <a:extLst>
              <a:ext uri="{FF2B5EF4-FFF2-40B4-BE49-F238E27FC236}">
                <a16:creationId xmlns:a16="http://schemas.microsoft.com/office/drawing/2014/main" id="{09C7F4CB-E2F7-4C0C-891A-23E0A2FA2B9B}"/>
              </a:ext>
            </a:extLst>
          </p:cNvPr>
          <p:cNvSpPr>
            <a:spLocks noGrp="1"/>
          </p:cNvSpPr>
          <p:nvPr>
            <p:ph type="title"/>
          </p:nvPr>
        </p:nvSpPr>
        <p:spPr>
          <a:xfrm>
            <a:off x="0" y="234084"/>
            <a:ext cx="10761137" cy="621581"/>
          </a:xfrm>
        </p:spPr>
        <p:txBody>
          <a:bodyPr/>
          <a:lstStyle/>
          <a:p>
            <a:br>
              <a:rPr lang="fr-FR" dirty="0"/>
            </a:br>
            <a:r>
              <a:rPr lang="fr-FR" i="1" dirty="0"/>
              <a:t>Présentation du nettoyage et de l’exploration du jeu de données</a:t>
            </a:r>
            <a:br>
              <a:rPr lang="fr-FR" i="1" dirty="0"/>
            </a:br>
            <a:r>
              <a:rPr lang="fr-FR" dirty="0"/>
              <a:t> </a:t>
            </a:r>
          </a:p>
        </p:txBody>
      </p:sp>
      <p:sp>
        <p:nvSpPr>
          <p:cNvPr id="7" name="Ellipse 6">
            <a:extLst>
              <a:ext uri="{FF2B5EF4-FFF2-40B4-BE49-F238E27FC236}">
                <a16:creationId xmlns:a16="http://schemas.microsoft.com/office/drawing/2014/main" id="{9AC432C8-BF3E-4142-BA5C-87A54B932D5C}"/>
              </a:ext>
            </a:extLst>
          </p:cNvPr>
          <p:cNvSpPr/>
          <p:nvPr/>
        </p:nvSpPr>
        <p:spPr>
          <a:xfrm>
            <a:off x="215997" y="326106"/>
            <a:ext cx="432000" cy="432000"/>
          </a:xfrm>
          <a:prstGeom prst="ellipse">
            <a:avLst/>
          </a:prstGeom>
          <a:solidFill>
            <a:srgbClr val="16B07D"/>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fr-FR" b="1" dirty="0">
                <a:solidFill>
                  <a:schemeClr val="bg1"/>
                </a:solidFill>
                <a:latin typeface="Nexa Bold"/>
                <a:cs typeface="Nexa Bold"/>
              </a:rPr>
              <a:t>2</a:t>
            </a:r>
          </a:p>
        </p:txBody>
      </p:sp>
      <p:sp>
        <p:nvSpPr>
          <p:cNvPr id="11" name="ZoneTexte 10">
            <a:extLst>
              <a:ext uri="{FF2B5EF4-FFF2-40B4-BE49-F238E27FC236}">
                <a16:creationId xmlns:a16="http://schemas.microsoft.com/office/drawing/2014/main" id="{4D312CC1-F98B-4D0E-B44A-EE9D9B67CE63}"/>
              </a:ext>
            </a:extLst>
          </p:cNvPr>
          <p:cNvSpPr txBox="1"/>
          <p:nvPr/>
        </p:nvSpPr>
        <p:spPr>
          <a:xfrm>
            <a:off x="295939" y="1159184"/>
            <a:ext cx="11057861" cy="4278094"/>
          </a:xfrm>
          <a:prstGeom prst="rect">
            <a:avLst/>
          </a:prstGeom>
          <a:noFill/>
          <a:ln w="28575">
            <a:noFill/>
          </a:ln>
        </p:spPr>
        <p:txBody>
          <a:bodyPr wrap="square">
            <a:spAutoFit/>
          </a:bodyPr>
          <a:lstStyle/>
          <a:p>
            <a:pPr marL="342900" indent="-342900">
              <a:buFont typeface="Courier New" panose="02070309020205020404" pitchFamily="49" charset="0"/>
              <a:buChar char="o"/>
            </a:pPr>
            <a:r>
              <a:rPr lang="fr-FR" sz="2400" dirty="0"/>
              <a:t>Méthode de nettoyage des valeurs aberrantes grâce à nos graphiques et nos recherches :</a:t>
            </a:r>
          </a:p>
          <a:p>
            <a:endParaRPr lang="fr-FR" sz="2400" dirty="0"/>
          </a:p>
          <a:p>
            <a:pPr marL="342900" indent="-342900">
              <a:buFont typeface="Wingdings" panose="05000000000000000000" pitchFamily="2" charset="2"/>
              <a:buChar char="Ø"/>
            </a:pPr>
            <a:r>
              <a:rPr lang="fr-FR" sz="2000" i="1" dirty="0"/>
              <a:t>52 propriétés ont un nombre de bâtiments qui est de 0, ce qui est impossible. Nous avons remplacé cette valeur par 1.</a:t>
            </a:r>
          </a:p>
          <a:p>
            <a:pPr marL="342900" indent="-342900">
              <a:buFont typeface="Wingdings" panose="05000000000000000000" pitchFamily="2" charset="2"/>
              <a:buChar char="Ø"/>
            </a:pPr>
            <a:endParaRPr lang="fr-FR" sz="2000" i="1" dirty="0"/>
          </a:p>
          <a:p>
            <a:pPr marL="342900" indent="-342900">
              <a:buFont typeface="Wingdings" panose="05000000000000000000" pitchFamily="2" charset="2"/>
              <a:buChar char="Ø"/>
            </a:pPr>
            <a:endParaRPr lang="fr-FR" sz="2000" i="1" dirty="0"/>
          </a:p>
          <a:p>
            <a:pPr marL="342900" indent="-342900">
              <a:buFont typeface="Wingdings" panose="05000000000000000000" pitchFamily="2" charset="2"/>
              <a:buChar char="Ø"/>
            </a:pPr>
            <a:r>
              <a:rPr lang="fr-FR" sz="2000" i="1" dirty="0"/>
              <a:t>14 bâtiments ont une consommation d'électricité négative ou nulle, que nous avons supprimé.</a:t>
            </a:r>
          </a:p>
          <a:p>
            <a:pPr marL="342900" indent="-342900">
              <a:buFont typeface="Wingdings" panose="05000000000000000000" pitchFamily="2" charset="2"/>
              <a:buChar char="Ø"/>
            </a:pPr>
            <a:endParaRPr lang="fr-FR" sz="2000" i="1" dirty="0"/>
          </a:p>
          <a:p>
            <a:endParaRPr lang="fr-FR" sz="2000" i="1" dirty="0"/>
          </a:p>
          <a:p>
            <a:pPr marL="342900" indent="-342900">
              <a:buFont typeface="Wingdings" panose="05000000000000000000" pitchFamily="2" charset="2"/>
              <a:buChar char="Ø"/>
            </a:pPr>
            <a:r>
              <a:rPr lang="fr-FR" sz="2000" i="1" dirty="0"/>
              <a:t>930 bâtiments ont une consommation nulle en gaz. Nous les laissons car on peut avoir des bâtiments qui ne consomment que de l'électricité</a:t>
            </a:r>
          </a:p>
          <a:p>
            <a:pPr marL="342900" indent="-342900">
              <a:buFont typeface="Wingdings" panose="05000000000000000000" pitchFamily="2" charset="2"/>
              <a:buChar char="Ø"/>
            </a:pPr>
            <a:endParaRPr lang="fr-FR" sz="2000" i="1" dirty="0"/>
          </a:p>
        </p:txBody>
      </p:sp>
    </p:spTree>
    <p:extLst>
      <p:ext uri="{BB962C8B-B14F-4D97-AF65-F5344CB8AC3E}">
        <p14:creationId xmlns:p14="http://schemas.microsoft.com/office/powerpoint/2010/main" val="22374208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79580C3-66BC-4116-B2B9-FB8D0CBC9EFD}"/>
              </a:ext>
            </a:extLst>
          </p:cNvPr>
          <p:cNvSpPr>
            <a:spLocks noGrp="1"/>
          </p:cNvSpPr>
          <p:nvPr>
            <p:ph type="sldNum" sz="quarter" idx="12"/>
          </p:nvPr>
        </p:nvSpPr>
        <p:spPr/>
        <p:txBody>
          <a:bodyPr/>
          <a:lstStyle/>
          <a:p>
            <a:fld id="{A47CBF5F-AFAF-4CF2-85DD-2C0CB3FB2310}" type="slidenum">
              <a:rPr lang="fr-FR" smtClean="0"/>
              <a:t>14</a:t>
            </a:fld>
            <a:endParaRPr lang="fr-FR"/>
          </a:p>
        </p:txBody>
      </p:sp>
      <p:sp>
        <p:nvSpPr>
          <p:cNvPr id="7" name="Ellipse 6">
            <a:extLst>
              <a:ext uri="{FF2B5EF4-FFF2-40B4-BE49-F238E27FC236}">
                <a16:creationId xmlns:a16="http://schemas.microsoft.com/office/drawing/2014/main" id="{9AC432C8-BF3E-4142-BA5C-87A54B932D5C}"/>
              </a:ext>
            </a:extLst>
          </p:cNvPr>
          <p:cNvSpPr/>
          <p:nvPr/>
        </p:nvSpPr>
        <p:spPr>
          <a:xfrm>
            <a:off x="35140" y="368439"/>
            <a:ext cx="432000" cy="432000"/>
          </a:xfrm>
          <a:prstGeom prst="ellipse">
            <a:avLst/>
          </a:prstGeom>
          <a:solidFill>
            <a:srgbClr val="16B07D"/>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fr-FR" b="1" dirty="0">
                <a:solidFill>
                  <a:schemeClr val="bg1"/>
                </a:solidFill>
                <a:latin typeface="Nexa Bold"/>
                <a:cs typeface="Nexa Bold"/>
              </a:rPr>
              <a:t>2</a:t>
            </a:r>
          </a:p>
        </p:txBody>
      </p:sp>
      <p:sp>
        <p:nvSpPr>
          <p:cNvPr id="10" name="Titre 2">
            <a:extLst>
              <a:ext uri="{FF2B5EF4-FFF2-40B4-BE49-F238E27FC236}">
                <a16:creationId xmlns:a16="http://schemas.microsoft.com/office/drawing/2014/main" id="{49A14B8B-BA03-4B61-9420-08B30CC184F7}"/>
              </a:ext>
            </a:extLst>
          </p:cNvPr>
          <p:cNvSpPr>
            <a:spLocks noGrp="1"/>
          </p:cNvSpPr>
          <p:nvPr>
            <p:ph type="title"/>
          </p:nvPr>
        </p:nvSpPr>
        <p:spPr>
          <a:xfrm>
            <a:off x="-192032" y="273289"/>
            <a:ext cx="10199688" cy="622300"/>
          </a:xfrm>
        </p:spPr>
        <p:txBody>
          <a:bodyPr/>
          <a:lstStyle/>
          <a:p>
            <a:br>
              <a:rPr lang="fr-FR" dirty="0"/>
            </a:br>
            <a:r>
              <a:rPr lang="fr-FR" i="1" dirty="0"/>
              <a:t>Présentation du nettoyage et de l’exploration du jeu de données</a:t>
            </a:r>
            <a:br>
              <a:rPr lang="fr-FR" i="1" dirty="0"/>
            </a:br>
            <a:r>
              <a:rPr lang="fr-FR" dirty="0"/>
              <a:t> </a:t>
            </a:r>
          </a:p>
        </p:txBody>
      </p:sp>
      <p:sp>
        <p:nvSpPr>
          <p:cNvPr id="19" name="ZoneTexte 18">
            <a:extLst>
              <a:ext uri="{FF2B5EF4-FFF2-40B4-BE49-F238E27FC236}">
                <a16:creationId xmlns:a16="http://schemas.microsoft.com/office/drawing/2014/main" id="{EE7D45EB-0634-489B-A75F-AC822E5419C2}"/>
              </a:ext>
            </a:extLst>
          </p:cNvPr>
          <p:cNvSpPr txBox="1"/>
          <p:nvPr/>
        </p:nvSpPr>
        <p:spPr>
          <a:xfrm>
            <a:off x="35140" y="972430"/>
            <a:ext cx="11318660" cy="4913140"/>
          </a:xfrm>
          <a:prstGeom prst="rect">
            <a:avLst/>
          </a:prstGeom>
          <a:ln w="28575">
            <a:noFill/>
          </a:ln>
        </p:spPr>
        <p:txBody>
          <a:bodyPr wrap="square" lIns="72000" tIns="396000" rtlCol="0" anchor="t">
            <a:spAutoFit/>
          </a:bodyPr>
          <a:lstStyle/>
          <a:p>
            <a:pPr marL="174625" indent="-171450" algn="l">
              <a:buFont typeface="Wingdings" panose="05000000000000000000" pitchFamily="2" charset="2"/>
              <a:buChar char="ü"/>
            </a:pPr>
            <a:endParaRPr lang="fr-FR" sz="1200" b="1" i="0" dirty="0">
              <a:latin typeface="+mn-lt"/>
            </a:endParaRPr>
          </a:p>
        </p:txBody>
      </p:sp>
      <p:sp>
        <p:nvSpPr>
          <p:cNvPr id="26" name="ZoneTexte 25">
            <a:extLst>
              <a:ext uri="{FF2B5EF4-FFF2-40B4-BE49-F238E27FC236}">
                <a16:creationId xmlns:a16="http://schemas.microsoft.com/office/drawing/2014/main" id="{CB34BC69-25BF-4B5F-BEFE-7920D54A1C89}"/>
              </a:ext>
            </a:extLst>
          </p:cNvPr>
          <p:cNvSpPr txBox="1"/>
          <p:nvPr/>
        </p:nvSpPr>
        <p:spPr>
          <a:xfrm>
            <a:off x="343216" y="1792142"/>
            <a:ext cx="10302458" cy="4093428"/>
          </a:xfrm>
          <a:prstGeom prst="rect">
            <a:avLst/>
          </a:prstGeom>
          <a:noFill/>
          <a:ln w="28575">
            <a:noFill/>
          </a:ln>
        </p:spPr>
        <p:txBody>
          <a:bodyPr wrap="square">
            <a:spAutoFit/>
          </a:bodyPr>
          <a:lstStyle/>
          <a:p>
            <a:pPr marL="342900" indent="-342900">
              <a:buFont typeface="Wingdings" panose="05000000000000000000" pitchFamily="2" charset="2"/>
              <a:buChar char="Ø"/>
            </a:pPr>
            <a:r>
              <a:rPr lang="fr-FR" sz="2000" dirty="0"/>
              <a:t>Nous normalisons les variables et transformons nos variables en Log pour avoir une meilleure distribution normalisée, et améliorerons donc la performance de nos modèles.</a:t>
            </a:r>
          </a:p>
          <a:p>
            <a:pPr marL="342900" indent="-342900">
              <a:buFont typeface="Wingdings" panose="05000000000000000000" pitchFamily="2" charset="2"/>
              <a:buChar char="Ø"/>
            </a:pPr>
            <a:endParaRPr lang="fr-FR" sz="2000" dirty="0"/>
          </a:p>
          <a:p>
            <a:endParaRPr lang="fr-FR" sz="2000" dirty="0"/>
          </a:p>
          <a:p>
            <a:pPr marL="342900" indent="-342900">
              <a:buFont typeface="Wingdings" panose="05000000000000000000" pitchFamily="2" charset="2"/>
              <a:buChar char="Ø"/>
            </a:pPr>
            <a:r>
              <a:rPr lang="fr-FR" sz="2000" dirty="0"/>
              <a:t>Nous utilisons cette transformation également pour avoir une meilleure analyse graphique sur les variables : Les valeurs extrêmes sont rapprochées pour obtenir des graphiques moins étendus.</a:t>
            </a:r>
          </a:p>
          <a:p>
            <a:pPr marL="342900" indent="-342900">
              <a:buFont typeface="Wingdings" panose="05000000000000000000" pitchFamily="2" charset="2"/>
              <a:buChar char="Ø"/>
            </a:pPr>
            <a:endParaRPr lang="fr-FR" sz="2000" dirty="0"/>
          </a:p>
          <a:p>
            <a:pPr marL="342900" indent="-342900">
              <a:buFont typeface="Wingdings" panose="05000000000000000000" pitchFamily="2" charset="2"/>
              <a:buChar char="Ø"/>
            </a:pPr>
            <a:endParaRPr lang="fr-FR" sz="2000" dirty="0"/>
          </a:p>
          <a:p>
            <a:pPr marL="342900" indent="-342900">
              <a:buFont typeface="Wingdings" panose="05000000000000000000" pitchFamily="2" charset="2"/>
              <a:buChar char="Ø"/>
            </a:pPr>
            <a:r>
              <a:rPr lang="fr-FR" sz="2000" dirty="0"/>
              <a:t>Nos données seront donc plus facilement analysables et interprétables suite au passage en log</a:t>
            </a:r>
          </a:p>
          <a:p>
            <a:pPr marL="342900" indent="-342900">
              <a:buFont typeface="Wingdings" panose="05000000000000000000" pitchFamily="2" charset="2"/>
              <a:buChar char="Ø"/>
            </a:pPr>
            <a:endParaRPr lang="fr-FR" sz="2000" dirty="0"/>
          </a:p>
          <a:p>
            <a:pPr marL="342900" indent="-342900">
              <a:buFont typeface="Wingdings" panose="05000000000000000000" pitchFamily="2" charset="2"/>
              <a:buChar char="Ø"/>
            </a:pPr>
            <a:endParaRPr lang="fr-FR" sz="2000" dirty="0"/>
          </a:p>
          <a:p>
            <a:pPr marL="342900" indent="-342900">
              <a:buFont typeface="Wingdings" panose="05000000000000000000" pitchFamily="2" charset="2"/>
              <a:buChar char="Ø"/>
            </a:pPr>
            <a:endParaRPr lang="fr-FR" sz="2000" dirty="0"/>
          </a:p>
        </p:txBody>
      </p:sp>
    </p:spTree>
    <p:extLst>
      <p:ext uri="{BB962C8B-B14F-4D97-AF65-F5344CB8AC3E}">
        <p14:creationId xmlns:p14="http://schemas.microsoft.com/office/powerpoint/2010/main" val="40566826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79580C3-66BC-4116-B2B9-FB8D0CBC9EFD}"/>
              </a:ext>
            </a:extLst>
          </p:cNvPr>
          <p:cNvSpPr>
            <a:spLocks noGrp="1"/>
          </p:cNvSpPr>
          <p:nvPr>
            <p:ph type="sldNum" sz="quarter" idx="12"/>
          </p:nvPr>
        </p:nvSpPr>
        <p:spPr/>
        <p:txBody>
          <a:bodyPr/>
          <a:lstStyle/>
          <a:p>
            <a:fld id="{A47CBF5F-AFAF-4CF2-85DD-2C0CB3FB2310}" type="slidenum">
              <a:rPr lang="fr-FR" smtClean="0"/>
              <a:t>15</a:t>
            </a:fld>
            <a:endParaRPr lang="fr-FR"/>
          </a:p>
        </p:txBody>
      </p:sp>
      <p:sp>
        <p:nvSpPr>
          <p:cNvPr id="7" name="Ellipse 6">
            <a:extLst>
              <a:ext uri="{FF2B5EF4-FFF2-40B4-BE49-F238E27FC236}">
                <a16:creationId xmlns:a16="http://schemas.microsoft.com/office/drawing/2014/main" id="{9AC432C8-BF3E-4142-BA5C-87A54B932D5C}"/>
              </a:ext>
            </a:extLst>
          </p:cNvPr>
          <p:cNvSpPr/>
          <p:nvPr/>
        </p:nvSpPr>
        <p:spPr>
          <a:xfrm>
            <a:off x="0" y="340925"/>
            <a:ext cx="432000" cy="432000"/>
          </a:xfrm>
          <a:prstGeom prst="ellipse">
            <a:avLst/>
          </a:prstGeom>
          <a:solidFill>
            <a:srgbClr val="16B07D"/>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fr-FR" b="1" dirty="0">
                <a:solidFill>
                  <a:schemeClr val="bg1"/>
                </a:solidFill>
                <a:latin typeface="Nexa Bold"/>
                <a:cs typeface="Nexa Bold"/>
              </a:rPr>
              <a:t>2</a:t>
            </a:r>
          </a:p>
        </p:txBody>
      </p:sp>
      <p:sp>
        <p:nvSpPr>
          <p:cNvPr id="10" name="Titre 2">
            <a:extLst>
              <a:ext uri="{FF2B5EF4-FFF2-40B4-BE49-F238E27FC236}">
                <a16:creationId xmlns:a16="http://schemas.microsoft.com/office/drawing/2014/main" id="{49A14B8B-BA03-4B61-9420-08B30CC184F7}"/>
              </a:ext>
            </a:extLst>
          </p:cNvPr>
          <p:cNvSpPr>
            <a:spLocks noGrp="1"/>
          </p:cNvSpPr>
          <p:nvPr>
            <p:ph type="title"/>
          </p:nvPr>
        </p:nvSpPr>
        <p:spPr>
          <a:xfrm>
            <a:off x="-217488" y="155587"/>
            <a:ext cx="10199688" cy="622300"/>
          </a:xfrm>
        </p:spPr>
        <p:txBody>
          <a:bodyPr/>
          <a:lstStyle/>
          <a:p>
            <a:br>
              <a:rPr lang="fr-FR" dirty="0"/>
            </a:br>
            <a:r>
              <a:rPr lang="fr-FR" i="1" dirty="0"/>
              <a:t>Présentation du nettoyage et de l’exploration du jeu de données</a:t>
            </a:r>
            <a:endParaRPr lang="fr-FR" dirty="0"/>
          </a:p>
        </p:txBody>
      </p:sp>
      <p:sp>
        <p:nvSpPr>
          <p:cNvPr id="19" name="ZoneTexte 18">
            <a:extLst>
              <a:ext uri="{FF2B5EF4-FFF2-40B4-BE49-F238E27FC236}">
                <a16:creationId xmlns:a16="http://schemas.microsoft.com/office/drawing/2014/main" id="{EE7D45EB-0634-489B-A75F-AC822E5419C2}"/>
              </a:ext>
            </a:extLst>
          </p:cNvPr>
          <p:cNvSpPr txBox="1"/>
          <p:nvPr/>
        </p:nvSpPr>
        <p:spPr>
          <a:xfrm>
            <a:off x="35140" y="1085275"/>
            <a:ext cx="11318660" cy="4913140"/>
          </a:xfrm>
          <a:prstGeom prst="rect">
            <a:avLst/>
          </a:prstGeom>
          <a:ln w="28575">
            <a:noFill/>
          </a:ln>
        </p:spPr>
        <p:txBody>
          <a:bodyPr wrap="square" lIns="72000" tIns="396000" rtlCol="0" anchor="t">
            <a:spAutoFit/>
          </a:bodyPr>
          <a:lstStyle/>
          <a:p>
            <a:pPr marL="174625" indent="-171450" algn="l">
              <a:buFont typeface="Wingdings" panose="05000000000000000000" pitchFamily="2" charset="2"/>
              <a:buChar char="ü"/>
            </a:pPr>
            <a:endParaRPr lang="fr-FR" sz="1200" b="1" i="0" dirty="0">
              <a:latin typeface="+mn-lt"/>
            </a:endParaRPr>
          </a:p>
        </p:txBody>
      </p:sp>
      <p:pic>
        <p:nvPicPr>
          <p:cNvPr id="7170" name="Picture 2">
            <a:extLst>
              <a:ext uri="{FF2B5EF4-FFF2-40B4-BE49-F238E27FC236}">
                <a16:creationId xmlns:a16="http://schemas.microsoft.com/office/drawing/2014/main" id="{B7114D6F-E9CB-4A1E-BF89-0624E90BF1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9158" y="1310109"/>
            <a:ext cx="7270623" cy="3658979"/>
          </a:xfrm>
          <a:prstGeom prst="rect">
            <a:avLst/>
          </a:prstGeom>
          <a:noFill/>
          <a:extLst>
            <a:ext uri="{909E8E84-426E-40DD-AFC4-6F175D3DCCD1}">
              <a14:hiddenFill xmlns:a14="http://schemas.microsoft.com/office/drawing/2010/main">
                <a:solidFill>
                  <a:srgbClr val="FFFFFF"/>
                </a:solidFill>
              </a14:hiddenFill>
            </a:ext>
          </a:extLst>
        </p:spPr>
      </p:pic>
      <p:sp>
        <p:nvSpPr>
          <p:cNvPr id="12" name="ZoneTexte 11">
            <a:extLst>
              <a:ext uri="{FF2B5EF4-FFF2-40B4-BE49-F238E27FC236}">
                <a16:creationId xmlns:a16="http://schemas.microsoft.com/office/drawing/2014/main" id="{32C80CA2-7622-4320-93DE-7733FE4B8D1F}"/>
              </a:ext>
            </a:extLst>
          </p:cNvPr>
          <p:cNvSpPr txBox="1"/>
          <p:nvPr/>
        </p:nvSpPr>
        <p:spPr>
          <a:xfrm>
            <a:off x="2051480" y="4723030"/>
            <a:ext cx="7476568" cy="984885"/>
          </a:xfrm>
          <a:prstGeom prst="rect">
            <a:avLst/>
          </a:prstGeom>
          <a:noFill/>
          <a:ln w="28575">
            <a:noFill/>
          </a:ln>
        </p:spPr>
        <p:txBody>
          <a:bodyPr wrap="square">
            <a:spAutoFit/>
          </a:bodyPr>
          <a:lstStyle/>
          <a:p>
            <a:pPr marL="285750" indent="-285750">
              <a:buFont typeface="Wingdings" panose="05000000000000000000" pitchFamily="2" charset="2"/>
              <a:buChar char="Ø"/>
            </a:pPr>
            <a:endParaRPr lang="fr-FR" b="0" i="0" u="none" strike="noStrike" baseline="0" dirty="0">
              <a:latin typeface="Nunito-Regular"/>
            </a:endParaRPr>
          </a:p>
          <a:p>
            <a:endParaRPr lang="fr-FR" sz="2000" dirty="0">
              <a:latin typeface="Nunito-Regular"/>
            </a:endParaRPr>
          </a:p>
          <a:p>
            <a:pPr marL="285750" indent="-285750">
              <a:buFont typeface="Wingdings" panose="05000000000000000000" pitchFamily="2" charset="2"/>
              <a:buChar char="Ø"/>
            </a:pPr>
            <a:endParaRPr lang="fr-FR" sz="2000" dirty="0">
              <a:latin typeface="Nunito-Regular"/>
            </a:endParaRPr>
          </a:p>
        </p:txBody>
      </p:sp>
      <p:sp>
        <p:nvSpPr>
          <p:cNvPr id="11" name="ZoneTexte 10">
            <a:extLst>
              <a:ext uri="{FF2B5EF4-FFF2-40B4-BE49-F238E27FC236}">
                <a16:creationId xmlns:a16="http://schemas.microsoft.com/office/drawing/2014/main" id="{080E146C-A097-4F33-8087-F8D865D87806}"/>
              </a:ext>
            </a:extLst>
          </p:cNvPr>
          <p:cNvSpPr txBox="1"/>
          <p:nvPr/>
        </p:nvSpPr>
        <p:spPr>
          <a:xfrm>
            <a:off x="1184704" y="5059797"/>
            <a:ext cx="8343343" cy="1815882"/>
          </a:xfrm>
          <a:prstGeom prst="rect">
            <a:avLst/>
          </a:prstGeom>
          <a:noFill/>
          <a:ln w="28575">
            <a:noFill/>
          </a:ln>
        </p:spPr>
        <p:txBody>
          <a:bodyPr wrap="square">
            <a:spAutoFit/>
          </a:bodyPr>
          <a:lstStyle/>
          <a:p>
            <a:pPr marL="285750" indent="-285750">
              <a:buFont typeface="Wingdings" panose="05000000000000000000" pitchFamily="2" charset="2"/>
              <a:buChar char="Ø"/>
            </a:pPr>
            <a:r>
              <a:rPr lang="fr-FR" b="1" i="0" u="none" strike="noStrike" baseline="0" dirty="0">
                <a:latin typeface="Nunito-Regular"/>
              </a:rPr>
              <a:t>Analyse </a:t>
            </a:r>
            <a:r>
              <a:rPr lang="fr-FR" b="1" dirty="0">
                <a:latin typeface="Nunito-Regular"/>
              </a:rPr>
              <a:t>bivariée entre nos variables qualitatives et quantitatives cibles : </a:t>
            </a:r>
            <a:r>
              <a:rPr lang="fr-FR" b="0" i="0" u="none" strike="noStrike" baseline="0" dirty="0">
                <a:latin typeface="Nunito-Regular"/>
              </a:rPr>
              <a:t>Grâce aux analyses graphiques, on peut remarquer que </a:t>
            </a:r>
            <a:r>
              <a:rPr lang="fr-FR" dirty="0">
                <a:latin typeface="Nunito-Regular"/>
              </a:rPr>
              <a:t>la médiane de </a:t>
            </a:r>
            <a:r>
              <a:rPr lang="fr-FR" dirty="0" err="1">
                <a:latin typeface="Nunito-Regular"/>
              </a:rPr>
              <a:t>SiteEnergyUse</a:t>
            </a:r>
            <a:r>
              <a:rPr lang="fr-FR" dirty="0">
                <a:latin typeface="Nunito-Regular"/>
              </a:rPr>
              <a:t> est différente pour chacune des modalités du </a:t>
            </a:r>
            <a:r>
              <a:rPr lang="fr-FR" dirty="0" err="1">
                <a:latin typeface="Nunito-Regular"/>
              </a:rPr>
              <a:t>Primarypropertype</a:t>
            </a:r>
            <a:r>
              <a:rPr lang="fr-FR" dirty="0">
                <a:latin typeface="Nunito-Regular"/>
              </a:rPr>
              <a:t> (pareil pour le </a:t>
            </a:r>
            <a:r>
              <a:rPr lang="fr-FR" dirty="0" err="1">
                <a:latin typeface="Nunito-Regular"/>
              </a:rPr>
              <a:t>Neighborhood</a:t>
            </a:r>
            <a:r>
              <a:rPr lang="fr-FR" dirty="0">
                <a:latin typeface="Nunito-Regular"/>
              </a:rPr>
              <a:t>)</a:t>
            </a:r>
          </a:p>
          <a:p>
            <a:pPr marL="285750" indent="-285750">
              <a:buFont typeface="Wingdings" panose="05000000000000000000" pitchFamily="2" charset="2"/>
              <a:buChar char="Ø"/>
            </a:pPr>
            <a:endParaRPr lang="fr-FR" sz="2000" dirty="0">
              <a:latin typeface="Nunito-Regular"/>
            </a:endParaRPr>
          </a:p>
          <a:p>
            <a:pPr marL="285750" indent="-285750">
              <a:buFont typeface="Wingdings" panose="05000000000000000000" pitchFamily="2" charset="2"/>
              <a:buChar char="Ø"/>
            </a:pPr>
            <a:endParaRPr lang="fr-FR" sz="2000" dirty="0">
              <a:latin typeface="Nunito-Regular"/>
            </a:endParaRPr>
          </a:p>
        </p:txBody>
      </p:sp>
      <p:sp>
        <p:nvSpPr>
          <p:cNvPr id="3" name="ZoneTexte 2">
            <a:extLst>
              <a:ext uri="{FF2B5EF4-FFF2-40B4-BE49-F238E27FC236}">
                <a16:creationId xmlns:a16="http://schemas.microsoft.com/office/drawing/2014/main" id="{66F48EB8-3322-4EC4-814F-88798440DFA2}"/>
              </a:ext>
            </a:extLst>
          </p:cNvPr>
          <p:cNvSpPr txBox="1"/>
          <p:nvPr/>
        </p:nvSpPr>
        <p:spPr>
          <a:xfrm>
            <a:off x="3747977" y="691810"/>
            <a:ext cx="5019675" cy="630700"/>
          </a:xfrm>
          <a:prstGeom prst="rect">
            <a:avLst/>
          </a:prstGeom>
          <a:ln w="28575">
            <a:noFill/>
          </a:ln>
        </p:spPr>
        <p:txBody>
          <a:bodyPr wrap="square" lIns="72000" tIns="396000" rtlCol="0" anchor="t">
            <a:spAutoFit/>
          </a:bodyPr>
          <a:lstStyle/>
          <a:p>
            <a:pPr marL="3175" algn="l"/>
            <a:r>
              <a:rPr lang="fr-FR" sz="1200" b="1" i="0" dirty="0">
                <a:latin typeface="+mn-lt"/>
              </a:rPr>
              <a:t>Site Energy Use en fonction du </a:t>
            </a:r>
            <a:r>
              <a:rPr lang="fr-FR" sz="1200" b="1" i="0" dirty="0" err="1">
                <a:latin typeface="+mn-lt"/>
              </a:rPr>
              <a:t>PrimaryPropertyType</a:t>
            </a:r>
            <a:endParaRPr lang="fr-FR" sz="1200" b="1" i="0" dirty="0">
              <a:latin typeface="+mn-lt"/>
            </a:endParaRPr>
          </a:p>
        </p:txBody>
      </p:sp>
    </p:spTree>
    <p:extLst>
      <p:ext uri="{BB962C8B-B14F-4D97-AF65-F5344CB8AC3E}">
        <p14:creationId xmlns:p14="http://schemas.microsoft.com/office/powerpoint/2010/main" val="20164088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79580C3-66BC-4116-B2B9-FB8D0CBC9EFD}"/>
              </a:ext>
            </a:extLst>
          </p:cNvPr>
          <p:cNvSpPr>
            <a:spLocks noGrp="1"/>
          </p:cNvSpPr>
          <p:nvPr>
            <p:ph type="sldNum" sz="quarter" idx="12"/>
          </p:nvPr>
        </p:nvSpPr>
        <p:spPr/>
        <p:txBody>
          <a:bodyPr/>
          <a:lstStyle/>
          <a:p>
            <a:fld id="{A47CBF5F-AFAF-4CF2-85DD-2C0CB3FB2310}" type="slidenum">
              <a:rPr lang="fr-FR" smtClean="0"/>
              <a:t>16</a:t>
            </a:fld>
            <a:endParaRPr lang="fr-FR"/>
          </a:p>
        </p:txBody>
      </p:sp>
      <p:sp>
        <p:nvSpPr>
          <p:cNvPr id="7" name="Ellipse 6">
            <a:extLst>
              <a:ext uri="{FF2B5EF4-FFF2-40B4-BE49-F238E27FC236}">
                <a16:creationId xmlns:a16="http://schemas.microsoft.com/office/drawing/2014/main" id="{9AC432C8-BF3E-4142-BA5C-87A54B932D5C}"/>
              </a:ext>
            </a:extLst>
          </p:cNvPr>
          <p:cNvSpPr/>
          <p:nvPr/>
        </p:nvSpPr>
        <p:spPr>
          <a:xfrm>
            <a:off x="0" y="321875"/>
            <a:ext cx="432000" cy="432000"/>
          </a:xfrm>
          <a:prstGeom prst="ellipse">
            <a:avLst/>
          </a:prstGeom>
          <a:solidFill>
            <a:srgbClr val="16B07D"/>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fr-FR" b="1" dirty="0">
                <a:solidFill>
                  <a:schemeClr val="bg1"/>
                </a:solidFill>
                <a:latin typeface="Nexa Bold"/>
                <a:cs typeface="Nexa Bold"/>
              </a:rPr>
              <a:t>2</a:t>
            </a:r>
          </a:p>
        </p:txBody>
      </p:sp>
      <p:sp>
        <p:nvSpPr>
          <p:cNvPr id="10" name="Titre 2">
            <a:extLst>
              <a:ext uri="{FF2B5EF4-FFF2-40B4-BE49-F238E27FC236}">
                <a16:creationId xmlns:a16="http://schemas.microsoft.com/office/drawing/2014/main" id="{49A14B8B-BA03-4B61-9420-08B30CC184F7}"/>
              </a:ext>
            </a:extLst>
          </p:cNvPr>
          <p:cNvSpPr>
            <a:spLocks noGrp="1"/>
          </p:cNvSpPr>
          <p:nvPr>
            <p:ph type="title"/>
          </p:nvPr>
        </p:nvSpPr>
        <p:spPr>
          <a:xfrm>
            <a:off x="-217488" y="155587"/>
            <a:ext cx="10199688" cy="622300"/>
          </a:xfrm>
        </p:spPr>
        <p:txBody>
          <a:bodyPr/>
          <a:lstStyle/>
          <a:p>
            <a:br>
              <a:rPr lang="fr-FR" dirty="0"/>
            </a:br>
            <a:r>
              <a:rPr lang="fr-FR" i="1" dirty="0"/>
              <a:t>Présentation du nettoyage et de l’exploration du jeu de données</a:t>
            </a:r>
            <a:endParaRPr lang="fr-FR" dirty="0"/>
          </a:p>
        </p:txBody>
      </p:sp>
      <p:sp>
        <p:nvSpPr>
          <p:cNvPr id="19" name="ZoneTexte 18">
            <a:extLst>
              <a:ext uri="{FF2B5EF4-FFF2-40B4-BE49-F238E27FC236}">
                <a16:creationId xmlns:a16="http://schemas.microsoft.com/office/drawing/2014/main" id="{EE7D45EB-0634-489B-A75F-AC822E5419C2}"/>
              </a:ext>
            </a:extLst>
          </p:cNvPr>
          <p:cNvSpPr txBox="1"/>
          <p:nvPr/>
        </p:nvSpPr>
        <p:spPr>
          <a:xfrm>
            <a:off x="35140" y="1085275"/>
            <a:ext cx="11318660" cy="4913140"/>
          </a:xfrm>
          <a:prstGeom prst="rect">
            <a:avLst/>
          </a:prstGeom>
          <a:ln w="28575">
            <a:noFill/>
          </a:ln>
        </p:spPr>
        <p:txBody>
          <a:bodyPr wrap="square" lIns="72000" tIns="396000" rtlCol="0" anchor="t">
            <a:spAutoFit/>
          </a:bodyPr>
          <a:lstStyle/>
          <a:p>
            <a:pPr marL="174625" indent="-171450" algn="l">
              <a:buFont typeface="Wingdings" panose="05000000000000000000" pitchFamily="2" charset="2"/>
              <a:buChar char="ü"/>
            </a:pPr>
            <a:endParaRPr lang="fr-FR" sz="1200" b="1" i="0" dirty="0">
              <a:latin typeface="+mn-lt"/>
            </a:endParaRPr>
          </a:p>
        </p:txBody>
      </p:sp>
      <p:sp>
        <p:nvSpPr>
          <p:cNvPr id="26" name="ZoneTexte 25">
            <a:extLst>
              <a:ext uri="{FF2B5EF4-FFF2-40B4-BE49-F238E27FC236}">
                <a16:creationId xmlns:a16="http://schemas.microsoft.com/office/drawing/2014/main" id="{CB34BC69-25BF-4B5F-BEFE-7920D54A1C89}"/>
              </a:ext>
            </a:extLst>
          </p:cNvPr>
          <p:cNvSpPr txBox="1"/>
          <p:nvPr/>
        </p:nvSpPr>
        <p:spPr>
          <a:xfrm>
            <a:off x="1073922" y="4351595"/>
            <a:ext cx="8993446" cy="2062103"/>
          </a:xfrm>
          <a:prstGeom prst="rect">
            <a:avLst/>
          </a:prstGeom>
          <a:noFill/>
          <a:ln w="28575">
            <a:noFill/>
          </a:ln>
        </p:spPr>
        <p:txBody>
          <a:bodyPr wrap="square">
            <a:spAutoFit/>
          </a:bodyPr>
          <a:lstStyle/>
          <a:p>
            <a:pPr marL="285750" indent="-285750">
              <a:buFont typeface="Wingdings" panose="05000000000000000000" pitchFamily="2" charset="2"/>
              <a:buChar char="Ø"/>
            </a:pPr>
            <a:r>
              <a:rPr lang="fr-FR" b="0" i="0" u="none" strike="noStrike" baseline="0" dirty="0">
                <a:latin typeface="Nunito-Regular"/>
              </a:rPr>
              <a:t>Grâce à un test de l’ANOVA, </a:t>
            </a:r>
            <a:r>
              <a:rPr lang="fr-FR" dirty="0">
                <a:latin typeface="Nunito-Regular"/>
              </a:rPr>
              <a:t>La </a:t>
            </a:r>
            <a:r>
              <a:rPr lang="fr-FR" dirty="0" err="1">
                <a:latin typeface="Nunito-Regular"/>
              </a:rPr>
              <a:t>Pvalue</a:t>
            </a:r>
            <a:r>
              <a:rPr lang="fr-FR" dirty="0">
                <a:latin typeface="Nunito-Regular"/>
              </a:rPr>
              <a:t> est inférieure à 0,05, on accepte donc notre hypothèse sur les médianes suite aux analyse graphiques.</a:t>
            </a:r>
          </a:p>
          <a:p>
            <a:pPr marL="285750" indent="-285750">
              <a:buFont typeface="Wingdings" panose="05000000000000000000" pitchFamily="2" charset="2"/>
              <a:buChar char="Ø"/>
            </a:pPr>
            <a:endParaRPr lang="fr-FR" dirty="0">
              <a:latin typeface="Nunito-Regular"/>
            </a:endParaRPr>
          </a:p>
          <a:p>
            <a:pPr marL="285750" indent="-285750">
              <a:buFont typeface="Wingdings" panose="05000000000000000000" pitchFamily="2" charset="2"/>
              <a:buChar char="Ø"/>
            </a:pPr>
            <a:r>
              <a:rPr lang="fr-FR" dirty="0">
                <a:latin typeface="Nunito-Regular"/>
              </a:rPr>
              <a:t>N</a:t>
            </a:r>
            <a:r>
              <a:rPr lang="fr-FR" b="0" i="0" u="none" strike="noStrike" baseline="0" dirty="0">
                <a:latin typeface="Nunito-Regular"/>
              </a:rPr>
              <a:t>ous pouvons</a:t>
            </a:r>
            <a:r>
              <a:rPr lang="fr-FR" dirty="0">
                <a:latin typeface="Nunito-Regular"/>
              </a:rPr>
              <a:t> conclure que ces variables, non corrélées avec les variables cibles, seront donc nécessaires à notre analyse.</a:t>
            </a:r>
          </a:p>
          <a:p>
            <a:pPr marL="285750" indent="-285750">
              <a:buFont typeface="Wingdings" panose="05000000000000000000" pitchFamily="2" charset="2"/>
              <a:buChar char="Ø"/>
            </a:pPr>
            <a:endParaRPr lang="fr-FR" dirty="0">
              <a:latin typeface="Nunito-Regular"/>
            </a:endParaRPr>
          </a:p>
          <a:p>
            <a:pPr marL="285750" indent="-285750">
              <a:buFont typeface="Wingdings" panose="05000000000000000000" pitchFamily="2" charset="2"/>
              <a:buChar char="Ø"/>
            </a:pPr>
            <a:endParaRPr lang="fr-FR" sz="2000" dirty="0">
              <a:latin typeface="Nunito-Regular"/>
            </a:endParaRPr>
          </a:p>
        </p:txBody>
      </p:sp>
      <p:sp>
        <p:nvSpPr>
          <p:cNvPr id="11" name="ZoneTexte 10">
            <a:extLst>
              <a:ext uri="{FF2B5EF4-FFF2-40B4-BE49-F238E27FC236}">
                <a16:creationId xmlns:a16="http://schemas.microsoft.com/office/drawing/2014/main" id="{60E05840-C838-49D0-85B4-7CE2C3C706C6}"/>
              </a:ext>
            </a:extLst>
          </p:cNvPr>
          <p:cNvSpPr txBox="1"/>
          <p:nvPr/>
        </p:nvSpPr>
        <p:spPr>
          <a:xfrm>
            <a:off x="540401" y="1043906"/>
            <a:ext cx="4795265" cy="400110"/>
          </a:xfrm>
          <a:prstGeom prst="rect">
            <a:avLst/>
          </a:prstGeom>
          <a:noFill/>
          <a:ln w="28575">
            <a:noFill/>
          </a:ln>
        </p:spPr>
        <p:txBody>
          <a:bodyPr wrap="square">
            <a:spAutoFit/>
          </a:bodyPr>
          <a:lstStyle/>
          <a:p>
            <a:r>
              <a:rPr lang="fr-FR" sz="2000" dirty="0">
                <a:latin typeface="Nunito-Regular"/>
              </a:rPr>
              <a:t>C</a:t>
            </a:r>
            <a:r>
              <a:rPr lang="fr-FR" sz="2000" b="0" i="0" u="none" strike="noStrike" baseline="0" dirty="0">
                <a:latin typeface="Nunito-Regular"/>
              </a:rPr>
              <a:t>O2 en fonction du </a:t>
            </a:r>
            <a:r>
              <a:rPr lang="fr-FR" sz="2000" b="0" i="0" u="none" strike="noStrike" baseline="0" dirty="0" err="1">
                <a:latin typeface="Nunito-Regular"/>
              </a:rPr>
              <a:t>Neighborhood</a:t>
            </a:r>
            <a:r>
              <a:rPr lang="fr-FR" sz="2000" b="0" i="0" u="none" strike="noStrike" baseline="0" dirty="0">
                <a:latin typeface="Nunito-Regular"/>
              </a:rPr>
              <a:t>: </a:t>
            </a:r>
            <a:endParaRPr lang="fr-FR" sz="1800" b="0" i="0" u="none" strike="noStrike" baseline="0" dirty="0">
              <a:latin typeface="Nunito-Regular"/>
            </a:endParaRPr>
          </a:p>
        </p:txBody>
      </p:sp>
      <p:sp>
        <p:nvSpPr>
          <p:cNvPr id="12" name="ZoneTexte 11">
            <a:extLst>
              <a:ext uri="{FF2B5EF4-FFF2-40B4-BE49-F238E27FC236}">
                <a16:creationId xmlns:a16="http://schemas.microsoft.com/office/drawing/2014/main" id="{C4B6FCEC-BF23-46C8-AD69-3D04B5D252A3}"/>
              </a:ext>
            </a:extLst>
          </p:cNvPr>
          <p:cNvSpPr txBox="1"/>
          <p:nvPr/>
        </p:nvSpPr>
        <p:spPr>
          <a:xfrm>
            <a:off x="6588702" y="1977554"/>
            <a:ext cx="5188145" cy="400110"/>
          </a:xfrm>
          <a:prstGeom prst="rect">
            <a:avLst/>
          </a:prstGeom>
          <a:noFill/>
          <a:ln w="28575">
            <a:noFill/>
          </a:ln>
        </p:spPr>
        <p:txBody>
          <a:bodyPr wrap="square">
            <a:spAutoFit/>
          </a:bodyPr>
          <a:lstStyle/>
          <a:p>
            <a:r>
              <a:rPr lang="fr-FR" sz="2000" dirty="0">
                <a:latin typeface="Nunito-Regular"/>
              </a:rPr>
              <a:t>CO2 en fonction du </a:t>
            </a:r>
            <a:r>
              <a:rPr lang="fr-FR" sz="2000" dirty="0" err="1">
                <a:latin typeface="Nunito-Regular"/>
              </a:rPr>
              <a:t>PrimaryPropertyType</a:t>
            </a:r>
            <a:endParaRPr lang="fr-FR" sz="1800" b="0" i="0" u="none" strike="noStrike" baseline="0" dirty="0">
              <a:latin typeface="Nunito-Regular"/>
            </a:endParaRPr>
          </a:p>
        </p:txBody>
      </p:sp>
      <p:pic>
        <p:nvPicPr>
          <p:cNvPr id="4" name="Image 3">
            <a:extLst>
              <a:ext uri="{FF2B5EF4-FFF2-40B4-BE49-F238E27FC236}">
                <a16:creationId xmlns:a16="http://schemas.microsoft.com/office/drawing/2014/main" id="{969B9D76-48DE-47AA-B082-DD2CA30BFD16}"/>
              </a:ext>
            </a:extLst>
          </p:cNvPr>
          <p:cNvPicPr>
            <a:picLocks noChangeAspect="1"/>
          </p:cNvPicPr>
          <p:nvPr/>
        </p:nvPicPr>
        <p:blipFill>
          <a:blip r:embed="rId2"/>
          <a:stretch>
            <a:fillRect/>
          </a:stretch>
        </p:blipFill>
        <p:spPr>
          <a:xfrm>
            <a:off x="216000" y="1491294"/>
            <a:ext cx="4811849" cy="1083819"/>
          </a:xfrm>
          <a:prstGeom prst="rect">
            <a:avLst/>
          </a:prstGeom>
        </p:spPr>
      </p:pic>
      <p:pic>
        <p:nvPicPr>
          <p:cNvPr id="6" name="Image 5">
            <a:extLst>
              <a:ext uri="{FF2B5EF4-FFF2-40B4-BE49-F238E27FC236}">
                <a16:creationId xmlns:a16="http://schemas.microsoft.com/office/drawing/2014/main" id="{AB7F76FE-421E-4F77-95CF-B43E8A528CAD}"/>
              </a:ext>
            </a:extLst>
          </p:cNvPr>
          <p:cNvPicPr>
            <a:picLocks noChangeAspect="1"/>
          </p:cNvPicPr>
          <p:nvPr/>
        </p:nvPicPr>
        <p:blipFill>
          <a:blip r:embed="rId3"/>
          <a:stretch>
            <a:fillRect/>
          </a:stretch>
        </p:blipFill>
        <p:spPr>
          <a:xfrm>
            <a:off x="6515775" y="2433576"/>
            <a:ext cx="5334000" cy="970502"/>
          </a:xfrm>
          <a:prstGeom prst="rect">
            <a:avLst/>
          </a:prstGeom>
        </p:spPr>
      </p:pic>
    </p:spTree>
    <p:extLst>
      <p:ext uri="{BB962C8B-B14F-4D97-AF65-F5344CB8AC3E}">
        <p14:creationId xmlns:p14="http://schemas.microsoft.com/office/powerpoint/2010/main" val="8935526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1">
            <a:extLst>
              <a:ext uri="{FF2B5EF4-FFF2-40B4-BE49-F238E27FC236}">
                <a16:creationId xmlns:a16="http://schemas.microsoft.com/office/drawing/2014/main" id="{DCC52AC9-90C6-446A-B1C9-FCAC5FAA9881}"/>
              </a:ext>
            </a:extLst>
          </p:cNvPr>
          <p:cNvSpPr txBox="1">
            <a:spLocks noChangeArrowheads="1"/>
          </p:cNvSpPr>
          <p:nvPr/>
        </p:nvSpPr>
        <p:spPr bwMode="auto">
          <a:xfrm>
            <a:off x="1781174" y="1857158"/>
            <a:ext cx="9144001" cy="30491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panose="020B0604020202020204" pitchFamily="34" charset="0"/>
                <a:ea typeface="Microsoft YaHei" panose="020B0503020204020204" pitchFamily="34"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panose="020B0604020202020204" pitchFamily="34" charset="0"/>
                <a:ea typeface="Microsoft YaHei" panose="020B0503020204020204" pitchFamily="34"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panose="020B0604020202020204" pitchFamily="34" charset="0"/>
                <a:ea typeface="Microsoft YaHei" panose="020B0503020204020204" pitchFamily="34"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panose="020B0604020202020204" pitchFamily="34" charset="0"/>
                <a:ea typeface="Microsoft YaHei" panose="020B0503020204020204" pitchFamily="34"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panose="020B0604020202020204" pitchFamily="34" charset="0"/>
                <a:ea typeface="Microsoft YaHei" panose="020B0503020204020204" pitchFamily="34" charset="-122"/>
              </a:defRPr>
            </a:lvl9pPr>
          </a:lstStyle>
          <a:p>
            <a:endParaRPr lang="fr-FR" sz="4800" b="1" dirty="0">
              <a:solidFill>
                <a:schemeClr val="tx1"/>
              </a:solidFill>
            </a:endParaRPr>
          </a:p>
          <a:p>
            <a:pPr marL="0" indent="0">
              <a:buNone/>
            </a:pPr>
            <a:r>
              <a:rPr lang="fr-FR" sz="4800" dirty="0">
                <a:solidFill>
                  <a:schemeClr val="accent6">
                    <a:lumMod val="50000"/>
                  </a:schemeClr>
                </a:solidFill>
              </a:rPr>
              <a:t>PARTIE 3 :</a:t>
            </a:r>
          </a:p>
          <a:p>
            <a:pPr marL="0" indent="0">
              <a:buNone/>
            </a:pPr>
            <a:r>
              <a:rPr lang="fr-FR" sz="4800" dirty="0">
                <a:solidFill>
                  <a:schemeClr val="accent6">
                    <a:lumMod val="50000"/>
                  </a:schemeClr>
                </a:solidFill>
              </a:rPr>
              <a:t>Présentation de l’analyse et du modèle choisi</a:t>
            </a:r>
          </a:p>
        </p:txBody>
      </p:sp>
      <p:sp>
        <p:nvSpPr>
          <p:cNvPr id="2" name="AutoShape 2" descr="https://urbanweb.ratp.net/upload/docs/image/jpeg/2019-01/info_bascule_2019-01-31_19-54-36_112.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5" name="Espace réservé du numéro de diapositive 4">
            <a:extLst>
              <a:ext uri="{FF2B5EF4-FFF2-40B4-BE49-F238E27FC236}">
                <a16:creationId xmlns:a16="http://schemas.microsoft.com/office/drawing/2014/main" id="{5F65155E-9131-4DDF-83D2-D5C35B504AAE}"/>
              </a:ext>
            </a:extLst>
          </p:cNvPr>
          <p:cNvSpPr>
            <a:spLocks noGrp="1"/>
          </p:cNvSpPr>
          <p:nvPr>
            <p:ph type="sldNum" sz="quarter" idx="12"/>
          </p:nvPr>
        </p:nvSpPr>
        <p:spPr/>
        <p:txBody>
          <a:bodyPr/>
          <a:lstStyle/>
          <a:p>
            <a:r>
              <a:rPr lang="fr-FR"/>
              <a:t>1</a:t>
            </a:r>
            <a:endParaRPr lang="fr-FR" dirty="0"/>
          </a:p>
        </p:txBody>
      </p:sp>
    </p:spTree>
    <p:extLst>
      <p:ext uri="{BB962C8B-B14F-4D97-AF65-F5344CB8AC3E}">
        <p14:creationId xmlns:p14="http://schemas.microsoft.com/office/powerpoint/2010/main" val="2631461559"/>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79580C3-66BC-4116-B2B9-FB8D0CBC9EFD}"/>
              </a:ext>
            </a:extLst>
          </p:cNvPr>
          <p:cNvSpPr>
            <a:spLocks noGrp="1"/>
          </p:cNvSpPr>
          <p:nvPr>
            <p:ph type="sldNum" sz="quarter" idx="12"/>
          </p:nvPr>
        </p:nvSpPr>
        <p:spPr/>
        <p:txBody>
          <a:bodyPr/>
          <a:lstStyle/>
          <a:p>
            <a:fld id="{A47CBF5F-AFAF-4CF2-85DD-2C0CB3FB2310}" type="slidenum">
              <a:rPr lang="fr-FR" smtClean="0"/>
              <a:t>18</a:t>
            </a:fld>
            <a:endParaRPr lang="fr-FR"/>
          </a:p>
        </p:txBody>
      </p:sp>
      <p:sp>
        <p:nvSpPr>
          <p:cNvPr id="7" name="Ellipse 6">
            <a:extLst>
              <a:ext uri="{FF2B5EF4-FFF2-40B4-BE49-F238E27FC236}">
                <a16:creationId xmlns:a16="http://schemas.microsoft.com/office/drawing/2014/main" id="{9AC432C8-BF3E-4142-BA5C-87A54B932D5C}"/>
              </a:ext>
            </a:extLst>
          </p:cNvPr>
          <p:cNvSpPr/>
          <p:nvPr/>
        </p:nvSpPr>
        <p:spPr>
          <a:xfrm>
            <a:off x="0" y="340925"/>
            <a:ext cx="432000" cy="432000"/>
          </a:xfrm>
          <a:prstGeom prst="ellipse">
            <a:avLst/>
          </a:prstGeom>
          <a:solidFill>
            <a:srgbClr val="16B07D"/>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fr-FR" b="1" dirty="0">
                <a:solidFill>
                  <a:schemeClr val="bg1"/>
                </a:solidFill>
                <a:latin typeface="Nexa Bold"/>
                <a:cs typeface="Nexa Bold"/>
              </a:rPr>
              <a:t>3</a:t>
            </a:r>
          </a:p>
        </p:txBody>
      </p:sp>
      <p:sp>
        <p:nvSpPr>
          <p:cNvPr id="10" name="Titre 2">
            <a:extLst>
              <a:ext uri="{FF2B5EF4-FFF2-40B4-BE49-F238E27FC236}">
                <a16:creationId xmlns:a16="http://schemas.microsoft.com/office/drawing/2014/main" id="{49A14B8B-BA03-4B61-9420-08B30CC184F7}"/>
              </a:ext>
            </a:extLst>
          </p:cNvPr>
          <p:cNvSpPr>
            <a:spLocks noGrp="1"/>
          </p:cNvSpPr>
          <p:nvPr>
            <p:ph type="title"/>
          </p:nvPr>
        </p:nvSpPr>
        <p:spPr>
          <a:xfrm>
            <a:off x="-217488" y="275870"/>
            <a:ext cx="10199688" cy="622300"/>
          </a:xfrm>
        </p:spPr>
        <p:txBody>
          <a:bodyPr/>
          <a:lstStyle/>
          <a:p>
            <a:br>
              <a:rPr lang="fr-FR" dirty="0"/>
            </a:br>
            <a:r>
              <a:rPr lang="fr-FR" sz="2000" dirty="0"/>
              <a:t>Présentation de l’analyse et du modèle choisi</a:t>
            </a:r>
            <a:br>
              <a:rPr lang="fr-FR" sz="2000" dirty="0"/>
            </a:br>
            <a:endParaRPr lang="fr-FR" dirty="0"/>
          </a:p>
        </p:txBody>
      </p:sp>
      <p:sp>
        <p:nvSpPr>
          <p:cNvPr id="19" name="ZoneTexte 18">
            <a:extLst>
              <a:ext uri="{FF2B5EF4-FFF2-40B4-BE49-F238E27FC236}">
                <a16:creationId xmlns:a16="http://schemas.microsoft.com/office/drawing/2014/main" id="{EE7D45EB-0634-489B-A75F-AC822E5419C2}"/>
              </a:ext>
            </a:extLst>
          </p:cNvPr>
          <p:cNvSpPr txBox="1"/>
          <p:nvPr/>
        </p:nvSpPr>
        <p:spPr>
          <a:xfrm>
            <a:off x="35140" y="1085275"/>
            <a:ext cx="11318660" cy="4913140"/>
          </a:xfrm>
          <a:prstGeom prst="rect">
            <a:avLst/>
          </a:prstGeom>
          <a:ln w="28575">
            <a:noFill/>
          </a:ln>
        </p:spPr>
        <p:txBody>
          <a:bodyPr wrap="square" lIns="72000" tIns="396000" rtlCol="0" anchor="t">
            <a:spAutoFit/>
          </a:bodyPr>
          <a:lstStyle/>
          <a:p>
            <a:pPr marL="174625" indent="-171450" algn="l">
              <a:buFont typeface="Wingdings" panose="05000000000000000000" pitchFamily="2" charset="2"/>
              <a:buChar char="ü"/>
            </a:pPr>
            <a:endParaRPr lang="fr-FR" sz="1200" b="1" i="0" dirty="0">
              <a:latin typeface="+mn-lt"/>
            </a:endParaRPr>
          </a:p>
        </p:txBody>
      </p:sp>
      <p:sp>
        <p:nvSpPr>
          <p:cNvPr id="26" name="ZoneTexte 25">
            <a:extLst>
              <a:ext uri="{FF2B5EF4-FFF2-40B4-BE49-F238E27FC236}">
                <a16:creationId xmlns:a16="http://schemas.microsoft.com/office/drawing/2014/main" id="{CB34BC69-25BF-4B5F-BEFE-7920D54A1C89}"/>
              </a:ext>
            </a:extLst>
          </p:cNvPr>
          <p:cNvSpPr txBox="1"/>
          <p:nvPr/>
        </p:nvSpPr>
        <p:spPr>
          <a:xfrm>
            <a:off x="1076325" y="1175030"/>
            <a:ext cx="8993446" cy="1661993"/>
          </a:xfrm>
          <a:prstGeom prst="rect">
            <a:avLst/>
          </a:prstGeom>
          <a:noFill/>
          <a:ln w="28575">
            <a:noFill/>
          </a:ln>
        </p:spPr>
        <p:txBody>
          <a:bodyPr wrap="square">
            <a:spAutoFit/>
          </a:bodyPr>
          <a:lstStyle/>
          <a:p>
            <a:pPr marL="342900" indent="-342900">
              <a:buFont typeface="Wingdings" panose="05000000000000000000" pitchFamily="2" charset="2"/>
              <a:buChar char="Ø"/>
            </a:pPr>
            <a:endParaRPr lang="fr-FR" sz="2000" b="0" i="0" u="none" strike="noStrike" baseline="0" dirty="0">
              <a:latin typeface="Nunito-Regular"/>
            </a:endParaRPr>
          </a:p>
          <a:p>
            <a:pPr marL="285750" indent="-285750">
              <a:buFont typeface="Wingdings" panose="05000000000000000000" pitchFamily="2" charset="2"/>
              <a:buChar char="Ø"/>
            </a:pPr>
            <a:r>
              <a:rPr lang="fr-FR" sz="1800" b="0" i="0" u="none" strike="noStrike" baseline="0" dirty="0">
                <a:latin typeface="Nunito-Regular"/>
              </a:rPr>
              <a:t>Nous redéfinissons le contenu de nos colonnes catégorielles, pour une meilleure prédiction et pour éviter le surapprentissage :</a:t>
            </a:r>
          </a:p>
          <a:p>
            <a:pPr marL="285750" indent="-285750">
              <a:buFont typeface="Wingdings" panose="05000000000000000000" pitchFamily="2" charset="2"/>
              <a:buChar char="§"/>
            </a:pPr>
            <a:r>
              <a:rPr lang="fr-FR" sz="1400" i="1" dirty="0">
                <a:latin typeface="Nunito-Regular"/>
              </a:rPr>
              <a:t>Analyse sur les thèmes « communs » pour le </a:t>
            </a:r>
            <a:r>
              <a:rPr lang="fr-FR" sz="1400" i="1" dirty="0" err="1">
                <a:latin typeface="Nunito-Regular"/>
              </a:rPr>
              <a:t>PrimaryPropertyType</a:t>
            </a:r>
            <a:endParaRPr lang="fr-FR" sz="1400" i="1" dirty="0">
              <a:latin typeface="Nunito-Regular"/>
            </a:endParaRPr>
          </a:p>
          <a:p>
            <a:pPr marL="285750" indent="-285750">
              <a:buFont typeface="Wingdings" panose="05000000000000000000" pitchFamily="2" charset="2"/>
              <a:buChar char="§"/>
            </a:pPr>
            <a:r>
              <a:rPr lang="fr-FR" sz="1400" b="0" i="1" u="none" strike="noStrike" baseline="0" dirty="0">
                <a:latin typeface="Nunito-Regular"/>
              </a:rPr>
              <a:t>Analyse géographique </a:t>
            </a:r>
            <a:r>
              <a:rPr lang="fr-FR" sz="1400" i="1" dirty="0">
                <a:latin typeface="Nunito-Regular"/>
              </a:rPr>
              <a:t>pour le </a:t>
            </a:r>
            <a:r>
              <a:rPr lang="fr-FR" sz="1400" i="1" dirty="0" err="1">
                <a:latin typeface="Nunito-Regular"/>
              </a:rPr>
              <a:t>Neighborhood</a:t>
            </a:r>
            <a:endParaRPr lang="fr-FR" sz="1400" b="0" i="1" u="none" strike="noStrike" baseline="0" dirty="0">
              <a:latin typeface="Nunito-Regular"/>
            </a:endParaRPr>
          </a:p>
          <a:p>
            <a:pPr marL="285750" indent="-285750">
              <a:buFont typeface="Wingdings" panose="05000000000000000000" pitchFamily="2" charset="2"/>
              <a:buChar char="Ø"/>
            </a:pPr>
            <a:endParaRPr lang="fr-FR" sz="1800" b="0" i="0" u="none" strike="noStrike" baseline="0" dirty="0">
              <a:latin typeface="Nunito-Regular"/>
            </a:endParaRPr>
          </a:p>
        </p:txBody>
      </p:sp>
      <p:pic>
        <p:nvPicPr>
          <p:cNvPr id="8194" name="Picture 2">
            <a:extLst>
              <a:ext uri="{FF2B5EF4-FFF2-40B4-BE49-F238E27FC236}">
                <a16:creationId xmlns:a16="http://schemas.microsoft.com/office/drawing/2014/main" id="{6CC121FA-B1CE-4F12-A830-EE4B954956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9650" y="3184525"/>
            <a:ext cx="4800600" cy="3171825"/>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a:extLst>
              <a:ext uri="{FF2B5EF4-FFF2-40B4-BE49-F238E27FC236}">
                <a16:creationId xmlns:a16="http://schemas.microsoft.com/office/drawing/2014/main" id="{5AA03B12-2B66-4429-A66F-233CA8F0AB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89178" y="3335278"/>
            <a:ext cx="4757738" cy="3203634"/>
          </a:xfrm>
          <a:prstGeom prst="rect">
            <a:avLst/>
          </a:prstGeom>
          <a:noFill/>
          <a:extLst>
            <a:ext uri="{909E8E84-426E-40DD-AFC4-6F175D3DCCD1}">
              <a14:hiddenFill xmlns:a14="http://schemas.microsoft.com/office/drawing/2010/main">
                <a:solidFill>
                  <a:srgbClr val="FFFFFF"/>
                </a:solidFill>
              </a14:hiddenFill>
            </a:ext>
          </a:extLst>
        </p:spPr>
      </p:pic>
      <p:sp>
        <p:nvSpPr>
          <p:cNvPr id="14" name="ZoneTexte 13">
            <a:extLst>
              <a:ext uri="{FF2B5EF4-FFF2-40B4-BE49-F238E27FC236}">
                <a16:creationId xmlns:a16="http://schemas.microsoft.com/office/drawing/2014/main" id="{C4E8A11B-DFA6-4613-9C12-C367F06B6948}"/>
              </a:ext>
            </a:extLst>
          </p:cNvPr>
          <p:cNvSpPr txBox="1"/>
          <p:nvPr/>
        </p:nvSpPr>
        <p:spPr>
          <a:xfrm>
            <a:off x="6972299" y="3183550"/>
            <a:ext cx="4926271" cy="538609"/>
          </a:xfrm>
          <a:prstGeom prst="rect">
            <a:avLst/>
          </a:prstGeom>
          <a:noFill/>
          <a:ln w="28575">
            <a:noFill/>
          </a:ln>
        </p:spPr>
        <p:txBody>
          <a:bodyPr wrap="square">
            <a:spAutoFit/>
          </a:bodyPr>
          <a:lstStyle/>
          <a:p>
            <a:r>
              <a:rPr lang="fr-FR" sz="1100" b="0" i="0" u="none" strike="noStrike" baseline="0" dirty="0">
                <a:latin typeface="Nunito-Regular"/>
              </a:rPr>
              <a:t>Répartition du </a:t>
            </a:r>
            <a:r>
              <a:rPr lang="fr-FR" sz="1100" b="0" i="0" u="none" strike="noStrike" baseline="0" dirty="0" err="1">
                <a:latin typeface="Nunito-Regular"/>
              </a:rPr>
              <a:t>Neighborhood</a:t>
            </a:r>
            <a:r>
              <a:rPr lang="fr-FR" sz="1100" b="0" i="0" u="none" strike="noStrike" baseline="0" dirty="0">
                <a:latin typeface="Nunito-Regular"/>
              </a:rPr>
              <a:t> suite à l’analyse</a:t>
            </a:r>
          </a:p>
          <a:p>
            <a:pPr marL="285750" indent="-285750">
              <a:buFont typeface="Wingdings" panose="05000000000000000000" pitchFamily="2" charset="2"/>
              <a:buChar char="Ø"/>
            </a:pPr>
            <a:endParaRPr lang="fr-FR" sz="1800" b="0" i="0" u="none" strike="noStrike" baseline="0" dirty="0">
              <a:latin typeface="Nunito-Regular"/>
            </a:endParaRPr>
          </a:p>
        </p:txBody>
      </p:sp>
    </p:spTree>
    <p:extLst>
      <p:ext uri="{BB962C8B-B14F-4D97-AF65-F5344CB8AC3E}">
        <p14:creationId xmlns:p14="http://schemas.microsoft.com/office/powerpoint/2010/main" val="31906630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79580C3-66BC-4116-B2B9-FB8D0CBC9EFD}"/>
              </a:ext>
            </a:extLst>
          </p:cNvPr>
          <p:cNvSpPr>
            <a:spLocks noGrp="1"/>
          </p:cNvSpPr>
          <p:nvPr>
            <p:ph type="sldNum" sz="quarter" idx="12"/>
          </p:nvPr>
        </p:nvSpPr>
        <p:spPr/>
        <p:txBody>
          <a:bodyPr/>
          <a:lstStyle/>
          <a:p>
            <a:fld id="{A47CBF5F-AFAF-4CF2-85DD-2C0CB3FB2310}" type="slidenum">
              <a:rPr lang="fr-FR" smtClean="0"/>
              <a:t>19</a:t>
            </a:fld>
            <a:endParaRPr lang="fr-FR"/>
          </a:p>
        </p:txBody>
      </p:sp>
      <p:sp>
        <p:nvSpPr>
          <p:cNvPr id="7" name="Ellipse 6">
            <a:extLst>
              <a:ext uri="{FF2B5EF4-FFF2-40B4-BE49-F238E27FC236}">
                <a16:creationId xmlns:a16="http://schemas.microsoft.com/office/drawing/2014/main" id="{9AC432C8-BF3E-4142-BA5C-87A54B932D5C}"/>
              </a:ext>
            </a:extLst>
          </p:cNvPr>
          <p:cNvSpPr/>
          <p:nvPr/>
        </p:nvSpPr>
        <p:spPr>
          <a:xfrm>
            <a:off x="0" y="340925"/>
            <a:ext cx="432000" cy="432000"/>
          </a:xfrm>
          <a:prstGeom prst="ellipse">
            <a:avLst/>
          </a:prstGeom>
          <a:solidFill>
            <a:srgbClr val="16B07D"/>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fr-FR" b="1" dirty="0">
                <a:solidFill>
                  <a:schemeClr val="bg1"/>
                </a:solidFill>
                <a:latin typeface="Nexa Bold"/>
                <a:cs typeface="Nexa Bold"/>
              </a:rPr>
              <a:t>3</a:t>
            </a:r>
          </a:p>
        </p:txBody>
      </p:sp>
      <p:sp>
        <p:nvSpPr>
          <p:cNvPr id="10" name="Titre 2">
            <a:extLst>
              <a:ext uri="{FF2B5EF4-FFF2-40B4-BE49-F238E27FC236}">
                <a16:creationId xmlns:a16="http://schemas.microsoft.com/office/drawing/2014/main" id="{49A14B8B-BA03-4B61-9420-08B30CC184F7}"/>
              </a:ext>
            </a:extLst>
          </p:cNvPr>
          <p:cNvSpPr>
            <a:spLocks noGrp="1"/>
          </p:cNvSpPr>
          <p:nvPr>
            <p:ph type="title"/>
          </p:nvPr>
        </p:nvSpPr>
        <p:spPr>
          <a:xfrm>
            <a:off x="-293688" y="266965"/>
            <a:ext cx="10199688" cy="622300"/>
          </a:xfrm>
        </p:spPr>
        <p:txBody>
          <a:bodyPr/>
          <a:lstStyle/>
          <a:p>
            <a:br>
              <a:rPr lang="fr-FR" dirty="0"/>
            </a:br>
            <a:r>
              <a:rPr lang="fr-FR" sz="2000" dirty="0"/>
              <a:t>Présentation de l’analyse et du modèle choisi</a:t>
            </a:r>
            <a:br>
              <a:rPr lang="fr-FR" sz="2000" dirty="0"/>
            </a:br>
            <a:endParaRPr lang="fr-FR" dirty="0"/>
          </a:p>
        </p:txBody>
      </p:sp>
      <p:sp>
        <p:nvSpPr>
          <p:cNvPr id="19" name="ZoneTexte 18">
            <a:extLst>
              <a:ext uri="{FF2B5EF4-FFF2-40B4-BE49-F238E27FC236}">
                <a16:creationId xmlns:a16="http://schemas.microsoft.com/office/drawing/2014/main" id="{EE7D45EB-0634-489B-A75F-AC822E5419C2}"/>
              </a:ext>
            </a:extLst>
          </p:cNvPr>
          <p:cNvSpPr txBox="1"/>
          <p:nvPr/>
        </p:nvSpPr>
        <p:spPr>
          <a:xfrm>
            <a:off x="35140" y="1085275"/>
            <a:ext cx="11318660" cy="4913140"/>
          </a:xfrm>
          <a:prstGeom prst="rect">
            <a:avLst/>
          </a:prstGeom>
          <a:ln w="28575">
            <a:noFill/>
          </a:ln>
        </p:spPr>
        <p:txBody>
          <a:bodyPr wrap="square" lIns="72000" tIns="396000" rtlCol="0" anchor="t">
            <a:spAutoFit/>
          </a:bodyPr>
          <a:lstStyle/>
          <a:p>
            <a:pPr marL="174625" indent="-171450" algn="l">
              <a:buFont typeface="Wingdings" panose="05000000000000000000" pitchFamily="2" charset="2"/>
              <a:buChar char="ü"/>
            </a:pPr>
            <a:endParaRPr lang="fr-FR" sz="1200" b="1" i="0" dirty="0">
              <a:latin typeface="+mn-lt"/>
            </a:endParaRPr>
          </a:p>
        </p:txBody>
      </p:sp>
      <p:sp>
        <p:nvSpPr>
          <p:cNvPr id="26" name="ZoneTexte 25">
            <a:extLst>
              <a:ext uri="{FF2B5EF4-FFF2-40B4-BE49-F238E27FC236}">
                <a16:creationId xmlns:a16="http://schemas.microsoft.com/office/drawing/2014/main" id="{CB34BC69-25BF-4B5F-BEFE-7920D54A1C89}"/>
              </a:ext>
            </a:extLst>
          </p:cNvPr>
          <p:cNvSpPr txBox="1"/>
          <p:nvPr/>
        </p:nvSpPr>
        <p:spPr>
          <a:xfrm>
            <a:off x="752475" y="814307"/>
            <a:ext cx="8993446" cy="954107"/>
          </a:xfrm>
          <a:prstGeom prst="rect">
            <a:avLst/>
          </a:prstGeom>
          <a:noFill/>
          <a:ln w="28575">
            <a:noFill/>
          </a:ln>
        </p:spPr>
        <p:txBody>
          <a:bodyPr wrap="square">
            <a:spAutoFit/>
          </a:bodyPr>
          <a:lstStyle/>
          <a:p>
            <a:pPr marL="342900" indent="-342900">
              <a:buFont typeface="Wingdings" panose="05000000000000000000" pitchFamily="2" charset="2"/>
              <a:buChar char="Ø"/>
            </a:pPr>
            <a:endParaRPr lang="fr-FR" sz="2000" b="0" i="0" u="none" strike="noStrike" baseline="0" dirty="0">
              <a:latin typeface="Nunito-Regular"/>
            </a:endParaRPr>
          </a:p>
          <a:p>
            <a:pPr marL="285750" indent="-285750">
              <a:buFont typeface="Wingdings" panose="05000000000000000000" pitchFamily="2" charset="2"/>
              <a:buChar char="Ø"/>
            </a:pPr>
            <a:r>
              <a:rPr lang="fr-FR" sz="1800" b="0" i="0" u="none" strike="noStrike" baseline="0" dirty="0">
                <a:latin typeface="Nunito-Regular"/>
              </a:rPr>
              <a:t>Analyse géographique pour la variable </a:t>
            </a:r>
            <a:r>
              <a:rPr lang="fr-FR" sz="1800" b="0" i="0" u="none" strike="noStrike" baseline="0" dirty="0" err="1">
                <a:latin typeface="Nunito-Regular"/>
              </a:rPr>
              <a:t>Neighborhood</a:t>
            </a:r>
            <a:r>
              <a:rPr lang="fr-FR" sz="1800" b="0" i="0" u="none" strike="noStrike" baseline="0" dirty="0">
                <a:latin typeface="Nunito-Regular"/>
              </a:rPr>
              <a:t> de Seattle : </a:t>
            </a:r>
            <a:endParaRPr lang="fr-FR" sz="1400" b="0" i="1" u="none" strike="noStrike" baseline="0" dirty="0">
              <a:latin typeface="Nunito-Regular"/>
            </a:endParaRPr>
          </a:p>
          <a:p>
            <a:pPr marL="285750" indent="-285750">
              <a:buFont typeface="Wingdings" panose="05000000000000000000" pitchFamily="2" charset="2"/>
              <a:buChar char="Ø"/>
            </a:pPr>
            <a:endParaRPr lang="fr-FR" sz="1800" b="0" i="0" u="none" strike="noStrike" baseline="0" dirty="0">
              <a:latin typeface="Nunito-Regular"/>
            </a:endParaRPr>
          </a:p>
        </p:txBody>
      </p:sp>
      <p:pic>
        <p:nvPicPr>
          <p:cNvPr id="1026" name="Picture 2" descr="64 pdgnuk">
            <a:extLst>
              <a:ext uri="{FF2B5EF4-FFF2-40B4-BE49-F238E27FC236}">
                <a16:creationId xmlns:a16="http://schemas.microsoft.com/office/drawing/2014/main" id="{7CF82673-4E95-43C4-8D77-DC132AAEAA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4953" y="1592435"/>
            <a:ext cx="8637247" cy="49131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1568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https://urbanweb.ratp.net/upload/docs/image/jpeg/2019-01/info_bascule_2019-01-31_19-54-36_112.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5" name="Espace réservé du numéro de diapositive 4">
            <a:extLst>
              <a:ext uri="{FF2B5EF4-FFF2-40B4-BE49-F238E27FC236}">
                <a16:creationId xmlns:a16="http://schemas.microsoft.com/office/drawing/2014/main" id="{5F65155E-9131-4DDF-83D2-D5C35B504AAE}"/>
              </a:ext>
            </a:extLst>
          </p:cNvPr>
          <p:cNvSpPr>
            <a:spLocks noGrp="1"/>
          </p:cNvSpPr>
          <p:nvPr>
            <p:ph type="sldNum" sz="quarter" idx="12"/>
          </p:nvPr>
        </p:nvSpPr>
        <p:spPr/>
        <p:txBody>
          <a:bodyPr/>
          <a:lstStyle/>
          <a:p>
            <a:r>
              <a:rPr lang="fr-FR"/>
              <a:t>1</a:t>
            </a:r>
            <a:endParaRPr lang="fr-FR" dirty="0"/>
          </a:p>
        </p:txBody>
      </p:sp>
      <p:sp>
        <p:nvSpPr>
          <p:cNvPr id="8" name="Text Box 1">
            <a:extLst>
              <a:ext uri="{FF2B5EF4-FFF2-40B4-BE49-F238E27FC236}">
                <a16:creationId xmlns:a16="http://schemas.microsoft.com/office/drawing/2014/main" id="{12B16CFB-6DD0-4DF2-8A13-C6191461492B}"/>
              </a:ext>
            </a:extLst>
          </p:cNvPr>
          <p:cNvSpPr txBox="1">
            <a:spLocks noChangeArrowheads="1"/>
          </p:cNvSpPr>
          <p:nvPr/>
        </p:nvSpPr>
        <p:spPr bwMode="auto">
          <a:xfrm>
            <a:off x="307975" y="1058487"/>
            <a:ext cx="11941175" cy="187961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panose="020B0604020202020204" pitchFamily="34" charset="0"/>
                <a:ea typeface="Microsoft YaHei" panose="020B0503020204020204" pitchFamily="34"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panose="020B0604020202020204" pitchFamily="34" charset="0"/>
                <a:ea typeface="Microsoft YaHei" panose="020B0503020204020204" pitchFamily="34"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panose="020B0604020202020204" pitchFamily="34" charset="0"/>
                <a:ea typeface="Microsoft YaHei" panose="020B0503020204020204" pitchFamily="34"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panose="020B0604020202020204" pitchFamily="34" charset="0"/>
                <a:ea typeface="Microsoft YaHei" panose="020B0503020204020204" pitchFamily="34"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panose="020B0604020202020204" pitchFamily="34" charset="0"/>
                <a:ea typeface="Microsoft YaHei" panose="020B0503020204020204" pitchFamily="34" charset="-122"/>
              </a:defRPr>
            </a:lvl9pPr>
          </a:lstStyle>
          <a:p>
            <a:endParaRPr lang="fr-FR" sz="2000" b="1" dirty="0">
              <a:solidFill>
                <a:schemeClr val="tx1"/>
              </a:solidFill>
            </a:endParaRPr>
          </a:p>
          <a:p>
            <a:r>
              <a:rPr lang="fr-FR" sz="2800" b="1" dirty="0">
                <a:solidFill>
                  <a:schemeClr val="tx1">
                    <a:lumMod val="85000"/>
                    <a:lumOff val="15000"/>
                  </a:schemeClr>
                </a:solidFill>
              </a:rPr>
              <a:t>P4 : Anticipez les besoins en consommation électrique de bâtiments</a:t>
            </a:r>
          </a:p>
          <a:p>
            <a:endParaRPr lang="fr-FR" sz="2800" b="1" dirty="0">
              <a:solidFill>
                <a:schemeClr val="tx1">
                  <a:lumMod val="85000"/>
                  <a:lumOff val="15000"/>
                </a:schemeClr>
              </a:solidFill>
            </a:endParaRPr>
          </a:p>
          <a:p>
            <a:endParaRPr lang="fr-FR" sz="2000" b="1" i="1" dirty="0">
              <a:solidFill>
                <a:schemeClr val="tx1">
                  <a:lumMod val="85000"/>
                  <a:lumOff val="15000"/>
                </a:schemeClr>
              </a:solidFill>
            </a:endParaRPr>
          </a:p>
          <a:p>
            <a:r>
              <a:rPr lang="fr-FR" sz="2000" b="1" i="1" dirty="0">
                <a:solidFill>
                  <a:schemeClr val="tx1">
                    <a:lumMod val="85000"/>
                    <a:lumOff val="15000"/>
                  </a:schemeClr>
                </a:solidFill>
              </a:rPr>
              <a:t>Parcours : Data </a:t>
            </a:r>
            <a:r>
              <a:rPr lang="fr-FR" sz="2000" b="1" i="1" dirty="0" err="1">
                <a:solidFill>
                  <a:schemeClr val="tx1">
                    <a:lumMod val="85000"/>
                    <a:lumOff val="15000"/>
                  </a:schemeClr>
                </a:solidFill>
              </a:rPr>
              <a:t>scientist</a:t>
            </a:r>
            <a:endParaRPr lang="fr-FR" sz="2000" b="1" i="1" dirty="0">
              <a:solidFill>
                <a:schemeClr val="tx1">
                  <a:lumMod val="85000"/>
                  <a:lumOff val="15000"/>
                </a:schemeClr>
              </a:solidFill>
            </a:endParaRPr>
          </a:p>
        </p:txBody>
      </p:sp>
      <p:sp>
        <p:nvSpPr>
          <p:cNvPr id="9" name="ZoneTexte 8">
            <a:extLst>
              <a:ext uri="{FF2B5EF4-FFF2-40B4-BE49-F238E27FC236}">
                <a16:creationId xmlns:a16="http://schemas.microsoft.com/office/drawing/2014/main" id="{CC16B4B4-0E20-4D5D-859C-F7038781261C}"/>
              </a:ext>
            </a:extLst>
          </p:cNvPr>
          <p:cNvSpPr txBox="1"/>
          <p:nvPr/>
        </p:nvSpPr>
        <p:spPr>
          <a:xfrm>
            <a:off x="307975" y="3429000"/>
            <a:ext cx="6096000" cy="1200329"/>
          </a:xfrm>
          <a:prstGeom prst="rect">
            <a:avLst/>
          </a:prstGeom>
          <a:noFill/>
          <a:ln w="28575">
            <a:solidFill>
              <a:srgbClr val="16B07D"/>
            </a:solidFill>
          </a:ln>
        </p:spPr>
        <p:txBody>
          <a:bodyPr wrap="square">
            <a:spAutoFit/>
          </a:bodyPr>
          <a:lstStyle/>
          <a:p>
            <a:pPr algn="l"/>
            <a:r>
              <a:rPr lang="fr-FR" b="0" i="1" dirty="0">
                <a:effectLst/>
              </a:rPr>
              <a:t>Je travaille pour la ville de Seattle. Pour atteindre son objectif de ville neutre en émissions de carbone en 2050, mon équipe s’intéresse de près aux émissions des bâtiments non destinés à l’habitation.</a:t>
            </a:r>
            <a:endParaRPr lang="fr-FR" i="1" dirty="0"/>
          </a:p>
        </p:txBody>
      </p:sp>
      <p:pic>
        <p:nvPicPr>
          <p:cNvPr id="1026" name="Picture 2" descr="Logo seattle">
            <a:hlinkClick r:id="rId3"/>
            <a:extLst>
              <a:ext uri="{FF2B5EF4-FFF2-40B4-BE49-F238E27FC236}">
                <a16:creationId xmlns:a16="http://schemas.microsoft.com/office/drawing/2014/main" id="{7357964C-F826-46C6-A567-CED4BC62AC2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53225" y="3022209"/>
            <a:ext cx="3920031" cy="17953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9399439"/>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79580C3-66BC-4116-B2B9-FB8D0CBC9EFD}"/>
              </a:ext>
            </a:extLst>
          </p:cNvPr>
          <p:cNvSpPr>
            <a:spLocks noGrp="1"/>
          </p:cNvSpPr>
          <p:nvPr>
            <p:ph type="sldNum" sz="quarter" idx="12"/>
          </p:nvPr>
        </p:nvSpPr>
        <p:spPr/>
        <p:txBody>
          <a:bodyPr/>
          <a:lstStyle/>
          <a:p>
            <a:fld id="{A47CBF5F-AFAF-4CF2-85DD-2C0CB3FB2310}" type="slidenum">
              <a:rPr lang="fr-FR" smtClean="0"/>
              <a:t>20</a:t>
            </a:fld>
            <a:endParaRPr lang="fr-FR"/>
          </a:p>
        </p:txBody>
      </p:sp>
      <p:sp>
        <p:nvSpPr>
          <p:cNvPr id="7" name="Ellipse 6">
            <a:extLst>
              <a:ext uri="{FF2B5EF4-FFF2-40B4-BE49-F238E27FC236}">
                <a16:creationId xmlns:a16="http://schemas.microsoft.com/office/drawing/2014/main" id="{9AC432C8-BF3E-4142-BA5C-87A54B932D5C}"/>
              </a:ext>
            </a:extLst>
          </p:cNvPr>
          <p:cNvSpPr/>
          <p:nvPr/>
        </p:nvSpPr>
        <p:spPr>
          <a:xfrm>
            <a:off x="0" y="340925"/>
            <a:ext cx="432000" cy="432000"/>
          </a:xfrm>
          <a:prstGeom prst="ellipse">
            <a:avLst/>
          </a:prstGeom>
          <a:solidFill>
            <a:srgbClr val="16B07D"/>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fr-FR" b="1" dirty="0">
                <a:solidFill>
                  <a:schemeClr val="bg1"/>
                </a:solidFill>
                <a:latin typeface="Nexa Bold"/>
                <a:cs typeface="Nexa Bold"/>
              </a:rPr>
              <a:t>2</a:t>
            </a:r>
          </a:p>
        </p:txBody>
      </p:sp>
      <p:sp>
        <p:nvSpPr>
          <p:cNvPr id="10" name="Titre 2">
            <a:extLst>
              <a:ext uri="{FF2B5EF4-FFF2-40B4-BE49-F238E27FC236}">
                <a16:creationId xmlns:a16="http://schemas.microsoft.com/office/drawing/2014/main" id="{49A14B8B-BA03-4B61-9420-08B30CC184F7}"/>
              </a:ext>
            </a:extLst>
          </p:cNvPr>
          <p:cNvSpPr>
            <a:spLocks noGrp="1"/>
          </p:cNvSpPr>
          <p:nvPr>
            <p:ph type="title"/>
          </p:nvPr>
        </p:nvSpPr>
        <p:spPr>
          <a:xfrm>
            <a:off x="-304131" y="284008"/>
            <a:ext cx="10199688" cy="622300"/>
          </a:xfrm>
        </p:spPr>
        <p:txBody>
          <a:bodyPr/>
          <a:lstStyle/>
          <a:p>
            <a:br>
              <a:rPr lang="fr-FR" dirty="0"/>
            </a:br>
            <a:br>
              <a:rPr lang="fr-FR" dirty="0"/>
            </a:br>
            <a:r>
              <a:rPr lang="fr-FR" sz="2000" dirty="0"/>
              <a:t>Présentation de l’analyse et du modèle choisi</a:t>
            </a:r>
            <a:br>
              <a:rPr lang="fr-FR" sz="2000" dirty="0"/>
            </a:br>
            <a:br>
              <a:rPr lang="fr-FR" i="1" dirty="0"/>
            </a:br>
            <a:r>
              <a:rPr lang="fr-FR" dirty="0"/>
              <a:t>  </a:t>
            </a:r>
          </a:p>
        </p:txBody>
      </p:sp>
      <p:sp>
        <p:nvSpPr>
          <p:cNvPr id="19" name="ZoneTexte 18">
            <a:extLst>
              <a:ext uri="{FF2B5EF4-FFF2-40B4-BE49-F238E27FC236}">
                <a16:creationId xmlns:a16="http://schemas.microsoft.com/office/drawing/2014/main" id="{EE7D45EB-0634-489B-A75F-AC822E5419C2}"/>
              </a:ext>
            </a:extLst>
          </p:cNvPr>
          <p:cNvSpPr txBox="1"/>
          <p:nvPr/>
        </p:nvSpPr>
        <p:spPr>
          <a:xfrm>
            <a:off x="35140" y="1085275"/>
            <a:ext cx="11318660" cy="4913140"/>
          </a:xfrm>
          <a:prstGeom prst="rect">
            <a:avLst/>
          </a:prstGeom>
          <a:ln w="28575">
            <a:noFill/>
          </a:ln>
        </p:spPr>
        <p:txBody>
          <a:bodyPr wrap="square" lIns="72000" tIns="396000" rtlCol="0" anchor="t">
            <a:spAutoFit/>
          </a:bodyPr>
          <a:lstStyle/>
          <a:p>
            <a:pPr marL="174625" indent="-171450" algn="l">
              <a:buFont typeface="Wingdings" panose="05000000000000000000" pitchFamily="2" charset="2"/>
              <a:buChar char="ü"/>
            </a:pPr>
            <a:endParaRPr lang="fr-FR" sz="1200" b="1" i="0" dirty="0">
              <a:latin typeface="+mn-lt"/>
            </a:endParaRPr>
          </a:p>
        </p:txBody>
      </p:sp>
      <p:sp>
        <p:nvSpPr>
          <p:cNvPr id="26" name="ZoneTexte 25">
            <a:extLst>
              <a:ext uri="{FF2B5EF4-FFF2-40B4-BE49-F238E27FC236}">
                <a16:creationId xmlns:a16="http://schemas.microsoft.com/office/drawing/2014/main" id="{CB34BC69-25BF-4B5F-BEFE-7920D54A1C89}"/>
              </a:ext>
            </a:extLst>
          </p:cNvPr>
          <p:cNvSpPr txBox="1"/>
          <p:nvPr/>
        </p:nvSpPr>
        <p:spPr>
          <a:xfrm>
            <a:off x="216000" y="996831"/>
            <a:ext cx="11318660" cy="5416868"/>
          </a:xfrm>
          <a:prstGeom prst="rect">
            <a:avLst/>
          </a:prstGeom>
          <a:noFill/>
          <a:ln w="28575">
            <a:noFill/>
          </a:ln>
        </p:spPr>
        <p:txBody>
          <a:bodyPr wrap="square">
            <a:spAutoFit/>
          </a:bodyPr>
          <a:lstStyle/>
          <a:p>
            <a:pPr marL="342900" indent="-342900" algn="l">
              <a:buFont typeface="Wingdings" panose="05000000000000000000" pitchFamily="2" charset="2"/>
              <a:buChar char="q"/>
            </a:pPr>
            <a:r>
              <a:rPr lang="fr-FR" sz="1600" b="0" i="0" dirty="0">
                <a:effectLst/>
                <a:latin typeface="-apple-system"/>
              </a:rPr>
              <a:t>Nous normalisons les variables et transformons nos variables en Log pour avoir une meilleure distribution normalisée, et améliorera donc la performance de notre modèle.</a:t>
            </a:r>
          </a:p>
          <a:p>
            <a:pPr marL="342900" indent="-342900" algn="l">
              <a:buFont typeface="Wingdings" panose="05000000000000000000" pitchFamily="2" charset="2"/>
              <a:buChar char="q"/>
            </a:pPr>
            <a:endParaRPr lang="fr-FR" sz="1600" b="0" i="0" dirty="0">
              <a:effectLst/>
              <a:latin typeface="-apple-system"/>
            </a:endParaRPr>
          </a:p>
          <a:p>
            <a:pPr marL="342900" indent="-342900" algn="l">
              <a:buFont typeface="Wingdings" panose="05000000000000000000" pitchFamily="2" charset="2"/>
              <a:buChar char="q"/>
            </a:pPr>
            <a:r>
              <a:rPr lang="fr-FR" sz="1600" dirty="0">
                <a:latin typeface="-apple-system"/>
              </a:rPr>
              <a:t>Nous</a:t>
            </a:r>
            <a:r>
              <a:rPr lang="fr-FR" sz="1600" b="0" i="0" dirty="0">
                <a:effectLst/>
                <a:latin typeface="-apple-system"/>
              </a:rPr>
              <a:t> transformons nos 2 variables catégorielles pour pouvoir les utiliser dans notre algorithme de Machine Learning avec la librairie « </a:t>
            </a:r>
            <a:r>
              <a:rPr lang="fr-FR" sz="1600" b="0" i="0" dirty="0" err="1">
                <a:effectLst/>
                <a:latin typeface="-apple-system"/>
              </a:rPr>
              <a:t>OneHotEncoder</a:t>
            </a:r>
            <a:r>
              <a:rPr lang="fr-FR" sz="1600" b="0" i="0" dirty="0">
                <a:effectLst/>
                <a:latin typeface="-apple-system"/>
              </a:rPr>
              <a:t> » du </a:t>
            </a:r>
            <a:r>
              <a:rPr lang="fr-FR" sz="1600" b="0" i="0" dirty="0" err="1">
                <a:effectLst/>
                <a:latin typeface="-apple-system"/>
              </a:rPr>
              <a:t>sklearn</a:t>
            </a:r>
            <a:r>
              <a:rPr lang="fr-FR" sz="1600" b="0" i="0" dirty="0">
                <a:effectLst/>
                <a:latin typeface="-apple-system"/>
              </a:rPr>
              <a:t>. Exemple pour notre colonne </a:t>
            </a:r>
            <a:r>
              <a:rPr lang="fr-FR" sz="1600" b="0" i="0" dirty="0" err="1">
                <a:effectLst/>
                <a:latin typeface="-apple-system"/>
              </a:rPr>
              <a:t>PrimaryPropertyType</a:t>
            </a:r>
            <a:r>
              <a:rPr lang="fr-FR" sz="1600" b="0" i="0" dirty="0">
                <a:effectLst/>
                <a:latin typeface="-apple-system"/>
              </a:rPr>
              <a:t> : </a:t>
            </a:r>
          </a:p>
          <a:p>
            <a:pPr marL="342900" indent="-342900" algn="l">
              <a:buFont typeface="Wingdings" panose="05000000000000000000" pitchFamily="2" charset="2"/>
              <a:buChar char="q"/>
            </a:pPr>
            <a:endParaRPr lang="fr-FR" sz="1600" b="0" i="0" dirty="0">
              <a:effectLst/>
              <a:latin typeface="-apple-system"/>
            </a:endParaRPr>
          </a:p>
          <a:p>
            <a:pPr marL="342900" indent="-342900" algn="l">
              <a:buFont typeface="Wingdings" panose="05000000000000000000" pitchFamily="2" charset="2"/>
              <a:buChar char="q"/>
            </a:pPr>
            <a:endParaRPr lang="fr-FR" sz="1600" dirty="0">
              <a:latin typeface="-apple-system"/>
            </a:endParaRPr>
          </a:p>
          <a:p>
            <a:pPr marL="342900" indent="-342900" algn="l">
              <a:buFont typeface="Wingdings" panose="05000000000000000000" pitchFamily="2" charset="2"/>
              <a:buChar char="q"/>
            </a:pPr>
            <a:endParaRPr lang="fr-FR" sz="1600" dirty="0">
              <a:latin typeface="-apple-system"/>
            </a:endParaRPr>
          </a:p>
          <a:p>
            <a:pPr algn="l"/>
            <a:endParaRPr lang="fr-FR" sz="1600" dirty="0">
              <a:latin typeface="-apple-system"/>
            </a:endParaRPr>
          </a:p>
          <a:p>
            <a:pPr marL="342900" indent="-342900" algn="l">
              <a:buFont typeface="Wingdings" panose="05000000000000000000" pitchFamily="2" charset="2"/>
              <a:buChar char="q"/>
            </a:pPr>
            <a:endParaRPr lang="fr-FR" sz="1600" dirty="0">
              <a:latin typeface="-apple-system"/>
            </a:endParaRPr>
          </a:p>
          <a:p>
            <a:pPr marL="342900" indent="-342900" algn="l">
              <a:buFont typeface="Wingdings" panose="05000000000000000000" pitchFamily="2" charset="2"/>
              <a:buChar char="q"/>
            </a:pPr>
            <a:endParaRPr lang="fr-FR" sz="1600" dirty="0">
              <a:latin typeface="-apple-system"/>
            </a:endParaRPr>
          </a:p>
          <a:p>
            <a:pPr algn="l"/>
            <a:endParaRPr lang="fr-FR" sz="1600" dirty="0">
              <a:latin typeface="-apple-system"/>
            </a:endParaRPr>
          </a:p>
          <a:p>
            <a:pPr algn="l"/>
            <a:endParaRPr lang="fr-FR" sz="1600" dirty="0">
              <a:latin typeface="-apple-system"/>
            </a:endParaRPr>
          </a:p>
          <a:p>
            <a:pPr algn="l"/>
            <a:endParaRPr lang="fr-FR" sz="2200" b="0" i="0" dirty="0">
              <a:effectLst/>
              <a:latin typeface="-apple-system"/>
            </a:endParaRPr>
          </a:p>
          <a:p>
            <a:pPr algn="l">
              <a:buFont typeface="Arial" panose="020B0604020202020204" pitchFamily="34" charset="0"/>
              <a:buChar char="•"/>
            </a:pPr>
            <a:endParaRPr lang="fr-FR" sz="2000" dirty="0">
              <a:latin typeface="-apple-system"/>
            </a:endParaRPr>
          </a:p>
          <a:p>
            <a:pPr algn="l">
              <a:buFont typeface="Arial" panose="020B0604020202020204" pitchFamily="34" charset="0"/>
              <a:buChar char="•"/>
            </a:pPr>
            <a:endParaRPr lang="fr-FR" sz="2000" dirty="0">
              <a:latin typeface="-apple-system"/>
            </a:endParaRPr>
          </a:p>
          <a:p>
            <a:pPr algn="l"/>
            <a:endParaRPr lang="fr-FR" b="0" i="0" dirty="0">
              <a:effectLst/>
              <a:latin typeface="-apple-system"/>
            </a:endParaRPr>
          </a:p>
          <a:p>
            <a:pPr algn="l"/>
            <a:endParaRPr lang="fr-FR" dirty="0">
              <a:latin typeface="-apple-system"/>
            </a:endParaRPr>
          </a:p>
          <a:p>
            <a:pPr marL="342900" indent="-342900">
              <a:buFont typeface="Wingdings" panose="05000000000000000000" pitchFamily="2" charset="2"/>
              <a:buChar char="q"/>
            </a:pPr>
            <a:endParaRPr lang="fr-FR" sz="2200" dirty="0">
              <a:latin typeface="-apple-system"/>
            </a:endParaRPr>
          </a:p>
          <a:p>
            <a:endParaRPr lang="fr-FR" sz="1800" b="0" i="0" u="none" strike="noStrike" baseline="0" dirty="0">
              <a:latin typeface="Nunito-Regular"/>
            </a:endParaRPr>
          </a:p>
        </p:txBody>
      </p:sp>
      <p:sp>
        <p:nvSpPr>
          <p:cNvPr id="12" name="Ellipse 11">
            <a:extLst>
              <a:ext uri="{FF2B5EF4-FFF2-40B4-BE49-F238E27FC236}">
                <a16:creationId xmlns:a16="http://schemas.microsoft.com/office/drawing/2014/main" id="{A2C6348F-8E1A-4E92-80FF-0B4D01FA6CF0}"/>
              </a:ext>
            </a:extLst>
          </p:cNvPr>
          <p:cNvSpPr/>
          <p:nvPr/>
        </p:nvSpPr>
        <p:spPr>
          <a:xfrm>
            <a:off x="0" y="321875"/>
            <a:ext cx="432000" cy="432000"/>
          </a:xfrm>
          <a:prstGeom prst="ellipse">
            <a:avLst/>
          </a:prstGeom>
          <a:solidFill>
            <a:srgbClr val="16B07D"/>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fr-FR" b="1" dirty="0">
                <a:solidFill>
                  <a:schemeClr val="bg1"/>
                </a:solidFill>
                <a:latin typeface="Nexa Bold"/>
                <a:cs typeface="Nexa Bold"/>
              </a:rPr>
              <a:t>3</a:t>
            </a:r>
          </a:p>
        </p:txBody>
      </p:sp>
      <p:pic>
        <p:nvPicPr>
          <p:cNvPr id="4" name="Image 3">
            <a:extLst>
              <a:ext uri="{FF2B5EF4-FFF2-40B4-BE49-F238E27FC236}">
                <a16:creationId xmlns:a16="http://schemas.microsoft.com/office/drawing/2014/main" id="{63DC07DB-2F2B-402B-8712-56C6A6DFD7FF}"/>
              </a:ext>
            </a:extLst>
          </p:cNvPr>
          <p:cNvPicPr>
            <a:picLocks noChangeAspect="1"/>
          </p:cNvPicPr>
          <p:nvPr/>
        </p:nvPicPr>
        <p:blipFill>
          <a:blip r:embed="rId2"/>
          <a:stretch>
            <a:fillRect/>
          </a:stretch>
        </p:blipFill>
        <p:spPr>
          <a:xfrm>
            <a:off x="1086306" y="2600325"/>
            <a:ext cx="10019388" cy="2838450"/>
          </a:xfrm>
          <a:prstGeom prst="rect">
            <a:avLst/>
          </a:prstGeom>
        </p:spPr>
      </p:pic>
    </p:spTree>
    <p:extLst>
      <p:ext uri="{BB962C8B-B14F-4D97-AF65-F5344CB8AC3E}">
        <p14:creationId xmlns:p14="http://schemas.microsoft.com/office/powerpoint/2010/main" val="19751236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79580C3-66BC-4116-B2B9-FB8D0CBC9EFD}"/>
              </a:ext>
            </a:extLst>
          </p:cNvPr>
          <p:cNvSpPr>
            <a:spLocks noGrp="1"/>
          </p:cNvSpPr>
          <p:nvPr>
            <p:ph type="sldNum" sz="quarter" idx="12"/>
          </p:nvPr>
        </p:nvSpPr>
        <p:spPr/>
        <p:txBody>
          <a:bodyPr/>
          <a:lstStyle/>
          <a:p>
            <a:fld id="{A47CBF5F-AFAF-4CF2-85DD-2C0CB3FB2310}" type="slidenum">
              <a:rPr lang="fr-FR" smtClean="0"/>
              <a:t>21</a:t>
            </a:fld>
            <a:endParaRPr lang="fr-FR"/>
          </a:p>
        </p:txBody>
      </p:sp>
      <p:sp>
        <p:nvSpPr>
          <p:cNvPr id="7" name="Ellipse 6">
            <a:extLst>
              <a:ext uri="{FF2B5EF4-FFF2-40B4-BE49-F238E27FC236}">
                <a16:creationId xmlns:a16="http://schemas.microsoft.com/office/drawing/2014/main" id="{9AC432C8-BF3E-4142-BA5C-87A54B932D5C}"/>
              </a:ext>
            </a:extLst>
          </p:cNvPr>
          <p:cNvSpPr/>
          <p:nvPr/>
        </p:nvSpPr>
        <p:spPr>
          <a:xfrm>
            <a:off x="0" y="340925"/>
            <a:ext cx="432000" cy="432000"/>
          </a:xfrm>
          <a:prstGeom prst="ellipse">
            <a:avLst/>
          </a:prstGeom>
          <a:solidFill>
            <a:srgbClr val="16B07D"/>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fr-FR" b="1" dirty="0">
                <a:solidFill>
                  <a:schemeClr val="bg1"/>
                </a:solidFill>
                <a:latin typeface="Nexa Bold"/>
                <a:cs typeface="Nexa Bold"/>
              </a:rPr>
              <a:t>3</a:t>
            </a:r>
          </a:p>
        </p:txBody>
      </p:sp>
      <p:sp>
        <p:nvSpPr>
          <p:cNvPr id="10" name="Titre 2">
            <a:extLst>
              <a:ext uri="{FF2B5EF4-FFF2-40B4-BE49-F238E27FC236}">
                <a16:creationId xmlns:a16="http://schemas.microsoft.com/office/drawing/2014/main" id="{49A14B8B-BA03-4B61-9420-08B30CC184F7}"/>
              </a:ext>
            </a:extLst>
          </p:cNvPr>
          <p:cNvSpPr>
            <a:spLocks noGrp="1"/>
          </p:cNvSpPr>
          <p:nvPr>
            <p:ph type="title"/>
          </p:nvPr>
        </p:nvSpPr>
        <p:spPr>
          <a:xfrm>
            <a:off x="-293688" y="245775"/>
            <a:ext cx="10199688" cy="622300"/>
          </a:xfrm>
        </p:spPr>
        <p:txBody>
          <a:bodyPr/>
          <a:lstStyle/>
          <a:p>
            <a:br>
              <a:rPr lang="fr-FR" dirty="0"/>
            </a:br>
            <a:r>
              <a:rPr lang="fr-FR" sz="2000" dirty="0"/>
              <a:t>Présentation de l’analyse et du modèle choisi</a:t>
            </a:r>
            <a:br>
              <a:rPr lang="fr-FR" sz="2000" dirty="0"/>
            </a:br>
            <a:endParaRPr lang="fr-FR" dirty="0"/>
          </a:p>
        </p:txBody>
      </p:sp>
      <p:sp>
        <p:nvSpPr>
          <p:cNvPr id="19" name="ZoneTexte 18">
            <a:extLst>
              <a:ext uri="{FF2B5EF4-FFF2-40B4-BE49-F238E27FC236}">
                <a16:creationId xmlns:a16="http://schemas.microsoft.com/office/drawing/2014/main" id="{EE7D45EB-0634-489B-A75F-AC822E5419C2}"/>
              </a:ext>
            </a:extLst>
          </p:cNvPr>
          <p:cNvSpPr txBox="1"/>
          <p:nvPr/>
        </p:nvSpPr>
        <p:spPr>
          <a:xfrm>
            <a:off x="35140" y="1085275"/>
            <a:ext cx="11318660" cy="4913140"/>
          </a:xfrm>
          <a:prstGeom prst="rect">
            <a:avLst/>
          </a:prstGeom>
          <a:ln w="28575">
            <a:noFill/>
          </a:ln>
        </p:spPr>
        <p:txBody>
          <a:bodyPr wrap="square" lIns="72000" tIns="396000" rtlCol="0" anchor="t">
            <a:spAutoFit/>
          </a:bodyPr>
          <a:lstStyle/>
          <a:p>
            <a:pPr marL="174625" indent="-171450" algn="l">
              <a:buFont typeface="Wingdings" panose="05000000000000000000" pitchFamily="2" charset="2"/>
              <a:buChar char="ü"/>
            </a:pPr>
            <a:endParaRPr lang="fr-FR" sz="1200" b="1" i="0" dirty="0">
              <a:latin typeface="+mn-lt"/>
            </a:endParaRPr>
          </a:p>
        </p:txBody>
      </p:sp>
      <p:sp>
        <p:nvSpPr>
          <p:cNvPr id="26" name="ZoneTexte 25">
            <a:extLst>
              <a:ext uri="{FF2B5EF4-FFF2-40B4-BE49-F238E27FC236}">
                <a16:creationId xmlns:a16="http://schemas.microsoft.com/office/drawing/2014/main" id="{CB34BC69-25BF-4B5F-BEFE-7920D54A1C89}"/>
              </a:ext>
            </a:extLst>
          </p:cNvPr>
          <p:cNvSpPr txBox="1"/>
          <p:nvPr/>
        </p:nvSpPr>
        <p:spPr>
          <a:xfrm>
            <a:off x="432000" y="1242931"/>
            <a:ext cx="8993446" cy="677108"/>
          </a:xfrm>
          <a:prstGeom prst="rect">
            <a:avLst/>
          </a:prstGeom>
          <a:noFill/>
          <a:ln w="28575">
            <a:noFill/>
          </a:ln>
        </p:spPr>
        <p:txBody>
          <a:bodyPr wrap="square">
            <a:spAutoFit/>
          </a:bodyPr>
          <a:lstStyle/>
          <a:p>
            <a:pPr marL="342900" indent="-342900">
              <a:buFont typeface="Wingdings" panose="05000000000000000000" pitchFamily="2" charset="2"/>
              <a:buChar char="Ø"/>
            </a:pPr>
            <a:endParaRPr lang="fr-FR" sz="2000" b="0" i="0" u="none" strike="noStrike" baseline="0" dirty="0">
              <a:latin typeface="Nunito-Regular"/>
            </a:endParaRPr>
          </a:p>
          <a:p>
            <a:pPr marL="285750" indent="-285750">
              <a:buFont typeface="Wingdings" panose="05000000000000000000" pitchFamily="2" charset="2"/>
              <a:buChar char="Ø"/>
            </a:pPr>
            <a:r>
              <a:rPr lang="fr-FR" sz="1800" b="0" i="0" u="none" strike="noStrike" baseline="0" dirty="0">
                <a:latin typeface="Nunito-Regular"/>
              </a:rPr>
              <a:t>Nous concaténons le fichier avec nos nouvelles colonnes, pour les prédictions </a:t>
            </a:r>
          </a:p>
        </p:txBody>
      </p:sp>
      <p:graphicFrame>
        <p:nvGraphicFramePr>
          <p:cNvPr id="3" name="Tableau 2">
            <a:extLst>
              <a:ext uri="{FF2B5EF4-FFF2-40B4-BE49-F238E27FC236}">
                <a16:creationId xmlns:a16="http://schemas.microsoft.com/office/drawing/2014/main" id="{36AF7068-DE03-4D5D-AD30-DA43D26BA56B}"/>
              </a:ext>
            </a:extLst>
          </p:cNvPr>
          <p:cNvGraphicFramePr>
            <a:graphicFrameLocks noGrp="1"/>
          </p:cNvGraphicFramePr>
          <p:nvPr>
            <p:extLst>
              <p:ext uri="{D42A27DB-BD31-4B8C-83A1-F6EECF244321}">
                <p14:modId xmlns:p14="http://schemas.microsoft.com/office/powerpoint/2010/main" val="2235074147"/>
              </p:ext>
            </p:extLst>
          </p:nvPr>
        </p:nvGraphicFramePr>
        <p:xfrm>
          <a:off x="432000" y="2170865"/>
          <a:ext cx="11617121" cy="3257551"/>
        </p:xfrm>
        <a:graphic>
          <a:graphicData uri="http://schemas.openxmlformats.org/drawingml/2006/table">
            <a:tbl>
              <a:tblPr/>
              <a:tblGrid>
                <a:gridCol w="683361">
                  <a:extLst>
                    <a:ext uri="{9D8B030D-6E8A-4147-A177-3AD203B41FA5}">
                      <a16:colId xmlns:a16="http://schemas.microsoft.com/office/drawing/2014/main" val="2603577698"/>
                    </a:ext>
                  </a:extLst>
                </a:gridCol>
                <a:gridCol w="546688">
                  <a:extLst>
                    <a:ext uri="{9D8B030D-6E8A-4147-A177-3AD203B41FA5}">
                      <a16:colId xmlns:a16="http://schemas.microsoft.com/office/drawing/2014/main" val="3201034134"/>
                    </a:ext>
                  </a:extLst>
                </a:gridCol>
                <a:gridCol w="546688">
                  <a:extLst>
                    <a:ext uri="{9D8B030D-6E8A-4147-A177-3AD203B41FA5}">
                      <a16:colId xmlns:a16="http://schemas.microsoft.com/office/drawing/2014/main" val="405552535"/>
                    </a:ext>
                  </a:extLst>
                </a:gridCol>
                <a:gridCol w="546688">
                  <a:extLst>
                    <a:ext uri="{9D8B030D-6E8A-4147-A177-3AD203B41FA5}">
                      <a16:colId xmlns:a16="http://schemas.microsoft.com/office/drawing/2014/main" val="242961330"/>
                    </a:ext>
                  </a:extLst>
                </a:gridCol>
                <a:gridCol w="546688">
                  <a:extLst>
                    <a:ext uri="{9D8B030D-6E8A-4147-A177-3AD203B41FA5}">
                      <a16:colId xmlns:a16="http://schemas.microsoft.com/office/drawing/2014/main" val="4155795974"/>
                    </a:ext>
                  </a:extLst>
                </a:gridCol>
                <a:gridCol w="546688">
                  <a:extLst>
                    <a:ext uri="{9D8B030D-6E8A-4147-A177-3AD203B41FA5}">
                      <a16:colId xmlns:a16="http://schemas.microsoft.com/office/drawing/2014/main" val="4154912132"/>
                    </a:ext>
                  </a:extLst>
                </a:gridCol>
                <a:gridCol w="546688">
                  <a:extLst>
                    <a:ext uri="{9D8B030D-6E8A-4147-A177-3AD203B41FA5}">
                      <a16:colId xmlns:a16="http://schemas.microsoft.com/office/drawing/2014/main" val="2111028892"/>
                    </a:ext>
                  </a:extLst>
                </a:gridCol>
                <a:gridCol w="546688">
                  <a:extLst>
                    <a:ext uri="{9D8B030D-6E8A-4147-A177-3AD203B41FA5}">
                      <a16:colId xmlns:a16="http://schemas.microsoft.com/office/drawing/2014/main" val="1381559407"/>
                    </a:ext>
                  </a:extLst>
                </a:gridCol>
                <a:gridCol w="546688">
                  <a:extLst>
                    <a:ext uri="{9D8B030D-6E8A-4147-A177-3AD203B41FA5}">
                      <a16:colId xmlns:a16="http://schemas.microsoft.com/office/drawing/2014/main" val="1418776450"/>
                    </a:ext>
                  </a:extLst>
                </a:gridCol>
                <a:gridCol w="546688">
                  <a:extLst>
                    <a:ext uri="{9D8B030D-6E8A-4147-A177-3AD203B41FA5}">
                      <a16:colId xmlns:a16="http://schemas.microsoft.com/office/drawing/2014/main" val="2891044354"/>
                    </a:ext>
                  </a:extLst>
                </a:gridCol>
                <a:gridCol w="546688">
                  <a:extLst>
                    <a:ext uri="{9D8B030D-6E8A-4147-A177-3AD203B41FA5}">
                      <a16:colId xmlns:a16="http://schemas.microsoft.com/office/drawing/2014/main" val="3891478814"/>
                    </a:ext>
                  </a:extLst>
                </a:gridCol>
                <a:gridCol w="546688">
                  <a:extLst>
                    <a:ext uri="{9D8B030D-6E8A-4147-A177-3AD203B41FA5}">
                      <a16:colId xmlns:a16="http://schemas.microsoft.com/office/drawing/2014/main" val="3748319205"/>
                    </a:ext>
                  </a:extLst>
                </a:gridCol>
                <a:gridCol w="546688">
                  <a:extLst>
                    <a:ext uri="{9D8B030D-6E8A-4147-A177-3AD203B41FA5}">
                      <a16:colId xmlns:a16="http://schemas.microsoft.com/office/drawing/2014/main" val="2307318073"/>
                    </a:ext>
                  </a:extLst>
                </a:gridCol>
                <a:gridCol w="546688">
                  <a:extLst>
                    <a:ext uri="{9D8B030D-6E8A-4147-A177-3AD203B41FA5}">
                      <a16:colId xmlns:a16="http://schemas.microsoft.com/office/drawing/2014/main" val="2997552645"/>
                    </a:ext>
                  </a:extLst>
                </a:gridCol>
                <a:gridCol w="546688">
                  <a:extLst>
                    <a:ext uri="{9D8B030D-6E8A-4147-A177-3AD203B41FA5}">
                      <a16:colId xmlns:a16="http://schemas.microsoft.com/office/drawing/2014/main" val="1286157221"/>
                    </a:ext>
                  </a:extLst>
                </a:gridCol>
                <a:gridCol w="546688">
                  <a:extLst>
                    <a:ext uri="{9D8B030D-6E8A-4147-A177-3AD203B41FA5}">
                      <a16:colId xmlns:a16="http://schemas.microsoft.com/office/drawing/2014/main" val="3034650061"/>
                    </a:ext>
                  </a:extLst>
                </a:gridCol>
                <a:gridCol w="546688">
                  <a:extLst>
                    <a:ext uri="{9D8B030D-6E8A-4147-A177-3AD203B41FA5}">
                      <a16:colId xmlns:a16="http://schemas.microsoft.com/office/drawing/2014/main" val="1973338470"/>
                    </a:ext>
                  </a:extLst>
                </a:gridCol>
                <a:gridCol w="546688">
                  <a:extLst>
                    <a:ext uri="{9D8B030D-6E8A-4147-A177-3AD203B41FA5}">
                      <a16:colId xmlns:a16="http://schemas.microsoft.com/office/drawing/2014/main" val="4280812712"/>
                    </a:ext>
                  </a:extLst>
                </a:gridCol>
                <a:gridCol w="546688">
                  <a:extLst>
                    <a:ext uri="{9D8B030D-6E8A-4147-A177-3AD203B41FA5}">
                      <a16:colId xmlns:a16="http://schemas.microsoft.com/office/drawing/2014/main" val="1787745286"/>
                    </a:ext>
                  </a:extLst>
                </a:gridCol>
                <a:gridCol w="546688">
                  <a:extLst>
                    <a:ext uri="{9D8B030D-6E8A-4147-A177-3AD203B41FA5}">
                      <a16:colId xmlns:a16="http://schemas.microsoft.com/office/drawing/2014/main" val="1709487353"/>
                    </a:ext>
                  </a:extLst>
                </a:gridCol>
                <a:gridCol w="546688">
                  <a:extLst>
                    <a:ext uri="{9D8B030D-6E8A-4147-A177-3AD203B41FA5}">
                      <a16:colId xmlns:a16="http://schemas.microsoft.com/office/drawing/2014/main" val="1037333279"/>
                    </a:ext>
                  </a:extLst>
                </a:gridCol>
              </a:tblGrid>
              <a:tr h="620146">
                <a:tc>
                  <a:txBody>
                    <a:bodyPr/>
                    <a:lstStyle/>
                    <a:p>
                      <a:pPr algn="ctr" fontAlgn="ctr"/>
                      <a:r>
                        <a:rPr lang="fr-FR" sz="800" b="1" i="0" u="none" strike="noStrike" dirty="0" err="1">
                          <a:solidFill>
                            <a:srgbClr val="000000"/>
                          </a:solidFill>
                          <a:effectLst/>
                          <a:latin typeface="Arial" panose="020B0604020202020204" pitchFamily="34" charset="0"/>
                        </a:rPr>
                        <a:t>PrimaryPropertyType</a:t>
                      </a:r>
                      <a:endParaRPr lang="fr-FR" sz="800" b="1" i="0" u="none" strike="noStrike" dirty="0">
                        <a:solidFill>
                          <a:srgbClr val="000000"/>
                        </a:solidFill>
                        <a:effectLst/>
                        <a:latin typeface="Arial" panose="020B0604020202020204" pitchFamily="34" charset="0"/>
                      </a:endParaRPr>
                    </a:p>
                  </a:txBody>
                  <a:tcPr marL="4124" marR="4124" marT="4124" marB="0" anchor="ctr">
                    <a:lnL>
                      <a:noFill/>
                    </a:lnL>
                    <a:lnR>
                      <a:noFill/>
                    </a:lnR>
                    <a:lnT>
                      <a:noFill/>
                    </a:lnT>
                    <a:lnB>
                      <a:noFill/>
                    </a:lnB>
                    <a:solidFill>
                      <a:srgbClr val="FFFFFF"/>
                    </a:solidFill>
                  </a:tcPr>
                </a:tc>
                <a:tc>
                  <a:txBody>
                    <a:bodyPr/>
                    <a:lstStyle/>
                    <a:p>
                      <a:pPr algn="ctr" fontAlgn="ctr"/>
                      <a:r>
                        <a:rPr lang="fr-FR" sz="800" b="1" i="0" u="none" strike="noStrike" dirty="0" err="1">
                          <a:solidFill>
                            <a:srgbClr val="000000"/>
                          </a:solidFill>
                          <a:effectLst/>
                          <a:latin typeface="Arial" panose="020B0604020202020204" pitchFamily="34" charset="0"/>
                        </a:rPr>
                        <a:t>Neighborhood</a:t>
                      </a:r>
                      <a:endParaRPr lang="fr-FR" sz="800" b="1" i="0" u="none" strike="noStrike" dirty="0">
                        <a:solidFill>
                          <a:srgbClr val="000000"/>
                        </a:solidFill>
                        <a:effectLst/>
                        <a:latin typeface="Arial" panose="020B0604020202020204" pitchFamily="34" charset="0"/>
                      </a:endParaRPr>
                    </a:p>
                  </a:txBody>
                  <a:tcPr marL="4124" marR="4124" marT="4124" marB="0" anchor="ctr">
                    <a:lnL>
                      <a:noFill/>
                    </a:lnL>
                    <a:lnR>
                      <a:noFill/>
                    </a:lnR>
                    <a:lnT>
                      <a:noFill/>
                    </a:lnT>
                    <a:lnB>
                      <a:noFill/>
                    </a:lnB>
                    <a:solidFill>
                      <a:srgbClr val="FFFFFF"/>
                    </a:solidFill>
                  </a:tcPr>
                </a:tc>
                <a:tc>
                  <a:txBody>
                    <a:bodyPr/>
                    <a:lstStyle/>
                    <a:p>
                      <a:pPr algn="ctr" fontAlgn="ctr"/>
                      <a:r>
                        <a:rPr lang="fr-FR" sz="800" b="1" i="0" u="none" strike="noStrike">
                          <a:solidFill>
                            <a:srgbClr val="000000"/>
                          </a:solidFill>
                          <a:effectLst/>
                          <a:latin typeface="Arial" panose="020B0604020202020204" pitchFamily="34" charset="0"/>
                        </a:rPr>
                        <a:t>YearBuilt</a:t>
                      </a:r>
                    </a:p>
                  </a:txBody>
                  <a:tcPr marL="4124" marR="4124" marT="4124" marB="0" anchor="ctr">
                    <a:lnL>
                      <a:noFill/>
                    </a:lnL>
                    <a:lnR>
                      <a:noFill/>
                    </a:lnR>
                    <a:lnT>
                      <a:noFill/>
                    </a:lnT>
                    <a:lnB>
                      <a:noFill/>
                    </a:lnB>
                    <a:solidFill>
                      <a:srgbClr val="FFFFFF"/>
                    </a:solidFill>
                  </a:tcPr>
                </a:tc>
                <a:tc>
                  <a:txBody>
                    <a:bodyPr/>
                    <a:lstStyle/>
                    <a:p>
                      <a:pPr algn="ctr" fontAlgn="ctr"/>
                      <a:r>
                        <a:rPr lang="fr-FR" sz="800" b="1" i="0" u="none" strike="noStrike">
                          <a:solidFill>
                            <a:srgbClr val="000000"/>
                          </a:solidFill>
                          <a:effectLst/>
                          <a:latin typeface="Arial" panose="020B0604020202020204" pitchFamily="34" charset="0"/>
                        </a:rPr>
                        <a:t>NumberofBuildings</a:t>
                      </a:r>
                    </a:p>
                  </a:txBody>
                  <a:tcPr marL="4124" marR="4124" marT="4124" marB="0" anchor="ctr">
                    <a:lnL>
                      <a:noFill/>
                    </a:lnL>
                    <a:lnR>
                      <a:noFill/>
                    </a:lnR>
                    <a:lnT>
                      <a:noFill/>
                    </a:lnT>
                    <a:lnB>
                      <a:noFill/>
                    </a:lnB>
                    <a:solidFill>
                      <a:srgbClr val="FFFFFF"/>
                    </a:solidFill>
                  </a:tcPr>
                </a:tc>
                <a:tc>
                  <a:txBody>
                    <a:bodyPr/>
                    <a:lstStyle/>
                    <a:p>
                      <a:pPr algn="ctr" fontAlgn="ctr"/>
                      <a:r>
                        <a:rPr lang="fr-FR" sz="800" b="1" i="0" u="none" strike="noStrike">
                          <a:solidFill>
                            <a:srgbClr val="000000"/>
                          </a:solidFill>
                          <a:effectLst/>
                          <a:latin typeface="Arial" panose="020B0604020202020204" pitchFamily="34" charset="0"/>
                        </a:rPr>
                        <a:t>NumberofFloors</a:t>
                      </a:r>
                    </a:p>
                  </a:txBody>
                  <a:tcPr marL="4124" marR="4124" marT="4124" marB="0" anchor="ctr">
                    <a:lnL>
                      <a:noFill/>
                    </a:lnL>
                    <a:lnR>
                      <a:noFill/>
                    </a:lnR>
                    <a:lnT>
                      <a:noFill/>
                    </a:lnT>
                    <a:lnB>
                      <a:noFill/>
                    </a:lnB>
                    <a:solidFill>
                      <a:srgbClr val="FFFFFF"/>
                    </a:solidFill>
                  </a:tcPr>
                </a:tc>
                <a:tc>
                  <a:txBody>
                    <a:bodyPr/>
                    <a:lstStyle/>
                    <a:p>
                      <a:pPr algn="ctr" fontAlgn="ctr"/>
                      <a:r>
                        <a:rPr lang="fr-FR" sz="800" b="1" i="0" u="none" strike="noStrike">
                          <a:solidFill>
                            <a:srgbClr val="000000"/>
                          </a:solidFill>
                          <a:effectLst/>
                          <a:latin typeface="Arial" panose="020B0604020202020204" pitchFamily="34" charset="0"/>
                        </a:rPr>
                        <a:t>PropertyGFATotal</a:t>
                      </a:r>
                    </a:p>
                  </a:txBody>
                  <a:tcPr marL="4124" marR="4124" marT="4124" marB="0" anchor="ctr">
                    <a:lnL>
                      <a:noFill/>
                    </a:lnL>
                    <a:lnR>
                      <a:noFill/>
                    </a:lnR>
                    <a:lnT>
                      <a:noFill/>
                    </a:lnT>
                    <a:lnB>
                      <a:noFill/>
                    </a:lnB>
                    <a:solidFill>
                      <a:srgbClr val="FFFFFF"/>
                    </a:solidFill>
                  </a:tcPr>
                </a:tc>
                <a:tc>
                  <a:txBody>
                    <a:bodyPr/>
                    <a:lstStyle/>
                    <a:p>
                      <a:pPr algn="ctr" fontAlgn="ctr"/>
                      <a:r>
                        <a:rPr lang="fr-FR" sz="800" b="1" i="0" u="none" strike="noStrike">
                          <a:solidFill>
                            <a:srgbClr val="000000"/>
                          </a:solidFill>
                          <a:effectLst/>
                          <a:latin typeface="Arial" panose="020B0604020202020204" pitchFamily="34" charset="0"/>
                        </a:rPr>
                        <a:t>PropertyGFAParking</a:t>
                      </a:r>
                    </a:p>
                  </a:txBody>
                  <a:tcPr marL="4124" marR="4124" marT="4124" marB="0" anchor="ctr">
                    <a:lnL>
                      <a:noFill/>
                    </a:lnL>
                    <a:lnR>
                      <a:noFill/>
                    </a:lnR>
                    <a:lnT>
                      <a:noFill/>
                    </a:lnT>
                    <a:lnB>
                      <a:noFill/>
                    </a:lnB>
                    <a:solidFill>
                      <a:srgbClr val="FFFFFF"/>
                    </a:solidFill>
                  </a:tcPr>
                </a:tc>
                <a:tc>
                  <a:txBody>
                    <a:bodyPr/>
                    <a:lstStyle/>
                    <a:p>
                      <a:pPr algn="ctr" fontAlgn="ctr"/>
                      <a:r>
                        <a:rPr lang="fr-FR" sz="800" b="1" i="0" u="none" strike="noStrike">
                          <a:solidFill>
                            <a:srgbClr val="000000"/>
                          </a:solidFill>
                          <a:effectLst/>
                          <a:latin typeface="Arial" panose="020B0604020202020204" pitchFamily="34" charset="0"/>
                        </a:rPr>
                        <a:t>PropertyGFABuilding(s)</a:t>
                      </a:r>
                    </a:p>
                  </a:txBody>
                  <a:tcPr marL="4124" marR="4124" marT="4124" marB="0" anchor="ctr">
                    <a:lnL>
                      <a:noFill/>
                    </a:lnL>
                    <a:lnR>
                      <a:noFill/>
                    </a:lnR>
                    <a:lnT>
                      <a:noFill/>
                    </a:lnT>
                    <a:lnB>
                      <a:noFill/>
                    </a:lnB>
                    <a:solidFill>
                      <a:srgbClr val="FFFFFF"/>
                    </a:solidFill>
                  </a:tcPr>
                </a:tc>
                <a:tc>
                  <a:txBody>
                    <a:bodyPr/>
                    <a:lstStyle/>
                    <a:p>
                      <a:pPr algn="ctr" fontAlgn="ctr"/>
                      <a:r>
                        <a:rPr lang="fr-FR" sz="800" b="1" i="0" u="none" strike="noStrike">
                          <a:solidFill>
                            <a:srgbClr val="000000"/>
                          </a:solidFill>
                          <a:effectLst/>
                          <a:latin typeface="Arial" panose="020B0604020202020204" pitchFamily="34" charset="0"/>
                        </a:rPr>
                        <a:t>ENERGYSTARScore</a:t>
                      </a:r>
                    </a:p>
                  </a:txBody>
                  <a:tcPr marL="4124" marR="4124" marT="4124" marB="0" anchor="ctr">
                    <a:lnL>
                      <a:noFill/>
                    </a:lnL>
                    <a:lnR>
                      <a:noFill/>
                    </a:lnR>
                    <a:lnT>
                      <a:noFill/>
                    </a:lnT>
                    <a:lnB>
                      <a:noFill/>
                    </a:lnB>
                    <a:solidFill>
                      <a:srgbClr val="FFFFFF"/>
                    </a:solidFill>
                  </a:tcPr>
                </a:tc>
                <a:tc>
                  <a:txBody>
                    <a:bodyPr/>
                    <a:lstStyle/>
                    <a:p>
                      <a:pPr algn="ctr" fontAlgn="ctr"/>
                      <a:r>
                        <a:rPr lang="fr-FR" sz="800" b="1" i="0" u="none" strike="noStrike">
                          <a:solidFill>
                            <a:srgbClr val="000000"/>
                          </a:solidFill>
                          <a:effectLst/>
                          <a:latin typeface="Arial" panose="020B0604020202020204" pitchFamily="34" charset="0"/>
                        </a:rPr>
                        <a:t>SiteEnergyUse(kBtu)</a:t>
                      </a:r>
                    </a:p>
                  </a:txBody>
                  <a:tcPr marL="4124" marR="4124" marT="4124" marB="0" anchor="ctr">
                    <a:lnL>
                      <a:noFill/>
                    </a:lnL>
                    <a:lnR>
                      <a:noFill/>
                    </a:lnR>
                    <a:lnT>
                      <a:noFill/>
                    </a:lnT>
                    <a:lnB>
                      <a:noFill/>
                    </a:lnB>
                    <a:solidFill>
                      <a:srgbClr val="FFFFFF"/>
                    </a:solidFill>
                  </a:tcPr>
                </a:tc>
                <a:tc>
                  <a:txBody>
                    <a:bodyPr/>
                    <a:lstStyle/>
                    <a:p>
                      <a:pPr algn="ctr" fontAlgn="ctr"/>
                      <a:r>
                        <a:rPr lang="fr-FR" sz="800" b="1" i="0" u="none" strike="noStrike">
                          <a:solidFill>
                            <a:srgbClr val="000000"/>
                          </a:solidFill>
                          <a:effectLst/>
                          <a:latin typeface="Arial" panose="020B0604020202020204" pitchFamily="34" charset="0"/>
                        </a:rPr>
                        <a:t>...</a:t>
                      </a:r>
                    </a:p>
                  </a:txBody>
                  <a:tcPr marL="4124" marR="4124" marT="4124" marB="0" anchor="ctr">
                    <a:lnL>
                      <a:noFill/>
                    </a:lnL>
                    <a:lnR>
                      <a:noFill/>
                    </a:lnR>
                    <a:lnT>
                      <a:noFill/>
                    </a:lnT>
                    <a:lnB>
                      <a:noFill/>
                    </a:lnB>
                    <a:solidFill>
                      <a:srgbClr val="FFFFFF"/>
                    </a:solidFill>
                  </a:tcPr>
                </a:tc>
                <a:tc>
                  <a:txBody>
                    <a:bodyPr/>
                    <a:lstStyle/>
                    <a:p>
                      <a:pPr algn="ctr" fontAlgn="ctr"/>
                      <a:r>
                        <a:rPr lang="fr-FR" sz="800" b="1" i="0" u="none" strike="noStrike">
                          <a:solidFill>
                            <a:srgbClr val="000000"/>
                          </a:solidFill>
                          <a:effectLst/>
                          <a:latin typeface="Arial" panose="020B0604020202020204" pitchFamily="34" charset="0"/>
                        </a:rPr>
                        <a:t>West</a:t>
                      </a:r>
                    </a:p>
                  </a:txBody>
                  <a:tcPr marL="4124" marR="4124" marT="4124" marB="0" anchor="ctr">
                    <a:lnL>
                      <a:noFill/>
                    </a:lnL>
                    <a:lnR>
                      <a:noFill/>
                    </a:lnR>
                    <a:lnT>
                      <a:noFill/>
                    </a:lnT>
                    <a:lnB>
                      <a:noFill/>
                    </a:lnB>
                    <a:solidFill>
                      <a:srgbClr val="FFFFFF"/>
                    </a:solidFill>
                  </a:tcPr>
                </a:tc>
                <a:tc>
                  <a:txBody>
                    <a:bodyPr/>
                    <a:lstStyle/>
                    <a:p>
                      <a:pPr algn="ctr" fontAlgn="ctr"/>
                      <a:r>
                        <a:rPr lang="fr-FR" sz="800" b="1" i="0" u="none" strike="noStrike">
                          <a:solidFill>
                            <a:srgbClr val="000000"/>
                          </a:solidFill>
                          <a:effectLst/>
                          <a:latin typeface="Arial" panose="020B0604020202020204" pitchFamily="34" charset="0"/>
                        </a:rPr>
                        <a:t>Commercial</a:t>
                      </a:r>
                    </a:p>
                  </a:txBody>
                  <a:tcPr marL="4124" marR="4124" marT="4124" marB="0" anchor="ctr">
                    <a:lnL>
                      <a:noFill/>
                    </a:lnL>
                    <a:lnR>
                      <a:noFill/>
                    </a:lnR>
                    <a:lnT>
                      <a:noFill/>
                    </a:lnT>
                    <a:lnB>
                      <a:noFill/>
                    </a:lnB>
                    <a:solidFill>
                      <a:srgbClr val="FFFFFF"/>
                    </a:solidFill>
                  </a:tcPr>
                </a:tc>
                <a:tc>
                  <a:txBody>
                    <a:bodyPr/>
                    <a:lstStyle/>
                    <a:p>
                      <a:pPr algn="ctr" fontAlgn="ctr"/>
                      <a:r>
                        <a:rPr lang="fr-FR" sz="800" b="1" i="0" u="none" strike="noStrike">
                          <a:solidFill>
                            <a:srgbClr val="000000"/>
                          </a:solidFill>
                          <a:effectLst/>
                          <a:latin typeface="Arial" panose="020B0604020202020204" pitchFamily="34" charset="0"/>
                        </a:rPr>
                        <a:t>Education</a:t>
                      </a:r>
                    </a:p>
                  </a:txBody>
                  <a:tcPr marL="4124" marR="4124" marT="4124" marB="0" anchor="ctr">
                    <a:lnL>
                      <a:noFill/>
                    </a:lnL>
                    <a:lnR>
                      <a:noFill/>
                    </a:lnR>
                    <a:lnT>
                      <a:noFill/>
                    </a:lnT>
                    <a:lnB>
                      <a:noFill/>
                    </a:lnB>
                    <a:solidFill>
                      <a:srgbClr val="FFFFFF"/>
                    </a:solidFill>
                  </a:tcPr>
                </a:tc>
                <a:tc>
                  <a:txBody>
                    <a:bodyPr/>
                    <a:lstStyle/>
                    <a:p>
                      <a:pPr algn="ctr" fontAlgn="ctr"/>
                      <a:r>
                        <a:rPr lang="fr-FR" sz="800" b="1" i="0" u="none" strike="noStrike">
                          <a:solidFill>
                            <a:srgbClr val="000000"/>
                          </a:solidFill>
                          <a:effectLst/>
                          <a:latin typeface="Arial" panose="020B0604020202020204" pitchFamily="34" charset="0"/>
                        </a:rPr>
                        <a:t>Family</a:t>
                      </a:r>
                    </a:p>
                  </a:txBody>
                  <a:tcPr marL="4124" marR="4124" marT="4124" marB="0" anchor="ctr">
                    <a:lnL>
                      <a:noFill/>
                    </a:lnL>
                    <a:lnR>
                      <a:noFill/>
                    </a:lnR>
                    <a:lnT>
                      <a:noFill/>
                    </a:lnT>
                    <a:lnB>
                      <a:noFill/>
                    </a:lnB>
                    <a:solidFill>
                      <a:srgbClr val="FFFFFF"/>
                    </a:solidFill>
                  </a:tcPr>
                </a:tc>
                <a:tc>
                  <a:txBody>
                    <a:bodyPr/>
                    <a:lstStyle/>
                    <a:p>
                      <a:pPr algn="ctr" fontAlgn="ctr"/>
                      <a:r>
                        <a:rPr lang="fr-FR" sz="800" b="1" i="0" u="none" strike="noStrike">
                          <a:solidFill>
                            <a:srgbClr val="000000"/>
                          </a:solidFill>
                          <a:effectLst/>
                          <a:latin typeface="Arial" panose="020B0604020202020204" pitchFamily="34" charset="0"/>
                        </a:rPr>
                        <a:t>Hotel</a:t>
                      </a:r>
                    </a:p>
                  </a:txBody>
                  <a:tcPr marL="4124" marR="4124" marT="4124" marB="0" anchor="ctr">
                    <a:lnL>
                      <a:noFill/>
                    </a:lnL>
                    <a:lnR>
                      <a:noFill/>
                    </a:lnR>
                    <a:lnT>
                      <a:noFill/>
                    </a:lnT>
                    <a:lnB>
                      <a:noFill/>
                    </a:lnB>
                    <a:solidFill>
                      <a:srgbClr val="FFFFFF"/>
                    </a:solidFill>
                  </a:tcPr>
                </a:tc>
                <a:tc>
                  <a:txBody>
                    <a:bodyPr/>
                    <a:lstStyle/>
                    <a:p>
                      <a:pPr algn="ctr" fontAlgn="ctr"/>
                      <a:r>
                        <a:rPr lang="fr-FR" sz="800" b="1" i="0" u="none" strike="noStrike">
                          <a:solidFill>
                            <a:srgbClr val="000000"/>
                          </a:solidFill>
                          <a:effectLst/>
                          <a:latin typeface="Arial" panose="020B0604020202020204" pitchFamily="34" charset="0"/>
                        </a:rPr>
                        <a:t>Medical</a:t>
                      </a:r>
                    </a:p>
                  </a:txBody>
                  <a:tcPr marL="4124" marR="4124" marT="4124" marB="0" anchor="ctr">
                    <a:lnL>
                      <a:noFill/>
                    </a:lnL>
                    <a:lnR>
                      <a:noFill/>
                    </a:lnR>
                    <a:lnT>
                      <a:noFill/>
                    </a:lnT>
                    <a:lnB>
                      <a:noFill/>
                    </a:lnB>
                    <a:solidFill>
                      <a:srgbClr val="FFFFFF"/>
                    </a:solidFill>
                  </a:tcPr>
                </a:tc>
                <a:tc>
                  <a:txBody>
                    <a:bodyPr/>
                    <a:lstStyle/>
                    <a:p>
                      <a:pPr algn="ctr" fontAlgn="ctr"/>
                      <a:r>
                        <a:rPr lang="fr-FR" sz="800" b="1" i="0" u="none" strike="noStrike">
                          <a:solidFill>
                            <a:srgbClr val="000000"/>
                          </a:solidFill>
                          <a:effectLst/>
                          <a:latin typeface="Arial" panose="020B0604020202020204" pitchFamily="34" charset="0"/>
                        </a:rPr>
                        <a:t>Office</a:t>
                      </a:r>
                    </a:p>
                  </a:txBody>
                  <a:tcPr marL="4124" marR="4124" marT="4124" marB="0" anchor="ctr">
                    <a:lnL>
                      <a:noFill/>
                    </a:lnL>
                    <a:lnR>
                      <a:noFill/>
                    </a:lnR>
                    <a:lnT>
                      <a:noFill/>
                    </a:lnT>
                    <a:lnB>
                      <a:noFill/>
                    </a:lnB>
                    <a:solidFill>
                      <a:srgbClr val="FFFFFF"/>
                    </a:solidFill>
                  </a:tcPr>
                </a:tc>
                <a:tc>
                  <a:txBody>
                    <a:bodyPr/>
                    <a:lstStyle/>
                    <a:p>
                      <a:pPr algn="ctr" fontAlgn="ctr"/>
                      <a:r>
                        <a:rPr lang="fr-FR" sz="800" b="1" i="0" u="none" strike="noStrike">
                          <a:solidFill>
                            <a:srgbClr val="000000"/>
                          </a:solidFill>
                          <a:effectLst/>
                          <a:latin typeface="Arial" panose="020B0604020202020204" pitchFamily="34" charset="0"/>
                        </a:rPr>
                        <a:t>Other</a:t>
                      </a:r>
                    </a:p>
                  </a:txBody>
                  <a:tcPr marL="4124" marR="4124" marT="4124" marB="0" anchor="ctr">
                    <a:lnL>
                      <a:noFill/>
                    </a:lnL>
                    <a:lnR>
                      <a:noFill/>
                    </a:lnR>
                    <a:lnT>
                      <a:noFill/>
                    </a:lnT>
                    <a:lnB>
                      <a:noFill/>
                    </a:lnB>
                    <a:solidFill>
                      <a:srgbClr val="FFFFFF"/>
                    </a:solidFill>
                  </a:tcPr>
                </a:tc>
                <a:tc>
                  <a:txBody>
                    <a:bodyPr/>
                    <a:lstStyle/>
                    <a:p>
                      <a:pPr algn="ctr" fontAlgn="ctr"/>
                      <a:r>
                        <a:rPr lang="fr-FR" sz="800" b="1" i="0" u="none" strike="noStrike">
                          <a:solidFill>
                            <a:srgbClr val="000000"/>
                          </a:solidFill>
                          <a:effectLst/>
                          <a:latin typeface="Arial" panose="020B0604020202020204" pitchFamily="34" charset="0"/>
                        </a:rPr>
                        <a:t>Storage</a:t>
                      </a:r>
                    </a:p>
                  </a:txBody>
                  <a:tcPr marL="4124" marR="4124" marT="4124" marB="0" anchor="ctr">
                    <a:lnL>
                      <a:noFill/>
                    </a:lnL>
                    <a:lnR>
                      <a:noFill/>
                    </a:lnR>
                    <a:lnT>
                      <a:noFill/>
                    </a:lnT>
                    <a:lnB>
                      <a:noFill/>
                    </a:lnB>
                    <a:solidFill>
                      <a:srgbClr val="FFFFFF"/>
                    </a:solidFill>
                  </a:tcPr>
                </a:tc>
                <a:tc>
                  <a:txBody>
                    <a:bodyPr/>
                    <a:lstStyle/>
                    <a:p>
                      <a:pPr algn="ctr" fontAlgn="ctr"/>
                      <a:r>
                        <a:rPr lang="fr-FR" sz="800" b="1" i="0" u="none" strike="noStrike">
                          <a:solidFill>
                            <a:srgbClr val="000000"/>
                          </a:solidFill>
                          <a:effectLst/>
                          <a:latin typeface="Arial" panose="020B0604020202020204" pitchFamily="34" charset="0"/>
                        </a:rPr>
                        <a:t>Worship Facility</a:t>
                      </a:r>
                    </a:p>
                  </a:txBody>
                  <a:tcPr marL="4124" marR="4124" marT="4124" marB="0" anchor="ctr">
                    <a:lnL>
                      <a:noFill/>
                    </a:lnL>
                    <a:lnR>
                      <a:noFill/>
                    </a:lnR>
                    <a:lnT>
                      <a:noFill/>
                    </a:lnT>
                    <a:lnB>
                      <a:noFill/>
                    </a:lnB>
                    <a:solidFill>
                      <a:srgbClr val="FFFFFF"/>
                    </a:solidFill>
                  </a:tcPr>
                </a:tc>
                <a:extLst>
                  <a:ext uri="{0D108BD9-81ED-4DB2-BD59-A6C34878D82A}">
                    <a16:rowId xmlns:a16="http://schemas.microsoft.com/office/drawing/2014/main" val="708126649"/>
                  </a:ext>
                </a:extLst>
              </a:tr>
              <a:tr h="527481">
                <a:tc>
                  <a:txBody>
                    <a:bodyPr/>
                    <a:lstStyle/>
                    <a:p>
                      <a:pPr algn="ctr" fontAlgn="ctr"/>
                      <a:r>
                        <a:rPr lang="fr-FR" sz="800" b="0" i="0" u="none" strike="noStrike">
                          <a:solidFill>
                            <a:srgbClr val="000000"/>
                          </a:solidFill>
                          <a:effectLst/>
                          <a:latin typeface="Arial" panose="020B0604020202020204" pitchFamily="34" charset="0"/>
                        </a:rPr>
                        <a:t>Hotel</a:t>
                      </a:r>
                    </a:p>
                  </a:txBody>
                  <a:tcPr marL="4124" marR="4124" marT="4124" marB="0" anchor="ctr">
                    <a:lnL>
                      <a:noFill/>
                    </a:lnL>
                    <a:lnR>
                      <a:noFill/>
                    </a:lnR>
                    <a:lnT>
                      <a:noFill/>
                    </a:lnT>
                    <a:lnB>
                      <a:noFill/>
                    </a:lnB>
                    <a:solidFill>
                      <a:srgbClr val="F5F5F5"/>
                    </a:solidFill>
                  </a:tcPr>
                </a:tc>
                <a:tc>
                  <a:txBody>
                    <a:bodyPr/>
                    <a:lstStyle/>
                    <a:p>
                      <a:pPr algn="ctr" fontAlgn="ctr"/>
                      <a:r>
                        <a:rPr lang="fr-FR" sz="800" b="0" i="0" u="none" strike="noStrike">
                          <a:solidFill>
                            <a:srgbClr val="000000"/>
                          </a:solidFill>
                          <a:effectLst/>
                          <a:latin typeface="Arial" panose="020B0604020202020204" pitchFamily="34" charset="0"/>
                        </a:rPr>
                        <a:t>Center / East</a:t>
                      </a:r>
                    </a:p>
                  </a:txBody>
                  <a:tcPr marL="4124" marR="4124" marT="4124" marB="0" anchor="ctr">
                    <a:lnL>
                      <a:noFill/>
                    </a:lnL>
                    <a:lnR>
                      <a:noFill/>
                    </a:lnR>
                    <a:lnT>
                      <a:noFill/>
                    </a:lnT>
                    <a:lnB>
                      <a:noFill/>
                    </a:lnB>
                    <a:solidFill>
                      <a:srgbClr val="F5F5F5"/>
                    </a:solidFill>
                  </a:tcPr>
                </a:tc>
                <a:tc>
                  <a:txBody>
                    <a:bodyPr/>
                    <a:lstStyle/>
                    <a:p>
                      <a:pPr algn="ctr" fontAlgn="ctr"/>
                      <a:r>
                        <a:rPr lang="fr-FR" sz="800" b="0" i="0" u="none" strike="noStrike">
                          <a:solidFill>
                            <a:srgbClr val="000000"/>
                          </a:solidFill>
                          <a:effectLst/>
                          <a:latin typeface="Arial" panose="020B0604020202020204" pitchFamily="34" charset="0"/>
                        </a:rPr>
                        <a:t>1927</a:t>
                      </a:r>
                    </a:p>
                  </a:txBody>
                  <a:tcPr marL="4124" marR="4124" marT="4124" marB="0" anchor="ctr">
                    <a:lnL>
                      <a:noFill/>
                    </a:lnL>
                    <a:lnR>
                      <a:noFill/>
                    </a:lnR>
                    <a:lnT>
                      <a:noFill/>
                    </a:lnT>
                    <a:lnB>
                      <a:noFill/>
                    </a:lnB>
                    <a:solidFill>
                      <a:srgbClr val="F5F5F5"/>
                    </a:solidFill>
                  </a:tcPr>
                </a:tc>
                <a:tc>
                  <a:txBody>
                    <a:bodyPr/>
                    <a:lstStyle/>
                    <a:p>
                      <a:pPr algn="ctr" fontAlgn="ctr"/>
                      <a:r>
                        <a:rPr lang="fr-FR" sz="800" b="0" i="0" u="none" strike="noStrike">
                          <a:solidFill>
                            <a:srgbClr val="000000"/>
                          </a:solidFill>
                          <a:effectLst/>
                          <a:latin typeface="Arial" panose="020B0604020202020204" pitchFamily="34" charset="0"/>
                        </a:rPr>
                        <a:t>1.0</a:t>
                      </a:r>
                    </a:p>
                  </a:txBody>
                  <a:tcPr marL="4124" marR="4124" marT="4124" marB="0" anchor="ctr">
                    <a:lnL>
                      <a:noFill/>
                    </a:lnL>
                    <a:lnR>
                      <a:noFill/>
                    </a:lnR>
                    <a:lnT>
                      <a:noFill/>
                    </a:lnT>
                    <a:lnB>
                      <a:noFill/>
                    </a:lnB>
                    <a:solidFill>
                      <a:srgbClr val="F5F5F5"/>
                    </a:solidFill>
                  </a:tcPr>
                </a:tc>
                <a:tc>
                  <a:txBody>
                    <a:bodyPr/>
                    <a:lstStyle/>
                    <a:p>
                      <a:pPr algn="ctr" fontAlgn="ctr"/>
                      <a:r>
                        <a:rPr lang="fr-FR" sz="800" b="0" i="0" u="none" strike="noStrike">
                          <a:solidFill>
                            <a:srgbClr val="000000"/>
                          </a:solidFill>
                          <a:effectLst/>
                          <a:latin typeface="Arial" panose="020B0604020202020204" pitchFamily="34" charset="0"/>
                        </a:rPr>
                        <a:t>12.0</a:t>
                      </a:r>
                    </a:p>
                  </a:txBody>
                  <a:tcPr marL="4124" marR="4124" marT="4124" marB="0" anchor="ctr">
                    <a:lnL>
                      <a:noFill/>
                    </a:lnL>
                    <a:lnR>
                      <a:noFill/>
                    </a:lnR>
                    <a:lnT>
                      <a:noFill/>
                    </a:lnT>
                    <a:lnB>
                      <a:noFill/>
                    </a:lnB>
                    <a:solidFill>
                      <a:srgbClr val="F5F5F5"/>
                    </a:solidFill>
                  </a:tcPr>
                </a:tc>
                <a:tc>
                  <a:txBody>
                    <a:bodyPr/>
                    <a:lstStyle/>
                    <a:p>
                      <a:pPr algn="ctr" fontAlgn="ctr"/>
                      <a:r>
                        <a:rPr lang="fr-FR" sz="800" b="0" i="0" u="none" strike="noStrike">
                          <a:solidFill>
                            <a:srgbClr val="000000"/>
                          </a:solidFill>
                          <a:effectLst/>
                          <a:latin typeface="Arial" panose="020B0604020202020204" pitchFamily="34" charset="0"/>
                        </a:rPr>
                        <a:t>88434</a:t>
                      </a:r>
                    </a:p>
                  </a:txBody>
                  <a:tcPr marL="4124" marR="4124" marT="4124" marB="0" anchor="ctr">
                    <a:lnL>
                      <a:noFill/>
                    </a:lnL>
                    <a:lnR>
                      <a:noFill/>
                    </a:lnR>
                    <a:lnT>
                      <a:noFill/>
                    </a:lnT>
                    <a:lnB>
                      <a:noFill/>
                    </a:lnB>
                    <a:solidFill>
                      <a:srgbClr val="F5F5F5"/>
                    </a:solidFill>
                  </a:tcPr>
                </a:tc>
                <a:tc>
                  <a:txBody>
                    <a:bodyPr/>
                    <a:lstStyle/>
                    <a:p>
                      <a:pPr algn="ctr" fontAlgn="ctr"/>
                      <a:r>
                        <a:rPr lang="fr-FR" sz="800" b="0" i="0" u="none" strike="noStrike">
                          <a:solidFill>
                            <a:srgbClr val="000000"/>
                          </a:solidFill>
                          <a:effectLst/>
                          <a:latin typeface="Arial" panose="020B0604020202020204" pitchFamily="34" charset="0"/>
                        </a:rPr>
                        <a:t>0</a:t>
                      </a:r>
                    </a:p>
                  </a:txBody>
                  <a:tcPr marL="4124" marR="4124" marT="4124" marB="0" anchor="ctr">
                    <a:lnL>
                      <a:noFill/>
                    </a:lnL>
                    <a:lnR>
                      <a:noFill/>
                    </a:lnR>
                    <a:lnT>
                      <a:noFill/>
                    </a:lnT>
                    <a:lnB>
                      <a:noFill/>
                    </a:lnB>
                    <a:solidFill>
                      <a:srgbClr val="F5F5F5"/>
                    </a:solidFill>
                  </a:tcPr>
                </a:tc>
                <a:tc>
                  <a:txBody>
                    <a:bodyPr/>
                    <a:lstStyle/>
                    <a:p>
                      <a:pPr algn="ctr" fontAlgn="ctr"/>
                      <a:r>
                        <a:rPr lang="fr-FR" sz="800" b="0" i="0" u="none" strike="noStrike">
                          <a:solidFill>
                            <a:srgbClr val="000000"/>
                          </a:solidFill>
                          <a:effectLst/>
                          <a:latin typeface="Arial" panose="020B0604020202020204" pitchFamily="34" charset="0"/>
                        </a:rPr>
                        <a:t>88434</a:t>
                      </a:r>
                    </a:p>
                  </a:txBody>
                  <a:tcPr marL="4124" marR="4124" marT="4124" marB="0" anchor="ctr">
                    <a:lnL>
                      <a:noFill/>
                    </a:lnL>
                    <a:lnR>
                      <a:noFill/>
                    </a:lnR>
                    <a:lnT>
                      <a:noFill/>
                    </a:lnT>
                    <a:lnB>
                      <a:noFill/>
                    </a:lnB>
                    <a:solidFill>
                      <a:srgbClr val="F5F5F5"/>
                    </a:solidFill>
                  </a:tcPr>
                </a:tc>
                <a:tc>
                  <a:txBody>
                    <a:bodyPr/>
                    <a:lstStyle/>
                    <a:p>
                      <a:pPr algn="ctr" fontAlgn="ctr"/>
                      <a:r>
                        <a:rPr lang="fr-FR" sz="800" b="0" i="0" u="none" strike="noStrike">
                          <a:solidFill>
                            <a:srgbClr val="000000"/>
                          </a:solidFill>
                          <a:effectLst/>
                          <a:latin typeface="Arial" panose="020B0604020202020204" pitchFamily="34" charset="0"/>
                        </a:rPr>
                        <a:t>65.0</a:t>
                      </a:r>
                    </a:p>
                  </a:txBody>
                  <a:tcPr marL="4124" marR="4124" marT="4124" marB="0" anchor="ctr">
                    <a:lnL>
                      <a:noFill/>
                    </a:lnL>
                    <a:lnR>
                      <a:noFill/>
                    </a:lnR>
                    <a:lnT>
                      <a:noFill/>
                    </a:lnT>
                    <a:lnB>
                      <a:noFill/>
                    </a:lnB>
                    <a:solidFill>
                      <a:srgbClr val="F5F5F5"/>
                    </a:solidFill>
                  </a:tcPr>
                </a:tc>
                <a:tc>
                  <a:txBody>
                    <a:bodyPr/>
                    <a:lstStyle/>
                    <a:p>
                      <a:pPr algn="ctr" fontAlgn="ctr"/>
                      <a:r>
                        <a:rPr lang="fr-FR" sz="800" b="0" i="0" u="none" strike="noStrike">
                          <a:solidFill>
                            <a:srgbClr val="000000"/>
                          </a:solidFill>
                          <a:effectLst/>
                          <a:latin typeface="Arial" panose="020B0604020202020204" pitchFamily="34" charset="0"/>
                        </a:rPr>
                        <a:t>6981428.0</a:t>
                      </a:r>
                    </a:p>
                  </a:txBody>
                  <a:tcPr marL="4124" marR="4124" marT="4124" marB="0" anchor="ctr">
                    <a:lnL>
                      <a:noFill/>
                    </a:lnL>
                    <a:lnR>
                      <a:noFill/>
                    </a:lnR>
                    <a:lnT>
                      <a:noFill/>
                    </a:lnT>
                    <a:lnB>
                      <a:noFill/>
                    </a:lnB>
                    <a:solidFill>
                      <a:srgbClr val="F5F5F5"/>
                    </a:solidFill>
                  </a:tcPr>
                </a:tc>
                <a:tc>
                  <a:txBody>
                    <a:bodyPr/>
                    <a:lstStyle/>
                    <a:p>
                      <a:pPr algn="ctr" fontAlgn="ctr"/>
                      <a:r>
                        <a:rPr lang="fr-FR" sz="800" b="0" i="0" u="none" strike="noStrike">
                          <a:solidFill>
                            <a:srgbClr val="000000"/>
                          </a:solidFill>
                          <a:effectLst/>
                          <a:latin typeface="Arial" panose="020B0604020202020204" pitchFamily="34" charset="0"/>
                        </a:rPr>
                        <a:t>...</a:t>
                      </a:r>
                    </a:p>
                  </a:txBody>
                  <a:tcPr marL="4124" marR="4124" marT="4124" marB="0" anchor="ctr">
                    <a:lnL>
                      <a:noFill/>
                    </a:lnL>
                    <a:lnR>
                      <a:noFill/>
                    </a:lnR>
                    <a:lnT>
                      <a:noFill/>
                    </a:lnT>
                    <a:lnB>
                      <a:noFill/>
                    </a:lnB>
                    <a:solidFill>
                      <a:srgbClr val="F5F5F5"/>
                    </a:solidFill>
                  </a:tcPr>
                </a:tc>
                <a:tc>
                  <a:txBody>
                    <a:bodyPr/>
                    <a:lstStyle/>
                    <a:p>
                      <a:pPr algn="ctr" fontAlgn="ctr"/>
                      <a:r>
                        <a:rPr lang="fr-FR" sz="800" b="0" i="0" u="none" strike="noStrike">
                          <a:solidFill>
                            <a:srgbClr val="000000"/>
                          </a:solidFill>
                          <a:effectLst/>
                          <a:latin typeface="Arial" panose="020B0604020202020204" pitchFamily="34" charset="0"/>
                        </a:rPr>
                        <a:t>0.0</a:t>
                      </a:r>
                    </a:p>
                  </a:txBody>
                  <a:tcPr marL="4124" marR="4124" marT="4124" marB="0" anchor="ctr">
                    <a:lnL>
                      <a:noFill/>
                    </a:lnL>
                    <a:lnR>
                      <a:noFill/>
                    </a:lnR>
                    <a:lnT>
                      <a:noFill/>
                    </a:lnT>
                    <a:lnB>
                      <a:noFill/>
                    </a:lnB>
                    <a:solidFill>
                      <a:srgbClr val="F5F5F5"/>
                    </a:solidFill>
                  </a:tcPr>
                </a:tc>
                <a:tc>
                  <a:txBody>
                    <a:bodyPr/>
                    <a:lstStyle/>
                    <a:p>
                      <a:pPr algn="ctr" fontAlgn="ctr"/>
                      <a:r>
                        <a:rPr lang="fr-FR" sz="800" b="0" i="0" u="none" strike="noStrike">
                          <a:solidFill>
                            <a:srgbClr val="000000"/>
                          </a:solidFill>
                          <a:effectLst/>
                          <a:latin typeface="Arial" panose="020B0604020202020204" pitchFamily="34" charset="0"/>
                        </a:rPr>
                        <a:t>0.0</a:t>
                      </a:r>
                    </a:p>
                  </a:txBody>
                  <a:tcPr marL="4124" marR="4124" marT="4124" marB="0" anchor="ctr">
                    <a:lnL>
                      <a:noFill/>
                    </a:lnL>
                    <a:lnR>
                      <a:noFill/>
                    </a:lnR>
                    <a:lnT>
                      <a:noFill/>
                    </a:lnT>
                    <a:lnB>
                      <a:noFill/>
                    </a:lnB>
                    <a:solidFill>
                      <a:srgbClr val="F5F5F5"/>
                    </a:solidFill>
                  </a:tcPr>
                </a:tc>
                <a:tc>
                  <a:txBody>
                    <a:bodyPr/>
                    <a:lstStyle/>
                    <a:p>
                      <a:pPr algn="ctr" fontAlgn="ctr"/>
                      <a:r>
                        <a:rPr lang="fr-FR" sz="800" b="0" i="0" u="none" strike="noStrike">
                          <a:solidFill>
                            <a:srgbClr val="000000"/>
                          </a:solidFill>
                          <a:effectLst/>
                          <a:latin typeface="Arial" panose="020B0604020202020204" pitchFamily="34" charset="0"/>
                        </a:rPr>
                        <a:t>0.0</a:t>
                      </a:r>
                    </a:p>
                  </a:txBody>
                  <a:tcPr marL="4124" marR="4124" marT="4124" marB="0" anchor="ctr">
                    <a:lnL>
                      <a:noFill/>
                    </a:lnL>
                    <a:lnR>
                      <a:noFill/>
                    </a:lnR>
                    <a:lnT>
                      <a:noFill/>
                    </a:lnT>
                    <a:lnB>
                      <a:noFill/>
                    </a:lnB>
                    <a:solidFill>
                      <a:srgbClr val="F5F5F5"/>
                    </a:solidFill>
                  </a:tcPr>
                </a:tc>
                <a:tc>
                  <a:txBody>
                    <a:bodyPr/>
                    <a:lstStyle/>
                    <a:p>
                      <a:pPr algn="ctr" fontAlgn="ctr"/>
                      <a:r>
                        <a:rPr lang="fr-FR" sz="800" b="0" i="0" u="none" strike="noStrike">
                          <a:solidFill>
                            <a:srgbClr val="000000"/>
                          </a:solidFill>
                          <a:effectLst/>
                          <a:latin typeface="Arial" panose="020B0604020202020204" pitchFamily="34" charset="0"/>
                        </a:rPr>
                        <a:t>0.0</a:t>
                      </a:r>
                    </a:p>
                  </a:txBody>
                  <a:tcPr marL="4124" marR="4124" marT="4124" marB="0" anchor="ctr">
                    <a:lnL>
                      <a:noFill/>
                    </a:lnL>
                    <a:lnR>
                      <a:noFill/>
                    </a:lnR>
                    <a:lnT>
                      <a:noFill/>
                    </a:lnT>
                    <a:lnB>
                      <a:noFill/>
                    </a:lnB>
                    <a:solidFill>
                      <a:srgbClr val="F5F5F5"/>
                    </a:solidFill>
                  </a:tcPr>
                </a:tc>
                <a:tc>
                  <a:txBody>
                    <a:bodyPr/>
                    <a:lstStyle/>
                    <a:p>
                      <a:pPr algn="ctr" fontAlgn="ctr"/>
                      <a:r>
                        <a:rPr lang="fr-FR" sz="800" b="0" i="0" u="none" strike="noStrike">
                          <a:solidFill>
                            <a:srgbClr val="000000"/>
                          </a:solidFill>
                          <a:effectLst/>
                          <a:latin typeface="Arial" panose="020B0604020202020204" pitchFamily="34" charset="0"/>
                        </a:rPr>
                        <a:t>1.0</a:t>
                      </a:r>
                    </a:p>
                  </a:txBody>
                  <a:tcPr marL="4124" marR="4124" marT="4124" marB="0" anchor="ctr">
                    <a:lnL>
                      <a:noFill/>
                    </a:lnL>
                    <a:lnR>
                      <a:noFill/>
                    </a:lnR>
                    <a:lnT>
                      <a:noFill/>
                    </a:lnT>
                    <a:lnB>
                      <a:noFill/>
                    </a:lnB>
                    <a:solidFill>
                      <a:srgbClr val="F5F5F5"/>
                    </a:solidFill>
                  </a:tcPr>
                </a:tc>
                <a:tc>
                  <a:txBody>
                    <a:bodyPr/>
                    <a:lstStyle/>
                    <a:p>
                      <a:pPr algn="ctr" fontAlgn="ctr"/>
                      <a:r>
                        <a:rPr lang="fr-FR" sz="800" b="0" i="0" u="none" strike="noStrike">
                          <a:solidFill>
                            <a:srgbClr val="000000"/>
                          </a:solidFill>
                          <a:effectLst/>
                          <a:latin typeface="Arial" panose="020B0604020202020204" pitchFamily="34" charset="0"/>
                        </a:rPr>
                        <a:t>0.0</a:t>
                      </a:r>
                    </a:p>
                  </a:txBody>
                  <a:tcPr marL="4124" marR="4124" marT="4124" marB="0" anchor="ctr">
                    <a:lnL>
                      <a:noFill/>
                    </a:lnL>
                    <a:lnR>
                      <a:noFill/>
                    </a:lnR>
                    <a:lnT>
                      <a:noFill/>
                    </a:lnT>
                    <a:lnB>
                      <a:noFill/>
                    </a:lnB>
                    <a:solidFill>
                      <a:srgbClr val="F5F5F5"/>
                    </a:solidFill>
                  </a:tcPr>
                </a:tc>
                <a:tc>
                  <a:txBody>
                    <a:bodyPr/>
                    <a:lstStyle/>
                    <a:p>
                      <a:pPr algn="ctr" fontAlgn="ctr"/>
                      <a:r>
                        <a:rPr lang="fr-FR" sz="800" b="0" i="0" u="none" strike="noStrike">
                          <a:solidFill>
                            <a:srgbClr val="000000"/>
                          </a:solidFill>
                          <a:effectLst/>
                          <a:latin typeface="Arial" panose="020B0604020202020204" pitchFamily="34" charset="0"/>
                        </a:rPr>
                        <a:t>0.0</a:t>
                      </a:r>
                    </a:p>
                  </a:txBody>
                  <a:tcPr marL="4124" marR="4124" marT="4124" marB="0" anchor="ctr">
                    <a:lnL>
                      <a:noFill/>
                    </a:lnL>
                    <a:lnR>
                      <a:noFill/>
                    </a:lnR>
                    <a:lnT>
                      <a:noFill/>
                    </a:lnT>
                    <a:lnB>
                      <a:noFill/>
                    </a:lnB>
                    <a:solidFill>
                      <a:srgbClr val="F5F5F5"/>
                    </a:solidFill>
                  </a:tcPr>
                </a:tc>
                <a:tc>
                  <a:txBody>
                    <a:bodyPr/>
                    <a:lstStyle/>
                    <a:p>
                      <a:pPr algn="ctr" fontAlgn="ctr"/>
                      <a:r>
                        <a:rPr lang="fr-FR" sz="800" b="0" i="0" u="none" strike="noStrike">
                          <a:solidFill>
                            <a:srgbClr val="000000"/>
                          </a:solidFill>
                          <a:effectLst/>
                          <a:latin typeface="Arial" panose="020B0604020202020204" pitchFamily="34" charset="0"/>
                        </a:rPr>
                        <a:t>0.0</a:t>
                      </a:r>
                    </a:p>
                  </a:txBody>
                  <a:tcPr marL="4124" marR="4124" marT="4124" marB="0" anchor="ctr">
                    <a:lnL>
                      <a:noFill/>
                    </a:lnL>
                    <a:lnR>
                      <a:noFill/>
                    </a:lnR>
                    <a:lnT>
                      <a:noFill/>
                    </a:lnT>
                    <a:lnB>
                      <a:noFill/>
                    </a:lnB>
                    <a:solidFill>
                      <a:srgbClr val="F5F5F5"/>
                    </a:solidFill>
                  </a:tcPr>
                </a:tc>
                <a:tc>
                  <a:txBody>
                    <a:bodyPr/>
                    <a:lstStyle/>
                    <a:p>
                      <a:pPr algn="ctr" fontAlgn="ctr"/>
                      <a:r>
                        <a:rPr lang="fr-FR" sz="800" b="0" i="0" u="none" strike="noStrike">
                          <a:solidFill>
                            <a:srgbClr val="000000"/>
                          </a:solidFill>
                          <a:effectLst/>
                          <a:latin typeface="Arial" panose="020B0604020202020204" pitchFamily="34" charset="0"/>
                        </a:rPr>
                        <a:t>0.0</a:t>
                      </a:r>
                    </a:p>
                  </a:txBody>
                  <a:tcPr marL="4124" marR="4124" marT="4124" marB="0" anchor="ctr">
                    <a:lnL>
                      <a:noFill/>
                    </a:lnL>
                    <a:lnR>
                      <a:noFill/>
                    </a:lnR>
                    <a:lnT>
                      <a:noFill/>
                    </a:lnT>
                    <a:lnB>
                      <a:noFill/>
                    </a:lnB>
                    <a:solidFill>
                      <a:srgbClr val="F5F5F5"/>
                    </a:solidFill>
                  </a:tcPr>
                </a:tc>
                <a:tc>
                  <a:txBody>
                    <a:bodyPr/>
                    <a:lstStyle/>
                    <a:p>
                      <a:pPr algn="ctr" fontAlgn="ctr"/>
                      <a:r>
                        <a:rPr lang="fr-FR" sz="800" b="0" i="0" u="none" strike="noStrike">
                          <a:solidFill>
                            <a:srgbClr val="000000"/>
                          </a:solidFill>
                          <a:effectLst/>
                          <a:latin typeface="Arial" panose="020B0604020202020204" pitchFamily="34" charset="0"/>
                        </a:rPr>
                        <a:t>0.0</a:t>
                      </a:r>
                    </a:p>
                  </a:txBody>
                  <a:tcPr marL="4124" marR="4124" marT="4124" marB="0" anchor="ctr">
                    <a:lnL>
                      <a:noFill/>
                    </a:lnL>
                    <a:lnR>
                      <a:noFill/>
                    </a:lnR>
                    <a:lnT>
                      <a:noFill/>
                    </a:lnT>
                    <a:lnB>
                      <a:noFill/>
                    </a:lnB>
                    <a:solidFill>
                      <a:srgbClr val="F5F5F5"/>
                    </a:solidFill>
                  </a:tcPr>
                </a:tc>
                <a:extLst>
                  <a:ext uri="{0D108BD9-81ED-4DB2-BD59-A6C34878D82A}">
                    <a16:rowId xmlns:a16="http://schemas.microsoft.com/office/drawing/2014/main" val="313414498"/>
                  </a:ext>
                </a:extLst>
              </a:tr>
              <a:tr h="527481">
                <a:tc>
                  <a:txBody>
                    <a:bodyPr/>
                    <a:lstStyle/>
                    <a:p>
                      <a:pPr algn="ctr" fontAlgn="ctr"/>
                      <a:r>
                        <a:rPr lang="fr-FR" sz="800" b="0" i="0" u="none" strike="noStrike">
                          <a:solidFill>
                            <a:srgbClr val="000000"/>
                          </a:solidFill>
                          <a:effectLst/>
                          <a:latin typeface="Arial" panose="020B0604020202020204" pitchFamily="34" charset="0"/>
                        </a:rPr>
                        <a:t>Hotel</a:t>
                      </a:r>
                    </a:p>
                  </a:txBody>
                  <a:tcPr marL="4124" marR="4124" marT="4124" marB="0" anchor="ctr">
                    <a:lnL>
                      <a:noFill/>
                    </a:lnL>
                    <a:lnR>
                      <a:noFill/>
                    </a:lnR>
                    <a:lnT>
                      <a:noFill/>
                    </a:lnT>
                    <a:lnB>
                      <a:noFill/>
                    </a:lnB>
                    <a:solidFill>
                      <a:srgbClr val="FFFFFF"/>
                    </a:solidFill>
                  </a:tcPr>
                </a:tc>
                <a:tc>
                  <a:txBody>
                    <a:bodyPr/>
                    <a:lstStyle/>
                    <a:p>
                      <a:pPr algn="ctr" fontAlgn="ctr"/>
                      <a:r>
                        <a:rPr lang="fr-FR" sz="800" b="0" i="0" u="none" strike="noStrike">
                          <a:solidFill>
                            <a:srgbClr val="000000"/>
                          </a:solidFill>
                          <a:effectLst/>
                          <a:latin typeface="Arial" panose="020B0604020202020204" pitchFamily="34" charset="0"/>
                        </a:rPr>
                        <a:t>Center / East</a:t>
                      </a:r>
                    </a:p>
                  </a:txBody>
                  <a:tcPr marL="4124" marR="4124" marT="4124" marB="0" anchor="ctr">
                    <a:lnL>
                      <a:noFill/>
                    </a:lnL>
                    <a:lnR>
                      <a:noFill/>
                    </a:lnR>
                    <a:lnT>
                      <a:noFill/>
                    </a:lnT>
                    <a:lnB>
                      <a:noFill/>
                    </a:lnB>
                    <a:solidFill>
                      <a:srgbClr val="FFFFFF"/>
                    </a:solidFill>
                  </a:tcPr>
                </a:tc>
                <a:tc>
                  <a:txBody>
                    <a:bodyPr/>
                    <a:lstStyle/>
                    <a:p>
                      <a:pPr algn="ctr" fontAlgn="ctr"/>
                      <a:r>
                        <a:rPr lang="fr-FR" sz="800" b="0" i="0" u="none" strike="noStrike">
                          <a:solidFill>
                            <a:srgbClr val="000000"/>
                          </a:solidFill>
                          <a:effectLst/>
                          <a:latin typeface="Arial" panose="020B0604020202020204" pitchFamily="34" charset="0"/>
                        </a:rPr>
                        <a:t>1996</a:t>
                      </a:r>
                    </a:p>
                  </a:txBody>
                  <a:tcPr marL="4124" marR="4124" marT="4124" marB="0" anchor="ctr">
                    <a:lnL>
                      <a:noFill/>
                    </a:lnL>
                    <a:lnR>
                      <a:noFill/>
                    </a:lnR>
                    <a:lnT>
                      <a:noFill/>
                    </a:lnT>
                    <a:lnB>
                      <a:noFill/>
                    </a:lnB>
                    <a:solidFill>
                      <a:srgbClr val="FFFFFF"/>
                    </a:solidFill>
                  </a:tcPr>
                </a:tc>
                <a:tc>
                  <a:txBody>
                    <a:bodyPr/>
                    <a:lstStyle/>
                    <a:p>
                      <a:pPr algn="ctr" fontAlgn="ctr"/>
                      <a:r>
                        <a:rPr lang="fr-FR" sz="800" b="0" i="0" u="none" strike="noStrike">
                          <a:solidFill>
                            <a:srgbClr val="000000"/>
                          </a:solidFill>
                          <a:effectLst/>
                          <a:latin typeface="Arial" panose="020B0604020202020204" pitchFamily="34" charset="0"/>
                        </a:rPr>
                        <a:t>1.0</a:t>
                      </a:r>
                    </a:p>
                  </a:txBody>
                  <a:tcPr marL="4124" marR="4124" marT="4124" marB="0" anchor="ctr">
                    <a:lnL>
                      <a:noFill/>
                    </a:lnL>
                    <a:lnR>
                      <a:noFill/>
                    </a:lnR>
                    <a:lnT>
                      <a:noFill/>
                    </a:lnT>
                    <a:lnB>
                      <a:noFill/>
                    </a:lnB>
                    <a:solidFill>
                      <a:srgbClr val="FFFFFF"/>
                    </a:solidFill>
                  </a:tcPr>
                </a:tc>
                <a:tc>
                  <a:txBody>
                    <a:bodyPr/>
                    <a:lstStyle/>
                    <a:p>
                      <a:pPr algn="ctr" fontAlgn="ctr"/>
                      <a:r>
                        <a:rPr lang="fr-FR" sz="800" b="0" i="0" u="none" strike="noStrike">
                          <a:solidFill>
                            <a:srgbClr val="000000"/>
                          </a:solidFill>
                          <a:effectLst/>
                          <a:latin typeface="Arial" panose="020B0604020202020204" pitchFamily="34" charset="0"/>
                        </a:rPr>
                        <a:t>11.0</a:t>
                      </a:r>
                    </a:p>
                  </a:txBody>
                  <a:tcPr marL="4124" marR="4124" marT="4124" marB="0" anchor="ctr">
                    <a:lnL>
                      <a:noFill/>
                    </a:lnL>
                    <a:lnR>
                      <a:noFill/>
                    </a:lnR>
                    <a:lnT>
                      <a:noFill/>
                    </a:lnT>
                    <a:lnB>
                      <a:noFill/>
                    </a:lnB>
                    <a:solidFill>
                      <a:srgbClr val="FFFFFF"/>
                    </a:solidFill>
                  </a:tcPr>
                </a:tc>
                <a:tc>
                  <a:txBody>
                    <a:bodyPr/>
                    <a:lstStyle/>
                    <a:p>
                      <a:pPr algn="ctr" fontAlgn="ctr"/>
                      <a:r>
                        <a:rPr lang="fr-FR" sz="800" b="0" i="0" u="none" strike="noStrike">
                          <a:solidFill>
                            <a:srgbClr val="000000"/>
                          </a:solidFill>
                          <a:effectLst/>
                          <a:latin typeface="Arial" panose="020B0604020202020204" pitchFamily="34" charset="0"/>
                        </a:rPr>
                        <a:t>103566</a:t>
                      </a:r>
                    </a:p>
                  </a:txBody>
                  <a:tcPr marL="4124" marR="4124" marT="4124" marB="0" anchor="ctr">
                    <a:lnL>
                      <a:noFill/>
                    </a:lnL>
                    <a:lnR>
                      <a:noFill/>
                    </a:lnR>
                    <a:lnT>
                      <a:noFill/>
                    </a:lnT>
                    <a:lnB>
                      <a:noFill/>
                    </a:lnB>
                    <a:solidFill>
                      <a:srgbClr val="FFFFFF"/>
                    </a:solidFill>
                  </a:tcPr>
                </a:tc>
                <a:tc>
                  <a:txBody>
                    <a:bodyPr/>
                    <a:lstStyle/>
                    <a:p>
                      <a:pPr algn="ctr" fontAlgn="ctr"/>
                      <a:r>
                        <a:rPr lang="fr-FR" sz="800" b="0" i="0" u="none" strike="noStrike">
                          <a:solidFill>
                            <a:srgbClr val="000000"/>
                          </a:solidFill>
                          <a:effectLst/>
                          <a:latin typeface="Arial" panose="020B0604020202020204" pitchFamily="34" charset="0"/>
                        </a:rPr>
                        <a:t>15064</a:t>
                      </a:r>
                    </a:p>
                  </a:txBody>
                  <a:tcPr marL="4124" marR="4124" marT="4124" marB="0" anchor="ctr">
                    <a:lnL>
                      <a:noFill/>
                    </a:lnL>
                    <a:lnR>
                      <a:noFill/>
                    </a:lnR>
                    <a:lnT>
                      <a:noFill/>
                    </a:lnT>
                    <a:lnB>
                      <a:noFill/>
                    </a:lnB>
                    <a:solidFill>
                      <a:srgbClr val="FFFFFF"/>
                    </a:solidFill>
                  </a:tcPr>
                </a:tc>
                <a:tc>
                  <a:txBody>
                    <a:bodyPr/>
                    <a:lstStyle/>
                    <a:p>
                      <a:pPr algn="ctr" fontAlgn="ctr"/>
                      <a:r>
                        <a:rPr lang="fr-FR" sz="800" b="0" i="0" u="none" strike="noStrike" dirty="0">
                          <a:solidFill>
                            <a:srgbClr val="000000"/>
                          </a:solidFill>
                          <a:effectLst/>
                          <a:latin typeface="Arial" panose="020B0604020202020204" pitchFamily="34" charset="0"/>
                        </a:rPr>
                        <a:t>88502</a:t>
                      </a:r>
                    </a:p>
                  </a:txBody>
                  <a:tcPr marL="4124" marR="4124" marT="4124" marB="0" anchor="ctr">
                    <a:lnL>
                      <a:noFill/>
                    </a:lnL>
                    <a:lnR>
                      <a:noFill/>
                    </a:lnR>
                    <a:lnT>
                      <a:noFill/>
                    </a:lnT>
                    <a:lnB>
                      <a:noFill/>
                    </a:lnB>
                    <a:solidFill>
                      <a:srgbClr val="FFFFFF"/>
                    </a:solidFill>
                  </a:tcPr>
                </a:tc>
                <a:tc>
                  <a:txBody>
                    <a:bodyPr/>
                    <a:lstStyle/>
                    <a:p>
                      <a:pPr algn="ctr" fontAlgn="ctr"/>
                      <a:r>
                        <a:rPr lang="fr-FR" sz="800" b="0" i="0" u="none" strike="noStrike">
                          <a:solidFill>
                            <a:srgbClr val="000000"/>
                          </a:solidFill>
                          <a:effectLst/>
                          <a:latin typeface="Arial" panose="020B0604020202020204" pitchFamily="34" charset="0"/>
                        </a:rPr>
                        <a:t>51.0</a:t>
                      </a:r>
                    </a:p>
                  </a:txBody>
                  <a:tcPr marL="4124" marR="4124" marT="4124" marB="0" anchor="ctr">
                    <a:lnL>
                      <a:noFill/>
                    </a:lnL>
                    <a:lnR>
                      <a:noFill/>
                    </a:lnR>
                    <a:lnT>
                      <a:noFill/>
                    </a:lnT>
                    <a:lnB>
                      <a:noFill/>
                    </a:lnB>
                    <a:solidFill>
                      <a:srgbClr val="FFFFFF"/>
                    </a:solidFill>
                  </a:tcPr>
                </a:tc>
                <a:tc>
                  <a:txBody>
                    <a:bodyPr/>
                    <a:lstStyle/>
                    <a:p>
                      <a:pPr algn="ctr" fontAlgn="ctr"/>
                      <a:r>
                        <a:rPr lang="fr-FR" sz="800" b="0" i="0" u="none" strike="noStrike">
                          <a:solidFill>
                            <a:srgbClr val="000000"/>
                          </a:solidFill>
                          <a:effectLst/>
                          <a:latin typeface="Arial" panose="020B0604020202020204" pitchFamily="34" charset="0"/>
                        </a:rPr>
                        <a:t>8354235.0</a:t>
                      </a:r>
                    </a:p>
                  </a:txBody>
                  <a:tcPr marL="4124" marR="4124" marT="4124" marB="0" anchor="ctr">
                    <a:lnL>
                      <a:noFill/>
                    </a:lnL>
                    <a:lnR>
                      <a:noFill/>
                    </a:lnR>
                    <a:lnT>
                      <a:noFill/>
                    </a:lnT>
                    <a:lnB>
                      <a:noFill/>
                    </a:lnB>
                    <a:solidFill>
                      <a:srgbClr val="FFFFFF"/>
                    </a:solidFill>
                  </a:tcPr>
                </a:tc>
                <a:tc>
                  <a:txBody>
                    <a:bodyPr/>
                    <a:lstStyle/>
                    <a:p>
                      <a:pPr algn="ctr" fontAlgn="ctr"/>
                      <a:r>
                        <a:rPr lang="fr-FR" sz="800" b="0" i="0" u="none" strike="noStrike">
                          <a:solidFill>
                            <a:srgbClr val="000000"/>
                          </a:solidFill>
                          <a:effectLst/>
                          <a:latin typeface="Arial" panose="020B0604020202020204" pitchFamily="34" charset="0"/>
                        </a:rPr>
                        <a:t>...</a:t>
                      </a:r>
                    </a:p>
                  </a:txBody>
                  <a:tcPr marL="4124" marR="4124" marT="4124" marB="0" anchor="ctr">
                    <a:lnL>
                      <a:noFill/>
                    </a:lnL>
                    <a:lnR>
                      <a:noFill/>
                    </a:lnR>
                    <a:lnT>
                      <a:noFill/>
                    </a:lnT>
                    <a:lnB>
                      <a:noFill/>
                    </a:lnB>
                    <a:solidFill>
                      <a:srgbClr val="FFFFFF"/>
                    </a:solidFill>
                  </a:tcPr>
                </a:tc>
                <a:tc>
                  <a:txBody>
                    <a:bodyPr/>
                    <a:lstStyle/>
                    <a:p>
                      <a:pPr algn="ctr" fontAlgn="ctr"/>
                      <a:r>
                        <a:rPr lang="fr-FR" sz="800" b="0" i="0" u="none" strike="noStrike">
                          <a:solidFill>
                            <a:srgbClr val="000000"/>
                          </a:solidFill>
                          <a:effectLst/>
                          <a:latin typeface="Arial" panose="020B0604020202020204" pitchFamily="34" charset="0"/>
                        </a:rPr>
                        <a:t>0.0</a:t>
                      </a:r>
                    </a:p>
                  </a:txBody>
                  <a:tcPr marL="4124" marR="4124" marT="4124" marB="0" anchor="ctr">
                    <a:lnL>
                      <a:noFill/>
                    </a:lnL>
                    <a:lnR>
                      <a:noFill/>
                    </a:lnR>
                    <a:lnT>
                      <a:noFill/>
                    </a:lnT>
                    <a:lnB>
                      <a:noFill/>
                    </a:lnB>
                    <a:solidFill>
                      <a:srgbClr val="FFFFFF"/>
                    </a:solidFill>
                  </a:tcPr>
                </a:tc>
                <a:tc>
                  <a:txBody>
                    <a:bodyPr/>
                    <a:lstStyle/>
                    <a:p>
                      <a:pPr algn="ctr" fontAlgn="ctr"/>
                      <a:r>
                        <a:rPr lang="fr-FR" sz="800" b="0" i="0" u="none" strike="noStrike">
                          <a:solidFill>
                            <a:srgbClr val="000000"/>
                          </a:solidFill>
                          <a:effectLst/>
                          <a:latin typeface="Arial" panose="020B0604020202020204" pitchFamily="34" charset="0"/>
                        </a:rPr>
                        <a:t>0.0</a:t>
                      </a:r>
                    </a:p>
                  </a:txBody>
                  <a:tcPr marL="4124" marR="4124" marT="4124" marB="0" anchor="ctr">
                    <a:lnL>
                      <a:noFill/>
                    </a:lnL>
                    <a:lnR>
                      <a:noFill/>
                    </a:lnR>
                    <a:lnT>
                      <a:noFill/>
                    </a:lnT>
                    <a:lnB>
                      <a:noFill/>
                    </a:lnB>
                    <a:solidFill>
                      <a:srgbClr val="FFFFFF"/>
                    </a:solidFill>
                  </a:tcPr>
                </a:tc>
                <a:tc>
                  <a:txBody>
                    <a:bodyPr/>
                    <a:lstStyle/>
                    <a:p>
                      <a:pPr algn="ctr" fontAlgn="ctr"/>
                      <a:r>
                        <a:rPr lang="fr-FR" sz="800" b="0" i="0" u="none" strike="noStrike">
                          <a:solidFill>
                            <a:srgbClr val="000000"/>
                          </a:solidFill>
                          <a:effectLst/>
                          <a:latin typeface="Arial" panose="020B0604020202020204" pitchFamily="34" charset="0"/>
                        </a:rPr>
                        <a:t>0.0</a:t>
                      </a:r>
                    </a:p>
                  </a:txBody>
                  <a:tcPr marL="4124" marR="4124" marT="4124" marB="0" anchor="ctr">
                    <a:lnL>
                      <a:noFill/>
                    </a:lnL>
                    <a:lnR>
                      <a:noFill/>
                    </a:lnR>
                    <a:lnT>
                      <a:noFill/>
                    </a:lnT>
                    <a:lnB>
                      <a:noFill/>
                    </a:lnB>
                    <a:solidFill>
                      <a:srgbClr val="FFFFFF"/>
                    </a:solidFill>
                  </a:tcPr>
                </a:tc>
                <a:tc>
                  <a:txBody>
                    <a:bodyPr/>
                    <a:lstStyle/>
                    <a:p>
                      <a:pPr algn="ctr" fontAlgn="ctr"/>
                      <a:r>
                        <a:rPr lang="fr-FR" sz="800" b="0" i="0" u="none" strike="noStrike">
                          <a:solidFill>
                            <a:srgbClr val="000000"/>
                          </a:solidFill>
                          <a:effectLst/>
                          <a:latin typeface="Arial" panose="020B0604020202020204" pitchFamily="34" charset="0"/>
                        </a:rPr>
                        <a:t>0.0</a:t>
                      </a:r>
                    </a:p>
                  </a:txBody>
                  <a:tcPr marL="4124" marR="4124" marT="4124" marB="0" anchor="ctr">
                    <a:lnL>
                      <a:noFill/>
                    </a:lnL>
                    <a:lnR>
                      <a:noFill/>
                    </a:lnR>
                    <a:lnT>
                      <a:noFill/>
                    </a:lnT>
                    <a:lnB>
                      <a:noFill/>
                    </a:lnB>
                    <a:solidFill>
                      <a:srgbClr val="FFFFFF"/>
                    </a:solidFill>
                  </a:tcPr>
                </a:tc>
                <a:tc>
                  <a:txBody>
                    <a:bodyPr/>
                    <a:lstStyle/>
                    <a:p>
                      <a:pPr algn="ctr" fontAlgn="ctr"/>
                      <a:r>
                        <a:rPr lang="fr-FR" sz="800" b="0" i="0" u="none" strike="noStrike">
                          <a:solidFill>
                            <a:srgbClr val="000000"/>
                          </a:solidFill>
                          <a:effectLst/>
                          <a:latin typeface="Arial" panose="020B0604020202020204" pitchFamily="34" charset="0"/>
                        </a:rPr>
                        <a:t>1.0</a:t>
                      </a:r>
                    </a:p>
                  </a:txBody>
                  <a:tcPr marL="4124" marR="4124" marT="4124" marB="0" anchor="ctr">
                    <a:lnL>
                      <a:noFill/>
                    </a:lnL>
                    <a:lnR>
                      <a:noFill/>
                    </a:lnR>
                    <a:lnT>
                      <a:noFill/>
                    </a:lnT>
                    <a:lnB>
                      <a:noFill/>
                    </a:lnB>
                    <a:solidFill>
                      <a:srgbClr val="FFFFFF"/>
                    </a:solidFill>
                  </a:tcPr>
                </a:tc>
                <a:tc>
                  <a:txBody>
                    <a:bodyPr/>
                    <a:lstStyle/>
                    <a:p>
                      <a:pPr algn="ctr" fontAlgn="ctr"/>
                      <a:r>
                        <a:rPr lang="fr-FR" sz="800" b="0" i="0" u="none" strike="noStrike">
                          <a:solidFill>
                            <a:srgbClr val="000000"/>
                          </a:solidFill>
                          <a:effectLst/>
                          <a:latin typeface="Arial" panose="020B0604020202020204" pitchFamily="34" charset="0"/>
                        </a:rPr>
                        <a:t>0.0</a:t>
                      </a:r>
                    </a:p>
                  </a:txBody>
                  <a:tcPr marL="4124" marR="4124" marT="4124" marB="0" anchor="ctr">
                    <a:lnL>
                      <a:noFill/>
                    </a:lnL>
                    <a:lnR>
                      <a:noFill/>
                    </a:lnR>
                    <a:lnT>
                      <a:noFill/>
                    </a:lnT>
                    <a:lnB>
                      <a:noFill/>
                    </a:lnB>
                    <a:solidFill>
                      <a:srgbClr val="FFFFFF"/>
                    </a:solidFill>
                  </a:tcPr>
                </a:tc>
                <a:tc>
                  <a:txBody>
                    <a:bodyPr/>
                    <a:lstStyle/>
                    <a:p>
                      <a:pPr algn="ctr" fontAlgn="ctr"/>
                      <a:r>
                        <a:rPr lang="fr-FR" sz="800" b="0" i="0" u="none" strike="noStrike">
                          <a:solidFill>
                            <a:srgbClr val="000000"/>
                          </a:solidFill>
                          <a:effectLst/>
                          <a:latin typeface="Arial" panose="020B0604020202020204" pitchFamily="34" charset="0"/>
                        </a:rPr>
                        <a:t>0.0</a:t>
                      </a:r>
                    </a:p>
                  </a:txBody>
                  <a:tcPr marL="4124" marR="4124" marT="4124" marB="0" anchor="ctr">
                    <a:lnL>
                      <a:noFill/>
                    </a:lnL>
                    <a:lnR>
                      <a:noFill/>
                    </a:lnR>
                    <a:lnT>
                      <a:noFill/>
                    </a:lnT>
                    <a:lnB>
                      <a:noFill/>
                    </a:lnB>
                    <a:solidFill>
                      <a:srgbClr val="FFFFFF"/>
                    </a:solidFill>
                  </a:tcPr>
                </a:tc>
                <a:tc>
                  <a:txBody>
                    <a:bodyPr/>
                    <a:lstStyle/>
                    <a:p>
                      <a:pPr algn="ctr" fontAlgn="ctr"/>
                      <a:r>
                        <a:rPr lang="fr-FR" sz="800" b="0" i="0" u="none" strike="noStrike">
                          <a:solidFill>
                            <a:srgbClr val="000000"/>
                          </a:solidFill>
                          <a:effectLst/>
                          <a:latin typeface="Arial" panose="020B0604020202020204" pitchFamily="34" charset="0"/>
                        </a:rPr>
                        <a:t>0.0</a:t>
                      </a:r>
                    </a:p>
                  </a:txBody>
                  <a:tcPr marL="4124" marR="4124" marT="4124" marB="0" anchor="ctr">
                    <a:lnL>
                      <a:noFill/>
                    </a:lnL>
                    <a:lnR>
                      <a:noFill/>
                    </a:lnR>
                    <a:lnT>
                      <a:noFill/>
                    </a:lnT>
                    <a:lnB>
                      <a:noFill/>
                    </a:lnB>
                    <a:solidFill>
                      <a:srgbClr val="FFFFFF"/>
                    </a:solidFill>
                  </a:tcPr>
                </a:tc>
                <a:tc>
                  <a:txBody>
                    <a:bodyPr/>
                    <a:lstStyle/>
                    <a:p>
                      <a:pPr algn="ctr" fontAlgn="ctr"/>
                      <a:r>
                        <a:rPr lang="fr-FR" sz="800" b="0" i="0" u="none" strike="noStrike">
                          <a:solidFill>
                            <a:srgbClr val="000000"/>
                          </a:solidFill>
                          <a:effectLst/>
                          <a:latin typeface="Arial" panose="020B0604020202020204" pitchFamily="34" charset="0"/>
                        </a:rPr>
                        <a:t>0.0</a:t>
                      </a:r>
                    </a:p>
                  </a:txBody>
                  <a:tcPr marL="4124" marR="4124" marT="4124" marB="0" anchor="ctr">
                    <a:lnL>
                      <a:noFill/>
                    </a:lnL>
                    <a:lnR>
                      <a:noFill/>
                    </a:lnR>
                    <a:lnT>
                      <a:noFill/>
                    </a:lnT>
                    <a:lnB>
                      <a:noFill/>
                    </a:lnB>
                    <a:solidFill>
                      <a:srgbClr val="FFFFFF"/>
                    </a:solidFill>
                  </a:tcPr>
                </a:tc>
                <a:tc>
                  <a:txBody>
                    <a:bodyPr/>
                    <a:lstStyle/>
                    <a:p>
                      <a:pPr algn="ctr" fontAlgn="ctr"/>
                      <a:r>
                        <a:rPr lang="fr-FR" sz="800" b="0" i="0" u="none" strike="noStrike">
                          <a:solidFill>
                            <a:srgbClr val="000000"/>
                          </a:solidFill>
                          <a:effectLst/>
                          <a:latin typeface="Arial" panose="020B0604020202020204" pitchFamily="34" charset="0"/>
                        </a:rPr>
                        <a:t>0.0</a:t>
                      </a:r>
                    </a:p>
                  </a:txBody>
                  <a:tcPr marL="4124" marR="4124" marT="4124" marB="0" anchor="ctr">
                    <a:lnL>
                      <a:noFill/>
                    </a:lnL>
                    <a:lnR>
                      <a:noFill/>
                    </a:lnR>
                    <a:lnT>
                      <a:noFill/>
                    </a:lnT>
                    <a:lnB>
                      <a:noFill/>
                    </a:lnB>
                    <a:solidFill>
                      <a:srgbClr val="FFFFFF"/>
                    </a:solidFill>
                  </a:tcPr>
                </a:tc>
                <a:extLst>
                  <a:ext uri="{0D108BD9-81ED-4DB2-BD59-A6C34878D82A}">
                    <a16:rowId xmlns:a16="http://schemas.microsoft.com/office/drawing/2014/main" val="1770181561"/>
                  </a:ext>
                </a:extLst>
              </a:tr>
              <a:tr h="527481">
                <a:tc>
                  <a:txBody>
                    <a:bodyPr/>
                    <a:lstStyle/>
                    <a:p>
                      <a:pPr algn="ctr" fontAlgn="ctr"/>
                      <a:r>
                        <a:rPr lang="fr-FR" sz="800" b="0" i="0" u="none" strike="noStrike">
                          <a:solidFill>
                            <a:srgbClr val="000000"/>
                          </a:solidFill>
                          <a:effectLst/>
                          <a:latin typeface="Arial" panose="020B0604020202020204" pitchFamily="34" charset="0"/>
                        </a:rPr>
                        <a:t>Hotel</a:t>
                      </a:r>
                    </a:p>
                  </a:txBody>
                  <a:tcPr marL="4124" marR="4124" marT="4124" marB="0" anchor="ctr">
                    <a:lnL>
                      <a:noFill/>
                    </a:lnL>
                    <a:lnR>
                      <a:noFill/>
                    </a:lnR>
                    <a:lnT>
                      <a:noFill/>
                    </a:lnT>
                    <a:lnB>
                      <a:noFill/>
                    </a:lnB>
                    <a:solidFill>
                      <a:srgbClr val="F5F5F5"/>
                    </a:solidFill>
                  </a:tcPr>
                </a:tc>
                <a:tc>
                  <a:txBody>
                    <a:bodyPr/>
                    <a:lstStyle/>
                    <a:p>
                      <a:pPr algn="ctr" fontAlgn="ctr"/>
                      <a:r>
                        <a:rPr lang="fr-FR" sz="800" b="0" i="0" u="none" strike="noStrike">
                          <a:solidFill>
                            <a:srgbClr val="000000"/>
                          </a:solidFill>
                          <a:effectLst/>
                          <a:latin typeface="Arial" panose="020B0604020202020204" pitchFamily="34" charset="0"/>
                        </a:rPr>
                        <a:t>Center / East</a:t>
                      </a:r>
                    </a:p>
                  </a:txBody>
                  <a:tcPr marL="4124" marR="4124" marT="4124" marB="0" anchor="ctr">
                    <a:lnL>
                      <a:noFill/>
                    </a:lnL>
                    <a:lnR>
                      <a:noFill/>
                    </a:lnR>
                    <a:lnT>
                      <a:noFill/>
                    </a:lnT>
                    <a:lnB>
                      <a:noFill/>
                    </a:lnB>
                    <a:solidFill>
                      <a:srgbClr val="F5F5F5"/>
                    </a:solidFill>
                  </a:tcPr>
                </a:tc>
                <a:tc>
                  <a:txBody>
                    <a:bodyPr/>
                    <a:lstStyle/>
                    <a:p>
                      <a:pPr algn="ctr" fontAlgn="ctr"/>
                      <a:r>
                        <a:rPr lang="fr-FR" sz="800" b="0" i="0" u="none" strike="noStrike">
                          <a:solidFill>
                            <a:srgbClr val="000000"/>
                          </a:solidFill>
                          <a:effectLst/>
                          <a:latin typeface="Arial" panose="020B0604020202020204" pitchFamily="34" charset="0"/>
                        </a:rPr>
                        <a:t>1969</a:t>
                      </a:r>
                    </a:p>
                  </a:txBody>
                  <a:tcPr marL="4124" marR="4124" marT="4124" marB="0" anchor="ctr">
                    <a:lnL>
                      <a:noFill/>
                    </a:lnL>
                    <a:lnR>
                      <a:noFill/>
                    </a:lnR>
                    <a:lnT>
                      <a:noFill/>
                    </a:lnT>
                    <a:lnB>
                      <a:noFill/>
                    </a:lnB>
                    <a:solidFill>
                      <a:srgbClr val="F5F5F5"/>
                    </a:solidFill>
                  </a:tcPr>
                </a:tc>
                <a:tc>
                  <a:txBody>
                    <a:bodyPr/>
                    <a:lstStyle/>
                    <a:p>
                      <a:pPr algn="ctr" fontAlgn="ctr"/>
                      <a:r>
                        <a:rPr lang="fr-FR" sz="800" b="0" i="0" u="none" strike="noStrike">
                          <a:solidFill>
                            <a:srgbClr val="000000"/>
                          </a:solidFill>
                          <a:effectLst/>
                          <a:latin typeface="Arial" panose="020B0604020202020204" pitchFamily="34" charset="0"/>
                        </a:rPr>
                        <a:t>1.0</a:t>
                      </a:r>
                    </a:p>
                  </a:txBody>
                  <a:tcPr marL="4124" marR="4124" marT="4124" marB="0" anchor="ctr">
                    <a:lnL>
                      <a:noFill/>
                    </a:lnL>
                    <a:lnR>
                      <a:noFill/>
                    </a:lnR>
                    <a:lnT>
                      <a:noFill/>
                    </a:lnT>
                    <a:lnB>
                      <a:noFill/>
                    </a:lnB>
                    <a:solidFill>
                      <a:srgbClr val="F5F5F5"/>
                    </a:solidFill>
                  </a:tcPr>
                </a:tc>
                <a:tc>
                  <a:txBody>
                    <a:bodyPr/>
                    <a:lstStyle/>
                    <a:p>
                      <a:pPr algn="ctr" fontAlgn="ctr"/>
                      <a:r>
                        <a:rPr lang="fr-FR" sz="800" b="0" i="0" u="none" strike="noStrike" dirty="0">
                          <a:solidFill>
                            <a:srgbClr val="000000"/>
                          </a:solidFill>
                          <a:effectLst/>
                          <a:latin typeface="Arial" panose="020B0604020202020204" pitchFamily="34" charset="0"/>
                        </a:rPr>
                        <a:t>41.0</a:t>
                      </a:r>
                    </a:p>
                  </a:txBody>
                  <a:tcPr marL="4124" marR="4124" marT="4124" marB="0" anchor="ctr">
                    <a:lnL>
                      <a:noFill/>
                    </a:lnL>
                    <a:lnR>
                      <a:noFill/>
                    </a:lnR>
                    <a:lnT>
                      <a:noFill/>
                    </a:lnT>
                    <a:lnB>
                      <a:noFill/>
                    </a:lnB>
                    <a:solidFill>
                      <a:srgbClr val="F5F5F5"/>
                    </a:solidFill>
                  </a:tcPr>
                </a:tc>
                <a:tc>
                  <a:txBody>
                    <a:bodyPr/>
                    <a:lstStyle/>
                    <a:p>
                      <a:pPr algn="ctr" fontAlgn="ctr"/>
                      <a:r>
                        <a:rPr lang="fr-FR" sz="800" b="0" i="0" u="none" strike="noStrike">
                          <a:solidFill>
                            <a:srgbClr val="000000"/>
                          </a:solidFill>
                          <a:effectLst/>
                          <a:latin typeface="Arial" panose="020B0604020202020204" pitchFamily="34" charset="0"/>
                        </a:rPr>
                        <a:t>961990</a:t>
                      </a:r>
                    </a:p>
                  </a:txBody>
                  <a:tcPr marL="4124" marR="4124" marT="4124" marB="0" anchor="ctr">
                    <a:lnL>
                      <a:noFill/>
                    </a:lnL>
                    <a:lnR>
                      <a:noFill/>
                    </a:lnR>
                    <a:lnT>
                      <a:noFill/>
                    </a:lnT>
                    <a:lnB>
                      <a:noFill/>
                    </a:lnB>
                    <a:solidFill>
                      <a:srgbClr val="F5F5F5"/>
                    </a:solidFill>
                  </a:tcPr>
                </a:tc>
                <a:tc>
                  <a:txBody>
                    <a:bodyPr/>
                    <a:lstStyle/>
                    <a:p>
                      <a:pPr algn="ctr" fontAlgn="ctr"/>
                      <a:r>
                        <a:rPr lang="fr-FR" sz="800" b="0" i="0" u="none" strike="noStrike">
                          <a:solidFill>
                            <a:srgbClr val="000000"/>
                          </a:solidFill>
                          <a:effectLst/>
                          <a:latin typeface="Arial" panose="020B0604020202020204" pitchFamily="34" charset="0"/>
                        </a:rPr>
                        <a:t>0</a:t>
                      </a:r>
                    </a:p>
                  </a:txBody>
                  <a:tcPr marL="4124" marR="4124" marT="4124" marB="0" anchor="ctr">
                    <a:lnL>
                      <a:noFill/>
                    </a:lnL>
                    <a:lnR>
                      <a:noFill/>
                    </a:lnR>
                    <a:lnT>
                      <a:noFill/>
                    </a:lnT>
                    <a:lnB>
                      <a:noFill/>
                    </a:lnB>
                    <a:solidFill>
                      <a:srgbClr val="F5F5F5"/>
                    </a:solidFill>
                  </a:tcPr>
                </a:tc>
                <a:tc>
                  <a:txBody>
                    <a:bodyPr/>
                    <a:lstStyle/>
                    <a:p>
                      <a:pPr algn="ctr" fontAlgn="ctr"/>
                      <a:r>
                        <a:rPr lang="fr-FR" sz="800" b="0" i="0" u="none" strike="noStrike">
                          <a:solidFill>
                            <a:srgbClr val="000000"/>
                          </a:solidFill>
                          <a:effectLst/>
                          <a:latin typeface="Arial" panose="020B0604020202020204" pitchFamily="34" charset="0"/>
                        </a:rPr>
                        <a:t>961990</a:t>
                      </a:r>
                    </a:p>
                  </a:txBody>
                  <a:tcPr marL="4124" marR="4124" marT="4124" marB="0" anchor="ctr">
                    <a:lnL>
                      <a:noFill/>
                    </a:lnL>
                    <a:lnR>
                      <a:noFill/>
                    </a:lnR>
                    <a:lnT>
                      <a:noFill/>
                    </a:lnT>
                    <a:lnB>
                      <a:noFill/>
                    </a:lnB>
                    <a:solidFill>
                      <a:srgbClr val="F5F5F5"/>
                    </a:solidFill>
                  </a:tcPr>
                </a:tc>
                <a:tc>
                  <a:txBody>
                    <a:bodyPr/>
                    <a:lstStyle/>
                    <a:p>
                      <a:pPr algn="ctr" fontAlgn="ctr"/>
                      <a:r>
                        <a:rPr lang="fr-FR" sz="800" b="0" i="0" u="none" strike="noStrike">
                          <a:solidFill>
                            <a:srgbClr val="000000"/>
                          </a:solidFill>
                          <a:effectLst/>
                          <a:latin typeface="Arial" panose="020B0604020202020204" pitchFamily="34" charset="0"/>
                        </a:rPr>
                        <a:t>18.0</a:t>
                      </a:r>
                    </a:p>
                  </a:txBody>
                  <a:tcPr marL="4124" marR="4124" marT="4124" marB="0" anchor="ctr">
                    <a:lnL>
                      <a:noFill/>
                    </a:lnL>
                    <a:lnR>
                      <a:noFill/>
                    </a:lnR>
                    <a:lnT>
                      <a:noFill/>
                    </a:lnT>
                    <a:lnB>
                      <a:noFill/>
                    </a:lnB>
                    <a:solidFill>
                      <a:srgbClr val="F5F5F5"/>
                    </a:solidFill>
                  </a:tcPr>
                </a:tc>
                <a:tc>
                  <a:txBody>
                    <a:bodyPr/>
                    <a:lstStyle/>
                    <a:p>
                      <a:pPr algn="ctr" fontAlgn="ctr"/>
                      <a:r>
                        <a:rPr lang="fr-FR" sz="800" b="0" i="0" u="none" strike="noStrike" dirty="0">
                          <a:solidFill>
                            <a:srgbClr val="000000"/>
                          </a:solidFill>
                          <a:effectLst/>
                          <a:latin typeface="Arial" panose="020B0604020202020204" pitchFamily="34" charset="0"/>
                        </a:rPr>
                        <a:t>73130656.0</a:t>
                      </a:r>
                    </a:p>
                  </a:txBody>
                  <a:tcPr marL="4124" marR="4124" marT="4124" marB="0" anchor="ctr">
                    <a:lnL>
                      <a:noFill/>
                    </a:lnL>
                    <a:lnR>
                      <a:noFill/>
                    </a:lnR>
                    <a:lnT>
                      <a:noFill/>
                    </a:lnT>
                    <a:lnB>
                      <a:noFill/>
                    </a:lnB>
                    <a:solidFill>
                      <a:srgbClr val="F5F5F5"/>
                    </a:solidFill>
                  </a:tcPr>
                </a:tc>
                <a:tc>
                  <a:txBody>
                    <a:bodyPr/>
                    <a:lstStyle/>
                    <a:p>
                      <a:pPr algn="ctr" fontAlgn="ctr"/>
                      <a:r>
                        <a:rPr lang="fr-FR" sz="800" b="0" i="0" u="none" strike="noStrike" dirty="0">
                          <a:solidFill>
                            <a:srgbClr val="000000"/>
                          </a:solidFill>
                          <a:effectLst/>
                          <a:latin typeface="Arial" panose="020B0604020202020204" pitchFamily="34" charset="0"/>
                        </a:rPr>
                        <a:t>...</a:t>
                      </a:r>
                    </a:p>
                  </a:txBody>
                  <a:tcPr marL="4124" marR="4124" marT="4124" marB="0" anchor="ctr">
                    <a:lnL>
                      <a:noFill/>
                    </a:lnL>
                    <a:lnR>
                      <a:noFill/>
                    </a:lnR>
                    <a:lnT>
                      <a:noFill/>
                    </a:lnT>
                    <a:lnB>
                      <a:noFill/>
                    </a:lnB>
                    <a:solidFill>
                      <a:srgbClr val="F5F5F5"/>
                    </a:solidFill>
                  </a:tcPr>
                </a:tc>
                <a:tc>
                  <a:txBody>
                    <a:bodyPr/>
                    <a:lstStyle/>
                    <a:p>
                      <a:pPr algn="ctr" fontAlgn="ctr"/>
                      <a:r>
                        <a:rPr lang="fr-FR" sz="800" b="0" i="0" u="none" strike="noStrike">
                          <a:solidFill>
                            <a:srgbClr val="000000"/>
                          </a:solidFill>
                          <a:effectLst/>
                          <a:latin typeface="Arial" panose="020B0604020202020204" pitchFamily="34" charset="0"/>
                        </a:rPr>
                        <a:t>0.0</a:t>
                      </a:r>
                    </a:p>
                  </a:txBody>
                  <a:tcPr marL="4124" marR="4124" marT="4124" marB="0" anchor="ctr">
                    <a:lnL>
                      <a:noFill/>
                    </a:lnL>
                    <a:lnR>
                      <a:noFill/>
                    </a:lnR>
                    <a:lnT>
                      <a:noFill/>
                    </a:lnT>
                    <a:lnB>
                      <a:noFill/>
                    </a:lnB>
                    <a:solidFill>
                      <a:srgbClr val="F5F5F5"/>
                    </a:solidFill>
                  </a:tcPr>
                </a:tc>
                <a:tc>
                  <a:txBody>
                    <a:bodyPr/>
                    <a:lstStyle/>
                    <a:p>
                      <a:pPr algn="ctr" fontAlgn="ctr"/>
                      <a:r>
                        <a:rPr lang="fr-FR" sz="800" b="0" i="0" u="none" strike="noStrike">
                          <a:solidFill>
                            <a:srgbClr val="000000"/>
                          </a:solidFill>
                          <a:effectLst/>
                          <a:latin typeface="Arial" panose="020B0604020202020204" pitchFamily="34" charset="0"/>
                        </a:rPr>
                        <a:t>0.0</a:t>
                      </a:r>
                    </a:p>
                  </a:txBody>
                  <a:tcPr marL="4124" marR="4124" marT="4124" marB="0" anchor="ctr">
                    <a:lnL>
                      <a:noFill/>
                    </a:lnL>
                    <a:lnR>
                      <a:noFill/>
                    </a:lnR>
                    <a:lnT>
                      <a:noFill/>
                    </a:lnT>
                    <a:lnB>
                      <a:noFill/>
                    </a:lnB>
                    <a:solidFill>
                      <a:srgbClr val="F5F5F5"/>
                    </a:solidFill>
                  </a:tcPr>
                </a:tc>
                <a:tc>
                  <a:txBody>
                    <a:bodyPr/>
                    <a:lstStyle/>
                    <a:p>
                      <a:pPr algn="ctr" fontAlgn="ctr"/>
                      <a:r>
                        <a:rPr lang="fr-FR" sz="800" b="0" i="0" u="none" strike="noStrike">
                          <a:solidFill>
                            <a:srgbClr val="000000"/>
                          </a:solidFill>
                          <a:effectLst/>
                          <a:latin typeface="Arial" panose="020B0604020202020204" pitchFamily="34" charset="0"/>
                        </a:rPr>
                        <a:t>0.0</a:t>
                      </a:r>
                    </a:p>
                  </a:txBody>
                  <a:tcPr marL="4124" marR="4124" marT="4124" marB="0" anchor="ctr">
                    <a:lnL>
                      <a:noFill/>
                    </a:lnL>
                    <a:lnR>
                      <a:noFill/>
                    </a:lnR>
                    <a:lnT>
                      <a:noFill/>
                    </a:lnT>
                    <a:lnB>
                      <a:noFill/>
                    </a:lnB>
                    <a:solidFill>
                      <a:srgbClr val="F5F5F5"/>
                    </a:solidFill>
                  </a:tcPr>
                </a:tc>
                <a:tc>
                  <a:txBody>
                    <a:bodyPr/>
                    <a:lstStyle/>
                    <a:p>
                      <a:pPr algn="ctr" fontAlgn="ctr"/>
                      <a:r>
                        <a:rPr lang="fr-FR" sz="800" b="0" i="0" u="none" strike="noStrike">
                          <a:solidFill>
                            <a:srgbClr val="000000"/>
                          </a:solidFill>
                          <a:effectLst/>
                          <a:latin typeface="Arial" panose="020B0604020202020204" pitchFamily="34" charset="0"/>
                        </a:rPr>
                        <a:t>0.0</a:t>
                      </a:r>
                    </a:p>
                  </a:txBody>
                  <a:tcPr marL="4124" marR="4124" marT="4124" marB="0" anchor="ctr">
                    <a:lnL>
                      <a:noFill/>
                    </a:lnL>
                    <a:lnR>
                      <a:noFill/>
                    </a:lnR>
                    <a:lnT>
                      <a:noFill/>
                    </a:lnT>
                    <a:lnB>
                      <a:noFill/>
                    </a:lnB>
                    <a:solidFill>
                      <a:srgbClr val="F5F5F5"/>
                    </a:solidFill>
                  </a:tcPr>
                </a:tc>
                <a:tc>
                  <a:txBody>
                    <a:bodyPr/>
                    <a:lstStyle/>
                    <a:p>
                      <a:pPr algn="ctr" fontAlgn="ctr"/>
                      <a:r>
                        <a:rPr lang="fr-FR" sz="800" b="0" i="0" u="none" strike="noStrike">
                          <a:solidFill>
                            <a:srgbClr val="000000"/>
                          </a:solidFill>
                          <a:effectLst/>
                          <a:latin typeface="Arial" panose="020B0604020202020204" pitchFamily="34" charset="0"/>
                        </a:rPr>
                        <a:t>1.0</a:t>
                      </a:r>
                    </a:p>
                  </a:txBody>
                  <a:tcPr marL="4124" marR="4124" marT="4124" marB="0" anchor="ctr">
                    <a:lnL>
                      <a:noFill/>
                    </a:lnL>
                    <a:lnR>
                      <a:noFill/>
                    </a:lnR>
                    <a:lnT>
                      <a:noFill/>
                    </a:lnT>
                    <a:lnB>
                      <a:noFill/>
                    </a:lnB>
                    <a:solidFill>
                      <a:srgbClr val="F5F5F5"/>
                    </a:solidFill>
                  </a:tcPr>
                </a:tc>
                <a:tc>
                  <a:txBody>
                    <a:bodyPr/>
                    <a:lstStyle/>
                    <a:p>
                      <a:pPr algn="ctr" fontAlgn="ctr"/>
                      <a:r>
                        <a:rPr lang="fr-FR" sz="800" b="0" i="0" u="none" strike="noStrike">
                          <a:solidFill>
                            <a:srgbClr val="000000"/>
                          </a:solidFill>
                          <a:effectLst/>
                          <a:latin typeface="Arial" panose="020B0604020202020204" pitchFamily="34" charset="0"/>
                        </a:rPr>
                        <a:t>0.0</a:t>
                      </a:r>
                    </a:p>
                  </a:txBody>
                  <a:tcPr marL="4124" marR="4124" marT="4124" marB="0" anchor="ctr">
                    <a:lnL>
                      <a:noFill/>
                    </a:lnL>
                    <a:lnR>
                      <a:noFill/>
                    </a:lnR>
                    <a:lnT>
                      <a:noFill/>
                    </a:lnT>
                    <a:lnB>
                      <a:noFill/>
                    </a:lnB>
                    <a:solidFill>
                      <a:srgbClr val="F5F5F5"/>
                    </a:solidFill>
                  </a:tcPr>
                </a:tc>
                <a:tc>
                  <a:txBody>
                    <a:bodyPr/>
                    <a:lstStyle/>
                    <a:p>
                      <a:pPr algn="ctr" fontAlgn="ctr"/>
                      <a:r>
                        <a:rPr lang="fr-FR" sz="800" b="0" i="0" u="none" strike="noStrike">
                          <a:solidFill>
                            <a:srgbClr val="000000"/>
                          </a:solidFill>
                          <a:effectLst/>
                          <a:latin typeface="Arial" panose="020B0604020202020204" pitchFamily="34" charset="0"/>
                        </a:rPr>
                        <a:t>0.0</a:t>
                      </a:r>
                    </a:p>
                  </a:txBody>
                  <a:tcPr marL="4124" marR="4124" marT="4124" marB="0" anchor="ctr">
                    <a:lnL>
                      <a:noFill/>
                    </a:lnL>
                    <a:lnR>
                      <a:noFill/>
                    </a:lnR>
                    <a:lnT>
                      <a:noFill/>
                    </a:lnT>
                    <a:lnB>
                      <a:noFill/>
                    </a:lnB>
                    <a:solidFill>
                      <a:srgbClr val="F5F5F5"/>
                    </a:solidFill>
                  </a:tcPr>
                </a:tc>
                <a:tc>
                  <a:txBody>
                    <a:bodyPr/>
                    <a:lstStyle/>
                    <a:p>
                      <a:pPr algn="ctr" fontAlgn="ctr"/>
                      <a:r>
                        <a:rPr lang="fr-FR" sz="800" b="0" i="0" u="none" strike="noStrike">
                          <a:solidFill>
                            <a:srgbClr val="000000"/>
                          </a:solidFill>
                          <a:effectLst/>
                          <a:latin typeface="Arial" panose="020B0604020202020204" pitchFamily="34" charset="0"/>
                        </a:rPr>
                        <a:t>0.0</a:t>
                      </a:r>
                    </a:p>
                  </a:txBody>
                  <a:tcPr marL="4124" marR="4124" marT="4124" marB="0" anchor="ctr">
                    <a:lnL>
                      <a:noFill/>
                    </a:lnL>
                    <a:lnR>
                      <a:noFill/>
                    </a:lnR>
                    <a:lnT>
                      <a:noFill/>
                    </a:lnT>
                    <a:lnB>
                      <a:noFill/>
                    </a:lnB>
                    <a:solidFill>
                      <a:srgbClr val="F5F5F5"/>
                    </a:solidFill>
                  </a:tcPr>
                </a:tc>
                <a:tc>
                  <a:txBody>
                    <a:bodyPr/>
                    <a:lstStyle/>
                    <a:p>
                      <a:pPr algn="ctr" fontAlgn="ctr"/>
                      <a:r>
                        <a:rPr lang="fr-FR" sz="800" b="0" i="0" u="none" strike="noStrike">
                          <a:solidFill>
                            <a:srgbClr val="000000"/>
                          </a:solidFill>
                          <a:effectLst/>
                          <a:latin typeface="Arial" panose="020B0604020202020204" pitchFamily="34" charset="0"/>
                        </a:rPr>
                        <a:t>0.0</a:t>
                      </a:r>
                    </a:p>
                  </a:txBody>
                  <a:tcPr marL="4124" marR="4124" marT="4124" marB="0" anchor="ctr">
                    <a:lnL>
                      <a:noFill/>
                    </a:lnL>
                    <a:lnR>
                      <a:noFill/>
                    </a:lnR>
                    <a:lnT>
                      <a:noFill/>
                    </a:lnT>
                    <a:lnB>
                      <a:noFill/>
                    </a:lnB>
                    <a:solidFill>
                      <a:srgbClr val="F5F5F5"/>
                    </a:solidFill>
                  </a:tcPr>
                </a:tc>
                <a:tc>
                  <a:txBody>
                    <a:bodyPr/>
                    <a:lstStyle/>
                    <a:p>
                      <a:pPr algn="ctr" fontAlgn="ctr"/>
                      <a:r>
                        <a:rPr lang="fr-FR" sz="800" b="0" i="0" u="none" strike="noStrike">
                          <a:solidFill>
                            <a:srgbClr val="000000"/>
                          </a:solidFill>
                          <a:effectLst/>
                          <a:latin typeface="Arial" panose="020B0604020202020204" pitchFamily="34" charset="0"/>
                        </a:rPr>
                        <a:t>0.0</a:t>
                      </a:r>
                    </a:p>
                  </a:txBody>
                  <a:tcPr marL="4124" marR="4124" marT="4124" marB="0" anchor="ctr">
                    <a:lnL>
                      <a:noFill/>
                    </a:lnL>
                    <a:lnR>
                      <a:noFill/>
                    </a:lnR>
                    <a:lnT>
                      <a:noFill/>
                    </a:lnT>
                    <a:lnB>
                      <a:noFill/>
                    </a:lnB>
                    <a:solidFill>
                      <a:srgbClr val="F5F5F5"/>
                    </a:solidFill>
                  </a:tcPr>
                </a:tc>
                <a:extLst>
                  <a:ext uri="{0D108BD9-81ED-4DB2-BD59-A6C34878D82A}">
                    <a16:rowId xmlns:a16="http://schemas.microsoft.com/office/drawing/2014/main" val="1591731707"/>
                  </a:ext>
                </a:extLst>
              </a:tr>
              <a:tr h="527481">
                <a:tc>
                  <a:txBody>
                    <a:bodyPr/>
                    <a:lstStyle/>
                    <a:p>
                      <a:pPr algn="ctr" fontAlgn="ctr"/>
                      <a:r>
                        <a:rPr lang="fr-FR" sz="800" b="0" i="0" u="none" strike="noStrike">
                          <a:solidFill>
                            <a:srgbClr val="000000"/>
                          </a:solidFill>
                          <a:effectLst/>
                          <a:latin typeface="Arial" panose="020B0604020202020204" pitchFamily="34" charset="0"/>
                        </a:rPr>
                        <a:t>Hotel</a:t>
                      </a:r>
                    </a:p>
                  </a:txBody>
                  <a:tcPr marL="4124" marR="4124" marT="4124" marB="0" anchor="ctr">
                    <a:lnL>
                      <a:noFill/>
                    </a:lnL>
                    <a:lnR>
                      <a:noFill/>
                    </a:lnR>
                    <a:lnT>
                      <a:noFill/>
                    </a:lnT>
                    <a:lnB>
                      <a:noFill/>
                    </a:lnB>
                    <a:solidFill>
                      <a:srgbClr val="FFFFFF"/>
                    </a:solidFill>
                  </a:tcPr>
                </a:tc>
                <a:tc>
                  <a:txBody>
                    <a:bodyPr/>
                    <a:lstStyle/>
                    <a:p>
                      <a:pPr algn="ctr" fontAlgn="ctr"/>
                      <a:r>
                        <a:rPr lang="fr-FR" sz="800" b="0" i="0" u="none" strike="noStrike">
                          <a:solidFill>
                            <a:srgbClr val="000000"/>
                          </a:solidFill>
                          <a:effectLst/>
                          <a:latin typeface="Arial" panose="020B0604020202020204" pitchFamily="34" charset="0"/>
                        </a:rPr>
                        <a:t>Center / East</a:t>
                      </a:r>
                    </a:p>
                  </a:txBody>
                  <a:tcPr marL="4124" marR="4124" marT="4124" marB="0" anchor="ctr">
                    <a:lnL>
                      <a:noFill/>
                    </a:lnL>
                    <a:lnR>
                      <a:noFill/>
                    </a:lnR>
                    <a:lnT>
                      <a:noFill/>
                    </a:lnT>
                    <a:lnB>
                      <a:noFill/>
                    </a:lnB>
                    <a:solidFill>
                      <a:srgbClr val="FFFFFF"/>
                    </a:solidFill>
                  </a:tcPr>
                </a:tc>
                <a:tc>
                  <a:txBody>
                    <a:bodyPr/>
                    <a:lstStyle/>
                    <a:p>
                      <a:pPr algn="ctr" fontAlgn="ctr"/>
                      <a:r>
                        <a:rPr lang="fr-FR" sz="800" b="0" i="0" u="none" strike="noStrike">
                          <a:solidFill>
                            <a:srgbClr val="000000"/>
                          </a:solidFill>
                          <a:effectLst/>
                          <a:latin typeface="Arial" panose="020B0604020202020204" pitchFamily="34" charset="0"/>
                        </a:rPr>
                        <a:t>1926</a:t>
                      </a:r>
                    </a:p>
                  </a:txBody>
                  <a:tcPr marL="4124" marR="4124" marT="4124" marB="0" anchor="ctr">
                    <a:lnL>
                      <a:noFill/>
                    </a:lnL>
                    <a:lnR>
                      <a:noFill/>
                    </a:lnR>
                    <a:lnT>
                      <a:noFill/>
                    </a:lnT>
                    <a:lnB>
                      <a:noFill/>
                    </a:lnB>
                    <a:solidFill>
                      <a:srgbClr val="FFFFFF"/>
                    </a:solidFill>
                  </a:tcPr>
                </a:tc>
                <a:tc>
                  <a:txBody>
                    <a:bodyPr/>
                    <a:lstStyle/>
                    <a:p>
                      <a:pPr algn="ctr" fontAlgn="ctr"/>
                      <a:r>
                        <a:rPr lang="fr-FR" sz="800" b="0" i="0" u="none" strike="noStrike">
                          <a:solidFill>
                            <a:srgbClr val="000000"/>
                          </a:solidFill>
                          <a:effectLst/>
                          <a:latin typeface="Arial" panose="020B0604020202020204" pitchFamily="34" charset="0"/>
                        </a:rPr>
                        <a:t>1.0</a:t>
                      </a:r>
                    </a:p>
                  </a:txBody>
                  <a:tcPr marL="4124" marR="4124" marT="4124" marB="0" anchor="ctr">
                    <a:lnL>
                      <a:noFill/>
                    </a:lnL>
                    <a:lnR>
                      <a:noFill/>
                    </a:lnR>
                    <a:lnT>
                      <a:noFill/>
                    </a:lnT>
                    <a:lnB>
                      <a:noFill/>
                    </a:lnB>
                    <a:solidFill>
                      <a:srgbClr val="FFFFFF"/>
                    </a:solidFill>
                  </a:tcPr>
                </a:tc>
                <a:tc>
                  <a:txBody>
                    <a:bodyPr/>
                    <a:lstStyle/>
                    <a:p>
                      <a:pPr algn="ctr" fontAlgn="ctr"/>
                      <a:r>
                        <a:rPr lang="fr-FR" sz="800" b="0" i="0" u="none" strike="noStrike">
                          <a:solidFill>
                            <a:srgbClr val="000000"/>
                          </a:solidFill>
                          <a:effectLst/>
                          <a:latin typeface="Arial" panose="020B0604020202020204" pitchFamily="34" charset="0"/>
                        </a:rPr>
                        <a:t>10.0</a:t>
                      </a:r>
                    </a:p>
                  </a:txBody>
                  <a:tcPr marL="4124" marR="4124" marT="4124" marB="0" anchor="ctr">
                    <a:lnL>
                      <a:noFill/>
                    </a:lnL>
                    <a:lnR>
                      <a:noFill/>
                    </a:lnR>
                    <a:lnT>
                      <a:noFill/>
                    </a:lnT>
                    <a:lnB>
                      <a:noFill/>
                    </a:lnB>
                    <a:solidFill>
                      <a:srgbClr val="FFFFFF"/>
                    </a:solidFill>
                  </a:tcPr>
                </a:tc>
                <a:tc>
                  <a:txBody>
                    <a:bodyPr/>
                    <a:lstStyle/>
                    <a:p>
                      <a:pPr algn="ctr" fontAlgn="ctr"/>
                      <a:r>
                        <a:rPr lang="fr-FR" sz="800" b="0" i="0" u="none" strike="noStrike">
                          <a:solidFill>
                            <a:srgbClr val="000000"/>
                          </a:solidFill>
                          <a:effectLst/>
                          <a:latin typeface="Arial" panose="020B0604020202020204" pitchFamily="34" charset="0"/>
                        </a:rPr>
                        <a:t>61320</a:t>
                      </a:r>
                    </a:p>
                  </a:txBody>
                  <a:tcPr marL="4124" marR="4124" marT="4124" marB="0" anchor="ctr">
                    <a:lnL>
                      <a:noFill/>
                    </a:lnL>
                    <a:lnR>
                      <a:noFill/>
                    </a:lnR>
                    <a:lnT>
                      <a:noFill/>
                    </a:lnT>
                    <a:lnB>
                      <a:noFill/>
                    </a:lnB>
                    <a:solidFill>
                      <a:srgbClr val="FFFFFF"/>
                    </a:solidFill>
                  </a:tcPr>
                </a:tc>
                <a:tc>
                  <a:txBody>
                    <a:bodyPr/>
                    <a:lstStyle/>
                    <a:p>
                      <a:pPr algn="ctr" fontAlgn="ctr"/>
                      <a:r>
                        <a:rPr lang="fr-FR" sz="800" b="0" i="0" u="none" strike="noStrike">
                          <a:solidFill>
                            <a:srgbClr val="000000"/>
                          </a:solidFill>
                          <a:effectLst/>
                          <a:latin typeface="Arial" panose="020B0604020202020204" pitchFamily="34" charset="0"/>
                        </a:rPr>
                        <a:t>0</a:t>
                      </a:r>
                    </a:p>
                  </a:txBody>
                  <a:tcPr marL="4124" marR="4124" marT="4124" marB="0" anchor="ctr">
                    <a:lnL>
                      <a:noFill/>
                    </a:lnL>
                    <a:lnR>
                      <a:noFill/>
                    </a:lnR>
                    <a:lnT>
                      <a:noFill/>
                    </a:lnT>
                    <a:lnB>
                      <a:noFill/>
                    </a:lnB>
                    <a:solidFill>
                      <a:srgbClr val="FFFFFF"/>
                    </a:solidFill>
                  </a:tcPr>
                </a:tc>
                <a:tc>
                  <a:txBody>
                    <a:bodyPr/>
                    <a:lstStyle/>
                    <a:p>
                      <a:pPr algn="ctr" fontAlgn="ctr"/>
                      <a:r>
                        <a:rPr lang="fr-FR" sz="800" b="0" i="0" u="none" strike="noStrike">
                          <a:solidFill>
                            <a:srgbClr val="000000"/>
                          </a:solidFill>
                          <a:effectLst/>
                          <a:latin typeface="Arial" panose="020B0604020202020204" pitchFamily="34" charset="0"/>
                        </a:rPr>
                        <a:t>61320</a:t>
                      </a:r>
                    </a:p>
                  </a:txBody>
                  <a:tcPr marL="4124" marR="4124" marT="4124" marB="0" anchor="ctr">
                    <a:lnL>
                      <a:noFill/>
                    </a:lnL>
                    <a:lnR>
                      <a:noFill/>
                    </a:lnR>
                    <a:lnT>
                      <a:noFill/>
                    </a:lnT>
                    <a:lnB>
                      <a:noFill/>
                    </a:lnB>
                    <a:solidFill>
                      <a:srgbClr val="FFFFFF"/>
                    </a:solidFill>
                  </a:tcPr>
                </a:tc>
                <a:tc>
                  <a:txBody>
                    <a:bodyPr/>
                    <a:lstStyle/>
                    <a:p>
                      <a:pPr algn="ctr" fontAlgn="ctr"/>
                      <a:r>
                        <a:rPr lang="fr-FR" sz="800" b="0" i="0" u="none" strike="noStrike">
                          <a:solidFill>
                            <a:srgbClr val="000000"/>
                          </a:solidFill>
                          <a:effectLst/>
                          <a:latin typeface="Arial" panose="020B0604020202020204" pitchFamily="34" charset="0"/>
                        </a:rPr>
                        <a:t>1.0</a:t>
                      </a:r>
                    </a:p>
                  </a:txBody>
                  <a:tcPr marL="4124" marR="4124" marT="4124" marB="0" anchor="ctr">
                    <a:lnL>
                      <a:noFill/>
                    </a:lnL>
                    <a:lnR>
                      <a:noFill/>
                    </a:lnR>
                    <a:lnT>
                      <a:noFill/>
                    </a:lnT>
                    <a:lnB>
                      <a:noFill/>
                    </a:lnB>
                    <a:solidFill>
                      <a:srgbClr val="FFFFFF"/>
                    </a:solidFill>
                  </a:tcPr>
                </a:tc>
                <a:tc>
                  <a:txBody>
                    <a:bodyPr/>
                    <a:lstStyle/>
                    <a:p>
                      <a:pPr algn="ctr" fontAlgn="ctr"/>
                      <a:r>
                        <a:rPr lang="fr-FR" sz="800" b="0" i="0" u="none" strike="noStrike">
                          <a:solidFill>
                            <a:srgbClr val="000000"/>
                          </a:solidFill>
                          <a:effectLst/>
                          <a:latin typeface="Arial" panose="020B0604020202020204" pitchFamily="34" charset="0"/>
                        </a:rPr>
                        <a:t>28229320.0</a:t>
                      </a:r>
                    </a:p>
                  </a:txBody>
                  <a:tcPr marL="4124" marR="4124" marT="4124" marB="0" anchor="ctr">
                    <a:lnL>
                      <a:noFill/>
                    </a:lnL>
                    <a:lnR>
                      <a:noFill/>
                    </a:lnR>
                    <a:lnT>
                      <a:noFill/>
                    </a:lnT>
                    <a:lnB>
                      <a:noFill/>
                    </a:lnB>
                    <a:solidFill>
                      <a:srgbClr val="FFFFFF"/>
                    </a:solidFill>
                  </a:tcPr>
                </a:tc>
                <a:tc>
                  <a:txBody>
                    <a:bodyPr/>
                    <a:lstStyle/>
                    <a:p>
                      <a:pPr algn="ctr" fontAlgn="ctr"/>
                      <a:r>
                        <a:rPr lang="fr-FR" sz="800" b="0" i="0" u="none" strike="noStrike">
                          <a:solidFill>
                            <a:srgbClr val="000000"/>
                          </a:solidFill>
                          <a:effectLst/>
                          <a:latin typeface="Arial" panose="020B0604020202020204" pitchFamily="34" charset="0"/>
                        </a:rPr>
                        <a:t>...</a:t>
                      </a:r>
                    </a:p>
                  </a:txBody>
                  <a:tcPr marL="4124" marR="4124" marT="4124" marB="0" anchor="ctr">
                    <a:lnL>
                      <a:noFill/>
                    </a:lnL>
                    <a:lnR>
                      <a:noFill/>
                    </a:lnR>
                    <a:lnT>
                      <a:noFill/>
                    </a:lnT>
                    <a:lnB>
                      <a:noFill/>
                    </a:lnB>
                    <a:solidFill>
                      <a:srgbClr val="FFFFFF"/>
                    </a:solidFill>
                  </a:tcPr>
                </a:tc>
                <a:tc>
                  <a:txBody>
                    <a:bodyPr/>
                    <a:lstStyle/>
                    <a:p>
                      <a:pPr algn="ctr" fontAlgn="ctr"/>
                      <a:r>
                        <a:rPr lang="fr-FR" sz="800" b="0" i="0" u="none" strike="noStrike" dirty="0">
                          <a:solidFill>
                            <a:srgbClr val="000000"/>
                          </a:solidFill>
                          <a:effectLst/>
                          <a:latin typeface="Arial" panose="020B0604020202020204" pitchFamily="34" charset="0"/>
                        </a:rPr>
                        <a:t>0.0</a:t>
                      </a:r>
                    </a:p>
                  </a:txBody>
                  <a:tcPr marL="4124" marR="4124" marT="4124" marB="0" anchor="ctr">
                    <a:lnL>
                      <a:noFill/>
                    </a:lnL>
                    <a:lnR>
                      <a:noFill/>
                    </a:lnR>
                    <a:lnT>
                      <a:noFill/>
                    </a:lnT>
                    <a:lnB>
                      <a:noFill/>
                    </a:lnB>
                    <a:solidFill>
                      <a:srgbClr val="FFFFFF"/>
                    </a:solidFill>
                  </a:tcPr>
                </a:tc>
                <a:tc>
                  <a:txBody>
                    <a:bodyPr/>
                    <a:lstStyle/>
                    <a:p>
                      <a:pPr algn="ctr" fontAlgn="ctr"/>
                      <a:r>
                        <a:rPr lang="fr-FR" sz="800" b="0" i="0" u="none" strike="noStrike">
                          <a:solidFill>
                            <a:srgbClr val="000000"/>
                          </a:solidFill>
                          <a:effectLst/>
                          <a:latin typeface="Arial" panose="020B0604020202020204" pitchFamily="34" charset="0"/>
                        </a:rPr>
                        <a:t>0.0</a:t>
                      </a:r>
                    </a:p>
                  </a:txBody>
                  <a:tcPr marL="4124" marR="4124" marT="4124" marB="0" anchor="ctr">
                    <a:lnL>
                      <a:noFill/>
                    </a:lnL>
                    <a:lnR>
                      <a:noFill/>
                    </a:lnR>
                    <a:lnT>
                      <a:noFill/>
                    </a:lnT>
                    <a:lnB>
                      <a:noFill/>
                    </a:lnB>
                    <a:solidFill>
                      <a:srgbClr val="FFFFFF"/>
                    </a:solidFill>
                  </a:tcPr>
                </a:tc>
                <a:tc>
                  <a:txBody>
                    <a:bodyPr/>
                    <a:lstStyle/>
                    <a:p>
                      <a:pPr algn="ctr" fontAlgn="ctr"/>
                      <a:r>
                        <a:rPr lang="fr-FR" sz="800" b="0" i="0" u="none" strike="noStrike">
                          <a:solidFill>
                            <a:srgbClr val="000000"/>
                          </a:solidFill>
                          <a:effectLst/>
                          <a:latin typeface="Arial" panose="020B0604020202020204" pitchFamily="34" charset="0"/>
                        </a:rPr>
                        <a:t>0.0</a:t>
                      </a:r>
                    </a:p>
                  </a:txBody>
                  <a:tcPr marL="4124" marR="4124" marT="4124" marB="0" anchor="ctr">
                    <a:lnL>
                      <a:noFill/>
                    </a:lnL>
                    <a:lnR>
                      <a:noFill/>
                    </a:lnR>
                    <a:lnT>
                      <a:noFill/>
                    </a:lnT>
                    <a:lnB>
                      <a:noFill/>
                    </a:lnB>
                    <a:solidFill>
                      <a:srgbClr val="FFFFFF"/>
                    </a:solidFill>
                  </a:tcPr>
                </a:tc>
                <a:tc>
                  <a:txBody>
                    <a:bodyPr/>
                    <a:lstStyle/>
                    <a:p>
                      <a:pPr algn="ctr" fontAlgn="ctr"/>
                      <a:r>
                        <a:rPr lang="fr-FR" sz="800" b="0" i="0" u="none" strike="noStrike">
                          <a:solidFill>
                            <a:srgbClr val="000000"/>
                          </a:solidFill>
                          <a:effectLst/>
                          <a:latin typeface="Arial" panose="020B0604020202020204" pitchFamily="34" charset="0"/>
                        </a:rPr>
                        <a:t>0.0</a:t>
                      </a:r>
                    </a:p>
                  </a:txBody>
                  <a:tcPr marL="4124" marR="4124" marT="4124" marB="0" anchor="ctr">
                    <a:lnL>
                      <a:noFill/>
                    </a:lnL>
                    <a:lnR>
                      <a:noFill/>
                    </a:lnR>
                    <a:lnT>
                      <a:noFill/>
                    </a:lnT>
                    <a:lnB>
                      <a:noFill/>
                    </a:lnB>
                    <a:solidFill>
                      <a:srgbClr val="FFFFFF"/>
                    </a:solidFill>
                  </a:tcPr>
                </a:tc>
                <a:tc>
                  <a:txBody>
                    <a:bodyPr/>
                    <a:lstStyle/>
                    <a:p>
                      <a:pPr algn="ctr" fontAlgn="ctr"/>
                      <a:r>
                        <a:rPr lang="fr-FR" sz="800" b="0" i="0" u="none" strike="noStrike">
                          <a:solidFill>
                            <a:srgbClr val="000000"/>
                          </a:solidFill>
                          <a:effectLst/>
                          <a:latin typeface="Arial" panose="020B0604020202020204" pitchFamily="34" charset="0"/>
                        </a:rPr>
                        <a:t>1.0</a:t>
                      </a:r>
                    </a:p>
                  </a:txBody>
                  <a:tcPr marL="4124" marR="4124" marT="4124" marB="0" anchor="ctr">
                    <a:lnL>
                      <a:noFill/>
                    </a:lnL>
                    <a:lnR>
                      <a:noFill/>
                    </a:lnR>
                    <a:lnT>
                      <a:noFill/>
                    </a:lnT>
                    <a:lnB>
                      <a:noFill/>
                    </a:lnB>
                    <a:solidFill>
                      <a:srgbClr val="FFFFFF"/>
                    </a:solidFill>
                  </a:tcPr>
                </a:tc>
                <a:tc>
                  <a:txBody>
                    <a:bodyPr/>
                    <a:lstStyle/>
                    <a:p>
                      <a:pPr algn="ctr" fontAlgn="ctr"/>
                      <a:r>
                        <a:rPr lang="fr-FR" sz="800" b="0" i="0" u="none" strike="noStrike">
                          <a:solidFill>
                            <a:srgbClr val="000000"/>
                          </a:solidFill>
                          <a:effectLst/>
                          <a:latin typeface="Arial" panose="020B0604020202020204" pitchFamily="34" charset="0"/>
                        </a:rPr>
                        <a:t>0.0</a:t>
                      </a:r>
                    </a:p>
                  </a:txBody>
                  <a:tcPr marL="4124" marR="4124" marT="4124" marB="0" anchor="ctr">
                    <a:lnL>
                      <a:noFill/>
                    </a:lnL>
                    <a:lnR>
                      <a:noFill/>
                    </a:lnR>
                    <a:lnT>
                      <a:noFill/>
                    </a:lnT>
                    <a:lnB>
                      <a:noFill/>
                    </a:lnB>
                    <a:solidFill>
                      <a:srgbClr val="FFFFFF"/>
                    </a:solidFill>
                  </a:tcPr>
                </a:tc>
                <a:tc>
                  <a:txBody>
                    <a:bodyPr/>
                    <a:lstStyle/>
                    <a:p>
                      <a:pPr algn="ctr" fontAlgn="ctr"/>
                      <a:r>
                        <a:rPr lang="fr-FR" sz="800" b="0" i="0" u="none" strike="noStrike">
                          <a:solidFill>
                            <a:srgbClr val="000000"/>
                          </a:solidFill>
                          <a:effectLst/>
                          <a:latin typeface="Arial" panose="020B0604020202020204" pitchFamily="34" charset="0"/>
                        </a:rPr>
                        <a:t>0.0</a:t>
                      </a:r>
                    </a:p>
                  </a:txBody>
                  <a:tcPr marL="4124" marR="4124" marT="4124" marB="0" anchor="ctr">
                    <a:lnL>
                      <a:noFill/>
                    </a:lnL>
                    <a:lnR>
                      <a:noFill/>
                    </a:lnR>
                    <a:lnT>
                      <a:noFill/>
                    </a:lnT>
                    <a:lnB>
                      <a:noFill/>
                    </a:lnB>
                    <a:solidFill>
                      <a:srgbClr val="FFFFFF"/>
                    </a:solidFill>
                  </a:tcPr>
                </a:tc>
                <a:tc>
                  <a:txBody>
                    <a:bodyPr/>
                    <a:lstStyle/>
                    <a:p>
                      <a:pPr algn="ctr" fontAlgn="ctr"/>
                      <a:r>
                        <a:rPr lang="fr-FR" sz="800" b="0" i="0" u="none" strike="noStrike">
                          <a:solidFill>
                            <a:srgbClr val="000000"/>
                          </a:solidFill>
                          <a:effectLst/>
                          <a:latin typeface="Arial" panose="020B0604020202020204" pitchFamily="34" charset="0"/>
                        </a:rPr>
                        <a:t>0.0</a:t>
                      </a:r>
                    </a:p>
                  </a:txBody>
                  <a:tcPr marL="4124" marR="4124" marT="4124" marB="0" anchor="ctr">
                    <a:lnL>
                      <a:noFill/>
                    </a:lnL>
                    <a:lnR>
                      <a:noFill/>
                    </a:lnR>
                    <a:lnT>
                      <a:noFill/>
                    </a:lnT>
                    <a:lnB>
                      <a:noFill/>
                    </a:lnB>
                    <a:solidFill>
                      <a:srgbClr val="FFFFFF"/>
                    </a:solidFill>
                  </a:tcPr>
                </a:tc>
                <a:tc>
                  <a:txBody>
                    <a:bodyPr/>
                    <a:lstStyle/>
                    <a:p>
                      <a:pPr algn="ctr" fontAlgn="ctr"/>
                      <a:r>
                        <a:rPr lang="fr-FR" sz="800" b="0" i="0" u="none" strike="noStrike">
                          <a:solidFill>
                            <a:srgbClr val="000000"/>
                          </a:solidFill>
                          <a:effectLst/>
                          <a:latin typeface="Arial" panose="020B0604020202020204" pitchFamily="34" charset="0"/>
                        </a:rPr>
                        <a:t>0.0</a:t>
                      </a:r>
                    </a:p>
                  </a:txBody>
                  <a:tcPr marL="4124" marR="4124" marT="4124" marB="0" anchor="ctr">
                    <a:lnL>
                      <a:noFill/>
                    </a:lnL>
                    <a:lnR>
                      <a:noFill/>
                    </a:lnR>
                    <a:lnT>
                      <a:noFill/>
                    </a:lnT>
                    <a:lnB>
                      <a:noFill/>
                    </a:lnB>
                    <a:solidFill>
                      <a:srgbClr val="FFFFFF"/>
                    </a:solidFill>
                  </a:tcPr>
                </a:tc>
                <a:tc>
                  <a:txBody>
                    <a:bodyPr/>
                    <a:lstStyle/>
                    <a:p>
                      <a:pPr algn="ctr" fontAlgn="ctr"/>
                      <a:r>
                        <a:rPr lang="fr-FR" sz="800" b="0" i="0" u="none" strike="noStrike">
                          <a:solidFill>
                            <a:srgbClr val="000000"/>
                          </a:solidFill>
                          <a:effectLst/>
                          <a:latin typeface="Arial" panose="020B0604020202020204" pitchFamily="34" charset="0"/>
                        </a:rPr>
                        <a:t>0.0</a:t>
                      </a:r>
                    </a:p>
                  </a:txBody>
                  <a:tcPr marL="4124" marR="4124" marT="4124" marB="0" anchor="ctr">
                    <a:lnL>
                      <a:noFill/>
                    </a:lnL>
                    <a:lnR>
                      <a:noFill/>
                    </a:lnR>
                    <a:lnT>
                      <a:noFill/>
                    </a:lnT>
                    <a:lnB>
                      <a:noFill/>
                    </a:lnB>
                    <a:solidFill>
                      <a:srgbClr val="FFFFFF"/>
                    </a:solidFill>
                  </a:tcPr>
                </a:tc>
                <a:extLst>
                  <a:ext uri="{0D108BD9-81ED-4DB2-BD59-A6C34878D82A}">
                    <a16:rowId xmlns:a16="http://schemas.microsoft.com/office/drawing/2014/main" val="1799057817"/>
                  </a:ext>
                </a:extLst>
              </a:tr>
              <a:tr h="527481">
                <a:tc>
                  <a:txBody>
                    <a:bodyPr/>
                    <a:lstStyle/>
                    <a:p>
                      <a:pPr algn="ctr" fontAlgn="ctr"/>
                      <a:r>
                        <a:rPr lang="fr-FR" sz="800" b="0" i="0" u="none" strike="noStrike">
                          <a:solidFill>
                            <a:srgbClr val="000000"/>
                          </a:solidFill>
                          <a:effectLst/>
                          <a:latin typeface="Arial" panose="020B0604020202020204" pitchFamily="34" charset="0"/>
                        </a:rPr>
                        <a:t>Hotel</a:t>
                      </a:r>
                    </a:p>
                  </a:txBody>
                  <a:tcPr marL="4124" marR="4124" marT="4124" marB="0" anchor="ctr">
                    <a:lnL>
                      <a:noFill/>
                    </a:lnL>
                    <a:lnR>
                      <a:noFill/>
                    </a:lnR>
                    <a:lnT>
                      <a:noFill/>
                    </a:lnT>
                    <a:lnB>
                      <a:noFill/>
                    </a:lnB>
                    <a:solidFill>
                      <a:srgbClr val="F5F5F5"/>
                    </a:solidFill>
                  </a:tcPr>
                </a:tc>
                <a:tc>
                  <a:txBody>
                    <a:bodyPr/>
                    <a:lstStyle/>
                    <a:p>
                      <a:pPr algn="ctr" fontAlgn="ctr"/>
                      <a:r>
                        <a:rPr lang="fr-FR" sz="800" b="0" i="0" u="none" strike="noStrike">
                          <a:solidFill>
                            <a:srgbClr val="000000"/>
                          </a:solidFill>
                          <a:effectLst/>
                          <a:latin typeface="Arial" panose="020B0604020202020204" pitchFamily="34" charset="0"/>
                        </a:rPr>
                        <a:t>Center / East</a:t>
                      </a:r>
                    </a:p>
                  </a:txBody>
                  <a:tcPr marL="4124" marR="4124" marT="4124" marB="0" anchor="ctr">
                    <a:lnL>
                      <a:noFill/>
                    </a:lnL>
                    <a:lnR>
                      <a:noFill/>
                    </a:lnR>
                    <a:lnT>
                      <a:noFill/>
                    </a:lnT>
                    <a:lnB>
                      <a:noFill/>
                    </a:lnB>
                    <a:solidFill>
                      <a:srgbClr val="F5F5F5"/>
                    </a:solidFill>
                  </a:tcPr>
                </a:tc>
                <a:tc>
                  <a:txBody>
                    <a:bodyPr/>
                    <a:lstStyle/>
                    <a:p>
                      <a:pPr algn="ctr" fontAlgn="ctr"/>
                      <a:r>
                        <a:rPr lang="fr-FR" sz="800" b="0" i="0" u="none" strike="noStrike">
                          <a:solidFill>
                            <a:srgbClr val="000000"/>
                          </a:solidFill>
                          <a:effectLst/>
                          <a:latin typeface="Arial" panose="020B0604020202020204" pitchFamily="34" charset="0"/>
                        </a:rPr>
                        <a:t>1980</a:t>
                      </a:r>
                    </a:p>
                  </a:txBody>
                  <a:tcPr marL="4124" marR="4124" marT="4124" marB="0" anchor="ctr">
                    <a:lnL>
                      <a:noFill/>
                    </a:lnL>
                    <a:lnR>
                      <a:noFill/>
                    </a:lnR>
                    <a:lnT>
                      <a:noFill/>
                    </a:lnT>
                    <a:lnB>
                      <a:noFill/>
                    </a:lnB>
                    <a:solidFill>
                      <a:srgbClr val="F5F5F5"/>
                    </a:solidFill>
                  </a:tcPr>
                </a:tc>
                <a:tc>
                  <a:txBody>
                    <a:bodyPr/>
                    <a:lstStyle/>
                    <a:p>
                      <a:pPr algn="ctr" fontAlgn="ctr"/>
                      <a:r>
                        <a:rPr lang="fr-FR" sz="800" b="0" i="0" u="none" strike="noStrike">
                          <a:solidFill>
                            <a:srgbClr val="000000"/>
                          </a:solidFill>
                          <a:effectLst/>
                          <a:latin typeface="Arial" panose="020B0604020202020204" pitchFamily="34" charset="0"/>
                        </a:rPr>
                        <a:t>1.0</a:t>
                      </a:r>
                    </a:p>
                  </a:txBody>
                  <a:tcPr marL="4124" marR="4124" marT="4124" marB="0" anchor="ctr">
                    <a:lnL>
                      <a:noFill/>
                    </a:lnL>
                    <a:lnR>
                      <a:noFill/>
                    </a:lnR>
                    <a:lnT>
                      <a:noFill/>
                    </a:lnT>
                    <a:lnB>
                      <a:noFill/>
                    </a:lnB>
                    <a:solidFill>
                      <a:srgbClr val="F5F5F5"/>
                    </a:solidFill>
                  </a:tcPr>
                </a:tc>
                <a:tc>
                  <a:txBody>
                    <a:bodyPr/>
                    <a:lstStyle/>
                    <a:p>
                      <a:pPr algn="ctr" fontAlgn="ctr"/>
                      <a:r>
                        <a:rPr lang="fr-FR" sz="800" b="0" i="0" u="none" strike="noStrike">
                          <a:solidFill>
                            <a:srgbClr val="000000"/>
                          </a:solidFill>
                          <a:effectLst/>
                          <a:latin typeface="Arial" panose="020B0604020202020204" pitchFamily="34" charset="0"/>
                        </a:rPr>
                        <a:t>18.0</a:t>
                      </a:r>
                    </a:p>
                  </a:txBody>
                  <a:tcPr marL="4124" marR="4124" marT="4124" marB="0" anchor="ctr">
                    <a:lnL>
                      <a:noFill/>
                    </a:lnL>
                    <a:lnR>
                      <a:noFill/>
                    </a:lnR>
                    <a:lnT>
                      <a:noFill/>
                    </a:lnT>
                    <a:lnB>
                      <a:noFill/>
                    </a:lnB>
                    <a:solidFill>
                      <a:srgbClr val="F5F5F5"/>
                    </a:solidFill>
                  </a:tcPr>
                </a:tc>
                <a:tc>
                  <a:txBody>
                    <a:bodyPr/>
                    <a:lstStyle/>
                    <a:p>
                      <a:pPr algn="ctr" fontAlgn="ctr"/>
                      <a:r>
                        <a:rPr lang="fr-FR" sz="800" b="0" i="0" u="none" strike="noStrike">
                          <a:solidFill>
                            <a:srgbClr val="000000"/>
                          </a:solidFill>
                          <a:effectLst/>
                          <a:latin typeface="Arial" panose="020B0604020202020204" pitchFamily="34" charset="0"/>
                        </a:rPr>
                        <a:t>119890</a:t>
                      </a:r>
                    </a:p>
                  </a:txBody>
                  <a:tcPr marL="4124" marR="4124" marT="4124" marB="0" anchor="ctr">
                    <a:lnL>
                      <a:noFill/>
                    </a:lnL>
                    <a:lnR>
                      <a:noFill/>
                    </a:lnR>
                    <a:lnT>
                      <a:noFill/>
                    </a:lnT>
                    <a:lnB>
                      <a:noFill/>
                    </a:lnB>
                    <a:solidFill>
                      <a:srgbClr val="F5F5F5"/>
                    </a:solidFill>
                  </a:tcPr>
                </a:tc>
                <a:tc>
                  <a:txBody>
                    <a:bodyPr/>
                    <a:lstStyle/>
                    <a:p>
                      <a:pPr algn="ctr" fontAlgn="ctr"/>
                      <a:r>
                        <a:rPr lang="fr-FR" sz="800" b="0" i="0" u="none" strike="noStrike">
                          <a:solidFill>
                            <a:srgbClr val="000000"/>
                          </a:solidFill>
                          <a:effectLst/>
                          <a:latin typeface="Arial" panose="020B0604020202020204" pitchFamily="34" charset="0"/>
                        </a:rPr>
                        <a:t>12460</a:t>
                      </a:r>
                    </a:p>
                  </a:txBody>
                  <a:tcPr marL="4124" marR="4124" marT="4124" marB="0" anchor="ctr">
                    <a:lnL>
                      <a:noFill/>
                    </a:lnL>
                    <a:lnR>
                      <a:noFill/>
                    </a:lnR>
                    <a:lnT>
                      <a:noFill/>
                    </a:lnT>
                    <a:lnB>
                      <a:noFill/>
                    </a:lnB>
                    <a:solidFill>
                      <a:srgbClr val="F5F5F5"/>
                    </a:solidFill>
                  </a:tcPr>
                </a:tc>
                <a:tc>
                  <a:txBody>
                    <a:bodyPr/>
                    <a:lstStyle/>
                    <a:p>
                      <a:pPr algn="ctr" fontAlgn="ctr"/>
                      <a:r>
                        <a:rPr lang="fr-FR" sz="800" b="0" i="0" u="none" strike="noStrike">
                          <a:solidFill>
                            <a:srgbClr val="000000"/>
                          </a:solidFill>
                          <a:effectLst/>
                          <a:latin typeface="Arial" panose="020B0604020202020204" pitchFamily="34" charset="0"/>
                        </a:rPr>
                        <a:t>107430</a:t>
                      </a:r>
                    </a:p>
                  </a:txBody>
                  <a:tcPr marL="4124" marR="4124" marT="4124" marB="0" anchor="ctr">
                    <a:lnL>
                      <a:noFill/>
                    </a:lnL>
                    <a:lnR>
                      <a:noFill/>
                    </a:lnR>
                    <a:lnT>
                      <a:noFill/>
                    </a:lnT>
                    <a:lnB>
                      <a:noFill/>
                    </a:lnB>
                    <a:solidFill>
                      <a:srgbClr val="F5F5F5"/>
                    </a:solidFill>
                  </a:tcPr>
                </a:tc>
                <a:tc>
                  <a:txBody>
                    <a:bodyPr/>
                    <a:lstStyle/>
                    <a:p>
                      <a:pPr algn="ctr" fontAlgn="ctr"/>
                      <a:r>
                        <a:rPr lang="fr-FR" sz="800" b="0" i="0" u="none" strike="noStrike">
                          <a:solidFill>
                            <a:srgbClr val="000000"/>
                          </a:solidFill>
                          <a:effectLst/>
                          <a:latin typeface="Arial" panose="020B0604020202020204" pitchFamily="34" charset="0"/>
                        </a:rPr>
                        <a:t>67.0</a:t>
                      </a:r>
                    </a:p>
                  </a:txBody>
                  <a:tcPr marL="4124" marR="4124" marT="4124" marB="0" anchor="ctr">
                    <a:lnL>
                      <a:noFill/>
                    </a:lnL>
                    <a:lnR>
                      <a:noFill/>
                    </a:lnR>
                    <a:lnT>
                      <a:noFill/>
                    </a:lnT>
                    <a:lnB>
                      <a:noFill/>
                    </a:lnB>
                    <a:solidFill>
                      <a:srgbClr val="F5F5F5"/>
                    </a:solidFill>
                  </a:tcPr>
                </a:tc>
                <a:tc>
                  <a:txBody>
                    <a:bodyPr/>
                    <a:lstStyle/>
                    <a:p>
                      <a:pPr algn="ctr" fontAlgn="ctr"/>
                      <a:r>
                        <a:rPr lang="fr-FR" sz="800" b="0" i="0" u="none" strike="noStrike">
                          <a:solidFill>
                            <a:srgbClr val="000000"/>
                          </a:solidFill>
                          <a:effectLst/>
                          <a:latin typeface="Arial" panose="020B0604020202020204" pitchFamily="34" charset="0"/>
                        </a:rPr>
                        <a:t>14829099.0</a:t>
                      </a:r>
                    </a:p>
                  </a:txBody>
                  <a:tcPr marL="4124" marR="4124" marT="4124" marB="0" anchor="ctr">
                    <a:lnL>
                      <a:noFill/>
                    </a:lnL>
                    <a:lnR>
                      <a:noFill/>
                    </a:lnR>
                    <a:lnT>
                      <a:noFill/>
                    </a:lnT>
                    <a:lnB>
                      <a:noFill/>
                    </a:lnB>
                    <a:solidFill>
                      <a:srgbClr val="F5F5F5"/>
                    </a:solidFill>
                  </a:tcPr>
                </a:tc>
                <a:tc>
                  <a:txBody>
                    <a:bodyPr/>
                    <a:lstStyle/>
                    <a:p>
                      <a:pPr algn="ctr" fontAlgn="ctr"/>
                      <a:r>
                        <a:rPr lang="fr-FR" sz="800" b="0" i="0" u="none" strike="noStrike">
                          <a:solidFill>
                            <a:srgbClr val="000000"/>
                          </a:solidFill>
                          <a:effectLst/>
                          <a:latin typeface="Arial" panose="020B0604020202020204" pitchFamily="34" charset="0"/>
                        </a:rPr>
                        <a:t>...</a:t>
                      </a:r>
                    </a:p>
                  </a:txBody>
                  <a:tcPr marL="4124" marR="4124" marT="4124" marB="0" anchor="ctr">
                    <a:lnL>
                      <a:noFill/>
                    </a:lnL>
                    <a:lnR>
                      <a:noFill/>
                    </a:lnR>
                    <a:lnT>
                      <a:noFill/>
                    </a:lnT>
                    <a:lnB>
                      <a:noFill/>
                    </a:lnB>
                    <a:solidFill>
                      <a:srgbClr val="F5F5F5"/>
                    </a:solidFill>
                  </a:tcPr>
                </a:tc>
                <a:tc>
                  <a:txBody>
                    <a:bodyPr/>
                    <a:lstStyle/>
                    <a:p>
                      <a:pPr algn="ctr" fontAlgn="ctr"/>
                      <a:r>
                        <a:rPr lang="fr-FR" sz="800" b="0" i="0" u="none" strike="noStrike">
                          <a:solidFill>
                            <a:srgbClr val="000000"/>
                          </a:solidFill>
                          <a:effectLst/>
                          <a:latin typeface="Arial" panose="020B0604020202020204" pitchFamily="34" charset="0"/>
                        </a:rPr>
                        <a:t>0.0</a:t>
                      </a:r>
                    </a:p>
                  </a:txBody>
                  <a:tcPr marL="4124" marR="4124" marT="4124" marB="0" anchor="ctr">
                    <a:lnL>
                      <a:noFill/>
                    </a:lnL>
                    <a:lnR>
                      <a:noFill/>
                    </a:lnR>
                    <a:lnT>
                      <a:noFill/>
                    </a:lnT>
                    <a:lnB>
                      <a:noFill/>
                    </a:lnB>
                    <a:solidFill>
                      <a:srgbClr val="F5F5F5"/>
                    </a:solidFill>
                  </a:tcPr>
                </a:tc>
                <a:tc>
                  <a:txBody>
                    <a:bodyPr/>
                    <a:lstStyle/>
                    <a:p>
                      <a:pPr algn="ctr" fontAlgn="ctr"/>
                      <a:r>
                        <a:rPr lang="fr-FR" sz="800" b="0" i="0" u="none" strike="noStrike">
                          <a:solidFill>
                            <a:srgbClr val="000000"/>
                          </a:solidFill>
                          <a:effectLst/>
                          <a:latin typeface="Arial" panose="020B0604020202020204" pitchFamily="34" charset="0"/>
                        </a:rPr>
                        <a:t>0.0</a:t>
                      </a:r>
                    </a:p>
                  </a:txBody>
                  <a:tcPr marL="4124" marR="4124" marT="4124" marB="0" anchor="ctr">
                    <a:lnL>
                      <a:noFill/>
                    </a:lnL>
                    <a:lnR>
                      <a:noFill/>
                    </a:lnR>
                    <a:lnT>
                      <a:noFill/>
                    </a:lnT>
                    <a:lnB>
                      <a:noFill/>
                    </a:lnB>
                    <a:solidFill>
                      <a:srgbClr val="F5F5F5"/>
                    </a:solidFill>
                  </a:tcPr>
                </a:tc>
                <a:tc>
                  <a:txBody>
                    <a:bodyPr/>
                    <a:lstStyle/>
                    <a:p>
                      <a:pPr algn="ctr" fontAlgn="ctr"/>
                      <a:r>
                        <a:rPr lang="fr-FR" sz="800" b="0" i="0" u="none" strike="noStrike">
                          <a:solidFill>
                            <a:srgbClr val="000000"/>
                          </a:solidFill>
                          <a:effectLst/>
                          <a:latin typeface="Arial" panose="020B0604020202020204" pitchFamily="34" charset="0"/>
                        </a:rPr>
                        <a:t>0.0</a:t>
                      </a:r>
                    </a:p>
                  </a:txBody>
                  <a:tcPr marL="4124" marR="4124" marT="4124" marB="0" anchor="ctr">
                    <a:lnL>
                      <a:noFill/>
                    </a:lnL>
                    <a:lnR>
                      <a:noFill/>
                    </a:lnR>
                    <a:lnT>
                      <a:noFill/>
                    </a:lnT>
                    <a:lnB>
                      <a:noFill/>
                    </a:lnB>
                    <a:solidFill>
                      <a:srgbClr val="F5F5F5"/>
                    </a:solidFill>
                  </a:tcPr>
                </a:tc>
                <a:tc>
                  <a:txBody>
                    <a:bodyPr/>
                    <a:lstStyle/>
                    <a:p>
                      <a:pPr algn="ctr" fontAlgn="ctr"/>
                      <a:r>
                        <a:rPr lang="fr-FR" sz="800" b="0" i="0" u="none" strike="noStrike">
                          <a:solidFill>
                            <a:srgbClr val="000000"/>
                          </a:solidFill>
                          <a:effectLst/>
                          <a:latin typeface="Arial" panose="020B0604020202020204" pitchFamily="34" charset="0"/>
                        </a:rPr>
                        <a:t>0.0</a:t>
                      </a:r>
                    </a:p>
                  </a:txBody>
                  <a:tcPr marL="4124" marR="4124" marT="4124" marB="0" anchor="ctr">
                    <a:lnL>
                      <a:noFill/>
                    </a:lnL>
                    <a:lnR>
                      <a:noFill/>
                    </a:lnR>
                    <a:lnT>
                      <a:noFill/>
                    </a:lnT>
                    <a:lnB>
                      <a:noFill/>
                    </a:lnB>
                    <a:solidFill>
                      <a:srgbClr val="F5F5F5"/>
                    </a:solidFill>
                  </a:tcPr>
                </a:tc>
                <a:tc>
                  <a:txBody>
                    <a:bodyPr/>
                    <a:lstStyle/>
                    <a:p>
                      <a:pPr algn="ctr" fontAlgn="ctr"/>
                      <a:r>
                        <a:rPr lang="fr-FR" sz="800" b="0" i="0" u="none" strike="noStrike">
                          <a:solidFill>
                            <a:srgbClr val="000000"/>
                          </a:solidFill>
                          <a:effectLst/>
                          <a:latin typeface="Arial" panose="020B0604020202020204" pitchFamily="34" charset="0"/>
                        </a:rPr>
                        <a:t>1.0</a:t>
                      </a:r>
                    </a:p>
                  </a:txBody>
                  <a:tcPr marL="4124" marR="4124" marT="4124" marB="0" anchor="ctr">
                    <a:lnL>
                      <a:noFill/>
                    </a:lnL>
                    <a:lnR>
                      <a:noFill/>
                    </a:lnR>
                    <a:lnT>
                      <a:noFill/>
                    </a:lnT>
                    <a:lnB>
                      <a:noFill/>
                    </a:lnB>
                    <a:solidFill>
                      <a:srgbClr val="F5F5F5"/>
                    </a:solidFill>
                  </a:tcPr>
                </a:tc>
                <a:tc>
                  <a:txBody>
                    <a:bodyPr/>
                    <a:lstStyle/>
                    <a:p>
                      <a:pPr algn="ctr" fontAlgn="ctr"/>
                      <a:r>
                        <a:rPr lang="fr-FR" sz="800" b="0" i="0" u="none" strike="noStrike" dirty="0">
                          <a:solidFill>
                            <a:srgbClr val="000000"/>
                          </a:solidFill>
                          <a:effectLst/>
                          <a:latin typeface="Arial" panose="020B0604020202020204" pitchFamily="34" charset="0"/>
                        </a:rPr>
                        <a:t>0.0</a:t>
                      </a:r>
                    </a:p>
                  </a:txBody>
                  <a:tcPr marL="4124" marR="4124" marT="4124" marB="0" anchor="ctr">
                    <a:lnL>
                      <a:noFill/>
                    </a:lnL>
                    <a:lnR>
                      <a:noFill/>
                    </a:lnR>
                    <a:lnT>
                      <a:noFill/>
                    </a:lnT>
                    <a:lnB>
                      <a:noFill/>
                    </a:lnB>
                    <a:solidFill>
                      <a:srgbClr val="F5F5F5"/>
                    </a:solidFill>
                  </a:tcPr>
                </a:tc>
                <a:tc>
                  <a:txBody>
                    <a:bodyPr/>
                    <a:lstStyle/>
                    <a:p>
                      <a:pPr algn="ctr" fontAlgn="ctr"/>
                      <a:r>
                        <a:rPr lang="fr-FR" sz="800" b="0" i="0" u="none" strike="noStrike">
                          <a:solidFill>
                            <a:srgbClr val="000000"/>
                          </a:solidFill>
                          <a:effectLst/>
                          <a:latin typeface="Arial" panose="020B0604020202020204" pitchFamily="34" charset="0"/>
                        </a:rPr>
                        <a:t>0.0</a:t>
                      </a:r>
                    </a:p>
                  </a:txBody>
                  <a:tcPr marL="4124" marR="4124" marT="4124" marB="0" anchor="ctr">
                    <a:lnL>
                      <a:noFill/>
                    </a:lnL>
                    <a:lnR>
                      <a:noFill/>
                    </a:lnR>
                    <a:lnT>
                      <a:noFill/>
                    </a:lnT>
                    <a:lnB>
                      <a:noFill/>
                    </a:lnB>
                    <a:solidFill>
                      <a:srgbClr val="F5F5F5"/>
                    </a:solidFill>
                  </a:tcPr>
                </a:tc>
                <a:tc>
                  <a:txBody>
                    <a:bodyPr/>
                    <a:lstStyle/>
                    <a:p>
                      <a:pPr algn="ctr" fontAlgn="ctr"/>
                      <a:r>
                        <a:rPr lang="fr-FR" sz="800" b="0" i="0" u="none" strike="noStrike" dirty="0">
                          <a:solidFill>
                            <a:srgbClr val="000000"/>
                          </a:solidFill>
                          <a:effectLst/>
                          <a:latin typeface="Arial" panose="020B0604020202020204" pitchFamily="34" charset="0"/>
                        </a:rPr>
                        <a:t>0.0</a:t>
                      </a:r>
                    </a:p>
                  </a:txBody>
                  <a:tcPr marL="4124" marR="4124" marT="4124" marB="0" anchor="ctr">
                    <a:lnL>
                      <a:noFill/>
                    </a:lnL>
                    <a:lnR>
                      <a:noFill/>
                    </a:lnR>
                    <a:lnT>
                      <a:noFill/>
                    </a:lnT>
                    <a:lnB>
                      <a:noFill/>
                    </a:lnB>
                    <a:solidFill>
                      <a:srgbClr val="F5F5F5"/>
                    </a:solidFill>
                  </a:tcPr>
                </a:tc>
                <a:tc>
                  <a:txBody>
                    <a:bodyPr/>
                    <a:lstStyle/>
                    <a:p>
                      <a:pPr algn="ctr" fontAlgn="ctr"/>
                      <a:r>
                        <a:rPr lang="fr-FR" sz="800" b="0" i="0" u="none" strike="noStrike" dirty="0">
                          <a:solidFill>
                            <a:srgbClr val="000000"/>
                          </a:solidFill>
                          <a:effectLst/>
                          <a:latin typeface="Arial" panose="020B0604020202020204" pitchFamily="34" charset="0"/>
                        </a:rPr>
                        <a:t>0.0</a:t>
                      </a:r>
                    </a:p>
                  </a:txBody>
                  <a:tcPr marL="4124" marR="4124" marT="4124" marB="0" anchor="ctr">
                    <a:lnL>
                      <a:noFill/>
                    </a:lnL>
                    <a:lnR>
                      <a:noFill/>
                    </a:lnR>
                    <a:lnT>
                      <a:noFill/>
                    </a:lnT>
                    <a:lnB>
                      <a:noFill/>
                    </a:lnB>
                    <a:solidFill>
                      <a:srgbClr val="F5F5F5"/>
                    </a:solidFill>
                  </a:tcPr>
                </a:tc>
                <a:tc>
                  <a:txBody>
                    <a:bodyPr/>
                    <a:lstStyle/>
                    <a:p>
                      <a:pPr algn="ctr" fontAlgn="ctr"/>
                      <a:r>
                        <a:rPr lang="fr-FR" sz="800" b="0" i="0" u="none" strike="noStrike" dirty="0">
                          <a:solidFill>
                            <a:srgbClr val="000000"/>
                          </a:solidFill>
                          <a:effectLst/>
                          <a:latin typeface="Arial" panose="020B0604020202020204" pitchFamily="34" charset="0"/>
                        </a:rPr>
                        <a:t>0.0</a:t>
                      </a:r>
                    </a:p>
                  </a:txBody>
                  <a:tcPr marL="4124" marR="4124" marT="4124" marB="0" anchor="ctr">
                    <a:lnL>
                      <a:noFill/>
                    </a:lnL>
                    <a:lnR>
                      <a:noFill/>
                    </a:lnR>
                    <a:lnT>
                      <a:noFill/>
                    </a:lnT>
                    <a:lnB>
                      <a:noFill/>
                    </a:lnB>
                    <a:solidFill>
                      <a:srgbClr val="F5F5F5"/>
                    </a:solidFill>
                  </a:tcPr>
                </a:tc>
                <a:extLst>
                  <a:ext uri="{0D108BD9-81ED-4DB2-BD59-A6C34878D82A}">
                    <a16:rowId xmlns:a16="http://schemas.microsoft.com/office/drawing/2014/main" val="2417126552"/>
                  </a:ext>
                </a:extLst>
              </a:tr>
            </a:tbl>
          </a:graphicData>
        </a:graphic>
      </p:graphicFrame>
    </p:spTree>
    <p:extLst>
      <p:ext uri="{BB962C8B-B14F-4D97-AF65-F5344CB8AC3E}">
        <p14:creationId xmlns:p14="http://schemas.microsoft.com/office/powerpoint/2010/main" val="41685107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79580C3-66BC-4116-B2B9-FB8D0CBC9EFD}"/>
              </a:ext>
            </a:extLst>
          </p:cNvPr>
          <p:cNvSpPr>
            <a:spLocks noGrp="1"/>
          </p:cNvSpPr>
          <p:nvPr>
            <p:ph type="sldNum" sz="quarter" idx="12"/>
          </p:nvPr>
        </p:nvSpPr>
        <p:spPr/>
        <p:txBody>
          <a:bodyPr/>
          <a:lstStyle/>
          <a:p>
            <a:fld id="{A47CBF5F-AFAF-4CF2-85DD-2C0CB3FB2310}" type="slidenum">
              <a:rPr lang="fr-FR" smtClean="0"/>
              <a:t>22</a:t>
            </a:fld>
            <a:endParaRPr lang="fr-FR"/>
          </a:p>
        </p:txBody>
      </p:sp>
      <p:sp>
        <p:nvSpPr>
          <p:cNvPr id="7" name="Ellipse 6">
            <a:extLst>
              <a:ext uri="{FF2B5EF4-FFF2-40B4-BE49-F238E27FC236}">
                <a16:creationId xmlns:a16="http://schemas.microsoft.com/office/drawing/2014/main" id="{9AC432C8-BF3E-4142-BA5C-87A54B932D5C}"/>
              </a:ext>
            </a:extLst>
          </p:cNvPr>
          <p:cNvSpPr/>
          <p:nvPr/>
        </p:nvSpPr>
        <p:spPr>
          <a:xfrm>
            <a:off x="0" y="340925"/>
            <a:ext cx="432000" cy="432000"/>
          </a:xfrm>
          <a:prstGeom prst="ellipse">
            <a:avLst/>
          </a:prstGeom>
          <a:solidFill>
            <a:srgbClr val="16B07D"/>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fr-FR" b="1" dirty="0">
                <a:solidFill>
                  <a:schemeClr val="bg1"/>
                </a:solidFill>
                <a:latin typeface="Nexa Bold"/>
                <a:cs typeface="Nexa Bold"/>
              </a:rPr>
              <a:t>3</a:t>
            </a:r>
          </a:p>
        </p:txBody>
      </p:sp>
      <p:sp>
        <p:nvSpPr>
          <p:cNvPr id="10" name="Titre 2">
            <a:extLst>
              <a:ext uri="{FF2B5EF4-FFF2-40B4-BE49-F238E27FC236}">
                <a16:creationId xmlns:a16="http://schemas.microsoft.com/office/drawing/2014/main" id="{49A14B8B-BA03-4B61-9420-08B30CC184F7}"/>
              </a:ext>
            </a:extLst>
          </p:cNvPr>
          <p:cNvSpPr>
            <a:spLocks noGrp="1"/>
          </p:cNvSpPr>
          <p:nvPr>
            <p:ph type="title"/>
          </p:nvPr>
        </p:nvSpPr>
        <p:spPr>
          <a:xfrm>
            <a:off x="-293688" y="245775"/>
            <a:ext cx="10199688" cy="622300"/>
          </a:xfrm>
        </p:spPr>
        <p:txBody>
          <a:bodyPr/>
          <a:lstStyle/>
          <a:p>
            <a:br>
              <a:rPr lang="fr-FR" dirty="0"/>
            </a:br>
            <a:r>
              <a:rPr lang="fr-FR" sz="2000" dirty="0"/>
              <a:t>Présentation de l’analyse et du modèle choisi</a:t>
            </a:r>
            <a:br>
              <a:rPr lang="fr-FR" sz="2000" dirty="0"/>
            </a:br>
            <a:endParaRPr lang="fr-FR" dirty="0"/>
          </a:p>
        </p:txBody>
      </p:sp>
      <p:sp>
        <p:nvSpPr>
          <p:cNvPr id="19" name="ZoneTexte 18">
            <a:extLst>
              <a:ext uri="{FF2B5EF4-FFF2-40B4-BE49-F238E27FC236}">
                <a16:creationId xmlns:a16="http://schemas.microsoft.com/office/drawing/2014/main" id="{EE7D45EB-0634-489B-A75F-AC822E5419C2}"/>
              </a:ext>
            </a:extLst>
          </p:cNvPr>
          <p:cNvSpPr txBox="1"/>
          <p:nvPr/>
        </p:nvSpPr>
        <p:spPr>
          <a:xfrm>
            <a:off x="35140" y="1085275"/>
            <a:ext cx="11318660" cy="4913140"/>
          </a:xfrm>
          <a:prstGeom prst="rect">
            <a:avLst/>
          </a:prstGeom>
          <a:ln w="28575">
            <a:noFill/>
          </a:ln>
        </p:spPr>
        <p:txBody>
          <a:bodyPr wrap="square" lIns="72000" tIns="396000" rtlCol="0" anchor="t">
            <a:spAutoFit/>
          </a:bodyPr>
          <a:lstStyle/>
          <a:p>
            <a:pPr marL="174625" indent="-171450" algn="l">
              <a:buFont typeface="Wingdings" panose="05000000000000000000" pitchFamily="2" charset="2"/>
              <a:buChar char="ü"/>
            </a:pPr>
            <a:endParaRPr lang="fr-FR" sz="1200" b="1" i="0" dirty="0">
              <a:latin typeface="+mn-lt"/>
            </a:endParaRPr>
          </a:p>
        </p:txBody>
      </p:sp>
      <p:sp>
        <p:nvSpPr>
          <p:cNvPr id="26" name="ZoneTexte 25">
            <a:extLst>
              <a:ext uri="{FF2B5EF4-FFF2-40B4-BE49-F238E27FC236}">
                <a16:creationId xmlns:a16="http://schemas.microsoft.com/office/drawing/2014/main" id="{CB34BC69-25BF-4B5F-BEFE-7920D54A1C89}"/>
              </a:ext>
            </a:extLst>
          </p:cNvPr>
          <p:cNvSpPr txBox="1"/>
          <p:nvPr/>
        </p:nvSpPr>
        <p:spPr>
          <a:xfrm>
            <a:off x="431999" y="1168129"/>
            <a:ext cx="10683675" cy="4832092"/>
          </a:xfrm>
          <a:prstGeom prst="rect">
            <a:avLst/>
          </a:prstGeom>
          <a:noFill/>
          <a:ln w="28575">
            <a:noFill/>
          </a:ln>
        </p:spPr>
        <p:txBody>
          <a:bodyPr wrap="square">
            <a:spAutoFit/>
          </a:bodyPr>
          <a:lstStyle/>
          <a:p>
            <a:pPr marL="342900" indent="-342900">
              <a:buFont typeface="Wingdings" panose="05000000000000000000" pitchFamily="2" charset="2"/>
              <a:buChar char="Ø"/>
            </a:pPr>
            <a:endParaRPr lang="fr-FR" sz="2000" b="0" i="0" u="none" strike="noStrike" baseline="0" dirty="0">
              <a:latin typeface="Nunito-Regular"/>
            </a:endParaRPr>
          </a:p>
          <a:p>
            <a:pPr marL="285750" indent="-285750">
              <a:buFont typeface="Wingdings" panose="05000000000000000000" pitchFamily="2" charset="2"/>
              <a:buChar char="Ø"/>
            </a:pPr>
            <a:r>
              <a:rPr lang="fr-FR" sz="1800" b="0" i="0" u="none" strike="noStrike" baseline="0" dirty="0">
                <a:latin typeface="Nunito-Regular"/>
              </a:rPr>
              <a:t>Nous commençons la prédiction sur notre variable « Energy » et choisissons les </a:t>
            </a:r>
            <a:r>
              <a:rPr lang="fr-FR" sz="1800" b="0" i="0" u="none" strike="noStrike" baseline="0" dirty="0" err="1">
                <a:latin typeface="Nunito-Regular"/>
              </a:rPr>
              <a:t>features</a:t>
            </a:r>
            <a:r>
              <a:rPr lang="fr-FR" sz="1800" b="0" i="0" u="none" strike="noStrike" baseline="0" dirty="0">
                <a:latin typeface="Nunito-Regular"/>
              </a:rPr>
              <a:t> numériques et catégorielles transformées pour la prédiction</a:t>
            </a:r>
          </a:p>
          <a:p>
            <a:pPr marL="285750" indent="-285750">
              <a:buFont typeface="Wingdings" panose="05000000000000000000" pitchFamily="2" charset="2"/>
              <a:buChar char="Ø"/>
            </a:pPr>
            <a:endParaRPr lang="fr-FR" sz="1800" b="0" i="0" u="none" strike="noStrike" baseline="0" dirty="0">
              <a:latin typeface="Nunito-Regular"/>
            </a:endParaRPr>
          </a:p>
          <a:p>
            <a:endParaRPr lang="fr-FR" sz="1800" b="0" i="0" u="none" strike="noStrike" baseline="0" dirty="0">
              <a:latin typeface="Nunito-Regular"/>
            </a:endParaRPr>
          </a:p>
          <a:p>
            <a:endParaRPr lang="fr-FR" sz="1800" b="0" i="0" u="none" strike="noStrike" baseline="0" dirty="0">
              <a:latin typeface="Nunito-Regular"/>
            </a:endParaRPr>
          </a:p>
          <a:p>
            <a:pPr marL="285750" indent="-285750">
              <a:buFont typeface="Wingdings" panose="05000000000000000000" pitchFamily="2" charset="2"/>
              <a:buChar char="Ø"/>
            </a:pPr>
            <a:endParaRPr lang="fr-FR" dirty="0">
              <a:latin typeface="Nunito-Regular"/>
            </a:endParaRPr>
          </a:p>
          <a:p>
            <a:endParaRPr lang="fr-FR" dirty="0">
              <a:latin typeface="Nunito-Regular"/>
            </a:endParaRPr>
          </a:p>
          <a:p>
            <a:endParaRPr lang="fr-FR" dirty="0">
              <a:latin typeface="Nunito-Regular"/>
            </a:endParaRPr>
          </a:p>
          <a:p>
            <a:pPr marL="285750" indent="-285750">
              <a:buFont typeface="Wingdings" panose="05000000000000000000" pitchFamily="2" charset="2"/>
              <a:buChar char="Ø"/>
            </a:pPr>
            <a:r>
              <a:rPr lang="fr-FR" dirty="0">
                <a:latin typeface="Nunito-Regular"/>
              </a:rPr>
              <a:t>Nous séparons les données en train/test pour les évaluer de façon pertinente. L'objectif est de détecter l'</a:t>
            </a:r>
            <a:r>
              <a:rPr lang="fr-FR" dirty="0" err="1">
                <a:latin typeface="Nunito-Regular"/>
              </a:rPr>
              <a:t>overfitting</a:t>
            </a:r>
            <a:r>
              <a:rPr lang="fr-FR" dirty="0">
                <a:latin typeface="Nunito-Regular"/>
              </a:rPr>
              <a:t> et le surapprentissage.</a:t>
            </a:r>
          </a:p>
          <a:p>
            <a:endParaRPr lang="fr-FR" dirty="0">
              <a:latin typeface="Nunito-Regular"/>
            </a:endParaRPr>
          </a:p>
          <a:p>
            <a:endParaRPr lang="fr-FR" dirty="0">
              <a:latin typeface="Nunito-Regular"/>
            </a:endParaRPr>
          </a:p>
          <a:p>
            <a:pPr marL="285750" indent="-285750">
              <a:buFont typeface="Wingdings" panose="05000000000000000000" pitchFamily="2" charset="2"/>
              <a:buChar char="Ø"/>
            </a:pPr>
            <a:r>
              <a:rPr lang="fr-FR" dirty="0">
                <a:latin typeface="Nunito-Regular"/>
              </a:rPr>
              <a:t>Nous standardisons nos données pour qu’ils soient dans le même ordre de grandeur</a:t>
            </a:r>
          </a:p>
          <a:p>
            <a:pPr marL="285750" indent="-285750">
              <a:buFont typeface="Wingdings" panose="05000000000000000000" pitchFamily="2" charset="2"/>
              <a:buChar char="Ø"/>
            </a:pPr>
            <a:endParaRPr lang="fr-FR" sz="1800" b="0" i="0" u="none" strike="noStrike" baseline="0" dirty="0">
              <a:latin typeface="Nunito-Regular"/>
            </a:endParaRPr>
          </a:p>
          <a:p>
            <a:pPr marL="285750" indent="-285750">
              <a:buFont typeface="Wingdings" panose="05000000000000000000" pitchFamily="2" charset="2"/>
              <a:buChar char="Ø"/>
            </a:pPr>
            <a:endParaRPr lang="fr-FR" dirty="0">
              <a:latin typeface="Nunito-Regular"/>
            </a:endParaRPr>
          </a:p>
          <a:p>
            <a:pPr marL="285750" indent="-285750">
              <a:buFont typeface="Wingdings" panose="05000000000000000000" pitchFamily="2" charset="2"/>
              <a:buChar char="Ø"/>
            </a:pPr>
            <a:endParaRPr lang="fr-FR" sz="1800" b="0" i="0" u="none" strike="noStrike" baseline="0" dirty="0">
              <a:latin typeface="Nunito-Regular"/>
            </a:endParaRPr>
          </a:p>
        </p:txBody>
      </p:sp>
      <p:pic>
        <p:nvPicPr>
          <p:cNvPr id="5" name="Image 4">
            <a:extLst>
              <a:ext uri="{FF2B5EF4-FFF2-40B4-BE49-F238E27FC236}">
                <a16:creationId xmlns:a16="http://schemas.microsoft.com/office/drawing/2014/main" id="{B1713680-6A99-4161-9870-E971C70717E6}"/>
              </a:ext>
            </a:extLst>
          </p:cNvPr>
          <p:cNvPicPr>
            <a:picLocks noChangeAspect="1"/>
          </p:cNvPicPr>
          <p:nvPr/>
        </p:nvPicPr>
        <p:blipFill>
          <a:blip r:embed="rId2"/>
          <a:stretch>
            <a:fillRect/>
          </a:stretch>
        </p:blipFill>
        <p:spPr>
          <a:xfrm>
            <a:off x="762000" y="2071656"/>
            <a:ext cx="10030125" cy="708323"/>
          </a:xfrm>
          <a:prstGeom prst="rect">
            <a:avLst/>
          </a:prstGeom>
        </p:spPr>
      </p:pic>
      <p:pic>
        <p:nvPicPr>
          <p:cNvPr id="8" name="Image 7">
            <a:extLst>
              <a:ext uri="{FF2B5EF4-FFF2-40B4-BE49-F238E27FC236}">
                <a16:creationId xmlns:a16="http://schemas.microsoft.com/office/drawing/2014/main" id="{523F78B0-02DC-4241-A3E8-D4D649211419}"/>
              </a:ext>
            </a:extLst>
          </p:cNvPr>
          <p:cNvPicPr>
            <a:picLocks noChangeAspect="1"/>
          </p:cNvPicPr>
          <p:nvPr/>
        </p:nvPicPr>
        <p:blipFill>
          <a:blip r:embed="rId3"/>
          <a:stretch>
            <a:fillRect/>
          </a:stretch>
        </p:blipFill>
        <p:spPr>
          <a:xfrm>
            <a:off x="762000" y="2779979"/>
            <a:ext cx="3209925" cy="497422"/>
          </a:xfrm>
          <a:prstGeom prst="rect">
            <a:avLst/>
          </a:prstGeom>
        </p:spPr>
      </p:pic>
    </p:spTree>
    <p:extLst>
      <p:ext uri="{BB962C8B-B14F-4D97-AF65-F5344CB8AC3E}">
        <p14:creationId xmlns:p14="http://schemas.microsoft.com/office/powerpoint/2010/main" val="33201267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79580C3-66BC-4116-B2B9-FB8D0CBC9EFD}"/>
              </a:ext>
            </a:extLst>
          </p:cNvPr>
          <p:cNvSpPr>
            <a:spLocks noGrp="1"/>
          </p:cNvSpPr>
          <p:nvPr>
            <p:ph type="sldNum" sz="quarter" idx="12"/>
          </p:nvPr>
        </p:nvSpPr>
        <p:spPr/>
        <p:txBody>
          <a:bodyPr/>
          <a:lstStyle/>
          <a:p>
            <a:fld id="{A47CBF5F-AFAF-4CF2-85DD-2C0CB3FB2310}" type="slidenum">
              <a:rPr lang="fr-FR" smtClean="0"/>
              <a:t>23</a:t>
            </a:fld>
            <a:endParaRPr lang="fr-FR"/>
          </a:p>
        </p:txBody>
      </p:sp>
      <p:sp>
        <p:nvSpPr>
          <p:cNvPr id="7" name="Ellipse 6">
            <a:extLst>
              <a:ext uri="{FF2B5EF4-FFF2-40B4-BE49-F238E27FC236}">
                <a16:creationId xmlns:a16="http://schemas.microsoft.com/office/drawing/2014/main" id="{9AC432C8-BF3E-4142-BA5C-87A54B932D5C}"/>
              </a:ext>
            </a:extLst>
          </p:cNvPr>
          <p:cNvSpPr/>
          <p:nvPr/>
        </p:nvSpPr>
        <p:spPr>
          <a:xfrm>
            <a:off x="0" y="340925"/>
            <a:ext cx="432000" cy="432000"/>
          </a:xfrm>
          <a:prstGeom prst="ellipse">
            <a:avLst/>
          </a:prstGeom>
          <a:solidFill>
            <a:srgbClr val="16B07D"/>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fr-FR" b="1" dirty="0">
                <a:solidFill>
                  <a:schemeClr val="bg1"/>
                </a:solidFill>
                <a:latin typeface="Nexa Bold"/>
                <a:cs typeface="Nexa Bold"/>
              </a:rPr>
              <a:t>3</a:t>
            </a:r>
          </a:p>
        </p:txBody>
      </p:sp>
      <p:sp>
        <p:nvSpPr>
          <p:cNvPr id="10" name="Titre 2">
            <a:extLst>
              <a:ext uri="{FF2B5EF4-FFF2-40B4-BE49-F238E27FC236}">
                <a16:creationId xmlns:a16="http://schemas.microsoft.com/office/drawing/2014/main" id="{49A14B8B-BA03-4B61-9420-08B30CC184F7}"/>
              </a:ext>
            </a:extLst>
          </p:cNvPr>
          <p:cNvSpPr>
            <a:spLocks noGrp="1"/>
          </p:cNvSpPr>
          <p:nvPr>
            <p:ph type="title"/>
          </p:nvPr>
        </p:nvSpPr>
        <p:spPr>
          <a:xfrm>
            <a:off x="-217488" y="369765"/>
            <a:ext cx="10199688" cy="622300"/>
          </a:xfrm>
        </p:spPr>
        <p:txBody>
          <a:bodyPr/>
          <a:lstStyle/>
          <a:p>
            <a:br>
              <a:rPr lang="fr-FR" dirty="0"/>
            </a:br>
            <a:r>
              <a:rPr lang="fr-FR" sz="2000" dirty="0"/>
              <a:t>Présentation de l’analyse et du modèle choisi</a:t>
            </a:r>
            <a:br>
              <a:rPr lang="fr-FR" sz="2000" dirty="0"/>
            </a:br>
            <a:br>
              <a:rPr lang="fr-FR" dirty="0">
                <a:latin typeface="Nunito-Regular"/>
              </a:rPr>
            </a:br>
            <a:endParaRPr lang="fr-FR" dirty="0"/>
          </a:p>
        </p:txBody>
      </p:sp>
      <p:sp>
        <p:nvSpPr>
          <p:cNvPr id="19" name="ZoneTexte 18">
            <a:extLst>
              <a:ext uri="{FF2B5EF4-FFF2-40B4-BE49-F238E27FC236}">
                <a16:creationId xmlns:a16="http://schemas.microsoft.com/office/drawing/2014/main" id="{EE7D45EB-0634-489B-A75F-AC822E5419C2}"/>
              </a:ext>
            </a:extLst>
          </p:cNvPr>
          <p:cNvSpPr txBox="1"/>
          <p:nvPr/>
        </p:nvSpPr>
        <p:spPr>
          <a:xfrm>
            <a:off x="35140" y="1085275"/>
            <a:ext cx="11318660" cy="4913140"/>
          </a:xfrm>
          <a:prstGeom prst="rect">
            <a:avLst/>
          </a:prstGeom>
          <a:ln w="28575">
            <a:noFill/>
          </a:ln>
        </p:spPr>
        <p:txBody>
          <a:bodyPr wrap="square" lIns="72000" tIns="396000" rtlCol="0" anchor="t">
            <a:spAutoFit/>
          </a:bodyPr>
          <a:lstStyle/>
          <a:p>
            <a:pPr marL="174625" indent="-171450" algn="l">
              <a:buFont typeface="Wingdings" panose="05000000000000000000" pitchFamily="2" charset="2"/>
              <a:buChar char="ü"/>
            </a:pPr>
            <a:endParaRPr lang="fr-FR" sz="1200" b="1" i="0" dirty="0">
              <a:latin typeface="+mn-lt"/>
            </a:endParaRPr>
          </a:p>
        </p:txBody>
      </p:sp>
      <p:sp>
        <p:nvSpPr>
          <p:cNvPr id="26" name="ZoneTexte 25">
            <a:extLst>
              <a:ext uri="{FF2B5EF4-FFF2-40B4-BE49-F238E27FC236}">
                <a16:creationId xmlns:a16="http://schemas.microsoft.com/office/drawing/2014/main" id="{CB34BC69-25BF-4B5F-BEFE-7920D54A1C89}"/>
              </a:ext>
            </a:extLst>
          </p:cNvPr>
          <p:cNvSpPr txBox="1"/>
          <p:nvPr/>
        </p:nvSpPr>
        <p:spPr>
          <a:xfrm>
            <a:off x="432000" y="772925"/>
            <a:ext cx="10444292" cy="6740307"/>
          </a:xfrm>
          <a:prstGeom prst="rect">
            <a:avLst/>
          </a:prstGeom>
          <a:noFill/>
          <a:ln w="28575">
            <a:noFill/>
          </a:ln>
        </p:spPr>
        <p:txBody>
          <a:bodyPr wrap="square">
            <a:spAutoFit/>
          </a:bodyPr>
          <a:lstStyle/>
          <a:p>
            <a:endParaRPr lang="fr-FR" dirty="0">
              <a:latin typeface="Nunito-Regular"/>
            </a:endParaRPr>
          </a:p>
          <a:p>
            <a:pPr marL="285750" indent="-285750">
              <a:buFont typeface="Wingdings" panose="05000000000000000000" pitchFamily="2" charset="2"/>
              <a:buChar char="Ø"/>
            </a:pPr>
            <a:r>
              <a:rPr lang="fr-FR" dirty="0">
                <a:latin typeface="Nunito-Regular"/>
              </a:rPr>
              <a:t>Premier modèle d’apprentissage supervisé : La régression linéaire</a:t>
            </a:r>
          </a:p>
          <a:p>
            <a:endParaRPr lang="fr-FR" dirty="0">
              <a:latin typeface="Nunito-Regular"/>
            </a:endParaRPr>
          </a:p>
          <a:p>
            <a:pPr marL="285750" indent="-285750">
              <a:buFont typeface="Wingdings" panose="05000000000000000000" pitchFamily="2" charset="2"/>
              <a:buChar char="Ø"/>
            </a:pPr>
            <a:r>
              <a:rPr lang="fr-FR" dirty="0">
                <a:latin typeface="Nunito-Regular"/>
              </a:rPr>
              <a:t>L’objectif est de trouver les coefficients de régression en minimisant la somme des erreurs au carré </a:t>
            </a:r>
          </a:p>
          <a:p>
            <a:pPr marL="285750" indent="-285750">
              <a:buFont typeface="Wingdings" panose="05000000000000000000" pitchFamily="2" charset="2"/>
              <a:buChar char="Ø"/>
            </a:pPr>
            <a:endParaRPr lang="fr-FR" sz="1800" b="0" i="0" u="none" strike="noStrike" baseline="0" dirty="0">
              <a:latin typeface="Nunito-Regular"/>
            </a:endParaRPr>
          </a:p>
          <a:p>
            <a:pPr marL="285750" indent="-285750">
              <a:buFont typeface="Wingdings" panose="05000000000000000000" pitchFamily="2" charset="2"/>
              <a:buChar char="Ø"/>
            </a:pPr>
            <a:r>
              <a:rPr lang="fr-FR" sz="1800" b="0" i="0" u="none" strike="noStrike" baseline="0" dirty="0">
                <a:latin typeface="Nunito-Regular"/>
              </a:rPr>
              <a:t>La sélection et l'évaluation de modèles se fait à l'aide du modèle de </a:t>
            </a:r>
            <a:r>
              <a:rPr lang="fr-FR" sz="1800" b="0" i="0" u="none" strike="noStrike" baseline="0" dirty="0" err="1">
                <a:latin typeface="Nunito-Regular"/>
              </a:rPr>
              <a:t>selection</a:t>
            </a:r>
            <a:r>
              <a:rPr lang="fr-FR" sz="1800" b="0" i="0" u="none" strike="noStrike" baseline="0" dirty="0">
                <a:latin typeface="Nunito-Regular"/>
              </a:rPr>
              <a:t> </a:t>
            </a:r>
            <a:r>
              <a:rPr lang="fr-FR" sz="1800" b="0" i="0" u="none" strike="noStrike" baseline="0" dirty="0" err="1">
                <a:latin typeface="Nunito-Regular"/>
              </a:rPr>
              <a:t>cross_val_score</a:t>
            </a:r>
            <a:r>
              <a:rPr lang="fr-FR" sz="1800" b="0" i="0" u="none" strike="noStrike" baseline="0" dirty="0">
                <a:latin typeface="Nunito-Regular"/>
              </a:rPr>
              <a:t>, où nous choisissons un paramètre de </a:t>
            </a:r>
            <a:r>
              <a:rPr lang="fr-FR" sz="1800" b="0" i="0" u="none" strike="noStrike" baseline="0" dirty="0" err="1">
                <a:latin typeface="Nunito-Regular"/>
              </a:rPr>
              <a:t>scoring</a:t>
            </a:r>
            <a:r>
              <a:rPr lang="fr-FR" sz="1800" b="0" i="0" u="none" strike="noStrike" baseline="0" dirty="0">
                <a:latin typeface="Nunito-Regular"/>
              </a:rPr>
              <a:t> qui est "</a:t>
            </a:r>
            <a:r>
              <a:rPr lang="fr-FR" sz="1800" b="0" i="0" u="none" strike="noStrike" baseline="0" dirty="0" err="1">
                <a:latin typeface="Nunito-Regular"/>
              </a:rPr>
              <a:t>mean</a:t>
            </a:r>
            <a:r>
              <a:rPr lang="fr-FR" sz="1800" b="0" i="0" u="none" strike="noStrike" baseline="0" dirty="0">
                <a:latin typeface="Nunito-Regular"/>
              </a:rPr>
              <a:t> </a:t>
            </a:r>
            <a:r>
              <a:rPr lang="fr-FR" sz="1800" b="0" i="0" u="none" strike="noStrike" baseline="0" dirty="0" err="1">
                <a:latin typeface="Nunito-Regular"/>
              </a:rPr>
              <a:t>squared</a:t>
            </a:r>
            <a:r>
              <a:rPr lang="fr-FR" sz="1800" b="0" i="0" u="none" strike="noStrike" baseline="0" dirty="0">
                <a:latin typeface="Nunito-Regular"/>
              </a:rPr>
              <a:t> </a:t>
            </a:r>
            <a:r>
              <a:rPr lang="fr-FR" sz="1800" b="0" i="0" u="none" strike="noStrike" baseline="0" dirty="0" err="1">
                <a:latin typeface="Nunito-Regular"/>
              </a:rPr>
              <a:t>error</a:t>
            </a:r>
            <a:r>
              <a:rPr lang="fr-FR" sz="1800" b="0" i="0" u="none" strike="noStrike" baseline="0" dirty="0">
                <a:latin typeface="Nunito-Regular"/>
              </a:rPr>
              <a:t>", qui contrôle la métrique appliquée aux estimateurs évalués.</a:t>
            </a:r>
          </a:p>
          <a:p>
            <a:pPr marL="285750" indent="-285750">
              <a:buFont typeface="Wingdings" panose="05000000000000000000" pitchFamily="2" charset="2"/>
              <a:buChar char="Ø"/>
            </a:pPr>
            <a:endParaRPr lang="fr-FR" dirty="0">
              <a:latin typeface="Nunito-Regular"/>
            </a:endParaRPr>
          </a:p>
          <a:p>
            <a:pPr marL="285750" indent="-285750">
              <a:buFont typeface="Wingdings" panose="05000000000000000000" pitchFamily="2" charset="2"/>
              <a:buChar char="Ø"/>
            </a:pPr>
            <a:r>
              <a:rPr lang="fr-FR" dirty="0">
                <a:latin typeface="Nunito-Regular"/>
              </a:rPr>
              <a:t>Les coefficients de la régression classique sont instables</a:t>
            </a:r>
          </a:p>
          <a:p>
            <a:pPr marL="285750" indent="-285750">
              <a:buFont typeface="Wingdings" panose="05000000000000000000" pitchFamily="2" charset="2"/>
              <a:buChar char="Ø"/>
            </a:pPr>
            <a:endParaRPr lang="fr-FR" sz="1800" b="0" i="0" u="none" strike="noStrike" baseline="0" dirty="0">
              <a:latin typeface="Nunito-Regular"/>
            </a:endParaRPr>
          </a:p>
          <a:p>
            <a:pPr marL="285750" indent="-285750">
              <a:buFont typeface="Wingdings" panose="05000000000000000000" pitchFamily="2" charset="2"/>
              <a:buChar char="Ø"/>
            </a:pPr>
            <a:endParaRPr lang="fr-FR" dirty="0">
              <a:latin typeface="Nunito-Regular"/>
            </a:endParaRPr>
          </a:p>
          <a:p>
            <a:pPr marL="285750" indent="-285750">
              <a:buFont typeface="Wingdings" panose="05000000000000000000" pitchFamily="2" charset="2"/>
              <a:buChar char="Ø"/>
            </a:pPr>
            <a:endParaRPr lang="fr-FR" dirty="0">
              <a:latin typeface="Nunito-Regular"/>
            </a:endParaRPr>
          </a:p>
          <a:p>
            <a:pPr marL="285750" indent="-285750">
              <a:buFont typeface="Wingdings" panose="05000000000000000000" pitchFamily="2" charset="2"/>
              <a:buChar char="Ø"/>
            </a:pPr>
            <a:endParaRPr lang="fr-FR" dirty="0">
              <a:latin typeface="Nunito-Regular"/>
            </a:endParaRPr>
          </a:p>
          <a:p>
            <a:pPr marL="285750" indent="-285750">
              <a:buFont typeface="Wingdings" panose="05000000000000000000" pitchFamily="2" charset="2"/>
              <a:buChar char="Ø"/>
            </a:pPr>
            <a:endParaRPr lang="fr-FR" dirty="0">
              <a:latin typeface="Nunito-Regular"/>
            </a:endParaRPr>
          </a:p>
          <a:p>
            <a:pPr marL="285750" indent="-285750">
              <a:buFont typeface="Wingdings" panose="05000000000000000000" pitchFamily="2" charset="2"/>
              <a:buChar char="Ø"/>
            </a:pPr>
            <a:endParaRPr lang="fr-FR" dirty="0">
              <a:latin typeface="Nunito-Regular"/>
            </a:endParaRPr>
          </a:p>
          <a:p>
            <a:pPr marL="285750" indent="-285750">
              <a:buFont typeface="Wingdings" panose="05000000000000000000" pitchFamily="2" charset="2"/>
              <a:buChar char="Ø"/>
            </a:pPr>
            <a:endParaRPr lang="fr-FR" dirty="0">
              <a:latin typeface="Nunito-Regular"/>
            </a:endParaRPr>
          </a:p>
          <a:p>
            <a:pPr marL="285750" indent="-285750">
              <a:buFont typeface="Wingdings" panose="05000000000000000000" pitchFamily="2" charset="2"/>
              <a:buChar char="Ø"/>
            </a:pPr>
            <a:endParaRPr lang="fr-FR" dirty="0">
              <a:latin typeface="Nunito-Regular"/>
            </a:endParaRPr>
          </a:p>
          <a:p>
            <a:pPr marL="285750" indent="-285750">
              <a:buFont typeface="Wingdings" panose="05000000000000000000" pitchFamily="2" charset="2"/>
              <a:buChar char="Ø"/>
            </a:pPr>
            <a:endParaRPr lang="fr-FR" dirty="0">
              <a:latin typeface="Nunito-Regular"/>
            </a:endParaRPr>
          </a:p>
          <a:p>
            <a:endParaRPr lang="fr-FR" dirty="0">
              <a:latin typeface="Nunito-Regular"/>
            </a:endParaRPr>
          </a:p>
          <a:p>
            <a:pPr marL="285750" indent="-285750">
              <a:buFont typeface="Wingdings" panose="05000000000000000000" pitchFamily="2" charset="2"/>
              <a:buChar char="Ø"/>
            </a:pPr>
            <a:endParaRPr lang="fr-FR" sz="1800" b="0" i="0" u="none" strike="noStrike" baseline="0" dirty="0">
              <a:latin typeface="Nunito-Regular"/>
            </a:endParaRPr>
          </a:p>
          <a:p>
            <a:endParaRPr lang="fr-FR" dirty="0">
              <a:latin typeface="Nunito-Regular"/>
            </a:endParaRPr>
          </a:p>
          <a:p>
            <a:pPr marL="285750" indent="-285750">
              <a:buFont typeface="Wingdings" panose="05000000000000000000" pitchFamily="2" charset="2"/>
              <a:buChar char="Ø"/>
            </a:pPr>
            <a:endParaRPr lang="fr-FR" sz="1800" b="0" i="0" u="none" strike="noStrike" baseline="0" dirty="0">
              <a:latin typeface="Nunito-Regular"/>
            </a:endParaRPr>
          </a:p>
        </p:txBody>
      </p:sp>
      <p:pic>
        <p:nvPicPr>
          <p:cNvPr id="2050" name="Picture 2">
            <a:extLst>
              <a:ext uri="{FF2B5EF4-FFF2-40B4-BE49-F238E27FC236}">
                <a16:creationId xmlns:a16="http://schemas.microsoft.com/office/drawing/2014/main" id="{6F3DDB72-8069-4A57-B686-DCA0FC3518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98535" y="4223388"/>
            <a:ext cx="4387321" cy="24980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68751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79580C3-66BC-4116-B2B9-FB8D0CBC9EFD}"/>
              </a:ext>
            </a:extLst>
          </p:cNvPr>
          <p:cNvSpPr>
            <a:spLocks noGrp="1"/>
          </p:cNvSpPr>
          <p:nvPr>
            <p:ph type="sldNum" sz="quarter" idx="12"/>
          </p:nvPr>
        </p:nvSpPr>
        <p:spPr/>
        <p:txBody>
          <a:bodyPr/>
          <a:lstStyle/>
          <a:p>
            <a:fld id="{A47CBF5F-AFAF-4CF2-85DD-2C0CB3FB2310}" type="slidenum">
              <a:rPr lang="fr-FR" smtClean="0"/>
              <a:t>24</a:t>
            </a:fld>
            <a:endParaRPr lang="fr-FR"/>
          </a:p>
        </p:txBody>
      </p:sp>
      <p:sp>
        <p:nvSpPr>
          <p:cNvPr id="7" name="Ellipse 6">
            <a:extLst>
              <a:ext uri="{FF2B5EF4-FFF2-40B4-BE49-F238E27FC236}">
                <a16:creationId xmlns:a16="http://schemas.microsoft.com/office/drawing/2014/main" id="{9AC432C8-BF3E-4142-BA5C-87A54B932D5C}"/>
              </a:ext>
            </a:extLst>
          </p:cNvPr>
          <p:cNvSpPr/>
          <p:nvPr/>
        </p:nvSpPr>
        <p:spPr>
          <a:xfrm>
            <a:off x="0" y="340925"/>
            <a:ext cx="432000" cy="432000"/>
          </a:xfrm>
          <a:prstGeom prst="ellipse">
            <a:avLst/>
          </a:prstGeom>
          <a:solidFill>
            <a:srgbClr val="16B07D"/>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fr-FR" b="1" dirty="0">
                <a:solidFill>
                  <a:schemeClr val="bg1"/>
                </a:solidFill>
                <a:latin typeface="Nexa Bold"/>
                <a:cs typeface="Nexa Bold"/>
              </a:rPr>
              <a:t>3</a:t>
            </a:r>
          </a:p>
        </p:txBody>
      </p:sp>
      <p:sp>
        <p:nvSpPr>
          <p:cNvPr id="10" name="Titre 2">
            <a:extLst>
              <a:ext uri="{FF2B5EF4-FFF2-40B4-BE49-F238E27FC236}">
                <a16:creationId xmlns:a16="http://schemas.microsoft.com/office/drawing/2014/main" id="{49A14B8B-BA03-4B61-9420-08B30CC184F7}"/>
              </a:ext>
            </a:extLst>
          </p:cNvPr>
          <p:cNvSpPr>
            <a:spLocks noGrp="1"/>
          </p:cNvSpPr>
          <p:nvPr>
            <p:ph type="title"/>
          </p:nvPr>
        </p:nvSpPr>
        <p:spPr>
          <a:xfrm>
            <a:off x="-217488" y="379527"/>
            <a:ext cx="10199688" cy="622300"/>
          </a:xfrm>
        </p:spPr>
        <p:txBody>
          <a:bodyPr/>
          <a:lstStyle/>
          <a:p>
            <a:br>
              <a:rPr lang="fr-FR" dirty="0"/>
            </a:br>
            <a:r>
              <a:rPr lang="fr-FR" sz="2000" dirty="0"/>
              <a:t>Présentation de l’analyse et du modèle choisi</a:t>
            </a:r>
            <a:br>
              <a:rPr lang="fr-FR" sz="2000" dirty="0"/>
            </a:br>
            <a:br>
              <a:rPr lang="fr-FR" dirty="0">
                <a:latin typeface="Nunito-Regular"/>
              </a:rPr>
            </a:br>
            <a:endParaRPr lang="fr-FR" dirty="0"/>
          </a:p>
        </p:txBody>
      </p:sp>
      <p:sp>
        <p:nvSpPr>
          <p:cNvPr id="19" name="ZoneTexte 18">
            <a:extLst>
              <a:ext uri="{FF2B5EF4-FFF2-40B4-BE49-F238E27FC236}">
                <a16:creationId xmlns:a16="http://schemas.microsoft.com/office/drawing/2014/main" id="{EE7D45EB-0634-489B-A75F-AC822E5419C2}"/>
              </a:ext>
            </a:extLst>
          </p:cNvPr>
          <p:cNvSpPr txBox="1"/>
          <p:nvPr/>
        </p:nvSpPr>
        <p:spPr>
          <a:xfrm>
            <a:off x="35140" y="1085275"/>
            <a:ext cx="11318660" cy="4913140"/>
          </a:xfrm>
          <a:prstGeom prst="rect">
            <a:avLst/>
          </a:prstGeom>
          <a:ln w="28575">
            <a:noFill/>
          </a:ln>
        </p:spPr>
        <p:txBody>
          <a:bodyPr wrap="square" lIns="72000" tIns="396000" rtlCol="0" anchor="t">
            <a:spAutoFit/>
          </a:bodyPr>
          <a:lstStyle/>
          <a:p>
            <a:pPr marL="174625" indent="-171450" algn="l">
              <a:buFont typeface="Wingdings" panose="05000000000000000000" pitchFamily="2" charset="2"/>
              <a:buChar char="ü"/>
            </a:pPr>
            <a:endParaRPr lang="fr-FR" sz="1200" b="1" i="0" dirty="0">
              <a:latin typeface="+mn-lt"/>
            </a:endParaRPr>
          </a:p>
        </p:txBody>
      </p:sp>
      <p:sp>
        <p:nvSpPr>
          <p:cNvPr id="26" name="ZoneTexte 25">
            <a:extLst>
              <a:ext uri="{FF2B5EF4-FFF2-40B4-BE49-F238E27FC236}">
                <a16:creationId xmlns:a16="http://schemas.microsoft.com/office/drawing/2014/main" id="{CB34BC69-25BF-4B5F-BEFE-7920D54A1C89}"/>
              </a:ext>
            </a:extLst>
          </p:cNvPr>
          <p:cNvSpPr txBox="1"/>
          <p:nvPr/>
        </p:nvSpPr>
        <p:spPr>
          <a:xfrm>
            <a:off x="432000" y="772925"/>
            <a:ext cx="10444292" cy="4555093"/>
          </a:xfrm>
          <a:prstGeom prst="rect">
            <a:avLst/>
          </a:prstGeom>
          <a:noFill/>
          <a:ln w="28575">
            <a:noFill/>
          </a:ln>
        </p:spPr>
        <p:txBody>
          <a:bodyPr wrap="square">
            <a:spAutoFit/>
          </a:bodyPr>
          <a:lstStyle/>
          <a:p>
            <a:pPr marL="342900" indent="-342900">
              <a:buFont typeface="Wingdings" panose="05000000000000000000" pitchFamily="2" charset="2"/>
              <a:buChar char="Ø"/>
            </a:pPr>
            <a:endParaRPr lang="fr-FR" sz="2000" b="0" i="0" u="none" strike="noStrike" baseline="0" dirty="0">
              <a:latin typeface="Nunito-Regular"/>
            </a:endParaRPr>
          </a:p>
          <a:p>
            <a:pPr marL="285750" indent="-285750">
              <a:buFont typeface="Wingdings" panose="05000000000000000000" pitchFamily="2" charset="2"/>
              <a:buChar char="Ø"/>
            </a:pPr>
            <a:endParaRPr lang="fr-FR" dirty="0">
              <a:latin typeface="Nunito-Regular"/>
            </a:endParaRPr>
          </a:p>
          <a:p>
            <a:pPr marL="285750" indent="-285750">
              <a:buFont typeface="Wingdings" panose="05000000000000000000" pitchFamily="2" charset="2"/>
              <a:buChar char="Ø"/>
            </a:pPr>
            <a:r>
              <a:rPr lang="fr-FR" dirty="0">
                <a:latin typeface="Nunito-Regular"/>
              </a:rPr>
              <a:t>La régression Ridge permet de déterminer la valeur optimale du coefficient de régularisation par validation croisée : Les coefficients de la régression Ridge sont uniques et explicites</a:t>
            </a:r>
          </a:p>
          <a:p>
            <a:endParaRPr lang="fr-FR" dirty="0">
              <a:latin typeface="Nunito-Regular"/>
            </a:endParaRPr>
          </a:p>
          <a:p>
            <a:pPr marL="285750" indent="-285750">
              <a:buFont typeface="Wingdings" panose="05000000000000000000" pitchFamily="2" charset="2"/>
              <a:buChar char="Ø"/>
            </a:pPr>
            <a:r>
              <a:rPr lang="fr-FR" dirty="0">
                <a:latin typeface="Nunito-Regular"/>
              </a:rPr>
              <a:t>La régression Ridge admet une solution analytique unique</a:t>
            </a:r>
          </a:p>
          <a:p>
            <a:pPr marL="285750" indent="-285750">
              <a:buFont typeface="Wingdings" panose="05000000000000000000" pitchFamily="2" charset="2"/>
              <a:buChar char="Ø"/>
            </a:pPr>
            <a:endParaRPr lang="fr-FR" dirty="0">
              <a:latin typeface="Nunito-Regular"/>
            </a:endParaRPr>
          </a:p>
          <a:p>
            <a:pPr marL="285750" indent="-285750">
              <a:buFont typeface="Wingdings" panose="05000000000000000000" pitchFamily="2" charset="2"/>
              <a:buChar char="Ø"/>
            </a:pPr>
            <a:r>
              <a:rPr lang="fr-FR" dirty="0">
                <a:latin typeface="Nunito-Regular"/>
              </a:rPr>
              <a:t>La régression Ridge permet d'éviter le surapprentissage en restreignant l'amplitude des poids.</a:t>
            </a:r>
          </a:p>
          <a:p>
            <a:pPr marL="285750" indent="-285750">
              <a:buFont typeface="Wingdings" panose="05000000000000000000" pitchFamily="2" charset="2"/>
              <a:buChar char="Ø"/>
            </a:pPr>
            <a:endParaRPr lang="fr-FR" dirty="0">
              <a:latin typeface="Nunito-Regular"/>
            </a:endParaRPr>
          </a:p>
          <a:p>
            <a:pPr marL="285750" indent="-285750">
              <a:buFont typeface="Wingdings" panose="05000000000000000000" pitchFamily="2" charset="2"/>
              <a:buChar char="Ø"/>
            </a:pPr>
            <a:r>
              <a:rPr lang="fr-FR" dirty="0">
                <a:latin typeface="Nunito-Regular"/>
              </a:rPr>
              <a:t>Choix des paramètres avec le cross val score et le </a:t>
            </a:r>
            <a:r>
              <a:rPr lang="fr-FR" dirty="0" err="1">
                <a:latin typeface="Nunito-Regular"/>
              </a:rPr>
              <a:t>scoring</a:t>
            </a:r>
            <a:r>
              <a:rPr lang="fr-FR" dirty="0">
                <a:latin typeface="Nunito-Regular"/>
              </a:rPr>
              <a:t> « </a:t>
            </a:r>
            <a:r>
              <a:rPr lang="fr-FR" dirty="0" err="1">
                <a:latin typeface="Nunito-Regular"/>
              </a:rPr>
              <a:t>neg</a:t>
            </a:r>
            <a:r>
              <a:rPr lang="fr-FR" dirty="0">
                <a:latin typeface="Nunito-Regular"/>
              </a:rPr>
              <a:t> </a:t>
            </a:r>
            <a:r>
              <a:rPr lang="fr-FR" dirty="0" err="1">
                <a:latin typeface="Nunito-Regular"/>
              </a:rPr>
              <a:t>mean</a:t>
            </a:r>
            <a:r>
              <a:rPr lang="fr-FR" dirty="0">
                <a:latin typeface="Nunito-Regular"/>
              </a:rPr>
              <a:t> square </a:t>
            </a:r>
            <a:r>
              <a:rPr lang="fr-FR" dirty="0" err="1">
                <a:latin typeface="Nunito-Regular"/>
              </a:rPr>
              <a:t>error</a:t>
            </a:r>
            <a:r>
              <a:rPr lang="fr-FR" dirty="0">
                <a:latin typeface="Nunito-Regular"/>
              </a:rPr>
              <a:t> »</a:t>
            </a:r>
          </a:p>
          <a:p>
            <a:pPr marL="285750" indent="-285750">
              <a:buFont typeface="Wingdings" panose="05000000000000000000" pitchFamily="2" charset="2"/>
              <a:buChar char="Ø"/>
            </a:pPr>
            <a:endParaRPr lang="fr-FR" dirty="0">
              <a:latin typeface="Nunito-Regular"/>
            </a:endParaRPr>
          </a:p>
          <a:p>
            <a:pPr marL="285750" indent="-285750">
              <a:buFont typeface="Wingdings" panose="05000000000000000000" pitchFamily="2" charset="2"/>
              <a:buChar char="Ø"/>
            </a:pPr>
            <a:endParaRPr lang="fr-FR" dirty="0">
              <a:latin typeface="Nunito-Regular"/>
            </a:endParaRPr>
          </a:p>
          <a:p>
            <a:pPr marL="285750" indent="-285750">
              <a:buFont typeface="Wingdings" panose="05000000000000000000" pitchFamily="2" charset="2"/>
              <a:buChar char="Ø"/>
            </a:pPr>
            <a:endParaRPr lang="fr-FR" dirty="0">
              <a:latin typeface="Nunito-Regular"/>
            </a:endParaRPr>
          </a:p>
          <a:p>
            <a:pPr marL="285750" indent="-285750">
              <a:buFont typeface="Wingdings" panose="05000000000000000000" pitchFamily="2" charset="2"/>
              <a:buChar char="Ø"/>
            </a:pPr>
            <a:endParaRPr lang="fr-FR" sz="1800" b="0" i="0" u="none" strike="noStrike" baseline="0" dirty="0">
              <a:latin typeface="Nunito-Regular"/>
            </a:endParaRPr>
          </a:p>
          <a:p>
            <a:pPr marL="285750" indent="-285750">
              <a:buFont typeface="Wingdings" panose="05000000000000000000" pitchFamily="2" charset="2"/>
              <a:buChar char="Ø"/>
            </a:pPr>
            <a:endParaRPr lang="fr-FR" dirty="0">
              <a:latin typeface="Nunito-Regular"/>
            </a:endParaRPr>
          </a:p>
          <a:p>
            <a:pPr marL="285750" indent="-285750">
              <a:buFont typeface="Wingdings" panose="05000000000000000000" pitchFamily="2" charset="2"/>
              <a:buChar char="Ø"/>
            </a:pPr>
            <a:endParaRPr lang="fr-FR" sz="1800" b="0" i="0" u="none" strike="noStrike" baseline="0" dirty="0">
              <a:latin typeface="Nunito-Regular"/>
            </a:endParaRPr>
          </a:p>
        </p:txBody>
      </p:sp>
      <p:pic>
        <p:nvPicPr>
          <p:cNvPr id="3074" name="Picture 2">
            <a:extLst>
              <a:ext uri="{FF2B5EF4-FFF2-40B4-BE49-F238E27FC236}">
                <a16:creationId xmlns:a16="http://schemas.microsoft.com/office/drawing/2014/main" id="{F08D6C22-6254-498B-9F1E-F46C7D783D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42431" y="4200525"/>
            <a:ext cx="4543425" cy="2657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17475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79580C3-66BC-4116-B2B9-FB8D0CBC9EFD}"/>
              </a:ext>
            </a:extLst>
          </p:cNvPr>
          <p:cNvSpPr>
            <a:spLocks noGrp="1"/>
          </p:cNvSpPr>
          <p:nvPr>
            <p:ph type="sldNum" sz="quarter" idx="12"/>
          </p:nvPr>
        </p:nvSpPr>
        <p:spPr/>
        <p:txBody>
          <a:bodyPr/>
          <a:lstStyle/>
          <a:p>
            <a:fld id="{A47CBF5F-AFAF-4CF2-85DD-2C0CB3FB2310}" type="slidenum">
              <a:rPr lang="fr-FR" smtClean="0"/>
              <a:t>25</a:t>
            </a:fld>
            <a:endParaRPr lang="fr-FR"/>
          </a:p>
        </p:txBody>
      </p:sp>
      <p:sp>
        <p:nvSpPr>
          <p:cNvPr id="7" name="Ellipse 6">
            <a:extLst>
              <a:ext uri="{FF2B5EF4-FFF2-40B4-BE49-F238E27FC236}">
                <a16:creationId xmlns:a16="http://schemas.microsoft.com/office/drawing/2014/main" id="{9AC432C8-BF3E-4142-BA5C-87A54B932D5C}"/>
              </a:ext>
            </a:extLst>
          </p:cNvPr>
          <p:cNvSpPr/>
          <p:nvPr/>
        </p:nvSpPr>
        <p:spPr>
          <a:xfrm>
            <a:off x="0" y="340925"/>
            <a:ext cx="432000" cy="432000"/>
          </a:xfrm>
          <a:prstGeom prst="ellipse">
            <a:avLst/>
          </a:prstGeom>
          <a:solidFill>
            <a:srgbClr val="16B07D"/>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fr-FR" b="1" dirty="0">
                <a:solidFill>
                  <a:schemeClr val="bg1"/>
                </a:solidFill>
                <a:latin typeface="Nexa Bold"/>
                <a:cs typeface="Nexa Bold"/>
              </a:rPr>
              <a:t>3</a:t>
            </a:r>
          </a:p>
        </p:txBody>
      </p:sp>
      <p:sp>
        <p:nvSpPr>
          <p:cNvPr id="10" name="Titre 2">
            <a:extLst>
              <a:ext uri="{FF2B5EF4-FFF2-40B4-BE49-F238E27FC236}">
                <a16:creationId xmlns:a16="http://schemas.microsoft.com/office/drawing/2014/main" id="{49A14B8B-BA03-4B61-9420-08B30CC184F7}"/>
              </a:ext>
            </a:extLst>
          </p:cNvPr>
          <p:cNvSpPr>
            <a:spLocks noGrp="1"/>
          </p:cNvSpPr>
          <p:nvPr>
            <p:ph type="title"/>
          </p:nvPr>
        </p:nvSpPr>
        <p:spPr>
          <a:xfrm>
            <a:off x="-217488" y="284008"/>
            <a:ext cx="10199688" cy="622300"/>
          </a:xfrm>
        </p:spPr>
        <p:txBody>
          <a:bodyPr/>
          <a:lstStyle/>
          <a:p>
            <a:br>
              <a:rPr lang="fr-FR" dirty="0"/>
            </a:br>
            <a:br>
              <a:rPr lang="fr-FR" dirty="0"/>
            </a:br>
            <a:r>
              <a:rPr lang="fr-FR" sz="2000" dirty="0"/>
              <a:t>Présentation de l’analyse et du modèle choisi</a:t>
            </a:r>
            <a:br>
              <a:rPr lang="fr-FR" sz="2000" dirty="0"/>
            </a:br>
            <a:br>
              <a:rPr lang="fr-FR" dirty="0">
                <a:latin typeface="Nunito-Regular"/>
              </a:rPr>
            </a:br>
            <a:endParaRPr lang="fr-FR" dirty="0"/>
          </a:p>
        </p:txBody>
      </p:sp>
      <p:sp>
        <p:nvSpPr>
          <p:cNvPr id="19" name="ZoneTexte 18">
            <a:extLst>
              <a:ext uri="{FF2B5EF4-FFF2-40B4-BE49-F238E27FC236}">
                <a16:creationId xmlns:a16="http://schemas.microsoft.com/office/drawing/2014/main" id="{EE7D45EB-0634-489B-A75F-AC822E5419C2}"/>
              </a:ext>
            </a:extLst>
          </p:cNvPr>
          <p:cNvSpPr txBox="1"/>
          <p:nvPr/>
        </p:nvSpPr>
        <p:spPr>
          <a:xfrm>
            <a:off x="35140" y="1085275"/>
            <a:ext cx="11318660" cy="4913140"/>
          </a:xfrm>
          <a:prstGeom prst="rect">
            <a:avLst/>
          </a:prstGeom>
          <a:ln w="28575">
            <a:noFill/>
          </a:ln>
        </p:spPr>
        <p:txBody>
          <a:bodyPr wrap="square" lIns="72000" tIns="396000" rtlCol="0" anchor="t">
            <a:spAutoFit/>
          </a:bodyPr>
          <a:lstStyle/>
          <a:p>
            <a:pPr marL="174625" indent="-171450" algn="l">
              <a:buFont typeface="Wingdings" panose="05000000000000000000" pitchFamily="2" charset="2"/>
              <a:buChar char="ü"/>
            </a:pPr>
            <a:endParaRPr lang="fr-FR" sz="1200" b="1" i="0" dirty="0">
              <a:latin typeface="+mn-lt"/>
            </a:endParaRPr>
          </a:p>
        </p:txBody>
      </p:sp>
      <p:sp>
        <p:nvSpPr>
          <p:cNvPr id="26" name="ZoneTexte 25">
            <a:extLst>
              <a:ext uri="{FF2B5EF4-FFF2-40B4-BE49-F238E27FC236}">
                <a16:creationId xmlns:a16="http://schemas.microsoft.com/office/drawing/2014/main" id="{CB34BC69-25BF-4B5F-BEFE-7920D54A1C89}"/>
              </a:ext>
            </a:extLst>
          </p:cNvPr>
          <p:cNvSpPr txBox="1"/>
          <p:nvPr/>
        </p:nvSpPr>
        <p:spPr>
          <a:xfrm>
            <a:off x="233570" y="662803"/>
            <a:ext cx="11724860" cy="4001095"/>
          </a:xfrm>
          <a:prstGeom prst="rect">
            <a:avLst/>
          </a:prstGeom>
          <a:noFill/>
          <a:ln w="28575">
            <a:noFill/>
          </a:ln>
        </p:spPr>
        <p:txBody>
          <a:bodyPr wrap="square">
            <a:spAutoFit/>
          </a:bodyPr>
          <a:lstStyle/>
          <a:p>
            <a:pPr marL="342900" indent="-342900">
              <a:buFont typeface="Wingdings" panose="05000000000000000000" pitchFamily="2" charset="2"/>
              <a:buChar char="Ø"/>
            </a:pPr>
            <a:endParaRPr lang="fr-FR" sz="2000" b="0" i="0" u="none" strike="noStrike" baseline="0" dirty="0">
              <a:latin typeface="Nunito-Regular"/>
            </a:endParaRPr>
          </a:p>
          <a:p>
            <a:pPr marL="285750" indent="-285750">
              <a:buFont typeface="Wingdings" panose="05000000000000000000" pitchFamily="2" charset="2"/>
              <a:buChar char="Ø"/>
            </a:pPr>
            <a:endParaRPr lang="fr-FR" dirty="0">
              <a:latin typeface="Nunito-Regular"/>
            </a:endParaRPr>
          </a:p>
          <a:p>
            <a:pPr marL="285750" indent="-285750">
              <a:buFont typeface="Wingdings" panose="05000000000000000000" pitchFamily="2" charset="2"/>
              <a:buChar char="Ø"/>
            </a:pPr>
            <a:r>
              <a:rPr lang="fr-FR" sz="1500" dirty="0">
                <a:latin typeface="Nunito-Regular"/>
              </a:rPr>
              <a:t>Le </a:t>
            </a:r>
            <a:r>
              <a:rPr lang="fr-FR" sz="1500" dirty="0" err="1">
                <a:latin typeface="Nunito-Regular"/>
              </a:rPr>
              <a:t>Random</a:t>
            </a:r>
            <a:r>
              <a:rPr lang="fr-FR" sz="1500" dirty="0">
                <a:latin typeface="Nunito-Regular"/>
              </a:rPr>
              <a:t> Forest est un ensemble d’arbres de décision</a:t>
            </a:r>
          </a:p>
          <a:p>
            <a:pPr marL="285750" indent="-285750">
              <a:buFont typeface="Wingdings" panose="05000000000000000000" pitchFamily="2" charset="2"/>
              <a:buChar char="Ø"/>
            </a:pPr>
            <a:endParaRPr lang="fr-FR" sz="1500" dirty="0">
              <a:latin typeface="Nunito-Regular"/>
            </a:endParaRPr>
          </a:p>
          <a:p>
            <a:pPr marL="285750" indent="-285750">
              <a:buFont typeface="Wingdings" panose="05000000000000000000" pitchFamily="2" charset="2"/>
              <a:buChar char="Ø"/>
            </a:pPr>
            <a:r>
              <a:rPr lang="fr-FR" sz="1500" dirty="0">
                <a:latin typeface="Nunito-Regular"/>
              </a:rPr>
              <a:t>Ces arbres de décisions indépendants sont assemblés. La prédiction faite par le </a:t>
            </a:r>
            <a:r>
              <a:rPr lang="fr-FR" sz="1500" dirty="0" err="1">
                <a:latin typeface="Nunito-Regular"/>
              </a:rPr>
              <a:t>random</a:t>
            </a:r>
            <a:r>
              <a:rPr lang="fr-FR" sz="1500" dirty="0">
                <a:latin typeface="Nunito-Regular"/>
              </a:rPr>
              <a:t> </a:t>
            </a:r>
            <a:r>
              <a:rPr lang="fr-FR" sz="1500" dirty="0" err="1">
                <a:latin typeface="Nunito-Regular"/>
              </a:rPr>
              <a:t>forest</a:t>
            </a:r>
            <a:r>
              <a:rPr lang="fr-FR" sz="1500" dirty="0">
                <a:latin typeface="Nunito-Regular"/>
              </a:rPr>
              <a:t> pour des données inconnues est alors la moyenne de tous les arbres.</a:t>
            </a:r>
          </a:p>
          <a:p>
            <a:pPr marL="285750" indent="-285750">
              <a:buFont typeface="Wingdings" panose="05000000000000000000" pitchFamily="2" charset="2"/>
              <a:buChar char="Ø"/>
            </a:pPr>
            <a:endParaRPr lang="fr-FR" sz="1500" dirty="0">
              <a:latin typeface="Nunito-Regular"/>
            </a:endParaRPr>
          </a:p>
          <a:p>
            <a:pPr marL="285750" indent="-285750">
              <a:buFont typeface="Wingdings" panose="05000000000000000000" pitchFamily="2" charset="2"/>
              <a:buChar char="Ø"/>
            </a:pPr>
            <a:r>
              <a:rPr lang="fr-FR" sz="1500" dirty="0">
                <a:latin typeface="Nunito-Regular"/>
              </a:rPr>
              <a:t>Nous cherchons le meilleur modèle avec différents hyperparamètres . Le nombre d'estimateurs est le nombre d’arbres. Plus il y a des arbres, plus le modèle sera précis.</a:t>
            </a:r>
          </a:p>
          <a:p>
            <a:endParaRPr lang="fr-FR" sz="1500" dirty="0">
              <a:latin typeface="Nunito-Regular"/>
            </a:endParaRPr>
          </a:p>
          <a:p>
            <a:pPr marL="285750" indent="-285750">
              <a:buFont typeface="Wingdings" panose="05000000000000000000" pitchFamily="2" charset="2"/>
              <a:buChar char="Ø"/>
            </a:pPr>
            <a:r>
              <a:rPr lang="fr-FR" sz="1500" dirty="0">
                <a:latin typeface="Nunito-Regular"/>
              </a:rPr>
              <a:t>On utilise des arbres peu profonds et peu grands en vue de gagner en performance. L'idée est d'éviter l'</a:t>
            </a:r>
            <a:r>
              <a:rPr lang="fr-FR" sz="1500" dirty="0" err="1">
                <a:latin typeface="Nunito-Regular"/>
              </a:rPr>
              <a:t>overfitting</a:t>
            </a:r>
            <a:r>
              <a:rPr lang="fr-FR" sz="1500" dirty="0">
                <a:latin typeface="Nunito-Regular"/>
              </a:rPr>
              <a:t> (pas trop profond) et le surapprentissage (pas trop grand). Les variables sélectionnées sont diverses et indépendantes.</a:t>
            </a:r>
          </a:p>
          <a:p>
            <a:pPr marL="285750" indent="-285750">
              <a:buFont typeface="Wingdings" panose="05000000000000000000" pitchFamily="2" charset="2"/>
              <a:buChar char="Ø"/>
            </a:pPr>
            <a:endParaRPr lang="fr-FR" sz="1500" dirty="0">
              <a:latin typeface="Nunito-Regular"/>
            </a:endParaRPr>
          </a:p>
          <a:p>
            <a:pPr marL="285750" indent="-285750">
              <a:buFont typeface="Wingdings" panose="05000000000000000000" pitchFamily="2" charset="2"/>
              <a:buChar char="Ø"/>
            </a:pPr>
            <a:r>
              <a:rPr lang="fr-FR" sz="1500" dirty="0">
                <a:latin typeface="Nunito-Regular"/>
              </a:rPr>
              <a:t>Nous vérifions les hyperparamètres avec le </a:t>
            </a:r>
            <a:r>
              <a:rPr lang="fr-FR" sz="1500" dirty="0" err="1">
                <a:latin typeface="Nunito-Regular"/>
              </a:rPr>
              <a:t>GridSearch</a:t>
            </a:r>
            <a:endParaRPr lang="fr-FR" sz="1500" dirty="0">
              <a:latin typeface="Nunito-Regular"/>
            </a:endParaRPr>
          </a:p>
          <a:p>
            <a:pPr marL="285750" indent="-285750">
              <a:buFont typeface="Wingdings" panose="05000000000000000000" pitchFamily="2" charset="2"/>
              <a:buChar char="Ø"/>
            </a:pPr>
            <a:endParaRPr lang="fr-FR" dirty="0">
              <a:latin typeface="Nunito-Regular"/>
            </a:endParaRPr>
          </a:p>
          <a:p>
            <a:pPr marL="285750" indent="-285750">
              <a:buFont typeface="Wingdings" panose="05000000000000000000" pitchFamily="2" charset="2"/>
              <a:buChar char="Ø"/>
            </a:pPr>
            <a:endParaRPr lang="fr-FR" sz="1800" b="0" i="0" u="none" strike="noStrike" baseline="0" dirty="0">
              <a:latin typeface="Nunito-Regular"/>
            </a:endParaRPr>
          </a:p>
        </p:txBody>
      </p:sp>
      <p:pic>
        <p:nvPicPr>
          <p:cNvPr id="4098" name="Picture 2">
            <a:extLst>
              <a:ext uri="{FF2B5EF4-FFF2-40B4-BE49-F238E27FC236}">
                <a16:creationId xmlns:a16="http://schemas.microsoft.com/office/drawing/2014/main" id="{D02BA79C-254F-4564-B1D1-D550EA6305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23017" y="4200525"/>
            <a:ext cx="4410075" cy="2657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12531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79580C3-66BC-4116-B2B9-FB8D0CBC9EFD}"/>
              </a:ext>
            </a:extLst>
          </p:cNvPr>
          <p:cNvSpPr>
            <a:spLocks noGrp="1"/>
          </p:cNvSpPr>
          <p:nvPr>
            <p:ph type="sldNum" sz="quarter" idx="12"/>
          </p:nvPr>
        </p:nvSpPr>
        <p:spPr/>
        <p:txBody>
          <a:bodyPr/>
          <a:lstStyle/>
          <a:p>
            <a:fld id="{A47CBF5F-AFAF-4CF2-85DD-2C0CB3FB2310}" type="slidenum">
              <a:rPr lang="fr-FR" smtClean="0"/>
              <a:t>26</a:t>
            </a:fld>
            <a:endParaRPr lang="fr-FR"/>
          </a:p>
        </p:txBody>
      </p:sp>
      <p:sp>
        <p:nvSpPr>
          <p:cNvPr id="7" name="Ellipse 6">
            <a:extLst>
              <a:ext uri="{FF2B5EF4-FFF2-40B4-BE49-F238E27FC236}">
                <a16:creationId xmlns:a16="http://schemas.microsoft.com/office/drawing/2014/main" id="{9AC432C8-BF3E-4142-BA5C-87A54B932D5C}"/>
              </a:ext>
            </a:extLst>
          </p:cNvPr>
          <p:cNvSpPr/>
          <p:nvPr/>
        </p:nvSpPr>
        <p:spPr>
          <a:xfrm>
            <a:off x="0" y="340925"/>
            <a:ext cx="432000" cy="432000"/>
          </a:xfrm>
          <a:prstGeom prst="ellipse">
            <a:avLst/>
          </a:prstGeom>
          <a:solidFill>
            <a:srgbClr val="16B07D"/>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fr-FR" b="1" dirty="0">
                <a:solidFill>
                  <a:schemeClr val="bg1"/>
                </a:solidFill>
                <a:latin typeface="Nexa Bold"/>
                <a:cs typeface="Nexa Bold"/>
              </a:rPr>
              <a:t>3</a:t>
            </a:r>
          </a:p>
        </p:txBody>
      </p:sp>
      <p:sp>
        <p:nvSpPr>
          <p:cNvPr id="10" name="Titre 2">
            <a:extLst>
              <a:ext uri="{FF2B5EF4-FFF2-40B4-BE49-F238E27FC236}">
                <a16:creationId xmlns:a16="http://schemas.microsoft.com/office/drawing/2014/main" id="{49A14B8B-BA03-4B61-9420-08B30CC184F7}"/>
              </a:ext>
            </a:extLst>
          </p:cNvPr>
          <p:cNvSpPr>
            <a:spLocks noGrp="1"/>
          </p:cNvSpPr>
          <p:nvPr>
            <p:ph type="title"/>
          </p:nvPr>
        </p:nvSpPr>
        <p:spPr>
          <a:xfrm>
            <a:off x="-217488" y="416190"/>
            <a:ext cx="10199688" cy="622300"/>
          </a:xfrm>
        </p:spPr>
        <p:txBody>
          <a:bodyPr/>
          <a:lstStyle/>
          <a:p>
            <a:br>
              <a:rPr lang="fr-FR" dirty="0"/>
            </a:br>
            <a:r>
              <a:rPr lang="fr-FR" sz="2000" dirty="0"/>
              <a:t>Présentation de l’analyse et du modèle choisi</a:t>
            </a:r>
            <a:br>
              <a:rPr lang="fr-FR" sz="2000" dirty="0"/>
            </a:br>
            <a:br>
              <a:rPr lang="fr-FR" dirty="0">
                <a:latin typeface="Nunito-Regular"/>
              </a:rPr>
            </a:br>
            <a:endParaRPr lang="fr-FR" dirty="0"/>
          </a:p>
        </p:txBody>
      </p:sp>
      <p:sp>
        <p:nvSpPr>
          <p:cNvPr id="19" name="ZoneTexte 18">
            <a:extLst>
              <a:ext uri="{FF2B5EF4-FFF2-40B4-BE49-F238E27FC236}">
                <a16:creationId xmlns:a16="http://schemas.microsoft.com/office/drawing/2014/main" id="{EE7D45EB-0634-489B-A75F-AC822E5419C2}"/>
              </a:ext>
            </a:extLst>
          </p:cNvPr>
          <p:cNvSpPr txBox="1"/>
          <p:nvPr/>
        </p:nvSpPr>
        <p:spPr>
          <a:xfrm>
            <a:off x="35140" y="1085275"/>
            <a:ext cx="11318660" cy="4913140"/>
          </a:xfrm>
          <a:prstGeom prst="rect">
            <a:avLst/>
          </a:prstGeom>
          <a:ln w="28575">
            <a:noFill/>
          </a:ln>
        </p:spPr>
        <p:txBody>
          <a:bodyPr wrap="square" lIns="72000" tIns="396000" rtlCol="0" anchor="t">
            <a:spAutoFit/>
          </a:bodyPr>
          <a:lstStyle/>
          <a:p>
            <a:pPr marL="174625" indent="-171450" algn="l">
              <a:buFont typeface="Wingdings" panose="05000000000000000000" pitchFamily="2" charset="2"/>
              <a:buChar char="ü"/>
            </a:pPr>
            <a:endParaRPr lang="fr-FR" sz="1200" b="1" i="0" dirty="0">
              <a:latin typeface="+mn-lt"/>
            </a:endParaRPr>
          </a:p>
        </p:txBody>
      </p:sp>
      <p:sp>
        <p:nvSpPr>
          <p:cNvPr id="26" name="ZoneTexte 25">
            <a:extLst>
              <a:ext uri="{FF2B5EF4-FFF2-40B4-BE49-F238E27FC236}">
                <a16:creationId xmlns:a16="http://schemas.microsoft.com/office/drawing/2014/main" id="{CB34BC69-25BF-4B5F-BEFE-7920D54A1C89}"/>
              </a:ext>
            </a:extLst>
          </p:cNvPr>
          <p:cNvSpPr txBox="1"/>
          <p:nvPr/>
        </p:nvSpPr>
        <p:spPr>
          <a:xfrm>
            <a:off x="216000" y="556925"/>
            <a:ext cx="11724860" cy="4647426"/>
          </a:xfrm>
          <a:prstGeom prst="rect">
            <a:avLst/>
          </a:prstGeom>
          <a:noFill/>
          <a:ln w="28575">
            <a:noFill/>
          </a:ln>
        </p:spPr>
        <p:txBody>
          <a:bodyPr wrap="square">
            <a:spAutoFit/>
          </a:bodyPr>
          <a:lstStyle/>
          <a:p>
            <a:pPr marL="342900" indent="-342900">
              <a:buFont typeface="Wingdings" panose="05000000000000000000" pitchFamily="2" charset="2"/>
              <a:buChar char="Ø"/>
            </a:pPr>
            <a:endParaRPr lang="fr-FR" sz="2000" b="0" i="0" u="none" strike="noStrike" baseline="0" dirty="0">
              <a:latin typeface="Nunito-Regular"/>
            </a:endParaRPr>
          </a:p>
          <a:p>
            <a:pPr marL="285750" indent="-285750">
              <a:buFont typeface="Wingdings" panose="05000000000000000000" pitchFamily="2" charset="2"/>
              <a:buChar char="Ø"/>
            </a:pPr>
            <a:endParaRPr lang="fr-FR" dirty="0">
              <a:latin typeface="Nunito-Regular"/>
            </a:endParaRPr>
          </a:p>
          <a:p>
            <a:pPr marL="285750" indent="-285750">
              <a:buFont typeface="Wingdings" panose="05000000000000000000" pitchFamily="2" charset="2"/>
              <a:buChar char="Ø"/>
            </a:pPr>
            <a:r>
              <a:rPr lang="fr-FR" sz="1500" dirty="0">
                <a:latin typeface="Nunito-Regular"/>
              </a:rPr>
              <a:t>On calcule les métriques pour chacun des modèles et nous les </a:t>
            </a:r>
            <a:r>
              <a:rPr lang="fr-FR" sz="1500" dirty="0" err="1">
                <a:latin typeface="Nunito-Regular"/>
              </a:rPr>
              <a:t>intérprétons</a:t>
            </a:r>
            <a:r>
              <a:rPr lang="fr-FR" sz="1500" dirty="0">
                <a:latin typeface="Nunito-Regular"/>
              </a:rPr>
              <a:t>. </a:t>
            </a:r>
          </a:p>
          <a:p>
            <a:pPr marL="285750" indent="-285750">
              <a:buFont typeface="Wingdings" panose="05000000000000000000" pitchFamily="2" charset="2"/>
              <a:buChar char="Ø"/>
            </a:pPr>
            <a:endParaRPr lang="fr-FR" sz="1500" dirty="0">
              <a:latin typeface="Nunito-Regular"/>
            </a:endParaRPr>
          </a:p>
          <a:p>
            <a:pPr marL="285750" indent="-285750">
              <a:buFont typeface="Wingdings" panose="05000000000000000000" pitchFamily="2" charset="2"/>
              <a:buChar char="§"/>
            </a:pPr>
            <a:r>
              <a:rPr lang="fr-FR" sz="1500" dirty="0">
                <a:latin typeface="Nunito-Regular"/>
              </a:rPr>
              <a:t>Le MSE pour </a:t>
            </a:r>
            <a:r>
              <a:rPr lang="fr-FR" sz="1500" dirty="0" err="1">
                <a:latin typeface="Nunito-Regular"/>
              </a:rPr>
              <a:t>Mean</a:t>
            </a:r>
            <a:r>
              <a:rPr lang="fr-FR" sz="1500" dirty="0">
                <a:latin typeface="Nunito-Regular"/>
              </a:rPr>
              <a:t> Square </a:t>
            </a:r>
            <a:r>
              <a:rPr lang="fr-FR" sz="1500" dirty="0" err="1">
                <a:latin typeface="Nunito-Regular"/>
              </a:rPr>
              <a:t>Error</a:t>
            </a:r>
            <a:r>
              <a:rPr lang="fr-FR" sz="1500" dirty="0">
                <a:latin typeface="Nunito-Regular"/>
              </a:rPr>
              <a:t>: c’est la </a:t>
            </a:r>
            <a:r>
              <a:rPr lang="fr-FR" sz="1500" dirty="0">
                <a:latin typeface="Nunito-Regular"/>
                <a:hlinkClick r:id="rId2">
                  <a:extLst>
                    <a:ext uri="{A12FA001-AC4F-418D-AE19-62706E023703}">
                      <ahyp:hlinkClr xmlns:ahyp="http://schemas.microsoft.com/office/drawing/2018/hyperlinkcolor" val="tx"/>
                    </a:ext>
                  </a:extLst>
                </a:hlinkClick>
              </a:rPr>
              <a:t>moyenne arithmétique</a:t>
            </a:r>
            <a:r>
              <a:rPr lang="fr-FR" sz="1500" dirty="0">
                <a:latin typeface="Nunito-Regular"/>
              </a:rPr>
              <a:t> des carrés des écarts entre les prévisions du modèle et nos observations. C’est la variance résiduelle à minimiser, et plus le MSE est proche de 0, plus le modèle sera précis.</a:t>
            </a:r>
          </a:p>
          <a:p>
            <a:pPr marL="285750" indent="-285750">
              <a:buFont typeface="Wingdings" panose="05000000000000000000" pitchFamily="2" charset="2"/>
              <a:buChar char="§"/>
            </a:pPr>
            <a:endParaRPr lang="fr-FR" sz="1500" dirty="0">
              <a:latin typeface="Nunito-Regular"/>
            </a:endParaRPr>
          </a:p>
          <a:p>
            <a:pPr marL="285750" indent="-285750">
              <a:buFont typeface="Wingdings" panose="05000000000000000000" pitchFamily="2" charset="2"/>
              <a:buChar char="§"/>
            </a:pPr>
            <a:r>
              <a:rPr lang="fr-FR" sz="1500" dirty="0">
                <a:latin typeface="Nunito-Regular"/>
              </a:rPr>
              <a:t>Le RMSE, racine carrée du MSE. Plus cette métrique est proche de 0, plus le modèle sera précis.</a:t>
            </a:r>
          </a:p>
          <a:p>
            <a:pPr marL="285750" indent="-285750">
              <a:buFont typeface="Wingdings" panose="05000000000000000000" pitchFamily="2" charset="2"/>
              <a:buChar char="§"/>
            </a:pPr>
            <a:endParaRPr lang="fr-FR" sz="1500" dirty="0">
              <a:latin typeface="Nunito-Regular"/>
            </a:endParaRPr>
          </a:p>
          <a:p>
            <a:pPr marL="285750" indent="-285750">
              <a:buFont typeface="Wingdings" panose="05000000000000000000" pitchFamily="2" charset="2"/>
              <a:buChar char="§"/>
            </a:pPr>
            <a:r>
              <a:rPr lang="fr-FR" sz="1500" dirty="0">
                <a:latin typeface="Nunito-Regular"/>
              </a:rPr>
              <a:t>Le MAPE, erreur absolue moyenne en pourcentage : C’est la moyenne des écarts en valeur absolue par rapport aux valeurs observées. C’est un </a:t>
            </a:r>
            <a:r>
              <a:rPr lang="fr-FR" sz="1500" dirty="0">
                <a:latin typeface="Nunito-Regular"/>
                <a:hlinkClick r:id="rId3">
                  <a:extLst>
                    <a:ext uri="{A12FA001-AC4F-418D-AE19-62706E023703}">
                      <ahyp:hlinkClr xmlns:ahyp="http://schemas.microsoft.com/office/drawing/2018/hyperlinkcolor" val="tx"/>
                    </a:ext>
                  </a:extLst>
                </a:hlinkClick>
              </a:rPr>
              <a:t>pourcentage</a:t>
            </a:r>
            <a:r>
              <a:rPr lang="fr-FR" sz="1500" dirty="0">
                <a:latin typeface="Nunito-Regular"/>
              </a:rPr>
              <a:t> et donc un indicateur pratique de comparaison. Plus le pourcentage est faible, mieux notre modèle se comportera.</a:t>
            </a:r>
          </a:p>
          <a:p>
            <a:pPr marL="285750" indent="-285750">
              <a:buFont typeface="Wingdings" panose="05000000000000000000" pitchFamily="2" charset="2"/>
              <a:buChar char="§"/>
            </a:pPr>
            <a:endParaRPr lang="fr-FR" sz="1500" dirty="0">
              <a:latin typeface="Nunito-Regular"/>
            </a:endParaRPr>
          </a:p>
          <a:p>
            <a:pPr marL="285750" indent="-285750">
              <a:buFont typeface="Wingdings" panose="05000000000000000000" pitchFamily="2" charset="2"/>
              <a:buChar char="§"/>
            </a:pPr>
            <a:r>
              <a:rPr lang="fr-FR" sz="1500" dirty="0">
                <a:latin typeface="Nunito-Regular"/>
              </a:rPr>
              <a:t>Le R2, coefficient de détermination, correspondant au carré de la corrélation de Pearson entre valeurs prédites et valeurs réelles. Le modèle le plus précis sera le modèle dont le R2 est le plus proche de 1.</a:t>
            </a:r>
          </a:p>
          <a:p>
            <a:pPr marL="285750" indent="-285750">
              <a:buFont typeface="Wingdings" panose="05000000000000000000" pitchFamily="2" charset="2"/>
              <a:buChar char="Ø"/>
            </a:pPr>
            <a:endParaRPr lang="fr-FR" sz="1500" dirty="0">
              <a:latin typeface="Nunito-Regular"/>
            </a:endParaRPr>
          </a:p>
          <a:p>
            <a:pPr marL="285750" indent="-285750">
              <a:buFont typeface="Wingdings" panose="05000000000000000000" pitchFamily="2" charset="2"/>
              <a:buChar char="Ø"/>
            </a:pPr>
            <a:r>
              <a:rPr lang="fr-FR" sz="1500" dirty="0">
                <a:latin typeface="Nunito-Regular"/>
              </a:rPr>
              <a:t>Nous créons donc un nouveau tableau contenant les modèles et les métriques correspondant aux modèles, pour que nous puissions les </a:t>
            </a:r>
            <a:r>
              <a:rPr lang="fr-FR" sz="1500" dirty="0" err="1">
                <a:latin typeface="Nunito-Regular"/>
              </a:rPr>
              <a:t>intepréter</a:t>
            </a:r>
            <a:r>
              <a:rPr lang="fr-FR" sz="1500" dirty="0">
                <a:latin typeface="Nunito-Regular"/>
              </a:rPr>
              <a:t> :</a:t>
            </a:r>
          </a:p>
          <a:p>
            <a:pPr marL="285750" indent="-285750">
              <a:buFont typeface="Wingdings" panose="05000000000000000000" pitchFamily="2" charset="2"/>
              <a:buChar char="q"/>
            </a:pPr>
            <a:endParaRPr lang="fr-FR" dirty="0">
              <a:latin typeface="Nunito-Regular"/>
            </a:endParaRPr>
          </a:p>
        </p:txBody>
      </p:sp>
      <p:pic>
        <p:nvPicPr>
          <p:cNvPr id="4" name="Image 3">
            <a:extLst>
              <a:ext uri="{FF2B5EF4-FFF2-40B4-BE49-F238E27FC236}">
                <a16:creationId xmlns:a16="http://schemas.microsoft.com/office/drawing/2014/main" id="{2B18F571-793E-4363-995E-EBAEFE0DC454}"/>
              </a:ext>
            </a:extLst>
          </p:cNvPr>
          <p:cNvPicPr>
            <a:picLocks noChangeAspect="1"/>
          </p:cNvPicPr>
          <p:nvPr/>
        </p:nvPicPr>
        <p:blipFill>
          <a:blip r:embed="rId4"/>
          <a:stretch>
            <a:fillRect/>
          </a:stretch>
        </p:blipFill>
        <p:spPr>
          <a:xfrm>
            <a:off x="2491581" y="5130800"/>
            <a:ext cx="7543800" cy="1590675"/>
          </a:xfrm>
          <a:prstGeom prst="rect">
            <a:avLst/>
          </a:prstGeom>
        </p:spPr>
      </p:pic>
    </p:spTree>
    <p:extLst>
      <p:ext uri="{BB962C8B-B14F-4D97-AF65-F5344CB8AC3E}">
        <p14:creationId xmlns:p14="http://schemas.microsoft.com/office/powerpoint/2010/main" val="13220619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79580C3-66BC-4116-B2B9-FB8D0CBC9EFD}"/>
              </a:ext>
            </a:extLst>
          </p:cNvPr>
          <p:cNvSpPr>
            <a:spLocks noGrp="1"/>
          </p:cNvSpPr>
          <p:nvPr>
            <p:ph type="sldNum" sz="quarter" idx="12"/>
          </p:nvPr>
        </p:nvSpPr>
        <p:spPr/>
        <p:txBody>
          <a:bodyPr/>
          <a:lstStyle/>
          <a:p>
            <a:fld id="{A47CBF5F-AFAF-4CF2-85DD-2C0CB3FB2310}" type="slidenum">
              <a:rPr lang="fr-FR" smtClean="0"/>
              <a:t>27</a:t>
            </a:fld>
            <a:endParaRPr lang="fr-FR"/>
          </a:p>
        </p:txBody>
      </p:sp>
      <p:sp>
        <p:nvSpPr>
          <p:cNvPr id="7" name="Ellipse 6">
            <a:extLst>
              <a:ext uri="{FF2B5EF4-FFF2-40B4-BE49-F238E27FC236}">
                <a16:creationId xmlns:a16="http://schemas.microsoft.com/office/drawing/2014/main" id="{9AC432C8-BF3E-4142-BA5C-87A54B932D5C}"/>
              </a:ext>
            </a:extLst>
          </p:cNvPr>
          <p:cNvSpPr/>
          <p:nvPr/>
        </p:nvSpPr>
        <p:spPr>
          <a:xfrm>
            <a:off x="0" y="340925"/>
            <a:ext cx="432000" cy="432000"/>
          </a:xfrm>
          <a:prstGeom prst="ellipse">
            <a:avLst/>
          </a:prstGeom>
          <a:solidFill>
            <a:srgbClr val="16B07D"/>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fr-FR" b="1" dirty="0">
                <a:solidFill>
                  <a:schemeClr val="bg1"/>
                </a:solidFill>
                <a:latin typeface="Nexa Bold"/>
                <a:cs typeface="Nexa Bold"/>
              </a:rPr>
              <a:t>2</a:t>
            </a:r>
          </a:p>
        </p:txBody>
      </p:sp>
      <p:sp>
        <p:nvSpPr>
          <p:cNvPr id="10" name="Titre 2">
            <a:extLst>
              <a:ext uri="{FF2B5EF4-FFF2-40B4-BE49-F238E27FC236}">
                <a16:creationId xmlns:a16="http://schemas.microsoft.com/office/drawing/2014/main" id="{49A14B8B-BA03-4B61-9420-08B30CC184F7}"/>
              </a:ext>
            </a:extLst>
          </p:cNvPr>
          <p:cNvSpPr>
            <a:spLocks noGrp="1"/>
          </p:cNvSpPr>
          <p:nvPr>
            <p:ph type="title"/>
          </p:nvPr>
        </p:nvSpPr>
        <p:spPr>
          <a:xfrm>
            <a:off x="-313656" y="392325"/>
            <a:ext cx="10199688" cy="622300"/>
          </a:xfrm>
        </p:spPr>
        <p:txBody>
          <a:bodyPr/>
          <a:lstStyle/>
          <a:p>
            <a:br>
              <a:rPr lang="fr-FR" dirty="0"/>
            </a:br>
            <a:r>
              <a:rPr lang="fr-FR" sz="2000" dirty="0"/>
              <a:t>Présentation de l’analyse et du modèle choisi</a:t>
            </a:r>
            <a:br>
              <a:rPr lang="fr-FR" sz="2000" dirty="0"/>
            </a:br>
            <a:br>
              <a:rPr lang="fr-FR" i="1" dirty="0"/>
            </a:br>
            <a:r>
              <a:rPr lang="fr-FR" dirty="0"/>
              <a:t>  </a:t>
            </a:r>
          </a:p>
        </p:txBody>
      </p:sp>
      <p:sp>
        <p:nvSpPr>
          <p:cNvPr id="19" name="ZoneTexte 18">
            <a:extLst>
              <a:ext uri="{FF2B5EF4-FFF2-40B4-BE49-F238E27FC236}">
                <a16:creationId xmlns:a16="http://schemas.microsoft.com/office/drawing/2014/main" id="{EE7D45EB-0634-489B-A75F-AC822E5419C2}"/>
              </a:ext>
            </a:extLst>
          </p:cNvPr>
          <p:cNvSpPr txBox="1"/>
          <p:nvPr/>
        </p:nvSpPr>
        <p:spPr>
          <a:xfrm>
            <a:off x="35140" y="1085275"/>
            <a:ext cx="11318660" cy="4913140"/>
          </a:xfrm>
          <a:prstGeom prst="rect">
            <a:avLst/>
          </a:prstGeom>
          <a:ln w="28575">
            <a:noFill/>
          </a:ln>
        </p:spPr>
        <p:txBody>
          <a:bodyPr wrap="square" lIns="72000" tIns="396000" rtlCol="0" anchor="t">
            <a:spAutoFit/>
          </a:bodyPr>
          <a:lstStyle/>
          <a:p>
            <a:pPr marL="174625" indent="-171450" algn="l">
              <a:buFont typeface="Wingdings" panose="05000000000000000000" pitchFamily="2" charset="2"/>
              <a:buChar char="ü"/>
            </a:pPr>
            <a:endParaRPr lang="fr-FR" sz="1200" b="1" i="0" dirty="0">
              <a:latin typeface="+mn-lt"/>
            </a:endParaRPr>
          </a:p>
        </p:txBody>
      </p:sp>
      <p:sp>
        <p:nvSpPr>
          <p:cNvPr id="12" name="Ellipse 11">
            <a:extLst>
              <a:ext uri="{FF2B5EF4-FFF2-40B4-BE49-F238E27FC236}">
                <a16:creationId xmlns:a16="http://schemas.microsoft.com/office/drawing/2014/main" id="{A2C6348F-8E1A-4E92-80FF-0B4D01FA6CF0}"/>
              </a:ext>
            </a:extLst>
          </p:cNvPr>
          <p:cNvSpPr/>
          <p:nvPr/>
        </p:nvSpPr>
        <p:spPr>
          <a:xfrm>
            <a:off x="0" y="302825"/>
            <a:ext cx="432000" cy="432000"/>
          </a:xfrm>
          <a:prstGeom prst="ellipse">
            <a:avLst/>
          </a:prstGeom>
          <a:solidFill>
            <a:srgbClr val="16B07D"/>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fr-FR" b="1" dirty="0">
                <a:solidFill>
                  <a:schemeClr val="bg1"/>
                </a:solidFill>
                <a:latin typeface="Nexa Bold"/>
                <a:cs typeface="Nexa Bold"/>
              </a:rPr>
              <a:t>3</a:t>
            </a:r>
          </a:p>
        </p:txBody>
      </p:sp>
      <p:sp>
        <p:nvSpPr>
          <p:cNvPr id="13" name="ZoneTexte 12">
            <a:extLst>
              <a:ext uri="{FF2B5EF4-FFF2-40B4-BE49-F238E27FC236}">
                <a16:creationId xmlns:a16="http://schemas.microsoft.com/office/drawing/2014/main" id="{7B49B70E-0705-4ED6-9FA0-909A2E3432FB}"/>
              </a:ext>
            </a:extLst>
          </p:cNvPr>
          <p:cNvSpPr txBox="1"/>
          <p:nvPr/>
        </p:nvSpPr>
        <p:spPr>
          <a:xfrm>
            <a:off x="2746668" y="5207886"/>
            <a:ext cx="5400303" cy="923330"/>
          </a:xfrm>
          <a:prstGeom prst="rect">
            <a:avLst/>
          </a:prstGeom>
          <a:noFill/>
          <a:ln w="28575">
            <a:noFill/>
          </a:ln>
        </p:spPr>
        <p:txBody>
          <a:bodyPr wrap="square">
            <a:spAutoFit/>
          </a:bodyPr>
          <a:lstStyle/>
          <a:p>
            <a:pPr marL="285750" indent="-285750">
              <a:buFont typeface="Wingdings" panose="05000000000000000000" pitchFamily="2" charset="2"/>
              <a:buChar char="Ø"/>
            </a:pPr>
            <a:r>
              <a:rPr lang="fr-FR" sz="1800" dirty="0">
                <a:latin typeface="-apple-system"/>
              </a:rPr>
              <a:t>Nous remarquons que le </a:t>
            </a:r>
            <a:r>
              <a:rPr lang="fr-FR" sz="1800" dirty="0" err="1">
                <a:latin typeface="-apple-system"/>
              </a:rPr>
              <a:t>Random</a:t>
            </a:r>
            <a:r>
              <a:rPr lang="fr-FR" sz="1800" dirty="0">
                <a:latin typeface="-apple-system"/>
              </a:rPr>
              <a:t> Forest a un meilleur R2 (plus proche de 1), un meilleur MSE et RMSE (plus proche de 0) et un meilleur MAPE.</a:t>
            </a:r>
          </a:p>
        </p:txBody>
      </p:sp>
      <p:pic>
        <p:nvPicPr>
          <p:cNvPr id="5122" name="Picture 2">
            <a:extLst>
              <a:ext uri="{FF2B5EF4-FFF2-40B4-BE49-F238E27FC236}">
                <a16:creationId xmlns:a16="http://schemas.microsoft.com/office/drawing/2014/main" id="{81187353-0E5D-4D98-BD67-9F67E20121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2000" y="1066025"/>
            <a:ext cx="4904457" cy="3639211"/>
          </a:xfrm>
          <a:prstGeom prst="rect">
            <a:avLst/>
          </a:prstGeom>
          <a:noFill/>
          <a:extLst>
            <a:ext uri="{909E8E84-426E-40DD-AFC4-6F175D3DCCD1}">
              <a14:hiddenFill xmlns:a14="http://schemas.microsoft.com/office/drawing/2010/main">
                <a:solidFill>
                  <a:srgbClr val="FFFFFF"/>
                </a:solidFill>
              </a14:hiddenFill>
            </a:ext>
          </a:extLst>
        </p:spPr>
      </p:pic>
      <p:pic>
        <p:nvPicPr>
          <p:cNvPr id="4" name="Image 3">
            <a:extLst>
              <a:ext uri="{FF2B5EF4-FFF2-40B4-BE49-F238E27FC236}">
                <a16:creationId xmlns:a16="http://schemas.microsoft.com/office/drawing/2014/main" id="{B681ED7F-4D4B-401B-82EA-D1422CE87318}"/>
              </a:ext>
            </a:extLst>
          </p:cNvPr>
          <p:cNvPicPr>
            <a:picLocks noChangeAspect="1"/>
          </p:cNvPicPr>
          <p:nvPr/>
        </p:nvPicPr>
        <p:blipFill>
          <a:blip r:embed="rId3"/>
          <a:stretch>
            <a:fillRect/>
          </a:stretch>
        </p:blipFill>
        <p:spPr>
          <a:xfrm>
            <a:off x="5733317" y="2228985"/>
            <a:ext cx="5810983" cy="1200015"/>
          </a:xfrm>
          <a:prstGeom prst="rect">
            <a:avLst/>
          </a:prstGeom>
        </p:spPr>
      </p:pic>
    </p:spTree>
    <p:extLst>
      <p:ext uri="{BB962C8B-B14F-4D97-AF65-F5344CB8AC3E}">
        <p14:creationId xmlns:p14="http://schemas.microsoft.com/office/powerpoint/2010/main" val="20757370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79580C3-66BC-4116-B2B9-FB8D0CBC9EFD}"/>
              </a:ext>
            </a:extLst>
          </p:cNvPr>
          <p:cNvSpPr>
            <a:spLocks noGrp="1"/>
          </p:cNvSpPr>
          <p:nvPr>
            <p:ph type="sldNum" sz="quarter" idx="12"/>
          </p:nvPr>
        </p:nvSpPr>
        <p:spPr/>
        <p:txBody>
          <a:bodyPr/>
          <a:lstStyle/>
          <a:p>
            <a:fld id="{A47CBF5F-AFAF-4CF2-85DD-2C0CB3FB2310}" type="slidenum">
              <a:rPr lang="fr-FR" smtClean="0"/>
              <a:t>28</a:t>
            </a:fld>
            <a:endParaRPr lang="fr-FR"/>
          </a:p>
        </p:txBody>
      </p:sp>
      <p:sp>
        <p:nvSpPr>
          <p:cNvPr id="7" name="Ellipse 6">
            <a:extLst>
              <a:ext uri="{FF2B5EF4-FFF2-40B4-BE49-F238E27FC236}">
                <a16:creationId xmlns:a16="http://schemas.microsoft.com/office/drawing/2014/main" id="{9AC432C8-BF3E-4142-BA5C-87A54B932D5C}"/>
              </a:ext>
            </a:extLst>
          </p:cNvPr>
          <p:cNvSpPr/>
          <p:nvPr/>
        </p:nvSpPr>
        <p:spPr>
          <a:xfrm>
            <a:off x="0" y="340925"/>
            <a:ext cx="432000" cy="432000"/>
          </a:xfrm>
          <a:prstGeom prst="ellipse">
            <a:avLst/>
          </a:prstGeom>
          <a:solidFill>
            <a:srgbClr val="16B07D"/>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fr-FR" b="1" dirty="0">
                <a:solidFill>
                  <a:schemeClr val="bg1"/>
                </a:solidFill>
                <a:latin typeface="Nexa Bold"/>
                <a:cs typeface="Nexa Bold"/>
              </a:rPr>
              <a:t>2</a:t>
            </a:r>
          </a:p>
        </p:txBody>
      </p:sp>
      <p:sp>
        <p:nvSpPr>
          <p:cNvPr id="10" name="Titre 2">
            <a:extLst>
              <a:ext uri="{FF2B5EF4-FFF2-40B4-BE49-F238E27FC236}">
                <a16:creationId xmlns:a16="http://schemas.microsoft.com/office/drawing/2014/main" id="{49A14B8B-BA03-4B61-9420-08B30CC184F7}"/>
              </a:ext>
            </a:extLst>
          </p:cNvPr>
          <p:cNvSpPr>
            <a:spLocks noGrp="1"/>
          </p:cNvSpPr>
          <p:nvPr>
            <p:ph type="title"/>
          </p:nvPr>
        </p:nvSpPr>
        <p:spPr>
          <a:xfrm>
            <a:off x="-294606" y="358000"/>
            <a:ext cx="10199688" cy="622300"/>
          </a:xfrm>
        </p:spPr>
        <p:txBody>
          <a:bodyPr/>
          <a:lstStyle/>
          <a:p>
            <a:br>
              <a:rPr lang="fr-FR" dirty="0"/>
            </a:br>
            <a:r>
              <a:rPr lang="fr-FR" sz="2000" dirty="0"/>
              <a:t>Présentation de l’analyse et du modèle choisi</a:t>
            </a:r>
            <a:br>
              <a:rPr lang="fr-FR" sz="2000" dirty="0"/>
            </a:br>
            <a:br>
              <a:rPr lang="fr-FR" i="1" dirty="0"/>
            </a:br>
            <a:r>
              <a:rPr lang="fr-FR" dirty="0"/>
              <a:t>  </a:t>
            </a:r>
          </a:p>
        </p:txBody>
      </p:sp>
      <p:sp>
        <p:nvSpPr>
          <p:cNvPr id="19" name="ZoneTexte 18">
            <a:extLst>
              <a:ext uri="{FF2B5EF4-FFF2-40B4-BE49-F238E27FC236}">
                <a16:creationId xmlns:a16="http://schemas.microsoft.com/office/drawing/2014/main" id="{EE7D45EB-0634-489B-A75F-AC822E5419C2}"/>
              </a:ext>
            </a:extLst>
          </p:cNvPr>
          <p:cNvSpPr txBox="1"/>
          <p:nvPr/>
        </p:nvSpPr>
        <p:spPr>
          <a:xfrm>
            <a:off x="35140" y="1085275"/>
            <a:ext cx="11318660" cy="4913140"/>
          </a:xfrm>
          <a:prstGeom prst="rect">
            <a:avLst/>
          </a:prstGeom>
          <a:ln w="28575">
            <a:noFill/>
          </a:ln>
        </p:spPr>
        <p:txBody>
          <a:bodyPr wrap="square" lIns="72000" tIns="396000" rtlCol="0" anchor="t">
            <a:spAutoFit/>
          </a:bodyPr>
          <a:lstStyle/>
          <a:p>
            <a:pPr marL="174625" indent="-171450" algn="l">
              <a:buFont typeface="Wingdings" panose="05000000000000000000" pitchFamily="2" charset="2"/>
              <a:buChar char="ü"/>
            </a:pPr>
            <a:endParaRPr lang="fr-FR" sz="1200" b="1" i="0" dirty="0">
              <a:latin typeface="+mn-lt"/>
            </a:endParaRPr>
          </a:p>
        </p:txBody>
      </p:sp>
      <p:sp>
        <p:nvSpPr>
          <p:cNvPr id="12" name="Ellipse 11">
            <a:extLst>
              <a:ext uri="{FF2B5EF4-FFF2-40B4-BE49-F238E27FC236}">
                <a16:creationId xmlns:a16="http://schemas.microsoft.com/office/drawing/2014/main" id="{A2C6348F-8E1A-4E92-80FF-0B4D01FA6CF0}"/>
              </a:ext>
            </a:extLst>
          </p:cNvPr>
          <p:cNvSpPr/>
          <p:nvPr/>
        </p:nvSpPr>
        <p:spPr>
          <a:xfrm>
            <a:off x="0" y="321875"/>
            <a:ext cx="432000" cy="432000"/>
          </a:xfrm>
          <a:prstGeom prst="ellipse">
            <a:avLst/>
          </a:prstGeom>
          <a:solidFill>
            <a:srgbClr val="16B07D"/>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fr-FR" b="1" dirty="0">
                <a:solidFill>
                  <a:schemeClr val="bg1"/>
                </a:solidFill>
                <a:latin typeface="Nexa Bold"/>
                <a:cs typeface="Nexa Bold"/>
              </a:rPr>
              <a:t>3</a:t>
            </a:r>
          </a:p>
        </p:txBody>
      </p:sp>
      <p:sp>
        <p:nvSpPr>
          <p:cNvPr id="13" name="ZoneTexte 12">
            <a:extLst>
              <a:ext uri="{FF2B5EF4-FFF2-40B4-BE49-F238E27FC236}">
                <a16:creationId xmlns:a16="http://schemas.microsoft.com/office/drawing/2014/main" id="{7B49B70E-0705-4ED6-9FA0-909A2E3432FB}"/>
              </a:ext>
            </a:extLst>
          </p:cNvPr>
          <p:cNvSpPr txBox="1"/>
          <p:nvPr/>
        </p:nvSpPr>
        <p:spPr>
          <a:xfrm>
            <a:off x="1012467" y="4882289"/>
            <a:ext cx="9608611" cy="2031325"/>
          </a:xfrm>
          <a:prstGeom prst="rect">
            <a:avLst/>
          </a:prstGeom>
          <a:noFill/>
          <a:ln w="28575">
            <a:noFill/>
          </a:ln>
        </p:spPr>
        <p:txBody>
          <a:bodyPr wrap="square">
            <a:spAutoFit/>
          </a:bodyPr>
          <a:lstStyle/>
          <a:p>
            <a:pPr marL="285750" indent="-285750" algn="ctr">
              <a:buFont typeface="Wingdings" panose="05000000000000000000" pitchFamily="2" charset="2"/>
              <a:buChar char="Ø"/>
            </a:pPr>
            <a:r>
              <a:rPr lang="fr-FR" sz="1800" dirty="0">
                <a:latin typeface="-apple-system"/>
              </a:rPr>
              <a:t>Le temps d’exécution de la Régression classique et du </a:t>
            </a:r>
            <a:r>
              <a:rPr lang="fr-FR" sz="1800" dirty="0" err="1">
                <a:latin typeface="-apple-system"/>
              </a:rPr>
              <a:t>Random</a:t>
            </a:r>
            <a:r>
              <a:rPr lang="fr-FR" sz="1800" dirty="0">
                <a:latin typeface="-apple-system"/>
              </a:rPr>
              <a:t> Forest sont proches</a:t>
            </a:r>
          </a:p>
          <a:p>
            <a:pPr marL="285750" indent="-285750" algn="ctr">
              <a:buFont typeface="Wingdings" panose="05000000000000000000" pitchFamily="2" charset="2"/>
              <a:buChar char="Ø"/>
            </a:pPr>
            <a:r>
              <a:rPr lang="fr-FR" dirty="0">
                <a:latin typeface="-apple-system"/>
              </a:rPr>
              <a:t>Les métriques du modèle </a:t>
            </a:r>
            <a:r>
              <a:rPr lang="fr-FR" dirty="0" err="1">
                <a:latin typeface="-apple-system"/>
              </a:rPr>
              <a:t>Random</a:t>
            </a:r>
            <a:r>
              <a:rPr lang="fr-FR" dirty="0">
                <a:latin typeface="-apple-system"/>
              </a:rPr>
              <a:t> Forest sont les plus avantageuses pour notre étude</a:t>
            </a:r>
            <a:endParaRPr lang="fr-FR" sz="1800" dirty="0">
              <a:latin typeface="-apple-system"/>
            </a:endParaRPr>
          </a:p>
          <a:p>
            <a:pPr marL="285750" indent="-285750" algn="ctr">
              <a:buFont typeface="Wingdings" panose="05000000000000000000" pitchFamily="2" charset="2"/>
              <a:buChar char="Ø"/>
            </a:pPr>
            <a:endParaRPr lang="fr-FR" b="1" dirty="0">
              <a:latin typeface="-apple-system"/>
            </a:endParaRPr>
          </a:p>
          <a:p>
            <a:pPr marL="285750" indent="-285750" algn="ctr">
              <a:buFont typeface="Wingdings" panose="05000000000000000000" pitchFamily="2" charset="2"/>
              <a:buChar char="Ø"/>
            </a:pPr>
            <a:r>
              <a:rPr lang="fr-FR" b="1" dirty="0">
                <a:latin typeface="-apple-system"/>
              </a:rPr>
              <a:t>Le </a:t>
            </a:r>
            <a:r>
              <a:rPr lang="fr-FR" b="1" dirty="0" err="1">
                <a:latin typeface="-apple-system"/>
              </a:rPr>
              <a:t>Random</a:t>
            </a:r>
            <a:r>
              <a:rPr lang="fr-FR" b="1" dirty="0">
                <a:latin typeface="-apple-system"/>
              </a:rPr>
              <a:t> Forest est donc le modèle que nous choisissons (après évaluation avec </a:t>
            </a:r>
            <a:r>
              <a:rPr lang="fr-FR" b="1" dirty="0" err="1">
                <a:latin typeface="-apple-system"/>
              </a:rPr>
              <a:t>DummyRegresor</a:t>
            </a:r>
            <a:r>
              <a:rPr lang="fr-FR" b="1" dirty="0">
                <a:latin typeface="-apple-system"/>
              </a:rPr>
              <a:t>)</a:t>
            </a:r>
          </a:p>
          <a:p>
            <a:pPr marL="285750" indent="-285750" algn="ctr">
              <a:buFont typeface="Wingdings" panose="05000000000000000000" pitchFamily="2" charset="2"/>
              <a:buChar char="Ø"/>
            </a:pPr>
            <a:endParaRPr lang="fr-FR" b="1" dirty="0">
              <a:latin typeface="-apple-system"/>
            </a:endParaRPr>
          </a:p>
          <a:p>
            <a:pPr marL="285750" indent="-285750">
              <a:buFont typeface="Wingdings" panose="05000000000000000000" pitchFamily="2" charset="2"/>
              <a:buChar char="Ø"/>
            </a:pPr>
            <a:endParaRPr lang="fr-FR" dirty="0">
              <a:latin typeface="-apple-system"/>
            </a:endParaRPr>
          </a:p>
        </p:txBody>
      </p:sp>
      <p:pic>
        <p:nvPicPr>
          <p:cNvPr id="1026" name="Picture 2">
            <a:extLst>
              <a:ext uri="{FF2B5EF4-FFF2-40B4-BE49-F238E27FC236}">
                <a16:creationId xmlns:a16="http://schemas.microsoft.com/office/drawing/2014/main" id="{1A1B19BF-6B1F-4889-9C0C-40934ADD8F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38513" y="1501616"/>
            <a:ext cx="4017313" cy="28813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44497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1">
            <a:extLst>
              <a:ext uri="{FF2B5EF4-FFF2-40B4-BE49-F238E27FC236}">
                <a16:creationId xmlns:a16="http://schemas.microsoft.com/office/drawing/2014/main" id="{DCC52AC9-90C6-446A-B1C9-FCAC5FAA9881}"/>
              </a:ext>
            </a:extLst>
          </p:cNvPr>
          <p:cNvSpPr txBox="1">
            <a:spLocks noChangeArrowheads="1"/>
          </p:cNvSpPr>
          <p:nvPr/>
        </p:nvSpPr>
        <p:spPr bwMode="auto">
          <a:xfrm>
            <a:off x="1781174" y="1857158"/>
            <a:ext cx="9144001" cy="30491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panose="020B0604020202020204" pitchFamily="34" charset="0"/>
                <a:ea typeface="Microsoft YaHei" panose="020B0503020204020204" pitchFamily="34"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panose="020B0604020202020204" pitchFamily="34" charset="0"/>
                <a:ea typeface="Microsoft YaHei" panose="020B0503020204020204" pitchFamily="34"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panose="020B0604020202020204" pitchFamily="34" charset="0"/>
                <a:ea typeface="Microsoft YaHei" panose="020B0503020204020204" pitchFamily="34"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panose="020B0604020202020204" pitchFamily="34" charset="0"/>
                <a:ea typeface="Microsoft YaHei" panose="020B0503020204020204" pitchFamily="34"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panose="020B0604020202020204" pitchFamily="34" charset="0"/>
                <a:ea typeface="Microsoft YaHei" panose="020B0503020204020204" pitchFamily="34" charset="-122"/>
              </a:defRPr>
            </a:lvl9pPr>
          </a:lstStyle>
          <a:p>
            <a:endParaRPr lang="fr-FR" sz="4800" b="1" dirty="0">
              <a:solidFill>
                <a:schemeClr val="tx1"/>
              </a:solidFill>
            </a:endParaRPr>
          </a:p>
          <a:p>
            <a:pPr marL="0" indent="0">
              <a:buNone/>
            </a:pPr>
            <a:r>
              <a:rPr lang="fr-FR" sz="4800" dirty="0">
                <a:solidFill>
                  <a:schemeClr val="accent6">
                    <a:lumMod val="50000"/>
                  </a:schemeClr>
                </a:solidFill>
              </a:rPr>
              <a:t>PARTIE 3 – suite :</a:t>
            </a:r>
          </a:p>
          <a:p>
            <a:pPr marL="0" indent="0">
              <a:buNone/>
            </a:pPr>
            <a:r>
              <a:rPr lang="fr-FR" sz="4800" dirty="0">
                <a:solidFill>
                  <a:schemeClr val="accent6">
                    <a:lumMod val="50000"/>
                  </a:schemeClr>
                </a:solidFill>
              </a:rPr>
              <a:t>Modèle choisi et analyse du </a:t>
            </a:r>
            <a:r>
              <a:rPr lang="fr-FR" sz="4800" dirty="0" err="1">
                <a:solidFill>
                  <a:schemeClr val="accent6">
                    <a:lumMod val="50000"/>
                  </a:schemeClr>
                </a:solidFill>
              </a:rPr>
              <a:t>EnergyStar</a:t>
            </a:r>
            <a:r>
              <a:rPr lang="fr-FR" sz="4800" dirty="0">
                <a:solidFill>
                  <a:schemeClr val="accent6">
                    <a:lumMod val="50000"/>
                  </a:schemeClr>
                </a:solidFill>
              </a:rPr>
              <a:t> Score</a:t>
            </a:r>
          </a:p>
        </p:txBody>
      </p:sp>
      <p:sp>
        <p:nvSpPr>
          <p:cNvPr id="2" name="AutoShape 2" descr="https://urbanweb.ratp.net/upload/docs/image/jpeg/2019-01/info_bascule_2019-01-31_19-54-36_112.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5" name="Espace réservé du numéro de diapositive 4">
            <a:extLst>
              <a:ext uri="{FF2B5EF4-FFF2-40B4-BE49-F238E27FC236}">
                <a16:creationId xmlns:a16="http://schemas.microsoft.com/office/drawing/2014/main" id="{5F65155E-9131-4DDF-83D2-D5C35B504AAE}"/>
              </a:ext>
            </a:extLst>
          </p:cNvPr>
          <p:cNvSpPr>
            <a:spLocks noGrp="1"/>
          </p:cNvSpPr>
          <p:nvPr>
            <p:ph type="sldNum" sz="quarter" idx="12"/>
          </p:nvPr>
        </p:nvSpPr>
        <p:spPr/>
        <p:txBody>
          <a:bodyPr/>
          <a:lstStyle/>
          <a:p>
            <a:r>
              <a:rPr lang="fr-FR"/>
              <a:t>1</a:t>
            </a:r>
            <a:endParaRPr lang="fr-FR" dirty="0"/>
          </a:p>
        </p:txBody>
      </p:sp>
    </p:spTree>
    <p:extLst>
      <p:ext uri="{BB962C8B-B14F-4D97-AF65-F5344CB8AC3E}">
        <p14:creationId xmlns:p14="http://schemas.microsoft.com/office/powerpoint/2010/main" val="2026394684"/>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e 52">
            <a:extLst>
              <a:ext uri="{FF2B5EF4-FFF2-40B4-BE49-F238E27FC236}">
                <a16:creationId xmlns:a16="http://schemas.microsoft.com/office/drawing/2014/main" id="{448DC256-3348-435F-87B4-065A0D15F6A0}"/>
              </a:ext>
            </a:extLst>
          </p:cNvPr>
          <p:cNvGrpSpPr/>
          <p:nvPr/>
        </p:nvGrpSpPr>
        <p:grpSpPr>
          <a:xfrm>
            <a:off x="1333228" y="4147001"/>
            <a:ext cx="9483031" cy="1703961"/>
            <a:chOff x="1461439" y="4088341"/>
            <a:chExt cx="8808715" cy="803881"/>
          </a:xfrm>
        </p:grpSpPr>
        <p:sp>
          <p:nvSpPr>
            <p:cNvPr id="54" name="Flèche : droite 53">
              <a:extLst>
                <a:ext uri="{FF2B5EF4-FFF2-40B4-BE49-F238E27FC236}">
                  <a16:creationId xmlns:a16="http://schemas.microsoft.com/office/drawing/2014/main" id="{42A23F37-36DE-41E9-855D-A381B22DAEBD}"/>
                </a:ext>
              </a:extLst>
            </p:cNvPr>
            <p:cNvSpPr/>
            <p:nvPr/>
          </p:nvSpPr>
          <p:spPr>
            <a:xfrm>
              <a:off x="1482291" y="4088341"/>
              <a:ext cx="8787863" cy="803881"/>
            </a:xfrm>
            <a:prstGeom prst="rightArrow">
              <a:avLst>
                <a:gd name="adj1" fmla="val 100000"/>
                <a:gd name="adj2" fmla="val 50000"/>
              </a:avLst>
            </a:prstGeom>
            <a:solidFill>
              <a:srgbClr val="C79DA4"/>
            </a:solidFill>
            <a:ln>
              <a:noFill/>
            </a:ln>
          </p:spPr>
          <p:style>
            <a:lnRef idx="2">
              <a:schemeClr val="accent1">
                <a:shade val="50000"/>
              </a:schemeClr>
            </a:lnRef>
            <a:fillRef idx="1">
              <a:schemeClr val="accent1"/>
            </a:fillRef>
            <a:effectRef idx="0">
              <a:schemeClr val="accent1"/>
            </a:effectRef>
            <a:fontRef idx="minor">
              <a:schemeClr val="lt1"/>
            </a:fontRef>
          </p:style>
          <p:txBody>
            <a:bodyPr lIns="1512000" rtlCol="0" anchor="ctr"/>
            <a:lstStyle/>
            <a:p>
              <a:endParaRPr lang="fr-FR" b="1" i="1" dirty="0"/>
            </a:p>
            <a:p>
              <a:pPr marL="285750" indent="-285750">
                <a:buFont typeface="Wingdings" panose="05000000000000000000" pitchFamily="2" charset="2"/>
                <a:buChar char="ü"/>
              </a:pPr>
              <a:endParaRPr lang="fr-FR" b="1" i="1" dirty="0"/>
            </a:p>
            <a:p>
              <a:pPr marL="285750" indent="-285750">
                <a:buFont typeface="Wingdings" panose="05000000000000000000" pitchFamily="2" charset="2"/>
                <a:buChar char="ü"/>
              </a:pPr>
              <a:endParaRPr lang="fr-FR" b="1" i="1" dirty="0"/>
            </a:p>
            <a:p>
              <a:pPr marL="285750" indent="-285750">
                <a:buFont typeface="Wingdings" panose="05000000000000000000" pitchFamily="2" charset="2"/>
                <a:buChar char="ü"/>
              </a:pPr>
              <a:r>
                <a:rPr lang="fr-FR" b="1" i="1" dirty="0"/>
                <a:t>Mettre en place un modèle d’apprentissage supervisé</a:t>
              </a:r>
            </a:p>
            <a:p>
              <a:pPr marL="285750" indent="-285750">
                <a:buFont typeface="Wingdings" panose="05000000000000000000" pitchFamily="2" charset="2"/>
                <a:buChar char="ü"/>
              </a:pPr>
              <a:r>
                <a:rPr lang="fr-FR" b="1" i="1" dirty="0"/>
                <a:t>Adapter les hyperparamètres d’un apprentissage supervisé pour l’améliorer</a:t>
              </a:r>
            </a:p>
            <a:p>
              <a:pPr marL="285750" indent="-285750">
                <a:buFont typeface="Wingdings" panose="05000000000000000000" pitchFamily="2" charset="2"/>
                <a:buChar char="ü"/>
              </a:pPr>
              <a:r>
                <a:rPr lang="fr-FR" b="1" i="1" dirty="0"/>
                <a:t>Transformer les variables pertinentes </a:t>
              </a:r>
            </a:p>
            <a:p>
              <a:pPr marL="285750" indent="-285750">
                <a:buFont typeface="Wingdings" panose="05000000000000000000" pitchFamily="2" charset="2"/>
                <a:buChar char="ü"/>
              </a:pPr>
              <a:r>
                <a:rPr lang="fr-FR" b="1" i="1" dirty="0"/>
                <a:t>Evaluer les performances</a:t>
              </a:r>
            </a:p>
            <a:p>
              <a:pPr marL="285750" indent="-285750">
                <a:buFont typeface="Wingdings" panose="05000000000000000000" pitchFamily="2" charset="2"/>
                <a:buChar char="ü"/>
              </a:pPr>
              <a:endParaRPr lang="fr-FR" b="1" i="1" dirty="0"/>
            </a:p>
            <a:p>
              <a:pPr marL="285750" indent="-285750">
                <a:buFont typeface="Wingdings" panose="05000000000000000000" pitchFamily="2" charset="2"/>
                <a:buChar char="ü"/>
              </a:pPr>
              <a:endParaRPr lang="fr-FR" b="1" i="1" dirty="0"/>
            </a:p>
            <a:p>
              <a:pPr marL="285750" indent="-285750">
                <a:buFont typeface="Wingdings" panose="05000000000000000000" pitchFamily="2" charset="2"/>
                <a:buChar char="ü"/>
              </a:pPr>
              <a:endParaRPr lang="fr-FR" sz="2000" b="1" i="1" dirty="0"/>
            </a:p>
          </p:txBody>
        </p:sp>
        <p:sp>
          <p:nvSpPr>
            <p:cNvPr id="55" name="Rectangle 54">
              <a:extLst>
                <a:ext uri="{FF2B5EF4-FFF2-40B4-BE49-F238E27FC236}">
                  <a16:creationId xmlns:a16="http://schemas.microsoft.com/office/drawing/2014/main" id="{D884F923-D07F-482B-ADF0-A6F2BD2A90DE}"/>
                </a:ext>
              </a:extLst>
            </p:cNvPr>
            <p:cNvSpPr/>
            <p:nvPr/>
          </p:nvSpPr>
          <p:spPr>
            <a:xfrm>
              <a:off x="1461439" y="4088344"/>
              <a:ext cx="1120102" cy="803032"/>
            </a:xfrm>
            <a:prstGeom prst="rect">
              <a:avLst/>
            </a:prstGeom>
            <a:solidFill>
              <a:srgbClr val="C79DA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1200" b="1" spc="50" dirty="0">
                  <a:ln w="0"/>
                  <a:solidFill>
                    <a:schemeClr val="bg2"/>
                  </a:solidFill>
                  <a:effectLst>
                    <a:innerShdw blurRad="63500" dist="50800" dir="13500000">
                      <a:srgbClr val="000000">
                        <a:alpha val="50000"/>
                      </a:srgbClr>
                    </a:innerShdw>
                  </a:effectLst>
                </a:rPr>
                <a:t>Apprentissage supervisé</a:t>
              </a:r>
            </a:p>
          </p:txBody>
        </p:sp>
      </p:grpSp>
      <p:sp>
        <p:nvSpPr>
          <p:cNvPr id="3" name="Espace réservé du numéro de diapositive 2">
            <a:extLst>
              <a:ext uri="{FF2B5EF4-FFF2-40B4-BE49-F238E27FC236}">
                <a16:creationId xmlns:a16="http://schemas.microsoft.com/office/drawing/2014/main" id="{39A86C74-6D53-42D6-8A34-E24442B4D131}"/>
              </a:ext>
            </a:extLst>
          </p:cNvPr>
          <p:cNvSpPr>
            <a:spLocks noGrp="1"/>
          </p:cNvSpPr>
          <p:nvPr>
            <p:ph type="sldNum" sz="quarter" idx="12"/>
          </p:nvPr>
        </p:nvSpPr>
        <p:spPr/>
        <p:txBody>
          <a:bodyPr/>
          <a:lstStyle/>
          <a:p>
            <a:fld id="{A47CBF5F-AFAF-4CF2-85DD-2C0CB3FB2310}" type="slidenum">
              <a:rPr lang="fr-FR" smtClean="0"/>
              <a:t>3</a:t>
            </a:fld>
            <a:endParaRPr lang="fr-FR"/>
          </a:p>
        </p:txBody>
      </p:sp>
      <p:grpSp>
        <p:nvGrpSpPr>
          <p:cNvPr id="45" name="Groupe 44">
            <a:extLst>
              <a:ext uri="{FF2B5EF4-FFF2-40B4-BE49-F238E27FC236}">
                <a16:creationId xmlns:a16="http://schemas.microsoft.com/office/drawing/2014/main" id="{4CCA6FF1-F02B-4E63-BE57-0549965253D5}"/>
              </a:ext>
            </a:extLst>
          </p:cNvPr>
          <p:cNvGrpSpPr/>
          <p:nvPr/>
        </p:nvGrpSpPr>
        <p:grpSpPr>
          <a:xfrm>
            <a:off x="1333228" y="2167627"/>
            <a:ext cx="9125221" cy="1775723"/>
            <a:chOff x="1461439" y="4365307"/>
            <a:chExt cx="9029968" cy="1967010"/>
          </a:xfrm>
        </p:grpSpPr>
        <p:sp>
          <p:nvSpPr>
            <p:cNvPr id="38" name="Flèche : droite 37">
              <a:extLst>
                <a:ext uri="{FF2B5EF4-FFF2-40B4-BE49-F238E27FC236}">
                  <a16:creationId xmlns:a16="http://schemas.microsoft.com/office/drawing/2014/main" id="{0A16217A-4BCE-438F-90B8-180CBABB63AE}"/>
                </a:ext>
              </a:extLst>
            </p:cNvPr>
            <p:cNvSpPr/>
            <p:nvPr/>
          </p:nvSpPr>
          <p:spPr>
            <a:xfrm>
              <a:off x="1461440" y="4365307"/>
              <a:ext cx="9029967" cy="1967006"/>
            </a:xfrm>
            <a:prstGeom prst="rightArrow">
              <a:avLst>
                <a:gd name="adj1" fmla="val 100000"/>
                <a:gd name="adj2" fmla="val 50000"/>
              </a:avLst>
            </a:prstGeom>
            <a:solidFill>
              <a:srgbClr val="16B07D"/>
            </a:solidFill>
            <a:ln>
              <a:noFill/>
            </a:ln>
          </p:spPr>
          <p:style>
            <a:lnRef idx="2">
              <a:schemeClr val="accent1">
                <a:shade val="50000"/>
              </a:schemeClr>
            </a:lnRef>
            <a:fillRef idx="1">
              <a:schemeClr val="accent1"/>
            </a:fillRef>
            <a:effectRef idx="0">
              <a:schemeClr val="accent1"/>
            </a:effectRef>
            <a:fontRef idx="minor">
              <a:schemeClr val="lt1"/>
            </a:fontRef>
          </p:style>
          <p:txBody>
            <a:bodyPr lIns="1512000" rtlCol="0" anchor="ctr"/>
            <a:lstStyle/>
            <a:p>
              <a:pPr marL="285750" indent="-285750">
                <a:buFont typeface="Wingdings" panose="05000000000000000000" pitchFamily="2" charset="2"/>
                <a:buChar char="ü"/>
              </a:pPr>
              <a:endParaRPr lang="fr-FR" sz="1600" b="1" i="1" dirty="0"/>
            </a:p>
            <a:p>
              <a:endParaRPr lang="fr-FR" sz="1600" b="1" i="1" dirty="0"/>
            </a:p>
            <a:p>
              <a:endParaRPr lang="fr-FR" b="1" i="1" dirty="0"/>
            </a:p>
            <a:p>
              <a:pPr marL="285750" indent="-285750">
                <a:buFont typeface="Wingdings" panose="05000000000000000000" pitchFamily="2" charset="2"/>
                <a:buChar char="ü"/>
              </a:pPr>
              <a:endParaRPr lang="fr-FR" b="1" i="1" dirty="0"/>
            </a:p>
            <a:p>
              <a:pPr marL="285750" indent="-285750">
                <a:buFont typeface="Wingdings" panose="05000000000000000000" pitchFamily="2" charset="2"/>
                <a:buChar char="ü"/>
              </a:pPr>
              <a:endParaRPr lang="fr-FR" b="1" i="1" dirty="0"/>
            </a:p>
            <a:p>
              <a:pPr marL="285750" indent="-285750">
                <a:buFont typeface="Wingdings" panose="05000000000000000000" pitchFamily="2" charset="2"/>
                <a:buChar char="ü"/>
              </a:pPr>
              <a:r>
                <a:rPr lang="fr-FR" b="1" i="1" dirty="0"/>
                <a:t>Repérer des variables pertinentes pour les traitements du </a:t>
              </a:r>
              <a:r>
                <a:rPr lang="fr-FR" b="1" i="1" dirty="0" err="1"/>
                <a:t>dataset</a:t>
              </a:r>
              <a:r>
                <a:rPr lang="fr-FR" b="1" i="1" dirty="0"/>
                <a:t>, </a:t>
              </a:r>
            </a:p>
            <a:p>
              <a:pPr marL="285750" indent="-285750">
                <a:buFont typeface="Wingdings" panose="05000000000000000000" pitchFamily="2" charset="2"/>
                <a:buChar char="ü"/>
              </a:pPr>
              <a:r>
                <a:rPr lang="fr-FR" b="1" i="1" dirty="0"/>
                <a:t>Repérer et traiter les valeurs manquantes et aberrantes du </a:t>
              </a:r>
              <a:r>
                <a:rPr lang="fr-FR" b="1" i="1" dirty="0" err="1"/>
                <a:t>dataset</a:t>
              </a:r>
              <a:endParaRPr lang="fr-FR" b="1" i="1" dirty="0"/>
            </a:p>
            <a:p>
              <a:pPr marL="285750" indent="-285750">
                <a:buFont typeface="Wingdings" panose="05000000000000000000" pitchFamily="2" charset="2"/>
                <a:buChar char="ü"/>
              </a:pPr>
              <a:r>
                <a:rPr lang="fr-FR" b="1" i="1" dirty="0"/>
                <a:t>Effectuer des analyses univariées et multivariées</a:t>
              </a:r>
            </a:p>
            <a:p>
              <a:pPr marL="285750" indent="-285750">
                <a:buFont typeface="Wingdings" panose="05000000000000000000" pitchFamily="2" charset="2"/>
                <a:buChar char="ü"/>
              </a:pPr>
              <a:r>
                <a:rPr lang="fr-FR" b="1" i="1" dirty="0"/>
                <a:t>Effectuer des tests statistiques appropriés</a:t>
              </a:r>
            </a:p>
            <a:p>
              <a:pPr marL="285750" indent="-285750">
                <a:buFont typeface="Wingdings" panose="05000000000000000000" pitchFamily="2" charset="2"/>
                <a:buChar char="ü"/>
              </a:pPr>
              <a:r>
                <a:rPr lang="fr-FR" b="1" i="1" dirty="0"/>
                <a:t>Produire des visualisations pour mieux comprendre les données</a:t>
              </a:r>
            </a:p>
            <a:p>
              <a:pPr marL="285750" indent="-285750">
                <a:buFont typeface="Wingdings" panose="05000000000000000000" pitchFamily="2" charset="2"/>
                <a:buChar char="ü"/>
              </a:pPr>
              <a:endParaRPr lang="fr-FR" b="1" i="1" dirty="0"/>
            </a:p>
            <a:p>
              <a:pPr algn="l">
                <a:buFont typeface="Arial" panose="020B0604020202020204" pitchFamily="34" charset="0"/>
                <a:buChar char="•"/>
              </a:pPr>
              <a:endParaRPr lang="fr-FR" b="1" i="1" dirty="0"/>
            </a:p>
            <a:p>
              <a:pPr marL="285750" indent="-285750">
                <a:buFont typeface="Wingdings" panose="05000000000000000000" pitchFamily="2" charset="2"/>
                <a:buChar char="ü"/>
              </a:pPr>
              <a:endParaRPr lang="fr-FR" b="1" i="1" dirty="0"/>
            </a:p>
            <a:p>
              <a:pPr marL="285750" indent="-285750">
                <a:buFont typeface="Wingdings" panose="05000000000000000000" pitchFamily="2" charset="2"/>
                <a:buChar char="ü"/>
              </a:pPr>
              <a:endParaRPr lang="fr-FR" b="1" i="1" dirty="0"/>
            </a:p>
          </p:txBody>
        </p:sp>
        <p:sp>
          <p:nvSpPr>
            <p:cNvPr id="41" name="Rectangle 40">
              <a:extLst>
                <a:ext uri="{FF2B5EF4-FFF2-40B4-BE49-F238E27FC236}">
                  <a16:creationId xmlns:a16="http://schemas.microsoft.com/office/drawing/2014/main" id="{39BFD89D-7FCE-4D93-B703-F74765CB05EE}"/>
                </a:ext>
              </a:extLst>
            </p:cNvPr>
            <p:cNvSpPr/>
            <p:nvPr/>
          </p:nvSpPr>
          <p:spPr>
            <a:xfrm>
              <a:off x="1461439" y="4365308"/>
              <a:ext cx="1218695" cy="1967009"/>
            </a:xfrm>
            <a:prstGeom prst="rect">
              <a:avLst/>
            </a:prstGeom>
            <a:solidFill>
              <a:srgbClr val="16B07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1600" b="1" spc="50" dirty="0">
                  <a:ln w="0"/>
                  <a:solidFill>
                    <a:schemeClr val="bg2"/>
                  </a:solidFill>
                  <a:effectLst>
                    <a:innerShdw blurRad="63500" dist="50800" dir="13500000">
                      <a:srgbClr val="000000">
                        <a:alpha val="50000"/>
                      </a:srgbClr>
                    </a:innerShdw>
                  </a:effectLst>
                </a:rPr>
                <a:t>Nettoyage du </a:t>
              </a:r>
              <a:r>
                <a:rPr lang="fr-FR" sz="1600" b="1" spc="50" dirty="0" err="1">
                  <a:ln w="0"/>
                  <a:solidFill>
                    <a:schemeClr val="bg2"/>
                  </a:solidFill>
                  <a:effectLst>
                    <a:innerShdw blurRad="63500" dist="50800" dir="13500000">
                      <a:srgbClr val="000000">
                        <a:alpha val="50000"/>
                      </a:srgbClr>
                    </a:innerShdw>
                  </a:effectLst>
                </a:rPr>
                <a:t>dataset</a:t>
              </a:r>
              <a:endParaRPr lang="fr-FR" sz="1600" b="1" spc="50" dirty="0">
                <a:ln w="0"/>
                <a:solidFill>
                  <a:schemeClr val="bg2"/>
                </a:solidFill>
                <a:effectLst>
                  <a:innerShdw blurRad="63500" dist="50800" dir="13500000">
                    <a:srgbClr val="000000">
                      <a:alpha val="50000"/>
                    </a:srgbClr>
                  </a:innerShdw>
                </a:effectLst>
              </a:endParaRPr>
            </a:p>
          </p:txBody>
        </p:sp>
      </p:grpSp>
      <p:sp>
        <p:nvSpPr>
          <p:cNvPr id="44" name="Rectangle 43">
            <a:extLst>
              <a:ext uri="{FF2B5EF4-FFF2-40B4-BE49-F238E27FC236}">
                <a16:creationId xmlns:a16="http://schemas.microsoft.com/office/drawing/2014/main" id="{DD3F2B4E-AB57-414B-B1D3-C74947726F6E}"/>
              </a:ext>
            </a:extLst>
          </p:cNvPr>
          <p:cNvSpPr/>
          <p:nvPr/>
        </p:nvSpPr>
        <p:spPr>
          <a:xfrm>
            <a:off x="2715116" y="1273176"/>
            <a:ext cx="5552584" cy="3632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2400" b="1" i="1" u="sng" dirty="0">
                <a:solidFill>
                  <a:srgbClr val="002060"/>
                </a:solidFill>
              </a:rPr>
              <a:t>Contexte et missions</a:t>
            </a:r>
          </a:p>
        </p:txBody>
      </p:sp>
      <p:cxnSp>
        <p:nvCxnSpPr>
          <p:cNvPr id="48" name="Connecteur droit 47">
            <a:extLst>
              <a:ext uri="{FF2B5EF4-FFF2-40B4-BE49-F238E27FC236}">
                <a16:creationId xmlns:a16="http://schemas.microsoft.com/office/drawing/2014/main" id="{0670B7B9-4AA8-4DFA-A623-E46289485509}"/>
              </a:ext>
            </a:extLst>
          </p:cNvPr>
          <p:cNvCxnSpPr>
            <a:cxnSpLocks/>
          </p:cNvCxnSpPr>
          <p:nvPr/>
        </p:nvCxnSpPr>
        <p:spPr>
          <a:xfrm flipH="1">
            <a:off x="2539075" y="2183637"/>
            <a:ext cx="12852" cy="3651316"/>
          </a:xfrm>
          <a:prstGeom prst="line">
            <a:avLst/>
          </a:prstGeom>
          <a:ln w="28575">
            <a:solidFill>
              <a:srgbClr val="002060"/>
            </a:solidFill>
            <a:prstDash val="dash"/>
          </a:ln>
        </p:spPr>
        <p:style>
          <a:lnRef idx="1">
            <a:schemeClr val="accent1"/>
          </a:lnRef>
          <a:fillRef idx="0">
            <a:schemeClr val="accent1"/>
          </a:fillRef>
          <a:effectRef idx="0">
            <a:schemeClr val="accent1"/>
          </a:effectRef>
          <a:fontRef idx="minor">
            <a:schemeClr val="tx1"/>
          </a:fontRef>
        </p:style>
      </p:cxnSp>
      <p:sp>
        <p:nvSpPr>
          <p:cNvPr id="60" name="Text Box 2">
            <a:extLst>
              <a:ext uri="{FF2B5EF4-FFF2-40B4-BE49-F238E27FC236}">
                <a16:creationId xmlns:a16="http://schemas.microsoft.com/office/drawing/2014/main" id="{CCF070EC-2438-4F1A-AA81-BC68CC19F71C}"/>
              </a:ext>
            </a:extLst>
          </p:cNvPr>
          <p:cNvSpPr txBox="1">
            <a:spLocks noChangeArrowheads="1"/>
          </p:cNvSpPr>
          <p:nvPr/>
        </p:nvSpPr>
        <p:spPr bwMode="auto">
          <a:xfrm>
            <a:off x="241300" y="265088"/>
            <a:ext cx="7556500" cy="5254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marL="355600" indent="-352425">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defRPr>
                <a:solidFill>
                  <a:schemeClr val="bg1"/>
                </a:solidFill>
                <a:latin typeface="Arial" panose="020B0604020202020204" pitchFamily="34" charset="0"/>
                <a:ea typeface="Microsoft YaHei" panose="020B0503020204020204" pitchFamily="34" charset="-122"/>
              </a:defRPr>
            </a:lvl1pPr>
            <a:lvl2pPr>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defRPr>
                <a:solidFill>
                  <a:schemeClr val="bg1"/>
                </a:solidFill>
                <a:latin typeface="Arial" panose="020B0604020202020204" pitchFamily="34" charset="0"/>
                <a:ea typeface="Microsoft YaHei" panose="020B0503020204020204" pitchFamily="34" charset="-122"/>
              </a:defRPr>
            </a:lvl2pPr>
            <a:lvl3pPr>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defRPr>
                <a:solidFill>
                  <a:schemeClr val="bg1"/>
                </a:solidFill>
                <a:latin typeface="Arial" panose="020B0604020202020204" pitchFamily="34" charset="0"/>
                <a:ea typeface="Microsoft YaHei" panose="020B0503020204020204" pitchFamily="34" charset="-122"/>
              </a:defRPr>
            </a:lvl3pPr>
            <a:lvl4pPr>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defRPr>
                <a:solidFill>
                  <a:schemeClr val="bg1"/>
                </a:solidFill>
                <a:latin typeface="Arial" panose="020B0604020202020204" pitchFamily="34" charset="0"/>
                <a:ea typeface="Microsoft YaHei" panose="020B0503020204020204" pitchFamily="34" charset="-122"/>
              </a:defRPr>
            </a:lvl4pPr>
            <a:lvl5pPr>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spcBef>
                <a:spcPct val="0"/>
              </a:spcBef>
              <a:spcAft>
                <a:spcPct val="0"/>
              </a:spcAft>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spcBef>
                <a:spcPct val="0"/>
              </a:spcBef>
              <a:spcAft>
                <a:spcPct val="0"/>
              </a:spcAft>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spcBef>
                <a:spcPct val="0"/>
              </a:spcBef>
              <a:spcAft>
                <a:spcPct val="0"/>
              </a:spcAft>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spcBef>
                <a:spcPct val="0"/>
              </a:spcBef>
              <a:spcAft>
                <a:spcPct val="0"/>
              </a:spcAft>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defRPr>
                <a:solidFill>
                  <a:schemeClr val="bg1"/>
                </a:solidFill>
                <a:latin typeface="Arial" panose="020B0604020202020204" pitchFamily="34" charset="0"/>
                <a:ea typeface="Microsoft YaHei" panose="020B0503020204020204" pitchFamily="34" charset="-122"/>
              </a:defRPr>
            </a:lvl9pPr>
          </a:lstStyle>
          <a:p>
            <a:pPr eaLnBrk="1" hangingPunct="1">
              <a:buSzPct val="100000"/>
            </a:pPr>
            <a:r>
              <a:rPr lang="fr-FR" altLang="fr-FR" sz="2800" b="1" i="1" dirty="0">
                <a:solidFill>
                  <a:srgbClr val="002060"/>
                </a:solidFill>
                <a:latin typeface="Century Gothic" panose="020B0502020202020204" pitchFamily="34" charset="0"/>
              </a:rPr>
              <a:t>	Introduction</a:t>
            </a:r>
          </a:p>
        </p:txBody>
      </p:sp>
      <p:sp>
        <p:nvSpPr>
          <p:cNvPr id="61" name="Ellipse 60">
            <a:extLst>
              <a:ext uri="{FF2B5EF4-FFF2-40B4-BE49-F238E27FC236}">
                <a16:creationId xmlns:a16="http://schemas.microsoft.com/office/drawing/2014/main" id="{F5C38CCF-B4C3-4A47-8B76-12F1404A7698}"/>
              </a:ext>
            </a:extLst>
          </p:cNvPr>
          <p:cNvSpPr/>
          <p:nvPr/>
        </p:nvSpPr>
        <p:spPr>
          <a:xfrm>
            <a:off x="79375" y="308713"/>
            <a:ext cx="432000" cy="432000"/>
          </a:xfrm>
          <a:prstGeom prst="ellipse">
            <a:avLst/>
          </a:prstGeom>
          <a:solidFill>
            <a:srgbClr val="16B07D"/>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fr-FR" b="1" dirty="0">
                <a:solidFill>
                  <a:schemeClr val="bg1"/>
                </a:solidFill>
                <a:latin typeface="Nexa Bold"/>
                <a:cs typeface="Nexa Bold"/>
              </a:rPr>
              <a:t>0</a:t>
            </a:r>
          </a:p>
        </p:txBody>
      </p:sp>
    </p:spTree>
    <p:extLst>
      <p:ext uri="{BB962C8B-B14F-4D97-AF65-F5344CB8AC3E}">
        <p14:creationId xmlns:p14="http://schemas.microsoft.com/office/powerpoint/2010/main" val="4019168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79580C3-66BC-4116-B2B9-FB8D0CBC9EFD}"/>
              </a:ext>
            </a:extLst>
          </p:cNvPr>
          <p:cNvSpPr>
            <a:spLocks noGrp="1"/>
          </p:cNvSpPr>
          <p:nvPr>
            <p:ph type="sldNum" sz="quarter" idx="12"/>
          </p:nvPr>
        </p:nvSpPr>
        <p:spPr/>
        <p:txBody>
          <a:bodyPr/>
          <a:lstStyle/>
          <a:p>
            <a:fld id="{A47CBF5F-AFAF-4CF2-85DD-2C0CB3FB2310}" type="slidenum">
              <a:rPr lang="fr-FR" smtClean="0"/>
              <a:t>30</a:t>
            </a:fld>
            <a:endParaRPr lang="fr-FR"/>
          </a:p>
        </p:txBody>
      </p:sp>
      <p:sp>
        <p:nvSpPr>
          <p:cNvPr id="7" name="Ellipse 6">
            <a:extLst>
              <a:ext uri="{FF2B5EF4-FFF2-40B4-BE49-F238E27FC236}">
                <a16:creationId xmlns:a16="http://schemas.microsoft.com/office/drawing/2014/main" id="{9AC432C8-BF3E-4142-BA5C-87A54B932D5C}"/>
              </a:ext>
            </a:extLst>
          </p:cNvPr>
          <p:cNvSpPr/>
          <p:nvPr/>
        </p:nvSpPr>
        <p:spPr>
          <a:xfrm>
            <a:off x="0" y="340925"/>
            <a:ext cx="432000" cy="432000"/>
          </a:xfrm>
          <a:prstGeom prst="ellipse">
            <a:avLst/>
          </a:prstGeom>
          <a:solidFill>
            <a:srgbClr val="16B07D"/>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fr-FR" b="1" dirty="0">
                <a:solidFill>
                  <a:schemeClr val="bg1"/>
                </a:solidFill>
                <a:latin typeface="Nexa Bold"/>
                <a:cs typeface="Nexa Bold"/>
              </a:rPr>
              <a:t>2</a:t>
            </a:r>
          </a:p>
        </p:txBody>
      </p:sp>
      <p:sp>
        <p:nvSpPr>
          <p:cNvPr id="10" name="Titre 2">
            <a:extLst>
              <a:ext uri="{FF2B5EF4-FFF2-40B4-BE49-F238E27FC236}">
                <a16:creationId xmlns:a16="http://schemas.microsoft.com/office/drawing/2014/main" id="{49A14B8B-BA03-4B61-9420-08B30CC184F7}"/>
              </a:ext>
            </a:extLst>
          </p:cNvPr>
          <p:cNvSpPr>
            <a:spLocks noGrp="1"/>
          </p:cNvSpPr>
          <p:nvPr>
            <p:ph type="title"/>
          </p:nvPr>
        </p:nvSpPr>
        <p:spPr>
          <a:xfrm>
            <a:off x="-323181" y="196275"/>
            <a:ext cx="10199688" cy="622300"/>
          </a:xfrm>
        </p:spPr>
        <p:txBody>
          <a:bodyPr/>
          <a:lstStyle/>
          <a:p>
            <a:br>
              <a:rPr lang="fr-FR" dirty="0"/>
            </a:br>
            <a:br>
              <a:rPr lang="fr-FR" dirty="0"/>
            </a:br>
            <a:r>
              <a:rPr lang="fr-FR" sz="2000" dirty="0"/>
              <a:t>Présentation de l’analyse et du modèle choisi (sans </a:t>
            </a:r>
            <a:r>
              <a:rPr lang="fr-FR" sz="2000" dirty="0" err="1"/>
              <a:t>EnergyStarScore</a:t>
            </a:r>
            <a:r>
              <a:rPr lang="fr-FR" sz="2000" dirty="0"/>
              <a:t>)</a:t>
            </a:r>
            <a:br>
              <a:rPr lang="fr-FR" sz="2000" dirty="0"/>
            </a:br>
            <a:endParaRPr lang="fr-FR" dirty="0"/>
          </a:p>
        </p:txBody>
      </p:sp>
      <p:sp>
        <p:nvSpPr>
          <p:cNvPr id="19" name="ZoneTexte 18">
            <a:extLst>
              <a:ext uri="{FF2B5EF4-FFF2-40B4-BE49-F238E27FC236}">
                <a16:creationId xmlns:a16="http://schemas.microsoft.com/office/drawing/2014/main" id="{EE7D45EB-0634-489B-A75F-AC822E5419C2}"/>
              </a:ext>
            </a:extLst>
          </p:cNvPr>
          <p:cNvSpPr txBox="1"/>
          <p:nvPr/>
        </p:nvSpPr>
        <p:spPr>
          <a:xfrm>
            <a:off x="35140" y="1085275"/>
            <a:ext cx="11318660" cy="4913140"/>
          </a:xfrm>
          <a:prstGeom prst="rect">
            <a:avLst/>
          </a:prstGeom>
          <a:ln w="28575">
            <a:noFill/>
          </a:ln>
        </p:spPr>
        <p:txBody>
          <a:bodyPr wrap="square" lIns="72000" tIns="396000" rtlCol="0" anchor="t">
            <a:spAutoFit/>
          </a:bodyPr>
          <a:lstStyle/>
          <a:p>
            <a:pPr marL="174625" indent="-171450" algn="l">
              <a:buFont typeface="Wingdings" panose="05000000000000000000" pitchFamily="2" charset="2"/>
              <a:buChar char="ü"/>
            </a:pPr>
            <a:endParaRPr lang="fr-FR" sz="1200" b="1" i="0" dirty="0">
              <a:latin typeface="+mn-lt"/>
            </a:endParaRPr>
          </a:p>
        </p:txBody>
      </p:sp>
      <p:sp>
        <p:nvSpPr>
          <p:cNvPr id="12" name="Ellipse 11">
            <a:extLst>
              <a:ext uri="{FF2B5EF4-FFF2-40B4-BE49-F238E27FC236}">
                <a16:creationId xmlns:a16="http://schemas.microsoft.com/office/drawing/2014/main" id="{A2C6348F-8E1A-4E92-80FF-0B4D01FA6CF0}"/>
              </a:ext>
            </a:extLst>
          </p:cNvPr>
          <p:cNvSpPr/>
          <p:nvPr/>
        </p:nvSpPr>
        <p:spPr>
          <a:xfrm>
            <a:off x="0" y="340925"/>
            <a:ext cx="432000" cy="432000"/>
          </a:xfrm>
          <a:prstGeom prst="ellipse">
            <a:avLst/>
          </a:prstGeom>
          <a:solidFill>
            <a:srgbClr val="16B07D"/>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fr-FR" b="1" dirty="0">
                <a:solidFill>
                  <a:schemeClr val="bg1"/>
                </a:solidFill>
                <a:latin typeface="Nexa Bold"/>
                <a:cs typeface="Nexa Bold"/>
              </a:rPr>
              <a:t>3</a:t>
            </a:r>
          </a:p>
        </p:txBody>
      </p:sp>
      <p:pic>
        <p:nvPicPr>
          <p:cNvPr id="7170" name="Picture 2">
            <a:extLst>
              <a:ext uri="{FF2B5EF4-FFF2-40B4-BE49-F238E27FC236}">
                <a16:creationId xmlns:a16="http://schemas.microsoft.com/office/drawing/2014/main" id="{5B574B6F-AE3D-4446-95DC-B78D31F407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76662" y="3856164"/>
            <a:ext cx="4086225" cy="2657475"/>
          </a:xfrm>
          <a:prstGeom prst="rect">
            <a:avLst/>
          </a:prstGeom>
          <a:noFill/>
          <a:extLst>
            <a:ext uri="{909E8E84-426E-40DD-AFC4-6F175D3DCCD1}">
              <a14:hiddenFill xmlns:a14="http://schemas.microsoft.com/office/drawing/2010/main">
                <a:solidFill>
                  <a:srgbClr val="FFFFFF"/>
                </a:solidFill>
              </a14:hiddenFill>
            </a:ext>
          </a:extLst>
        </p:spPr>
      </p:pic>
      <p:sp>
        <p:nvSpPr>
          <p:cNvPr id="17" name="ZoneTexte 16">
            <a:extLst>
              <a:ext uri="{FF2B5EF4-FFF2-40B4-BE49-F238E27FC236}">
                <a16:creationId xmlns:a16="http://schemas.microsoft.com/office/drawing/2014/main" id="{B90AB323-AF98-40E5-A9FD-6EC9A8715297}"/>
              </a:ext>
            </a:extLst>
          </p:cNvPr>
          <p:cNvSpPr txBox="1"/>
          <p:nvPr/>
        </p:nvSpPr>
        <p:spPr>
          <a:xfrm>
            <a:off x="472324" y="647965"/>
            <a:ext cx="10444292" cy="3447098"/>
          </a:xfrm>
          <a:prstGeom prst="rect">
            <a:avLst/>
          </a:prstGeom>
          <a:noFill/>
          <a:ln w="28575">
            <a:noFill/>
          </a:ln>
        </p:spPr>
        <p:txBody>
          <a:bodyPr wrap="square">
            <a:spAutoFit/>
          </a:bodyPr>
          <a:lstStyle/>
          <a:p>
            <a:pPr marL="342900" indent="-342900">
              <a:buFont typeface="Wingdings" panose="05000000000000000000" pitchFamily="2" charset="2"/>
              <a:buChar char="Ø"/>
            </a:pPr>
            <a:endParaRPr lang="fr-FR" sz="2000" b="0" i="0" u="none" strike="noStrike" baseline="0" dirty="0">
              <a:latin typeface="Nunito-Regular"/>
            </a:endParaRPr>
          </a:p>
          <a:p>
            <a:pPr marL="285750" indent="-285750">
              <a:buFont typeface="Wingdings" panose="05000000000000000000" pitchFamily="2" charset="2"/>
              <a:buChar char="Ø"/>
            </a:pPr>
            <a:endParaRPr lang="fr-FR" dirty="0">
              <a:latin typeface="Nunito-Regular"/>
            </a:endParaRPr>
          </a:p>
          <a:p>
            <a:pPr marL="285750" indent="-285750">
              <a:buFont typeface="Wingdings" panose="05000000000000000000" pitchFamily="2" charset="2"/>
              <a:buChar char="Ø"/>
            </a:pPr>
            <a:r>
              <a:rPr lang="fr-FR" dirty="0">
                <a:latin typeface="Nunito-Regular"/>
              </a:rPr>
              <a:t>Nous prédisons par la suite les valeurs du CO2 avec le modèle choisi : Le </a:t>
            </a:r>
            <a:r>
              <a:rPr lang="fr-FR" dirty="0" err="1">
                <a:latin typeface="Nunito-Regular"/>
              </a:rPr>
              <a:t>Random</a:t>
            </a:r>
            <a:r>
              <a:rPr lang="fr-FR" dirty="0">
                <a:latin typeface="Nunito-Regular"/>
              </a:rPr>
              <a:t> Forest</a:t>
            </a:r>
          </a:p>
          <a:p>
            <a:pPr marL="285750" indent="-285750">
              <a:buFont typeface="Wingdings" panose="05000000000000000000" pitchFamily="2" charset="2"/>
              <a:buChar char="Ø"/>
            </a:pPr>
            <a:endParaRPr lang="fr-FR" dirty="0">
              <a:latin typeface="Nunito-Regular"/>
            </a:endParaRPr>
          </a:p>
          <a:p>
            <a:pPr marL="285750" indent="-285750">
              <a:buFont typeface="Wingdings" panose="05000000000000000000" pitchFamily="2" charset="2"/>
              <a:buChar char="Ø"/>
            </a:pPr>
            <a:r>
              <a:rPr lang="fr-FR" dirty="0">
                <a:latin typeface="Nunito-Regular"/>
              </a:rPr>
              <a:t>Variables X choisies comme celles pour prédire l’Energie (sans l’Energy Star Score)</a:t>
            </a:r>
          </a:p>
          <a:p>
            <a:endParaRPr lang="fr-FR" dirty="0">
              <a:latin typeface="Nunito-Regular"/>
            </a:endParaRPr>
          </a:p>
          <a:p>
            <a:pPr marL="285750" indent="-285750">
              <a:buFont typeface="Wingdings" panose="05000000000000000000" pitchFamily="2" charset="2"/>
              <a:buChar char="Ø"/>
            </a:pPr>
            <a:r>
              <a:rPr lang="fr-FR" dirty="0">
                <a:latin typeface="Nunito-Regular"/>
              </a:rPr>
              <a:t>Nous vérifions les hyperparamètres avec le cross val score et le </a:t>
            </a:r>
            <a:r>
              <a:rPr lang="fr-FR" dirty="0" err="1">
                <a:latin typeface="Nunito-Regular"/>
              </a:rPr>
              <a:t>GridSearch</a:t>
            </a:r>
            <a:endParaRPr lang="fr-FR" dirty="0">
              <a:latin typeface="Nunito-Regular"/>
            </a:endParaRPr>
          </a:p>
          <a:p>
            <a:pPr marL="285750" indent="-285750">
              <a:buFont typeface="Wingdings" panose="05000000000000000000" pitchFamily="2" charset="2"/>
              <a:buChar char="Ø"/>
            </a:pPr>
            <a:endParaRPr lang="fr-FR" dirty="0">
              <a:latin typeface="Nunito-Regular"/>
            </a:endParaRPr>
          </a:p>
          <a:p>
            <a:pPr marL="285750" indent="-285750">
              <a:buFont typeface="Wingdings" panose="05000000000000000000" pitchFamily="2" charset="2"/>
              <a:buChar char="Ø"/>
            </a:pPr>
            <a:r>
              <a:rPr lang="fr-FR" dirty="0">
                <a:latin typeface="Nunito-Regular"/>
              </a:rPr>
              <a:t>A noter que le Standard </a:t>
            </a:r>
            <a:r>
              <a:rPr lang="fr-FR" dirty="0" err="1">
                <a:latin typeface="Nunito-Regular"/>
              </a:rPr>
              <a:t>Scaler</a:t>
            </a:r>
            <a:r>
              <a:rPr lang="fr-FR" dirty="0">
                <a:latin typeface="Nunito-Regular"/>
              </a:rPr>
              <a:t> est sensible aux </a:t>
            </a:r>
            <a:r>
              <a:rPr lang="fr-FR" dirty="0" err="1">
                <a:latin typeface="Nunito-Regular"/>
              </a:rPr>
              <a:t>outliers</a:t>
            </a:r>
            <a:r>
              <a:rPr lang="fr-FR" dirty="0">
                <a:latin typeface="Nunito-Regular"/>
              </a:rPr>
              <a:t>, c'est la raison pour laquelle nous avons fait une transformation en log.</a:t>
            </a:r>
          </a:p>
          <a:p>
            <a:pPr marL="285750" indent="-285750">
              <a:buFont typeface="Wingdings" panose="05000000000000000000" pitchFamily="2" charset="2"/>
              <a:buChar char="Ø"/>
            </a:pPr>
            <a:endParaRPr lang="fr-FR" dirty="0">
              <a:latin typeface="Nunito-Regular"/>
            </a:endParaRPr>
          </a:p>
          <a:p>
            <a:pPr marL="285750" indent="-285750">
              <a:buFont typeface="Wingdings" panose="05000000000000000000" pitchFamily="2" charset="2"/>
              <a:buChar char="Ø"/>
            </a:pPr>
            <a:endParaRPr lang="fr-FR" sz="1800" b="0" i="0" u="none" strike="noStrike" baseline="0" dirty="0">
              <a:latin typeface="Nunito-Regular"/>
            </a:endParaRPr>
          </a:p>
        </p:txBody>
      </p:sp>
    </p:spTree>
    <p:extLst>
      <p:ext uri="{BB962C8B-B14F-4D97-AF65-F5344CB8AC3E}">
        <p14:creationId xmlns:p14="http://schemas.microsoft.com/office/powerpoint/2010/main" val="4548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79580C3-66BC-4116-B2B9-FB8D0CBC9EFD}"/>
              </a:ext>
            </a:extLst>
          </p:cNvPr>
          <p:cNvSpPr>
            <a:spLocks noGrp="1"/>
          </p:cNvSpPr>
          <p:nvPr>
            <p:ph type="sldNum" sz="quarter" idx="12"/>
          </p:nvPr>
        </p:nvSpPr>
        <p:spPr/>
        <p:txBody>
          <a:bodyPr/>
          <a:lstStyle/>
          <a:p>
            <a:fld id="{A47CBF5F-AFAF-4CF2-85DD-2C0CB3FB2310}" type="slidenum">
              <a:rPr lang="fr-FR" smtClean="0"/>
              <a:t>31</a:t>
            </a:fld>
            <a:endParaRPr lang="fr-FR"/>
          </a:p>
        </p:txBody>
      </p:sp>
      <p:sp>
        <p:nvSpPr>
          <p:cNvPr id="7" name="Ellipse 6">
            <a:extLst>
              <a:ext uri="{FF2B5EF4-FFF2-40B4-BE49-F238E27FC236}">
                <a16:creationId xmlns:a16="http://schemas.microsoft.com/office/drawing/2014/main" id="{9AC432C8-BF3E-4142-BA5C-87A54B932D5C}"/>
              </a:ext>
            </a:extLst>
          </p:cNvPr>
          <p:cNvSpPr/>
          <p:nvPr/>
        </p:nvSpPr>
        <p:spPr>
          <a:xfrm>
            <a:off x="0" y="340925"/>
            <a:ext cx="432000" cy="432000"/>
          </a:xfrm>
          <a:prstGeom prst="ellipse">
            <a:avLst/>
          </a:prstGeom>
          <a:solidFill>
            <a:srgbClr val="16B07D"/>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fr-FR" b="1" dirty="0">
                <a:solidFill>
                  <a:schemeClr val="bg1"/>
                </a:solidFill>
                <a:latin typeface="Nexa Bold"/>
                <a:cs typeface="Nexa Bold"/>
              </a:rPr>
              <a:t>2</a:t>
            </a:r>
          </a:p>
        </p:txBody>
      </p:sp>
      <p:sp>
        <p:nvSpPr>
          <p:cNvPr id="10" name="Titre 2">
            <a:extLst>
              <a:ext uri="{FF2B5EF4-FFF2-40B4-BE49-F238E27FC236}">
                <a16:creationId xmlns:a16="http://schemas.microsoft.com/office/drawing/2014/main" id="{49A14B8B-BA03-4B61-9420-08B30CC184F7}"/>
              </a:ext>
            </a:extLst>
          </p:cNvPr>
          <p:cNvSpPr>
            <a:spLocks noGrp="1"/>
          </p:cNvSpPr>
          <p:nvPr>
            <p:ph type="title"/>
          </p:nvPr>
        </p:nvSpPr>
        <p:spPr>
          <a:xfrm>
            <a:off x="-323181" y="136525"/>
            <a:ext cx="10199688" cy="622300"/>
          </a:xfrm>
        </p:spPr>
        <p:txBody>
          <a:bodyPr/>
          <a:lstStyle/>
          <a:p>
            <a:br>
              <a:rPr lang="fr-FR" dirty="0"/>
            </a:br>
            <a:br>
              <a:rPr lang="fr-FR" dirty="0"/>
            </a:br>
            <a:r>
              <a:rPr lang="fr-FR" sz="2000" dirty="0"/>
              <a:t>Présentation de l’analyse et du modèle choisi (avec </a:t>
            </a:r>
            <a:r>
              <a:rPr lang="fr-FR" sz="2000" dirty="0" err="1"/>
              <a:t>EnergyStar</a:t>
            </a:r>
            <a:r>
              <a:rPr lang="fr-FR" sz="2000" dirty="0"/>
              <a:t> Score)</a:t>
            </a:r>
            <a:br>
              <a:rPr lang="fr-FR" sz="2000" dirty="0"/>
            </a:br>
            <a:endParaRPr lang="fr-FR" dirty="0"/>
          </a:p>
        </p:txBody>
      </p:sp>
      <p:sp>
        <p:nvSpPr>
          <p:cNvPr id="19" name="ZoneTexte 18">
            <a:extLst>
              <a:ext uri="{FF2B5EF4-FFF2-40B4-BE49-F238E27FC236}">
                <a16:creationId xmlns:a16="http://schemas.microsoft.com/office/drawing/2014/main" id="{EE7D45EB-0634-489B-A75F-AC822E5419C2}"/>
              </a:ext>
            </a:extLst>
          </p:cNvPr>
          <p:cNvSpPr txBox="1"/>
          <p:nvPr/>
        </p:nvSpPr>
        <p:spPr>
          <a:xfrm>
            <a:off x="35140" y="1085275"/>
            <a:ext cx="11318660" cy="4913140"/>
          </a:xfrm>
          <a:prstGeom prst="rect">
            <a:avLst/>
          </a:prstGeom>
          <a:ln w="28575">
            <a:noFill/>
          </a:ln>
        </p:spPr>
        <p:txBody>
          <a:bodyPr wrap="square" lIns="72000" tIns="396000" rtlCol="0" anchor="t">
            <a:spAutoFit/>
          </a:bodyPr>
          <a:lstStyle/>
          <a:p>
            <a:pPr marL="174625" indent="-171450" algn="l">
              <a:buFont typeface="Wingdings" panose="05000000000000000000" pitchFamily="2" charset="2"/>
              <a:buChar char="ü"/>
            </a:pPr>
            <a:endParaRPr lang="fr-FR" sz="1200" b="1" i="0" dirty="0">
              <a:latin typeface="+mn-lt"/>
            </a:endParaRPr>
          </a:p>
        </p:txBody>
      </p:sp>
      <p:sp>
        <p:nvSpPr>
          <p:cNvPr id="12" name="Ellipse 11">
            <a:extLst>
              <a:ext uri="{FF2B5EF4-FFF2-40B4-BE49-F238E27FC236}">
                <a16:creationId xmlns:a16="http://schemas.microsoft.com/office/drawing/2014/main" id="{A2C6348F-8E1A-4E92-80FF-0B4D01FA6CF0}"/>
              </a:ext>
            </a:extLst>
          </p:cNvPr>
          <p:cNvSpPr/>
          <p:nvPr/>
        </p:nvSpPr>
        <p:spPr>
          <a:xfrm>
            <a:off x="0" y="302825"/>
            <a:ext cx="432000" cy="432000"/>
          </a:xfrm>
          <a:prstGeom prst="ellipse">
            <a:avLst/>
          </a:prstGeom>
          <a:solidFill>
            <a:srgbClr val="16B07D"/>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fr-FR" b="1" dirty="0">
                <a:solidFill>
                  <a:schemeClr val="bg1"/>
                </a:solidFill>
                <a:latin typeface="Nexa Bold"/>
                <a:cs typeface="Nexa Bold"/>
              </a:rPr>
              <a:t>3</a:t>
            </a:r>
          </a:p>
        </p:txBody>
      </p:sp>
      <p:sp>
        <p:nvSpPr>
          <p:cNvPr id="17" name="ZoneTexte 16">
            <a:extLst>
              <a:ext uri="{FF2B5EF4-FFF2-40B4-BE49-F238E27FC236}">
                <a16:creationId xmlns:a16="http://schemas.microsoft.com/office/drawing/2014/main" id="{B90AB323-AF98-40E5-A9FD-6EC9A8715297}"/>
              </a:ext>
            </a:extLst>
          </p:cNvPr>
          <p:cNvSpPr txBox="1"/>
          <p:nvPr/>
        </p:nvSpPr>
        <p:spPr>
          <a:xfrm>
            <a:off x="472324" y="647965"/>
            <a:ext cx="10444292" cy="2893100"/>
          </a:xfrm>
          <a:prstGeom prst="rect">
            <a:avLst/>
          </a:prstGeom>
          <a:noFill/>
          <a:ln w="28575">
            <a:noFill/>
          </a:ln>
        </p:spPr>
        <p:txBody>
          <a:bodyPr wrap="square">
            <a:spAutoFit/>
          </a:bodyPr>
          <a:lstStyle/>
          <a:p>
            <a:pPr marL="342900" indent="-342900">
              <a:buFont typeface="Wingdings" panose="05000000000000000000" pitchFamily="2" charset="2"/>
              <a:buChar char="Ø"/>
            </a:pPr>
            <a:endParaRPr lang="fr-FR" sz="2000" b="0" i="0" u="none" strike="noStrike" baseline="0" dirty="0">
              <a:latin typeface="Nunito-Regular"/>
            </a:endParaRPr>
          </a:p>
          <a:p>
            <a:pPr marL="285750" indent="-285750">
              <a:buFont typeface="Wingdings" panose="05000000000000000000" pitchFamily="2" charset="2"/>
              <a:buChar char="Ø"/>
            </a:pPr>
            <a:endParaRPr lang="fr-FR" dirty="0">
              <a:latin typeface="Nunito-Regular"/>
            </a:endParaRPr>
          </a:p>
          <a:p>
            <a:pPr marL="285750" indent="-285750">
              <a:buFont typeface="Wingdings" panose="05000000000000000000" pitchFamily="2" charset="2"/>
              <a:buChar char="Ø"/>
            </a:pPr>
            <a:r>
              <a:rPr lang="fr-FR" dirty="0">
                <a:latin typeface="Nunito-Regular"/>
              </a:rPr>
              <a:t>Modèle choisi : Le </a:t>
            </a:r>
            <a:r>
              <a:rPr lang="fr-FR" dirty="0" err="1">
                <a:latin typeface="Nunito-Regular"/>
              </a:rPr>
              <a:t>Random</a:t>
            </a:r>
            <a:r>
              <a:rPr lang="fr-FR" dirty="0">
                <a:latin typeface="Nunito-Regular"/>
              </a:rPr>
              <a:t> Forest</a:t>
            </a:r>
          </a:p>
          <a:p>
            <a:pPr marL="285750" indent="-285750">
              <a:buFont typeface="Wingdings" panose="05000000000000000000" pitchFamily="2" charset="2"/>
              <a:buChar char="Ø"/>
            </a:pPr>
            <a:endParaRPr lang="fr-FR" dirty="0">
              <a:latin typeface="Nunito-Regular"/>
            </a:endParaRPr>
          </a:p>
          <a:p>
            <a:pPr marL="285750" indent="-285750">
              <a:buFont typeface="Wingdings" panose="05000000000000000000" pitchFamily="2" charset="2"/>
              <a:buChar char="Ø"/>
            </a:pPr>
            <a:r>
              <a:rPr lang="fr-FR" dirty="0">
                <a:latin typeface="Nunito-Regular"/>
              </a:rPr>
              <a:t>Variables X choisies comme celles pour prédire l’Energie (avec l’Energy Star Score)</a:t>
            </a:r>
          </a:p>
          <a:p>
            <a:pPr marL="285750" indent="-285750">
              <a:buFont typeface="Wingdings" panose="05000000000000000000" pitchFamily="2" charset="2"/>
              <a:buChar char="Ø"/>
            </a:pPr>
            <a:endParaRPr lang="fr-FR" dirty="0">
              <a:latin typeface="Nunito-Regular"/>
            </a:endParaRPr>
          </a:p>
          <a:p>
            <a:pPr marL="285750" indent="-285750">
              <a:buFont typeface="Wingdings" panose="05000000000000000000" pitchFamily="2" charset="2"/>
              <a:buChar char="Ø"/>
            </a:pPr>
            <a:r>
              <a:rPr lang="fr-FR" dirty="0">
                <a:latin typeface="Nunito-Regular"/>
              </a:rPr>
              <a:t>Nous supprimons les valeurs manquantes de l’</a:t>
            </a:r>
            <a:r>
              <a:rPr lang="fr-FR" dirty="0" err="1">
                <a:latin typeface="Nunito-Regular"/>
              </a:rPr>
              <a:t>EnergyStarScore</a:t>
            </a:r>
            <a:r>
              <a:rPr lang="fr-FR" dirty="0">
                <a:latin typeface="Nunito-Regular"/>
              </a:rPr>
              <a:t> (au nombre de 1500)</a:t>
            </a:r>
          </a:p>
          <a:p>
            <a:endParaRPr lang="fr-FR" dirty="0">
              <a:latin typeface="Nunito-Regular"/>
            </a:endParaRPr>
          </a:p>
          <a:p>
            <a:pPr marL="285750" indent="-285750">
              <a:buFont typeface="Wingdings" panose="05000000000000000000" pitchFamily="2" charset="2"/>
              <a:buChar char="Ø"/>
            </a:pPr>
            <a:r>
              <a:rPr lang="fr-FR" dirty="0">
                <a:latin typeface="Nunito-Regular"/>
              </a:rPr>
              <a:t>Nous vérifions les hyperparamètres avec le cross val score et le </a:t>
            </a:r>
            <a:r>
              <a:rPr lang="fr-FR" dirty="0" err="1">
                <a:latin typeface="Nunito-Regular"/>
              </a:rPr>
              <a:t>GridSearch</a:t>
            </a:r>
            <a:endParaRPr lang="fr-FR" dirty="0">
              <a:latin typeface="Nunito-Regular"/>
            </a:endParaRPr>
          </a:p>
          <a:p>
            <a:pPr marL="285750" indent="-285750">
              <a:buFont typeface="Wingdings" panose="05000000000000000000" pitchFamily="2" charset="2"/>
              <a:buChar char="Ø"/>
            </a:pPr>
            <a:endParaRPr lang="fr-FR" sz="1800" b="0" i="0" u="none" strike="noStrike" baseline="0" dirty="0">
              <a:latin typeface="Nunito-Regular"/>
            </a:endParaRPr>
          </a:p>
        </p:txBody>
      </p:sp>
      <p:pic>
        <p:nvPicPr>
          <p:cNvPr id="10242" name="Picture 2">
            <a:extLst>
              <a:ext uri="{FF2B5EF4-FFF2-40B4-BE49-F238E27FC236}">
                <a16:creationId xmlns:a16="http://schemas.microsoft.com/office/drawing/2014/main" id="{0F2480A0-E19B-4685-8499-736D733BDD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3646" y="3517307"/>
            <a:ext cx="4549742" cy="31230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00685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5D6BD83E-C3F2-493D-99CB-D9B22C01E942}"/>
              </a:ext>
            </a:extLst>
          </p:cNvPr>
          <p:cNvSpPr>
            <a:spLocks noGrp="1"/>
          </p:cNvSpPr>
          <p:nvPr>
            <p:ph type="sldNum" sz="quarter" idx="12"/>
          </p:nvPr>
        </p:nvSpPr>
        <p:spPr/>
        <p:txBody>
          <a:bodyPr/>
          <a:lstStyle/>
          <a:p>
            <a:fld id="{A47CBF5F-AFAF-4CF2-85DD-2C0CB3FB2310}" type="slidenum">
              <a:rPr lang="fr-FR" smtClean="0"/>
              <a:t>32</a:t>
            </a:fld>
            <a:endParaRPr lang="fr-FR"/>
          </a:p>
        </p:txBody>
      </p:sp>
      <p:pic>
        <p:nvPicPr>
          <p:cNvPr id="8194" name="Picture 2">
            <a:extLst>
              <a:ext uri="{FF2B5EF4-FFF2-40B4-BE49-F238E27FC236}">
                <a16:creationId xmlns:a16="http://schemas.microsoft.com/office/drawing/2014/main" id="{4ECD3DA9-76D9-4E75-B82B-60000650BF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5575" y="1144294"/>
            <a:ext cx="4067175" cy="2647950"/>
          </a:xfrm>
          <a:prstGeom prst="rect">
            <a:avLst/>
          </a:prstGeom>
          <a:noFill/>
          <a:extLst>
            <a:ext uri="{909E8E84-426E-40DD-AFC4-6F175D3DCCD1}">
              <a14:hiddenFill xmlns:a14="http://schemas.microsoft.com/office/drawing/2010/main">
                <a:solidFill>
                  <a:srgbClr val="FFFFFF"/>
                </a:solidFill>
              </a14:hiddenFill>
            </a:ext>
          </a:extLst>
        </p:spPr>
      </p:pic>
      <p:sp>
        <p:nvSpPr>
          <p:cNvPr id="5" name="ZoneTexte 4">
            <a:extLst>
              <a:ext uri="{FF2B5EF4-FFF2-40B4-BE49-F238E27FC236}">
                <a16:creationId xmlns:a16="http://schemas.microsoft.com/office/drawing/2014/main" id="{A7C54592-22C6-40F8-B6D2-03C4B0A563CF}"/>
              </a:ext>
            </a:extLst>
          </p:cNvPr>
          <p:cNvSpPr txBox="1"/>
          <p:nvPr/>
        </p:nvSpPr>
        <p:spPr>
          <a:xfrm>
            <a:off x="171450" y="3281007"/>
            <a:ext cx="11334750" cy="3031599"/>
          </a:xfrm>
          <a:prstGeom prst="rect">
            <a:avLst/>
          </a:prstGeom>
          <a:noFill/>
          <a:ln w="28575">
            <a:noFill/>
          </a:ln>
        </p:spPr>
        <p:txBody>
          <a:bodyPr wrap="square">
            <a:spAutoFit/>
          </a:bodyPr>
          <a:lstStyle/>
          <a:p>
            <a:pPr marL="342900" indent="-342900">
              <a:buFont typeface="Wingdings" panose="05000000000000000000" pitchFamily="2" charset="2"/>
              <a:buChar char="Ø"/>
            </a:pPr>
            <a:endParaRPr lang="fr-FR" sz="2000" b="0" i="0" u="none" strike="noStrike" baseline="0" dirty="0">
              <a:latin typeface="Nunito-Regular"/>
            </a:endParaRPr>
          </a:p>
          <a:p>
            <a:pPr marL="285750" indent="-285750">
              <a:buFont typeface="Wingdings" panose="05000000000000000000" pitchFamily="2" charset="2"/>
              <a:buChar char="Ø"/>
            </a:pPr>
            <a:endParaRPr lang="fr-FR" dirty="0">
              <a:latin typeface="Nunito-Regular"/>
            </a:endParaRPr>
          </a:p>
          <a:p>
            <a:pPr marL="285750" indent="-285750">
              <a:buFont typeface="Wingdings" panose="05000000000000000000" pitchFamily="2" charset="2"/>
              <a:buChar char="Ø"/>
            </a:pPr>
            <a:r>
              <a:rPr lang="fr-FR" sz="1500" dirty="0">
                <a:latin typeface="Nunito-Regular"/>
              </a:rPr>
              <a:t>De la même manière que précédemment, on calcule les métriques pour les prédictions avec l’Energy Star Score et sans Energy Star Score : Le MSE, le RMSE, le MAPE et le R2 </a:t>
            </a:r>
          </a:p>
          <a:p>
            <a:endParaRPr lang="fr-FR" sz="1500" dirty="0">
              <a:latin typeface="Nunito-Regular"/>
            </a:endParaRPr>
          </a:p>
          <a:p>
            <a:pPr marL="285750" indent="-285750">
              <a:buFont typeface="Wingdings" panose="05000000000000000000" pitchFamily="2" charset="2"/>
              <a:buChar char="Ø"/>
            </a:pPr>
            <a:r>
              <a:rPr lang="fr-FR" sz="1500" dirty="0">
                <a:latin typeface="Nunito-Regular"/>
              </a:rPr>
              <a:t>Nous créons donc un nouveau tableau contenant les modèles et les métriques correspondants, pour que nous puissions les interpréter.</a:t>
            </a:r>
          </a:p>
          <a:p>
            <a:endParaRPr lang="fr-FR" sz="1500" dirty="0">
              <a:latin typeface="Nunito-Regular"/>
            </a:endParaRPr>
          </a:p>
          <a:p>
            <a:pPr marL="285750" indent="-285750">
              <a:buFont typeface="Wingdings" panose="05000000000000000000" pitchFamily="2" charset="2"/>
              <a:buChar char="Ø"/>
            </a:pPr>
            <a:r>
              <a:rPr lang="fr-FR" sz="1500" dirty="0">
                <a:latin typeface="Nunito-Regular"/>
              </a:rPr>
              <a:t>Nous comparons les résultats obtenus sur les prédictions avec et sans la variable </a:t>
            </a:r>
            <a:r>
              <a:rPr lang="fr-FR" sz="1500" dirty="0" err="1">
                <a:latin typeface="Nunito-Regular"/>
              </a:rPr>
              <a:t>EnergyStarScore</a:t>
            </a:r>
            <a:r>
              <a:rPr lang="fr-FR" sz="1500" dirty="0">
                <a:latin typeface="Nunito-Regular"/>
              </a:rPr>
              <a:t>.</a:t>
            </a:r>
          </a:p>
          <a:p>
            <a:pPr marL="285750" indent="-285750">
              <a:buFont typeface="Wingdings" panose="05000000000000000000" pitchFamily="2" charset="2"/>
              <a:buChar char="Ø"/>
            </a:pPr>
            <a:endParaRPr lang="fr-FR" sz="1500" dirty="0">
              <a:latin typeface="Nunito-Regular"/>
            </a:endParaRPr>
          </a:p>
          <a:p>
            <a:pPr marL="285750" indent="-285750">
              <a:buFont typeface="Wingdings" panose="05000000000000000000" pitchFamily="2" charset="2"/>
              <a:buChar char="Ø"/>
            </a:pPr>
            <a:r>
              <a:rPr lang="fr-FR" sz="1500" dirty="0">
                <a:latin typeface="Nunito-Regular"/>
              </a:rPr>
              <a:t>Nous ne remarquons pas une si grande différence entre l’utilisation du </a:t>
            </a:r>
            <a:r>
              <a:rPr lang="fr-FR" sz="1500" dirty="0" err="1">
                <a:latin typeface="Nunito-Regular"/>
              </a:rPr>
              <a:t>EnergyStar</a:t>
            </a:r>
            <a:r>
              <a:rPr lang="fr-FR" sz="1500" dirty="0">
                <a:latin typeface="Nunito-Regular"/>
              </a:rPr>
              <a:t> Score et la non-utilisation de ce score.</a:t>
            </a:r>
          </a:p>
          <a:p>
            <a:endParaRPr lang="fr-FR" dirty="0">
              <a:latin typeface="Nunito-Regular"/>
            </a:endParaRPr>
          </a:p>
        </p:txBody>
      </p:sp>
      <p:sp>
        <p:nvSpPr>
          <p:cNvPr id="8" name="Titre 2">
            <a:extLst>
              <a:ext uri="{FF2B5EF4-FFF2-40B4-BE49-F238E27FC236}">
                <a16:creationId xmlns:a16="http://schemas.microsoft.com/office/drawing/2014/main" id="{190139AF-D1D3-45AE-9574-74B929F0D4B7}"/>
              </a:ext>
            </a:extLst>
          </p:cNvPr>
          <p:cNvSpPr>
            <a:spLocks noGrp="1"/>
          </p:cNvSpPr>
          <p:nvPr>
            <p:ph type="title"/>
          </p:nvPr>
        </p:nvSpPr>
        <p:spPr>
          <a:xfrm>
            <a:off x="-142875" y="31750"/>
            <a:ext cx="10199688" cy="622300"/>
          </a:xfrm>
        </p:spPr>
        <p:txBody>
          <a:bodyPr/>
          <a:lstStyle/>
          <a:p>
            <a:br>
              <a:rPr lang="fr-FR" dirty="0"/>
            </a:br>
            <a:br>
              <a:rPr lang="fr-FR" dirty="0"/>
            </a:br>
            <a:r>
              <a:rPr lang="fr-FR" sz="2000" dirty="0"/>
              <a:t>Présentation de l’analyse et du modèle choisi </a:t>
            </a:r>
            <a:endParaRPr lang="fr-FR" dirty="0"/>
          </a:p>
        </p:txBody>
      </p:sp>
      <p:sp>
        <p:nvSpPr>
          <p:cNvPr id="9" name="Ellipse 8">
            <a:extLst>
              <a:ext uri="{FF2B5EF4-FFF2-40B4-BE49-F238E27FC236}">
                <a16:creationId xmlns:a16="http://schemas.microsoft.com/office/drawing/2014/main" id="{DB54E2DB-9A0A-48C2-A1A5-441B6B2B1ADA}"/>
              </a:ext>
            </a:extLst>
          </p:cNvPr>
          <p:cNvSpPr/>
          <p:nvPr/>
        </p:nvSpPr>
        <p:spPr>
          <a:xfrm>
            <a:off x="171450" y="307775"/>
            <a:ext cx="432000" cy="432000"/>
          </a:xfrm>
          <a:prstGeom prst="ellipse">
            <a:avLst/>
          </a:prstGeom>
          <a:solidFill>
            <a:srgbClr val="16B07D"/>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fr-FR" b="1" dirty="0">
                <a:solidFill>
                  <a:schemeClr val="bg1"/>
                </a:solidFill>
                <a:latin typeface="Nexa Bold"/>
                <a:cs typeface="Nexa Bold"/>
              </a:rPr>
              <a:t>3</a:t>
            </a:r>
          </a:p>
        </p:txBody>
      </p:sp>
      <p:pic>
        <p:nvPicPr>
          <p:cNvPr id="4" name="Image 3">
            <a:extLst>
              <a:ext uri="{FF2B5EF4-FFF2-40B4-BE49-F238E27FC236}">
                <a16:creationId xmlns:a16="http://schemas.microsoft.com/office/drawing/2014/main" id="{9A214DFE-919F-4CEC-A7A9-D49C45595F07}"/>
              </a:ext>
            </a:extLst>
          </p:cNvPr>
          <p:cNvPicPr>
            <a:picLocks noChangeAspect="1"/>
          </p:cNvPicPr>
          <p:nvPr/>
        </p:nvPicPr>
        <p:blipFill>
          <a:blip r:embed="rId3"/>
          <a:stretch>
            <a:fillRect/>
          </a:stretch>
        </p:blipFill>
        <p:spPr>
          <a:xfrm>
            <a:off x="5231099" y="1930106"/>
            <a:ext cx="6122701" cy="1076325"/>
          </a:xfrm>
          <a:prstGeom prst="rect">
            <a:avLst/>
          </a:prstGeom>
        </p:spPr>
      </p:pic>
    </p:spTree>
    <p:extLst>
      <p:ext uri="{BB962C8B-B14F-4D97-AF65-F5344CB8AC3E}">
        <p14:creationId xmlns:p14="http://schemas.microsoft.com/office/powerpoint/2010/main" val="309718410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27B171B0-0783-46F5-8F3B-04CEC1D73BF3}"/>
              </a:ext>
            </a:extLst>
          </p:cNvPr>
          <p:cNvSpPr>
            <a:spLocks noGrp="1"/>
          </p:cNvSpPr>
          <p:nvPr>
            <p:ph type="sldNum" sz="quarter" idx="12"/>
          </p:nvPr>
        </p:nvSpPr>
        <p:spPr/>
        <p:txBody>
          <a:bodyPr/>
          <a:lstStyle/>
          <a:p>
            <a:fld id="{A47CBF5F-AFAF-4CF2-85DD-2C0CB3FB2310}" type="slidenum">
              <a:rPr lang="fr-FR" smtClean="0"/>
              <a:t>33</a:t>
            </a:fld>
            <a:endParaRPr lang="fr-FR"/>
          </a:p>
        </p:txBody>
      </p:sp>
      <p:sp>
        <p:nvSpPr>
          <p:cNvPr id="3" name="Titre 2">
            <a:extLst>
              <a:ext uri="{FF2B5EF4-FFF2-40B4-BE49-F238E27FC236}">
                <a16:creationId xmlns:a16="http://schemas.microsoft.com/office/drawing/2014/main" id="{443FD08E-E724-46A7-AE67-8DD24533DA50}"/>
              </a:ext>
            </a:extLst>
          </p:cNvPr>
          <p:cNvSpPr>
            <a:spLocks noGrp="1"/>
          </p:cNvSpPr>
          <p:nvPr>
            <p:ph type="title"/>
          </p:nvPr>
        </p:nvSpPr>
        <p:spPr>
          <a:xfrm>
            <a:off x="257174" y="212984"/>
            <a:ext cx="10199803" cy="621581"/>
          </a:xfrm>
        </p:spPr>
        <p:txBody>
          <a:bodyPr/>
          <a:lstStyle/>
          <a:p>
            <a:r>
              <a:rPr lang="fr-FR" sz="2000" dirty="0"/>
              <a:t>Présentation de l’analyse et du modèle choisi</a:t>
            </a:r>
            <a:endParaRPr lang="fr-FR" dirty="0"/>
          </a:p>
        </p:txBody>
      </p:sp>
      <p:pic>
        <p:nvPicPr>
          <p:cNvPr id="9218" name="Picture 2">
            <a:extLst>
              <a:ext uri="{FF2B5EF4-FFF2-40B4-BE49-F238E27FC236}">
                <a16:creationId xmlns:a16="http://schemas.microsoft.com/office/drawing/2014/main" id="{B34785B8-9929-4171-B58B-3AAAE05195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90937" y="1524886"/>
            <a:ext cx="4371975" cy="2647950"/>
          </a:xfrm>
          <a:prstGeom prst="rect">
            <a:avLst/>
          </a:prstGeom>
          <a:noFill/>
          <a:extLst>
            <a:ext uri="{909E8E84-426E-40DD-AFC4-6F175D3DCCD1}">
              <a14:hiddenFill xmlns:a14="http://schemas.microsoft.com/office/drawing/2010/main">
                <a:solidFill>
                  <a:srgbClr val="FFFFFF"/>
                </a:solidFill>
              </a14:hiddenFill>
            </a:ext>
          </a:extLst>
        </p:spPr>
      </p:pic>
      <p:sp>
        <p:nvSpPr>
          <p:cNvPr id="5" name="ZoneTexte 4">
            <a:extLst>
              <a:ext uri="{FF2B5EF4-FFF2-40B4-BE49-F238E27FC236}">
                <a16:creationId xmlns:a16="http://schemas.microsoft.com/office/drawing/2014/main" id="{A2F3F939-7CDE-4B5A-AF02-61DAD03CD751}"/>
              </a:ext>
            </a:extLst>
          </p:cNvPr>
          <p:cNvSpPr txBox="1"/>
          <p:nvPr/>
        </p:nvSpPr>
        <p:spPr>
          <a:xfrm>
            <a:off x="669567" y="4653689"/>
            <a:ext cx="9608611" cy="1754326"/>
          </a:xfrm>
          <a:prstGeom prst="rect">
            <a:avLst/>
          </a:prstGeom>
          <a:noFill/>
          <a:ln w="28575">
            <a:noFill/>
          </a:ln>
        </p:spPr>
        <p:txBody>
          <a:bodyPr wrap="square">
            <a:spAutoFit/>
          </a:bodyPr>
          <a:lstStyle/>
          <a:p>
            <a:pPr marL="285750" indent="-285750" algn="ctr">
              <a:buFont typeface="Wingdings" panose="05000000000000000000" pitchFamily="2" charset="2"/>
              <a:buChar char="Ø"/>
            </a:pPr>
            <a:r>
              <a:rPr lang="fr-FR" sz="1800" dirty="0">
                <a:latin typeface="-apple-system"/>
              </a:rPr>
              <a:t>Le temps d’exécution est plus rapide sans l’</a:t>
            </a:r>
            <a:r>
              <a:rPr lang="fr-FR" sz="1800" dirty="0" err="1">
                <a:latin typeface="-apple-system"/>
              </a:rPr>
              <a:t>EnergyStar</a:t>
            </a:r>
            <a:r>
              <a:rPr lang="fr-FR" sz="1800" dirty="0">
                <a:latin typeface="-apple-system"/>
              </a:rPr>
              <a:t> Score</a:t>
            </a:r>
          </a:p>
          <a:p>
            <a:pPr marL="285750" indent="-285750" algn="ctr">
              <a:buFont typeface="Wingdings" panose="05000000000000000000" pitchFamily="2" charset="2"/>
              <a:buChar char="Ø"/>
            </a:pPr>
            <a:endParaRPr lang="fr-FR" b="1" dirty="0">
              <a:latin typeface="-apple-system"/>
            </a:endParaRPr>
          </a:p>
          <a:p>
            <a:pPr marL="285750" indent="-285750" algn="ctr">
              <a:buFont typeface="Wingdings" panose="05000000000000000000" pitchFamily="2" charset="2"/>
              <a:buChar char="Ø"/>
            </a:pPr>
            <a:r>
              <a:rPr lang="fr-FR" b="1" dirty="0">
                <a:latin typeface="-apple-system"/>
              </a:rPr>
              <a:t>Nous conseillons donc, au vue du coût potentiel et du travail demandé qui prend du temps, de ne pas prendre en compte cette variable pour notre étude.</a:t>
            </a:r>
          </a:p>
          <a:p>
            <a:pPr marL="285750" indent="-285750" algn="ctr">
              <a:buFont typeface="Wingdings" panose="05000000000000000000" pitchFamily="2" charset="2"/>
              <a:buChar char="Ø"/>
            </a:pPr>
            <a:endParaRPr lang="fr-FR" b="1" dirty="0">
              <a:latin typeface="-apple-system"/>
            </a:endParaRPr>
          </a:p>
          <a:p>
            <a:pPr marL="285750" indent="-285750">
              <a:buFont typeface="Wingdings" panose="05000000000000000000" pitchFamily="2" charset="2"/>
              <a:buChar char="Ø"/>
            </a:pPr>
            <a:endParaRPr lang="fr-FR" dirty="0">
              <a:latin typeface="-apple-system"/>
            </a:endParaRPr>
          </a:p>
        </p:txBody>
      </p:sp>
      <p:sp>
        <p:nvSpPr>
          <p:cNvPr id="8" name="Ellipse 7">
            <a:extLst>
              <a:ext uri="{FF2B5EF4-FFF2-40B4-BE49-F238E27FC236}">
                <a16:creationId xmlns:a16="http://schemas.microsoft.com/office/drawing/2014/main" id="{0245BA60-AB25-4F5A-8CE3-6DBF30CEEBDB}"/>
              </a:ext>
            </a:extLst>
          </p:cNvPr>
          <p:cNvSpPr/>
          <p:nvPr/>
        </p:nvSpPr>
        <p:spPr>
          <a:xfrm>
            <a:off x="171450" y="307775"/>
            <a:ext cx="432000" cy="432000"/>
          </a:xfrm>
          <a:prstGeom prst="ellipse">
            <a:avLst/>
          </a:prstGeom>
          <a:solidFill>
            <a:srgbClr val="16B07D"/>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fr-FR" b="1" dirty="0">
                <a:solidFill>
                  <a:schemeClr val="bg1"/>
                </a:solidFill>
                <a:latin typeface="Nexa Bold"/>
                <a:cs typeface="Nexa Bold"/>
              </a:rPr>
              <a:t>3</a:t>
            </a:r>
          </a:p>
        </p:txBody>
      </p:sp>
    </p:spTree>
    <p:extLst>
      <p:ext uri="{BB962C8B-B14F-4D97-AF65-F5344CB8AC3E}">
        <p14:creationId xmlns:p14="http://schemas.microsoft.com/office/powerpoint/2010/main" val="28993177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79580C3-66BC-4116-B2B9-FB8D0CBC9EFD}"/>
              </a:ext>
            </a:extLst>
          </p:cNvPr>
          <p:cNvSpPr>
            <a:spLocks noGrp="1"/>
          </p:cNvSpPr>
          <p:nvPr>
            <p:ph type="sldNum" sz="quarter" idx="12"/>
          </p:nvPr>
        </p:nvSpPr>
        <p:spPr/>
        <p:txBody>
          <a:bodyPr/>
          <a:lstStyle/>
          <a:p>
            <a:fld id="{A47CBF5F-AFAF-4CF2-85DD-2C0CB3FB2310}" type="slidenum">
              <a:rPr lang="fr-FR" smtClean="0"/>
              <a:t>34</a:t>
            </a:fld>
            <a:endParaRPr lang="fr-FR"/>
          </a:p>
        </p:txBody>
      </p:sp>
      <p:sp>
        <p:nvSpPr>
          <p:cNvPr id="7" name="Ellipse 6">
            <a:extLst>
              <a:ext uri="{FF2B5EF4-FFF2-40B4-BE49-F238E27FC236}">
                <a16:creationId xmlns:a16="http://schemas.microsoft.com/office/drawing/2014/main" id="{9AC432C8-BF3E-4142-BA5C-87A54B932D5C}"/>
              </a:ext>
            </a:extLst>
          </p:cNvPr>
          <p:cNvSpPr/>
          <p:nvPr/>
        </p:nvSpPr>
        <p:spPr>
          <a:xfrm>
            <a:off x="0" y="340925"/>
            <a:ext cx="432000" cy="432000"/>
          </a:xfrm>
          <a:prstGeom prst="ellipse">
            <a:avLst/>
          </a:prstGeom>
          <a:solidFill>
            <a:srgbClr val="16B07D"/>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fr-FR" b="1" dirty="0">
                <a:solidFill>
                  <a:schemeClr val="bg1"/>
                </a:solidFill>
                <a:latin typeface="Nexa Bold"/>
                <a:cs typeface="Nexa Bold"/>
              </a:rPr>
              <a:t>2</a:t>
            </a:r>
          </a:p>
        </p:txBody>
      </p:sp>
      <p:sp>
        <p:nvSpPr>
          <p:cNvPr id="10" name="Titre 2">
            <a:extLst>
              <a:ext uri="{FF2B5EF4-FFF2-40B4-BE49-F238E27FC236}">
                <a16:creationId xmlns:a16="http://schemas.microsoft.com/office/drawing/2014/main" id="{49A14B8B-BA03-4B61-9420-08B30CC184F7}"/>
              </a:ext>
            </a:extLst>
          </p:cNvPr>
          <p:cNvSpPr>
            <a:spLocks noGrp="1"/>
          </p:cNvSpPr>
          <p:nvPr>
            <p:ph type="title"/>
          </p:nvPr>
        </p:nvSpPr>
        <p:spPr>
          <a:xfrm>
            <a:off x="-304131" y="284008"/>
            <a:ext cx="10199688" cy="622300"/>
          </a:xfrm>
        </p:spPr>
        <p:txBody>
          <a:bodyPr/>
          <a:lstStyle/>
          <a:p>
            <a:br>
              <a:rPr lang="fr-FR" dirty="0"/>
            </a:br>
            <a:r>
              <a:rPr lang="fr-FR" dirty="0"/>
              <a:t>Conclusions</a:t>
            </a:r>
            <a:br>
              <a:rPr lang="fr-FR" i="1" dirty="0"/>
            </a:br>
            <a:r>
              <a:rPr lang="fr-FR" dirty="0"/>
              <a:t>  </a:t>
            </a:r>
          </a:p>
        </p:txBody>
      </p:sp>
      <p:sp>
        <p:nvSpPr>
          <p:cNvPr id="19" name="ZoneTexte 18">
            <a:extLst>
              <a:ext uri="{FF2B5EF4-FFF2-40B4-BE49-F238E27FC236}">
                <a16:creationId xmlns:a16="http://schemas.microsoft.com/office/drawing/2014/main" id="{EE7D45EB-0634-489B-A75F-AC822E5419C2}"/>
              </a:ext>
            </a:extLst>
          </p:cNvPr>
          <p:cNvSpPr txBox="1"/>
          <p:nvPr/>
        </p:nvSpPr>
        <p:spPr>
          <a:xfrm>
            <a:off x="35140" y="1085275"/>
            <a:ext cx="11318660" cy="4913140"/>
          </a:xfrm>
          <a:prstGeom prst="rect">
            <a:avLst/>
          </a:prstGeom>
          <a:ln w="28575">
            <a:noFill/>
          </a:ln>
        </p:spPr>
        <p:txBody>
          <a:bodyPr wrap="square" lIns="72000" tIns="396000" rtlCol="0" anchor="t">
            <a:spAutoFit/>
          </a:bodyPr>
          <a:lstStyle/>
          <a:p>
            <a:pPr marL="174625" indent="-171450" algn="l">
              <a:buFont typeface="Wingdings" panose="05000000000000000000" pitchFamily="2" charset="2"/>
              <a:buChar char="ü"/>
            </a:pPr>
            <a:endParaRPr lang="fr-FR" sz="1200" b="1" i="0" dirty="0">
              <a:latin typeface="+mn-lt"/>
            </a:endParaRPr>
          </a:p>
        </p:txBody>
      </p:sp>
      <p:sp>
        <p:nvSpPr>
          <p:cNvPr id="12" name="Ellipse 11">
            <a:extLst>
              <a:ext uri="{FF2B5EF4-FFF2-40B4-BE49-F238E27FC236}">
                <a16:creationId xmlns:a16="http://schemas.microsoft.com/office/drawing/2014/main" id="{A2C6348F-8E1A-4E92-80FF-0B4D01FA6CF0}"/>
              </a:ext>
            </a:extLst>
          </p:cNvPr>
          <p:cNvSpPr/>
          <p:nvPr/>
        </p:nvSpPr>
        <p:spPr>
          <a:xfrm>
            <a:off x="0" y="321875"/>
            <a:ext cx="432000" cy="432000"/>
          </a:xfrm>
          <a:prstGeom prst="ellipse">
            <a:avLst/>
          </a:prstGeom>
          <a:solidFill>
            <a:srgbClr val="16B07D"/>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fr-FR" b="1" dirty="0">
                <a:solidFill>
                  <a:schemeClr val="bg1"/>
                </a:solidFill>
                <a:latin typeface="Nexa Bold"/>
                <a:cs typeface="Nexa Bold"/>
              </a:rPr>
              <a:t>4</a:t>
            </a:r>
          </a:p>
        </p:txBody>
      </p:sp>
      <p:sp>
        <p:nvSpPr>
          <p:cNvPr id="8" name="ZoneTexte 2">
            <a:extLst>
              <a:ext uri="{FF2B5EF4-FFF2-40B4-BE49-F238E27FC236}">
                <a16:creationId xmlns:a16="http://schemas.microsoft.com/office/drawing/2014/main" id="{07F50A58-F41E-425C-8790-B6D617005BD8}"/>
              </a:ext>
            </a:extLst>
          </p:cNvPr>
          <p:cNvSpPr txBox="1"/>
          <p:nvPr/>
        </p:nvSpPr>
        <p:spPr>
          <a:xfrm>
            <a:off x="549129" y="1218132"/>
            <a:ext cx="4572000" cy="4647426"/>
          </a:xfrm>
          <a:prstGeom prst="rect">
            <a:avLst/>
          </a:prstGeom>
          <a:noFill/>
        </p:spPr>
        <p:txBody>
          <a:bodyPr wrap="square"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1600" dirty="0"/>
              <a:t>Modèles d’apprentissage supervisé</a:t>
            </a:r>
          </a:p>
          <a:p>
            <a:endParaRPr lang="fr-FR" sz="1600" dirty="0"/>
          </a:p>
          <a:p>
            <a:pPr marL="285750" indent="-285750">
              <a:buFont typeface="Wingdings" panose="05000000000000000000" pitchFamily="2" charset="2"/>
              <a:buChar char="q"/>
            </a:pPr>
            <a:r>
              <a:rPr lang="fr-FR" sz="1600" dirty="0">
                <a:latin typeface="Yu Gothic Light" panose="020B0300000000000000" pitchFamily="34" charset="-128"/>
                <a:ea typeface="Yu Gothic Light" panose="020B0300000000000000" pitchFamily="34" charset="-128"/>
              </a:rPr>
              <a:t>Nous avons utilisé 3  types de modèles d’apprentissage supervisé : </a:t>
            </a:r>
          </a:p>
          <a:p>
            <a:pPr marL="285750" indent="-285750">
              <a:buFont typeface="Wingdings" panose="05000000000000000000" pitchFamily="2" charset="2"/>
              <a:buChar char="ü"/>
            </a:pPr>
            <a:r>
              <a:rPr lang="fr-FR" sz="1400" i="1" dirty="0">
                <a:latin typeface="Yu Gothic Light" panose="020B0300000000000000" pitchFamily="34" charset="-128"/>
                <a:ea typeface="Yu Gothic Light" panose="020B0300000000000000" pitchFamily="34" charset="-128"/>
              </a:rPr>
              <a:t>une régression classique</a:t>
            </a:r>
          </a:p>
          <a:p>
            <a:pPr marL="285750" indent="-285750">
              <a:buFont typeface="Wingdings" panose="05000000000000000000" pitchFamily="2" charset="2"/>
              <a:buChar char="ü"/>
            </a:pPr>
            <a:r>
              <a:rPr lang="fr-FR" sz="1400" i="1" dirty="0">
                <a:latin typeface="Yu Gothic Light" panose="020B0300000000000000" pitchFamily="34" charset="-128"/>
                <a:ea typeface="Yu Gothic Light" panose="020B0300000000000000" pitchFamily="34" charset="-128"/>
              </a:rPr>
              <a:t>une régression Ridge avec un paramètre de régulation</a:t>
            </a:r>
          </a:p>
          <a:p>
            <a:pPr marL="285750" indent="-285750">
              <a:buFont typeface="Wingdings" panose="05000000000000000000" pitchFamily="2" charset="2"/>
              <a:buChar char="ü"/>
            </a:pPr>
            <a:r>
              <a:rPr lang="fr-FR" sz="1400" i="1" dirty="0">
                <a:latin typeface="Yu Gothic Light" panose="020B0300000000000000" pitchFamily="34" charset="-128"/>
                <a:ea typeface="Yu Gothic Light" panose="020B0300000000000000" pitchFamily="34" charset="-128"/>
              </a:rPr>
              <a:t>Une régression ensembliste avec le </a:t>
            </a:r>
            <a:r>
              <a:rPr lang="fr-FR" sz="1400" i="1" dirty="0" err="1">
                <a:latin typeface="Yu Gothic Light" panose="020B0300000000000000" pitchFamily="34" charset="-128"/>
                <a:ea typeface="Yu Gothic Light" panose="020B0300000000000000" pitchFamily="34" charset="-128"/>
              </a:rPr>
              <a:t>Ramdom</a:t>
            </a:r>
            <a:r>
              <a:rPr lang="fr-FR" sz="1400" i="1" dirty="0">
                <a:latin typeface="Yu Gothic Light" panose="020B0300000000000000" pitchFamily="34" charset="-128"/>
                <a:ea typeface="Yu Gothic Light" panose="020B0300000000000000" pitchFamily="34" charset="-128"/>
              </a:rPr>
              <a:t> Forest</a:t>
            </a:r>
          </a:p>
          <a:p>
            <a:endParaRPr lang="fr-FR" sz="1600" i="1" dirty="0">
              <a:latin typeface="Yu Gothic Light" panose="020B0300000000000000" pitchFamily="34" charset="-128"/>
              <a:ea typeface="Yu Gothic Light" panose="020B0300000000000000" pitchFamily="34" charset="-128"/>
            </a:endParaRPr>
          </a:p>
          <a:p>
            <a:pPr marL="285750" indent="-285750">
              <a:buFont typeface="Wingdings" panose="05000000000000000000" pitchFamily="2" charset="2"/>
              <a:buChar char="q"/>
            </a:pPr>
            <a:r>
              <a:rPr lang="fr-FR" sz="1600" dirty="0">
                <a:latin typeface="Yu Gothic Light" panose="020B0300000000000000" pitchFamily="34" charset="-128"/>
                <a:ea typeface="Yu Gothic Light" panose="020B0300000000000000" pitchFamily="34" charset="-128"/>
              </a:rPr>
              <a:t>Nous avons utilisé la validation croisée en vue de choisir le meilleur modèle avec les meilleurs hyperparamètres </a:t>
            </a:r>
          </a:p>
          <a:p>
            <a:endParaRPr lang="fr-FR" sz="1600" dirty="0">
              <a:latin typeface="Yu Gothic Light" panose="020B0300000000000000" pitchFamily="34" charset="-128"/>
              <a:ea typeface="Yu Gothic Light" panose="020B0300000000000000" pitchFamily="34" charset="-128"/>
            </a:endParaRPr>
          </a:p>
          <a:p>
            <a:pPr marL="285750" indent="-285750">
              <a:buFont typeface="Wingdings" panose="05000000000000000000" pitchFamily="2" charset="2"/>
              <a:buChar char="q"/>
            </a:pPr>
            <a:r>
              <a:rPr lang="fr-FR" sz="1600" dirty="0">
                <a:latin typeface="Yu Gothic Light" panose="020B0300000000000000" pitchFamily="34" charset="-128"/>
                <a:ea typeface="Yu Gothic Light" panose="020B0300000000000000" pitchFamily="34" charset="-128"/>
              </a:rPr>
              <a:t>Nous avons calculé les métriques (MSE, RMSE, R2, Temps de traitement) pour chacun de ces modèles, ainsi que le temps de calcul pour la prévision de </a:t>
            </a:r>
            <a:r>
              <a:rPr lang="fr-FR" sz="1600" dirty="0" err="1">
                <a:latin typeface="Yu Gothic Light" panose="020B0300000000000000" pitchFamily="34" charset="-128"/>
                <a:ea typeface="Yu Gothic Light" panose="020B0300000000000000" pitchFamily="34" charset="-128"/>
              </a:rPr>
              <a:t>SiteEnergyUse</a:t>
            </a:r>
            <a:r>
              <a:rPr lang="fr-FR" sz="1600" dirty="0">
                <a:latin typeface="Yu Gothic Light" panose="020B0300000000000000" pitchFamily="34" charset="-128"/>
                <a:ea typeface="Yu Gothic Light" panose="020B0300000000000000" pitchFamily="34" charset="-128"/>
              </a:rPr>
              <a:t> en vue de les comparer et d’en choisir une pour les prévisions de CO2 émis</a:t>
            </a:r>
          </a:p>
        </p:txBody>
      </p:sp>
      <p:sp>
        <p:nvSpPr>
          <p:cNvPr id="9" name="Rectangle 8">
            <a:extLst>
              <a:ext uri="{FF2B5EF4-FFF2-40B4-BE49-F238E27FC236}">
                <a16:creationId xmlns:a16="http://schemas.microsoft.com/office/drawing/2014/main" id="{B3A2829E-1B53-48F7-B1EC-7AAEC30554C4}"/>
              </a:ext>
            </a:extLst>
          </p:cNvPr>
          <p:cNvSpPr/>
          <p:nvPr/>
        </p:nvSpPr>
        <p:spPr>
          <a:xfrm>
            <a:off x="6781800" y="1387409"/>
            <a:ext cx="4572000" cy="4308872"/>
          </a:xfrm>
          <a:prstGeom prst="rect">
            <a:avLst/>
          </a:prstGeom>
        </p:spPr>
        <p:txBody>
          <a:bodyPr>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1600" dirty="0"/>
              <a:t>Nos décisions </a:t>
            </a:r>
          </a:p>
          <a:p>
            <a:endParaRPr lang="fr-FR" sz="1600" dirty="0"/>
          </a:p>
          <a:p>
            <a:pPr marL="285750" indent="-285750">
              <a:buFont typeface="Wingdings" panose="05000000000000000000" pitchFamily="2" charset="2"/>
              <a:buChar char="q"/>
            </a:pPr>
            <a:r>
              <a:rPr lang="fr-FR" sz="1600" dirty="0">
                <a:latin typeface="Yu Gothic Light" panose="020B0300000000000000" pitchFamily="34" charset="-128"/>
                <a:ea typeface="Yu Gothic Light" panose="020B0300000000000000" pitchFamily="34" charset="-128"/>
              </a:rPr>
              <a:t>Modèle </a:t>
            </a:r>
            <a:r>
              <a:rPr lang="fr-FR" sz="1600" dirty="0" err="1">
                <a:latin typeface="Yu Gothic Light" panose="020B0300000000000000" pitchFamily="34" charset="-128"/>
                <a:ea typeface="Yu Gothic Light" panose="020B0300000000000000" pitchFamily="34" charset="-128"/>
              </a:rPr>
              <a:t>Random</a:t>
            </a:r>
            <a:r>
              <a:rPr lang="fr-FR" sz="1600" dirty="0">
                <a:latin typeface="Yu Gothic Light" panose="020B0300000000000000" pitchFamily="34" charset="-128"/>
                <a:ea typeface="Yu Gothic Light" panose="020B0300000000000000" pitchFamily="34" charset="-128"/>
              </a:rPr>
              <a:t> Forest choisi pour une meilleure précision, suite aux analyses de toutes ces régressions</a:t>
            </a:r>
          </a:p>
          <a:p>
            <a:pPr marL="285750" indent="-285750">
              <a:buFont typeface="Wingdings" panose="05000000000000000000" pitchFamily="2" charset="2"/>
              <a:buChar char="q"/>
            </a:pPr>
            <a:endParaRPr lang="fr-FR" sz="1600" dirty="0">
              <a:latin typeface="Yu Gothic Light" panose="020B0300000000000000" pitchFamily="34" charset="-128"/>
              <a:ea typeface="Yu Gothic Light" panose="020B0300000000000000" pitchFamily="34" charset="-128"/>
            </a:endParaRPr>
          </a:p>
          <a:p>
            <a:pPr marL="285750" indent="-285750">
              <a:buFont typeface="Wingdings" panose="05000000000000000000" pitchFamily="2" charset="2"/>
              <a:buChar char="q"/>
            </a:pPr>
            <a:r>
              <a:rPr lang="fr-FR" sz="1600" dirty="0">
                <a:latin typeface="Yu Gothic Light" panose="020B0300000000000000" pitchFamily="34" charset="-128"/>
                <a:ea typeface="Yu Gothic Light" panose="020B0300000000000000" pitchFamily="34" charset="-128"/>
              </a:rPr>
              <a:t>Le même modèle a donc été choisi pour les prédictions du CO2</a:t>
            </a:r>
          </a:p>
          <a:p>
            <a:pPr marL="285750" indent="-285750">
              <a:buFont typeface="Wingdings" panose="05000000000000000000" pitchFamily="2" charset="2"/>
              <a:buChar char="q"/>
            </a:pPr>
            <a:endParaRPr lang="fr-FR" sz="1600" dirty="0">
              <a:latin typeface="Yu Gothic Light" panose="020B0300000000000000" pitchFamily="34" charset="-128"/>
              <a:ea typeface="Yu Gothic Light" panose="020B0300000000000000" pitchFamily="34" charset="-128"/>
            </a:endParaRPr>
          </a:p>
          <a:p>
            <a:pPr marL="285750" indent="-285750">
              <a:buFont typeface="Wingdings" panose="05000000000000000000" pitchFamily="2" charset="2"/>
              <a:buChar char="q"/>
            </a:pPr>
            <a:r>
              <a:rPr lang="fr-FR" sz="1600" dirty="0">
                <a:latin typeface="Yu Gothic Light" panose="020B0300000000000000" pitchFamily="34" charset="-128"/>
                <a:ea typeface="Yu Gothic Light" panose="020B0300000000000000" pitchFamily="34" charset="-128"/>
              </a:rPr>
              <a:t>Suite à l’analyse avec et sans </a:t>
            </a:r>
            <a:r>
              <a:rPr lang="fr-FR" sz="1600" dirty="0" err="1">
                <a:latin typeface="Yu Gothic Light" panose="020B0300000000000000" pitchFamily="34" charset="-128"/>
                <a:ea typeface="Yu Gothic Light" panose="020B0300000000000000" pitchFamily="34" charset="-128"/>
              </a:rPr>
              <a:t>EnergyStarscore</a:t>
            </a:r>
            <a:r>
              <a:rPr lang="fr-FR" sz="1600" dirty="0">
                <a:latin typeface="Yu Gothic Light" panose="020B0300000000000000" pitchFamily="34" charset="-128"/>
                <a:ea typeface="Yu Gothic Light" panose="020B0300000000000000" pitchFamily="34" charset="-128"/>
              </a:rPr>
              <a:t>, préconisation de ne pas prendre en compte ce score pour la prédiction, puisque plusieurs valeurs sont manquantes et l’analyse est plus biaisée, la mise en place est potentiellement couteuse, nécessitant des efforts supplémentaires pour un résultat similaire, </a:t>
            </a:r>
          </a:p>
          <a:p>
            <a:pPr marL="285750" indent="-285750">
              <a:buFont typeface="Wingdings" panose="05000000000000000000" pitchFamily="2" charset="2"/>
              <a:buChar char="q"/>
            </a:pPr>
            <a:endParaRPr lang="fr-FR" dirty="0">
              <a:latin typeface="Yu Gothic Light" panose="020B0300000000000000" pitchFamily="34" charset="-128"/>
              <a:ea typeface="Yu Gothic Light" panose="020B0300000000000000" pitchFamily="34" charset="-128"/>
            </a:endParaRPr>
          </a:p>
        </p:txBody>
      </p:sp>
    </p:spTree>
    <p:extLst>
      <p:ext uri="{BB962C8B-B14F-4D97-AF65-F5344CB8AC3E}">
        <p14:creationId xmlns:p14="http://schemas.microsoft.com/office/powerpoint/2010/main" val="117610725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B9D1970A-C51C-4882-9385-B8DB0988B174}"/>
              </a:ext>
            </a:extLst>
          </p:cNvPr>
          <p:cNvSpPr>
            <a:spLocks noGrp="1"/>
          </p:cNvSpPr>
          <p:nvPr>
            <p:ph type="sldNum" sz="quarter" idx="12"/>
          </p:nvPr>
        </p:nvSpPr>
        <p:spPr/>
        <p:txBody>
          <a:bodyPr/>
          <a:lstStyle/>
          <a:p>
            <a:fld id="{A47CBF5F-AFAF-4CF2-85DD-2C0CB3FB2310}" type="slidenum">
              <a:rPr lang="fr-FR" smtClean="0"/>
              <a:t>35</a:t>
            </a:fld>
            <a:endParaRPr lang="fr-FR"/>
          </a:p>
        </p:txBody>
      </p:sp>
      <p:pic>
        <p:nvPicPr>
          <p:cNvPr id="6" name="Image 5">
            <a:extLst>
              <a:ext uri="{FF2B5EF4-FFF2-40B4-BE49-F238E27FC236}">
                <a16:creationId xmlns:a16="http://schemas.microsoft.com/office/drawing/2014/main" id="{F1E2AB93-7272-4BB2-9524-47B43A8CF26B}"/>
              </a:ext>
            </a:extLst>
          </p:cNvPr>
          <p:cNvPicPr>
            <a:picLocks noChangeAspect="1"/>
          </p:cNvPicPr>
          <p:nvPr/>
        </p:nvPicPr>
        <p:blipFill>
          <a:blip r:embed="rId2" cstate="print">
            <a:duotone>
              <a:schemeClr val="accent1">
                <a:shade val="45000"/>
                <a:satMod val="135000"/>
              </a:schemeClr>
              <a:prstClr val="white"/>
            </a:duotone>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1313479" y="2397439"/>
            <a:ext cx="1973394" cy="2516084"/>
          </a:xfrm>
          <a:prstGeom prst="rect">
            <a:avLst/>
          </a:prstGeom>
          <a:noFill/>
          <a:ln>
            <a:noFill/>
          </a:ln>
        </p:spPr>
      </p:pic>
      <p:sp>
        <p:nvSpPr>
          <p:cNvPr id="11" name="Text Box 1">
            <a:extLst>
              <a:ext uri="{FF2B5EF4-FFF2-40B4-BE49-F238E27FC236}">
                <a16:creationId xmlns:a16="http://schemas.microsoft.com/office/drawing/2014/main" id="{089A3ABD-A592-44ED-A3AA-492CC4E3E5F8}"/>
              </a:ext>
            </a:extLst>
          </p:cNvPr>
          <p:cNvSpPr txBox="1">
            <a:spLocks noChangeArrowheads="1"/>
          </p:cNvSpPr>
          <p:nvPr/>
        </p:nvSpPr>
        <p:spPr bwMode="auto">
          <a:xfrm>
            <a:off x="3673839" y="3182867"/>
            <a:ext cx="4844322" cy="663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273050" algn="l"/>
                <a:tab pos="720725" algn="l"/>
                <a:tab pos="1169988" algn="l"/>
                <a:tab pos="1619250" algn="l"/>
                <a:tab pos="2068513" algn="l"/>
                <a:tab pos="2517775" algn="l"/>
                <a:tab pos="2967038" algn="l"/>
                <a:tab pos="3416300" algn="l"/>
                <a:tab pos="3865563" algn="l"/>
                <a:tab pos="4314825" algn="l"/>
                <a:tab pos="4764088" algn="l"/>
                <a:tab pos="5213350" algn="l"/>
                <a:tab pos="5662613" algn="l"/>
                <a:tab pos="6111875" algn="l"/>
                <a:tab pos="6561138" algn="l"/>
                <a:tab pos="7010400" algn="l"/>
                <a:tab pos="7459663" algn="l"/>
                <a:tab pos="7908925" algn="l"/>
                <a:tab pos="8358188" algn="l"/>
                <a:tab pos="8807450" algn="l"/>
                <a:tab pos="9256713" algn="l"/>
              </a:tabLst>
              <a:defRPr>
                <a:solidFill>
                  <a:srgbClr val="FFFFFF"/>
                </a:solidFill>
                <a:latin typeface="Arial" charset="0"/>
                <a:ea typeface="Microsoft YaHei" pitchFamily="32" charset="-122"/>
              </a:defRPr>
            </a:lvl1pPr>
            <a:lvl2pPr marL="273050" indent="-269875">
              <a:tabLst>
                <a:tab pos="273050" algn="l"/>
                <a:tab pos="720725" algn="l"/>
                <a:tab pos="1169988" algn="l"/>
                <a:tab pos="1619250" algn="l"/>
                <a:tab pos="2068513" algn="l"/>
                <a:tab pos="2517775" algn="l"/>
                <a:tab pos="2967038" algn="l"/>
                <a:tab pos="3416300" algn="l"/>
                <a:tab pos="3865563" algn="l"/>
                <a:tab pos="4314825" algn="l"/>
                <a:tab pos="4764088" algn="l"/>
                <a:tab pos="5213350" algn="l"/>
                <a:tab pos="5662613" algn="l"/>
                <a:tab pos="6111875" algn="l"/>
                <a:tab pos="6561138" algn="l"/>
                <a:tab pos="7010400" algn="l"/>
                <a:tab pos="7459663" algn="l"/>
                <a:tab pos="7908925" algn="l"/>
                <a:tab pos="8358188" algn="l"/>
                <a:tab pos="8807450" algn="l"/>
                <a:tab pos="9256713" algn="l"/>
              </a:tabLst>
              <a:defRPr>
                <a:solidFill>
                  <a:srgbClr val="FFFFFF"/>
                </a:solidFill>
                <a:latin typeface="Arial" charset="0"/>
                <a:ea typeface="Microsoft YaHei" pitchFamily="32" charset="-122"/>
              </a:defRPr>
            </a:lvl2pPr>
            <a:lvl3pPr>
              <a:tabLst>
                <a:tab pos="273050" algn="l"/>
                <a:tab pos="720725" algn="l"/>
                <a:tab pos="1169988" algn="l"/>
                <a:tab pos="1619250" algn="l"/>
                <a:tab pos="2068513" algn="l"/>
                <a:tab pos="2517775" algn="l"/>
                <a:tab pos="2967038" algn="l"/>
                <a:tab pos="3416300" algn="l"/>
                <a:tab pos="3865563" algn="l"/>
                <a:tab pos="4314825" algn="l"/>
                <a:tab pos="4764088" algn="l"/>
                <a:tab pos="5213350" algn="l"/>
                <a:tab pos="5662613" algn="l"/>
                <a:tab pos="6111875" algn="l"/>
                <a:tab pos="6561138" algn="l"/>
                <a:tab pos="7010400" algn="l"/>
                <a:tab pos="7459663" algn="l"/>
                <a:tab pos="7908925" algn="l"/>
                <a:tab pos="8358188" algn="l"/>
                <a:tab pos="8807450" algn="l"/>
                <a:tab pos="9256713" algn="l"/>
              </a:tabLst>
              <a:defRPr>
                <a:solidFill>
                  <a:srgbClr val="FFFFFF"/>
                </a:solidFill>
                <a:latin typeface="Arial" charset="0"/>
                <a:ea typeface="Microsoft YaHei" pitchFamily="32" charset="-122"/>
              </a:defRPr>
            </a:lvl3pPr>
            <a:lvl4pPr>
              <a:tabLst>
                <a:tab pos="273050" algn="l"/>
                <a:tab pos="720725" algn="l"/>
                <a:tab pos="1169988" algn="l"/>
                <a:tab pos="1619250" algn="l"/>
                <a:tab pos="2068513" algn="l"/>
                <a:tab pos="2517775" algn="l"/>
                <a:tab pos="2967038" algn="l"/>
                <a:tab pos="3416300" algn="l"/>
                <a:tab pos="3865563" algn="l"/>
                <a:tab pos="4314825" algn="l"/>
                <a:tab pos="4764088" algn="l"/>
                <a:tab pos="5213350" algn="l"/>
                <a:tab pos="5662613" algn="l"/>
                <a:tab pos="6111875" algn="l"/>
                <a:tab pos="6561138" algn="l"/>
                <a:tab pos="7010400" algn="l"/>
                <a:tab pos="7459663" algn="l"/>
                <a:tab pos="7908925" algn="l"/>
                <a:tab pos="8358188" algn="l"/>
                <a:tab pos="8807450" algn="l"/>
                <a:tab pos="9256713" algn="l"/>
              </a:tabLst>
              <a:defRPr>
                <a:solidFill>
                  <a:srgbClr val="FFFFFF"/>
                </a:solidFill>
                <a:latin typeface="Arial" charset="0"/>
                <a:ea typeface="Microsoft YaHei" pitchFamily="32" charset="-122"/>
              </a:defRPr>
            </a:lvl4pPr>
            <a:lvl5pPr>
              <a:tabLst>
                <a:tab pos="273050" algn="l"/>
                <a:tab pos="720725" algn="l"/>
                <a:tab pos="1169988" algn="l"/>
                <a:tab pos="1619250" algn="l"/>
                <a:tab pos="2068513" algn="l"/>
                <a:tab pos="2517775" algn="l"/>
                <a:tab pos="2967038" algn="l"/>
                <a:tab pos="3416300" algn="l"/>
                <a:tab pos="3865563" algn="l"/>
                <a:tab pos="4314825" algn="l"/>
                <a:tab pos="4764088" algn="l"/>
                <a:tab pos="5213350" algn="l"/>
                <a:tab pos="5662613" algn="l"/>
                <a:tab pos="6111875" algn="l"/>
                <a:tab pos="6561138" algn="l"/>
                <a:tab pos="7010400" algn="l"/>
                <a:tab pos="7459663" algn="l"/>
                <a:tab pos="7908925" algn="l"/>
                <a:tab pos="8358188" algn="l"/>
                <a:tab pos="8807450" algn="l"/>
                <a:tab pos="9256713" algn="l"/>
              </a:tabLst>
              <a:defRPr>
                <a:solidFill>
                  <a:srgbClr val="FFFFFF"/>
                </a:solidFill>
                <a:latin typeface="Arial" charset="0"/>
                <a:ea typeface="Microsoft YaHei" pitchFamily="32" charset="-122"/>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273050" algn="l"/>
                <a:tab pos="720725" algn="l"/>
                <a:tab pos="1169988" algn="l"/>
                <a:tab pos="1619250" algn="l"/>
                <a:tab pos="2068513" algn="l"/>
                <a:tab pos="2517775" algn="l"/>
                <a:tab pos="2967038" algn="l"/>
                <a:tab pos="3416300" algn="l"/>
                <a:tab pos="3865563" algn="l"/>
                <a:tab pos="4314825" algn="l"/>
                <a:tab pos="4764088" algn="l"/>
                <a:tab pos="5213350" algn="l"/>
                <a:tab pos="5662613" algn="l"/>
                <a:tab pos="6111875" algn="l"/>
                <a:tab pos="6561138" algn="l"/>
                <a:tab pos="7010400" algn="l"/>
                <a:tab pos="7459663" algn="l"/>
                <a:tab pos="7908925" algn="l"/>
                <a:tab pos="8358188" algn="l"/>
                <a:tab pos="8807450" algn="l"/>
                <a:tab pos="9256713" algn="l"/>
              </a:tabLst>
              <a:defRPr>
                <a:solidFill>
                  <a:srgbClr val="FFFFFF"/>
                </a:solidFill>
                <a:latin typeface="Arial" charset="0"/>
                <a:ea typeface="Microsoft YaHei" pitchFamily="32" charset="-122"/>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273050" algn="l"/>
                <a:tab pos="720725" algn="l"/>
                <a:tab pos="1169988" algn="l"/>
                <a:tab pos="1619250" algn="l"/>
                <a:tab pos="2068513" algn="l"/>
                <a:tab pos="2517775" algn="l"/>
                <a:tab pos="2967038" algn="l"/>
                <a:tab pos="3416300" algn="l"/>
                <a:tab pos="3865563" algn="l"/>
                <a:tab pos="4314825" algn="l"/>
                <a:tab pos="4764088" algn="l"/>
                <a:tab pos="5213350" algn="l"/>
                <a:tab pos="5662613" algn="l"/>
                <a:tab pos="6111875" algn="l"/>
                <a:tab pos="6561138" algn="l"/>
                <a:tab pos="7010400" algn="l"/>
                <a:tab pos="7459663" algn="l"/>
                <a:tab pos="7908925" algn="l"/>
                <a:tab pos="8358188" algn="l"/>
                <a:tab pos="8807450" algn="l"/>
                <a:tab pos="9256713" algn="l"/>
              </a:tabLst>
              <a:defRPr>
                <a:solidFill>
                  <a:srgbClr val="FFFFFF"/>
                </a:solidFill>
                <a:latin typeface="Arial" charset="0"/>
                <a:ea typeface="Microsoft YaHei" pitchFamily="32" charset="-122"/>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273050" algn="l"/>
                <a:tab pos="720725" algn="l"/>
                <a:tab pos="1169988" algn="l"/>
                <a:tab pos="1619250" algn="l"/>
                <a:tab pos="2068513" algn="l"/>
                <a:tab pos="2517775" algn="l"/>
                <a:tab pos="2967038" algn="l"/>
                <a:tab pos="3416300" algn="l"/>
                <a:tab pos="3865563" algn="l"/>
                <a:tab pos="4314825" algn="l"/>
                <a:tab pos="4764088" algn="l"/>
                <a:tab pos="5213350" algn="l"/>
                <a:tab pos="5662613" algn="l"/>
                <a:tab pos="6111875" algn="l"/>
                <a:tab pos="6561138" algn="l"/>
                <a:tab pos="7010400" algn="l"/>
                <a:tab pos="7459663" algn="l"/>
                <a:tab pos="7908925" algn="l"/>
                <a:tab pos="8358188" algn="l"/>
                <a:tab pos="8807450" algn="l"/>
                <a:tab pos="9256713" algn="l"/>
              </a:tabLst>
              <a:defRPr>
                <a:solidFill>
                  <a:srgbClr val="FFFFFF"/>
                </a:solidFill>
                <a:latin typeface="Arial" charset="0"/>
                <a:ea typeface="Microsoft YaHei" pitchFamily="32" charset="-122"/>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273050" algn="l"/>
                <a:tab pos="720725" algn="l"/>
                <a:tab pos="1169988" algn="l"/>
                <a:tab pos="1619250" algn="l"/>
                <a:tab pos="2068513" algn="l"/>
                <a:tab pos="2517775" algn="l"/>
                <a:tab pos="2967038" algn="l"/>
                <a:tab pos="3416300" algn="l"/>
                <a:tab pos="3865563" algn="l"/>
                <a:tab pos="4314825" algn="l"/>
                <a:tab pos="4764088" algn="l"/>
                <a:tab pos="5213350" algn="l"/>
                <a:tab pos="5662613" algn="l"/>
                <a:tab pos="6111875" algn="l"/>
                <a:tab pos="6561138" algn="l"/>
                <a:tab pos="7010400" algn="l"/>
                <a:tab pos="7459663" algn="l"/>
                <a:tab pos="7908925" algn="l"/>
                <a:tab pos="8358188" algn="l"/>
                <a:tab pos="8807450" algn="l"/>
                <a:tab pos="9256713" algn="l"/>
              </a:tabLst>
              <a:defRPr>
                <a:solidFill>
                  <a:srgbClr val="FFFFFF"/>
                </a:solidFill>
                <a:latin typeface="Arial" charset="0"/>
                <a:ea typeface="Microsoft YaHei" pitchFamily="32" charset="-122"/>
              </a:defRPr>
            </a:lvl9pPr>
          </a:lstStyle>
          <a:p>
            <a:pPr marL="1588" lvl="1" indent="0">
              <a:lnSpc>
                <a:spcPct val="90000"/>
              </a:lnSpc>
              <a:spcBef>
                <a:spcPts val="750"/>
              </a:spcBef>
              <a:buClr>
                <a:srgbClr val="FF6600"/>
              </a:buClr>
              <a:buSzPct val="100000"/>
              <a:defRPr/>
            </a:pPr>
            <a:r>
              <a:rPr lang="fr-FR" altLang="fr-FR" sz="3600" b="1" dirty="0">
                <a:solidFill>
                  <a:srgbClr val="00529B"/>
                </a:solidFill>
                <a:latin typeface="+mn-lt"/>
                <a:cs typeface="Arial" charset="0"/>
              </a:rPr>
              <a:t>Des questions ?</a:t>
            </a:r>
          </a:p>
        </p:txBody>
      </p:sp>
      <p:sp>
        <p:nvSpPr>
          <p:cNvPr id="13" name="Ellipse 12">
            <a:extLst>
              <a:ext uri="{FF2B5EF4-FFF2-40B4-BE49-F238E27FC236}">
                <a16:creationId xmlns:a16="http://schemas.microsoft.com/office/drawing/2014/main" id="{115AFD4B-8125-4C64-9D7D-30BB4E2CF68B}"/>
              </a:ext>
            </a:extLst>
          </p:cNvPr>
          <p:cNvSpPr/>
          <p:nvPr/>
        </p:nvSpPr>
        <p:spPr>
          <a:xfrm>
            <a:off x="79375" y="308713"/>
            <a:ext cx="432000" cy="432000"/>
          </a:xfrm>
          <a:prstGeom prst="ellipse">
            <a:avLst/>
          </a:prstGeom>
          <a:solidFill>
            <a:srgbClr val="16B07D"/>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fr-FR" b="1" dirty="0">
                <a:solidFill>
                  <a:schemeClr val="bg1"/>
                </a:solidFill>
                <a:latin typeface="Nexa Bold"/>
                <a:cs typeface="Nexa Bold"/>
              </a:rPr>
              <a:t>0</a:t>
            </a:r>
          </a:p>
        </p:txBody>
      </p:sp>
      <p:sp>
        <p:nvSpPr>
          <p:cNvPr id="15" name="Text Box 2">
            <a:extLst>
              <a:ext uri="{FF2B5EF4-FFF2-40B4-BE49-F238E27FC236}">
                <a16:creationId xmlns:a16="http://schemas.microsoft.com/office/drawing/2014/main" id="{9698ACDE-5256-44CD-A921-D74C7BB8C1EA}"/>
              </a:ext>
            </a:extLst>
          </p:cNvPr>
          <p:cNvSpPr txBox="1">
            <a:spLocks noChangeArrowheads="1"/>
          </p:cNvSpPr>
          <p:nvPr/>
        </p:nvSpPr>
        <p:spPr bwMode="auto">
          <a:xfrm>
            <a:off x="241300" y="265088"/>
            <a:ext cx="7556500" cy="5254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marL="355600" indent="-352425">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defRPr>
                <a:solidFill>
                  <a:schemeClr val="bg1"/>
                </a:solidFill>
                <a:latin typeface="Arial" panose="020B0604020202020204" pitchFamily="34" charset="0"/>
                <a:ea typeface="Microsoft YaHei" panose="020B0503020204020204" pitchFamily="34" charset="-122"/>
              </a:defRPr>
            </a:lvl1pPr>
            <a:lvl2pPr>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defRPr>
                <a:solidFill>
                  <a:schemeClr val="bg1"/>
                </a:solidFill>
                <a:latin typeface="Arial" panose="020B0604020202020204" pitchFamily="34" charset="0"/>
                <a:ea typeface="Microsoft YaHei" panose="020B0503020204020204" pitchFamily="34" charset="-122"/>
              </a:defRPr>
            </a:lvl2pPr>
            <a:lvl3pPr>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defRPr>
                <a:solidFill>
                  <a:schemeClr val="bg1"/>
                </a:solidFill>
                <a:latin typeface="Arial" panose="020B0604020202020204" pitchFamily="34" charset="0"/>
                <a:ea typeface="Microsoft YaHei" panose="020B0503020204020204" pitchFamily="34" charset="-122"/>
              </a:defRPr>
            </a:lvl3pPr>
            <a:lvl4pPr>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defRPr>
                <a:solidFill>
                  <a:schemeClr val="bg1"/>
                </a:solidFill>
                <a:latin typeface="Arial" panose="020B0604020202020204" pitchFamily="34" charset="0"/>
                <a:ea typeface="Microsoft YaHei" panose="020B0503020204020204" pitchFamily="34" charset="-122"/>
              </a:defRPr>
            </a:lvl4pPr>
            <a:lvl5pPr>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spcBef>
                <a:spcPct val="0"/>
              </a:spcBef>
              <a:spcAft>
                <a:spcPct val="0"/>
              </a:spcAft>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spcBef>
                <a:spcPct val="0"/>
              </a:spcBef>
              <a:spcAft>
                <a:spcPct val="0"/>
              </a:spcAft>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spcBef>
                <a:spcPct val="0"/>
              </a:spcBef>
              <a:spcAft>
                <a:spcPct val="0"/>
              </a:spcAft>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spcBef>
                <a:spcPct val="0"/>
              </a:spcBef>
              <a:spcAft>
                <a:spcPct val="0"/>
              </a:spcAft>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defRPr>
                <a:solidFill>
                  <a:schemeClr val="bg1"/>
                </a:solidFill>
                <a:latin typeface="Arial" panose="020B0604020202020204" pitchFamily="34" charset="0"/>
                <a:ea typeface="Microsoft YaHei" panose="020B0503020204020204" pitchFamily="34" charset="-122"/>
              </a:defRPr>
            </a:lvl9pPr>
          </a:lstStyle>
          <a:p>
            <a:pPr eaLnBrk="1" hangingPunct="1">
              <a:buSzPct val="100000"/>
            </a:pPr>
            <a:r>
              <a:rPr lang="fr-FR" altLang="fr-FR" sz="2800" b="1" i="1" dirty="0">
                <a:solidFill>
                  <a:srgbClr val="002060"/>
                </a:solidFill>
                <a:latin typeface="Century Gothic" panose="020B0502020202020204" pitchFamily="34" charset="0"/>
              </a:rPr>
              <a:t>	Conclusion &amp; prochaines étapes</a:t>
            </a:r>
          </a:p>
        </p:txBody>
      </p:sp>
    </p:spTree>
    <p:extLst>
      <p:ext uri="{BB962C8B-B14F-4D97-AF65-F5344CB8AC3E}">
        <p14:creationId xmlns:p14="http://schemas.microsoft.com/office/powerpoint/2010/main" val="6154985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4" name="Text Box 2">
            <a:extLst>
              <a:ext uri="{FF2B5EF4-FFF2-40B4-BE49-F238E27FC236}">
                <a16:creationId xmlns:a16="http://schemas.microsoft.com/office/drawing/2014/main" id="{4811F7B5-4083-476F-827C-F7EE1D90961C}"/>
              </a:ext>
            </a:extLst>
          </p:cNvPr>
          <p:cNvSpPr txBox="1">
            <a:spLocks noChangeArrowheads="1"/>
          </p:cNvSpPr>
          <p:nvPr/>
        </p:nvSpPr>
        <p:spPr bwMode="auto">
          <a:xfrm>
            <a:off x="241300" y="265088"/>
            <a:ext cx="7556500" cy="5254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marL="355600" indent="-352425">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defRPr>
                <a:solidFill>
                  <a:schemeClr val="bg1"/>
                </a:solidFill>
                <a:latin typeface="Arial" panose="020B0604020202020204" pitchFamily="34" charset="0"/>
                <a:ea typeface="Microsoft YaHei" panose="020B0503020204020204" pitchFamily="34" charset="-122"/>
              </a:defRPr>
            </a:lvl1pPr>
            <a:lvl2pPr>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defRPr>
                <a:solidFill>
                  <a:schemeClr val="bg1"/>
                </a:solidFill>
                <a:latin typeface="Arial" panose="020B0604020202020204" pitchFamily="34" charset="0"/>
                <a:ea typeface="Microsoft YaHei" panose="020B0503020204020204" pitchFamily="34" charset="-122"/>
              </a:defRPr>
            </a:lvl2pPr>
            <a:lvl3pPr>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defRPr>
                <a:solidFill>
                  <a:schemeClr val="bg1"/>
                </a:solidFill>
                <a:latin typeface="Arial" panose="020B0604020202020204" pitchFamily="34" charset="0"/>
                <a:ea typeface="Microsoft YaHei" panose="020B0503020204020204" pitchFamily="34" charset="-122"/>
              </a:defRPr>
            </a:lvl3pPr>
            <a:lvl4pPr>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defRPr>
                <a:solidFill>
                  <a:schemeClr val="bg1"/>
                </a:solidFill>
                <a:latin typeface="Arial" panose="020B0604020202020204" pitchFamily="34" charset="0"/>
                <a:ea typeface="Microsoft YaHei" panose="020B0503020204020204" pitchFamily="34" charset="-122"/>
              </a:defRPr>
            </a:lvl4pPr>
            <a:lvl5pPr>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spcBef>
                <a:spcPct val="0"/>
              </a:spcBef>
              <a:spcAft>
                <a:spcPct val="0"/>
              </a:spcAft>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spcBef>
                <a:spcPct val="0"/>
              </a:spcBef>
              <a:spcAft>
                <a:spcPct val="0"/>
              </a:spcAft>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spcBef>
                <a:spcPct val="0"/>
              </a:spcBef>
              <a:spcAft>
                <a:spcPct val="0"/>
              </a:spcAft>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spcBef>
                <a:spcPct val="0"/>
              </a:spcBef>
              <a:spcAft>
                <a:spcPct val="0"/>
              </a:spcAft>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defRPr>
                <a:solidFill>
                  <a:schemeClr val="bg1"/>
                </a:solidFill>
                <a:latin typeface="Arial" panose="020B0604020202020204" pitchFamily="34" charset="0"/>
                <a:ea typeface="Microsoft YaHei" panose="020B0503020204020204" pitchFamily="34" charset="-122"/>
              </a:defRPr>
            </a:lvl9pPr>
          </a:lstStyle>
          <a:p>
            <a:pPr eaLnBrk="1" hangingPunct="1">
              <a:buSzPct val="100000"/>
            </a:pPr>
            <a:r>
              <a:rPr lang="fr-FR" altLang="fr-FR" sz="2800" b="1" i="1" dirty="0">
                <a:solidFill>
                  <a:srgbClr val="002060"/>
                </a:solidFill>
                <a:latin typeface="Century Gothic" panose="020B0502020202020204" pitchFamily="34" charset="0"/>
              </a:rPr>
              <a:t>	Sommaire</a:t>
            </a:r>
          </a:p>
        </p:txBody>
      </p:sp>
      <p:sp>
        <p:nvSpPr>
          <p:cNvPr id="14" name="Ellipse 13">
            <a:extLst>
              <a:ext uri="{FF2B5EF4-FFF2-40B4-BE49-F238E27FC236}">
                <a16:creationId xmlns:a16="http://schemas.microsoft.com/office/drawing/2014/main" id="{1BC3B96E-9EDF-4A9C-8A2E-C05604B621D7}"/>
              </a:ext>
            </a:extLst>
          </p:cNvPr>
          <p:cNvSpPr/>
          <p:nvPr/>
        </p:nvSpPr>
        <p:spPr>
          <a:xfrm>
            <a:off x="79375" y="308713"/>
            <a:ext cx="432000" cy="432000"/>
          </a:xfrm>
          <a:prstGeom prst="ellipse">
            <a:avLst/>
          </a:prstGeom>
          <a:solidFill>
            <a:srgbClr val="16B07D"/>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fr-FR" b="1" dirty="0">
                <a:solidFill>
                  <a:schemeClr val="bg1"/>
                </a:solidFill>
                <a:latin typeface="Nexa Bold"/>
                <a:cs typeface="Nexa Bold"/>
              </a:rPr>
              <a:t>0</a:t>
            </a:r>
          </a:p>
        </p:txBody>
      </p:sp>
      <p:sp>
        <p:nvSpPr>
          <p:cNvPr id="3" name="Espace réservé du numéro de diapositive 2">
            <a:extLst>
              <a:ext uri="{FF2B5EF4-FFF2-40B4-BE49-F238E27FC236}">
                <a16:creationId xmlns:a16="http://schemas.microsoft.com/office/drawing/2014/main" id="{5B7AAE45-4D82-4172-A56A-8318A02E9BE6}"/>
              </a:ext>
            </a:extLst>
          </p:cNvPr>
          <p:cNvSpPr>
            <a:spLocks noGrp="1"/>
          </p:cNvSpPr>
          <p:nvPr>
            <p:ph type="sldNum" sz="quarter" idx="12"/>
          </p:nvPr>
        </p:nvSpPr>
        <p:spPr/>
        <p:txBody>
          <a:bodyPr/>
          <a:lstStyle/>
          <a:p>
            <a:fld id="{A47CBF5F-AFAF-4CF2-85DD-2C0CB3FB2310}" type="slidenum">
              <a:rPr lang="fr-FR" smtClean="0"/>
              <a:t>4</a:t>
            </a:fld>
            <a:endParaRPr lang="fr-FR"/>
          </a:p>
        </p:txBody>
      </p:sp>
      <p:sp>
        <p:nvSpPr>
          <p:cNvPr id="2" name="ZoneTexte 1">
            <a:extLst>
              <a:ext uri="{FF2B5EF4-FFF2-40B4-BE49-F238E27FC236}">
                <a16:creationId xmlns:a16="http://schemas.microsoft.com/office/drawing/2014/main" id="{9B0BAE2B-B60E-415A-B67E-70AA327452EF}"/>
              </a:ext>
            </a:extLst>
          </p:cNvPr>
          <p:cNvSpPr txBox="1"/>
          <p:nvPr/>
        </p:nvSpPr>
        <p:spPr>
          <a:xfrm>
            <a:off x="2939857" y="548544"/>
            <a:ext cx="6201604" cy="692255"/>
          </a:xfrm>
          <a:prstGeom prst="rect">
            <a:avLst/>
          </a:prstGeom>
          <a:ln w="28575">
            <a:noFill/>
          </a:ln>
        </p:spPr>
        <p:txBody>
          <a:bodyPr wrap="square" lIns="72000" tIns="396000" rtlCol="0" anchor="t">
            <a:spAutoFit/>
          </a:bodyPr>
          <a:lstStyle/>
          <a:p>
            <a:pPr marL="3175" algn="l"/>
            <a:endParaRPr lang="fr-FR" sz="1600" b="1" dirty="0">
              <a:solidFill>
                <a:srgbClr val="002060"/>
              </a:solidFill>
              <a:latin typeface="Century Gothic" panose="020B0502020202020204" pitchFamily="34" charset="0"/>
              <a:ea typeface="Microsoft YaHei" panose="020B0503020204020204" pitchFamily="34" charset="-122"/>
            </a:endParaRPr>
          </a:p>
        </p:txBody>
      </p:sp>
      <p:sp>
        <p:nvSpPr>
          <p:cNvPr id="18" name="ZoneTexte 17">
            <a:extLst>
              <a:ext uri="{FF2B5EF4-FFF2-40B4-BE49-F238E27FC236}">
                <a16:creationId xmlns:a16="http://schemas.microsoft.com/office/drawing/2014/main" id="{1B64A551-9DFD-4ABB-8340-FC88A65CD404}"/>
              </a:ext>
            </a:extLst>
          </p:cNvPr>
          <p:cNvSpPr txBox="1"/>
          <p:nvPr/>
        </p:nvSpPr>
        <p:spPr>
          <a:xfrm>
            <a:off x="1088756" y="1011919"/>
            <a:ext cx="10467974" cy="4616648"/>
          </a:xfrm>
          <a:prstGeom prst="rect">
            <a:avLst/>
          </a:prstGeom>
          <a:noFill/>
          <a:ln w="28575">
            <a:solidFill>
              <a:srgbClr val="16B07D"/>
            </a:solidFill>
          </a:ln>
        </p:spPr>
        <p:txBody>
          <a:bodyPr wrap="square">
            <a:spAutoFit/>
          </a:bodyPr>
          <a:lstStyle/>
          <a:p>
            <a:pPr marL="0" indent="0">
              <a:buNone/>
            </a:pPr>
            <a:endParaRPr lang="fr-FR" sz="2400" cap="small" dirty="0"/>
          </a:p>
          <a:p>
            <a:pPr marL="0" indent="0">
              <a:buNone/>
            </a:pPr>
            <a:r>
              <a:rPr lang="fr-FR" sz="2400" b="1" cap="small" dirty="0"/>
              <a:t>Partie 1</a:t>
            </a:r>
            <a:r>
              <a:rPr lang="fr-FR" sz="2400" cap="small" dirty="0"/>
              <a:t> - </a:t>
            </a:r>
            <a:r>
              <a:rPr lang="fr-FR" sz="2400" dirty="0"/>
              <a:t>Présentation du jeu de données</a:t>
            </a:r>
            <a:endParaRPr lang="fr-FR" i="1" dirty="0"/>
          </a:p>
          <a:p>
            <a:pPr marL="0" indent="0">
              <a:buNone/>
            </a:pPr>
            <a:endParaRPr lang="fr-FR" sz="2400" dirty="0"/>
          </a:p>
          <a:p>
            <a:pPr marL="0" indent="0">
              <a:buNone/>
            </a:pPr>
            <a:r>
              <a:rPr lang="fr-FR" sz="2400" b="1" cap="small" dirty="0"/>
              <a:t>Partie 2 </a:t>
            </a:r>
            <a:r>
              <a:rPr lang="fr-FR" sz="2400" cap="small" dirty="0"/>
              <a:t> - </a:t>
            </a:r>
            <a:r>
              <a:rPr lang="fr-FR" sz="2400" dirty="0"/>
              <a:t>Présentation du nettoyage et de l’exploration du jeu de données </a:t>
            </a:r>
          </a:p>
          <a:p>
            <a:pPr marL="285750" indent="-285750">
              <a:buFont typeface="Wingdings" panose="05000000000000000000" pitchFamily="2" charset="2"/>
              <a:buChar char="Ø"/>
            </a:pPr>
            <a:r>
              <a:rPr lang="fr-FR" i="1" dirty="0"/>
              <a:t>Sélection des informations pertinentes pour répondre à la problématique</a:t>
            </a:r>
          </a:p>
          <a:p>
            <a:pPr marL="285750" indent="-285750">
              <a:buFont typeface="Wingdings" panose="05000000000000000000" pitchFamily="2" charset="2"/>
              <a:buChar char="Ø"/>
            </a:pPr>
            <a:r>
              <a:rPr lang="fr-FR" i="1" dirty="0"/>
              <a:t>Repérage et traitement des valeurs manquantes et des valeurs aberrantes</a:t>
            </a:r>
          </a:p>
          <a:p>
            <a:pPr marL="285750" indent="-285750">
              <a:buFont typeface="Wingdings" panose="05000000000000000000" pitchFamily="2" charset="2"/>
              <a:buChar char="Ø"/>
            </a:pPr>
            <a:r>
              <a:rPr lang="fr-FR" i="1" dirty="0"/>
              <a:t>Analyses univariées et multivariées de variables pertinentes</a:t>
            </a:r>
          </a:p>
          <a:p>
            <a:pPr marL="0" indent="0">
              <a:buNone/>
            </a:pPr>
            <a:endParaRPr lang="fr-FR" dirty="0"/>
          </a:p>
          <a:p>
            <a:pPr marL="0" indent="0">
              <a:buNone/>
            </a:pPr>
            <a:r>
              <a:rPr lang="fr-FR" sz="2400" b="1" cap="small" dirty="0"/>
              <a:t>Partie 3 </a:t>
            </a:r>
            <a:r>
              <a:rPr lang="fr-FR" sz="2400" cap="small" dirty="0"/>
              <a:t> - </a:t>
            </a:r>
            <a:r>
              <a:rPr lang="fr-FR" sz="2400" dirty="0"/>
              <a:t>Présentation de l’analyse et du modèle choisi</a:t>
            </a:r>
          </a:p>
          <a:p>
            <a:pPr marL="285750" indent="-285750">
              <a:buFont typeface="Wingdings" panose="05000000000000000000" pitchFamily="2" charset="2"/>
              <a:buChar char="Ø"/>
            </a:pPr>
            <a:r>
              <a:rPr lang="fr-FR" i="1" dirty="0"/>
              <a:t>Mise en place du modèle d'apprentissage supervisé adapté au problème métier</a:t>
            </a:r>
          </a:p>
          <a:p>
            <a:pPr marL="285750" indent="-285750">
              <a:buFont typeface="Wingdings" panose="05000000000000000000" pitchFamily="2" charset="2"/>
              <a:buChar char="Ø"/>
            </a:pPr>
            <a:r>
              <a:rPr lang="fr-FR" i="1" dirty="0"/>
              <a:t>Transformation des variables et évaluation des performances de régression</a:t>
            </a:r>
          </a:p>
          <a:p>
            <a:pPr marL="285750" indent="-285750">
              <a:buFont typeface="Wingdings" panose="05000000000000000000" pitchFamily="2" charset="2"/>
              <a:buChar char="Ø"/>
            </a:pPr>
            <a:r>
              <a:rPr lang="fr-FR" i="1" dirty="0"/>
              <a:t>Influence de la variable « </a:t>
            </a:r>
            <a:r>
              <a:rPr lang="fr-FR" i="1" dirty="0" err="1"/>
              <a:t>EnergyStarScore</a:t>
            </a:r>
            <a:r>
              <a:rPr lang="fr-FR" i="1" dirty="0"/>
              <a:t> » sur le résultat</a:t>
            </a:r>
          </a:p>
          <a:p>
            <a:pPr marL="285750" indent="-285750">
              <a:buFont typeface="Wingdings" panose="05000000000000000000" pitchFamily="2" charset="2"/>
              <a:buChar char="Ø"/>
            </a:pPr>
            <a:endParaRPr lang="fr-FR" sz="2400" dirty="0"/>
          </a:p>
          <a:p>
            <a:pPr marL="0" indent="0">
              <a:buNone/>
            </a:pPr>
            <a:r>
              <a:rPr lang="fr-FR" sz="2400" b="1" cap="small" dirty="0"/>
              <a:t>Partie 4 </a:t>
            </a:r>
            <a:r>
              <a:rPr lang="fr-FR" sz="2400" cap="small" dirty="0"/>
              <a:t>– </a:t>
            </a:r>
            <a:r>
              <a:rPr lang="fr-FR" sz="2400" dirty="0"/>
              <a:t>Conclusions et Questions-réponses</a:t>
            </a:r>
          </a:p>
        </p:txBody>
      </p:sp>
      <p:sp>
        <p:nvSpPr>
          <p:cNvPr id="20" name="Ellipse 19">
            <a:extLst>
              <a:ext uri="{FF2B5EF4-FFF2-40B4-BE49-F238E27FC236}">
                <a16:creationId xmlns:a16="http://schemas.microsoft.com/office/drawing/2014/main" id="{324801C4-1875-4132-AE2D-7DEBAF2AE875}"/>
              </a:ext>
            </a:extLst>
          </p:cNvPr>
          <p:cNvSpPr/>
          <p:nvPr/>
        </p:nvSpPr>
        <p:spPr>
          <a:xfrm>
            <a:off x="511375" y="1336456"/>
            <a:ext cx="432000" cy="432000"/>
          </a:xfrm>
          <a:prstGeom prst="ellipse">
            <a:avLst/>
          </a:prstGeom>
          <a:solidFill>
            <a:srgbClr val="16B07D"/>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fr-FR" b="1" dirty="0">
                <a:solidFill>
                  <a:schemeClr val="bg1"/>
                </a:solidFill>
                <a:latin typeface="Nexa Bold"/>
                <a:cs typeface="Nexa Bold"/>
              </a:rPr>
              <a:t>1</a:t>
            </a:r>
          </a:p>
        </p:txBody>
      </p:sp>
      <p:sp>
        <p:nvSpPr>
          <p:cNvPr id="21" name="Ellipse 20">
            <a:extLst>
              <a:ext uri="{FF2B5EF4-FFF2-40B4-BE49-F238E27FC236}">
                <a16:creationId xmlns:a16="http://schemas.microsoft.com/office/drawing/2014/main" id="{C6527175-859C-4CE5-8A66-96D71336C6DD}"/>
              </a:ext>
            </a:extLst>
          </p:cNvPr>
          <p:cNvSpPr/>
          <p:nvPr/>
        </p:nvSpPr>
        <p:spPr>
          <a:xfrm>
            <a:off x="594844" y="5125519"/>
            <a:ext cx="432000" cy="432000"/>
          </a:xfrm>
          <a:prstGeom prst="ellipse">
            <a:avLst/>
          </a:prstGeom>
          <a:solidFill>
            <a:srgbClr val="16B07D"/>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fr-FR" b="1" dirty="0">
                <a:solidFill>
                  <a:schemeClr val="bg1"/>
                </a:solidFill>
                <a:latin typeface="Nexa Bold"/>
                <a:cs typeface="Nexa Bold"/>
              </a:rPr>
              <a:t>4</a:t>
            </a:r>
          </a:p>
        </p:txBody>
      </p:sp>
      <p:sp>
        <p:nvSpPr>
          <p:cNvPr id="22" name="Ellipse 21">
            <a:extLst>
              <a:ext uri="{FF2B5EF4-FFF2-40B4-BE49-F238E27FC236}">
                <a16:creationId xmlns:a16="http://schemas.microsoft.com/office/drawing/2014/main" id="{0C207B4B-E489-4670-928C-BA4DC3288D86}"/>
              </a:ext>
            </a:extLst>
          </p:cNvPr>
          <p:cNvSpPr/>
          <p:nvPr/>
        </p:nvSpPr>
        <p:spPr>
          <a:xfrm>
            <a:off x="532931" y="3551076"/>
            <a:ext cx="432000" cy="432000"/>
          </a:xfrm>
          <a:prstGeom prst="ellipse">
            <a:avLst/>
          </a:prstGeom>
          <a:solidFill>
            <a:srgbClr val="16B07D"/>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fr-FR" b="1" dirty="0">
                <a:solidFill>
                  <a:schemeClr val="bg1"/>
                </a:solidFill>
                <a:latin typeface="Nexa Bold"/>
                <a:cs typeface="Nexa Bold"/>
              </a:rPr>
              <a:t>3</a:t>
            </a:r>
          </a:p>
        </p:txBody>
      </p:sp>
      <p:sp>
        <p:nvSpPr>
          <p:cNvPr id="23" name="Ellipse 22">
            <a:extLst>
              <a:ext uri="{FF2B5EF4-FFF2-40B4-BE49-F238E27FC236}">
                <a16:creationId xmlns:a16="http://schemas.microsoft.com/office/drawing/2014/main" id="{B480E871-2540-4BA6-8DBE-6016049CD84A}"/>
              </a:ext>
            </a:extLst>
          </p:cNvPr>
          <p:cNvSpPr/>
          <p:nvPr/>
        </p:nvSpPr>
        <p:spPr>
          <a:xfrm>
            <a:off x="522153" y="2364932"/>
            <a:ext cx="432000" cy="432000"/>
          </a:xfrm>
          <a:prstGeom prst="ellipse">
            <a:avLst/>
          </a:prstGeom>
          <a:solidFill>
            <a:srgbClr val="16B07D"/>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fr-FR" b="1" dirty="0">
                <a:solidFill>
                  <a:schemeClr val="bg1"/>
                </a:solidFill>
                <a:latin typeface="Nexa Bold"/>
                <a:cs typeface="Nexa Bold"/>
              </a:rPr>
              <a:t>2</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1">
            <a:extLst>
              <a:ext uri="{FF2B5EF4-FFF2-40B4-BE49-F238E27FC236}">
                <a16:creationId xmlns:a16="http://schemas.microsoft.com/office/drawing/2014/main" id="{DCC52AC9-90C6-446A-B1C9-FCAC5FAA9881}"/>
              </a:ext>
            </a:extLst>
          </p:cNvPr>
          <p:cNvSpPr txBox="1">
            <a:spLocks noChangeArrowheads="1"/>
          </p:cNvSpPr>
          <p:nvPr/>
        </p:nvSpPr>
        <p:spPr bwMode="auto">
          <a:xfrm>
            <a:off x="1781174" y="1857158"/>
            <a:ext cx="9144001" cy="23105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panose="020B0604020202020204" pitchFamily="34" charset="0"/>
                <a:ea typeface="Microsoft YaHei" panose="020B0503020204020204" pitchFamily="34"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panose="020B0604020202020204" pitchFamily="34" charset="0"/>
                <a:ea typeface="Microsoft YaHei" panose="020B0503020204020204" pitchFamily="34"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panose="020B0604020202020204" pitchFamily="34" charset="0"/>
                <a:ea typeface="Microsoft YaHei" panose="020B0503020204020204" pitchFamily="34"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panose="020B0604020202020204" pitchFamily="34" charset="0"/>
                <a:ea typeface="Microsoft YaHei" panose="020B0503020204020204" pitchFamily="34"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panose="020B0604020202020204" pitchFamily="34" charset="0"/>
                <a:ea typeface="Microsoft YaHei" panose="020B0503020204020204" pitchFamily="34" charset="-122"/>
              </a:defRPr>
            </a:lvl9pPr>
          </a:lstStyle>
          <a:p>
            <a:endParaRPr lang="fr-FR" sz="4800" b="1" dirty="0">
              <a:solidFill>
                <a:schemeClr val="tx1"/>
              </a:solidFill>
            </a:endParaRPr>
          </a:p>
          <a:p>
            <a:pPr marL="0" indent="0">
              <a:buNone/>
            </a:pPr>
            <a:r>
              <a:rPr lang="fr-FR" sz="4800" dirty="0">
                <a:solidFill>
                  <a:schemeClr val="accent6">
                    <a:lumMod val="50000"/>
                  </a:schemeClr>
                </a:solidFill>
              </a:rPr>
              <a:t>PARTIE 1 :</a:t>
            </a:r>
          </a:p>
          <a:p>
            <a:pPr marL="0" indent="0">
              <a:buNone/>
            </a:pPr>
            <a:r>
              <a:rPr lang="fr-FR" sz="4800" dirty="0">
                <a:solidFill>
                  <a:schemeClr val="accent6">
                    <a:lumMod val="50000"/>
                  </a:schemeClr>
                </a:solidFill>
              </a:rPr>
              <a:t>Présentation du </a:t>
            </a:r>
            <a:r>
              <a:rPr lang="fr-FR" sz="4800" dirty="0" err="1">
                <a:solidFill>
                  <a:schemeClr val="accent6">
                    <a:lumMod val="50000"/>
                  </a:schemeClr>
                </a:solidFill>
              </a:rPr>
              <a:t>dataset</a:t>
            </a:r>
            <a:endParaRPr lang="fr-FR" sz="4800" dirty="0">
              <a:solidFill>
                <a:schemeClr val="accent6">
                  <a:lumMod val="50000"/>
                </a:schemeClr>
              </a:solidFill>
            </a:endParaRPr>
          </a:p>
        </p:txBody>
      </p:sp>
      <p:sp>
        <p:nvSpPr>
          <p:cNvPr id="2" name="AutoShape 2" descr="https://urbanweb.ratp.net/upload/docs/image/jpeg/2019-01/info_bascule_2019-01-31_19-54-36_112.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5" name="Espace réservé du numéro de diapositive 4">
            <a:extLst>
              <a:ext uri="{FF2B5EF4-FFF2-40B4-BE49-F238E27FC236}">
                <a16:creationId xmlns:a16="http://schemas.microsoft.com/office/drawing/2014/main" id="{5F65155E-9131-4DDF-83D2-D5C35B504AAE}"/>
              </a:ext>
            </a:extLst>
          </p:cNvPr>
          <p:cNvSpPr>
            <a:spLocks noGrp="1"/>
          </p:cNvSpPr>
          <p:nvPr>
            <p:ph type="sldNum" sz="quarter" idx="12"/>
          </p:nvPr>
        </p:nvSpPr>
        <p:spPr/>
        <p:txBody>
          <a:bodyPr/>
          <a:lstStyle/>
          <a:p>
            <a:r>
              <a:rPr lang="fr-FR"/>
              <a:t>1</a:t>
            </a:r>
            <a:endParaRPr lang="fr-FR" dirty="0"/>
          </a:p>
        </p:txBody>
      </p:sp>
    </p:spTree>
    <p:extLst>
      <p:ext uri="{BB962C8B-B14F-4D97-AF65-F5344CB8AC3E}">
        <p14:creationId xmlns:p14="http://schemas.microsoft.com/office/powerpoint/2010/main" val="884845728"/>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FBEF5A5D-F0A7-4440-BA7A-6766BFC2DCB5}"/>
              </a:ext>
            </a:extLst>
          </p:cNvPr>
          <p:cNvSpPr>
            <a:spLocks noGrp="1"/>
          </p:cNvSpPr>
          <p:nvPr>
            <p:ph type="title"/>
          </p:nvPr>
        </p:nvSpPr>
        <p:spPr/>
        <p:txBody>
          <a:bodyPr/>
          <a:lstStyle/>
          <a:p>
            <a:r>
              <a:rPr lang="fr-FR" dirty="0"/>
              <a:t>  Présentation du jeu de données</a:t>
            </a:r>
          </a:p>
        </p:txBody>
      </p:sp>
      <p:sp>
        <p:nvSpPr>
          <p:cNvPr id="5" name="Ellipse 4">
            <a:extLst>
              <a:ext uri="{FF2B5EF4-FFF2-40B4-BE49-F238E27FC236}">
                <a16:creationId xmlns:a16="http://schemas.microsoft.com/office/drawing/2014/main" id="{A91460B7-5F82-4E68-84EF-56B55F462E93}"/>
              </a:ext>
            </a:extLst>
          </p:cNvPr>
          <p:cNvSpPr/>
          <p:nvPr/>
        </p:nvSpPr>
        <p:spPr>
          <a:xfrm>
            <a:off x="79375" y="308713"/>
            <a:ext cx="432000" cy="432000"/>
          </a:xfrm>
          <a:prstGeom prst="ellipse">
            <a:avLst/>
          </a:prstGeom>
          <a:solidFill>
            <a:srgbClr val="16B07D"/>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fr-FR" b="1" dirty="0">
                <a:solidFill>
                  <a:schemeClr val="bg1"/>
                </a:solidFill>
                <a:latin typeface="Nexa Bold"/>
                <a:cs typeface="Nexa Bold"/>
              </a:rPr>
              <a:t>1</a:t>
            </a:r>
          </a:p>
        </p:txBody>
      </p:sp>
      <p:sp>
        <p:nvSpPr>
          <p:cNvPr id="23" name="ZoneTexte 22">
            <a:extLst>
              <a:ext uri="{FF2B5EF4-FFF2-40B4-BE49-F238E27FC236}">
                <a16:creationId xmlns:a16="http://schemas.microsoft.com/office/drawing/2014/main" id="{F22550F3-11E9-4AB5-A216-2358B19C1205}"/>
              </a:ext>
            </a:extLst>
          </p:cNvPr>
          <p:cNvSpPr txBox="1"/>
          <p:nvPr/>
        </p:nvSpPr>
        <p:spPr>
          <a:xfrm>
            <a:off x="295375" y="940760"/>
            <a:ext cx="10823305" cy="4985980"/>
          </a:xfrm>
          <a:prstGeom prst="rect">
            <a:avLst/>
          </a:prstGeom>
          <a:noFill/>
          <a:ln w="28575">
            <a:noFill/>
          </a:ln>
        </p:spPr>
        <p:txBody>
          <a:bodyPr wrap="square">
            <a:spAutoFit/>
          </a:bodyPr>
          <a:lstStyle/>
          <a:p>
            <a:pPr marL="0" indent="0">
              <a:buNone/>
            </a:pPr>
            <a:endParaRPr lang="fr-FR" sz="2400" cap="small" dirty="0"/>
          </a:p>
          <a:p>
            <a:pPr marL="342900" indent="-342900">
              <a:buFont typeface="Wingdings" panose="05000000000000000000" pitchFamily="2" charset="2"/>
              <a:buChar char="§"/>
            </a:pPr>
            <a:r>
              <a:rPr lang="fr-FR" sz="2400" dirty="0"/>
              <a:t>Le jeu de données comporte :</a:t>
            </a:r>
          </a:p>
          <a:p>
            <a:endParaRPr lang="fr-FR" sz="2400" dirty="0"/>
          </a:p>
          <a:p>
            <a:pPr marL="342900" indent="-342900">
              <a:buFont typeface="Wingdings" panose="05000000000000000000" pitchFamily="2" charset="2"/>
              <a:buChar char="Ø"/>
            </a:pPr>
            <a:r>
              <a:rPr lang="fr-FR" i="1" dirty="0"/>
              <a:t>2 fichiers représentants 2 </a:t>
            </a:r>
            <a:r>
              <a:rPr lang="fr-FR" i="1" dirty="0" err="1"/>
              <a:t>dataset</a:t>
            </a:r>
            <a:r>
              <a:rPr lang="fr-FR" i="1" dirty="0"/>
              <a:t> sur l’année 2015 et 2016</a:t>
            </a:r>
          </a:p>
          <a:p>
            <a:pPr marL="342900" indent="-342900">
              <a:buFont typeface="Wingdings" panose="05000000000000000000" pitchFamily="2" charset="2"/>
              <a:buChar char="Ø"/>
            </a:pPr>
            <a:r>
              <a:rPr lang="fr-FR" dirty="0"/>
              <a:t>3340 lignes et 47 colonnes pour 2015, 3376 lignes et 46 colonnes pour 2016</a:t>
            </a:r>
          </a:p>
          <a:p>
            <a:pPr marL="342900" indent="-342900">
              <a:buFont typeface="Wingdings" panose="05000000000000000000" pitchFamily="2" charset="2"/>
              <a:buChar char="Ø"/>
            </a:pPr>
            <a:r>
              <a:rPr lang="fr-FR" i="1" dirty="0"/>
              <a:t>Analyse annuelle de </a:t>
            </a:r>
            <a:r>
              <a:rPr lang="fr-FR" dirty="0"/>
              <a:t>de la consommation énergétique de la ville de Seattle</a:t>
            </a:r>
          </a:p>
          <a:p>
            <a:pPr marL="342900" indent="-342900">
              <a:buFont typeface="Wingdings" panose="05000000000000000000" pitchFamily="2" charset="2"/>
              <a:buChar char="Ø"/>
            </a:pPr>
            <a:r>
              <a:rPr lang="fr-FR" i="1" dirty="0"/>
              <a:t>Des informations sur l’identification, la localisation, les relevés énergétiques, l’usage et la construction de bâtiments</a:t>
            </a:r>
          </a:p>
          <a:p>
            <a:pPr marL="342900" indent="-342900">
              <a:buFont typeface="Wingdings" panose="05000000000000000000" pitchFamily="2" charset="2"/>
              <a:buChar char="Ø"/>
            </a:pPr>
            <a:r>
              <a:rPr lang="fr-FR" i="1" dirty="0"/>
              <a:t>Des variables quantitatives et des variables catégorielles à analyser</a:t>
            </a:r>
          </a:p>
          <a:p>
            <a:pPr marL="342900" indent="-342900">
              <a:buFont typeface="Wingdings" panose="05000000000000000000" pitchFamily="2" charset="2"/>
              <a:buChar char="Ø"/>
            </a:pPr>
            <a:endParaRPr lang="fr-FR" i="1" dirty="0"/>
          </a:p>
          <a:p>
            <a:pPr marL="342900" indent="-342900">
              <a:buFont typeface="Wingdings" panose="05000000000000000000" pitchFamily="2" charset="2"/>
              <a:buChar char="§"/>
            </a:pPr>
            <a:r>
              <a:rPr lang="fr-FR" sz="2400" dirty="0"/>
              <a:t>La problématique</a:t>
            </a:r>
          </a:p>
          <a:p>
            <a:pPr marL="342900" indent="-342900">
              <a:buFont typeface="Wingdings" panose="05000000000000000000" pitchFamily="2" charset="2"/>
              <a:buChar char="Ø"/>
            </a:pPr>
            <a:r>
              <a:rPr lang="fr-FR" i="1" dirty="0"/>
              <a:t>L’objectif est de prédire de la consommation énergétique Site Energy Use (SEU) et Total </a:t>
            </a:r>
            <a:r>
              <a:rPr lang="fr-FR" i="1" dirty="0" err="1"/>
              <a:t>GreenHouse</a:t>
            </a:r>
            <a:r>
              <a:rPr lang="fr-FR" i="1" dirty="0"/>
              <a:t> </a:t>
            </a:r>
            <a:r>
              <a:rPr lang="fr-FR" i="1" dirty="0" err="1"/>
              <a:t>Gases</a:t>
            </a:r>
            <a:r>
              <a:rPr lang="fr-FR" i="1" dirty="0"/>
              <a:t> (GHG) pour les bâtiments non résidentiels</a:t>
            </a:r>
          </a:p>
          <a:p>
            <a:pPr marL="342900" indent="-342900">
              <a:buFont typeface="Wingdings" panose="05000000000000000000" pitchFamily="2" charset="2"/>
              <a:buChar char="Ø"/>
            </a:pPr>
            <a:r>
              <a:rPr lang="fr-FR" i="1" dirty="0"/>
              <a:t>Evaluer les performances des modèles </a:t>
            </a:r>
          </a:p>
          <a:p>
            <a:pPr marL="342900" indent="-342900">
              <a:buFont typeface="Wingdings" panose="05000000000000000000" pitchFamily="2" charset="2"/>
              <a:buChar char="Ø"/>
            </a:pPr>
            <a:r>
              <a:rPr lang="fr-FR" i="1" dirty="0"/>
              <a:t>S’intéresser à la pertinence de la variable </a:t>
            </a:r>
            <a:r>
              <a:rPr lang="fr-FR" i="1" dirty="0" err="1"/>
              <a:t>EnergySTARScore</a:t>
            </a:r>
            <a:endParaRPr lang="fr-FR" sz="2400" dirty="0"/>
          </a:p>
          <a:p>
            <a:pPr marL="0" indent="0">
              <a:buNone/>
            </a:pPr>
            <a:endParaRPr lang="fr-FR" sz="2400" dirty="0"/>
          </a:p>
        </p:txBody>
      </p:sp>
    </p:spTree>
    <p:extLst>
      <p:ext uri="{BB962C8B-B14F-4D97-AF65-F5344CB8AC3E}">
        <p14:creationId xmlns:p14="http://schemas.microsoft.com/office/powerpoint/2010/main" val="27485865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1">
            <a:extLst>
              <a:ext uri="{FF2B5EF4-FFF2-40B4-BE49-F238E27FC236}">
                <a16:creationId xmlns:a16="http://schemas.microsoft.com/office/drawing/2014/main" id="{DCC52AC9-90C6-446A-B1C9-FCAC5FAA9881}"/>
              </a:ext>
            </a:extLst>
          </p:cNvPr>
          <p:cNvSpPr txBox="1">
            <a:spLocks noChangeArrowheads="1"/>
          </p:cNvSpPr>
          <p:nvPr/>
        </p:nvSpPr>
        <p:spPr bwMode="auto">
          <a:xfrm>
            <a:off x="1781174" y="1857158"/>
            <a:ext cx="9144001" cy="30491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panose="020B0604020202020204" pitchFamily="34" charset="0"/>
                <a:ea typeface="Microsoft YaHei" panose="020B0503020204020204" pitchFamily="34"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panose="020B0604020202020204" pitchFamily="34" charset="0"/>
                <a:ea typeface="Microsoft YaHei" panose="020B0503020204020204" pitchFamily="34"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panose="020B0604020202020204" pitchFamily="34" charset="0"/>
                <a:ea typeface="Microsoft YaHei" panose="020B0503020204020204" pitchFamily="34"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panose="020B0604020202020204" pitchFamily="34" charset="0"/>
                <a:ea typeface="Microsoft YaHei" panose="020B0503020204020204" pitchFamily="34"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panose="020B0604020202020204" pitchFamily="34" charset="0"/>
                <a:ea typeface="Microsoft YaHei" panose="020B0503020204020204" pitchFamily="34" charset="-122"/>
              </a:defRPr>
            </a:lvl9pPr>
          </a:lstStyle>
          <a:p>
            <a:endParaRPr lang="fr-FR" sz="4800" b="1" dirty="0">
              <a:solidFill>
                <a:schemeClr val="tx1"/>
              </a:solidFill>
            </a:endParaRPr>
          </a:p>
          <a:p>
            <a:pPr marL="0" indent="0">
              <a:buNone/>
            </a:pPr>
            <a:r>
              <a:rPr lang="fr-FR" sz="4800" dirty="0">
                <a:solidFill>
                  <a:schemeClr val="accent6">
                    <a:lumMod val="50000"/>
                  </a:schemeClr>
                </a:solidFill>
              </a:rPr>
              <a:t>PARTIE 2 :</a:t>
            </a:r>
          </a:p>
          <a:p>
            <a:pPr marL="0" indent="0">
              <a:buNone/>
            </a:pPr>
            <a:r>
              <a:rPr lang="fr-FR" sz="4800" dirty="0">
                <a:solidFill>
                  <a:schemeClr val="accent6">
                    <a:lumMod val="50000"/>
                  </a:schemeClr>
                </a:solidFill>
              </a:rPr>
              <a:t>Présentation du nettoyage et de l’exploration du jeu de données</a:t>
            </a:r>
          </a:p>
        </p:txBody>
      </p:sp>
      <p:sp>
        <p:nvSpPr>
          <p:cNvPr id="2" name="AutoShape 2" descr="https://urbanweb.ratp.net/upload/docs/image/jpeg/2019-01/info_bascule_2019-01-31_19-54-36_112.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5" name="Espace réservé du numéro de diapositive 4">
            <a:extLst>
              <a:ext uri="{FF2B5EF4-FFF2-40B4-BE49-F238E27FC236}">
                <a16:creationId xmlns:a16="http://schemas.microsoft.com/office/drawing/2014/main" id="{5F65155E-9131-4DDF-83D2-D5C35B504AAE}"/>
              </a:ext>
            </a:extLst>
          </p:cNvPr>
          <p:cNvSpPr>
            <a:spLocks noGrp="1"/>
          </p:cNvSpPr>
          <p:nvPr>
            <p:ph type="sldNum" sz="quarter" idx="12"/>
          </p:nvPr>
        </p:nvSpPr>
        <p:spPr/>
        <p:txBody>
          <a:bodyPr/>
          <a:lstStyle/>
          <a:p>
            <a:r>
              <a:rPr lang="fr-FR"/>
              <a:t>1</a:t>
            </a:r>
            <a:endParaRPr lang="fr-FR" dirty="0"/>
          </a:p>
        </p:txBody>
      </p:sp>
    </p:spTree>
    <p:extLst>
      <p:ext uri="{BB962C8B-B14F-4D97-AF65-F5344CB8AC3E}">
        <p14:creationId xmlns:p14="http://schemas.microsoft.com/office/powerpoint/2010/main" val="4036585128"/>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79580C3-66BC-4116-B2B9-FB8D0CBC9EFD}"/>
              </a:ext>
            </a:extLst>
          </p:cNvPr>
          <p:cNvSpPr>
            <a:spLocks noGrp="1"/>
          </p:cNvSpPr>
          <p:nvPr>
            <p:ph type="sldNum" sz="quarter" idx="12"/>
          </p:nvPr>
        </p:nvSpPr>
        <p:spPr/>
        <p:txBody>
          <a:bodyPr/>
          <a:lstStyle/>
          <a:p>
            <a:fld id="{A47CBF5F-AFAF-4CF2-85DD-2C0CB3FB2310}" type="slidenum">
              <a:rPr lang="fr-FR" smtClean="0"/>
              <a:t>8</a:t>
            </a:fld>
            <a:endParaRPr lang="fr-FR"/>
          </a:p>
        </p:txBody>
      </p:sp>
      <p:sp>
        <p:nvSpPr>
          <p:cNvPr id="3" name="Titre 2">
            <a:extLst>
              <a:ext uri="{FF2B5EF4-FFF2-40B4-BE49-F238E27FC236}">
                <a16:creationId xmlns:a16="http://schemas.microsoft.com/office/drawing/2014/main" id="{09C7F4CB-E2F7-4C0C-891A-23E0A2FA2B9B}"/>
              </a:ext>
            </a:extLst>
          </p:cNvPr>
          <p:cNvSpPr>
            <a:spLocks noGrp="1"/>
          </p:cNvSpPr>
          <p:nvPr>
            <p:ph type="title"/>
          </p:nvPr>
        </p:nvSpPr>
        <p:spPr>
          <a:xfrm>
            <a:off x="0" y="234084"/>
            <a:ext cx="10761137" cy="621581"/>
          </a:xfrm>
        </p:spPr>
        <p:txBody>
          <a:bodyPr/>
          <a:lstStyle/>
          <a:p>
            <a:br>
              <a:rPr lang="fr-FR" dirty="0"/>
            </a:br>
            <a:r>
              <a:rPr lang="fr-FR" i="1" dirty="0"/>
              <a:t>Présentation du nettoyage et de l’exploration du jeu de données</a:t>
            </a:r>
            <a:br>
              <a:rPr lang="fr-FR" i="1" dirty="0"/>
            </a:br>
            <a:r>
              <a:rPr lang="fr-FR" dirty="0"/>
              <a:t> </a:t>
            </a:r>
          </a:p>
        </p:txBody>
      </p:sp>
      <p:sp>
        <p:nvSpPr>
          <p:cNvPr id="7" name="Ellipse 6">
            <a:extLst>
              <a:ext uri="{FF2B5EF4-FFF2-40B4-BE49-F238E27FC236}">
                <a16:creationId xmlns:a16="http://schemas.microsoft.com/office/drawing/2014/main" id="{9AC432C8-BF3E-4142-BA5C-87A54B932D5C}"/>
              </a:ext>
            </a:extLst>
          </p:cNvPr>
          <p:cNvSpPr/>
          <p:nvPr/>
        </p:nvSpPr>
        <p:spPr>
          <a:xfrm>
            <a:off x="215997" y="326106"/>
            <a:ext cx="432000" cy="432000"/>
          </a:xfrm>
          <a:prstGeom prst="ellipse">
            <a:avLst/>
          </a:prstGeom>
          <a:solidFill>
            <a:srgbClr val="16B07D"/>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fr-FR" b="1" dirty="0">
                <a:solidFill>
                  <a:schemeClr val="bg1"/>
                </a:solidFill>
                <a:latin typeface="Nexa Bold"/>
                <a:cs typeface="Nexa Bold"/>
              </a:rPr>
              <a:t>2</a:t>
            </a:r>
          </a:p>
        </p:txBody>
      </p:sp>
      <p:sp>
        <p:nvSpPr>
          <p:cNvPr id="11" name="ZoneTexte 10">
            <a:extLst>
              <a:ext uri="{FF2B5EF4-FFF2-40B4-BE49-F238E27FC236}">
                <a16:creationId xmlns:a16="http://schemas.microsoft.com/office/drawing/2014/main" id="{4D312CC1-F98B-4D0E-B44A-EE9D9B67CE63}"/>
              </a:ext>
            </a:extLst>
          </p:cNvPr>
          <p:cNvSpPr txBox="1"/>
          <p:nvPr/>
        </p:nvSpPr>
        <p:spPr>
          <a:xfrm>
            <a:off x="567069" y="1159184"/>
            <a:ext cx="11057861" cy="4893647"/>
          </a:xfrm>
          <a:prstGeom prst="rect">
            <a:avLst/>
          </a:prstGeom>
          <a:noFill/>
          <a:ln w="28575">
            <a:noFill/>
          </a:ln>
        </p:spPr>
        <p:txBody>
          <a:bodyPr wrap="square">
            <a:spAutoFit/>
          </a:bodyPr>
          <a:lstStyle/>
          <a:p>
            <a:pPr marL="342900" indent="-342900">
              <a:buFont typeface="Courier New" panose="02070309020205020404" pitchFamily="49" charset="0"/>
              <a:buChar char="o"/>
            </a:pPr>
            <a:r>
              <a:rPr lang="fr-FR" sz="2400" dirty="0"/>
              <a:t>Décision de concaténer les 2 </a:t>
            </a:r>
            <a:r>
              <a:rPr lang="fr-FR" sz="2400" dirty="0" err="1"/>
              <a:t>dataset</a:t>
            </a:r>
            <a:r>
              <a:rPr lang="fr-FR" sz="2400" dirty="0"/>
              <a:t>, en gardant les colonnes communes et en renommant les colonnes similaires entre les deux années</a:t>
            </a:r>
          </a:p>
          <a:p>
            <a:pPr marL="342900" indent="-342900">
              <a:buFont typeface="Courier New" panose="02070309020205020404" pitchFamily="49" charset="0"/>
              <a:buChar char="o"/>
            </a:pPr>
            <a:endParaRPr lang="fr-FR" sz="2400" dirty="0"/>
          </a:p>
          <a:p>
            <a:pPr marL="342900" indent="-342900">
              <a:buFont typeface="Courier New" panose="02070309020205020404" pitchFamily="49" charset="0"/>
              <a:buChar char="o"/>
            </a:pPr>
            <a:r>
              <a:rPr lang="fr-FR" sz="2400" dirty="0"/>
              <a:t>Décision de supprimer les colonnes  qui ont plus de 80% de valeurs manquantes</a:t>
            </a:r>
          </a:p>
          <a:p>
            <a:endParaRPr lang="fr-FR" sz="2400" dirty="0"/>
          </a:p>
          <a:p>
            <a:pPr marL="342900" indent="-342900">
              <a:buFont typeface="Courier New" panose="02070309020205020404" pitchFamily="49" charset="0"/>
              <a:buChar char="o"/>
            </a:pPr>
            <a:endParaRPr lang="fr-FR" sz="2400" dirty="0"/>
          </a:p>
          <a:p>
            <a:pPr marL="342900" indent="-342900">
              <a:buFont typeface="Courier New" panose="02070309020205020404" pitchFamily="49" charset="0"/>
              <a:buChar char="o"/>
            </a:pPr>
            <a:r>
              <a:rPr lang="fr-FR" sz="2400" dirty="0"/>
              <a:t>Décision d’appliquer la médiane pour les valeurs manquantes quantitatives</a:t>
            </a:r>
          </a:p>
          <a:p>
            <a:endParaRPr lang="fr-FR" sz="2400" dirty="0"/>
          </a:p>
          <a:p>
            <a:endParaRPr lang="fr-FR" sz="2400" dirty="0"/>
          </a:p>
          <a:p>
            <a:pPr marL="342900" indent="-342900">
              <a:buFont typeface="Courier New" panose="02070309020205020404" pitchFamily="49" charset="0"/>
              <a:buChar char="o"/>
            </a:pPr>
            <a:r>
              <a:rPr lang="fr-FR" sz="2400" dirty="0"/>
              <a:t>Décision d’affichage d’une mention "</a:t>
            </a:r>
            <a:r>
              <a:rPr lang="fr-FR" sz="2400" dirty="0" err="1"/>
              <a:t>Unkown</a:t>
            </a:r>
            <a:r>
              <a:rPr lang="fr-FR" sz="2400" dirty="0"/>
              <a:t>" pour remplacer les NaN pour les valeurs qualitatives</a:t>
            </a:r>
          </a:p>
          <a:p>
            <a:endParaRPr lang="fr-FR" sz="2400" dirty="0"/>
          </a:p>
          <a:p>
            <a:pPr algn="ctr"/>
            <a:r>
              <a:rPr lang="fr-FR" sz="2400" b="1" dirty="0">
                <a:sym typeface="Wingdings" panose="05000000000000000000" pitchFamily="2" charset="2"/>
              </a:rPr>
              <a:t> Objectif : Ne pas biaiser le </a:t>
            </a:r>
            <a:r>
              <a:rPr lang="fr-FR" sz="2400" b="1" dirty="0" err="1">
                <a:sym typeface="Wingdings" panose="05000000000000000000" pitchFamily="2" charset="2"/>
              </a:rPr>
              <a:t>dataset</a:t>
            </a:r>
            <a:r>
              <a:rPr lang="fr-FR" sz="2400" b="1" dirty="0">
                <a:sym typeface="Wingdings" panose="05000000000000000000" pitchFamily="2" charset="2"/>
              </a:rPr>
              <a:t> et ne pas perdre des informations</a:t>
            </a:r>
            <a:endParaRPr lang="fr-FR" sz="2400" b="1" dirty="0"/>
          </a:p>
        </p:txBody>
      </p:sp>
    </p:spTree>
    <p:extLst>
      <p:ext uri="{BB962C8B-B14F-4D97-AF65-F5344CB8AC3E}">
        <p14:creationId xmlns:p14="http://schemas.microsoft.com/office/powerpoint/2010/main" val="8610754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79580C3-66BC-4116-B2B9-FB8D0CBC9EFD}"/>
              </a:ext>
            </a:extLst>
          </p:cNvPr>
          <p:cNvSpPr>
            <a:spLocks noGrp="1"/>
          </p:cNvSpPr>
          <p:nvPr>
            <p:ph type="sldNum" sz="quarter" idx="12"/>
          </p:nvPr>
        </p:nvSpPr>
        <p:spPr/>
        <p:txBody>
          <a:bodyPr/>
          <a:lstStyle/>
          <a:p>
            <a:fld id="{A47CBF5F-AFAF-4CF2-85DD-2C0CB3FB2310}" type="slidenum">
              <a:rPr lang="fr-FR" smtClean="0"/>
              <a:t>9</a:t>
            </a:fld>
            <a:endParaRPr lang="fr-FR"/>
          </a:p>
        </p:txBody>
      </p:sp>
      <p:sp>
        <p:nvSpPr>
          <p:cNvPr id="7" name="Ellipse 6">
            <a:extLst>
              <a:ext uri="{FF2B5EF4-FFF2-40B4-BE49-F238E27FC236}">
                <a16:creationId xmlns:a16="http://schemas.microsoft.com/office/drawing/2014/main" id="{9AC432C8-BF3E-4142-BA5C-87A54B932D5C}"/>
              </a:ext>
            </a:extLst>
          </p:cNvPr>
          <p:cNvSpPr/>
          <p:nvPr/>
        </p:nvSpPr>
        <p:spPr>
          <a:xfrm>
            <a:off x="0" y="340925"/>
            <a:ext cx="432000" cy="432000"/>
          </a:xfrm>
          <a:prstGeom prst="ellipse">
            <a:avLst/>
          </a:prstGeom>
          <a:solidFill>
            <a:srgbClr val="16B07D"/>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fr-FR" b="1" dirty="0">
                <a:solidFill>
                  <a:schemeClr val="bg1"/>
                </a:solidFill>
                <a:latin typeface="Nexa Bold"/>
                <a:cs typeface="Nexa Bold"/>
              </a:rPr>
              <a:t>2</a:t>
            </a:r>
          </a:p>
        </p:txBody>
      </p:sp>
      <p:sp>
        <p:nvSpPr>
          <p:cNvPr id="10" name="Titre 2">
            <a:extLst>
              <a:ext uri="{FF2B5EF4-FFF2-40B4-BE49-F238E27FC236}">
                <a16:creationId xmlns:a16="http://schemas.microsoft.com/office/drawing/2014/main" id="{49A14B8B-BA03-4B61-9420-08B30CC184F7}"/>
              </a:ext>
            </a:extLst>
          </p:cNvPr>
          <p:cNvSpPr>
            <a:spLocks noGrp="1"/>
          </p:cNvSpPr>
          <p:nvPr>
            <p:ph type="title"/>
          </p:nvPr>
        </p:nvSpPr>
        <p:spPr>
          <a:xfrm>
            <a:off x="-217488" y="155587"/>
            <a:ext cx="10199688" cy="622300"/>
          </a:xfrm>
        </p:spPr>
        <p:txBody>
          <a:bodyPr/>
          <a:lstStyle/>
          <a:p>
            <a:br>
              <a:rPr lang="fr-FR" dirty="0"/>
            </a:br>
            <a:r>
              <a:rPr lang="fr-FR" i="1" dirty="0"/>
              <a:t>Présentation du nettoyage et de l’exploration du jeu de données</a:t>
            </a:r>
            <a:endParaRPr lang="fr-FR" dirty="0"/>
          </a:p>
        </p:txBody>
      </p:sp>
      <p:sp>
        <p:nvSpPr>
          <p:cNvPr id="19" name="ZoneTexte 18">
            <a:extLst>
              <a:ext uri="{FF2B5EF4-FFF2-40B4-BE49-F238E27FC236}">
                <a16:creationId xmlns:a16="http://schemas.microsoft.com/office/drawing/2014/main" id="{EE7D45EB-0634-489B-A75F-AC822E5419C2}"/>
              </a:ext>
            </a:extLst>
          </p:cNvPr>
          <p:cNvSpPr txBox="1"/>
          <p:nvPr/>
        </p:nvSpPr>
        <p:spPr>
          <a:xfrm>
            <a:off x="35140" y="1085275"/>
            <a:ext cx="11318660" cy="4913140"/>
          </a:xfrm>
          <a:prstGeom prst="rect">
            <a:avLst/>
          </a:prstGeom>
          <a:ln w="28575">
            <a:noFill/>
          </a:ln>
        </p:spPr>
        <p:txBody>
          <a:bodyPr wrap="square" lIns="72000" tIns="396000" rtlCol="0" anchor="t">
            <a:spAutoFit/>
          </a:bodyPr>
          <a:lstStyle/>
          <a:p>
            <a:pPr marL="174625" indent="-171450" algn="l">
              <a:buFont typeface="Wingdings" panose="05000000000000000000" pitchFamily="2" charset="2"/>
              <a:buChar char="ü"/>
            </a:pPr>
            <a:endParaRPr lang="fr-FR" sz="1200" b="1" i="0" dirty="0">
              <a:latin typeface="+mn-lt"/>
            </a:endParaRPr>
          </a:p>
        </p:txBody>
      </p:sp>
      <p:sp>
        <p:nvSpPr>
          <p:cNvPr id="9" name="ZoneTexte 8">
            <a:extLst>
              <a:ext uri="{FF2B5EF4-FFF2-40B4-BE49-F238E27FC236}">
                <a16:creationId xmlns:a16="http://schemas.microsoft.com/office/drawing/2014/main" id="{1925BC9B-8589-415E-AA0D-7F4F942BA7DE}"/>
              </a:ext>
            </a:extLst>
          </p:cNvPr>
          <p:cNvSpPr txBox="1"/>
          <p:nvPr/>
        </p:nvSpPr>
        <p:spPr>
          <a:xfrm>
            <a:off x="6974479" y="1679797"/>
            <a:ext cx="4699981" cy="4278094"/>
          </a:xfrm>
          <a:prstGeom prst="rect">
            <a:avLst/>
          </a:prstGeom>
          <a:noFill/>
          <a:ln w="28575">
            <a:noFill/>
          </a:ln>
        </p:spPr>
        <p:txBody>
          <a:bodyPr wrap="square">
            <a:spAutoFit/>
          </a:bodyPr>
          <a:lstStyle/>
          <a:p>
            <a:pPr marL="342900" indent="-342900">
              <a:buFont typeface="Wingdings" panose="05000000000000000000" pitchFamily="2" charset="2"/>
              <a:buChar char="Ø"/>
            </a:pPr>
            <a:endParaRPr lang="fr-FR" sz="2000" b="0" i="0" u="none" strike="noStrike" baseline="0" dirty="0">
              <a:latin typeface="Nunito-Regular"/>
            </a:endParaRPr>
          </a:p>
          <a:p>
            <a:pPr algn="ctr"/>
            <a:r>
              <a:rPr lang="fr-FR" b="1" dirty="0">
                <a:latin typeface="Nunito-Regular"/>
              </a:rPr>
              <a:t>Matrice de corrélation :</a:t>
            </a:r>
          </a:p>
          <a:p>
            <a:pPr marL="285750" indent="-285750">
              <a:buFont typeface="Wingdings" panose="05000000000000000000" pitchFamily="2" charset="2"/>
              <a:buChar char="Ø"/>
            </a:pPr>
            <a:endParaRPr lang="fr-FR" dirty="0">
              <a:latin typeface="Nunito-Regular"/>
            </a:endParaRPr>
          </a:p>
          <a:p>
            <a:pPr marL="285750" indent="-285750">
              <a:buFont typeface="Wingdings" panose="05000000000000000000" pitchFamily="2" charset="2"/>
              <a:buChar char="Ø"/>
            </a:pPr>
            <a:r>
              <a:rPr lang="fr-FR" dirty="0">
                <a:latin typeface="Nunito-Regular"/>
              </a:rPr>
              <a:t>On supprime les colonnes totalement corrélées entre elles puisque pas d'utilité pour la suite de l'analyse. </a:t>
            </a:r>
          </a:p>
          <a:p>
            <a:pPr marL="285750" indent="-285750">
              <a:buFont typeface="Wingdings" panose="05000000000000000000" pitchFamily="2" charset="2"/>
              <a:buChar char="Ø"/>
            </a:pPr>
            <a:endParaRPr lang="fr-FR" dirty="0">
              <a:latin typeface="Nunito-Regular"/>
            </a:endParaRPr>
          </a:p>
          <a:p>
            <a:pPr marL="285750" indent="-285750">
              <a:buFont typeface="Wingdings" panose="05000000000000000000" pitchFamily="2" charset="2"/>
              <a:buChar char="Ø"/>
            </a:pPr>
            <a:r>
              <a:rPr lang="fr-FR" dirty="0">
                <a:latin typeface="Nunito-Regular"/>
              </a:rPr>
              <a:t>On supprime également les colonne très corrélées à nos variables cibles.(</a:t>
            </a:r>
            <a:r>
              <a:rPr lang="fr-FR" dirty="0" err="1">
                <a:latin typeface="Nunito-Regular"/>
              </a:rPr>
              <a:t>NaturalGas</a:t>
            </a:r>
            <a:r>
              <a:rPr lang="fr-FR" dirty="0">
                <a:latin typeface="Nunito-Regular"/>
              </a:rPr>
              <a:t>, </a:t>
            </a:r>
            <a:r>
              <a:rPr lang="fr-FR" dirty="0" err="1">
                <a:latin typeface="Nunito-Regular"/>
              </a:rPr>
              <a:t>Electricity</a:t>
            </a:r>
            <a:r>
              <a:rPr lang="fr-FR" dirty="0">
                <a:latin typeface="Nunito-Regular"/>
              </a:rPr>
              <a:t>..) </a:t>
            </a:r>
          </a:p>
          <a:p>
            <a:pPr marL="285750" indent="-285750">
              <a:buFont typeface="Wingdings" panose="05000000000000000000" pitchFamily="2" charset="2"/>
              <a:buChar char="Ø"/>
            </a:pPr>
            <a:endParaRPr lang="fr-FR" dirty="0">
              <a:latin typeface="Nunito-Regular"/>
            </a:endParaRPr>
          </a:p>
          <a:p>
            <a:pPr marL="285750" indent="-285750">
              <a:buFont typeface="Wingdings" panose="05000000000000000000" pitchFamily="2" charset="2"/>
              <a:buChar char="Ø"/>
            </a:pPr>
            <a:r>
              <a:rPr lang="fr-FR" dirty="0">
                <a:latin typeface="Nunito-Regular"/>
              </a:rPr>
              <a:t>On supprime également les Variables WN qui </a:t>
            </a:r>
            <a:r>
              <a:rPr lang="fr-FR" dirty="0" err="1">
                <a:latin typeface="Nunito-Regular"/>
              </a:rPr>
              <a:t>representent</a:t>
            </a:r>
            <a:r>
              <a:rPr lang="fr-FR" dirty="0">
                <a:latin typeface="Nunito-Regular"/>
              </a:rPr>
              <a:t> </a:t>
            </a:r>
            <a:r>
              <a:rPr lang="fr-FR" dirty="0" err="1">
                <a:latin typeface="Nunito-Regular"/>
              </a:rPr>
              <a:t>weather</a:t>
            </a:r>
            <a:r>
              <a:rPr lang="fr-FR" dirty="0">
                <a:latin typeface="Nunito-Regular"/>
              </a:rPr>
              <a:t> </a:t>
            </a:r>
            <a:r>
              <a:rPr lang="fr-FR" dirty="0" err="1">
                <a:latin typeface="Nunito-Regular"/>
              </a:rPr>
              <a:t>normalized</a:t>
            </a:r>
            <a:r>
              <a:rPr lang="fr-FR" dirty="0">
                <a:latin typeface="Nunito-Regular"/>
              </a:rPr>
              <a:t>, qui sont des variables corrigées par l'effet climatique.</a:t>
            </a:r>
          </a:p>
        </p:txBody>
      </p:sp>
      <p:pic>
        <p:nvPicPr>
          <p:cNvPr id="4" name="Image 3">
            <a:extLst>
              <a:ext uri="{FF2B5EF4-FFF2-40B4-BE49-F238E27FC236}">
                <a16:creationId xmlns:a16="http://schemas.microsoft.com/office/drawing/2014/main" id="{4E48DB80-DC53-40A9-AFE2-D65107E530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085275"/>
            <a:ext cx="5733163" cy="5998415"/>
          </a:xfrm>
          <a:prstGeom prst="rect">
            <a:avLst/>
          </a:prstGeom>
        </p:spPr>
      </p:pic>
    </p:spTree>
    <p:extLst>
      <p:ext uri="{BB962C8B-B14F-4D97-AF65-F5344CB8AC3E}">
        <p14:creationId xmlns:p14="http://schemas.microsoft.com/office/powerpoint/2010/main" val="2878982256"/>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ln w="28575">
          <a:solidFill>
            <a:srgbClr val="16B07D"/>
          </a:solidFill>
        </a:ln>
      </a:spPr>
      <a:bodyPr lIns="72000" tIns="396000" anchor="t"/>
      <a:lstStyle>
        <a:defPPr marL="174625" indent="-171450" algn="l">
          <a:buFont typeface="Wingdings" panose="05000000000000000000" pitchFamily="2" charset="2"/>
          <a:buChar char="ü"/>
          <a:defRPr sz="1200" b="1" i="0" dirty="0" smtClean="0">
            <a:latin typeface="+mn-lt"/>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ception personnalisé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67331</TotalTime>
  <Words>2642</Words>
  <Application>Microsoft Office PowerPoint</Application>
  <PresentationFormat>Grand écran</PresentationFormat>
  <Paragraphs>535</Paragraphs>
  <Slides>35</Slides>
  <Notes>8</Notes>
  <HiddenSlides>0</HiddenSlides>
  <MMClips>0</MMClips>
  <ScaleCrop>false</ScaleCrop>
  <HeadingPairs>
    <vt:vector size="6" baseType="variant">
      <vt:variant>
        <vt:lpstr>Polices utilisées</vt:lpstr>
      </vt:variant>
      <vt:variant>
        <vt:i4>11</vt:i4>
      </vt:variant>
      <vt:variant>
        <vt:lpstr>Thème</vt:lpstr>
      </vt:variant>
      <vt:variant>
        <vt:i4>2</vt:i4>
      </vt:variant>
      <vt:variant>
        <vt:lpstr>Titres des diapositives</vt:lpstr>
      </vt:variant>
      <vt:variant>
        <vt:i4>35</vt:i4>
      </vt:variant>
    </vt:vector>
  </HeadingPairs>
  <TitlesOfParts>
    <vt:vector size="48" baseType="lpstr">
      <vt:lpstr>Yu Gothic Light</vt:lpstr>
      <vt:lpstr>-apple-system</vt:lpstr>
      <vt:lpstr>Arial</vt:lpstr>
      <vt:lpstr>Calibri</vt:lpstr>
      <vt:lpstr>Calibri Light</vt:lpstr>
      <vt:lpstr>Century Gothic</vt:lpstr>
      <vt:lpstr>Courier New</vt:lpstr>
      <vt:lpstr>Nexa Bold</vt:lpstr>
      <vt:lpstr>Nunito-Regular</vt:lpstr>
      <vt:lpstr>Times New Roman</vt:lpstr>
      <vt:lpstr>Wingdings</vt:lpstr>
      <vt:lpstr>Thème Office</vt:lpstr>
      <vt:lpstr>Conception personnalisée</vt:lpstr>
      <vt:lpstr>Présentation PowerPoint</vt:lpstr>
      <vt:lpstr>Présentation PowerPoint</vt:lpstr>
      <vt:lpstr>Présentation PowerPoint</vt:lpstr>
      <vt:lpstr>Présentation PowerPoint</vt:lpstr>
      <vt:lpstr>Présentation PowerPoint</vt:lpstr>
      <vt:lpstr>  Présentation du jeu de données</vt:lpstr>
      <vt:lpstr>Présentation PowerPoint</vt:lpstr>
      <vt:lpstr> Présentation du nettoyage et de l’exploration du jeu de données  </vt:lpstr>
      <vt:lpstr> Présentation du nettoyage et de l’exploration du jeu de données</vt:lpstr>
      <vt:lpstr> Présentation du nettoyage et de l’exploration du jeu de données</vt:lpstr>
      <vt:lpstr> Présentation du nettoyage et de l’exploration du jeu de données  </vt:lpstr>
      <vt:lpstr> Présentation du nettoyage et de l’exploration du jeu de données  </vt:lpstr>
      <vt:lpstr> Présentation du nettoyage et de l’exploration du jeu de données  </vt:lpstr>
      <vt:lpstr> Présentation du nettoyage et de l’exploration du jeu de données  </vt:lpstr>
      <vt:lpstr> Présentation du nettoyage et de l’exploration du jeu de données</vt:lpstr>
      <vt:lpstr> Présentation du nettoyage et de l’exploration du jeu de données</vt:lpstr>
      <vt:lpstr>Présentation PowerPoint</vt:lpstr>
      <vt:lpstr> Présentation de l’analyse et du modèle choisi </vt:lpstr>
      <vt:lpstr> Présentation de l’analyse et du modèle choisi </vt:lpstr>
      <vt:lpstr>  Présentation de l’analyse et du modèle choisi    </vt:lpstr>
      <vt:lpstr> Présentation de l’analyse et du modèle choisi </vt:lpstr>
      <vt:lpstr> Présentation de l’analyse et du modèle choisi </vt:lpstr>
      <vt:lpstr> Présentation de l’analyse et du modèle choisi  </vt:lpstr>
      <vt:lpstr> Présentation de l’analyse et du modèle choisi  </vt:lpstr>
      <vt:lpstr>  Présentation de l’analyse et du modèle choisi  </vt:lpstr>
      <vt:lpstr> Présentation de l’analyse et du modèle choisi  </vt:lpstr>
      <vt:lpstr> Présentation de l’analyse et du modèle choisi    </vt:lpstr>
      <vt:lpstr> Présentation de l’analyse et du modèle choisi    </vt:lpstr>
      <vt:lpstr>Présentation PowerPoint</vt:lpstr>
      <vt:lpstr>  Présentation de l’analyse et du modèle choisi (sans EnergyStarScore) </vt:lpstr>
      <vt:lpstr>  Présentation de l’analyse et du modèle choisi (avec EnergyStar Score) </vt:lpstr>
      <vt:lpstr>  Présentation de l’analyse et du modèle choisi </vt:lpstr>
      <vt:lpstr>Présentation de l’analyse et du modèle choisi</vt:lpstr>
      <vt:lpstr> Conclusions   </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Saad ZIZI</dc:creator>
  <cp:lastModifiedBy>Hajji, Nouha - NHA5600</cp:lastModifiedBy>
  <cp:revision>1011</cp:revision>
  <dcterms:created xsi:type="dcterms:W3CDTF">2019-01-28T08:56:57Z</dcterms:created>
  <dcterms:modified xsi:type="dcterms:W3CDTF">2022-04-01T14:57:48Z</dcterms:modified>
</cp:coreProperties>
</file>