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40"/>
  </p:notesMasterIdLst>
  <p:handoutMasterIdLst>
    <p:handoutMasterId r:id="rId41"/>
  </p:handoutMasterIdLst>
  <p:sldIdLst>
    <p:sldId id="257" r:id="rId3"/>
    <p:sldId id="489" r:id="rId4"/>
    <p:sldId id="388" r:id="rId5"/>
    <p:sldId id="258" r:id="rId6"/>
    <p:sldId id="502" r:id="rId7"/>
    <p:sldId id="485" r:id="rId8"/>
    <p:sldId id="503" r:id="rId9"/>
    <p:sldId id="507" r:id="rId10"/>
    <p:sldId id="548" r:id="rId11"/>
    <p:sldId id="493" r:id="rId12"/>
    <p:sldId id="544" r:id="rId13"/>
    <p:sldId id="551" r:id="rId14"/>
    <p:sldId id="525" r:id="rId15"/>
    <p:sldId id="512" r:id="rId16"/>
    <p:sldId id="495" r:id="rId17"/>
    <p:sldId id="506" r:id="rId18"/>
    <p:sldId id="546" r:id="rId19"/>
    <p:sldId id="547" r:id="rId20"/>
    <p:sldId id="545" r:id="rId21"/>
    <p:sldId id="534" r:id="rId22"/>
    <p:sldId id="537" r:id="rId23"/>
    <p:sldId id="535" r:id="rId24"/>
    <p:sldId id="549" r:id="rId25"/>
    <p:sldId id="550" r:id="rId26"/>
    <p:sldId id="543" r:id="rId27"/>
    <p:sldId id="552" r:id="rId28"/>
    <p:sldId id="539" r:id="rId29"/>
    <p:sldId id="531" r:id="rId30"/>
    <p:sldId id="530" r:id="rId31"/>
    <p:sldId id="553" r:id="rId32"/>
    <p:sldId id="554" r:id="rId33"/>
    <p:sldId id="557" r:id="rId34"/>
    <p:sldId id="542" r:id="rId35"/>
    <p:sldId id="555" r:id="rId36"/>
    <p:sldId id="556" r:id="rId37"/>
    <p:sldId id="527" r:id="rId38"/>
    <p:sldId id="390"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ZIZI" initials="SZ" lastIdx="10" clrIdx="0"/>
  <p:cmAuthor id="2" name="BEGUEL Ines" initials="BI" lastIdx="33" clrIdx="1"/>
  <p:cmAuthor id="3" name="Mohammed AMMARI" initials="M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966FF"/>
    <a:srgbClr val="006600"/>
    <a:srgbClr val="003300"/>
    <a:srgbClr val="16B07D"/>
    <a:srgbClr val="FF6600"/>
    <a:srgbClr val="C79DA4"/>
    <a:srgbClr val="EDDFE2"/>
    <a:srgbClr val="C4F8E7"/>
    <a:srgbClr val="EA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3817" autoAdjust="0"/>
  </p:normalViewPr>
  <p:slideViewPr>
    <p:cSldViewPr snapToGrid="0">
      <p:cViewPr varScale="1">
        <p:scale>
          <a:sx n="67" d="100"/>
          <a:sy n="67" d="100"/>
        </p:scale>
        <p:origin x="492" y="52"/>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144"/>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AA7E05-723C-412A-A8CA-98F0E9952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9E504D-3002-494A-85EA-376008142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1292-528B-4901-A9C3-86824B87A3C9}" type="datetimeFigureOut">
              <a:rPr lang="fr-FR" smtClean="0"/>
              <a:t>27/04/2022</a:t>
            </a:fld>
            <a:endParaRPr lang="fr-FR"/>
          </a:p>
        </p:txBody>
      </p:sp>
      <p:sp>
        <p:nvSpPr>
          <p:cNvPr id="4" name="Espace réservé du pied de page 3">
            <a:extLst>
              <a:ext uri="{FF2B5EF4-FFF2-40B4-BE49-F238E27FC236}">
                <a16:creationId xmlns:a16="http://schemas.microsoft.com/office/drawing/2014/main" id="{6C671C01-E1B4-4411-B23F-1E1A6F5873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90D4820-69E8-430B-B0D8-4C7E9D4D3F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3CD7D-4A23-40FF-8A68-3F80DABFE935}" type="slidenum">
              <a:rPr lang="fr-FR" smtClean="0"/>
              <a:t>‹N°›</a:t>
            </a:fld>
            <a:endParaRPr lang="fr-FR"/>
          </a:p>
        </p:txBody>
      </p:sp>
    </p:spTree>
    <p:extLst>
      <p:ext uri="{BB962C8B-B14F-4D97-AF65-F5344CB8AC3E}">
        <p14:creationId xmlns:p14="http://schemas.microsoft.com/office/powerpoint/2010/main" val="150086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A96C-9AD9-4EF7-B561-A3B5E161988F}" type="datetimeFigureOut">
              <a:rPr lang="fr-FR" smtClean="0"/>
              <a:t>27/04/2022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00433-4865-4063-A8A7-9A94A3C2AEBB}" type="slidenum">
              <a:rPr lang="fr-FR" smtClean="0"/>
              <a:t>‹N°›</a:t>
            </a:fld>
            <a:endParaRPr lang="fr-FR"/>
          </a:p>
        </p:txBody>
      </p:sp>
    </p:spTree>
    <p:extLst>
      <p:ext uri="{BB962C8B-B14F-4D97-AF65-F5344CB8AC3E}">
        <p14:creationId xmlns:p14="http://schemas.microsoft.com/office/powerpoint/2010/main" val="27035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584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8091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chronogramme</a:t>
            </a:r>
          </a:p>
        </p:txBody>
      </p:sp>
      <p:sp>
        <p:nvSpPr>
          <p:cNvPr id="4" name="Espace réservé du numéro de diapositive 3"/>
          <p:cNvSpPr>
            <a:spLocks noGrp="1"/>
          </p:cNvSpPr>
          <p:nvPr>
            <p:ph type="sldNum" sz="quarter" idx="5"/>
          </p:nvPr>
        </p:nvSpPr>
        <p:spPr/>
        <p:txBody>
          <a:bodyPr/>
          <a:lstStyle/>
          <a:p>
            <a:fld id="{EDF00433-4865-4063-A8A7-9A94A3C2AEBB}" type="slidenum">
              <a:rPr lang="fr-FR" smtClean="0"/>
              <a:t>3</a:t>
            </a:fld>
            <a:endParaRPr lang="fr-FR"/>
          </a:p>
        </p:txBody>
      </p:sp>
    </p:spTree>
    <p:extLst>
      <p:ext uri="{BB962C8B-B14F-4D97-AF65-F5344CB8AC3E}">
        <p14:creationId xmlns:p14="http://schemas.microsoft.com/office/powerpoint/2010/main" val="204239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52F990F-35DA-4FE9-BB10-68945448054E}"/>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5" name="Rectangle 8">
            <a:extLst>
              <a:ext uri="{FF2B5EF4-FFF2-40B4-BE49-F238E27FC236}">
                <a16:creationId xmlns:a16="http://schemas.microsoft.com/office/drawing/2014/main" id="{5AC0D840-6973-43E3-99C9-AF1F14F629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C918FE48-AD0B-4F63-B757-5B690352B73D}" type="slidenum">
              <a:rPr lang="fr-FR" altLang="fr-FR" smtClean="0">
                <a:solidFill>
                  <a:srgbClr val="000000"/>
                </a:solidFill>
                <a:latin typeface="Calibri" panose="020F0502020204030204" pitchFamily="34" charset="0"/>
              </a:rPr>
              <a:pPr/>
              <a:t>4</a:t>
            </a:fld>
            <a:endParaRPr lang="fr-FR" altLang="fr-FR">
              <a:solidFill>
                <a:srgbClr val="000000"/>
              </a:solidFill>
              <a:latin typeface="Calibri" panose="020F0502020204030204" pitchFamily="34" charset="0"/>
            </a:endParaRPr>
          </a:p>
        </p:txBody>
      </p:sp>
      <p:sp>
        <p:nvSpPr>
          <p:cNvPr id="8196" name="Text Box 1">
            <a:extLst>
              <a:ext uri="{FF2B5EF4-FFF2-40B4-BE49-F238E27FC236}">
                <a16:creationId xmlns:a16="http://schemas.microsoft.com/office/drawing/2014/main" id="{5B1158D5-5263-449D-9737-68629127E0A3}"/>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7" name="Text Box 2">
            <a:extLst>
              <a:ext uri="{FF2B5EF4-FFF2-40B4-BE49-F238E27FC236}">
                <a16:creationId xmlns:a16="http://schemas.microsoft.com/office/drawing/2014/main" id="{8EC44DE1-9BD2-4AF6-9956-24B1B3B64219}"/>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1EA28DC1-83BB-4DC2-85C9-FC35075DAED2}"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4</a:t>
            </a:fld>
            <a:endParaRPr lang="fr-FR" altLang="fr-FR" sz="1200">
              <a:solidFill>
                <a:srgbClr val="000000"/>
              </a:solidFill>
              <a:latin typeface="Calibri" panose="020F0502020204030204" pitchFamily="34" charset="0"/>
              <a:cs typeface="Arial" panose="020B0604020202020204" pitchFamily="34" charset="0"/>
            </a:endParaRPr>
          </a:p>
        </p:txBody>
      </p:sp>
      <p:sp>
        <p:nvSpPr>
          <p:cNvPr id="8198" name="Rectangle 3">
            <a:extLst>
              <a:ext uri="{FF2B5EF4-FFF2-40B4-BE49-F238E27FC236}">
                <a16:creationId xmlns:a16="http://schemas.microsoft.com/office/drawing/2014/main" id="{7A642B07-C704-4F6C-9B11-FB2C87E564E1}"/>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9" name="Text Box 4">
            <a:extLst>
              <a:ext uri="{FF2B5EF4-FFF2-40B4-BE49-F238E27FC236}">
                <a16:creationId xmlns:a16="http://schemas.microsoft.com/office/drawing/2014/main" id="{567F565F-7FE6-479E-A2F9-8D5124E01979}"/>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
        <p:nvSpPr>
          <p:cNvPr id="2" name="Espace réservé des notes 1">
            <a:extLst>
              <a:ext uri="{FF2B5EF4-FFF2-40B4-BE49-F238E27FC236}">
                <a16:creationId xmlns:a16="http://schemas.microsoft.com/office/drawing/2014/main" id="{83AAD99C-F7D0-41CC-800F-017381F370EC}"/>
              </a:ext>
            </a:extLst>
          </p:cNvPr>
          <p:cNvSpPr>
            <a:spLocks noGrp="1"/>
          </p:cNvSpPr>
          <p:nvPr>
            <p:ph type="body" idx="1"/>
          </p:nvPr>
        </p:nvSpPr>
        <p:spPr/>
        <p:txBody>
          <a:bodyPr/>
          <a:lstStyle/>
          <a:p>
            <a:r>
              <a:rPr lang="fr-FR" dirty="0"/>
              <a:t>Notes</a:t>
            </a:r>
          </a:p>
        </p:txBody>
      </p:sp>
    </p:spTree>
    <p:extLst>
      <p:ext uri="{BB962C8B-B14F-4D97-AF65-F5344CB8AC3E}">
        <p14:creationId xmlns:p14="http://schemas.microsoft.com/office/powerpoint/2010/main" val="137368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007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7</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7</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77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16</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16</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600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7276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32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32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73287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AD4C6-D1FD-4780-AEE5-43BEB40970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E1E0D9-8F44-495E-B369-74FEDCC1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7706288E-E5A1-4D9E-9DAA-A8F22FBDAB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8E27A-D416-4129-A032-FB53FE29A3CB}"/>
              </a:ext>
            </a:extLst>
          </p:cNvPr>
          <p:cNvSpPr>
            <a:spLocks noGrp="1"/>
          </p:cNvSpPr>
          <p:nvPr>
            <p:ph type="sldNum" sz="quarter" idx="12"/>
          </p:nvPr>
        </p:nvSpPr>
        <p:spPr/>
        <p:txBody>
          <a:bodyPr/>
          <a:lstStyle/>
          <a:p>
            <a:fld id="{A47CBF5F-AFAF-4CF2-85DD-2C0CB3FB2310}" type="slidenum">
              <a:rPr lang="fr-FR" smtClean="0"/>
              <a:t>‹N°›</a:t>
            </a:fld>
            <a:endParaRPr lang="fr-FR"/>
          </a:p>
        </p:txBody>
      </p:sp>
    </p:spTree>
    <p:extLst>
      <p:ext uri="{BB962C8B-B14F-4D97-AF65-F5344CB8AC3E}">
        <p14:creationId xmlns:p14="http://schemas.microsoft.com/office/powerpoint/2010/main" val="155845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7C054-9E43-40A5-8BB1-70B1F74743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C4250F-A705-4988-BD21-494F7EC74304}"/>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4" name="Espace réservé du pied de page 3">
            <a:extLst>
              <a:ext uri="{FF2B5EF4-FFF2-40B4-BE49-F238E27FC236}">
                <a16:creationId xmlns:a16="http://schemas.microsoft.com/office/drawing/2014/main" id="{98A814E6-D066-4A0F-BD36-D826C9DC97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EB6DA3-CEE2-43FA-BADA-B8CE923B48AB}"/>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87334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DA640F-2031-40D7-97EA-D61F371D0035}"/>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3" name="Espace réservé du pied de page 2">
            <a:extLst>
              <a:ext uri="{FF2B5EF4-FFF2-40B4-BE49-F238E27FC236}">
                <a16:creationId xmlns:a16="http://schemas.microsoft.com/office/drawing/2014/main" id="{D289F6DB-7C75-42D7-B4D9-5BABC57E7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27C7CB-4C55-46CA-8667-5DE97948F660}"/>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64498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C0F58-48C4-499B-936F-21D9FDD24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DA123B-53C5-42BB-8E78-4FC793ED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FA2FF75-4911-42FA-B350-F314216FC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1F1737-2343-4BD1-8165-4587EC962BC1}"/>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4AD42CEE-3F40-4F6C-9CCC-DC9000B59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2E29E-8FD1-4D5A-8F73-C52F7098F0FC}"/>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37827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75E44-6670-4DF5-B2C0-29DBF4D857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71F0D0-FE4C-40A1-9D1B-B5EC4189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F75E6A-ACB2-4757-A34C-EDEC77FF5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1D567E-DA93-44D1-AFC6-E9D8826BF171}"/>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FFAA6FFE-0278-4443-8F35-EF4B0247C4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6D1F71-933F-45AE-B1EC-0990396BE63E}"/>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98830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9262A-6628-4030-B593-114A55E14D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9B7B3D-6B12-4A55-BBA9-D83B3F9D30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F23B1-8A68-47AB-B164-E484582027C5}"/>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16DA3C04-6CAA-4314-87AF-9F61E545A7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4E4346-BE08-4419-B892-9FCE6B5E9E44}"/>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86100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6DA0B9-8764-45BA-AADA-1FFB04C953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DF13F-A8B6-463A-8830-2077661A4B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0E95C-9176-4A22-B49F-26D9F11B0900}"/>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BDF189A7-FD9E-4360-99AF-B170C5C34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3FF50E-666A-48F8-BED1-E94EA60698C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33765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1821A-2AB5-45BF-852F-7F13864A1727}"/>
              </a:ext>
            </a:extLst>
          </p:cNvPr>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8649E07-30F0-4145-9B84-8E40EFBFB024}"/>
              </a:ext>
            </a:extLst>
          </p:cNvPr>
          <p:cNvSpPr>
            <a:spLocks noGrp="1"/>
          </p:cNvSpPr>
          <p:nvPr>
            <p:ph type="dt" sz="half" idx="10"/>
          </p:nvPr>
        </p:nvSpPr>
        <p:spPr/>
        <p:txBody>
          <a:bodyPr/>
          <a:lstStyle/>
          <a:p>
            <a:fld id="{6232CB2B-CE9E-464A-8D0C-7DF090534178}" type="datetime1">
              <a:rPr lang="fr-FR" smtClean="0"/>
              <a:t>27/04/2022</a:t>
            </a:fld>
            <a:endParaRPr lang="fr-FR"/>
          </a:p>
        </p:txBody>
      </p:sp>
      <p:sp>
        <p:nvSpPr>
          <p:cNvPr id="5" name="Espace réservé du pied de page 4">
            <a:extLst>
              <a:ext uri="{FF2B5EF4-FFF2-40B4-BE49-F238E27FC236}">
                <a16:creationId xmlns:a16="http://schemas.microsoft.com/office/drawing/2014/main" id="{FFFB757E-C0FC-4078-AB67-82270505B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112B42-BD81-4F56-9AEB-6EB18DB24980}"/>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7" name="Titre 1">
            <a:extLst>
              <a:ext uri="{FF2B5EF4-FFF2-40B4-BE49-F238E27FC236}">
                <a16:creationId xmlns:a16="http://schemas.microsoft.com/office/drawing/2014/main" id="{676BFC2B-D9BC-4ACE-BBC7-E44AFBB4CA15}"/>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095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6" name="Titre 1">
            <a:extLst>
              <a:ext uri="{FF2B5EF4-FFF2-40B4-BE49-F238E27FC236}">
                <a16:creationId xmlns:a16="http://schemas.microsoft.com/office/drawing/2014/main" id="{57A95484-BBF6-4A97-8838-FF5222966FD2}"/>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965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1EBB633C-3BA9-47BD-8A1D-C3F883CB3FCD}"/>
              </a:ext>
            </a:extLst>
          </p:cNvPr>
          <p:cNvSpPr txBox="1">
            <a:spLocks/>
          </p:cNvSpPr>
          <p:nvPr userDrawn="1"/>
        </p:nvSpPr>
        <p:spPr>
          <a:xfrm>
            <a:off x="422560" y="3859576"/>
            <a:ext cx="5373629" cy="224064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3" name="Titre 1">
            <a:extLst>
              <a:ext uri="{FF2B5EF4-FFF2-40B4-BE49-F238E27FC236}">
                <a16:creationId xmlns:a16="http://schemas.microsoft.com/office/drawing/2014/main" id="{C7ED03A7-B319-417F-B7F0-215EBD2BDBD8}"/>
              </a:ext>
            </a:extLst>
          </p:cNvPr>
          <p:cNvSpPr txBox="1">
            <a:spLocks/>
          </p:cNvSpPr>
          <p:nvPr userDrawn="1"/>
        </p:nvSpPr>
        <p:spPr>
          <a:xfrm>
            <a:off x="422560" y="1363518"/>
            <a:ext cx="5373629" cy="2250341"/>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2" name="Titre 1">
            <a:extLst>
              <a:ext uri="{FF2B5EF4-FFF2-40B4-BE49-F238E27FC236}">
                <a16:creationId xmlns:a16="http://schemas.microsoft.com/office/drawing/2014/main" id="{D2F24EF6-316E-46CF-BF93-0CE6EA222FB9}"/>
              </a:ext>
            </a:extLst>
          </p:cNvPr>
          <p:cNvSpPr txBox="1">
            <a:spLocks/>
          </p:cNvSpPr>
          <p:nvPr userDrawn="1"/>
        </p:nvSpPr>
        <p:spPr>
          <a:xfrm>
            <a:off x="6253897" y="3870601"/>
            <a:ext cx="5373629" cy="2229619"/>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30" name="Titre 1">
            <a:extLst>
              <a:ext uri="{FF2B5EF4-FFF2-40B4-BE49-F238E27FC236}">
                <a16:creationId xmlns:a16="http://schemas.microsoft.com/office/drawing/2014/main" id="{456DDBB9-3B56-435B-A275-344917059113}"/>
              </a:ext>
            </a:extLst>
          </p:cNvPr>
          <p:cNvSpPr txBox="1">
            <a:spLocks/>
          </p:cNvSpPr>
          <p:nvPr userDrawn="1"/>
        </p:nvSpPr>
        <p:spPr>
          <a:xfrm>
            <a:off x="6253898" y="1344056"/>
            <a:ext cx="5373629" cy="2269803"/>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44" name="Rectangle 43">
            <a:extLst>
              <a:ext uri="{FF2B5EF4-FFF2-40B4-BE49-F238E27FC236}">
                <a16:creationId xmlns:a16="http://schemas.microsoft.com/office/drawing/2014/main" id="{3A66F8F7-F84E-4EA8-9ED1-2159C9274394}"/>
              </a:ext>
            </a:extLst>
          </p:cNvPr>
          <p:cNvSpPr/>
          <p:nvPr userDrawn="1"/>
        </p:nvSpPr>
        <p:spPr>
          <a:xfrm>
            <a:off x="421773" y="1364680"/>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Principales réalisations</a:t>
            </a:r>
          </a:p>
        </p:txBody>
      </p:sp>
      <p:sp>
        <p:nvSpPr>
          <p:cNvPr id="46" name="Rectangle 45">
            <a:extLst>
              <a:ext uri="{FF2B5EF4-FFF2-40B4-BE49-F238E27FC236}">
                <a16:creationId xmlns:a16="http://schemas.microsoft.com/office/drawing/2014/main" id="{D98CF123-73B7-4399-B965-BFFB479E7F40}"/>
              </a:ext>
            </a:extLst>
          </p:cNvPr>
          <p:cNvSpPr/>
          <p:nvPr userDrawn="1"/>
        </p:nvSpPr>
        <p:spPr>
          <a:xfrm>
            <a:off x="6259397"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Points d’arbitrage</a:t>
            </a:r>
          </a:p>
        </p:txBody>
      </p:sp>
      <p:sp>
        <p:nvSpPr>
          <p:cNvPr id="48" name="Rectangle 47">
            <a:extLst>
              <a:ext uri="{FF2B5EF4-FFF2-40B4-BE49-F238E27FC236}">
                <a16:creationId xmlns:a16="http://schemas.microsoft.com/office/drawing/2014/main" id="{97EB03B8-1312-46E0-AD0F-86A3406E3765}"/>
              </a:ext>
            </a:extLst>
          </p:cNvPr>
          <p:cNvSpPr/>
          <p:nvPr userDrawn="1"/>
        </p:nvSpPr>
        <p:spPr>
          <a:xfrm>
            <a:off x="421773"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Risques / problématiques</a:t>
            </a:r>
          </a:p>
        </p:txBody>
      </p:sp>
      <p:sp>
        <p:nvSpPr>
          <p:cNvPr id="26" name="Titre 1">
            <a:extLst>
              <a:ext uri="{FF2B5EF4-FFF2-40B4-BE49-F238E27FC236}">
                <a16:creationId xmlns:a16="http://schemas.microsoft.com/office/drawing/2014/main" id="{7E04407F-D68D-4596-855E-02AB9EFB2D56}"/>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pic>
        <p:nvPicPr>
          <p:cNvPr id="50" name="Picture 16">
            <a:extLst>
              <a:ext uri="{FF2B5EF4-FFF2-40B4-BE49-F238E27FC236}">
                <a16:creationId xmlns:a16="http://schemas.microsoft.com/office/drawing/2014/main" id="{CC8E9DD9-90A6-4AB0-B6F5-AB2700B98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875" y="3890183"/>
            <a:ext cx="332186" cy="332186"/>
          </a:xfrm>
          <a:prstGeom prst="rect">
            <a:avLst/>
          </a:prstGeom>
        </p:spPr>
      </p:pic>
      <p:grpSp>
        <p:nvGrpSpPr>
          <p:cNvPr id="35" name="Gruppieren 15">
            <a:extLst>
              <a:ext uri="{FF2B5EF4-FFF2-40B4-BE49-F238E27FC236}">
                <a16:creationId xmlns:a16="http://schemas.microsoft.com/office/drawing/2014/main" id="{89707823-B04B-4B42-84A6-6FC70053178A}"/>
              </a:ext>
            </a:extLst>
          </p:cNvPr>
          <p:cNvGrpSpPr/>
          <p:nvPr userDrawn="1"/>
        </p:nvGrpSpPr>
        <p:grpSpPr>
          <a:xfrm>
            <a:off x="5532229" y="1393686"/>
            <a:ext cx="235385" cy="287574"/>
            <a:chOff x="9233642" y="3392904"/>
            <a:chExt cx="486305" cy="568854"/>
          </a:xfrm>
          <a:solidFill>
            <a:srgbClr val="16B07D"/>
          </a:solidFill>
        </p:grpSpPr>
        <p:sp>
          <p:nvSpPr>
            <p:cNvPr id="36" name="Freeform 1462">
              <a:extLst>
                <a:ext uri="{FF2B5EF4-FFF2-40B4-BE49-F238E27FC236}">
                  <a16:creationId xmlns:a16="http://schemas.microsoft.com/office/drawing/2014/main" id="{CDC4C627-82DC-4972-B5C4-A87409C66CC8}"/>
                </a:ext>
              </a:extLst>
            </p:cNvPr>
            <p:cNvSpPr>
              <a:spLocks noEditPoints="1"/>
            </p:cNvSpPr>
            <p:nvPr/>
          </p:nvSpPr>
          <p:spPr bwMode="auto">
            <a:xfrm>
              <a:off x="9233642" y="3392904"/>
              <a:ext cx="486305" cy="568854"/>
            </a:xfrm>
            <a:custGeom>
              <a:avLst/>
              <a:gdLst>
                <a:gd name="T0" fmla="*/ 306 w 306"/>
                <a:gd name="T1" fmla="*/ 357 h 357"/>
                <a:gd name="T2" fmla="*/ 0 w 306"/>
                <a:gd name="T3" fmla="*/ 357 h 357"/>
                <a:gd name="T4" fmla="*/ 0 w 306"/>
                <a:gd name="T5" fmla="*/ 28 h 357"/>
                <a:gd name="T6" fmla="*/ 5 w 306"/>
                <a:gd name="T7" fmla="*/ 28 h 357"/>
                <a:gd name="T8" fmla="*/ 49 w 306"/>
                <a:gd name="T9" fmla="*/ 28 h 357"/>
                <a:gd name="T10" fmla="*/ 74 w 306"/>
                <a:gd name="T11" fmla="*/ 18 h 357"/>
                <a:gd name="T12" fmla="*/ 88 w 306"/>
                <a:gd name="T13" fmla="*/ 3 h 357"/>
                <a:gd name="T14" fmla="*/ 94 w 306"/>
                <a:gd name="T15" fmla="*/ 1 h 357"/>
                <a:gd name="T16" fmla="*/ 211 w 306"/>
                <a:gd name="T17" fmla="*/ 1 h 357"/>
                <a:gd name="T18" fmla="*/ 217 w 306"/>
                <a:gd name="T19" fmla="*/ 3 h 357"/>
                <a:gd name="T20" fmla="*/ 232 w 306"/>
                <a:gd name="T21" fmla="*/ 18 h 357"/>
                <a:gd name="T22" fmla="*/ 257 w 306"/>
                <a:gd name="T23" fmla="*/ 28 h 357"/>
                <a:gd name="T24" fmla="*/ 301 w 306"/>
                <a:gd name="T25" fmla="*/ 28 h 357"/>
                <a:gd name="T26" fmla="*/ 306 w 306"/>
                <a:gd name="T27" fmla="*/ 28 h 357"/>
                <a:gd name="T28" fmla="*/ 306 w 306"/>
                <a:gd name="T29" fmla="*/ 357 h 357"/>
                <a:gd name="T30" fmla="*/ 270 w 306"/>
                <a:gd name="T31" fmla="*/ 322 h 357"/>
                <a:gd name="T32" fmla="*/ 270 w 306"/>
                <a:gd name="T33" fmla="*/ 62 h 357"/>
                <a:gd name="T34" fmla="*/ 221 w 306"/>
                <a:gd name="T35" fmla="*/ 63 h 357"/>
                <a:gd name="T36" fmla="*/ 217 w 306"/>
                <a:gd name="T37" fmla="*/ 65 h 357"/>
                <a:gd name="T38" fmla="*/ 200 w 306"/>
                <a:gd name="T39" fmla="*/ 81 h 357"/>
                <a:gd name="T40" fmla="*/ 194 w 306"/>
                <a:gd name="T41" fmla="*/ 84 h 357"/>
                <a:gd name="T42" fmla="*/ 113 w 306"/>
                <a:gd name="T43" fmla="*/ 84 h 357"/>
                <a:gd name="T44" fmla="*/ 107 w 306"/>
                <a:gd name="T45" fmla="*/ 82 h 357"/>
                <a:gd name="T46" fmla="*/ 91 w 306"/>
                <a:gd name="T47" fmla="*/ 65 h 357"/>
                <a:gd name="T48" fmla="*/ 84 w 306"/>
                <a:gd name="T49" fmla="*/ 63 h 357"/>
                <a:gd name="T50" fmla="*/ 39 w 306"/>
                <a:gd name="T51" fmla="*/ 62 h 357"/>
                <a:gd name="T52" fmla="*/ 34 w 306"/>
                <a:gd name="T53" fmla="*/ 63 h 357"/>
                <a:gd name="T54" fmla="*/ 34 w 306"/>
                <a:gd name="T55" fmla="*/ 322 h 357"/>
                <a:gd name="T56" fmla="*/ 270 w 306"/>
                <a:gd name="T57" fmla="*/ 32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357">
                  <a:moveTo>
                    <a:pt x="306" y="357"/>
                  </a:moveTo>
                  <a:cubicBezTo>
                    <a:pt x="204" y="357"/>
                    <a:pt x="102" y="357"/>
                    <a:pt x="0" y="357"/>
                  </a:cubicBezTo>
                  <a:cubicBezTo>
                    <a:pt x="0" y="248"/>
                    <a:pt x="0" y="138"/>
                    <a:pt x="0" y="28"/>
                  </a:cubicBezTo>
                  <a:cubicBezTo>
                    <a:pt x="2" y="28"/>
                    <a:pt x="4" y="28"/>
                    <a:pt x="5" y="28"/>
                  </a:cubicBezTo>
                  <a:cubicBezTo>
                    <a:pt x="20" y="28"/>
                    <a:pt x="34" y="28"/>
                    <a:pt x="49" y="28"/>
                  </a:cubicBezTo>
                  <a:cubicBezTo>
                    <a:pt x="59" y="28"/>
                    <a:pt x="67" y="25"/>
                    <a:pt x="74" y="18"/>
                  </a:cubicBezTo>
                  <a:cubicBezTo>
                    <a:pt x="78" y="13"/>
                    <a:pt x="83" y="8"/>
                    <a:pt x="88" y="3"/>
                  </a:cubicBezTo>
                  <a:cubicBezTo>
                    <a:pt x="90" y="2"/>
                    <a:pt x="92" y="1"/>
                    <a:pt x="94" y="1"/>
                  </a:cubicBezTo>
                  <a:cubicBezTo>
                    <a:pt x="133" y="0"/>
                    <a:pt x="172" y="0"/>
                    <a:pt x="211" y="1"/>
                  </a:cubicBezTo>
                  <a:cubicBezTo>
                    <a:pt x="213" y="1"/>
                    <a:pt x="216" y="2"/>
                    <a:pt x="217" y="3"/>
                  </a:cubicBezTo>
                  <a:cubicBezTo>
                    <a:pt x="222" y="8"/>
                    <a:pt x="227" y="13"/>
                    <a:pt x="232" y="18"/>
                  </a:cubicBezTo>
                  <a:cubicBezTo>
                    <a:pt x="239" y="25"/>
                    <a:pt x="247" y="28"/>
                    <a:pt x="257" y="28"/>
                  </a:cubicBezTo>
                  <a:cubicBezTo>
                    <a:pt x="271" y="28"/>
                    <a:pt x="286" y="28"/>
                    <a:pt x="301" y="28"/>
                  </a:cubicBezTo>
                  <a:cubicBezTo>
                    <a:pt x="302" y="28"/>
                    <a:pt x="304" y="28"/>
                    <a:pt x="306" y="28"/>
                  </a:cubicBezTo>
                  <a:cubicBezTo>
                    <a:pt x="306" y="138"/>
                    <a:pt x="306" y="247"/>
                    <a:pt x="306" y="357"/>
                  </a:cubicBezTo>
                  <a:close/>
                  <a:moveTo>
                    <a:pt x="270" y="322"/>
                  </a:moveTo>
                  <a:cubicBezTo>
                    <a:pt x="270" y="235"/>
                    <a:pt x="270" y="149"/>
                    <a:pt x="270" y="62"/>
                  </a:cubicBezTo>
                  <a:cubicBezTo>
                    <a:pt x="254" y="62"/>
                    <a:pt x="238" y="62"/>
                    <a:pt x="221" y="63"/>
                  </a:cubicBezTo>
                  <a:cubicBezTo>
                    <a:pt x="220" y="63"/>
                    <a:pt x="218" y="64"/>
                    <a:pt x="217" y="65"/>
                  </a:cubicBezTo>
                  <a:cubicBezTo>
                    <a:pt x="211" y="70"/>
                    <a:pt x="206" y="76"/>
                    <a:pt x="200" y="81"/>
                  </a:cubicBezTo>
                  <a:cubicBezTo>
                    <a:pt x="198" y="83"/>
                    <a:pt x="196" y="84"/>
                    <a:pt x="194" y="84"/>
                  </a:cubicBezTo>
                  <a:cubicBezTo>
                    <a:pt x="167" y="84"/>
                    <a:pt x="140" y="84"/>
                    <a:pt x="113" y="84"/>
                  </a:cubicBezTo>
                  <a:cubicBezTo>
                    <a:pt x="111" y="84"/>
                    <a:pt x="109" y="83"/>
                    <a:pt x="107" y="82"/>
                  </a:cubicBezTo>
                  <a:cubicBezTo>
                    <a:pt x="102" y="76"/>
                    <a:pt x="97" y="71"/>
                    <a:pt x="91" y="65"/>
                  </a:cubicBezTo>
                  <a:cubicBezTo>
                    <a:pt x="89" y="64"/>
                    <a:pt x="87" y="63"/>
                    <a:pt x="84" y="63"/>
                  </a:cubicBezTo>
                  <a:cubicBezTo>
                    <a:pt x="69" y="62"/>
                    <a:pt x="54" y="62"/>
                    <a:pt x="39" y="62"/>
                  </a:cubicBezTo>
                  <a:cubicBezTo>
                    <a:pt x="37" y="62"/>
                    <a:pt x="36" y="63"/>
                    <a:pt x="34" y="63"/>
                  </a:cubicBezTo>
                  <a:cubicBezTo>
                    <a:pt x="34" y="149"/>
                    <a:pt x="34" y="236"/>
                    <a:pt x="34" y="322"/>
                  </a:cubicBezTo>
                  <a:cubicBezTo>
                    <a:pt x="113" y="322"/>
                    <a:pt x="191" y="322"/>
                    <a:pt x="270" y="3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7" name="Freeform 1464">
              <a:extLst>
                <a:ext uri="{FF2B5EF4-FFF2-40B4-BE49-F238E27FC236}">
                  <a16:creationId xmlns:a16="http://schemas.microsoft.com/office/drawing/2014/main" id="{5E4827F0-1AA8-4E4F-9B68-14034C76612D}"/>
                </a:ext>
              </a:extLst>
            </p:cNvPr>
            <p:cNvSpPr>
              <a:spLocks/>
            </p:cNvSpPr>
            <p:nvPr/>
          </p:nvSpPr>
          <p:spPr bwMode="auto">
            <a:xfrm>
              <a:off x="9334016" y="3578056"/>
              <a:ext cx="145000" cy="122693"/>
            </a:xfrm>
            <a:custGeom>
              <a:avLst/>
              <a:gdLst>
                <a:gd name="T0" fmla="*/ 0 w 91"/>
                <a:gd name="T1" fmla="*/ 39 h 78"/>
                <a:gd name="T2" fmla="*/ 6 w 91"/>
                <a:gd name="T3" fmla="*/ 34 h 78"/>
                <a:gd name="T4" fmla="*/ 10 w 91"/>
                <a:gd name="T5" fmla="*/ 34 h 78"/>
                <a:gd name="T6" fmla="*/ 33 w 91"/>
                <a:gd name="T7" fmla="*/ 47 h 78"/>
                <a:gd name="T8" fmla="*/ 88 w 91"/>
                <a:gd name="T9" fmla="*/ 0 h 78"/>
                <a:gd name="T10" fmla="*/ 87 w 91"/>
                <a:gd name="T11" fmla="*/ 9 h 78"/>
                <a:gd name="T12" fmla="*/ 43 w 91"/>
                <a:gd name="T13" fmla="*/ 66 h 78"/>
                <a:gd name="T14" fmla="*/ 37 w 91"/>
                <a:gd name="T15" fmla="*/ 77 h 78"/>
                <a:gd name="T16" fmla="*/ 36 w 91"/>
                <a:gd name="T17" fmla="*/ 78 h 78"/>
                <a:gd name="T18" fmla="*/ 0 w 91"/>
                <a:gd name="T19"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0" y="39"/>
                  </a:moveTo>
                  <a:cubicBezTo>
                    <a:pt x="2" y="37"/>
                    <a:pt x="4" y="35"/>
                    <a:pt x="6" y="34"/>
                  </a:cubicBezTo>
                  <a:cubicBezTo>
                    <a:pt x="7" y="33"/>
                    <a:pt x="9" y="33"/>
                    <a:pt x="10" y="34"/>
                  </a:cubicBezTo>
                  <a:cubicBezTo>
                    <a:pt x="18" y="38"/>
                    <a:pt x="25" y="42"/>
                    <a:pt x="33" y="47"/>
                  </a:cubicBezTo>
                  <a:cubicBezTo>
                    <a:pt x="49" y="29"/>
                    <a:pt x="67" y="12"/>
                    <a:pt x="88" y="0"/>
                  </a:cubicBezTo>
                  <a:cubicBezTo>
                    <a:pt x="91" y="3"/>
                    <a:pt x="91" y="6"/>
                    <a:pt x="87" y="9"/>
                  </a:cubicBezTo>
                  <a:cubicBezTo>
                    <a:pt x="69" y="25"/>
                    <a:pt x="55" y="45"/>
                    <a:pt x="43" y="66"/>
                  </a:cubicBezTo>
                  <a:cubicBezTo>
                    <a:pt x="41" y="70"/>
                    <a:pt x="39" y="74"/>
                    <a:pt x="37" y="77"/>
                  </a:cubicBezTo>
                  <a:cubicBezTo>
                    <a:pt x="37" y="77"/>
                    <a:pt x="36" y="78"/>
                    <a:pt x="36" y="78"/>
                  </a:cubicBezTo>
                  <a:cubicBezTo>
                    <a:pt x="24" y="65"/>
                    <a:pt x="12" y="52"/>
                    <a:pt x="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8" name="Freeform 1465">
              <a:extLst>
                <a:ext uri="{FF2B5EF4-FFF2-40B4-BE49-F238E27FC236}">
                  <a16:creationId xmlns:a16="http://schemas.microsoft.com/office/drawing/2014/main" id="{81A01409-04D1-4ADB-97FE-F139A5CB9FE9}"/>
                </a:ext>
              </a:extLst>
            </p:cNvPr>
            <p:cNvSpPr>
              <a:spLocks/>
            </p:cNvSpPr>
            <p:nvPr/>
          </p:nvSpPr>
          <p:spPr bwMode="auto">
            <a:xfrm>
              <a:off x="9334021" y="3725281"/>
              <a:ext cx="145000" cy="124924"/>
            </a:xfrm>
            <a:custGeom>
              <a:avLst/>
              <a:gdLst>
                <a:gd name="T0" fmla="*/ 88 w 91"/>
                <a:gd name="T1" fmla="*/ 0 h 78"/>
                <a:gd name="T2" fmla="*/ 87 w 91"/>
                <a:gd name="T3" fmla="*/ 9 h 78"/>
                <a:gd name="T4" fmla="*/ 43 w 91"/>
                <a:gd name="T5" fmla="*/ 66 h 78"/>
                <a:gd name="T6" fmla="*/ 36 w 91"/>
                <a:gd name="T7" fmla="*/ 78 h 78"/>
                <a:gd name="T8" fmla="*/ 0 w 91"/>
                <a:gd name="T9" fmla="*/ 39 h 78"/>
                <a:gd name="T10" fmla="*/ 5 w 91"/>
                <a:gd name="T11" fmla="*/ 34 h 78"/>
                <a:gd name="T12" fmla="*/ 10 w 91"/>
                <a:gd name="T13" fmla="*/ 33 h 78"/>
                <a:gd name="T14" fmla="*/ 28 w 91"/>
                <a:gd name="T15" fmla="*/ 44 h 78"/>
                <a:gd name="T16" fmla="*/ 33 w 91"/>
                <a:gd name="T17" fmla="*/ 47 h 78"/>
                <a:gd name="T18" fmla="*/ 88 w 9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88" y="0"/>
                  </a:moveTo>
                  <a:cubicBezTo>
                    <a:pt x="91" y="3"/>
                    <a:pt x="90" y="6"/>
                    <a:pt x="87" y="9"/>
                  </a:cubicBezTo>
                  <a:cubicBezTo>
                    <a:pt x="69" y="25"/>
                    <a:pt x="55" y="45"/>
                    <a:pt x="43" y="66"/>
                  </a:cubicBezTo>
                  <a:cubicBezTo>
                    <a:pt x="41" y="70"/>
                    <a:pt x="39" y="74"/>
                    <a:pt x="36" y="78"/>
                  </a:cubicBezTo>
                  <a:cubicBezTo>
                    <a:pt x="24" y="65"/>
                    <a:pt x="12" y="52"/>
                    <a:pt x="0" y="39"/>
                  </a:cubicBezTo>
                  <a:cubicBezTo>
                    <a:pt x="2" y="38"/>
                    <a:pt x="3" y="36"/>
                    <a:pt x="5" y="34"/>
                  </a:cubicBezTo>
                  <a:cubicBezTo>
                    <a:pt x="6" y="32"/>
                    <a:pt x="8" y="32"/>
                    <a:pt x="10" y="33"/>
                  </a:cubicBezTo>
                  <a:cubicBezTo>
                    <a:pt x="16" y="37"/>
                    <a:pt x="22" y="41"/>
                    <a:pt x="28" y="44"/>
                  </a:cubicBezTo>
                  <a:cubicBezTo>
                    <a:pt x="30" y="45"/>
                    <a:pt x="31" y="46"/>
                    <a:pt x="33" y="47"/>
                  </a:cubicBezTo>
                  <a:cubicBezTo>
                    <a:pt x="49" y="28"/>
                    <a:pt x="67" y="12"/>
                    <a:pt x="8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9" name="Freeform 1466">
              <a:extLst>
                <a:ext uri="{FF2B5EF4-FFF2-40B4-BE49-F238E27FC236}">
                  <a16:creationId xmlns:a16="http://schemas.microsoft.com/office/drawing/2014/main" id="{A05252BD-85C2-4366-90DE-26D0150CDC7A}"/>
                </a:ext>
              </a:extLst>
            </p:cNvPr>
            <p:cNvSpPr>
              <a:spLocks/>
            </p:cNvSpPr>
            <p:nvPr/>
          </p:nvSpPr>
          <p:spPr bwMode="auto">
            <a:xfrm>
              <a:off x="9519160" y="3600356"/>
              <a:ext cx="95923" cy="26770"/>
            </a:xfrm>
            <a:custGeom>
              <a:avLst/>
              <a:gdLst>
                <a:gd name="T0" fmla="*/ 0 w 61"/>
                <a:gd name="T1" fmla="*/ 17 h 17"/>
                <a:gd name="T2" fmla="*/ 0 w 61"/>
                <a:gd name="T3" fmla="*/ 0 h 17"/>
                <a:gd name="T4" fmla="*/ 61 w 61"/>
                <a:gd name="T5" fmla="*/ 0 h 17"/>
                <a:gd name="T6" fmla="*/ 61 w 61"/>
                <a:gd name="T7" fmla="*/ 17 h 17"/>
                <a:gd name="T8" fmla="*/ 0 w 61"/>
                <a:gd name="T9" fmla="*/ 17 h 17"/>
              </a:gdLst>
              <a:ahLst/>
              <a:cxnLst>
                <a:cxn ang="0">
                  <a:pos x="T0" y="T1"/>
                </a:cxn>
                <a:cxn ang="0">
                  <a:pos x="T2" y="T3"/>
                </a:cxn>
                <a:cxn ang="0">
                  <a:pos x="T4" y="T5"/>
                </a:cxn>
                <a:cxn ang="0">
                  <a:pos x="T6" y="T7"/>
                </a:cxn>
                <a:cxn ang="0">
                  <a:pos x="T8" y="T9"/>
                </a:cxn>
              </a:cxnLst>
              <a:rect l="0" t="0" r="r" b="b"/>
              <a:pathLst>
                <a:path w="61" h="17">
                  <a:moveTo>
                    <a:pt x="0" y="17"/>
                  </a:moveTo>
                  <a:cubicBezTo>
                    <a:pt x="0" y="11"/>
                    <a:pt x="0" y="6"/>
                    <a:pt x="0" y="0"/>
                  </a:cubicBezTo>
                  <a:cubicBezTo>
                    <a:pt x="20" y="0"/>
                    <a:pt x="40" y="0"/>
                    <a:pt x="61" y="0"/>
                  </a:cubicBezTo>
                  <a:cubicBezTo>
                    <a:pt x="61" y="6"/>
                    <a:pt x="61" y="11"/>
                    <a:pt x="61" y="17"/>
                  </a:cubicBezTo>
                  <a:cubicBezTo>
                    <a:pt x="41" y="17"/>
                    <a:pt x="21" y="17"/>
                    <a:pt x="0"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0" name="Freeform 1467">
              <a:extLst>
                <a:ext uri="{FF2B5EF4-FFF2-40B4-BE49-F238E27FC236}">
                  <a16:creationId xmlns:a16="http://schemas.microsoft.com/office/drawing/2014/main" id="{1D526CD5-D041-48B6-9581-DFD910985748}"/>
                </a:ext>
              </a:extLst>
            </p:cNvPr>
            <p:cNvSpPr>
              <a:spLocks/>
            </p:cNvSpPr>
            <p:nvPr/>
          </p:nvSpPr>
          <p:spPr bwMode="auto">
            <a:xfrm>
              <a:off x="9521389" y="3653896"/>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5"/>
                    <a:pt x="60" y="11"/>
                    <a:pt x="60" y="16"/>
                  </a:cubicBezTo>
                  <a:cubicBezTo>
                    <a:pt x="40" y="16"/>
                    <a:pt x="20" y="16"/>
                    <a:pt x="0" y="16"/>
                  </a:cubicBezTo>
                  <a:cubicBezTo>
                    <a:pt x="0" y="11"/>
                    <a:pt x="0" y="5"/>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1" name="Freeform 1468">
              <a:extLst>
                <a:ext uri="{FF2B5EF4-FFF2-40B4-BE49-F238E27FC236}">
                  <a16:creationId xmlns:a16="http://schemas.microsoft.com/office/drawing/2014/main" id="{59F384BC-FE85-47B3-97B2-3670A6B537F8}"/>
                </a:ext>
              </a:extLst>
            </p:cNvPr>
            <p:cNvSpPr>
              <a:spLocks/>
            </p:cNvSpPr>
            <p:nvPr/>
          </p:nvSpPr>
          <p:spPr bwMode="auto">
            <a:xfrm>
              <a:off x="9519192" y="3760958"/>
              <a:ext cx="95923" cy="28999"/>
            </a:xfrm>
            <a:custGeom>
              <a:avLst/>
              <a:gdLst>
                <a:gd name="T0" fmla="*/ 0 w 61"/>
                <a:gd name="T1" fmla="*/ 0 h 17"/>
                <a:gd name="T2" fmla="*/ 61 w 61"/>
                <a:gd name="T3" fmla="*/ 0 h 17"/>
                <a:gd name="T4" fmla="*/ 61 w 61"/>
                <a:gd name="T5" fmla="*/ 17 h 17"/>
                <a:gd name="T6" fmla="*/ 0 w 61"/>
                <a:gd name="T7" fmla="*/ 17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cubicBezTo>
                    <a:pt x="21" y="0"/>
                    <a:pt x="40" y="0"/>
                    <a:pt x="61" y="0"/>
                  </a:cubicBezTo>
                  <a:cubicBezTo>
                    <a:pt x="61" y="6"/>
                    <a:pt x="61" y="11"/>
                    <a:pt x="61" y="17"/>
                  </a:cubicBezTo>
                  <a:cubicBezTo>
                    <a:pt x="41" y="17"/>
                    <a:pt x="21" y="17"/>
                    <a:pt x="0" y="17"/>
                  </a:cubicBezTo>
                  <a:cubicBezTo>
                    <a:pt x="0" y="11"/>
                    <a:pt x="0" y="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2" name="Freeform 1469">
              <a:extLst>
                <a:ext uri="{FF2B5EF4-FFF2-40B4-BE49-F238E27FC236}">
                  <a16:creationId xmlns:a16="http://schemas.microsoft.com/office/drawing/2014/main" id="{D00B435A-E342-4B5B-A995-B0318A05BA85}"/>
                </a:ext>
              </a:extLst>
            </p:cNvPr>
            <p:cNvSpPr>
              <a:spLocks/>
            </p:cNvSpPr>
            <p:nvPr/>
          </p:nvSpPr>
          <p:spPr bwMode="auto">
            <a:xfrm>
              <a:off x="9521389" y="3814438"/>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6"/>
                    <a:pt x="60" y="11"/>
                    <a:pt x="60" y="16"/>
                  </a:cubicBezTo>
                  <a:cubicBezTo>
                    <a:pt x="40" y="16"/>
                    <a:pt x="20" y="16"/>
                    <a:pt x="0" y="16"/>
                  </a:cubicBezTo>
                  <a:cubicBezTo>
                    <a:pt x="0" y="11"/>
                    <a:pt x="0" y="6"/>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grpSp>
        <p:nvGrpSpPr>
          <p:cNvPr id="60" name="Gruppieren 14">
            <a:extLst>
              <a:ext uri="{FF2B5EF4-FFF2-40B4-BE49-F238E27FC236}">
                <a16:creationId xmlns:a16="http://schemas.microsoft.com/office/drawing/2014/main" id="{D2647C33-D8DC-4EF9-9BA7-4923A033A637}"/>
              </a:ext>
            </a:extLst>
          </p:cNvPr>
          <p:cNvGrpSpPr/>
          <p:nvPr userDrawn="1"/>
        </p:nvGrpSpPr>
        <p:grpSpPr>
          <a:xfrm>
            <a:off x="11283821" y="3898380"/>
            <a:ext cx="305605" cy="323989"/>
            <a:chOff x="4183212" y="2471538"/>
            <a:chExt cx="377000" cy="428293"/>
          </a:xfrm>
          <a:solidFill>
            <a:srgbClr val="002060"/>
          </a:solidFill>
        </p:grpSpPr>
        <p:sp>
          <p:nvSpPr>
            <p:cNvPr id="61" name="Freeform 1028">
              <a:extLst>
                <a:ext uri="{FF2B5EF4-FFF2-40B4-BE49-F238E27FC236}">
                  <a16:creationId xmlns:a16="http://schemas.microsoft.com/office/drawing/2014/main" id="{7AD4D38B-AE49-44B9-A824-BDDFD4A67B85}"/>
                </a:ext>
              </a:extLst>
            </p:cNvPr>
            <p:cNvSpPr>
              <a:spLocks/>
            </p:cNvSpPr>
            <p:nvPr/>
          </p:nvSpPr>
          <p:spPr bwMode="auto">
            <a:xfrm>
              <a:off x="4261294" y="2542923"/>
              <a:ext cx="220846" cy="258768"/>
            </a:xfrm>
            <a:custGeom>
              <a:avLst/>
              <a:gdLst>
                <a:gd name="T0" fmla="*/ 103 w 139"/>
                <a:gd name="T1" fmla="*/ 163 h 163"/>
                <a:gd name="T2" fmla="*/ 37 w 139"/>
                <a:gd name="T3" fmla="*/ 163 h 163"/>
                <a:gd name="T4" fmla="*/ 36 w 139"/>
                <a:gd name="T5" fmla="*/ 157 h 163"/>
                <a:gd name="T6" fmla="*/ 25 w 139"/>
                <a:gd name="T7" fmla="*/ 128 h 163"/>
                <a:gd name="T8" fmla="*/ 8 w 139"/>
                <a:gd name="T9" fmla="*/ 97 h 163"/>
                <a:gd name="T10" fmla="*/ 4 w 139"/>
                <a:gd name="T11" fmla="*/ 51 h 163"/>
                <a:gd name="T12" fmla="*/ 37 w 139"/>
                <a:gd name="T13" fmla="*/ 10 h 163"/>
                <a:gd name="T14" fmla="*/ 102 w 139"/>
                <a:gd name="T15" fmla="*/ 9 h 163"/>
                <a:gd name="T16" fmla="*/ 138 w 139"/>
                <a:gd name="T17" fmla="*/ 73 h 163"/>
                <a:gd name="T18" fmla="*/ 126 w 139"/>
                <a:gd name="T19" fmla="*/ 109 h 163"/>
                <a:gd name="T20" fmla="*/ 111 w 139"/>
                <a:gd name="T21" fmla="*/ 136 h 163"/>
                <a:gd name="T22" fmla="*/ 103 w 139"/>
                <a:gd name="T23" fmla="*/ 161 h 163"/>
                <a:gd name="T24" fmla="*/ 103 w 139"/>
                <a:gd name="T2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63">
                  <a:moveTo>
                    <a:pt x="103" y="163"/>
                  </a:moveTo>
                  <a:cubicBezTo>
                    <a:pt x="81" y="163"/>
                    <a:pt x="59" y="163"/>
                    <a:pt x="37" y="163"/>
                  </a:cubicBezTo>
                  <a:cubicBezTo>
                    <a:pt x="37" y="161"/>
                    <a:pt x="36" y="159"/>
                    <a:pt x="36" y="157"/>
                  </a:cubicBezTo>
                  <a:cubicBezTo>
                    <a:pt x="35" y="146"/>
                    <a:pt x="30" y="137"/>
                    <a:pt x="25" y="128"/>
                  </a:cubicBezTo>
                  <a:cubicBezTo>
                    <a:pt x="19" y="118"/>
                    <a:pt x="13" y="108"/>
                    <a:pt x="8" y="97"/>
                  </a:cubicBezTo>
                  <a:cubicBezTo>
                    <a:pt x="1" y="82"/>
                    <a:pt x="0" y="67"/>
                    <a:pt x="4" y="51"/>
                  </a:cubicBezTo>
                  <a:cubicBezTo>
                    <a:pt x="8" y="32"/>
                    <a:pt x="19" y="18"/>
                    <a:pt x="37" y="10"/>
                  </a:cubicBezTo>
                  <a:cubicBezTo>
                    <a:pt x="58" y="0"/>
                    <a:pt x="80" y="0"/>
                    <a:pt x="102" y="9"/>
                  </a:cubicBezTo>
                  <a:cubicBezTo>
                    <a:pt x="128" y="21"/>
                    <a:pt x="139" y="45"/>
                    <a:pt x="138" y="73"/>
                  </a:cubicBezTo>
                  <a:cubicBezTo>
                    <a:pt x="137" y="86"/>
                    <a:pt x="132" y="98"/>
                    <a:pt x="126" y="109"/>
                  </a:cubicBezTo>
                  <a:cubicBezTo>
                    <a:pt x="121" y="118"/>
                    <a:pt x="115" y="127"/>
                    <a:pt x="111" y="136"/>
                  </a:cubicBezTo>
                  <a:cubicBezTo>
                    <a:pt x="106" y="144"/>
                    <a:pt x="104" y="152"/>
                    <a:pt x="103" y="161"/>
                  </a:cubicBezTo>
                  <a:cubicBezTo>
                    <a:pt x="103" y="161"/>
                    <a:pt x="103" y="162"/>
                    <a:pt x="103" y="1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Calibri"/>
              </a:endParaRPr>
            </a:p>
          </p:txBody>
        </p:sp>
        <p:sp>
          <p:nvSpPr>
            <p:cNvPr id="62" name="Freeform 1029">
              <a:extLst>
                <a:ext uri="{FF2B5EF4-FFF2-40B4-BE49-F238E27FC236}">
                  <a16:creationId xmlns:a16="http://schemas.microsoft.com/office/drawing/2014/main" id="{11F2702A-3914-4106-9527-C7D1665E075C}"/>
                </a:ext>
              </a:extLst>
            </p:cNvPr>
            <p:cNvSpPr>
              <a:spLocks/>
            </p:cNvSpPr>
            <p:nvPr/>
          </p:nvSpPr>
          <p:spPr bwMode="auto">
            <a:xfrm>
              <a:off x="4325985" y="2815076"/>
              <a:ext cx="95923" cy="17846"/>
            </a:xfrm>
            <a:custGeom>
              <a:avLst/>
              <a:gdLst>
                <a:gd name="T0" fmla="*/ 30 w 60"/>
                <a:gd name="T1" fmla="*/ 12 h 12"/>
                <a:gd name="T2" fmla="*/ 8 w 60"/>
                <a:gd name="T3" fmla="*/ 12 h 12"/>
                <a:gd name="T4" fmla="*/ 0 w 60"/>
                <a:gd name="T5" fmla="*/ 6 h 12"/>
                <a:gd name="T6" fmla="*/ 8 w 60"/>
                <a:gd name="T7" fmla="*/ 0 h 12"/>
                <a:gd name="T8" fmla="*/ 52 w 60"/>
                <a:gd name="T9" fmla="*/ 0 h 12"/>
                <a:gd name="T10" fmla="*/ 59 w 60"/>
                <a:gd name="T11" fmla="*/ 7 h 12"/>
                <a:gd name="T12" fmla="*/ 52 w 60"/>
                <a:gd name="T13" fmla="*/ 12 h 12"/>
                <a:gd name="T14" fmla="*/ 50 w 60"/>
                <a:gd name="T15" fmla="*/ 12 h 12"/>
                <a:gd name="T16" fmla="*/ 30 w 6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30" y="12"/>
                  </a:moveTo>
                  <a:cubicBezTo>
                    <a:pt x="22" y="12"/>
                    <a:pt x="15" y="12"/>
                    <a:pt x="8" y="12"/>
                  </a:cubicBezTo>
                  <a:cubicBezTo>
                    <a:pt x="3" y="12"/>
                    <a:pt x="0" y="10"/>
                    <a:pt x="0" y="6"/>
                  </a:cubicBezTo>
                  <a:cubicBezTo>
                    <a:pt x="0" y="3"/>
                    <a:pt x="3" y="0"/>
                    <a:pt x="8" y="0"/>
                  </a:cubicBezTo>
                  <a:cubicBezTo>
                    <a:pt x="23" y="0"/>
                    <a:pt x="37" y="0"/>
                    <a:pt x="52" y="0"/>
                  </a:cubicBezTo>
                  <a:cubicBezTo>
                    <a:pt x="57" y="0"/>
                    <a:pt x="60" y="3"/>
                    <a:pt x="59" y="7"/>
                  </a:cubicBezTo>
                  <a:cubicBezTo>
                    <a:pt x="59" y="10"/>
                    <a:pt x="56" y="12"/>
                    <a:pt x="52" y="12"/>
                  </a:cubicBezTo>
                  <a:cubicBezTo>
                    <a:pt x="52" y="12"/>
                    <a:pt x="51" y="12"/>
                    <a:pt x="50" y="12"/>
                  </a:cubicBezTo>
                  <a:cubicBezTo>
                    <a:pt x="43" y="12"/>
                    <a:pt x="37" y="12"/>
                    <a:pt x="3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3" name="Freeform 1030">
              <a:extLst>
                <a:ext uri="{FF2B5EF4-FFF2-40B4-BE49-F238E27FC236}">
                  <a16:creationId xmlns:a16="http://schemas.microsoft.com/office/drawing/2014/main" id="{01DE560B-955B-4545-AC53-F01D67AD8755}"/>
                </a:ext>
              </a:extLst>
            </p:cNvPr>
            <p:cNvSpPr>
              <a:spLocks/>
            </p:cNvSpPr>
            <p:nvPr/>
          </p:nvSpPr>
          <p:spPr bwMode="auto">
            <a:xfrm>
              <a:off x="4328217" y="2846306"/>
              <a:ext cx="89230" cy="20076"/>
            </a:xfrm>
            <a:custGeom>
              <a:avLst/>
              <a:gdLst>
                <a:gd name="T0" fmla="*/ 29 w 57"/>
                <a:gd name="T1" fmla="*/ 12 h 12"/>
                <a:gd name="T2" fmla="*/ 7 w 57"/>
                <a:gd name="T3" fmla="*/ 12 h 12"/>
                <a:gd name="T4" fmla="*/ 1 w 57"/>
                <a:gd name="T5" fmla="*/ 6 h 12"/>
                <a:gd name="T6" fmla="*/ 7 w 57"/>
                <a:gd name="T7" fmla="*/ 0 h 12"/>
                <a:gd name="T8" fmla="*/ 51 w 57"/>
                <a:gd name="T9" fmla="*/ 0 h 12"/>
                <a:gd name="T10" fmla="*/ 57 w 57"/>
                <a:gd name="T11" fmla="*/ 6 h 12"/>
                <a:gd name="T12" fmla="*/ 51 w 57"/>
                <a:gd name="T13" fmla="*/ 12 h 12"/>
                <a:gd name="T14" fmla="*/ 29 w 5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
                  <a:moveTo>
                    <a:pt x="29" y="12"/>
                  </a:moveTo>
                  <a:cubicBezTo>
                    <a:pt x="22" y="12"/>
                    <a:pt x="14" y="12"/>
                    <a:pt x="7" y="12"/>
                  </a:cubicBezTo>
                  <a:cubicBezTo>
                    <a:pt x="3" y="12"/>
                    <a:pt x="0" y="10"/>
                    <a:pt x="1" y="6"/>
                  </a:cubicBezTo>
                  <a:cubicBezTo>
                    <a:pt x="1" y="3"/>
                    <a:pt x="3" y="0"/>
                    <a:pt x="7" y="0"/>
                  </a:cubicBezTo>
                  <a:cubicBezTo>
                    <a:pt x="22" y="0"/>
                    <a:pt x="36" y="0"/>
                    <a:pt x="51" y="0"/>
                  </a:cubicBezTo>
                  <a:cubicBezTo>
                    <a:pt x="55" y="0"/>
                    <a:pt x="57" y="3"/>
                    <a:pt x="57" y="6"/>
                  </a:cubicBezTo>
                  <a:cubicBezTo>
                    <a:pt x="57" y="10"/>
                    <a:pt x="55" y="12"/>
                    <a:pt x="51" y="12"/>
                  </a:cubicBezTo>
                  <a:cubicBezTo>
                    <a:pt x="43" y="12"/>
                    <a:pt x="36" y="12"/>
                    <a:pt x="29"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4" name="Freeform 1031">
              <a:extLst>
                <a:ext uri="{FF2B5EF4-FFF2-40B4-BE49-F238E27FC236}">
                  <a16:creationId xmlns:a16="http://schemas.microsoft.com/office/drawing/2014/main" id="{AD8AA798-FB64-48FE-AB45-EA9648D324CC}"/>
                </a:ext>
              </a:extLst>
            </p:cNvPr>
            <p:cNvSpPr>
              <a:spLocks/>
            </p:cNvSpPr>
            <p:nvPr/>
          </p:nvSpPr>
          <p:spPr bwMode="auto">
            <a:xfrm>
              <a:off x="4511135" y="2634385"/>
              <a:ext cx="49077" cy="24538"/>
            </a:xfrm>
            <a:custGeom>
              <a:avLst/>
              <a:gdLst>
                <a:gd name="T0" fmla="*/ 32 w 32"/>
                <a:gd name="T1" fmla="*/ 0 h 15"/>
                <a:gd name="T2" fmla="*/ 32 w 32"/>
                <a:gd name="T3" fmla="*/ 15 h 15"/>
                <a:gd name="T4" fmla="*/ 0 w 32"/>
                <a:gd name="T5" fmla="*/ 15 h 15"/>
                <a:gd name="T6" fmla="*/ 0 w 32"/>
                <a:gd name="T7" fmla="*/ 0 h 15"/>
                <a:gd name="T8" fmla="*/ 32 w 32"/>
                <a:gd name="T9" fmla="*/ 0 h 15"/>
              </a:gdLst>
              <a:ahLst/>
              <a:cxnLst>
                <a:cxn ang="0">
                  <a:pos x="T0" y="T1"/>
                </a:cxn>
                <a:cxn ang="0">
                  <a:pos x="T2" y="T3"/>
                </a:cxn>
                <a:cxn ang="0">
                  <a:pos x="T4" y="T5"/>
                </a:cxn>
                <a:cxn ang="0">
                  <a:pos x="T6" y="T7"/>
                </a:cxn>
                <a:cxn ang="0">
                  <a:pos x="T8" y="T9"/>
                </a:cxn>
              </a:cxnLst>
              <a:rect l="0" t="0" r="r" b="b"/>
              <a:pathLst>
                <a:path w="32" h="15">
                  <a:moveTo>
                    <a:pt x="32" y="0"/>
                  </a:moveTo>
                  <a:cubicBezTo>
                    <a:pt x="32" y="5"/>
                    <a:pt x="32" y="10"/>
                    <a:pt x="32" y="15"/>
                  </a:cubicBezTo>
                  <a:cubicBezTo>
                    <a:pt x="21" y="15"/>
                    <a:pt x="11" y="15"/>
                    <a:pt x="0" y="15"/>
                  </a:cubicBezTo>
                  <a:cubicBezTo>
                    <a:pt x="0" y="10"/>
                    <a:pt x="0" y="5"/>
                    <a:pt x="0" y="0"/>
                  </a:cubicBezTo>
                  <a:cubicBezTo>
                    <a:pt x="10" y="0"/>
                    <a:pt x="21" y="0"/>
                    <a:pt x="3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5" name="Freeform 1032">
              <a:extLst>
                <a:ext uri="{FF2B5EF4-FFF2-40B4-BE49-F238E27FC236}">
                  <a16:creationId xmlns:a16="http://schemas.microsoft.com/office/drawing/2014/main" id="{741B844D-5180-460A-B814-E1EB1ED5759B}"/>
                </a:ext>
              </a:extLst>
            </p:cNvPr>
            <p:cNvSpPr>
              <a:spLocks/>
            </p:cNvSpPr>
            <p:nvPr/>
          </p:nvSpPr>
          <p:spPr bwMode="auto">
            <a:xfrm>
              <a:off x="4183212" y="2634385"/>
              <a:ext cx="53538" cy="24538"/>
            </a:xfrm>
            <a:custGeom>
              <a:avLst/>
              <a:gdLst>
                <a:gd name="T0" fmla="*/ 0 w 33"/>
                <a:gd name="T1" fmla="*/ 16 h 16"/>
                <a:gd name="T2" fmla="*/ 0 w 33"/>
                <a:gd name="T3" fmla="*/ 0 h 16"/>
                <a:gd name="T4" fmla="*/ 33 w 33"/>
                <a:gd name="T5" fmla="*/ 0 h 16"/>
                <a:gd name="T6" fmla="*/ 33 w 33"/>
                <a:gd name="T7" fmla="*/ 16 h 16"/>
                <a:gd name="T8" fmla="*/ 0 w 33"/>
                <a:gd name="T9" fmla="*/ 16 h 16"/>
              </a:gdLst>
              <a:ahLst/>
              <a:cxnLst>
                <a:cxn ang="0">
                  <a:pos x="T0" y="T1"/>
                </a:cxn>
                <a:cxn ang="0">
                  <a:pos x="T2" y="T3"/>
                </a:cxn>
                <a:cxn ang="0">
                  <a:pos x="T4" y="T5"/>
                </a:cxn>
                <a:cxn ang="0">
                  <a:pos x="T6" y="T7"/>
                </a:cxn>
                <a:cxn ang="0">
                  <a:pos x="T8" y="T9"/>
                </a:cxn>
              </a:cxnLst>
              <a:rect l="0" t="0" r="r" b="b"/>
              <a:pathLst>
                <a:path w="33" h="16">
                  <a:moveTo>
                    <a:pt x="0" y="16"/>
                  </a:moveTo>
                  <a:cubicBezTo>
                    <a:pt x="0" y="11"/>
                    <a:pt x="0" y="6"/>
                    <a:pt x="0" y="0"/>
                  </a:cubicBezTo>
                  <a:cubicBezTo>
                    <a:pt x="11" y="0"/>
                    <a:pt x="22" y="0"/>
                    <a:pt x="33" y="0"/>
                  </a:cubicBezTo>
                  <a:cubicBezTo>
                    <a:pt x="33" y="6"/>
                    <a:pt x="33" y="11"/>
                    <a:pt x="33" y="16"/>
                  </a:cubicBezTo>
                  <a:cubicBezTo>
                    <a:pt x="22" y="16"/>
                    <a:pt x="12" y="16"/>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6" name="Freeform 1033">
              <a:extLst>
                <a:ext uri="{FF2B5EF4-FFF2-40B4-BE49-F238E27FC236}">
                  <a16:creationId xmlns:a16="http://schemas.microsoft.com/office/drawing/2014/main" id="{113D55EF-EF5E-4817-95B0-596BB4F408B3}"/>
                </a:ext>
              </a:extLst>
            </p:cNvPr>
            <p:cNvSpPr>
              <a:spLocks/>
            </p:cNvSpPr>
            <p:nvPr/>
          </p:nvSpPr>
          <p:spPr bwMode="auto">
            <a:xfrm>
              <a:off x="4484364" y="2540692"/>
              <a:ext cx="58000" cy="51307"/>
            </a:xfrm>
            <a:custGeom>
              <a:avLst/>
              <a:gdLst>
                <a:gd name="T0" fmla="*/ 10 w 36"/>
                <a:gd name="T1" fmla="*/ 32 h 32"/>
                <a:gd name="T2" fmla="*/ 0 w 36"/>
                <a:gd name="T3" fmla="*/ 19 h 32"/>
                <a:gd name="T4" fmla="*/ 26 w 36"/>
                <a:gd name="T5" fmla="*/ 0 h 32"/>
                <a:gd name="T6" fmla="*/ 36 w 36"/>
                <a:gd name="T7" fmla="*/ 13 h 32"/>
                <a:gd name="T8" fmla="*/ 10 w 36"/>
                <a:gd name="T9" fmla="*/ 32 h 32"/>
              </a:gdLst>
              <a:ahLst/>
              <a:cxnLst>
                <a:cxn ang="0">
                  <a:pos x="T0" y="T1"/>
                </a:cxn>
                <a:cxn ang="0">
                  <a:pos x="T2" y="T3"/>
                </a:cxn>
                <a:cxn ang="0">
                  <a:pos x="T4" y="T5"/>
                </a:cxn>
                <a:cxn ang="0">
                  <a:pos x="T6" y="T7"/>
                </a:cxn>
                <a:cxn ang="0">
                  <a:pos x="T8" y="T9"/>
                </a:cxn>
              </a:cxnLst>
              <a:rect l="0" t="0" r="r" b="b"/>
              <a:pathLst>
                <a:path w="36" h="32">
                  <a:moveTo>
                    <a:pt x="10" y="32"/>
                  </a:moveTo>
                  <a:cubicBezTo>
                    <a:pt x="7" y="27"/>
                    <a:pt x="4" y="23"/>
                    <a:pt x="0" y="19"/>
                  </a:cubicBezTo>
                  <a:cubicBezTo>
                    <a:pt x="9" y="12"/>
                    <a:pt x="18" y="6"/>
                    <a:pt x="26" y="0"/>
                  </a:cubicBezTo>
                  <a:cubicBezTo>
                    <a:pt x="30" y="4"/>
                    <a:pt x="33" y="9"/>
                    <a:pt x="36" y="13"/>
                  </a:cubicBezTo>
                  <a:cubicBezTo>
                    <a:pt x="27" y="19"/>
                    <a:pt x="19" y="25"/>
                    <a:pt x="1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7" name="Freeform 1034">
              <a:extLst>
                <a:ext uri="{FF2B5EF4-FFF2-40B4-BE49-F238E27FC236}">
                  <a16:creationId xmlns:a16="http://schemas.microsoft.com/office/drawing/2014/main" id="{646EE9CC-D817-459F-BD68-7EAF23765250}"/>
                </a:ext>
              </a:extLst>
            </p:cNvPr>
            <p:cNvSpPr>
              <a:spLocks/>
            </p:cNvSpPr>
            <p:nvPr/>
          </p:nvSpPr>
          <p:spPr bwMode="auto">
            <a:xfrm>
              <a:off x="4201056" y="2705769"/>
              <a:ext cx="55769" cy="44615"/>
            </a:xfrm>
            <a:custGeom>
              <a:avLst/>
              <a:gdLst>
                <a:gd name="T0" fmla="*/ 6 w 36"/>
                <a:gd name="T1" fmla="*/ 28 h 28"/>
                <a:gd name="T2" fmla="*/ 0 w 36"/>
                <a:gd name="T3" fmla="*/ 13 h 28"/>
                <a:gd name="T4" fmla="*/ 29 w 36"/>
                <a:gd name="T5" fmla="*/ 0 h 28"/>
                <a:gd name="T6" fmla="*/ 36 w 36"/>
                <a:gd name="T7" fmla="*/ 15 h 28"/>
                <a:gd name="T8" fmla="*/ 6 w 36"/>
                <a:gd name="T9" fmla="*/ 28 h 28"/>
              </a:gdLst>
              <a:ahLst/>
              <a:cxnLst>
                <a:cxn ang="0">
                  <a:pos x="T0" y="T1"/>
                </a:cxn>
                <a:cxn ang="0">
                  <a:pos x="T2" y="T3"/>
                </a:cxn>
                <a:cxn ang="0">
                  <a:pos x="T4" y="T5"/>
                </a:cxn>
                <a:cxn ang="0">
                  <a:pos x="T6" y="T7"/>
                </a:cxn>
                <a:cxn ang="0">
                  <a:pos x="T8" y="T9"/>
                </a:cxn>
              </a:cxnLst>
              <a:rect l="0" t="0" r="r" b="b"/>
              <a:pathLst>
                <a:path w="36" h="28">
                  <a:moveTo>
                    <a:pt x="6" y="28"/>
                  </a:moveTo>
                  <a:cubicBezTo>
                    <a:pt x="4" y="23"/>
                    <a:pt x="2" y="18"/>
                    <a:pt x="0" y="13"/>
                  </a:cubicBezTo>
                  <a:cubicBezTo>
                    <a:pt x="9" y="9"/>
                    <a:pt x="19" y="4"/>
                    <a:pt x="29" y="0"/>
                  </a:cubicBezTo>
                  <a:cubicBezTo>
                    <a:pt x="31" y="5"/>
                    <a:pt x="33" y="9"/>
                    <a:pt x="36" y="15"/>
                  </a:cubicBezTo>
                  <a:cubicBezTo>
                    <a:pt x="26" y="19"/>
                    <a:pt x="16" y="23"/>
                    <a:pt x="6"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8" name="Freeform 1035">
              <a:extLst>
                <a:ext uri="{FF2B5EF4-FFF2-40B4-BE49-F238E27FC236}">
                  <a16:creationId xmlns:a16="http://schemas.microsoft.com/office/drawing/2014/main" id="{439DD026-B865-400E-9321-2A3504DDB6B8}"/>
                </a:ext>
              </a:extLst>
            </p:cNvPr>
            <p:cNvSpPr>
              <a:spLocks/>
            </p:cNvSpPr>
            <p:nvPr/>
          </p:nvSpPr>
          <p:spPr bwMode="auto">
            <a:xfrm>
              <a:off x="4205516" y="2540692"/>
              <a:ext cx="55769" cy="51307"/>
            </a:xfrm>
            <a:custGeom>
              <a:avLst/>
              <a:gdLst>
                <a:gd name="T0" fmla="*/ 35 w 35"/>
                <a:gd name="T1" fmla="*/ 19 h 32"/>
                <a:gd name="T2" fmla="*/ 26 w 35"/>
                <a:gd name="T3" fmla="*/ 32 h 32"/>
                <a:gd name="T4" fmla="*/ 0 w 35"/>
                <a:gd name="T5" fmla="*/ 13 h 32"/>
                <a:gd name="T6" fmla="*/ 9 w 35"/>
                <a:gd name="T7" fmla="*/ 0 h 32"/>
                <a:gd name="T8" fmla="*/ 35 w 35"/>
                <a:gd name="T9" fmla="*/ 19 h 32"/>
              </a:gdLst>
              <a:ahLst/>
              <a:cxnLst>
                <a:cxn ang="0">
                  <a:pos x="T0" y="T1"/>
                </a:cxn>
                <a:cxn ang="0">
                  <a:pos x="T2" y="T3"/>
                </a:cxn>
                <a:cxn ang="0">
                  <a:pos x="T4" y="T5"/>
                </a:cxn>
                <a:cxn ang="0">
                  <a:pos x="T6" y="T7"/>
                </a:cxn>
                <a:cxn ang="0">
                  <a:pos x="T8" y="T9"/>
                </a:cxn>
              </a:cxnLst>
              <a:rect l="0" t="0" r="r" b="b"/>
              <a:pathLst>
                <a:path w="35" h="32">
                  <a:moveTo>
                    <a:pt x="35" y="19"/>
                  </a:moveTo>
                  <a:cubicBezTo>
                    <a:pt x="32" y="23"/>
                    <a:pt x="29" y="27"/>
                    <a:pt x="26" y="32"/>
                  </a:cubicBezTo>
                  <a:cubicBezTo>
                    <a:pt x="17" y="26"/>
                    <a:pt x="9" y="19"/>
                    <a:pt x="0" y="13"/>
                  </a:cubicBezTo>
                  <a:cubicBezTo>
                    <a:pt x="3" y="9"/>
                    <a:pt x="6" y="4"/>
                    <a:pt x="9" y="0"/>
                  </a:cubicBezTo>
                  <a:cubicBezTo>
                    <a:pt x="18" y="6"/>
                    <a:pt x="26" y="12"/>
                    <a:pt x="35" y="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9" name="Freeform 1036">
              <a:extLst>
                <a:ext uri="{FF2B5EF4-FFF2-40B4-BE49-F238E27FC236}">
                  <a16:creationId xmlns:a16="http://schemas.microsoft.com/office/drawing/2014/main" id="{25762F34-00C8-4A0C-B0C4-BB6EDDD0FCAA}"/>
                </a:ext>
              </a:extLst>
            </p:cNvPr>
            <p:cNvSpPr>
              <a:spLocks/>
            </p:cNvSpPr>
            <p:nvPr/>
          </p:nvSpPr>
          <p:spPr bwMode="auto">
            <a:xfrm>
              <a:off x="4488824" y="2705769"/>
              <a:ext cx="58000" cy="44615"/>
            </a:xfrm>
            <a:custGeom>
              <a:avLst/>
              <a:gdLst>
                <a:gd name="T0" fmla="*/ 0 w 36"/>
                <a:gd name="T1" fmla="*/ 15 h 27"/>
                <a:gd name="T2" fmla="*/ 7 w 36"/>
                <a:gd name="T3" fmla="*/ 0 h 27"/>
                <a:gd name="T4" fmla="*/ 36 w 36"/>
                <a:gd name="T5" fmla="*/ 12 h 27"/>
                <a:gd name="T6" fmla="*/ 30 w 36"/>
                <a:gd name="T7" fmla="*/ 27 h 27"/>
                <a:gd name="T8" fmla="*/ 0 w 36"/>
                <a:gd name="T9" fmla="*/ 15 h 27"/>
              </a:gdLst>
              <a:ahLst/>
              <a:cxnLst>
                <a:cxn ang="0">
                  <a:pos x="T0" y="T1"/>
                </a:cxn>
                <a:cxn ang="0">
                  <a:pos x="T2" y="T3"/>
                </a:cxn>
                <a:cxn ang="0">
                  <a:pos x="T4" y="T5"/>
                </a:cxn>
                <a:cxn ang="0">
                  <a:pos x="T6" y="T7"/>
                </a:cxn>
                <a:cxn ang="0">
                  <a:pos x="T8" y="T9"/>
                </a:cxn>
              </a:cxnLst>
              <a:rect l="0" t="0" r="r" b="b"/>
              <a:pathLst>
                <a:path w="36" h="27">
                  <a:moveTo>
                    <a:pt x="0" y="15"/>
                  </a:moveTo>
                  <a:cubicBezTo>
                    <a:pt x="3" y="10"/>
                    <a:pt x="5" y="5"/>
                    <a:pt x="7" y="0"/>
                  </a:cubicBezTo>
                  <a:cubicBezTo>
                    <a:pt x="16" y="4"/>
                    <a:pt x="26" y="8"/>
                    <a:pt x="36" y="12"/>
                  </a:cubicBezTo>
                  <a:cubicBezTo>
                    <a:pt x="34" y="17"/>
                    <a:pt x="32" y="22"/>
                    <a:pt x="30" y="27"/>
                  </a:cubicBezTo>
                  <a:cubicBezTo>
                    <a:pt x="20" y="23"/>
                    <a:pt x="10" y="19"/>
                    <a:pt x="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0" name="Freeform 1037">
              <a:extLst>
                <a:ext uri="{FF2B5EF4-FFF2-40B4-BE49-F238E27FC236}">
                  <a16:creationId xmlns:a16="http://schemas.microsoft.com/office/drawing/2014/main" id="{469D05E6-8092-41FF-93EC-D5085E100D67}"/>
                </a:ext>
              </a:extLst>
            </p:cNvPr>
            <p:cNvSpPr>
              <a:spLocks/>
            </p:cNvSpPr>
            <p:nvPr/>
          </p:nvSpPr>
          <p:spPr bwMode="auto">
            <a:xfrm>
              <a:off x="4430827" y="2484923"/>
              <a:ext cx="44615" cy="55768"/>
            </a:xfrm>
            <a:custGeom>
              <a:avLst/>
              <a:gdLst>
                <a:gd name="T0" fmla="*/ 14 w 28"/>
                <a:gd name="T1" fmla="*/ 0 h 35"/>
                <a:gd name="T2" fmla="*/ 28 w 28"/>
                <a:gd name="T3" fmla="*/ 8 h 35"/>
                <a:gd name="T4" fmla="*/ 14 w 28"/>
                <a:gd name="T5" fmla="*/ 35 h 35"/>
                <a:gd name="T6" fmla="*/ 0 w 28"/>
                <a:gd name="T7" fmla="*/ 27 h 35"/>
                <a:gd name="T8" fmla="*/ 14 w 28"/>
                <a:gd name="T9" fmla="*/ 0 h 35"/>
              </a:gdLst>
              <a:ahLst/>
              <a:cxnLst>
                <a:cxn ang="0">
                  <a:pos x="T0" y="T1"/>
                </a:cxn>
                <a:cxn ang="0">
                  <a:pos x="T2" y="T3"/>
                </a:cxn>
                <a:cxn ang="0">
                  <a:pos x="T4" y="T5"/>
                </a:cxn>
                <a:cxn ang="0">
                  <a:pos x="T6" y="T7"/>
                </a:cxn>
                <a:cxn ang="0">
                  <a:pos x="T8" y="T9"/>
                </a:cxn>
              </a:cxnLst>
              <a:rect l="0" t="0" r="r" b="b"/>
              <a:pathLst>
                <a:path w="28" h="35">
                  <a:moveTo>
                    <a:pt x="14" y="0"/>
                  </a:moveTo>
                  <a:cubicBezTo>
                    <a:pt x="19" y="3"/>
                    <a:pt x="23" y="5"/>
                    <a:pt x="28" y="8"/>
                  </a:cubicBezTo>
                  <a:cubicBezTo>
                    <a:pt x="24" y="17"/>
                    <a:pt x="19" y="26"/>
                    <a:pt x="14" y="35"/>
                  </a:cubicBezTo>
                  <a:cubicBezTo>
                    <a:pt x="9" y="32"/>
                    <a:pt x="5" y="29"/>
                    <a:pt x="0" y="27"/>
                  </a:cubicBezTo>
                  <a:cubicBezTo>
                    <a:pt x="4" y="18"/>
                    <a:pt x="9" y="9"/>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1" name="Freeform 1038">
              <a:extLst>
                <a:ext uri="{FF2B5EF4-FFF2-40B4-BE49-F238E27FC236}">
                  <a16:creationId xmlns:a16="http://schemas.microsoft.com/office/drawing/2014/main" id="{B97E2C53-BFF3-40A2-A74A-2B0D92CB6471}"/>
                </a:ext>
              </a:extLst>
            </p:cNvPr>
            <p:cNvSpPr>
              <a:spLocks/>
            </p:cNvSpPr>
            <p:nvPr/>
          </p:nvSpPr>
          <p:spPr bwMode="auto">
            <a:xfrm>
              <a:off x="4270206" y="2484923"/>
              <a:ext cx="46846" cy="55768"/>
            </a:xfrm>
            <a:custGeom>
              <a:avLst/>
              <a:gdLst>
                <a:gd name="T0" fmla="*/ 15 w 29"/>
                <a:gd name="T1" fmla="*/ 35 h 35"/>
                <a:gd name="T2" fmla="*/ 0 w 29"/>
                <a:gd name="T3" fmla="*/ 8 h 35"/>
                <a:gd name="T4" fmla="*/ 15 w 29"/>
                <a:gd name="T5" fmla="*/ 0 h 35"/>
                <a:gd name="T6" fmla="*/ 29 w 29"/>
                <a:gd name="T7" fmla="*/ 27 h 35"/>
                <a:gd name="T8" fmla="*/ 15 w 29"/>
                <a:gd name="T9" fmla="*/ 35 h 35"/>
              </a:gdLst>
              <a:ahLst/>
              <a:cxnLst>
                <a:cxn ang="0">
                  <a:pos x="T0" y="T1"/>
                </a:cxn>
                <a:cxn ang="0">
                  <a:pos x="T2" y="T3"/>
                </a:cxn>
                <a:cxn ang="0">
                  <a:pos x="T4" y="T5"/>
                </a:cxn>
                <a:cxn ang="0">
                  <a:pos x="T6" y="T7"/>
                </a:cxn>
                <a:cxn ang="0">
                  <a:pos x="T8" y="T9"/>
                </a:cxn>
              </a:cxnLst>
              <a:rect l="0" t="0" r="r" b="b"/>
              <a:pathLst>
                <a:path w="29" h="35">
                  <a:moveTo>
                    <a:pt x="15" y="35"/>
                  </a:moveTo>
                  <a:cubicBezTo>
                    <a:pt x="10" y="26"/>
                    <a:pt x="5" y="17"/>
                    <a:pt x="0" y="8"/>
                  </a:cubicBezTo>
                  <a:cubicBezTo>
                    <a:pt x="5" y="5"/>
                    <a:pt x="10" y="3"/>
                    <a:pt x="15" y="0"/>
                  </a:cubicBezTo>
                  <a:cubicBezTo>
                    <a:pt x="20" y="9"/>
                    <a:pt x="24" y="18"/>
                    <a:pt x="29" y="27"/>
                  </a:cubicBezTo>
                  <a:cubicBezTo>
                    <a:pt x="24" y="29"/>
                    <a:pt x="20" y="32"/>
                    <a:pt x="15"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2" name="Freeform 1039">
              <a:extLst>
                <a:ext uri="{FF2B5EF4-FFF2-40B4-BE49-F238E27FC236}">
                  <a16:creationId xmlns:a16="http://schemas.microsoft.com/office/drawing/2014/main" id="{988CB273-09E4-4E14-845E-96F3FF7285AA}"/>
                </a:ext>
              </a:extLst>
            </p:cNvPr>
            <p:cNvSpPr>
              <a:spLocks/>
            </p:cNvSpPr>
            <p:nvPr/>
          </p:nvSpPr>
          <p:spPr bwMode="auto">
            <a:xfrm>
              <a:off x="4361666" y="2471538"/>
              <a:ext cx="24539" cy="46845"/>
            </a:xfrm>
            <a:custGeom>
              <a:avLst/>
              <a:gdLst>
                <a:gd name="T0" fmla="*/ 0 w 16"/>
                <a:gd name="T1" fmla="*/ 0 h 29"/>
                <a:gd name="T2" fmla="*/ 16 w 16"/>
                <a:gd name="T3" fmla="*/ 0 h 29"/>
                <a:gd name="T4" fmla="*/ 16 w 16"/>
                <a:gd name="T5" fmla="*/ 29 h 29"/>
                <a:gd name="T6" fmla="*/ 0 w 16"/>
                <a:gd name="T7" fmla="*/ 29 h 29"/>
                <a:gd name="T8" fmla="*/ 0 w 16"/>
                <a:gd name="T9" fmla="*/ 0 h 29"/>
              </a:gdLst>
              <a:ahLst/>
              <a:cxnLst>
                <a:cxn ang="0">
                  <a:pos x="T0" y="T1"/>
                </a:cxn>
                <a:cxn ang="0">
                  <a:pos x="T2" y="T3"/>
                </a:cxn>
                <a:cxn ang="0">
                  <a:pos x="T4" y="T5"/>
                </a:cxn>
                <a:cxn ang="0">
                  <a:pos x="T6" y="T7"/>
                </a:cxn>
                <a:cxn ang="0">
                  <a:pos x="T8" y="T9"/>
                </a:cxn>
              </a:cxnLst>
              <a:rect l="0" t="0" r="r" b="b"/>
              <a:pathLst>
                <a:path w="16" h="29">
                  <a:moveTo>
                    <a:pt x="0" y="0"/>
                  </a:moveTo>
                  <a:cubicBezTo>
                    <a:pt x="6" y="0"/>
                    <a:pt x="11" y="0"/>
                    <a:pt x="16" y="0"/>
                  </a:cubicBezTo>
                  <a:cubicBezTo>
                    <a:pt x="16" y="10"/>
                    <a:pt x="16" y="20"/>
                    <a:pt x="16" y="29"/>
                  </a:cubicBezTo>
                  <a:cubicBezTo>
                    <a:pt x="11" y="29"/>
                    <a:pt x="6" y="29"/>
                    <a:pt x="0" y="29"/>
                  </a:cubicBezTo>
                  <a:cubicBezTo>
                    <a:pt x="0" y="20"/>
                    <a:pt x="0" y="10"/>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3" name="Freeform 1040">
              <a:extLst>
                <a:ext uri="{FF2B5EF4-FFF2-40B4-BE49-F238E27FC236}">
                  <a16:creationId xmlns:a16="http://schemas.microsoft.com/office/drawing/2014/main" id="{4AC97CA0-1ADB-4B54-B9D2-F46C17A920BF}"/>
                </a:ext>
              </a:extLst>
            </p:cNvPr>
            <p:cNvSpPr>
              <a:spLocks/>
            </p:cNvSpPr>
            <p:nvPr/>
          </p:nvSpPr>
          <p:spPr bwMode="auto">
            <a:xfrm>
              <a:off x="4339354" y="2877523"/>
              <a:ext cx="69154" cy="22308"/>
            </a:xfrm>
            <a:custGeom>
              <a:avLst/>
              <a:gdLst>
                <a:gd name="T0" fmla="*/ 0 w 44"/>
                <a:gd name="T1" fmla="*/ 0 h 14"/>
                <a:gd name="T2" fmla="*/ 44 w 44"/>
                <a:gd name="T3" fmla="*/ 0 h 14"/>
                <a:gd name="T4" fmla="*/ 30 w 44"/>
                <a:gd name="T5" fmla="*/ 11 h 14"/>
                <a:gd name="T6" fmla="*/ 25 w 44"/>
                <a:gd name="T7" fmla="*/ 13 h 14"/>
                <a:gd name="T8" fmla="*/ 5 w 44"/>
                <a:gd name="T9" fmla="*/ 5 h 14"/>
                <a:gd name="T10" fmla="*/ 0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0" y="0"/>
                  </a:moveTo>
                  <a:cubicBezTo>
                    <a:pt x="15" y="0"/>
                    <a:pt x="29" y="0"/>
                    <a:pt x="44" y="0"/>
                  </a:cubicBezTo>
                  <a:cubicBezTo>
                    <a:pt x="39" y="4"/>
                    <a:pt x="35" y="8"/>
                    <a:pt x="30" y="11"/>
                  </a:cubicBezTo>
                  <a:cubicBezTo>
                    <a:pt x="29" y="13"/>
                    <a:pt x="27" y="12"/>
                    <a:pt x="25" y="13"/>
                  </a:cubicBezTo>
                  <a:cubicBezTo>
                    <a:pt x="17" y="14"/>
                    <a:pt x="10" y="11"/>
                    <a:pt x="5" y="5"/>
                  </a:cubicBezTo>
                  <a:cubicBezTo>
                    <a:pt x="4" y="4"/>
                    <a:pt x="2" y="2"/>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sp>
        <p:nvSpPr>
          <p:cNvPr id="49" name="Rectangle 48">
            <a:extLst>
              <a:ext uri="{FF2B5EF4-FFF2-40B4-BE49-F238E27FC236}">
                <a16:creationId xmlns:a16="http://schemas.microsoft.com/office/drawing/2014/main" id="{03B224A7-8258-4A25-BFED-C773D04BAB41}"/>
              </a:ext>
            </a:extLst>
          </p:cNvPr>
          <p:cNvSpPr/>
          <p:nvPr userDrawn="1"/>
        </p:nvSpPr>
        <p:spPr>
          <a:xfrm>
            <a:off x="6259397" y="1359186"/>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Suivi d’actions</a:t>
            </a:r>
          </a:p>
        </p:txBody>
      </p:sp>
      <p:cxnSp>
        <p:nvCxnSpPr>
          <p:cNvPr id="3" name="Connecteur droit 2">
            <a:extLst>
              <a:ext uri="{FF2B5EF4-FFF2-40B4-BE49-F238E27FC236}">
                <a16:creationId xmlns:a16="http://schemas.microsoft.com/office/drawing/2014/main" id="{067A94E9-3F7A-47DE-93C4-BB8A4B1D8780}"/>
              </a:ext>
            </a:extLst>
          </p:cNvPr>
          <p:cNvCxnSpPr/>
          <p:nvPr userDrawn="1"/>
        </p:nvCxnSpPr>
        <p:spPr>
          <a:xfrm>
            <a:off x="6025044" y="1363518"/>
            <a:ext cx="0" cy="475200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D81B2A52-FAA8-4A40-9A11-BCA8CF32D52E}"/>
              </a:ext>
            </a:extLst>
          </p:cNvPr>
          <p:cNvCxnSpPr/>
          <p:nvPr userDrawn="1"/>
        </p:nvCxnSpPr>
        <p:spPr>
          <a:xfrm>
            <a:off x="422560" y="3736717"/>
            <a:ext cx="11196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1663BA85-B91E-4EC6-B646-B7887D9ADED7}"/>
              </a:ext>
            </a:extLst>
          </p:cNvPr>
          <p:cNvPicPr>
            <a:picLocks noChangeAspect="1"/>
          </p:cNvPicPr>
          <p:nvPr userDrawn="1"/>
        </p:nvPicPr>
        <p:blipFill>
          <a:blip r:embed="rId3">
            <a:clrChange>
              <a:clrFrom>
                <a:srgbClr val="FFFFFF"/>
              </a:clrFrom>
              <a:clrTo>
                <a:srgbClr val="FFFFFF">
                  <a:alpha val="0"/>
                </a:srgbClr>
              </a:clrTo>
            </a:clrChange>
            <a:grayscl/>
          </a:blip>
          <a:stretch>
            <a:fillRect/>
          </a:stretch>
        </p:blipFill>
        <p:spPr>
          <a:xfrm>
            <a:off x="11242432" y="1375865"/>
            <a:ext cx="374021" cy="376732"/>
          </a:xfrm>
          <a:prstGeom prst="rect">
            <a:avLst/>
          </a:prstGeom>
        </p:spPr>
      </p:pic>
    </p:spTree>
    <p:extLst>
      <p:ext uri="{BB962C8B-B14F-4D97-AF65-F5344CB8AC3E}">
        <p14:creationId xmlns:p14="http://schemas.microsoft.com/office/powerpoint/2010/main" val="25653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638B3-2A6E-47CC-9017-587E2EA27F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0401C7-D2FC-4783-AEE0-4298222AE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E1AC9B-7D93-415C-A627-43C1B5171C5B}"/>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83866B72-8FE4-4262-9AF2-5C38EBA95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DC6113-BCD1-41A6-802C-6561ABE8075F}"/>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318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D5A15-B7BE-4CE4-BF69-99892C6963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09B638-B6C2-4092-87C5-4903504CCC8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2EFE7-ECBB-445D-87D8-B997D6FEA563}"/>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E9C7AB40-AD3D-4CF5-B0F2-34B2B328B7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22093-A1C8-4287-8353-6E6440A5E75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1371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1B52-75B5-4092-AC81-8AB8A9176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4EC747-47C7-45B3-AB6C-E8667E3FF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5F725-DABC-47EB-B8A6-D910B758607F}"/>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FEC8594A-C9EF-48DF-BFF0-DA6F942233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23AFD9-A992-4BC7-94E2-F66E6C750D13}"/>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42674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AF8CD-87B1-416C-BACB-8E4625DEB1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BAA1F2-6399-4C2B-8C17-2F4E3C253A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616360-1C91-4E71-BC5E-1B11F19B3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960C726-C64E-4342-B485-497756D65937}"/>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8612F6B3-220B-455F-B287-7C5C7231D4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69C8E1-8DF1-4EB2-AC72-8DC9FFA974C6}"/>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0759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87B7F-BD2E-4593-B444-92A536331F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A8B238-48D6-476B-8F1C-8B4A0E426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98D8-099B-4835-8274-89405E4496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D828DD-9D81-4770-8E02-FBD8D3A9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218FA4-22BC-4D45-B663-C9CB01B118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FAD5F1E-D847-407B-A79F-5706873D783A}"/>
              </a:ext>
            </a:extLst>
          </p:cNvPr>
          <p:cNvSpPr>
            <a:spLocks noGrp="1"/>
          </p:cNvSpPr>
          <p:nvPr>
            <p:ph type="dt" sz="half" idx="10"/>
          </p:nvPr>
        </p:nvSpPr>
        <p:spPr/>
        <p:txBody>
          <a:bodyPr/>
          <a:lstStyle/>
          <a:p>
            <a:fld id="{4DD10D1E-CDDD-41DF-945E-35AE077EBAF2}" type="datetimeFigureOut">
              <a:rPr lang="fr-FR" smtClean="0"/>
              <a:t>27/04/2022</a:t>
            </a:fld>
            <a:endParaRPr lang="fr-FR"/>
          </a:p>
        </p:txBody>
      </p:sp>
      <p:sp>
        <p:nvSpPr>
          <p:cNvPr id="8" name="Espace réservé du pied de page 7">
            <a:extLst>
              <a:ext uri="{FF2B5EF4-FFF2-40B4-BE49-F238E27FC236}">
                <a16:creationId xmlns:a16="http://schemas.microsoft.com/office/drawing/2014/main" id="{C80669E7-C936-4E27-ADA9-7F30AA3A4B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9A871E-259C-4671-85D9-633BDB3EA4C8}"/>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446295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riangle rectangle 9">
            <a:extLst>
              <a:ext uri="{FF2B5EF4-FFF2-40B4-BE49-F238E27FC236}">
                <a16:creationId xmlns:a16="http://schemas.microsoft.com/office/drawing/2014/main" id="{64CEB9CF-DAA0-43C4-8631-F60E2B689B02}"/>
              </a:ext>
            </a:extLst>
          </p:cNvPr>
          <p:cNvSpPr/>
          <p:nvPr userDrawn="1"/>
        </p:nvSpPr>
        <p:spPr>
          <a:xfrm>
            <a:off x="10591800" y="333375"/>
            <a:ext cx="762000" cy="5334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0F64EA-456C-4887-9C8E-0618A853C7F9}"/>
              </a:ext>
            </a:extLst>
          </p:cNvPr>
          <p:cNvSpPr/>
          <p:nvPr userDrawn="1"/>
        </p:nvSpPr>
        <p:spPr>
          <a:xfrm>
            <a:off x="0" y="228600"/>
            <a:ext cx="10706100" cy="638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7429ED87-0C35-4D40-B966-997D94683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8D3548C-C073-4D12-9F47-E41F1BD200B1}"/>
              </a:ext>
            </a:extLst>
          </p:cNvPr>
          <p:cNvSpPr>
            <a:spLocks noGrp="1"/>
          </p:cNvSpPr>
          <p:nvPr>
            <p:ph type="dt" sz="half" idx="2"/>
          </p:nvPr>
        </p:nvSpPr>
        <p:spPr>
          <a:xfrm>
            <a:off x="1333501" y="63404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b="1" dirty="0"/>
              <a:t>Parcours Data Science - </a:t>
            </a:r>
            <a:r>
              <a:rPr lang="fr-FR" b="1" dirty="0" err="1"/>
              <a:t>Openclassrooms</a:t>
            </a:r>
            <a:endParaRPr lang="fr-FR" b="1" dirty="0"/>
          </a:p>
        </p:txBody>
      </p:sp>
      <p:sp>
        <p:nvSpPr>
          <p:cNvPr id="5" name="Espace réservé du pied de page 4">
            <a:extLst>
              <a:ext uri="{FF2B5EF4-FFF2-40B4-BE49-F238E27FC236}">
                <a16:creationId xmlns:a16="http://schemas.microsoft.com/office/drawing/2014/main" id="{8D28FD80-507A-41BC-9FF4-B8AFDD03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4587E6-8DBE-49F8-B1FA-FCA28ADC4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BF5F-AFAF-4CF2-85DD-2C0CB3FB2310}" type="slidenum">
              <a:rPr lang="fr-FR" smtClean="0"/>
              <a:t>‹N°›</a:t>
            </a:fld>
            <a:endParaRPr lang="fr-FR"/>
          </a:p>
        </p:txBody>
      </p:sp>
      <p:pic>
        <p:nvPicPr>
          <p:cNvPr id="11" name="Image 10">
            <a:extLst>
              <a:ext uri="{FF2B5EF4-FFF2-40B4-BE49-F238E27FC236}">
                <a16:creationId xmlns:a16="http://schemas.microsoft.com/office/drawing/2014/main" id="{51F95CF1-364C-4B8E-B427-89B3DD905F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912" y="6113462"/>
            <a:ext cx="638175" cy="638175"/>
          </a:xfrm>
          <a:prstGeom prst="rect">
            <a:avLst/>
          </a:prstGeom>
        </p:spPr>
      </p:pic>
      <p:pic>
        <p:nvPicPr>
          <p:cNvPr id="13" name="Image 12">
            <a:extLst>
              <a:ext uri="{FF2B5EF4-FFF2-40B4-BE49-F238E27FC236}">
                <a16:creationId xmlns:a16="http://schemas.microsoft.com/office/drawing/2014/main" id="{6E6160F6-0CFA-42BD-86C1-1B0E1328F6E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91912" y="5710238"/>
            <a:ext cx="638176" cy="1096963"/>
          </a:xfrm>
          <a:prstGeom prst="rect">
            <a:avLst/>
          </a:prstGeom>
        </p:spPr>
      </p:pic>
    </p:spTree>
    <p:extLst>
      <p:ext uri="{BB962C8B-B14F-4D97-AF65-F5344CB8AC3E}">
        <p14:creationId xmlns:p14="http://schemas.microsoft.com/office/powerpoint/2010/main" val="15759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E58A7E-E4ED-42C1-89E0-7D4BAA77D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2B0A21-9B27-449C-AAF1-819D9AF37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24EC0A-2FF3-4278-A94C-DD613FAA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0D1E-CDDD-41DF-945E-35AE077EBAF2}"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F74B942A-AEFF-4E9E-943F-81E0EDBA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2DC52-238C-484A-9D62-21C5F947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82B6-2194-4228-BDE1-3CB1AC05633C}" type="slidenum">
              <a:rPr lang="fr-FR" smtClean="0"/>
              <a:t>‹N°›</a:t>
            </a:fld>
            <a:endParaRPr lang="fr-FR"/>
          </a:p>
        </p:txBody>
      </p:sp>
    </p:spTree>
    <p:extLst>
      <p:ext uri="{BB962C8B-B14F-4D97-AF65-F5344CB8AC3E}">
        <p14:creationId xmlns:p14="http://schemas.microsoft.com/office/powerpoint/2010/main" val="145001566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2057399" y="1500684"/>
            <a:ext cx="9144001"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r>
              <a:rPr lang="fr-FR" sz="4800" b="1" dirty="0">
                <a:solidFill>
                  <a:schemeClr val="tx1">
                    <a:lumMod val="85000"/>
                    <a:lumOff val="15000"/>
                  </a:schemeClr>
                </a:solidFill>
              </a:rPr>
              <a:t>Support Soutenance Saad ZIZI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4" name="ZoneTexte 3">
            <a:extLst>
              <a:ext uri="{FF2B5EF4-FFF2-40B4-BE49-F238E27FC236}">
                <a16:creationId xmlns:a16="http://schemas.microsoft.com/office/drawing/2014/main" id="{E3EF5EB5-0AFE-4C1D-BF50-CD24C70156FB}"/>
              </a:ext>
            </a:extLst>
          </p:cNvPr>
          <p:cNvSpPr txBox="1"/>
          <p:nvPr/>
        </p:nvSpPr>
        <p:spPr>
          <a:xfrm>
            <a:off x="4867275" y="3098323"/>
            <a:ext cx="4725512" cy="523220"/>
          </a:xfrm>
          <a:prstGeom prst="rect">
            <a:avLst/>
          </a:prstGeom>
          <a:noFill/>
        </p:spPr>
        <p:txBody>
          <a:bodyPr wrap="square" rtlCol="0">
            <a:spAutoFit/>
          </a:bodyPr>
          <a:lstStyle/>
          <a:p>
            <a:r>
              <a:rPr lang="fr-FR" sz="2800" b="1" dirty="0">
                <a:latin typeface="Arial" panose="020B0604020202020204" pitchFamily="34" charset="0"/>
                <a:ea typeface="Microsoft YaHei" panose="020B0503020204020204" pitchFamily="34" charset="-122"/>
              </a:rPr>
              <a:t>05/2022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059516" y="5154930"/>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Grâce à nos variables géographiques, nous voyons par exemple que Sao Paulo est la ville la plus représentée dans notre </a:t>
            </a:r>
            <a:r>
              <a:rPr lang="fr-FR" sz="1800" b="0" i="0" u="none" strike="noStrike" baseline="0" dirty="0" err="1">
                <a:latin typeface="Nunito-Regular"/>
              </a:rPr>
              <a:t>dataset</a:t>
            </a:r>
            <a:r>
              <a:rPr lang="fr-FR" sz="1800" b="0" i="0" u="none" strike="noStrike" baseline="0" dirty="0">
                <a:latin typeface="Nunito-Regular"/>
              </a:rPr>
              <a:t>, et de très loin (plus de 40000 clients).  </a:t>
            </a:r>
          </a:p>
        </p:txBody>
      </p:sp>
      <p:pic>
        <p:nvPicPr>
          <p:cNvPr id="1028" name="Picture 4">
            <a:extLst>
              <a:ext uri="{FF2B5EF4-FFF2-40B4-BE49-F238E27FC236}">
                <a16:creationId xmlns:a16="http://schemas.microsoft.com/office/drawing/2014/main" id="{7858BEE1-2756-4064-8F7B-CDA5C08DC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534451"/>
            <a:ext cx="5057214" cy="350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059516" y="5172292"/>
            <a:ext cx="10072967" cy="123110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Une analyse sur la variable « Moyens de paiement des clients » nous apprend que la plupart des clients de notre </a:t>
            </a:r>
            <a:r>
              <a:rPr lang="fr-FR" sz="1800" b="0" i="0" u="none" strike="noStrike" baseline="0" dirty="0" err="1">
                <a:latin typeface="Nunito-Regular"/>
              </a:rPr>
              <a:t>dataset</a:t>
            </a:r>
            <a:r>
              <a:rPr lang="fr-FR" sz="1800" b="0" i="0" u="none" strike="noStrike" baseline="0" dirty="0">
                <a:latin typeface="Nunito-Regular"/>
              </a:rPr>
              <a:t> (plus de 75%) utilisent  la carte de crédit pour payer leurs commandes.</a:t>
            </a:r>
          </a:p>
        </p:txBody>
      </p:sp>
      <p:pic>
        <p:nvPicPr>
          <p:cNvPr id="2051" name="Picture 3">
            <a:extLst>
              <a:ext uri="{FF2B5EF4-FFF2-40B4-BE49-F238E27FC236}">
                <a16:creationId xmlns:a16="http://schemas.microsoft.com/office/drawing/2014/main" id="{5313DE4F-835E-4809-864B-155251682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788" y="1246729"/>
            <a:ext cx="5517162" cy="384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0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204633" y="5305404"/>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Une analyse poussée sur la variable </a:t>
            </a:r>
            <a:r>
              <a:rPr lang="fr-FR" sz="1800" b="1" i="0" u="none" strike="noStrike" baseline="0" dirty="0">
                <a:latin typeface="Nunito-Regular"/>
              </a:rPr>
              <a:t>Catégorie</a:t>
            </a:r>
            <a:r>
              <a:rPr lang="fr-FR" sz="1800" b="0" i="0" u="none" strike="noStrike" baseline="0" dirty="0">
                <a:latin typeface="Nunito-Regular"/>
              </a:rPr>
              <a:t> nous fait réduire nos nombres de catégories de 71 à 10, pour des meilleures interprétations. </a:t>
            </a:r>
          </a:p>
        </p:txBody>
      </p:sp>
      <p:pic>
        <p:nvPicPr>
          <p:cNvPr id="15363" name="Picture 3">
            <a:extLst>
              <a:ext uri="{FF2B5EF4-FFF2-40B4-BE49-F238E27FC236}">
                <a16:creationId xmlns:a16="http://schemas.microsoft.com/office/drawing/2014/main" id="{6244FEB7-2778-4C5C-BF9C-0D0A93F14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292253"/>
            <a:ext cx="5581650" cy="384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4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nettoyage et de l’exploration du jeu de données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9" name="ZoneTexte 8">
            <a:extLst>
              <a:ext uri="{FF2B5EF4-FFF2-40B4-BE49-F238E27FC236}">
                <a16:creationId xmlns:a16="http://schemas.microsoft.com/office/drawing/2014/main" id="{1925BC9B-8589-415E-AA0D-7F4F942BA7DE}"/>
              </a:ext>
            </a:extLst>
          </p:cNvPr>
          <p:cNvSpPr txBox="1"/>
          <p:nvPr/>
        </p:nvSpPr>
        <p:spPr>
          <a:xfrm>
            <a:off x="6974479" y="1679797"/>
            <a:ext cx="4699981" cy="372409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algn="ctr"/>
            <a:r>
              <a:rPr lang="fr-FR" b="1" dirty="0">
                <a:latin typeface="Nunito-Regular"/>
              </a:rPr>
              <a:t>Matrice de corrélation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supprime les colonnes totalement corrélées entre elles puisque pas d'utilité pour la suite de l'analyse.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Les colonnes </a:t>
            </a:r>
            <a:r>
              <a:rPr lang="fr-FR" dirty="0" err="1">
                <a:latin typeface="Nunito-Regular"/>
              </a:rPr>
              <a:t>price</a:t>
            </a:r>
            <a:r>
              <a:rPr lang="fr-FR" dirty="0">
                <a:latin typeface="Nunito-Regular"/>
              </a:rPr>
              <a:t> et </a:t>
            </a:r>
            <a:r>
              <a:rPr lang="fr-FR" dirty="0" err="1">
                <a:latin typeface="Nunito-Regular"/>
              </a:rPr>
              <a:t>payment</a:t>
            </a:r>
            <a:r>
              <a:rPr lang="fr-FR" dirty="0">
                <a:latin typeface="Nunito-Regular"/>
              </a:rPr>
              <a:t> values sont logiquement corrélées. Nous supprimons donc la colonne "</a:t>
            </a:r>
            <a:r>
              <a:rPr lang="fr-FR" dirty="0" err="1">
                <a:latin typeface="Nunito-Regular"/>
              </a:rPr>
              <a:t>price</a:t>
            </a:r>
            <a:r>
              <a:rPr lang="fr-FR" dirty="0">
                <a:latin typeface="Nunito-Regular"/>
              </a:rPr>
              <a:t>" qui était contenue dans le </a:t>
            </a:r>
            <a:r>
              <a:rPr lang="fr-FR" dirty="0" err="1">
                <a:latin typeface="Nunito-Regular"/>
              </a:rPr>
              <a:t>dataset</a:t>
            </a:r>
            <a:r>
              <a:rPr lang="fr-FR" dirty="0">
                <a:latin typeface="Nunito-Regular"/>
              </a:rPr>
              <a:t> items.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p:txBody>
      </p:sp>
      <p:pic>
        <p:nvPicPr>
          <p:cNvPr id="4098" name="Picture 2">
            <a:extLst>
              <a:ext uri="{FF2B5EF4-FFF2-40B4-BE49-F238E27FC236}">
                <a16:creationId xmlns:a16="http://schemas.microsoft.com/office/drawing/2014/main" id="{2C6AAB4D-D332-4781-B11D-C1CE9B8A8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54" y="999550"/>
            <a:ext cx="5750093"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98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14</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5818" y="709370"/>
            <a:ext cx="11057861" cy="2000548"/>
          </a:xfrm>
          <a:prstGeom prst="rect">
            <a:avLst/>
          </a:prstGeom>
          <a:noFill/>
          <a:ln w="28575">
            <a:noFill/>
          </a:ln>
        </p:spPr>
        <p:txBody>
          <a:bodyPr wrap="square">
            <a:spAutoFit/>
          </a:bodyPr>
          <a:lstStyle/>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r>
              <a:rPr lang="fr-FR" dirty="0"/>
              <a:t>On trace des </a:t>
            </a:r>
            <a:r>
              <a:rPr lang="fr-FR" dirty="0" err="1"/>
              <a:t>boxplot</a:t>
            </a:r>
            <a:r>
              <a:rPr lang="fr-FR" dirty="0"/>
              <a:t> sur nos </a:t>
            </a:r>
            <a:r>
              <a:rPr lang="fr-FR" dirty="0" err="1"/>
              <a:t>features</a:t>
            </a:r>
            <a:r>
              <a:rPr lang="fr-FR" dirty="0"/>
              <a:t> de paiement dans un premier temps pour détecter des éventuels </a:t>
            </a:r>
            <a:r>
              <a:rPr lang="fr-FR" dirty="0" err="1"/>
              <a:t>outliers</a:t>
            </a:r>
            <a:r>
              <a:rPr lang="fr-FR" dirty="0"/>
              <a:t> : </a:t>
            </a:r>
            <a:endParaRPr lang="fr-FR" sz="2400" dirty="0"/>
          </a:p>
          <a:p>
            <a:endParaRPr lang="fr-FR" sz="2400" dirty="0"/>
          </a:p>
          <a:p>
            <a:pPr marL="342900" indent="-342900">
              <a:buFont typeface="Courier New" panose="02070309020205020404" pitchFamily="49" charset="0"/>
              <a:buChar char="o"/>
            </a:pPr>
            <a:endParaRPr lang="fr-FR" sz="2400" dirty="0"/>
          </a:p>
          <a:p>
            <a:endParaRPr lang="fr-FR" sz="2000" i="1" dirty="0"/>
          </a:p>
          <a:p>
            <a:endParaRPr lang="fr-FR" sz="2000" i="1" dirty="0"/>
          </a:p>
        </p:txBody>
      </p:sp>
      <p:pic>
        <p:nvPicPr>
          <p:cNvPr id="5122" name="Picture 2">
            <a:extLst>
              <a:ext uri="{FF2B5EF4-FFF2-40B4-BE49-F238E27FC236}">
                <a16:creationId xmlns:a16="http://schemas.microsoft.com/office/drawing/2014/main" id="{9777F86C-7BA2-4A86-9C2D-F1BD39A4E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97" y="1385534"/>
            <a:ext cx="9620250" cy="25866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B41FBDA-DC1E-48AB-A4AE-41D1080D4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299" y="4310062"/>
            <a:ext cx="828938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01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15</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35140" y="368439"/>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192032" y="273289"/>
            <a:ext cx="10199688" cy="622300"/>
          </a:xfrm>
        </p:spPr>
        <p:txBody>
          <a:bodyPr/>
          <a:lstStyle/>
          <a:p>
            <a:br>
              <a:rPr lang="fr-FR" dirty="0"/>
            </a:br>
            <a:r>
              <a:rPr lang="fr-FR" i="1" dirty="0"/>
              <a:t>Présentation du nettoyage et de l’exploration du jeu de données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972430"/>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67140" y="1271219"/>
            <a:ext cx="10302458" cy="5324535"/>
          </a:xfrm>
          <a:prstGeom prst="rect">
            <a:avLst/>
          </a:prstGeom>
          <a:noFill/>
          <a:ln w="28575">
            <a:noFill/>
          </a:ln>
        </p:spPr>
        <p:txBody>
          <a:bodyPr wrap="square">
            <a:spAutoFit/>
          </a:bodyPr>
          <a:lstStyle/>
          <a:p>
            <a:pPr marL="342900" indent="-342900">
              <a:buFont typeface="Wingdings" panose="05000000000000000000" pitchFamily="2" charset="2"/>
              <a:buChar char="Ø"/>
            </a:pPr>
            <a:r>
              <a:rPr lang="fr-FR" sz="2000" dirty="0"/>
              <a:t>Nous constatons grâce à nos </a:t>
            </a:r>
            <a:r>
              <a:rPr lang="fr-FR" sz="2000" dirty="0" err="1"/>
              <a:t>boxplot</a:t>
            </a:r>
            <a:r>
              <a:rPr lang="fr-FR" sz="2000" dirty="0"/>
              <a:t>, notre </a:t>
            </a:r>
            <a:r>
              <a:rPr lang="fr-FR" sz="2000" dirty="0" err="1"/>
              <a:t>describe</a:t>
            </a:r>
            <a:r>
              <a:rPr lang="fr-FR" sz="2000" dirty="0"/>
              <a:t> et nos recherches que nous n’avons pas de valeurs aberrantes dans le </a:t>
            </a:r>
            <a:r>
              <a:rPr lang="fr-FR" sz="2000" dirty="0" err="1"/>
              <a:t>dataset</a:t>
            </a:r>
            <a:r>
              <a:rPr lang="fr-FR" sz="2000" dirty="0"/>
              <a:t>, plutôt des valeurs atypiques.</a:t>
            </a:r>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r>
              <a:rPr lang="fr-FR" sz="2000" dirty="0"/>
              <a:t>Nous normalisons les variables et transformons certaines de nos variables en Log pour avoir une meilleure distribution normalisée, et améliorerons donc la performance de nos modèles.</a:t>
            </a:r>
          </a:p>
          <a:p>
            <a:endParaRPr lang="fr-FR" sz="2000" dirty="0"/>
          </a:p>
          <a:p>
            <a:pPr marL="342900" indent="-342900">
              <a:buFont typeface="Wingdings" panose="05000000000000000000" pitchFamily="2" charset="2"/>
              <a:buChar char="Ø"/>
            </a:pPr>
            <a:r>
              <a:rPr lang="fr-FR" sz="2000" dirty="0"/>
              <a:t>Nous utilisons cette transformation également pour avoir une meilleure analyse graphique sur les variables : Les valeurs extrêmes sont rapprochées pour obtenir des graphiques moins étendus.</a:t>
            </a:r>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r>
              <a:rPr lang="fr-FR" sz="2000" dirty="0"/>
              <a:t>Nos données seront donc plus facilement analysables et interprétables suite au passage en log</a:t>
            </a:r>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r>
              <a:rPr lang="fr-FR" sz="2000" dirty="0"/>
              <a:t>Nous choisissons la segmentation RFM (Récence, Fréquence, Montant) pour notre clustering, que nous allons compléter avec un </a:t>
            </a:r>
            <a:r>
              <a:rPr lang="fr-FR" sz="2000" dirty="0" err="1"/>
              <a:t>review</a:t>
            </a:r>
            <a:r>
              <a:rPr lang="fr-FR" sz="2000" dirty="0"/>
              <a:t> et la durée de livraison.</a:t>
            </a:r>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endParaRPr lang="fr-FR" sz="2000" dirty="0"/>
          </a:p>
          <a:p>
            <a:pPr marL="342900" indent="-342900">
              <a:buFont typeface="Wingdings" panose="05000000000000000000" pitchFamily="2" charset="2"/>
              <a:buChar char="Ø"/>
            </a:pPr>
            <a:endParaRPr lang="fr-FR" sz="2000" dirty="0"/>
          </a:p>
        </p:txBody>
      </p:sp>
    </p:spTree>
    <p:extLst>
      <p:ext uri="{BB962C8B-B14F-4D97-AF65-F5344CB8AC3E}">
        <p14:creationId xmlns:p14="http://schemas.microsoft.com/office/powerpoint/2010/main" val="405668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a:t>
            </a:r>
          </a:p>
          <a:p>
            <a:pPr marL="0" indent="0">
              <a:buNone/>
            </a:pPr>
            <a:r>
              <a:rPr lang="fr-FR" sz="4800" dirty="0">
                <a:solidFill>
                  <a:schemeClr val="accent6">
                    <a:lumMod val="50000"/>
                  </a:schemeClr>
                </a:solidFill>
              </a:rPr>
              <a:t>Présentation de l’analyse</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2631461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Présentation de l’analyse et du modèle choisi</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81024" y="1082190"/>
            <a:ext cx="10199687" cy="1754326"/>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La récence est une variable à prendre en compte, et accessible grâce aux données de notre </a:t>
            </a:r>
            <a:r>
              <a:rPr lang="fr-FR" dirty="0" err="1">
                <a:latin typeface="Nunito-Regular"/>
              </a:rPr>
              <a:t>dataset</a:t>
            </a:r>
            <a:r>
              <a:rPr lang="fr-FR" dirty="0">
                <a:latin typeface="Nunito-Regular"/>
              </a:rPr>
              <a:t>. </a:t>
            </a:r>
          </a:p>
          <a:p>
            <a:pPr marL="285750" indent="-285750">
              <a:buFont typeface="Wingdings" panose="05000000000000000000" pitchFamily="2" charset="2"/>
              <a:buChar char="Ø"/>
            </a:pPr>
            <a:r>
              <a:rPr lang="fr-FR" dirty="0">
                <a:latin typeface="Nunito-Regular"/>
              </a:rPr>
              <a:t>La fréquence correspond au nombre de commandes effectuées par un client à notre période donnée.</a:t>
            </a:r>
            <a:endParaRPr lang="fr-FR" sz="1400" b="0" i="1"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8194" name="Picture 2">
            <a:extLst>
              <a:ext uri="{FF2B5EF4-FFF2-40B4-BE49-F238E27FC236}">
                <a16:creationId xmlns:a16="http://schemas.microsoft.com/office/drawing/2014/main" id="{5649A95B-0923-464F-BC33-18878BC40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00" y="3211543"/>
            <a:ext cx="4804337" cy="256118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5090200-6417-4BC8-A26F-F9FC17A0C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743538"/>
            <a:ext cx="33528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7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75870"/>
            <a:ext cx="10199688" cy="622300"/>
          </a:xfrm>
        </p:spPr>
        <p:txBody>
          <a:bodyPr/>
          <a:lstStyle/>
          <a:p>
            <a:br>
              <a:rPr lang="fr-FR" dirty="0"/>
            </a:br>
            <a:r>
              <a:rPr lang="fr-FR" sz="2000" dirty="0"/>
              <a:t>Présentation de l’analyse et du modèle choisi</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581025" y="1082190"/>
            <a:ext cx="8993446"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La durée de livraison est également un paramètre à prendre en compte </a:t>
            </a:r>
            <a:endParaRPr lang="fr-FR" sz="1400" b="0" i="1" u="none" strike="noStrike" baseline="0"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6146" name="Picture 2">
            <a:extLst>
              <a:ext uri="{FF2B5EF4-FFF2-40B4-BE49-F238E27FC236}">
                <a16:creationId xmlns:a16="http://schemas.microsoft.com/office/drawing/2014/main" id="{AB1B9C6A-8E7C-4281-8DC1-3B6D5207A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961" y="2394345"/>
            <a:ext cx="6207018" cy="432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07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sz="2000" dirty="0"/>
              <a:t>Présentation de l’analyse et du modèle choisi</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059516" y="5095617"/>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Une analyse sur les avis des clients nous permet d’affiner notre segmentation et de prendre en compte d’autres paramètres (hors RFM) </a:t>
            </a:r>
          </a:p>
        </p:txBody>
      </p:sp>
      <p:pic>
        <p:nvPicPr>
          <p:cNvPr id="3074" name="Picture 2">
            <a:extLst>
              <a:ext uri="{FF2B5EF4-FFF2-40B4-BE49-F238E27FC236}">
                <a16:creationId xmlns:a16="http://schemas.microsoft.com/office/drawing/2014/main" id="{95EA670D-5E70-4DDE-86F3-D266E3A04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260" y="1514475"/>
            <a:ext cx="446939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9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471487" y="763212"/>
            <a:ext cx="11941175" cy="144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2000" b="1" dirty="0">
              <a:solidFill>
                <a:schemeClr val="tx1"/>
              </a:solidFill>
            </a:endParaRPr>
          </a:p>
          <a:p>
            <a:r>
              <a:rPr lang="fr-FR" sz="2800" b="1" dirty="0">
                <a:solidFill>
                  <a:schemeClr val="tx1"/>
                </a:solidFill>
              </a:rPr>
              <a:t>P5 : </a:t>
            </a:r>
            <a:r>
              <a:rPr lang="fr-FR" sz="2800" b="1" i="0" dirty="0">
                <a:solidFill>
                  <a:schemeClr val="tx1"/>
                </a:solidFill>
                <a:effectLst/>
                <a:latin typeface="Montserrat" panose="00000500000000000000" pitchFamily="2" charset="0"/>
              </a:rPr>
              <a:t>Segmentez des clients d'un site e-commerce</a:t>
            </a:r>
          </a:p>
          <a:p>
            <a:endParaRPr lang="fr-FR" sz="2000" b="1" i="1" dirty="0">
              <a:solidFill>
                <a:schemeClr val="tx1">
                  <a:lumMod val="85000"/>
                  <a:lumOff val="15000"/>
                </a:schemeClr>
              </a:solidFill>
            </a:endParaRPr>
          </a:p>
          <a:p>
            <a:r>
              <a:rPr lang="fr-FR" sz="2000" b="1" i="1" dirty="0">
                <a:solidFill>
                  <a:schemeClr val="tx1">
                    <a:lumMod val="85000"/>
                    <a:lumOff val="15000"/>
                  </a:schemeClr>
                </a:solidFill>
              </a:rPr>
              <a:t>Parcours : Data </a:t>
            </a:r>
            <a:r>
              <a:rPr lang="fr-FR" sz="2000" b="1" i="1" dirty="0" err="1">
                <a:solidFill>
                  <a:schemeClr val="tx1">
                    <a:lumMod val="85000"/>
                    <a:lumOff val="15000"/>
                  </a:schemeClr>
                </a:solidFill>
              </a:rPr>
              <a:t>scientist</a:t>
            </a:r>
            <a:endParaRPr lang="fr-FR" sz="2000" b="1" i="1" dirty="0">
              <a:solidFill>
                <a:schemeClr val="tx1">
                  <a:lumMod val="85000"/>
                  <a:lumOff val="15000"/>
                </a:schemeClr>
              </a:solidFill>
            </a:endParaRPr>
          </a:p>
        </p:txBody>
      </p:sp>
      <p:sp>
        <p:nvSpPr>
          <p:cNvPr id="9" name="ZoneTexte 8">
            <a:extLst>
              <a:ext uri="{FF2B5EF4-FFF2-40B4-BE49-F238E27FC236}">
                <a16:creationId xmlns:a16="http://schemas.microsoft.com/office/drawing/2014/main" id="{CC16B4B4-0E20-4D5D-859C-F7038781261C}"/>
              </a:ext>
            </a:extLst>
          </p:cNvPr>
          <p:cNvSpPr txBox="1"/>
          <p:nvPr/>
        </p:nvSpPr>
        <p:spPr>
          <a:xfrm>
            <a:off x="323850" y="2663031"/>
            <a:ext cx="5772150" cy="3693319"/>
          </a:xfrm>
          <a:prstGeom prst="rect">
            <a:avLst/>
          </a:prstGeom>
          <a:noFill/>
          <a:ln w="28575">
            <a:solidFill>
              <a:srgbClr val="16B07D"/>
            </a:solidFill>
          </a:ln>
        </p:spPr>
        <p:txBody>
          <a:bodyPr wrap="square">
            <a:spAutoFit/>
          </a:bodyPr>
          <a:lstStyle/>
          <a:p>
            <a:pPr algn="l"/>
            <a:r>
              <a:rPr lang="fr-FR" i="1" dirty="0"/>
              <a:t>Je travaille pour </a:t>
            </a:r>
            <a:r>
              <a:rPr lang="fr-FR" i="1" dirty="0" err="1"/>
              <a:t>Olist</a:t>
            </a:r>
            <a:r>
              <a:rPr lang="fr-FR" i="1" dirty="0"/>
              <a:t>, une entreprise brésilienne qui propose une solution de vente sur les marketplaces en ligne.  L’entreprise souhaite que je fournisse aux équipes d'e-commerce une segmentation des clients qu’elles pourront utiliser au quotidien pour leurs campagnes de communication.</a:t>
            </a:r>
          </a:p>
          <a:p>
            <a:pPr algn="l"/>
            <a:r>
              <a:rPr lang="fr-FR" i="1" dirty="0"/>
              <a:t>Mon objectif est de comprendre les différents types d’utilisateurs grâce à leur comportement et à leurs données personnelles. Je dois fournir à l’équipe marketing une description actionnable de ma segmentation et de sa logique sous-jacente pour une utilisation optimale, ainsi qu’une proposition de contrat de maintenance.</a:t>
            </a:r>
          </a:p>
          <a:p>
            <a:pPr algn="l"/>
            <a:endParaRPr lang="fr-FR" i="1" dirty="0"/>
          </a:p>
        </p:txBody>
      </p:sp>
      <p:pic>
        <p:nvPicPr>
          <p:cNvPr id="4" name="Image 3">
            <a:extLst>
              <a:ext uri="{FF2B5EF4-FFF2-40B4-BE49-F238E27FC236}">
                <a16:creationId xmlns:a16="http://schemas.microsoft.com/office/drawing/2014/main" id="{5FCD5860-5E5C-48D7-8AF4-045303F2FF80}"/>
              </a:ext>
            </a:extLst>
          </p:cNvPr>
          <p:cNvPicPr>
            <a:picLocks noChangeAspect="1"/>
          </p:cNvPicPr>
          <p:nvPr/>
        </p:nvPicPr>
        <p:blipFill>
          <a:blip r:embed="rId3"/>
          <a:stretch>
            <a:fillRect/>
          </a:stretch>
        </p:blipFill>
        <p:spPr>
          <a:xfrm>
            <a:off x="6525547" y="2825314"/>
            <a:ext cx="4828253" cy="2707315"/>
          </a:xfrm>
          <a:prstGeom prst="rect">
            <a:avLst/>
          </a:prstGeom>
        </p:spPr>
      </p:pic>
    </p:spTree>
    <p:extLst>
      <p:ext uri="{BB962C8B-B14F-4D97-AF65-F5344CB8AC3E}">
        <p14:creationId xmlns:p14="http://schemas.microsoft.com/office/powerpoint/2010/main" val="1559399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3688" y="245775"/>
            <a:ext cx="10199688" cy="622300"/>
          </a:xfrm>
        </p:spPr>
        <p:txBody>
          <a:bodyPr/>
          <a:lstStyle/>
          <a:p>
            <a:br>
              <a:rPr lang="fr-FR" dirty="0"/>
            </a:br>
            <a:r>
              <a:rPr lang="fr-FR" sz="2000" dirty="0"/>
              <a:t>Présentation de l’analyse</a:t>
            </a:r>
            <a:br>
              <a:rPr lang="fr-FR" sz="2000" dirty="0"/>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1999" y="1168129"/>
            <a:ext cx="11093251" cy="3724096"/>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Nous allons commencer par l’ACP en traçant l’éboulis des valeurs propres en vue de déterminer le pourcentage de variance expliquée</a:t>
            </a:r>
          </a:p>
          <a:p>
            <a:pPr marL="285750" indent="-285750">
              <a:buFont typeface="Wingdings" panose="05000000000000000000" pitchFamily="2" charset="2"/>
              <a:buChar char="Ø"/>
            </a:pPr>
            <a:r>
              <a:rPr lang="fr-FR" dirty="0">
                <a:latin typeface="Nunito-Regular"/>
              </a:rPr>
              <a:t> En dimension 3 nous avons plus de 75% de variance expliquée.</a:t>
            </a:r>
          </a:p>
          <a:p>
            <a:pPr marL="285750" indent="-285750">
              <a:buFont typeface="Wingdings" panose="05000000000000000000" pitchFamily="2" charset="2"/>
              <a:buChar char="Ø"/>
            </a:pPr>
            <a:endParaRPr lang="fr-FR" sz="1800" b="0" i="0" u="none" strike="noStrike" baseline="0" dirty="0">
              <a:latin typeface="Nunito-Regular"/>
            </a:endParaRPr>
          </a:p>
          <a:p>
            <a:endParaRPr lang="fr-FR" sz="1800" b="0" i="0" u="none" strike="noStrike" baseline="0" dirty="0">
              <a:latin typeface="Nunito-Regular"/>
            </a:endParaRPr>
          </a:p>
          <a:p>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9218" name="Picture 2">
            <a:extLst>
              <a:ext uri="{FF2B5EF4-FFF2-40B4-BE49-F238E27FC236}">
                <a16:creationId xmlns:a16="http://schemas.microsoft.com/office/drawing/2014/main" id="{F7123B16-F853-4754-816A-6328CB764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98" y="2532406"/>
            <a:ext cx="4269740" cy="309188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83FC88C-4AE5-4485-A19E-942B0F9CF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923" y="3541845"/>
            <a:ext cx="6381878" cy="303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2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79527"/>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2000" y="1239650"/>
            <a:ext cx="10444292" cy="5940088"/>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Différentes techniques de segmentation utilisées :</a:t>
            </a:r>
          </a:p>
          <a:p>
            <a:pPr marL="342900" indent="-342900">
              <a:buFont typeface="+mj-lt"/>
              <a:buAutoNum type="arabicPeriod"/>
            </a:pPr>
            <a:r>
              <a:rPr lang="fr-FR" dirty="0">
                <a:latin typeface="Nunito-Regular"/>
              </a:rPr>
              <a:t>K-</a:t>
            </a:r>
            <a:r>
              <a:rPr lang="fr-FR" dirty="0" err="1">
                <a:latin typeface="Nunito-Regular"/>
              </a:rPr>
              <a:t>Means</a:t>
            </a:r>
            <a:r>
              <a:rPr lang="fr-FR" dirty="0">
                <a:latin typeface="Nunito-Regular"/>
              </a:rPr>
              <a:t> </a:t>
            </a:r>
          </a:p>
          <a:p>
            <a:pPr marL="342900" indent="-342900">
              <a:buFont typeface="+mj-lt"/>
              <a:buAutoNum type="arabicPeriod"/>
            </a:pPr>
            <a:r>
              <a:rPr lang="fr-FR" dirty="0" err="1">
                <a:latin typeface="Nunito-Regular"/>
              </a:rPr>
              <a:t>DBScan</a:t>
            </a:r>
            <a:r>
              <a:rPr lang="fr-FR" dirty="0">
                <a:latin typeface="Nunito-Regular"/>
              </a:rPr>
              <a:t> </a:t>
            </a:r>
          </a:p>
          <a:p>
            <a:pPr marL="342900" indent="-342900">
              <a:buFont typeface="+mj-lt"/>
              <a:buAutoNum type="arabicPeriod"/>
            </a:pPr>
            <a:r>
              <a:rPr lang="fr-FR" dirty="0" err="1">
                <a:latin typeface="Nunito-Regular"/>
              </a:rPr>
              <a:t>Agglomerative</a:t>
            </a:r>
            <a:r>
              <a:rPr lang="fr-FR" dirty="0">
                <a:latin typeface="Nunito-Regular"/>
              </a:rPr>
              <a:t> Clustering</a:t>
            </a:r>
            <a:br>
              <a:rPr lang="fr-FR" dirty="0">
                <a:latin typeface="Nunito-Regular"/>
              </a:rPr>
            </a:br>
            <a:endParaRPr lang="fr-FR" dirty="0">
              <a:latin typeface="Nunito-Regular"/>
            </a:endParaRPr>
          </a:p>
          <a:p>
            <a:endParaRPr lang="fr-FR" dirty="0">
              <a:latin typeface="Nunito-Regular"/>
            </a:endParaRPr>
          </a:p>
          <a:p>
            <a:pPr marL="285750" indent="-285750">
              <a:buFont typeface="Wingdings" panose="05000000000000000000" pitchFamily="2" charset="2"/>
              <a:buChar char="Ø"/>
            </a:pPr>
            <a:r>
              <a:rPr lang="fr-FR" dirty="0">
                <a:latin typeface="Nunito-Regular"/>
              </a:rPr>
              <a:t>L'objectif sera d'obtenir des segmentations qui soient à la fois cohérentes et exploitables pour les équipes marketing.</a:t>
            </a: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r>
              <a:rPr lang="fr-FR" dirty="0">
                <a:latin typeface="Nunito-Regular"/>
              </a:rPr>
              <a:t>Evaluation des segmentations selon les critères suivants :</a:t>
            </a:r>
          </a:p>
          <a:p>
            <a:pPr marL="342900" indent="-342900">
              <a:buFont typeface="+mj-lt"/>
              <a:buAutoNum type="arabicPeriod"/>
            </a:pPr>
            <a:r>
              <a:rPr lang="fr-FR" dirty="0">
                <a:latin typeface="Nunito-Regular"/>
              </a:rPr>
              <a:t>Nombre de Clusters</a:t>
            </a:r>
          </a:p>
          <a:p>
            <a:pPr marL="342900" indent="-342900">
              <a:buFont typeface="+mj-lt"/>
              <a:buAutoNum type="arabicPeriod"/>
            </a:pPr>
            <a:r>
              <a:rPr lang="fr-FR" dirty="0">
                <a:latin typeface="Nunito-Regular"/>
              </a:rPr>
              <a:t>Nombre de Clients / Cluster</a:t>
            </a:r>
          </a:p>
          <a:p>
            <a:pPr marL="342900" indent="-342900">
              <a:buFont typeface="+mj-lt"/>
              <a:buAutoNum type="arabicPeriod"/>
            </a:pPr>
            <a:r>
              <a:rPr lang="fr-FR" dirty="0">
                <a:latin typeface="Nunito-Regular"/>
              </a:rPr>
              <a:t>Interprétabilité des clusters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306174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69765"/>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1163780"/>
            <a:ext cx="10444292" cy="8125301"/>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Premier algorithme d’apprentissage non supervisé : Le K-</a:t>
            </a:r>
            <a:r>
              <a:rPr lang="fr-FR" dirty="0" err="1">
                <a:latin typeface="Nunito-Regular"/>
              </a:rPr>
              <a:t>Means</a:t>
            </a:r>
            <a:endParaRPr lang="fr-FR" dirty="0">
              <a:latin typeface="Nunito-Regular"/>
            </a:endParaRPr>
          </a:p>
          <a:p>
            <a:endParaRPr lang="fr-FR" dirty="0">
              <a:latin typeface="Nunito-Regular"/>
            </a:endParaRPr>
          </a:p>
          <a:p>
            <a:endParaRPr lang="fr-FR" dirty="0">
              <a:solidFill>
                <a:srgbClr val="444444"/>
              </a:solidFill>
              <a:latin typeface="Ubuntu" panose="020B0604020202020204" pitchFamily="34" charset="0"/>
            </a:endParaRPr>
          </a:p>
          <a:p>
            <a:pPr marL="285750" indent="-285750">
              <a:buFont typeface="Wingdings" panose="05000000000000000000" pitchFamily="2" charset="2"/>
              <a:buChar char="Ø"/>
            </a:pPr>
            <a:r>
              <a:rPr lang="fr-FR" dirty="0">
                <a:latin typeface="Nunito-Regular"/>
              </a:rPr>
              <a:t>K-</a:t>
            </a:r>
            <a:r>
              <a:rPr lang="fr-FR" dirty="0" err="1">
                <a:latin typeface="Nunito-Regular"/>
              </a:rPr>
              <a:t>means</a:t>
            </a:r>
            <a:r>
              <a:rPr lang="fr-FR" dirty="0">
                <a:latin typeface="Nunito-Regular"/>
              </a:rPr>
              <a:t> est un algorithme itératif qui minimise la somme des distances entre chaque individu et le centroïde. Le choix initial des centroïdes conditionne le résultat final.</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Admettant un nuage d’un ensemble de points, K-</a:t>
            </a:r>
            <a:r>
              <a:rPr lang="fr-FR" dirty="0" err="1">
                <a:latin typeface="Nunito-Regular"/>
              </a:rPr>
              <a:t>Means</a:t>
            </a:r>
            <a:r>
              <a:rPr lang="fr-FR" dirty="0">
                <a:latin typeface="Nunito-Regular"/>
              </a:rPr>
              <a:t> change les points de chaque cluster jusqu’à ce que la somme ne puisse plus diminuer. Le résultat est un ensemble de clusters compacts et clairement séparés, sous réserve de choisir la bonne valeur K  du nombre de clusters</a:t>
            </a:r>
          </a:p>
          <a:p>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Afin de palier aux problèmes des optimums locaux, je lance le K-</a:t>
            </a:r>
            <a:r>
              <a:rPr lang="fr-FR" dirty="0" err="1">
                <a:latin typeface="Nunito-Regular"/>
              </a:rPr>
              <a:t>means</a:t>
            </a:r>
            <a:r>
              <a:rPr lang="fr-FR" dirty="0">
                <a:latin typeface="Nunito-Regular"/>
              </a:rPr>
              <a:t> plusieurs fois sur le jeu de données  (avec le même nombre K de clusters et des initialisations initiales des centroïdes différentes) et je vois la composition des clusters qui se forment.</a:t>
            </a: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143687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69765"/>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432000" y="1012780"/>
            <a:ext cx="10444292" cy="7017306"/>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Second algorithme d’apprentissage non supervisé : </a:t>
            </a:r>
            <a:r>
              <a:rPr lang="fr-FR" b="1" dirty="0">
                <a:latin typeface="Nunito-Regular"/>
              </a:rPr>
              <a:t>Le DBSCAN</a:t>
            </a:r>
            <a:r>
              <a:rPr lang="fr-FR" dirty="0">
                <a:latin typeface="Nunito-Regular"/>
              </a:rPr>
              <a:t>, qui s’appuie sur la densité estimée des clusters pour effectuer le partitionnement :</a:t>
            </a:r>
          </a:p>
          <a:p>
            <a:endParaRPr lang="fr-FR" dirty="0">
              <a:latin typeface="Nunito-Regular"/>
            </a:endParaRPr>
          </a:p>
          <a:p>
            <a:pPr marL="285750" indent="-285750">
              <a:buFont typeface="Wingdings" panose="05000000000000000000" pitchFamily="2" charset="2"/>
              <a:buChar char="Ø"/>
            </a:pPr>
            <a:r>
              <a:rPr lang="fr-FR" dirty="0">
                <a:latin typeface="Nunito-Regular"/>
              </a:rPr>
              <a:t>L'algorithme DBSCAN utilise 3 paramètres :</a:t>
            </a:r>
          </a:p>
          <a:p>
            <a:pPr marL="342900" indent="-342900">
              <a:buFont typeface="+mj-lt"/>
              <a:buAutoNum type="arabicPeriod"/>
            </a:pPr>
            <a:r>
              <a:rPr lang="fr-FR" dirty="0">
                <a:latin typeface="Nunito-Regular"/>
              </a:rPr>
              <a:t>La distance epsilon </a:t>
            </a:r>
            <a:r>
              <a:rPr lang="fr-FR" dirty="0" err="1">
                <a:latin typeface="Nunito-Regular"/>
              </a:rPr>
              <a:t>eps</a:t>
            </a:r>
            <a:r>
              <a:rPr lang="fr-FR" dirty="0">
                <a:latin typeface="Nunito-Regular"/>
              </a:rPr>
              <a:t>, qui définit le voisinage d'un point. Deux points sont considérés comme voisins si la distance entre les deux points est inférieure à un certain seuil (Epsilon)</a:t>
            </a:r>
          </a:p>
          <a:p>
            <a:pPr marL="342900" indent="-342900">
              <a:buFont typeface="+mj-lt"/>
              <a:buAutoNum type="arabicPeriod"/>
            </a:pPr>
            <a:r>
              <a:rPr lang="fr-FR" dirty="0">
                <a:latin typeface="Nunito-Regular"/>
              </a:rPr>
              <a:t>Le nombre minimum de points </a:t>
            </a:r>
            <a:r>
              <a:rPr lang="fr-FR" dirty="0" err="1">
                <a:latin typeface="Nunito-Regular"/>
              </a:rPr>
              <a:t>MinPts</a:t>
            </a:r>
            <a:r>
              <a:rPr lang="fr-FR" dirty="0">
                <a:latin typeface="Nunito-Regular"/>
              </a:rPr>
              <a:t> dans le voisinage pour former une région dense.</a:t>
            </a:r>
          </a:p>
          <a:p>
            <a:pPr marL="342900" indent="-342900">
              <a:buFont typeface="+mj-lt"/>
              <a:buAutoNum type="arabicPeriod"/>
            </a:pPr>
            <a:r>
              <a:rPr lang="fr-FR" dirty="0" err="1">
                <a:latin typeface="Nunito-Regular"/>
              </a:rPr>
              <a:t>min_samples</a:t>
            </a:r>
            <a:r>
              <a:rPr lang="fr-FR" dirty="0">
                <a:latin typeface="Nunito-Regular"/>
              </a:rPr>
              <a:t> : le nombre minimum de voisins qu'un point donné doit avoir pour être classé comme un point central. C’est un nombre fixé à 100 dans notre cas.</a:t>
            </a: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
        <p:nvSpPr>
          <p:cNvPr id="8" name="ZoneTexte 7">
            <a:extLst>
              <a:ext uri="{FF2B5EF4-FFF2-40B4-BE49-F238E27FC236}">
                <a16:creationId xmlns:a16="http://schemas.microsoft.com/office/drawing/2014/main" id="{1BD43768-477A-48D8-AC89-27D3470F69F4}"/>
              </a:ext>
            </a:extLst>
          </p:cNvPr>
          <p:cNvSpPr txBox="1"/>
          <p:nvPr/>
        </p:nvSpPr>
        <p:spPr>
          <a:xfrm>
            <a:off x="2551378" y="4356038"/>
            <a:ext cx="6205536" cy="1477328"/>
          </a:xfrm>
          <a:prstGeom prst="rect">
            <a:avLst/>
          </a:prstGeom>
          <a:noFill/>
          <a:ln w="28575">
            <a:solidFill>
              <a:srgbClr val="16B07D"/>
            </a:solidFill>
          </a:ln>
        </p:spPr>
        <p:txBody>
          <a:bodyPr wrap="square">
            <a:spAutoFit/>
          </a:bodyPr>
          <a:lstStyle/>
          <a:p>
            <a:pPr marL="285750" indent="-285750">
              <a:buFont typeface="Wingdings" panose="05000000000000000000" pitchFamily="2" charset="2"/>
              <a:buChar char="Ø"/>
            </a:pPr>
            <a:r>
              <a:rPr lang="fr-FR" dirty="0">
                <a:latin typeface="Nunito-Regular"/>
              </a:rPr>
              <a:t>Après analyse, l'utilisation de DBSCAN dans notre cas est inexploitable pour une utilisation métier car les clusters ne sont pas équilibrés. Nous avons par exemple des clusters contenants une dizaine de clients alors qu'un autre cluster en contient 112055. </a:t>
            </a:r>
          </a:p>
        </p:txBody>
      </p:sp>
    </p:spTree>
    <p:extLst>
      <p:ext uri="{BB962C8B-B14F-4D97-AF65-F5344CB8AC3E}">
        <p14:creationId xmlns:p14="http://schemas.microsoft.com/office/powerpoint/2010/main" val="3777158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69765"/>
            <a:ext cx="10199688" cy="622300"/>
          </a:xfrm>
        </p:spPr>
        <p:txBody>
          <a:bodyPr/>
          <a:lstStyle/>
          <a:p>
            <a:br>
              <a:rPr lang="fr-FR" dirty="0"/>
            </a:br>
            <a:r>
              <a:rPr lang="fr-FR" sz="2000" dirty="0"/>
              <a:t>Présentation de l’analyse et du modèle choisi</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47950" y="801765"/>
            <a:ext cx="10444292" cy="5355312"/>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Troisième algorithme d’apprentissage non supervisé : </a:t>
            </a:r>
            <a:r>
              <a:rPr lang="fr-FR" b="1" dirty="0">
                <a:latin typeface="Nunito-Regular"/>
              </a:rPr>
              <a:t>Le clustering hiérarchique</a:t>
            </a:r>
            <a:r>
              <a:rPr lang="fr-FR" dirty="0">
                <a:latin typeface="Nunito-Regular"/>
              </a:rPr>
              <a:t>. On travaille à partir des dissimilarités entre les clients que l'on veut regrouper. On peut donc choisir un type de dissimilarité adapté au sujet étudié et à la nature des données.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Le dendrogramme est une arborescence qui affiche les groupes formés par le regroupement des observations à chaque étape et leurs niveaux de similarité</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13314" name="Picture 2">
            <a:extLst>
              <a:ext uri="{FF2B5EF4-FFF2-40B4-BE49-F238E27FC236}">
                <a16:creationId xmlns:a16="http://schemas.microsoft.com/office/drawing/2014/main" id="{18D69DC4-9203-441B-BB00-B28126FB8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949" y="2952750"/>
            <a:ext cx="3836407" cy="39052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6683C1DD-88DE-4CEE-8479-F29FF938C266}"/>
              </a:ext>
            </a:extLst>
          </p:cNvPr>
          <p:cNvSpPr txBox="1"/>
          <p:nvPr/>
        </p:nvSpPr>
        <p:spPr>
          <a:xfrm>
            <a:off x="5081589" y="3604471"/>
            <a:ext cx="6205536" cy="2031325"/>
          </a:xfrm>
          <a:prstGeom prst="rect">
            <a:avLst/>
          </a:prstGeom>
          <a:noFill/>
          <a:ln w="28575">
            <a:solidFill>
              <a:srgbClr val="16B07D"/>
            </a:solidFill>
          </a:ln>
        </p:spPr>
        <p:txBody>
          <a:bodyPr wrap="square">
            <a:spAutoFit/>
          </a:bodyPr>
          <a:lstStyle/>
          <a:p>
            <a:pPr marL="342900" indent="-342900">
              <a:buFont typeface="+mj-lt"/>
              <a:buAutoNum type="arabicPeriod"/>
            </a:pPr>
            <a:r>
              <a:rPr lang="fr-FR" dirty="0">
                <a:latin typeface="Nunito-Regular"/>
              </a:rPr>
              <a:t>Nous constatons qu'il faut échantillonner notre </a:t>
            </a:r>
            <a:r>
              <a:rPr lang="fr-FR" dirty="0" err="1">
                <a:latin typeface="Nunito-Regular"/>
              </a:rPr>
              <a:t>dataset</a:t>
            </a:r>
            <a:r>
              <a:rPr lang="fr-FR" dirty="0">
                <a:latin typeface="Nunito-Regular"/>
              </a:rPr>
              <a:t> pour avoir ce résultat.</a:t>
            </a:r>
          </a:p>
          <a:p>
            <a:pPr marL="342900" indent="-342900">
              <a:buFont typeface="+mj-lt"/>
              <a:buAutoNum type="arabicPeriod"/>
            </a:pPr>
            <a:r>
              <a:rPr lang="fr-FR" dirty="0">
                <a:latin typeface="Nunito-Regular"/>
              </a:rPr>
              <a:t>Si nous le réalisons sur l'ensemble du jeu de données, le clustering risque d'être totalement différent </a:t>
            </a:r>
          </a:p>
          <a:p>
            <a:pPr marL="342900" indent="-342900">
              <a:buFont typeface="+mj-lt"/>
              <a:buAutoNum type="arabicPeriod"/>
            </a:pPr>
            <a:r>
              <a:rPr lang="fr-FR" dirty="0">
                <a:latin typeface="Nunito-Regular"/>
              </a:rPr>
              <a:t>Les clusters ne sont pas équilibrés et s'étalent, dans notre exemple, de 9 individus à 4191 individus, ce qui n'est pas exploitable dans une problématique métier.</a:t>
            </a:r>
          </a:p>
        </p:txBody>
      </p:sp>
    </p:spTree>
    <p:extLst>
      <p:ext uri="{BB962C8B-B14F-4D97-AF65-F5344CB8AC3E}">
        <p14:creationId xmlns:p14="http://schemas.microsoft.com/office/powerpoint/2010/main" val="3825648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 suite :</a:t>
            </a:r>
          </a:p>
          <a:p>
            <a:pPr marL="0" indent="0">
              <a:buNone/>
            </a:pPr>
            <a:r>
              <a:rPr lang="fr-FR" sz="4800" dirty="0">
                <a:solidFill>
                  <a:schemeClr val="accent6">
                    <a:lumMod val="50000"/>
                  </a:schemeClr>
                </a:solidFill>
              </a:rPr>
              <a:t>Modèle choisi : K-</a:t>
            </a:r>
            <a:r>
              <a:rPr lang="fr-FR" sz="4800" dirty="0" err="1">
                <a:solidFill>
                  <a:schemeClr val="accent6">
                    <a:lumMod val="50000"/>
                  </a:schemeClr>
                </a:solidFill>
              </a:rPr>
              <a:t>means</a:t>
            </a:r>
            <a:r>
              <a:rPr lang="fr-FR" sz="4800" dirty="0">
                <a:solidFill>
                  <a:schemeClr val="accent6">
                    <a:lumMod val="50000"/>
                  </a:schemeClr>
                </a:solidFill>
              </a:rPr>
              <a:t> Présentation des segmentations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1253946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369765"/>
            <a:ext cx="10199688" cy="622300"/>
          </a:xfrm>
        </p:spPr>
        <p:txBody>
          <a:bodyPr/>
          <a:lstStyle/>
          <a:p>
            <a:br>
              <a:rPr lang="fr-FR" dirty="0"/>
            </a:br>
            <a:r>
              <a:rPr lang="fr-FR" sz="2000" dirty="0"/>
              <a:t>Choix de la segmentation : RFM « améliorée »</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992065"/>
            <a:ext cx="10444292" cy="8402300"/>
          </a:xfrm>
          <a:prstGeom prst="rect">
            <a:avLst/>
          </a:prstGeom>
          <a:noFill/>
          <a:ln w="28575">
            <a:noFill/>
          </a:ln>
        </p:spPr>
        <p:txBody>
          <a:bodyPr wrap="square">
            <a:spAutoFit/>
          </a:bodyPr>
          <a:lstStyle/>
          <a:p>
            <a:endParaRPr lang="fr-FR" dirty="0">
              <a:latin typeface="Nunito-Regular"/>
            </a:endParaRPr>
          </a:p>
          <a:p>
            <a:pPr marL="285750" indent="-285750">
              <a:buFont typeface="Wingdings" panose="05000000000000000000" pitchFamily="2" charset="2"/>
              <a:buChar char="Ø"/>
            </a:pPr>
            <a:r>
              <a:rPr lang="fr-FR" dirty="0">
                <a:latin typeface="Nunito-Regular"/>
              </a:rPr>
              <a:t>Segmentation RFM « améliorée » choisie : Classement des clients en fonction de leurs habitudes d'achat.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3 critères : </a:t>
            </a:r>
          </a:p>
          <a:p>
            <a:pPr marL="342900" indent="-342900">
              <a:buFont typeface="+mj-lt"/>
              <a:buAutoNum type="arabicPeriod"/>
            </a:pPr>
            <a:r>
              <a:rPr lang="fr-FR" b="1" dirty="0">
                <a:latin typeface="Nunito-Regular"/>
              </a:rPr>
              <a:t>Récence</a:t>
            </a:r>
            <a:r>
              <a:rPr lang="fr-FR" dirty="0">
                <a:latin typeface="Nunito-Regular"/>
              </a:rPr>
              <a:t> : Date de la dernière commande</a:t>
            </a:r>
          </a:p>
          <a:p>
            <a:pPr marL="342900" indent="-342900">
              <a:buFont typeface="+mj-lt"/>
              <a:buAutoNum type="arabicPeriod"/>
            </a:pPr>
            <a:r>
              <a:rPr lang="fr-FR" b="1" dirty="0">
                <a:latin typeface="Nunito-Regular"/>
              </a:rPr>
              <a:t>Fréquence des commandes </a:t>
            </a:r>
            <a:r>
              <a:rPr lang="fr-FR" dirty="0">
                <a:latin typeface="Nunito-Regular"/>
              </a:rPr>
              <a:t>: Nombre d’achats sur la période</a:t>
            </a:r>
          </a:p>
          <a:p>
            <a:pPr marL="342900" indent="-342900">
              <a:buFont typeface="+mj-lt"/>
              <a:buAutoNum type="arabicPeriod"/>
            </a:pPr>
            <a:r>
              <a:rPr lang="fr-FR" b="1" dirty="0">
                <a:latin typeface="Nunito-Regular"/>
              </a:rPr>
              <a:t>Montant</a:t>
            </a:r>
            <a:r>
              <a:rPr lang="fr-FR" dirty="0">
                <a:latin typeface="Nunito-Regular"/>
              </a:rPr>
              <a:t> : Somme totale que le client a dépensé</a:t>
            </a:r>
          </a:p>
          <a:p>
            <a:endParaRPr lang="fr-FR" dirty="0">
              <a:latin typeface="Nunito-Regular"/>
            </a:endParaRPr>
          </a:p>
          <a:p>
            <a:pPr marL="285750" indent="-285750">
              <a:buFont typeface="Wingdings" panose="05000000000000000000" pitchFamily="2" charset="2"/>
              <a:buChar char="Ø"/>
            </a:pPr>
            <a:r>
              <a:rPr lang="fr-FR" dirty="0">
                <a:latin typeface="Nunito-Regular"/>
              </a:rPr>
              <a:t>A cela, j’ajoute 2 critères disponibles dans le </a:t>
            </a:r>
            <a:r>
              <a:rPr lang="fr-FR" dirty="0" err="1">
                <a:latin typeface="Nunito-Regular"/>
              </a:rPr>
              <a:t>dataset</a:t>
            </a:r>
            <a:r>
              <a:rPr lang="fr-FR" dirty="0">
                <a:latin typeface="Nunito-Regular"/>
              </a:rPr>
              <a:t> pouvant influer sur le clustering</a:t>
            </a:r>
          </a:p>
          <a:p>
            <a:pPr marL="342900" indent="-342900">
              <a:buFont typeface="+mj-lt"/>
              <a:buAutoNum type="arabicPeriod"/>
            </a:pPr>
            <a:r>
              <a:rPr lang="fr-FR" b="1" dirty="0">
                <a:latin typeface="Nunito-Regular"/>
              </a:rPr>
              <a:t>La </a:t>
            </a:r>
            <a:r>
              <a:rPr lang="fr-FR" b="1" dirty="0" err="1">
                <a:latin typeface="Nunito-Regular"/>
              </a:rPr>
              <a:t>review</a:t>
            </a:r>
            <a:r>
              <a:rPr lang="fr-FR" b="1" dirty="0">
                <a:latin typeface="Nunito-Regular"/>
              </a:rPr>
              <a:t> client </a:t>
            </a:r>
            <a:r>
              <a:rPr lang="fr-FR" dirty="0">
                <a:latin typeface="Nunito-Regular"/>
              </a:rPr>
              <a:t>: Note de satisfaction de chaque client</a:t>
            </a:r>
          </a:p>
          <a:p>
            <a:pPr marL="342900" indent="-342900">
              <a:buFont typeface="+mj-lt"/>
              <a:buAutoNum type="arabicPeriod"/>
            </a:pPr>
            <a:r>
              <a:rPr lang="fr-FR" b="1" dirty="0">
                <a:latin typeface="Nunito-Regular"/>
              </a:rPr>
              <a:t>La durée de la livraison </a:t>
            </a:r>
            <a:r>
              <a:rPr lang="fr-FR" dirty="0">
                <a:latin typeface="Nunito-Regular"/>
              </a:rPr>
              <a:t>: Les délais de livraison</a:t>
            </a:r>
          </a:p>
          <a:p>
            <a:endParaRPr lang="fr-FR" dirty="0">
              <a:latin typeface="Nunito-Regular"/>
            </a:endParaRPr>
          </a:p>
          <a:p>
            <a:endParaRPr lang="fr-FR" dirty="0">
              <a:latin typeface="Nunito-Regular"/>
            </a:endParaRPr>
          </a:p>
          <a:p>
            <a:pPr marL="285750" indent="-285750">
              <a:buFont typeface="Wingdings" panose="05000000000000000000" pitchFamily="2" charset="2"/>
              <a:buChar char="Ø"/>
            </a:pPr>
            <a:r>
              <a:rPr lang="fr-FR" dirty="0">
                <a:latin typeface="Nunito-Regular"/>
              </a:rPr>
              <a:t>On peut ainsi optimiser une stratégie marketing en fonction de nos clients.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sz="1800" b="0" i="0" u="none" strike="noStrike" baseline="0" dirty="0">
                <a:latin typeface="Nunito-Regular"/>
              </a:rPr>
              <a:t>On effectue le </a:t>
            </a:r>
            <a:r>
              <a:rPr lang="fr-FR" sz="1800" b="0" i="0" u="none" strike="noStrike" baseline="0" dirty="0" err="1">
                <a:latin typeface="Nunito-Regular"/>
              </a:rPr>
              <a:t>preprocessing</a:t>
            </a:r>
            <a:r>
              <a:rPr lang="fr-FR" sz="1800" b="0" i="0" u="none" strike="noStrike" baseline="0" dirty="0">
                <a:latin typeface="Nunito-Regular"/>
              </a:rPr>
              <a:t> suivant notre nouveau </a:t>
            </a:r>
            <a:r>
              <a:rPr lang="fr-FR" sz="1800" b="0" i="0" u="none" strike="noStrike" baseline="0" dirty="0" err="1">
                <a:latin typeface="Nunito-Regular"/>
              </a:rPr>
              <a:t>dataset</a:t>
            </a:r>
            <a:r>
              <a:rPr lang="fr-FR" sz="1800" b="0" i="0" u="none" strike="noStrike" baseline="0" dirty="0">
                <a:latin typeface="Nunito-Regular"/>
              </a:rPr>
              <a:t> contenant les 5 </a:t>
            </a:r>
            <a:r>
              <a:rPr lang="fr-FR" sz="1800" b="0" i="0" u="none" strike="noStrike" baseline="0" dirty="0" err="1">
                <a:latin typeface="Nunito-Regular"/>
              </a:rPr>
              <a:t>features</a:t>
            </a:r>
            <a:endParaRPr lang="fr-FR" sz="18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168886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284008"/>
            <a:ext cx="10199688" cy="622300"/>
          </a:xfrm>
        </p:spPr>
        <p:txBody>
          <a:bodyPr/>
          <a:lstStyle/>
          <a:p>
            <a:br>
              <a:rPr lang="fr-FR" dirty="0"/>
            </a:br>
            <a:br>
              <a:rPr lang="fr-FR" dirty="0"/>
            </a:br>
            <a:r>
              <a:rPr lang="fr-FR" dirty="0"/>
              <a:t>Choix des métriques</a:t>
            </a:r>
            <a:br>
              <a:rPr lang="fr-FR" sz="2000" dirty="0"/>
            </a:br>
            <a:br>
              <a:rPr lang="fr-FR" dirty="0">
                <a:latin typeface="Nunito-Regular"/>
              </a:rPr>
            </a:b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pic>
        <p:nvPicPr>
          <p:cNvPr id="12290" name="Picture 2">
            <a:extLst>
              <a:ext uri="{FF2B5EF4-FFF2-40B4-BE49-F238E27FC236}">
                <a16:creationId xmlns:a16="http://schemas.microsoft.com/office/drawing/2014/main" id="{5F76DBAA-BC63-4CE3-8727-9FF8E6E89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094" y="1085275"/>
            <a:ext cx="4262230" cy="53279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E3F0E31-B6B7-4619-9DA3-F9C3355E4B6E}"/>
              </a:ext>
            </a:extLst>
          </p:cNvPr>
          <p:cNvSpPr/>
          <p:nvPr/>
        </p:nvSpPr>
        <p:spPr>
          <a:xfrm>
            <a:off x="1034011" y="1349260"/>
            <a:ext cx="3576131" cy="1477328"/>
          </a:xfrm>
          <a:prstGeom prst="rect">
            <a:avLst/>
          </a:prstGeom>
        </p:spPr>
        <p:txBody>
          <a:bodyPr wrap="square">
            <a:spAutoFit/>
          </a:bodyPr>
          <a:lstStyle/>
          <a:p>
            <a:pPr marL="342900" indent="-342900">
              <a:buFont typeface="+mj-lt"/>
              <a:buAutoNum type="arabicPeriod"/>
            </a:pPr>
            <a:endParaRPr lang="en-US" sz="1500" dirty="0">
              <a:latin typeface="Nunito-Regular"/>
            </a:endParaRPr>
          </a:p>
          <a:p>
            <a:r>
              <a:rPr lang="en-US" sz="1500" b="1" dirty="0">
                <a:latin typeface="Nunito-Regular"/>
              </a:rPr>
              <a:t>1. Distortion</a:t>
            </a:r>
            <a:r>
              <a:rPr lang="en-US" sz="1500" dirty="0">
                <a:latin typeface="Nunito-Regular"/>
              </a:rPr>
              <a:t>: la </a:t>
            </a:r>
            <a:r>
              <a:rPr lang="en-US" sz="1500" dirty="0" err="1">
                <a:latin typeface="Nunito-Regular"/>
              </a:rPr>
              <a:t>moyenne</a:t>
            </a:r>
            <a:r>
              <a:rPr lang="en-US" sz="1500" dirty="0">
                <a:latin typeface="Nunito-Regular"/>
              </a:rPr>
              <a:t> de la </a:t>
            </a:r>
            <a:r>
              <a:rPr lang="en-US" sz="1500" dirty="0" err="1">
                <a:latin typeface="Nunito-Regular"/>
              </a:rPr>
              <a:t>somme</a:t>
            </a:r>
            <a:r>
              <a:rPr lang="en-US" sz="1500" dirty="0">
                <a:latin typeface="Nunito-Regular"/>
              </a:rPr>
              <a:t> des </a:t>
            </a:r>
            <a:r>
              <a:rPr lang="en-US" sz="1500" dirty="0" err="1">
                <a:latin typeface="Nunito-Regular"/>
              </a:rPr>
              <a:t>carrés</a:t>
            </a:r>
            <a:r>
              <a:rPr lang="en-US" sz="1500" dirty="0">
                <a:latin typeface="Nunito-Regular"/>
              </a:rPr>
              <a:t> des distances au </a:t>
            </a:r>
            <a:r>
              <a:rPr lang="en-US" sz="1500" dirty="0" err="1">
                <a:latin typeface="Nunito-Regular"/>
              </a:rPr>
              <a:t>centroïde</a:t>
            </a:r>
            <a:r>
              <a:rPr lang="en-US" sz="1500" dirty="0">
                <a:latin typeface="Nunito-Regular"/>
              </a:rPr>
              <a:t> le plus </a:t>
            </a:r>
            <a:r>
              <a:rPr lang="en-US" sz="1500" dirty="0" err="1">
                <a:latin typeface="Nunito-Regular"/>
              </a:rPr>
              <a:t>proche</a:t>
            </a:r>
            <a:r>
              <a:rPr lang="en-US" sz="1500" dirty="0">
                <a:latin typeface="Nunito-Regular"/>
              </a:rPr>
              <a:t> (</a:t>
            </a:r>
            <a:r>
              <a:rPr lang="en-US" sz="1500" dirty="0" err="1">
                <a:latin typeface="Nunito-Regular"/>
              </a:rPr>
              <a:t>coude</a:t>
            </a:r>
            <a:r>
              <a:rPr lang="en-US" sz="1500" dirty="0">
                <a:latin typeface="Nunito-Regular"/>
              </a:rPr>
              <a:t>)</a:t>
            </a:r>
          </a:p>
          <a:p>
            <a:pPr marL="342900" indent="-342900">
              <a:buFont typeface="+mj-lt"/>
              <a:buAutoNum type="arabicPeriod"/>
            </a:pPr>
            <a:endParaRPr lang="en-US" sz="1500" dirty="0">
              <a:latin typeface="Nunito-Regular"/>
            </a:endParaRPr>
          </a:p>
          <a:p>
            <a:endParaRPr lang="en-US" sz="1500" dirty="0">
              <a:latin typeface="Nunito-Regular"/>
            </a:endParaRPr>
          </a:p>
        </p:txBody>
      </p:sp>
      <p:sp>
        <p:nvSpPr>
          <p:cNvPr id="11" name="Rectangle 10">
            <a:extLst>
              <a:ext uri="{FF2B5EF4-FFF2-40B4-BE49-F238E27FC236}">
                <a16:creationId xmlns:a16="http://schemas.microsoft.com/office/drawing/2014/main" id="{A6491035-8E50-4C30-A486-F1DFFF9DBD66}"/>
              </a:ext>
            </a:extLst>
          </p:cNvPr>
          <p:cNvSpPr/>
          <p:nvPr/>
        </p:nvSpPr>
        <p:spPr>
          <a:xfrm>
            <a:off x="1034011" y="3241437"/>
            <a:ext cx="4967495" cy="1015663"/>
          </a:xfrm>
          <a:prstGeom prst="rect">
            <a:avLst/>
          </a:prstGeom>
        </p:spPr>
        <p:txBody>
          <a:bodyPr wrap="square">
            <a:spAutoFit/>
          </a:bodyPr>
          <a:lstStyle/>
          <a:p>
            <a:r>
              <a:rPr lang="en-US" sz="1500" b="1" dirty="0">
                <a:latin typeface="Nunito-Regular"/>
              </a:rPr>
              <a:t>2. Silhouette</a:t>
            </a:r>
            <a:r>
              <a:rPr lang="en-US" sz="1500" dirty="0">
                <a:latin typeface="Nunito-Regular"/>
              </a:rPr>
              <a:t> : </a:t>
            </a:r>
            <a:r>
              <a:rPr lang="en-US" sz="1500" dirty="0" err="1">
                <a:latin typeface="Nunito-Regular"/>
              </a:rPr>
              <a:t>différence</a:t>
            </a:r>
            <a:r>
              <a:rPr lang="en-US" sz="1500" dirty="0">
                <a:latin typeface="Nunito-Regular"/>
              </a:rPr>
              <a:t> entre les distances intra-cluster et les distances au cluster </a:t>
            </a:r>
            <a:r>
              <a:rPr lang="en-US" sz="1500" dirty="0" err="1">
                <a:latin typeface="Nunito-Regular"/>
              </a:rPr>
              <a:t>extérieur</a:t>
            </a:r>
            <a:r>
              <a:rPr lang="en-US" sz="1500" dirty="0">
                <a:latin typeface="Nunito-Regular"/>
              </a:rPr>
              <a:t> le plus </a:t>
            </a:r>
            <a:r>
              <a:rPr lang="en-US" sz="1500" dirty="0" err="1">
                <a:latin typeface="Nunito-Regular"/>
              </a:rPr>
              <a:t>proche</a:t>
            </a:r>
            <a:r>
              <a:rPr lang="en-US" sz="1500" dirty="0">
                <a:latin typeface="Nunito-Regular"/>
              </a:rPr>
              <a:t> (à maximiser)</a:t>
            </a:r>
          </a:p>
          <a:p>
            <a:pPr marL="342900" indent="-342900">
              <a:buFont typeface="+mj-lt"/>
              <a:buAutoNum type="arabicPeriod"/>
            </a:pPr>
            <a:endParaRPr lang="en-US" sz="1500" dirty="0">
              <a:latin typeface="Nunito-Regular"/>
            </a:endParaRPr>
          </a:p>
        </p:txBody>
      </p:sp>
      <p:sp>
        <p:nvSpPr>
          <p:cNvPr id="12" name="Rectangle 11">
            <a:extLst>
              <a:ext uri="{FF2B5EF4-FFF2-40B4-BE49-F238E27FC236}">
                <a16:creationId xmlns:a16="http://schemas.microsoft.com/office/drawing/2014/main" id="{D6CAB3CC-2809-4366-B4B5-343C3804F755}"/>
              </a:ext>
            </a:extLst>
          </p:cNvPr>
          <p:cNvSpPr/>
          <p:nvPr/>
        </p:nvSpPr>
        <p:spPr>
          <a:xfrm>
            <a:off x="1034011" y="4982750"/>
            <a:ext cx="4053209" cy="1015663"/>
          </a:xfrm>
          <a:prstGeom prst="rect">
            <a:avLst/>
          </a:prstGeom>
        </p:spPr>
        <p:txBody>
          <a:bodyPr wrap="square">
            <a:spAutoFit/>
          </a:bodyPr>
          <a:lstStyle/>
          <a:p>
            <a:endParaRPr lang="en-US" sz="1500" dirty="0">
              <a:latin typeface="Nunito-Regular"/>
            </a:endParaRPr>
          </a:p>
          <a:p>
            <a:r>
              <a:rPr lang="en-US" sz="1500" b="1" dirty="0">
                <a:latin typeface="Nunito-Regular"/>
              </a:rPr>
              <a:t>3. </a:t>
            </a:r>
            <a:r>
              <a:rPr lang="en-US" sz="1500" b="1" dirty="0" err="1">
                <a:latin typeface="Nunito-Regular"/>
              </a:rPr>
              <a:t>Calinski-Harabasz</a:t>
            </a:r>
            <a:r>
              <a:rPr lang="en-US" sz="1500" dirty="0">
                <a:latin typeface="Nunito-Regular"/>
              </a:rPr>
              <a:t>: </a:t>
            </a:r>
            <a:r>
              <a:rPr lang="fr-FR" sz="1500" dirty="0">
                <a:latin typeface="Nunito-Regular"/>
              </a:rPr>
              <a:t>rapport entre la variance inter-groupes et la variance intra-groupe</a:t>
            </a:r>
            <a:r>
              <a:rPr lang="en-US" sz="1500" dirty="0">
                <a:latin typeface="Nunito-Regular"/>
              </a:rPr>
              <a:t> (à maximiser)</a:t>
            </a:r>
          </a:p>
        </p:txBody>
      </p:sp>
    </p:spTree>
    <p:extLst>
      <p:ext uri="{BB962C8B-B14F-4D97-AF65-F5344CB8AC3E}">
        <p14:creationId xmlns:p14="http://schemas.microsoft.com/office/powerpoint/2010/main" val="561253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13656" y="392325"/>
            <a:ext cx="10199688" cy="622300"/>
          </a:xfrm>
        </p:spPr>
        <p:txBody>
          <a:bodyPr/>
          <a:lstStyle/>
          <a:p>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432000" y="1014625"/>
            <a:ext cx="9978825" cy="2308324"/>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800" dirty="0">
                <a:latin typeface="-apple-system"/>
              </a:rPr>
              <a:t>Nombre de Clusters choisi suite à l’analyse des métriques : 6</a:t>
            </a:r>
          </a:p>
          <a:p>
            <a:pPr marL="285750" indent="-285750">
              <a:buFont typeface="Wingdings" panose="05000000000000000000" pitchFamily="2" charset="2"/>
              <a:buChar char="Ø"/>
            </a:pPr>
            <a:endParaRPr lang="fr-FR" dirty="0">
              <a:latin typeface="-apple-system"/>
            </a:endParaRPr>
          </a:p>
          <a:p>
            <a:pPr marL="285750" indent="-285750">
              <a:buFont typeface="Wingdings" panose="05000000000000000000" pitchFamily="2" charset="2"/>
              <a:buChar char="Ø"/>
            </a:pPr>
            <a:r>
              <a:rPr lang="fr-FR" sz="1800" dirty="0">
                <a:latin typeface="-apple-system"/>
              </a:rPr>
              <a:t>On ajoute la nouvelles colonne « Clusters » dans notre nouveau fichier et on calcule la moyenne de nos </a:t>
            </a:r>
            <a:r>
              <a:rPr lang="fr-FR" sz="1800" dirty="0" err="1">
                <a:latin typeface="-apple-system"/>
              </a:rPr>
              <a:t>features</a:t>
            </a:r>
            <a:r>
              <a:rPr lang="fr-FR" sz="1800" dirty="0">
                <a:latin typeface="-apple-system"/>
              </a:rPr>
              <a:t> pour chaque cluster</a:t>
            </a:r>
          </a:p>
          <a:p>
            <a:pPr marL="285750" indent="-285750">
              <a:buFont typeface="Wingdings" panose="05000000000000000000" pitchFamily="2" charset="2"/>
              <a:buChar char="Ø"/>
            </a:pPr>
            <a:endParaRPr lang="fr-FR" dirty="0">
              <a:latin typeface="-apple-system"/>
            </a:endParaRPr>
          </a:p>
          <a:p>
            <a:pPr marL="285750" indent="-285750">
              <a:buFont typeface="Wingdings" panose="05000000000000000000" pitchFamily="2" charset="2"/>
              <a:buChar char="Ø"/>
            </a:pPr>
            <a:endParaRPr lang="fr-FR" sz="1800" dirty="0">
              <a:latin typeface="-apple-system"/>
            </a:endParaRPr>
          </a:p>
          <a:p>
            <a:pPr marL="285750" indent="-285750">
              <a:buFont typeface="Wingdings" panose="05000000000000000000" pitchFamily="2" charset="2"/>
              <a:buChar char="Ø"/>
            </a:pPr>
            <a:endParaRPr lang="fr-FR" dirty="0">
              <a:latin typeface="-apple-system"/>
            </a:endParaRPr>
          </a:p>
          <a:p>
            <a:pPr marL="285750" indent="-285750">
              <a:buFont typeface="Wingdings" panose="05000000000000000000" pitchFamily="2" charset="2"/>
              <a:buChar char="Ø"/>
            </a:pPr>
            <a:endParaRPr lang="fr-FR" sz="1800" dirty="0">
              <a:latin typeface="-apple-system"/>
            </a:endParaRPr>
          </a:p>
        </p:txBody>
      </p:sp>
      <p:pic>
        <p:nvPicPr>
          <p:cNvPr id="5" name="Image 4">
            <a:extLst>
              <a:ext uri="{FF2B5EF4-FFF2-40B4-BE49-F238E27FC236}">
                <a16:creationId xmlns:a16="http://schemas.microsoft.com/office/drawing/2014/main" id="{E231C395-09D9-4E61-B6F8-F6169AFE9589}"/>
              </a:ext>
            </a:extLst>
          </p:cNvPr>
          <p:cNvPicPr>
            <a:picLocks noChangeAspect="1"/>
          </p:cNvPicPr>
          <p:nvPr/>
        </p:nvPicPr>
        <p:blipFill>
          <a:blip r:embed="rId2"/>
          <a:stretch>
            <a:fillRect/>
          </a:stretch>
        </p:blipFill>
        <p:spPr>
          <a:xfrm>
            <a:off x="1638300" y="2563000"/>
            <a:ext cx="8439150" cy="3228975"/>
          </a:xfrm>
          <a:prstGeom prst="rect">
            <a:avLst/>
          </a:prstGeom>
        </p:spPr>
      </p:pic>
    </p:spTree>
    <p:extLst>
      <p:ext uri="{BB962C8B-B14F-4D97-AF65-F5344CB8AC3E}">
        <p14:creationId xmlns:p14="http://schemas.microsoft.com/office/powerpoint/2010/main" val="2075737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358000"/>
            <a:ext cx="10199688" cy="622300"/>
          </a:xfrm>
        </p:spPr>
        <p:txBody>
          <a:bodyPr/>
          <a:lstStyle/>
          <a:p>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1002942" y="4987064"/>
            <a:ext cx="9608611" cy="923330"/>
          </a:xfrm>
          <a:prstGeom prst="rect">
            <a:avLst/>
          </a:prstGeom>
          <a:noFill/>
          <a:ln w="28575">
            <a:noFill/>
          </a:ln>
        </p:spPr>
        <p:txBody>
          <a:bodyPr wrap="square">
            <a:spAutoFit/>
          </a:bodyPr>
          <a:lstStyle/>
          <a:p>
            <a:pPr marL="285750" indent="-285750" algn="ctr">
              <a:buFont typeface="Wingdings" panose="05000000000000000000" pitchFamily="2" charset="2"/>
              <a:buChar char="Ø"/>
            </a:pPr>
            <a:r>
              <a:rPr lang="fr-FR" sz="1800" dirty="0">
                <a:latin typeface="-apple-system"/>
              </a:rPr>
              <a:t>Les clusters déterminés ont donc bien une influence sur nos </a:t>
            </a:r>
            <a:r>
              <a:rPr lang="fr-FR" sz="1800" dirty="0" err="1">
                <a:latin typeface="-apple-system"/>
              </a:rPr>
              <a:t>features</a:t>
            </a:r>
            <a:r>
              <a:rPr lang="fr-FR" sz="1800" dirty="0">
                <a:latin typeface="-apple-system"/>
              </a:rPr>
              <a:t>, comme le témoigne ce </a:t>
            </a:r>
            <a:r>
              <a:rPr lang="fr-FR" sz="1800" dirty="0" err="1">
                <a:latin typeface="-apple-system"/>
              </a:rPr>
              <a:t>boxplot</a:t>
            </a:r>
            <a:r>
              <a:rPr lang="fr-FR" sz="1800" dirty="0">
                <a:latin typeface="-apple-system"/>
              </a:rPr>
              <a:t> (réalisé avec les autres </a:t>
            </a:r>
            <a:r>
              <a:rPr lang="fr-FR" sz="1800" dirty="0" err="1">
                <a:latin typeface="-apple-system"/>
              </a:rPr>
              <a:t>features</a:t>
            </a:r>
            <a:r>
              <a:rPr lang="fr-FR" sz="1800" dirty="0">
                <a:latin typeface="-apple-system"/>
              </a:rPr>
              <a:t> également)</a:t>
            </a:r>
            <a:endParaRPr lang="fr-FR" b="1" dirty="0">
              <a:latin typeface="-apple-system"/>
            </a:endParaRPr>
          </a:p>
          <a:p>
            <a:pPr marL="285750" indent="-285750">
              <a:buFont typeface="Wingdings" panose="05000000000000000000" pitchFamily="2" charset="2"/>
              <a:buChar char="Ø"/>
            </a:pPr>
            <a:endParaRPr lang="fr-FR" dirty="0">
              <a:latin typeface="-apple-system"/>
            </a:endParaRPr>
          </a:p>
        </p:txBody>
      </p:sp>
      <p:pic>
        <p:nvPicPr>
          <p:cNvPr id="16386" name="Picture 2">
            <a:extLst>
              <a:ext uri="{FF2B5EF4-FFF2-40B4-BE49-F238E27FC236}">
                <a16:creationId xmlns:a16="http://schemas.microsoft.com/office/drawing/2014/main" id="{672D08D1-2806-445A-9000-7277FDB4E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395" y="1689604"/>
            <a:ext cx="8820150" cy="269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4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448DC256-3348-435F-87B4-065A0D15F6A0}"/>
              </a:ext>
            </a:extLst>
          </p:cNvPr>
          <p:cNvGrpSpPr/>
          <p:nvPr/>
        </p:nvGrpSpPr>
        <p:grpSpPr>
          <a:xfrm>
            <a:off x="1333228" y="4147001"/>
            <a:ext cx="9483031" cy="1703961"/>
            <a:chOff x="1461439" y="4088341"/>
            <a:chExt cx="8808715" cy="803881"/>
          </a:xfrm>
        </p:grpSpPr>
        <p:sp>
          <p:nvSpPr>
            <p:cNvPr id="54" name="Flèche : droite 53">
              <a:extLst>
                <a:ext uri="{FF2B5EF4-FFF2-40B4-BE49-F238E27FC236}">
                  <a16:creationId xmlns:a16="http://schemas.microsoft.com/office/drawing/2014/main" id="{42A23F37-36DE-41E9-855D-A381B22DAEBD}"/>
                </a:ext>
              </a:extLst>
            </p:cNvPr>
            <p:cNvSpPr/>
            <p:nvPr/>
          </p:nvSpPr>
          <p:spPr>
            <a:xfrm>
              <a:off x="1482291" y="4088341"/>
              <a:ext cx="8787863" cy="803881"/>
            </a:xfrm>
            <a:prstGeom prst="rightArrow">
              <a:avLst>
                <a:gd name="adj1" fmla="val 100000"/>
                <a:gd name="adj2" fmla="val 50000"/>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Mettre en place un modèle d’apprentissage non supervisé</a:t>
              </a:r>
            </a:p>
            <a:p>
              <a:pPr marL="285750" indent="-285750">
                <a:buFont typeface="Wingdings" panose="05000000000000000000" pitchFamily="2" charset="2"/>
                <a:buChar char="ü"/>
              </a:pPr>
              <a:r>
                <a:rPr lang="fr-FR" b="1" i="1" dirty="0"/>
                <a:t>Adapter les hyperparamètres d’un apprentissage non supervisé pour l’améliorer</a:t>
              </a:r>
            </a:p>
            <a:p>
              <a:pPr marL="285750" indent="-285750">
                <a:buFont typeface="Wingdings" panose="05000000000000000000" pitchFamily="2" charset="2"/>
                <a:buChar char="ü"/>
              </a:pPr>
              <a:r>
                <a:rPr lang="fr-FR" b="1" i="1" dirty="0"/>
                <a:t>Transformer les variables pertinentes </a:t>
              </a:r>
            </a:p>
            <a:p>
              <a:pPr marL="285750" indent="-285750">
                <a:buFont typeface="Wingdings" panose="05000000000000000000" pitchFamily="2" charset="2"/>
                <a:buChar char="ü"/>
              </a:pPr>
              <a:r>
                <a:rPr lang="fr-FR" b="1" i="1" dirty="0"/>
                <a:t>Evaluer les performances</a:t>
              </a:r>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sz="2000" b="1" i="1" dirty="0"/>
            </a:p>
          </p:txBody>
        </p:sp>
        <p:sp>
          <p:nvSpPr>
            <p:cNvPr id="55" name="Rectangle 54">
              <a:extLst>
                <a:ext uri="{FF2B5EF4-FFF2-40B4-BE49-F238E27FC236}">
                  <a16:creationId xmlns:a16="http://schemas.microsoft.com/office/drawing/2014/main" id="{D884F923-D07F-482B-ADF0-A6F2BD2A90DE}"/>
                </a:ext>
              </a:extLst>
            </p:cNvPr>
            <p:cNvSpPr/>
            <p:nvPr/>
          </p:nvSpPr>
          <p:spPr>
            <a:xfrm>
              <a:off x="1461439" y="4088344"/>
              <a:ext cx="1120102" cy="803032"/>
            </a:xfrm>
            <a:prstGeom prst="rect">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b="1" spc="50" dirty="0">
                  <a:ln w="0"/>
                  <a:solidFill>
                    <a:schemeClr val="bg2"/>
                  </a:solidFill>
                  <a:effectLst>
                    <a:innerShdw blurRad="63500" dist="50800" dir="13500000">
                      <a:srgbClr val="000000">
                        <a:alpha val="50000"/>
                      </a:srgbClr>
                    </a:innerShdw>
                  </a:effectLst>
                </a:rPr>
                <a:t>Apprentissage non supervisé</a:t>
              </a:r>
            </a:p>
          </p:txBody>
        </p:sp>
      </p:grpSp>
      <p:sp>
        <p:nvSpPr>
          <p:cNvPr id="3" name="Espace réservé du numéro de diapositive 2">
            <a:extLst>
              <a:ext uri="{FF2B5EF4-FFF2-40B4-BE49-F238E27FC236}">
                <a16:creationId xmlns:a16="http://schemas.microsoft.com/office/drawing/2014/main" id="{39A86C74-6D53-42D6-8A34-E24442B4D131}"/>
              </a:ext>
            </a:extLst>
          </p:cNvPr>
          <p:cNvSpPr>
            <a:spLocks noGrp="1"/>
          </p:cNvSpPr>
          <p:nvPr>
            <p:ph type="sldNum" sz="quarter" idx="12"/>
          </p:nvPr>
        </p:nvSpPr>
        <p:spPr/>
        <p:txBody>
          <a:bodyPr/>
          <a:lstStyle/>
          <a:p>
            <a:fld id="{A47CBF5F-AFAF-4CF2-85DD-2C0CB3FB2310}" type="slidenum">
              <a:rPr lang="fr-FR" smtClean="0"/>
              <a:t>3</a:t>
            </a:fld>
            <a:endParaRPr lang="fr-FR"/>
          </a:p>
        </p:txBody>
      </p:sp>
      <p:grpSp>
        <p:nvGrpSpPr>
          <p:cNvPr id="45" name="Groupe 44">
            <a:extLst>
              <a:ext uri="{FF2B5EF4-FFF2-40B4-BE49-F238E27FC236}">
                <a16:creationId xmlns:a16="http://schemas.microsoft.com/office/drawing/2014/main" id="{4CCA6FF1-F02B-4E63-BE57-0549965253D5}"/>
              </a:ext>
            </a:extLst>
          </p:cNvPr>
          <p:cNvGrpSpPr/>
          <p:nvPr/>
        </p:nvGrpSpPr>
        <p:grpSpPr>
          <a:xfrm>
            <a:off x="1333228" y="2167626"/>
            <a:ext cx="9125221" cy="1775724"/>
            <a:chOff x="1461439" y="4365306"/>
            <a:chExt cx="9029968" cy="1967011"/>
          </a:xfrm>
        </p:grpSpPr>
        <p:sp>
          <p:nvSpPr>
            <p:cNvPr id="38" name="Flèche : droite 37">
              <a:extLst>
                <a:ext uri="{FF2B5EF4-FFF2-40B4-BE49-F238E27FC236}">
                  <a16:creationId xmlns:a16="http://schemas.microsoft.com/office/drawing/2014/main" id="{0A16217A-4BCE-438F-90B8-180CBABB63AE}"/>
                </a:ext>
              </a:extLst>
            </p:cNvPr>
            <p:cNvSpPr/>
            <p:nvPr/>
          </p:nvSpPr>
          <p:spPr>
            <a:xfrm>
              <a:off x="1461440" y="4365306"/>
              <a:ext cx="9029967" cy="1967006"/>
            </a:xfrm>
            <a:prstGeom prst="rightArrow">
              <a:avLst>
                <a:gd name="adj1" fmla="val 100000"/>
                <a:gd name="adj2" fmla="val 50000"/>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sz="1600" b="1" i="1" dirty="0"/>
            </a:p>
            <a:p>
              <a:endParaRPr lang="fr-FR" sz="1600" b="1" i="1" dirty="0"/>
            </a:p>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Repérer des variables pertinentes pour les traitements du </a:t>
              </a:r>
              <a:r>
                <a:rPr lang="fr-FR" b="1" i="1" dirty="0" err="1"/>
                <a:t>dataset</a:t>
              </a:r>
              <a:r>
                <a:rPr lang="fr-FR" b="1" i="1" dirty="0"/>
                <a:t>, </a:t>
              </a:r>
            </a:p>
            <a:p>
              <a:pPr marL="285750" indent="-285750">
                <a:buFont typeface="Wingdings" panose="05000000000000000000" pitchFamily="2" charset="2"/>
                <a:buChar char="ü"/>
              </a:pPr>
              <a:r>
                <a:rPr lang="fr-FR" b="1" i="1" dirty="0"/>
                <a:t>Repérer et traiter les valeurs manquantes et aberrantes du </a:t>
              </a:r>
              <a:r>
                <a:rPr lang="fr-FR" b="1" i="1" dirty="0" err="1"/>
                <a:t>dataset</a:t>
              </a:r>
              <a:endParaRPr lang="fr-FR" b="1" i="1" dirty="0"/>
            </a:p>
            <a:p>
              <a:pPr marL="285750" indent="-285750">
                <a:buFont typeface="Wingdings" panose="05000000000000000000" pitchFamily="2" charset="2"/>
                <a:buChar char="ü"/>
              </a:pPr>
              <a:r>
                <a:rPr lang="fr-FR" b="1" i="1" dirty="0"/>
                <a:t>Effectuer des analyses univariées et multivariées</a:t>
              </a:r>
            </a:p>
            <a:p>
              <a:pPr marL="285750" indent="-285750">
                <a:buFont typeface="Wingdings" panose="05000000000000000000" pitchFamily="2" charset="2"/>
                <a:buChar char="ü"/>
              </a:pPr>
              <a:r>
                <a:rPr lang="fr-FR" b="1" i="1" dirty="0"/>
                <a:t>Effectuer des tests statistiques appropriés</a:t>
              </a:r>
            </a:p>
            <a:p>
              <a:pPr marL="285750" indent="-285750">
                <a:buFont typeface="Wingdings" panose="05000000000000000000" pitchFamily="2" charset="2"/>
                <a:buChar char="ü"/>
              </a:pPr>
              <a:r>
                <a:rPr lang="fr-FR" b="1" i="1" dirty="0"/>
                <a:t>Produire des visualisations pour mieux comprendre les données</a:t>
              </a:r>
            </a:p>
            <a:p>
              <a:pPr marL="285750" indent="-285750">
                <a:buFont typeface="Wingdings" panose="05000000000000000000" pitchFamily="2" charset="2"/>
                <a:buChar char="ü"/>
              </a:pPr>
              <a:endParaRPr lang="fr-FR" b="1" i="1" dirty="0"/>
            </a:p>
            <a:p>
              <a:pPr algn="l">
                <a:buFont typeface="Arial" panose="020B0604020202020204" pitchFamily="34" charset="0"/>
                <a:buChar char="•"/>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p:txBody>
        </p:sp>
        <p:sp>
          <p:nvSpPr>
            <p:cNvPr id="41" name="Rectangle 40">
              <a:extLst>
                <a:ext uri="{FF2B5EF4-FFF2-40B4-BE49-F238E27FC236}">
                  <a16:creationId xmlns:a16="http://schemas.microsoft.com/office/drawing/2014/main" id="{39BFD89D-7FCE-4D93-B703-F74765CB05EE}"/>
                </a:ext>
              </a:extLst>
            </p:cNvPr>
            <p:cNvSpPr/>
            <p:nvPr/>
          </p:nvSpPr>
          <p:spPr>
            <a:xfrm>
              <a:off x="1461439" y="4365308"/>
              <a:ext cx="1218695" cy="1967009"/>
            </a:xfrm>
            <a:prstGeom prst="rect">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b="1" spc="50" dirty="0">
                  <a:ln w="0"/>
                  <a:solidFill>
                    <a:schemeClr val="bg2"/>
                  </a:solidFill>
                  <a:effectLst>
                    <a:innerShdw blurRad="63500" dist="50800" dir="13500000">
                      <a:srgbClr val="000000">
                        <a:alpha val="50000"/>
                      </a:srgbClr>
                    </a:innerShdw>
                  </a:effectLst>
                </a:rPr>
                <a:t>Nettoyage du </a:t>
              </a:r>
              <a:r>
                <a:rPr lang="fr-FR" sz="1600" b="1" spc="50" dirty="0" err="1">
                  <a:ln w="0"/>
                  <a:solidFill>
                    <a:schemeClr val="bg2"/>
                  </a:solidFill>
                  <a:effectLst>
                    <a:innerShdw blurRad="63500" dist="50800" dir="13500000">
                      <a:srgbClr val="000000">
                        <a:alpha val="50000"/>
                      </a:srgbClr>
                    </a:innerShdw>
                  </a:effectLst>
                </a:rPr>
                <a:t>dataset</a:t>
              </a:r>
              <a:endParaRPr lang="fr-FR" sz="1600" b="1" spc="50" dirty="0">
                <a:ln w="0"/>
                <a:solidFill>
                  <a:schemeClr val="bg2"/>
                </a:solidFill>
                <a:effectLst>
                  <a:innerShdw blurRad="63500" dist="50800" dir="13500000">
                    <a:srgbClr val="000000">
                      <a:alpha val="50000"/>
                    </a:srgbClr>
                  </a:innerShdw>
                </a:effectLst>
              </a:endParaRPr>
            </a:p>
          </p:txBody>
        </p:sp>
      </p:grpSp>
      <p:sp>
        <p:nvSpPr>
          <p:cNvPr id="44" name="Rectangle 43">
            <a:extLst>
              <a:ext uri="{FF2B5EF4-FFF2-40B4-BE49-F238E27FC236}">
                <a16:creationId xmlns:a16="http://schemas.microsoft.com/office/drawing/2014/main" id="{DD3F2B4E-AB57-414B-B1D3-C74947726F6E}"/>
              </a:ext>
            </a:extLst>
          </p:cNvPr>
          <p:cNvSpPr/>
          <p:nvPr/>
        </p:nvSpPr>
        <p:spPr>
          <a:xfrm>
            <a:off x="2715116" y="1273176"/>
            <a:ext cx="5552584" cy="36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b="1" i="1" u="sng" dirty="0">
                <a:solidFill>
                  <a:srgbClr val="002060"/>
                </a:solidFill>
              </a:rPr>
              <a:t>Contexte et missions</a:t>
            </a:r>
          </a:p>
        </p:txBody>
      </p:sp>
      <p:cxnSp>
        <p:nvCxnSpPr>
          <p:cNvPr id="48" name="Connecteur droit 47">
            <a:extLst>
              <a:ext uri="{FF2B5EF4-FFF2-40B4-BE49-F238E27FC236}">
                <a16:creationId xmlns:a16="http://schemas.microsoft.com/office/drawing/2014/main" id="{0670B7B9-4AA8-4DFA-A623-E46289485509}"/>
              </a:ext>
            </a:extLst>
          </p:cNvPr>
          <p:cNvCxnSpPr>
            <a:cxnSpLocks/>
          </p:cNvCxnSpPr>
          <p:nvPr/>
        </p:nvCxnSpPr>
        <p:spPr>
          <a:xfrm flipH="1">
            <a:off x="2539075" y="2183637"/>
            <a:ext cx="12852" cy="365131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Text Box 2">
            <a:extLst>
              <a:ext uri="{FF2B5EF4-FFF2-40B4-BE49-F238E27FC236}">
                <a16:creationId xmlns:a16="http://schemas.microsoft.com/office/drawing/2014/main" id="{CCF070EC-2438-4F1A-AA81-BC68CC19F7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Introduction</a:t>
            </a:r>
          </a:p>
        </p:txBody>
      </p:sp>
      <p:sp>
        <p:nvSpPr>
          <p:cNvPr id="61" name="Ellipse 60">
            <a:extLst>
              <a:ext uri="{FF2B5EF4-FFF2-40B4-BE49-F238E27FC236}">
                <a16:creationId xmlns:a16="http://schemas.microsoft.com/office/drawing/2014/main" id="{F5C38CCF-B4C3-4A47-8B76-12F1404A7698}"/>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Tree>
    <p:extLst>
      <p:ext uri="{BB962C8B-B14F-4D97-AF65-F5344CB8AC3E}">
        <p14:creationId xmlns:p14="http://schemas.microsoft.com/office/powerpoint/2010/main" val="40191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358000"/>
            <a:ext cx="10199688" cy="622300"/>
          </a:xfrm>
        </p:spPr>
        <p:txBody>
          <a:bodyPr/>
          <a:lstStyle/>
          <a:p>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1130658" y="1016425"/>
            <a:ext cx="9608611" cy="646331"/>
          </a:xfrm>
          <a:prstGeom prst="rect">
            <a:avLst/>
          </a:prstGeom>
          <a:noFill/>
          <a:ln w="28575">
            <a:noFill/>
          </a:ln>
        </p:spPr>
        <p:txBody>
          <a:bodyPr wrap="square">
            <a:spAutoFit/>
          </a:bodyPr>
          <a:lstStyle/>
          <a:p>
            <a:pPr marL="285750" indent="-285750" algn="ctr">
              <a:buFont typeface="Wingdings" panose="05000000000000000000" pitchFamily="2" charset="2"/>
              <a:buChar char="Ø"/>
            </a:pPr>
            <a:r>
              <a:rPr lang="fr-FR" sz="1800" dirty="0">
                <a:latin typeface="-apple-system"/>
              </a:rPr>
              <a:t>Des </a:t>
            </a:r>
            <a:r>
              <a:rPr lang="fr-FR" sz="1800" dirty="0" err="1">
                <a:latin typeface="-apple-system"/>
              </a:rPr>
              <a:t>scatters</a:t>
            </a:r>
            <a:r>
              <a:rPr lang="fr-FR" sz="1800" dirty="0">
                <a:latin typeface="-apple-system"/>
              </a:rPr>
              <a:t> plot ont également été tracés pour nos </a:t>
            </a:r>
            <a:r>
              <a:rPr lang="fr-FR" sz="1800" dirty="0" err="1">
                <a:latin typeface="-apple-system"/>
              </a:rPr>
              <a:t>features</a:t>
            </a:r>
            <a:r>
              <a:rPr lang="fr-FR" sz="1800" dirty="0">
                <a:latin typeface="-apple-system"/>
              </a:rPr>
              <a:t>, 2 par 2 </a:t>
            </a:r>
            <a:endParaRPr lang="fr-FR" b="1" dirty="0">
              <a:latin typeface="-apple-system"/>
            </a:endParaRPr>
          </a:p>
          <a:p>
            <a:pPr marL="285750" indent="-285750">
              <a:buFont typeface="Wingdings" panose="05000000000000000000" pitchFamily="2" charset="2"/>
              <a:buChar char="Ø"/>
            </a:pPr>
            <a:endParaRPr lang="fr-FR" dirty="0">
              <a:latin typeface="-apple-system"/>
            </a:endParaRPr>
          </a:p>
        </p:txBody>
      </p:sp>
      <p:pic>
        <p:nvPicPr>
          <p:cNvPr id="18434" name="Picture 2">
            <a:extLst>
              <a:ext uri="{FF2B5EF4-FFF2-40B4-BE49-F238E27FC236}">
                <a16:creationId xmlns:a16="http://schemas.microsoft.com/office/drawing/2014/main" id="{D0DD38B7-4120-401A-8D69-45B917509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56" y="1760023"/>
            <a:ext cx="5739080" cy="1623817"/>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07BCDEA5-10C4-47F2-A190-BF2D7E3A3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759" y="1719299"/>
            <a:ext cx="6114785" cy="173011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D62B9BA4-AE5F-498C-A083-41C22DDBB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92" y="3996957"/>
            <a:ext cx="5834597" cy="1623817"/>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445D9B2A-F59E-4D05-B04D-485FAF5EA2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834" y="3944861"/>
            <a:ext cx="5888773" cy="169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905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13656" y="392325"/>
            <a:ext cx="10199688" cy="622300"/>
          </a:xfrm>
        </p:spPr>
        <p:txBody>
          <a:bodyPr/>
          <a:lstStyle/>
          <a:p>
            <a:br>
              <a:rPr lang="fr-FR" dirty="0"/>
            </a:br>
            <a:r>
              <a:rPr lang="fr-FR" sz="2000" dirty="0"/>
              <a:t>Présentation de l’analyse et du modèle choisi</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7B49B70E-0705-4ED6-9FA0-909A2E3432FB}"/>
              </a:ext>
            </a:extLst>
          </p:cNvPr>
          <p:cNvSpPr txBox="1"/>
          <p:nvPr/>
        </p:nvSpPr>
        <p:spPr>
          <a:xfrm>
            <a:off x="838200" y="717175"/>
            <a:ext cx="5969469" cy="7571303"/>
          </a:xfrm>
          <a:prstGeom prst="rect">
            <a:avLst/>
          </a:prstGeom>
          <a:noFill/>
          <a:ln w="28575">
            <a:noFill/>
          </a:ln>
        </p:spPr>
        <p:txBody>
          <a:bodyPr wrap="square">
            <a:spAutoFit/>
          </a:bodyPr>
          <a:lstStyle/>
          <a:p>
            <a:pPr marL="285750" indent="-285750">
              <a:buFont typeface="Wingdings" panose="05000000000000000000" pitchFamily="2" charset="2"/>
              <a:buChar char="Ø"/>
            </a:pPr>
            <a:endParaRPr lang="fr-FR" dirty="0">
              <a:latin typeface="-apple-system"/>
            </a:endParaRPr>
          </a:p>
          <a:p>
            <a:pPr marL="285750" indent="-285750">
              <a:buFont typeface="Wingdings" panose="05000000000000000000" pitchFamily="2" charset="2"/>
              <a:buChar char="Ø"/>
            </a:pPr>
            <a:r>
              <a:rPr lang="fr-FR" sz="1800" dirty="0">
                <a:latin typeface="-apple-system"/>
              </a:rPr>
              <a:t>On peut regrouper nos clients en 6 clusters, grâce à notre analyse :</a:t>
            </a:r>
          </a:p>
          <a:p>
            <a:pPr marL="285750" indent="-285750">
              <a:buFont typeface="Wingdings" panose="05000000000000000000" pitchFamily="2" charset="2"/>
              <a:buChar char="Ø"/>
            </a:pPr>
            <a:endParaRPr lang="fr-FR" sz="1800" dirty="0">
              <a:latin typeface="-apple-system"/>
            </a:endParaRPr>
          </a:p>
          <a:p>
            <a:pPr marL="342900" indent="-342900">
              <a:buFont typeface="+mj-lt"/>
              <a:buAutoNum type="arabicPeriod"/>
            </a:pPr>
            <a:r>
              <a:rPr lang="fr-FR" sz="1800" dirty="0">
                <a:latin typeface="-apple-system"/>
              </a:rPr>
              <a:t>Nouveaux clients : Clients qui ont commandé récemment et qui n'ont pas dépensé beaucoup d'argent </a:t>
            </a:r>
            <a:r>
              <a:rPr lang="fr-FR" sz="1800" i="1" dirty="0">
                <a:latin typeface="-apple-system"/>
              </a:rPr>
              <a:t>(Cluster 0)</a:t>
            </a:r>
          </a:p>
          <a:p>
            <a:pPr marL="342900" indent="-342900">
              <a:buFont typeface="+mj-lt"/>
              <a:buAutoNum type="arabicPeriod"/>
            </a:pPr>
            <a:endParaRPr lang="fr-FR" i="1" dirty="0">
              <a:latin typeface="-apple-system"/>
            </a:endParaRPr>
          </a:p>
          <a:p>
            <a:pPr marL="342900" indent="-342900">
              <a:buFont typeface="+mj-lt"/>
              <a:buAutoNum type="arabicPeriod"/>
            </a:pPr>
            <a:r>
              <a:rPr lang="fr-FR" sz="1800" dirty="0">
                <a:latin typeface="-apple-system"/>
              </a:rPr>
              <a:t>Clients « compliqués » : Délais de livraison tardifs  </a:t>
            </a:r>
            <a:r>
              <a:rPr lang="fr-FR" sz="1800" i="1" dirty="0">
                <a:latin typeface="-apple-system"/>
              </a:rPr>
              <a:t>(Cluster 1)</a:t>
            </a:r>
          </a:p>
          <a:p>
            <a:pPr marL="342900" indent="-342900">
              <a:buFont typeface="+mj-lt"/>
              <a:buAutoNum type="arabicPeriod"/>
            </a:pPr>
            <a:endParaRPr lang="fr-FR" i="1" dirty="0">
              <a:latin typeface="-apple-system"/>
            </a:endParaRPr>
          </a:p>
          <a:p>
            <a:pPr marL="342900" indent="-342900">
              <a:buFont typeface="+mj-lt"/>
              <a:buAutoNum type="arabicPeriod"/>
            </a:pPr>
            <a:r>
              <a:rPr lang="fr-FR" sz="1800" dirty="0">
                <a:latin typeface="-apple-system"/>
              </a:rPr>
              <a:t>Clients fidèles  : Clients très satisfaits, qui commandent souvent et qui dépensent pas mal d'argent </a:t>
            </a:r>
            <a:r>
              <a:rPr lang="fr-FR" sz="1800" i="1" dirty="0">
                <a:latin typeface="-apple-system"/>
              </a:rPr>
              <a:t>(Cluster 2)</a:t>
            </a:r>
          </a:p>
          <a:p>
            <a:pPr marL="342900" indent="-342900">
              <a:buFont typeface="+mj-lt"/>
              <a:buAutoNum type="arabicPeriod"/>
            </a:pPr>
            <a:endParaRPr lang="fr-FR" sz="1800" i="1" dirty="0">
              <a:latin typeface="-apple-system"/>
            </a:endParaRPr>
          </a:p>
          <a:p>
            <a:pPr marL="342900" indent="-342900">
              <a:buFont typeface="+mj-lt"/>
              <a:buAutoNum type="arabicPeriod"/>
            </a:pPr>
            <a:r>
              <a:rPr lang="fr-FR" sz="1800" dirty="0">
                <a:latin typeface="-apple-system"/>
              </a:rPr>
              <a:t>Meilleurs clients : Clients </a:t>
            </a:r>
            <a:r>
              <a:rPr lang="fr-FR" dirty="0">
                <a:latin typeface="-apple-system"/>
              </a:rPr>
              <a:t>qui </a:t>
            </a:r>
            <a:r>
              <a:rPr lang="fr-FR" sz="1800" dirty="0">
                <a:latin typeface="-apple-system"/>
              </a:rPr>
              <a:t>commandent le plus fréquemment et qui dépensent le plus d'argent </a:t>
            </a:r>
            <a:r>
              <a:rPr lang="fr-FR" sz="1800" i="1" dirty="0">
                <a:latin typeface="-apple-system"/>
              </a:rPr>
              <a:t>(Cluster 3)</a:t>
            </a:r>
            <a:endParaRPr lang="fr-FR" sz="1800" dirty="0">
              <a:latin typeface="-apple-system"/>
            </a:endParaRPr>
          </a:p>
          <a:p>
            <a:pPr marL="342900" indent="-342900">
              <a:buFont typeface="+mj-lt"/>
              <a:buAutoNum type="arabicPeriod"/>
            </a:pPr>
            <a:endParaRPr lang="fr-FR" sz="1800" dirty="0">
              <a:latin typeface="-apple-system"/>
            </a:endParaRPr>
          </a:p>
          <a:p>
            <a:pPr marL="342900" indent="-342900">
              <a:buFont typeface="+mj-lt"/>
              <a:buAutoNum type="arabicPeriod"/>
            </a:pPr>
            <a:r>
              <a:rPr lang="fr-FR" sz="1800" dirty="0">
                <a:latin typeface="-apple-system"/>
              </a:rPr>
              <a:t>Clients rares : Clients satisfaits mais dont les commandes sont les moins fréquentes et les moins récentes </a:t>
            </a:r>
            <a:r>
              <a:rPr lang="fr-FR" sz="1800" i="1" dirty="0">
                <a:latin typeface="-apple-system"/>
              </a:rPr>
              <a:t>(Cluster 4)</a:t>
            </a:r>
          </a:p>
          <a:p>
            <a:pPr marL="342900" indent="-342900">
              <a:buFont typeface="+mj-lt"/>
              <a:buAutoNum type="arabicPeriod"/>
            </a:pPr>
            <a:endParaRPr lang="fr-FR" sz="1800" i="1" dirty="0">
              <a:latin typeface="-apple-system"/>
            </a:endParaRPr>
          </a:p>
          <a:p>
            <a:pPr marL="342900" indent="-342900">
              <a:buFont typeface="+mj-lt"/>
              <a:buAutoNum type="arabicPeriod"/>
            </a:pPr>
            <a:r>
              <a:rPr lang="fr-FR" sz="1800" dirty="0">
                <a:latin typeface="-apple-system"/>
              </a:rPr>
              <a:t>Clients très insatisfaits : Une attention très particulière doit être réservée à ce groupe </a:t>
            </a:r>
            <a:r>
              <a:rPr lang="fr-FR" sz="1800" i="1" dirty="0">
                <a:latin typeface="-apple-system"/>
              </a:rPr>
              <a:t>(Cluster 5)</a:t>
            </a:r>
          </a:p>
          <a:p>
            <a:pPr marL="342900" indent="-342900">
              <a:buFont typeface="+mj-lt"/>
              <a:buAutoNum type="arabicPeriod"/>
            </a:pPr>
            <a:endParaRPr lang="fr-FR" sz="1800" dirty="0">
              <a:latin typeface="-apple-system"/>
            </a:endParaRPr>
          </a:p>
          <a:p>
            <a:pPr marL="342900" indent="-342900">
              <a:buFont typeface="+mj-lt"/>
              <a:buAutoNum type="arabicPeriod"/>
            </a:pPr>
            <a:endParaRPr lang="fr-FR" sz="1800" dirty="0">
              <a:latin typeface="-apple-system"/>
            </a:endParaRPr>
          </a:p>
          <a:p>
            <a:pPr marL="342900" indent="-342900">
              <a:buFont typeface="+mj-lt"/>
              <a:buAutoNum type="arabicPeriod"/>
            </a:pPr>
            <a:endParaRPr lang="fr-FR" sz="1800" dirty="0">
              <a:latin typeface="-apple-system"/>
            </a:endParaRPr>
          </a:p>
          <a:p>
            <a:pPr marL="285750" indent="-285750">
              <a:buFont typeface="Wingdings" panose="05000000000000000000" pitchFamily="2" charset="2"/>
              <a:buChar char="Ø"/>
            </a:pPr>
            <a:endParaRPr lang="fr-FR" sz="1800" dirty="0">
              <a:latin typeface="-apple-system"/>
            </a:endParaRPr>
          </a:p>
          <a:p>
            <a:pPr marL="285750" indent="-285750">
              <a:buFont typeface="Wingdings" panose="05000000000000000000" pitchFamily="2" charset="2"/>
              <a:buChar char="Ø"/>
            </a:pPr>
            <a:endParaRPr lang="fr-FR" dirty="0">
              <a:latin typeface="-apple-system"/>
            </a:endParaRPr>
          </a:p>
          <a:p>
            <a:pPr marL="285750" indent="-285750">
              <a:buFont typeface="Wingdings" panose="05000000000000000000" pitchFamily="2" charset="2"/>
              <a:buChar char="Ø"/>
            </a:pPr>
            <a:endParaRPr lang="fr-FR" sz="1800" dirty="0">
              <a:latin typeface="-apple-system"/>
            </a:endParaRPr>
          </a:p>
        </p:txBody>
      </p:sp>
      <p:pic>
        <p:nvPicPr>
          <p:cNvPr id="19458" name="Picture 2">
            <a:extLst>
              <a:ext uri="{FF2B5EF4-FFF2-40B4-BE49-F238E27FC236}">
                <a16:creationId xmlns:a16="http://schemas.microsoft.com/office/drawing/2014/main" id="{CE460F89-FAA5-4631-A030-976271A81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307" y="1868845"/>
            <a:ext cx="4448844" cy="312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374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 fin :</a:t>
            </a:r>
          </a:p>
          <a:p>
            <a:pPr marL="0" indent="0">
              <a:buNone/>
            </a:pPr>
            <a:r>
              <a:rPr lang="fr-FR" sz="4800" dirty="0">
                <a:solidFill>
                  <a:schemeClr val="accent6">
                    <a:lumMod val="50000"/>
                  </a:schemeClr>
                </a:solidFill>
              </a:rPr>
              <a:t>Segmentation temporelle</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21158627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23181" y="136525"/>
            <a:ext cx="10199688" cy="622300"/>
          </a:xfrm>
        </p:spPr>
        <p:txBody>
          <a:bodyPr/>
          <a:lstStyle/>
          <a:p>
            <a:br>
              <a:rPr lang="fr-FR" dirty="0"/>
            </a:br>
            <a:r>
              <a:rPr lang="fr-FR" dirty="0"/>
              <a:t>Segmentation temporelle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7" name="ZoneTexte 16">
            <a:extLst>
              <a:ext uri="{FF2B5EF4-FFF2-40B4-BE49-F238E27FC236}">
                <a16:creationId xmlns:a16="http://schemas.microsoft.com/office/drawing/2014/main" id="{B90AB323-AF98-40E5-A9FD-6EC9A8715297}"/>
              </a:ext>
            </a:extLst>
          </p:cNvPr>
          <p:cNvSpPr txBox="1"/>
          <p:nvPr/>
        </p:nvSpPr>
        <p:spPr>
          <a:xfrm>
            <a:off x="432000" y="796925"/>
            <a:ext cx="10444292" cy="2616101"/>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Dans un premier temps, Nous regardons l’évolution du nombre de commandes d’octobre 2016 (date de début du </a:t>
            </a:r>
            <a:r>
              <a:rPr lang="fr-FR" dirty="0" err="1">
                <a:latin typeface="Nunito-Regular"/>
              </a:rPr>
              <a:t>dataset</a:t>
            </a:r>
            <a:r>
              <a:rPr lang="fr-FR" dirty="0">
                <a:latin typeface="Nunito-Regular"/>
              </a:rPr>
              <a:t>) à aout 2018 (date de fin du </a:t>
            </a:r>
            <a:r>
              <a:rPr lang="fr-FR" dirty="0" err="1">
                <a:latin typeface="Nunito-Regular"/>
              </a:rPr>
              <a:t>dataset</a:t>
            </a:r>
            <a:r>
              <a:rPr lang="fr-FR" dirty="0">
                <a:latin typeface="Nunito-Regular"/>
              </a:rPr>
              <a: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Nous constatons une augmentation des commandes, jusqu’a novembre 2017 où le pic de ventes est atteint</a:t>
            </a:r>
          </a:p>
          <a:p>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pic>
        <p:nvPicPr>
          <p:cNvPr id="20482" name="Picture 2">
            <a:extLst>
              <a:ext uri="{FF2B5EF4-FFF2-40B4-BE49-F238E27FC236}">
                <a16:creationId xmlns:a16="http://schemas.microsoft.com/office/drawing/2014/main" id="{C3BD427C-B221-4C53-81FB-23D2793BD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475" y="3496385"/>
            <a:ext cx="5795963" cy="326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68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23181" y="136525"/>
            <a:ext cx="10199688" cy="622300"/>
          </a:xfrm>
        </p:spPr>
        <p:txBody>
          <a:bodyPr/>
          <a:lstStyle/>
          <a:p>
            <a:br>
              <a:rPr lang="fr-FR" dirty="0"/>
            </a:br>
            <a:r>
              <a:rPr lang="fr-FR" dirty="0"/>
              <a:t>Segmentation temporelle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7" name="ZoneTexte 16">
            <a:extLst>
              <a:ext uri="{FF2B5EF4-FFF2-40B4-BE49-F238E27FC236}">
                <a16:creationId xmlns:a16="http://schemas.microsoft.com/office/drawing/2014/main" id="{B90AB323-AF98-40E5-A9FD-6EC9A8715297}"/>
              </a:ext>
            </a:extLst>
          </p:cNvPr>
          <p:cNvSpPr txBox="1"/>
          <p:nvPr/>
        </p:nvSpPr>
        <p:spPr>
          <a:xfrm>
            <a:off x="432000" y="507325"/>
            <a:ext cx="10444292" cy="6494085"/>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Dans un second temps, nous effectuons une segmentation sur les clients à la période donnée, sur 18 mois</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latin typeface="Nunito-Regular"/>
              </a:rPr>
              <a:t>Nous établissons ensuite un échantillon temporel de notre </a:t>
            </a:r>
            <a:r>
              <a:rPr lang="fr-FR" dirty="0" err="1">
                <a:latin typeface="Nunito-Regular"/>
              </a:rPr>
              <a:t>dataset</a:t>
            </a:r>
            <a:r>
              <a:rPr lang="fr-FR" dirty="0">
                <a:latin typeface="Nunito-Regular"/>
              </a:rPr>
              <a:t> : Un premier échantillon de données qui contient les commandes des 18 premiers mois, puis les échantillons suivants qui contiennent tous 18 mois de données avec un décalage d'1 mois entre chaque échantillon. </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On obtient 7 échantillons de données suite à nos itérations.</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Pour étudier la stabilité des clusters au cours du temps, nous calculons l'écart entre un </a:t>
            </a:r>
            <a:r>
              <a:rPr lang="fr-FR" dirty="0" err="1">
                <a:latin typeface="Nunito-Regular"/>
              </a:rPr>
              <a:t>predict</a:t>
            </a:r>
            <a:r>
              <a:rPr lang="fr-FR" dirty="0">
                <a:latin typeface="Nunito-Regular"/>
              </a:rPr>
              <a:t> du modèle initial et le fit d'un nouveau modèle grâce à la fonction ARI : </a:t>
            </a:r>
            <a:r>
              <a:rPr lang="fr-FR" dirty="0" err="1">
                <a:latin typeface="Nunito-Regular"/>
              </a:rPr>
              <a:t>adjusted_rand_score</a:t>
            </a: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Nous établissons une fonction qui entraine le </a:t>
            </a:r>
            <a:r>
              <a:rPr lang="fr-FR" dirty="0" err="1">
                <a:latin typeface="Nunito-Regular"/>
              </a:rPr>
              <a:t>KMeans</a:t>
            </a:r>
            <a:r>
              <a:rPr lang="fr-FR" dirty="0">
                <a:latin typeface="Nunito-Regular"/>
              </a:rPr>
              <a:t> sur les données récentes et compare les labels obtenus avec ceux prédits par l'ancien modèle.</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r>
              <a:rPr lang="fr-FR" dirty="0">
                <a:latin typeface="Nunito-Regular"/>
              </a:rPr>
              <a:t>Nous avons donc simulé l’ARI pour notre période d'</a:t>
            </a:r>
            <a:r>
              <a:rPr lang="fr-FR" dirty="0" err="1">
                <a:latin typeface="Nunito-Regular"/>
              </a:rPr>
              <a:t>échantillonage</a:t>
            </a:r>
            <a:r>
              <a:rPr lang="fr-FR" dirty="0">
                <a:latin typeface="Nunito-Regular"/>
              </a:rPr>
              <a:t> et d’afficher son évolution. Si l’ARI passe à 0.8 ou moins, il est sûrement pertinent de reproposer un entraînement de modèle au client.</a:t>
            </a: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dirty="0">
              <a:latin typeface="Nunito-Regular"/>
            </a:endParaRPr>
          </a:p>
          <a:p>
            <a:pPr marL="285750" indent="-285750">
              <a:buFont typeface="Wingdings" panose="05000000000000000000" pitchFamily="2" charset="2"/>
              <a:buChar char="Ø"/>
            </a:pPr>
            <a:endParaRPr lang="fr-FR" sz="1800" b="0" i="0" u="none" strike="noStrike" baseline="0" dirty="0">
              <a:latin typeface="Nunito-Regular"/>
            </a:endParaRPr>
          </a:p>
        </p:txBody>
      </p:sp>
    </p:spTree>
    <p:extLst>
      <p:ext uri="{BB962C8B-B14F-4D97-AF65-F5344CB8AC3E}">
        <p14:creationId xmlns:p14="http://schemas.microsoft.com/office/powerpoint/2010/main" val="3935327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35</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23181" y="136525"/>
            <a:ext cx="10199688" cy="622300"/>
          </a:xfrm>
        </p:spPr>
        <p:txBody>
          <a:bodyPr/>
          <a:lstStyle/>
          <a:p>
            <a:br>
              <a:rPr lang="fr-FR" dirty="0"/>
            </a:br>
            <a:r>
              <a:rPr lang="fr-FR" dirty="0"/>
              <a:t>Segmentation temporelle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028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3" name="ZoneTexte 12">
            <a:extLst>
              <a:ext uri="{FF2B5EF4-FFF2-40B4-BE49-F238E27FC236}">
                <a16:creationId xmlns:a16="http://schemas.microsoft.com/office/drawing/2014/main" id="{A6BBAAFD-1049-4C5A-A6C3-4AA3BE074DAF}"/>
              </a:ext>
            </a:extLst>
          </p:cNvPr>
          <p:cNvSpPr txBox="1"/>
          <p:nvPr/>
        </p:nvSpPr>
        <p:spPr>
          <a:xfrm>
            <a:off x="6555083" y="5191759"/>
            <a:ext cx="3579517" cy="1477328"/>
          </a:xfrm>
          <a:prstGeom prst="rect">
            <a:avLst/>
          </a:prstGeom>
          <a:noFill/>
          <a:ln w="28575">
            <a:noFill/>
          </a:ln>
        </p:spPr>
        <p:txBody>
          <a:bodyPr wrap="square">
            <a:spAutoFit/>
          </a:bodyPr>
          <a:lstStyle/>
          <a:p>
            <a:endParaRPr lang="fr-FR" b="1" dirty="0">
              <a:latin typeface="Nunito-Regular"/>
              <a:sym typeface="Wingdings" panose="05000000000000000000" pitchFamily="2" charset="2"/>
            </a:endParaRPr>
          </a:p>
          <a:p>
            <a:r>
              <a:rPr lang="fr-FR" b="1" dirty="0">
                <a:latin typeface="Nunito-Regular"/>
              </a:rPr>
              <a:t>Nous recommandons une maintenance trimestrielle de la segmentation.</a:t>
            </a:r>
          </a:p>
          <a:p>
            <a:r>
              <a:rPr lang="fr-FR" b="1" dirty="0">
                <a:latin typeface="Nunito-Regular"/>
                <a:sym typeface="Wingdings" panose="05000000000000000000" pitchFamily="2" charset="2"/>
              </a:rPr>
              <a:t> </a:t>
            </a:r>
            <a:endParaRPr lang="fr-FR" b="1" dirty="0">
              <a:latin typeface="Nunito-Regular"/>
            </a:endParaRPr>
          </a:p>
        </p:txBody>
      </p:sp>
      <p:pic>
        <p:nvPicPr>
          <p:cNvPr id="21510" name="Picture 6">
            <a:extLst>
              <a:ext uri="{FF2B5EF4-FFF2-40B4-BE49-F238E27FC236}">
                <a16:creationId xmlns:a16="http://schemas.microsoft.com/office/drawing/2014/main" id="{01084C79-A8C3-4ED2-8DF8-0118C0718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156" y="1071174"/>
            <a:ext cx="8218619" cy="4213783"/>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9C14A7E2-CB58-47C9-B450-9AF692090C58}"/>
              </a:ext>
            </a:extLst>
          </p:cNvPr>
          <p:cNvSpPr txBox="1"/>
          <p:nvPr/>
        </p:nvSpPr>
        <p:spPr>
          <a:xfrm>
            <a:off x="1018206" y="5338583"/>
            <a:ext cx="3579517" cy="1200329"/>
          </a:xfrm>
          <a:prstGeom prst="rect">
            <a:avLst/>
          </a:prstGeom>
          <a:noFill/>
          <a:ln w="28575">
            <a:noFill/>
          </a:ln>
        </p:spPr>
        <p:txBody>
          <a:bodyPr wrap="square">
            <a:spAutoFit/>
          </a:bodyPr>
          <a:lstStyle/>
          <a:p>
            <a:r>
              <a:rPr lang="fr-FR" dirty="0"/>
              <a:t>On remarque une forte inflexion sur notre échantillon P5 (ARI à 0,8), soit entre 3 et 4 mois après notre premier échantillon </a:t>
            </a:r>
            <a:r>
              <a:rPr lang="fr-FR" dirty="0" err="1"/>
              <a:t>predict</a:t>
            </a:r>
            <a:r>
              <a:rPr lang="fr-FR" dirty="0"/>
              <a:t> P2.</a:t>
            </a:r>
          </a:p>
        </p:txBody>
      </p:sp>
      <p:sp>
        <p:nvSpPr>
          <p:cNvPr id="6" name="Flèche : droite 5">
            <a:extLst>
              <a:ext uri="{FF2B5EF4-FFF2-40B4-BE49-F238E27FC236}">
                <a16:creationId xmlns:a16="http://schemas.microsoft.com/office/drawing/2014/main" id="{244922F6-D5DA-4F25-AB07-B48669193CB3}"/>
              </a:ext>
            </a:extLst>
          </p:cNvPr>
          <p:cNvSpPr/>
          <p:nvPr/>
        </p:nvSpPr>
        <p:spPr>
          <a:xfrm>
            <a:off x="4776663" y="5687535"/>
            <a:ext cx="1538412"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3204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36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dirty="0"/>
              <a:t>Conclusions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8" name="ZoneTexte 2">
            <a:extLst>
              <a:ext uri="{FF2B5EF4-FFF2-40B4-BE49-F238E27FC236}">
                <a16:creationId xmlns:a16="http://schemas.microsoft.com/office/drawing/2014/main" id="{07F50A58-F41E-425C-8790-B6D617005BD8}"/>
              </a:ext>
            </a:extLst>
          </p:cNvPr>
          <p:cNvSpPr txBox="1"/>
          <p:nvPr/>
        </p:nvSpPr>
        <p:spPr>
          <a:xfrm>
            <a:off x="432000" y="1586964"/>
            <a:ext cx="4572000" cy="464742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Modèles d’apprentissage non supervisé</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utilisé 3 types de modèles d’apprentissage non supervisé : </a:t>
            </a: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K-</a:t>
            </a:r>
            <a:r>
              <a:rPr lang="fr-FR" sz="1400" i="1" dirty="0" err="1">
                <a:latin typeface="Yu Gothic Light" panose="020B0300000000000000" pitchFamily="34" charset="-128"/>
                <a:ea typeface="Yu Gothic Light" panose="020B0300000000000000" pitchFamily="34" charset="-128"/>
              </a:rPr>
              <a:t>Means</a:t>
            </a:r>
            <a:endParaRPr lang="fr-FR" sz="14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Le </a:t>
            </a:r>
            <a:r>
              <a:rPr lang="fr-FR" sz="1400" i="1" dirty="0" err="1">
                <a:latin typeface="Yu Gothic Light" panose="020B0300000000000000" pitchFamily="34" charset="-128"/>
                <a:ea typeface="Yu Gothic Light" panose="020B0300000000000000" pitchFamily="34" charset="-128"/>
              </a:rPr>
              <a:t>Dbscan</a:t>
            </a:r>
            <a:endParaRPr lang="fr-FR" sz="14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r>
              <a:rPr lang="fr-FR" sz="1400" i="1" dirty="0">
                <a:latin typeface="Yu Gothic Light" panose="020B0300000000000000" pitchFamily="34" charset="-128"/>
                <a:ea typeface="Yu Gothic Light" panose="020B0300000000000000" pitchFamily="34" charset="-128"/>
              </a:rPr>
              <a:t>L’</a:t>
            </a:r>
            <a:r>
              <a:rPr lang="fr-FR" sz="1400" i="1" dirty="0" err="1">
                <a:latin typeface="Yu Gothic Light" panose="020B0300000000000000" pitchFamily="34" charset="-128"/>
                <a:ea typeface="Yu Gothic Light" panose="020B0300000000000000" pitchFamily="34" charset="-128"/>
              </a:rPr>
              <a:t>agglomerative</a:t>
            </a:r>
            <a:r>
              <a:rPr lang="fr-FR" sz="1400" i="1" dirty="0">
                <a:latin typeface="Yu Gothic Light" panose="020B0300000000000000" pitchFamily="34" charset="-128"/>
                <a:ea typeface="Yu Gothic Light" panose="020B0300000000000000" pitchFamily="34" charset="-128"/>
              </a:rPr>
              <a:t> clustering</a:t>
            </a:r>
          </a:p>
          <a:p>
            <a:pPr marL="285750" indent="-285750">
              <a:buFont typeface="Wingdings" panose="05000000000000000000" pitchFamily="2" charset="2"/>
              <a:buChar char="ü"/>
            </a:pPr>
            <a:endParaRPr lang="fr-FR" sz="14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choisi la segmentation RFM (améliorée par la Durée de livraison et les </a:t>
            </a:r>
            <a:r>
              <a:rPr lang="fr-FR" sz="1600" dirty="0" err="1">
                <a:latin typeface="Yu Gothic Light" panose="020B0300000000000000" pitchFamily="34" charset="-128"/>
                <a:ea typeface="Yu Gothic Light" panose="020B0300000000000000" pitchFamily="34" charset="-128"/>
              </a:rPr>
              <a:t>reviews</a:t>
            </a:r>
            <a:r>
              <a:rPr lang="fr-FR" sz="1600" dirty="0">
                <a:latin typeface="Yu Gothic Light" panose="020B0300000000000000" pitchFamily="34" charset="-128"/>
                <a:ea typeface="Yu Gothic Light" panose="020B0300000000000000" pitchFamily="34" charset="-128"/>
              </a:rPr>
              <a:t>) pour identifier nos clusters et les analyser</a:t>
            </a:r>
            <a:endParaRPr lang="fr-FR" sz="1400" i="1" dirty="0">
              <a:latin typeface="Yu Gothic Light" panose="020B0300000000000000" pitchFamily="34" charset="-128"/>
              <a:ea typeface="Yu Gothic Light" panose="020B0300000000000000" pitchFamily="34" charset="-128"/>
            </a:endParaRPr>
          </a:p>
          <a:p>
            <a:endParaRPr lang="fr-FR" sz="16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choisi le modèle K-</a:t>
            </a:r>
            <a:r>
              <a:rPr lang="fr-FR" sz="1600" dirty="0" err="1">
                <a:latin typeface="Yu Gothic Light" panose="020B0300000000000000" pitchFamily="34" charset="-128"/>
                <a:ea typeface="Yu Gothic Light" panose="020B0300000000000000" pitchFamily="34" charset="-128"/>
              </a:rPr>
              <a:t>Means</a:t>
            </a:r>
            <a:r>
              <a:rPr lang="fr-FR" sz="1600" dirty="0">
                <a:latin typeface="Yu Gothic Light" panose="020B0300000000000000" pitchFamily="34" charset="-128"/>
                <a:ea typeface="Yu Gothic Light" panose="020B0300000000000000" pitchFamily="34" charset="-128"/>
              </a:rPr>
              <a:t> et calculé les métriques (silhouette, </a:t>
            </a:r>
            <a:r>
              <a:rPr lang="fr-FR" sz="1600" dirty="0" err="1">
                <a:latin typeface="Yu Gothic Light" panose="020B0300000000000000" pitchFamily="34" charset="-128"/>
                <a:ea typeface="Yu Gothic Light" panose="020B0300000000000000" pitchFamily="34" charset="-128"/>
              </a:rPr>
              <a:t>distortion</a:t>
            </a:r>
            <a:r>
              <a:rPr lang="fr-FR" sz="1600" dirty="0">
                <a:latin typeface="Yu Gothic Light" panose="020B0300000000000000" pitchFamily="34" charset="-128"/>
                <a:ea typeface="Yu Gothic Light" panose="020B0300000000000000" pitchFamily="34" charset="-128"/>
              </a:rPr>
              <a:t>, </a:t>
            </a:r>
            <a:r>
              <a:rPr lang="en-US" sz="1600" dirty="0" err="1">
                <a:latin typeface="Yu Gothic Light" panose="020B0300000000000000" pitchFamily="34" charset="-128"/>
                <a:ea typeface="Yu Gothic Light" panose="020B0300000000000000" pitchFamily="34" charset="-128"/>
              </a:rPr>
              <a:t>Calinski-Harabasz</a:t>
            </a:r>
            <a:r>
              <a:rPr lang="fr-FR" sz="1600" dirty="0">
                <a:latin typeface="Yu Gothic Light" panose="020B0300000000000000" pitchFamily="34" charset="-128"/>
                <a:ea typeface="Yu Gothic Light" panose="020B0300000000000000" pitchFamily="34" charset="-128"/>
              </a:rPr>
              <a:t>) pour chacun de ces modèles</a:t>
            </a:r>
          </a:p>
          <a:p>
            <a:endParaRPr lang="fr-FR" sz="1600" dirty="0">
              <a:latin typeface="Yu Gothic Light" panose="020B0300000000000000" pitchFamily="34" charset="-128"/>
              <a:ea typeface="Yu Gothic Light" panose="020B0300000000000000" pitchFamily="34" charset="-128"/>
            </a:endParaRPr>
          </a:p>
          <a:p>
            <a:endParaRPr lang="fr-FR" sz="1600" dirty="0">
              <a:latin typeface="Yu Gothic Light" panose="020B0300000000000000" pitchFamily="34" charset="-128"/>
              <a:ea typeface="Yu Gothic Light" panose="020B0300000000000000" pitchFamily="34" charset="-128"/>
            </a:endParaRPr>
          </a:p>
        </p:txBody>
      </p:sp>
      <p:sp>
        <p:nvSpPr>
          <p:cNvPr id="9" name="Rectangle 8">
            <a:extLst>
              <a:ext uri="{FF2B5EF4-FFF2-40B4-BE49-F238E27FC236}">
                <a16:creationId xmlns:a16="http://schemas.microsoft.com/office/drawing/2014/main" id="{B3A2829E-1B53-48F7-B1EC-7AAEC30554C4}"/>
              </a:ext>
            </a:extLst>
          </p:cNvPr>
          <p:cNvSpPr/>
          <p:nvPr/>
        </p:nvSpPr>
        <p:spPr>
          <a:xfrm>
            <a:off x="6505575" y="1564243"/>
            <a:ext cx="4572000" cy="4278094"/>
          </a:xfrm>
          <a:prstGeom prst="rect">
            <a:avLst/>
          </a:prstGeom>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Nos conclusions </a:t>
            </a:r>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Nous avons classé nos clients en 6 groupes distincts : Des «bons » clients qui achètent beaucoup, des clients fidèles, des nouveaux clients à fidéliser, des clients rares à essayer de plus attirer, des clients insatisfaits auxquels il faudrait proposer des offres « spéciales » et des clients «difficiles » au vue des délais élevés de livraison.</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Dans une simulation de contrat de maintenance et suite à une analyse précise sur l’ARI, nous proposons un contrat incluant un recalcul des clusters tous les trimestres.</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176107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9D1970A-C51C-4882-9385-B8DB0988B174}"/>
              </a:ext>
            </a:extLst>
          </p:cNvPr>
          <p:cNvSpPr>
            <a:spLocks noGrp="1"/>
          </p:cNvSpPr>
          <p:nvPr>
            <p:ph type="sldNum" sz="quarter" idx="12"/>
          </p:nvPr>
        </p:nvSpPr>
        <p:spPr/>
        <p:txBody>
          <a:bodyPr/>
          <a:lstStyle/>
          <a:p>
            <a:fld id="{A47CBF5F-AFAF-4CF2-85DD-2C0CB3FB2310}" type="slidenum">
              <a:rPr lang="fr-FR" smtClean="0"/>
              <a:t>37</a:t>
            </a:fld>
            <a:endParaRPr lang="fr-FR"/>
          </a:p>
        </p:txBody>
      </p:sp>
      <p:pic>
        <p:nvPicPr>
          <p:cNvPr id="6" name="Image 5">
            <a:extLst>
              <a:ext uri="{FF2B5EF4-FFF2-40B4-BE49-F238E27FC236}">
                <a16:creationId xmlns:a16="http://schemas.microsoft.com/office/drawing/2014/main" id="{F1E2AB93-7272-4BB2-9524-47B43A8CF26B}"/>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313479" y="2397439"/>
            <a:ext cx="1973394" cy="2516084"/>
          </a:xfrm>
          <a:prstGeom prst="rect">
            <a:avLst/>
          </a:prstGeom>
          <a:noFill/>
          <a:ln>
            <a:noFill/>
          </a:ln>
        </p:spPr>
      </p:pic>
      <p:sp>
        <p:nvSpPr>
          <p:cNvPr id="11" name="Text Box 1">
            <a:extLst>
              <a:ext uri="{FF2B5EF4-FFF2-40B4-BE49-F238E27FC236}">
                <a16:creationId xmlns:a16="http://schemas.microsoft.com/office/drawing/2014/main" id="{089A3ABD-A592-44ED-A3AA-492CC4E3E5F8}"/>
              </a:ext>
            </a:extLst>
          </p:cNvPr>
          <p:cNvSpPr txBox="1">
            <a:spLocks noChangeArrowheads="1"/>
          </p:cNvSpPr>
          <p:nvPr/>
        </p:nvSpPr>
        <p:spPr bwMode="auto">
          <a:xfrm>
            <a:off x="3673839" y="3182867"/>
            <a:ext cx="4844322" cy="663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1pPr>
            <a:lvl2pPr marL="273050" indent="-269875">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9pPr>
          </a:lstStyle>
          <a:p>
            <a:pPr marL="1588" lvl="1" indent="0">
              <a:lnSpc>
                <a:spcPct val="90000"/>
              </a:lnSpc>
              <a:spcBef>
                <a:spcPts val="750"/>
              </a:spcBef>
              <a:buClr>
                <a:srgbClr val="FF6600"/>
              </a:buClr>
              <a:buSzPct val="100000"/>
              <a:defRPr/>
            </a:pPr>
            <a:r>
              <a:rPr lang="fr-FR" altLang="fr-FR" sz="3600" b="1" dirty="0">
                <a:solidFill>
                  <a:srgbClr val="00529B"/>
                </a:solidFill>
                <a:latin typeface="+mn-lt"/>
                <a:cs typeface="Arial" charset="0"/>
              </a:rPr>
              <a:t>Des questions ?</a:t>
            </a:r>
          </a:p>
        </p:txBody>
      </p:sp>
      <p:sp>
        <p:nvSpPr>
          <p:cNvPr id="13" name="Ellipse 12">
            <a:extLst>
              <a:ext uri="{FF2B5EF4-FFF2-40B4-BE49-F238E27FC236}">
                <a16:creationId xmlns:a16="http://schemas.microsoft.com/office/drawing/2014/main" id="{115AFD4B-8125-4C64-9D7D-30BB4E2CF68B}"/>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15" name="Text Box 2">
            <a:extLst>
              <a:ext uri="{FF2B5EF4-FFF2-40B4-BE49-F238E27FC236}">
                <a16:creationId xmlns:a16="http://schemas.microsoft.com/office/drawing/2014/main" id="{9698ACDE-5256-44CD-A921-D74C7BB8C1EA}"/>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Conclusion &amp; prochaines étapes</a:t>
            </a:r>
          </a:p>
        </p:txBody>
      </p:sp>
    </p:spTree>
    <p:extLst>
      <p:ext uri="{BB962C8B-B14F-4D97-AF65-F5344CB8AC3E}">
        <p14:creationId xmlns:p14="http://schemas.microsoft.com/office/powerpoint/2010/main" val="61549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a:extLst>
              <a:ext uri="{FF2B5EF4-FFF2-40B4-BE49-F238E27FC236}">
                <a16:creationId xmlns:a16="http://schemas.microsoft.com/office/drawing/2014/main" id="{4811F7B5-4083-476F-827C-F7EE1D9096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Sommaire</a:t>
            </a:r>
          </a:p>
        </p:txBody>
      </p:sp>
      <p:sp>
        <p:nvSpPr>
          <p:cNvPr id="14" name="Ellipse 13">
            <a:extLst>
              <a:ext uri="{FF2B5EF4-FFF2-40B4-BE49-F238E27FC236}">
                <a16:creationId xmlns:a16="http://schemas.microsoft.com/office/drawing/2014/main" id="{1BC3B96E-9EDF-4A9C-8A2E-C05604B621D7}"/>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3" name="Espace réservé du numéro de diapositive 2">
            <a:extLst>
              <a:ext uri="{FF2B5EF4-FFF2-40B4-BE49-F238E27FC236}">
                <a16:creationId xmlns:a16="http://schemas.microsoft.com/office/drawing/2014/main" id="{5B7AAE45-4D82-4172-A56A-8318A02E9BE6}"/>
              </a:ext>
            </a:extLst>
          </p:cNvPr>
          <p:cNvSpPr>
            <a:spLocks noGrp="1"/>
          </p:cNvSpPr>
          <p:nvPr>
            <p:ph type="sldNum" sz="quarter" idx="12"/>
          </p:nvPr>
        </p:nvSpPr>
        <p:spPr/>
        <p:txBody>
          <a:bodyPr/>
          <a:lstStyle/>
          <a:p>
            <a:fld id="{A47CBF5F-AFAF-4CF2-85DD-2C0CB3FB2310}" type="slidenum">
              <a:rPr lang="fr-FR" smtClean="0"/>
              <a:t>4</a:t>
            </a:fld>
            <a:endParaRPr lang="fr-FR"/>
          </a:p>
        </p:txBody>
      </p:sp>
      <p:sp>
        <p:nvSpPr>
          <p:cNvPr id="2" name="ZoneTexte 1">
            <a:extLst>
              <a:ext uri="{FF2B5EF4-FFF2-40B4-BE49-F238E27FC236}">
                <a16:creationId xmlns:a16="http://schemas.microsoft.com/office/drawing/2014/main" id="{9B0BAE2B-B60E-415A-B67E-70AA327452EF}"/>
              </a:ext>
            </a:extLst>
          </p:cNvPr>
          <p:cNvSpPr txBox="1"/>
          <p:nvPr/>
        </p:nvSpPr>
        <p:spPr>
          <a:xfrm>
            <a:off x="2939857" y="548544"/>
            <a:ext cx="6201604" cy="692255"/>
          </a:xfrm>
          <a:prstGeom prst="rect">
            <a:avLst/>
          </a:prstGeom>
          <a:ln w="28575">
            <a:noFill/>
          </a:ln>
        </p:spPr>
        <p:txBody>
          <a:bodyPr wrap="square" lIns="72000" tIns="396000" rtlCol="0" anchor="t">
            <a:spAutoFit/>
          </a:bodyPr>
          <a:lstStyle/>
          <a:p>
            <a:pPr marL="3175" algn="l"/>
            <a:endParaRPr lang="fr-FR" sz="1600" b="1" dirty="0">
              <a:solidFill>
                <a:srgbClr val="002060"/>
              </a:solidFill>
              <a:latin typeface="Century Gothic" panose="020B0502020202020204" pitchFamily="34" charset="0"/>
              <a:ea typeface="Microsoft YaHei" panose="020B0503020204020204" pitchFamily="34" charset="-122"/>
            </a:endParaRPr>
          </a:p>
        </p:txBody>
      </p:sp>
      <p:sp>
        <p:nvSpPr>
          <p:cNvPr id="18" name="ZoneTexte 17">
            <a:extLst>
              <a:ext uri="{FF2B5EF4-FFF2-40B4-BE49-F238E27FC236}">
                <a16:creationId xmlns:a16="http://schemas.microsoft.com/office/drawing/2014/main" id="{1B64A551-9DFD-4ABB-8340-FC88A65CD404}"/>
              </a:ext>
            </a:extLst>
          </p:cNvPr>
          <p:cNvSpPr txBox="1"/>
          <p:nvPr/>
        </p:nvSpPr>
        <p:spPr>
          <a:xfrm>
            <a:off x="1088756" y="1011919"/>
            <a:ext cx="10467974" cy="4616648"/>
          </a:xfrm>
          <a:prstGeom prst="rect">
            <a:avLst/>
          </a:prstGeom>
          <a:noFill/>
          <a:ln w="28575">
            <a:solidFill>
              <a:srgbClr val="16B07D"/>
            </a:solidFill>
          </a:ln>
        </p:spPr>
        <p:txBody>
          <a:bodyPr wrap="square">
            <a:spAutoFit/>
          </a:bodyPr>
          <a:lstStyle/>
          <a:p>
            <a:pPr marL="0" indent="0">
              <a:buNone/>
            </a:pPr>
            <a:endParaRPr lang="fr-FR" sz="2400" cap="small" dirty="0"/>
          </a:p>
          <a:p>
            <a:pPr marL="0" indent="0">
              <a:buNone/>
            </a:pPr>
            <a:r>
              <a:rPr lang="fr-FR" sz="2400" b="1" cap="small" dirty="0"/>
              <a:t>Partie 1</a:t>
            </a:r>
            <a:r>
              <a:rPr lang="fr-FR" sz="2400" cap="small" dirty="0"/>
              <a:t> - </a:t>
            </a:r>
            <a:r>
              <a:rPr lang="fr-FR" sz="2400" dirty="0"/>
              <a:t>Présentation du jeu de données</a:t>
            </a:r>
            <a:endParaRPr lang="fr-FR" i="1" dirty="0"/>
          </a:p>
          <a:p>
            <a:pPr marL="0" indent="0">
              <a:buNone/>
            </a:pPr>
            <a:endParaRPr lang="fr-FR" sz="2400" dirty="0"/>
          </a:p>
          <a:p>
            <a:pPr marL="0" indent="0">
              <a:buNone/>
            </a:pPr>
            <a:r>
              <a:rPr lang="fr-FR" sz="2400" b="1" cap="small" dirty="0"/>
              <a:t>Partie 2 </a:t>
            </a:r>
            <a:r>
              <a:rPr lang="fr-FR" sz="2400" cap="small" dirty="0"/>
              <a:t> - </a:t>
            </a:r>
            <a:r>
              <a:rPr lang="fr-FR" sz="2400" dirty="0"/>
              <a:t>Présentation du nettoyage et de l’exploration du jeu de données </a:t>
            </a:r>
          </a:p>
          <a:p>
            <a:pPr marL="285750" indent="-285750">
              <a:buFont typeface="Wingdings" panose="05000000000000000000" pitchFamily="2" charset="2"/>
              <a:buChar char="Ø"/>
            </a:pPr>
            <a:r>
              <a:rPr lang="fr-FR" i="1" dirty="0"/>
              <a:t>Sélection des informations pertinentes pour répondre à la problématique</a:t>
            </a:r>
          </a:p>
          <a:p>
            <a:pPr marL="285750" indent="-285750">
              <a:buFont typeface="Wingdings" panose="05000000000000000000" pitchFamily="2" charset="2"/>
              <a:buChar char="Ø"/>
            </a:pPr>
            <a:r>
              <a:rPr lang="fr-FR" i="1" dirty="0"/>
              <a:t>Repérage et traitement des valeurs manquantes et des valeurs aberrantes</a:t>
            </a:r>
          </a:p>
          <a:p>
            <a:pPr marL="285750" indent="-285750">
              <a:buFont typeface="Wingdings" panose="05000000000000000000" pitchFamily="2" charset="2"/>
              <a:buChar char="Ø"/>
            </a:pPr>
            <a:r>
              <a:rPr lang="fr-FR" i="1" dirty="0"/>
              <a:t>Analyses univariées et multivariées de variables pertinentes</a:t>
            </a:r>
          </a:p>
          <a:p>
            <a:pPr marL="0" indent="0">
              <a:buNone/>
            </a:pPr>
            <a:endParaRPr lang="fr-FR" dirty="0"/>
          </a:p>
          <a:p>
            <a:pPr marL="0" indent="0">
              <a:buNone/>
            </a:pPr>
            <a:r>
              <a:rPr lang="fr-FR" sz="2400" b="1" cap="small" dirty="0"/>
              <a:t>Partie 3 </a:t>
            </a:r>
            <a:r>
              <a:rPr lang="fr-FR" sz="2400" cap="small" dirty="0"/>
              <a:t> - </a:t>
            </a:r>
            <a:r>
              <a:rPr lang="fr-FR" sz="2400" dirty="0"/>
              <a:t>Présentation de l’analyse du </a:t>
            </a:r>
            <a:r>
              <a:rPr lang="fr-FR" sz="2400" dirty="0" err="1"/>
              <a:t>dataset</a:t>
            </a:r>
            <a:r>
              <a:rPr lang="fr-FR" sz="2400" dirty="0"/>
              <a:t> et proposition de segmentation</a:t>
            </a:r>
          </a:p>
          <a:p>
            <a:pPr marL="285750" indent="-285750">
              <a:buFont typeface="Wingdings" panose="05000000000000000000" pitchFamily="2" charset="2"/>
              <a:buChar char="Ø"/>
            </a:pPr>
            <a:r>
              <a:rPr lang="fr-FR" i="1" dirty="0"/>
              <a:t>Mise en place du modèle d'apprentissage non supervisé adapté au problème métier</a:t>
            </a:r>
          </a:p>
          <a:p>
            <a:pPr marL="285750" indent="-285750">
              <a:buFont typeface="Wingdings" panose="05000000000000000000" pitchFamily="2" charset="2"/>
              <a:buChar char="Ø"/>
            </a:pPr>
            <a:r>
              <a:rPr lang="fr-FR" i="1" dirty="0"/>
              <a:t>Création et Transformation des variables et évaluation des performances </a:t>
            </a:r>
          </a:p>
          <a:p>
            <a:pPr marL="285750" indent="-285750">
              <a:buFont typeface="Wingdings" panose="05000000000000000000" pitchFamily="2" charset="2"/>
              <a:buChar char="Ø"/>
            </a:pPr>
            <a:r>
              <a:rPr lang="fr-FR" i="1" dirty="0"/>
              <a:t>Segmentation temporelle</a:t>
            </a:r>
          </a:p>
          <a:p>
            <a:pPr marL="285750" indent="-285750">
              <a:buFont typeface="Wingdings" panose="05000000000000000000" pitchFamily="2" charset="2"/>
              <a:buChar char="Ø"/>
            </a:pPr>
            <a:endParaRPr lang="fr-FR" sz="2400" dirty="0"/>
          </a:p>
          <a:p>
            <a:pPr marL="0" indent="0">
              <a:buNone/>
            </a:pPr>
            <a:r>
              <a:rPr lang="fr-FR" sz="2400" b="1" cap="small" dirty="0"/>
              <a:t>Partie 4 </a:t>
            </a:r>
            <a:r>
              <a:rPr lang="fr-FR" sz="2400" cap="small" dirty="0"/>
              <a:t>– </a:t>
            </a:r>
            <a:r>
              <a:rPr lang="fr-FR" sz="2400" dirty="0"/>
              <a:t>Conclusions et Questions-réponses</a:t>
            </a:r>
          </a:p>
        </p:txBody>
      </p:sp>
      <p:sp>
        <p:nvSpPr>
          <p:cNvPr id="20" name="Ellipse 19">
            <a:extLst>
              <a:ext uri="{FF2B5EF4-FFF2-40B4-BE49-F238E27FC236}">
                <a16:creationId xmlns:a16="http://schemas.microsoft.com/office/drawing/2014/main" id="{324801C4-1875-4132-AE2D-7DEBAF2AE875}"/>
              </a:ext>
            </a:extLst>
          </p:cNvPr>
          <p:cNvSpPr/>
          <p:nvPr/>
        </p:nvSpPr>
        <p:spPr>
          <a:xfrm>
            <a:off x="511375" y="133645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1" name="Ellipse 20">
            <a:extLst>
              <a:ext uri="{FF2B5EF4-FFF2-40B4-BE49-F238E27FC236}">
                <a16:creationId xmlns:a16="http://schemas.microsoft.com/office/drawing/2014/main" id="{C6527175-859C-4CE5-8A66-96D71336C6DD}"/>
              </a:ext>
            </a:extLst>
          </p:cNvPr>
          <p:cNvSpPr/>
          <p:nvPr/>
        </p:nvSpPr>
        <p:spPr>
          <a:xfrm>
            <a:off x="594844" y="5125519"/>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22" name="Ellipse 21">
            <a:extLst>
              <a:ext uri="{FF2B5EF4-FFF2-40B4-BE49-F238E27FC236}">
                <a16:creationId xmlns:a16="http://schemas.microsoft.com/office/drawing/2014/main" id="{0C207B4B-E489-4670-928C-BA4DC3288D86}"/>
              </a:ext>
            </a:extLst>
          </p:cNvPr>
          <p:cNvSpPr/>
          <p:nvPr/>
        </p:nvSpPr>
        <p:spPr>
          <a:xfrm>
            <a:off x="532931" y="355107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23" name="Ellipse 22">
            <a:extLst>
              <a:ext uri="{FF2B5EF4-FFF2-40B4-BE49-F238E27FC236}">
                <a16:creationId xmlns:a16="http://schemas.microsoft.com/office/drawing/2014/main" id="{B480E871-2540-4BA6-8DBE-6016049CD84A}"/>
              </a:ext>
            </a:extLst>
          </p:cNvPr>
          <p:cNvSpPr/>
          <p:nvPr/>
        </p:nvSpPr>
        <p:spPr>
          <a:xfrm>
            <a:off x="522153" y="2364932"/>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1 :</a:t>
            </a:r>
          </a:p>
          <a:p>
            <a:pPr marL="0" indent="0">
              <a:buNone/>
            </a:pPr>
            <a:r>
              <a:rPr lang="fr-FR" sz="4800" dirty="0">
                <a:solidFill>
                  <a:schemeClr val="accent6">
                    <a:lumMod val="50000"/>
                  </a:schemeClr>
                </a:solidFill>
              </a:rPr>
              <a:t>Présentation du </a:t>
            </a:r>
            <a:r>
              <a:rPr lang="fr-FR" sz="4800" dirty="0" err="1">
                <a:solidFill>
                  <a:schemeClr val="accent6">
                    <a:lumMod val="50000"/>
                  </a:schemeClr>
                </a:solidFill>
              </a:rPr>
              <a:t>dataset</a:t>
            </a:r>
            <a:endParaRPr lang="fr-FR" sz="4800" dirty="0">
              <a:solidFill>
                <a:schemeClr val="accent6">
                  <a:lumMod val="50000"/>
                </a:schemeClr>
              </a:solidFill>
            </a:endParaRP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884845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3" name="ZoneTexte 22">
            <a:extLst>
              <a:ext uri="{FF2B5EF4-FFF2-40B4-BE49-F238E27FC236}">
                <a16:creationId xmlns:a16="http://schemas.microsoft.com/office/drawing/2014/main" id="{F22550F3-11E9-4AB5-A216-2358B19C1205}"/>
              </a:ext>
            </a:extLst>
          </p:cNvPr>
          <p:cNvSpPr txBox="1"/>
          <p:nvPr/>
        </p:nvSpPr>
        <p:spPr>
          <a:xfrm>
            <a:off x="295375" y="940760"/>
            <a:ext cx="10823305" cy="5078313"/>
          </a:xfrm>
          <a:prstGeom prst="rect">
            <a:avLst/>
          </a:prstGeom>
          <a:noFill/>
          <a:ln w="28575">
            <a:noFill/>
          </a:ln>
        </p:spPr>
        <p:txBody>
          <a:bodyPr wrap="square">
            <a:spAutoFit/>
          </a:bodyPr>
          <a:lstStyle/>
          <a:p>
            <a:pPr marL="0" indent="0">
              <a:buNone/>
            </a:pPr>
            <a:endParaRPr lang="fr-FR" sz="2400" cap="small" dirty="0"/>
          </a:p>
          <a:p>
            <a:pPr marL="342900" indent="-342900">
              <a:buFont typeface="Wingdings" panose="05000000000000000000" pitchFamily="2" charset="2"/>
              <a:buChar char="§"/>
            </a:pPr>
            <a:r>
              <a:rPr lang="fr-FR" sz="2400" dirty="0"/>
              <a:t>Le jeu de données comporte :</a:t>
            </a:r>
          </a:p>
          <a:p>
            <a:pPr marL="342900" indent="-342900">
              <a:buFont typeface="Wingdings" panose="05000000000000000000" pitchFamily="2" charset="2"/>
              <a:buChar char="Ø"/>
            </a:pPr>
            <a:r>
              <a:rPr lang="fr-FR" i="1" dirty="0"/>
              <a:t>Une base de donnée gratuite, anonymisée mise en ligne sur </a:t>
            </a:r>
            <a:r>
              <a:rPr lang="fr-FR" i="1" dirty="0" err="1"/>
              <a:t>Kaggle</a:t>
            </a:r>
            <a:endParaRPr lang="fr-FR" i="1" dirty="0"/>
          </a:p>
          <a:p>
            <a:pPr marL="342900" indent="-342900">
              <a:buFont typeface="Wingdings" panose="05000000000000000000" pitchFamily="2" charset="2"/>
              <a:buChar char="Ø"/>
            </a:pPr>
            <a:r>
              <a:rPr lang="fr-FR" i="1" dirty="0"/>
              <a:t>9 fichiers CSV correspondant aux clients, les commandes, le type de paiement, les lieux d’habitations de nos clients, les catégories de produits , les avis clients, les dates correspondant aux commandes…</a:t>
            </a:r>
          </a:p>
          <a:p>
            <a:pPr marL="342900" indent="-342900">
              <a:buFont typeface="Wingdings" panose="05000000000000000000" pitchFamily="2" charset="2"/>
              <a:buChar char="Ø"/>
            </a:pPr>
            <a:r>
              <a:rPr lang="fr-FR" i="1" dirty="0"/>
              <a:t>Des données variées (textuelles, chiffrées, catégorielles, géographiques)</a:t>
            </a:r>
          </a:p>
          <a:p>
            <a:pPr marL="342900" indent="-342900">
              <a:buFont typeface="Wingdings" panose="05000000000000000000" pitchFamily="2" charset="2"/>
              <a:buChar char="Ø"/>
            </a:pPr>
            <a:r>
              <a:rPr lang="fr-FR" i="1" dirty="0"/>
              <a:t>Des données commerciales </a:t>
            </a:r>
            <a:r>
              <a:rPr lang="fr-FR" i="1" dirty="0" err="1"/>
              <a:t>Olist</a:t>
            </a:r>
            <a:r>
              <a:rPr lang="fr-FR" i="1" dirty="0"/>
              <a:t> sur 2 ans, de fin 2016 à fin 2018,</a:t>
            </a:r>
          </a:p>
          <a:p>
            <a:pPr marL="342900" indent="-342900">
              <a:buFont typeface="Wingdings" panose="05000000000000000000" pitchFamily="2" charset="2"/>
              <a:buChar char="Ø"/>
            </a:pPr>
            <a:r>
              <a:rPr lang="fr-FR" i="1" dirty="0"/>
              <a:t>Plus de 96 000 clients uniques concernés</a:t>
            </a:r>
          </a:p>
          <a:p>
            <a:pPr marL="342900" indent="-342900">
              <a:buFont typeface="Wingdings" panose="05000000000000000000" pitchFamily="2" charset="2"/>
              <a:buChar char="Ø"/>
            </a:pPr>
            <a:r>
              <a:rPr lang="fr-FR" i="1" dirty="0"/>
              <a:t>71 catégories de produits</a:t>
            </a:r>
          </a:p>
          <a:p>
            <a:pPr marL="342900" indent="-342900">
              <a:buFont typeface="Wingdings" panose="05000000000000000000" pitchFamily="2" charset="2"/>
              <a:buChar char="Ø"/>
            </a:pPr>
            <a:r>
              <a:rPr lang="en-US" i="1" dirty="0"/>
              <a:t>98666 </a:t>
            </a:r>
            <a:r>
              <a:rPr lang="en-US" i="1" dirty="0" err="1"/>
              <a:t>commandes</a:t>
            </a:r>
            <a:r>
              <a:rPr lang="en-US" i="1" dirty="0"/>
              <a:t> </a:t>
            </a:r>
            <a:r>
              <a:rPr lang="en-US" i="1" dirty="0" err="1"/>
              <a:t>distinctes</a:t>
            </a:r>
            <a:r>
              <a:rPr lang="en-US" i="1" dirty="0"/>
              <a:t> </a:t>
            </a:r>
          </a:p>
          <a:p>
            <a:pPr marL="342900" indent="-342900">
              <a:buFont typeface="Wingdings" panose="05000000000000000000" pitchFamily="2" charset="2"/>
              <a:buChar char="Ø"/>
            </a:pPr>
            <a:r>
              <a:rPr lang="en-US" i="1" dirty="0"/>
              <a:t>112650 </a:t>
            </a:r>
            <a:r>
              <a:rPr lang="en-US" i="1" dirty="0" err="1"/>
              <a:t>produits</a:t>
            </a:r>
            <a:r>
              <a:rPr lang="en-US" i="1" dirty="0"/>
              <a:t> </a:t>
            </a:r>
            <a:r>
              <a:rPr lang="en-US" i="1" dirty="0" err="1"/>
              <a:t>vendus</a:t>
            </a:r>
            <a:endParaRPr lang="fr-FR" i="1" dirty="0"/>
          </a:p>
          <a:p>
            <a:endParaRPr lang="fr-FR" i="1" dirty="0"/>
          </a:p>
          <a:p>
            <a:endParaRPr lang="fr-FR" i="1" dirty="0"/>
          </a:p>
          <a:p>
            <a:pPr marL="342900" indent="-342900">
              <a:buFont typeface="Wingdings" panose="05000000000000000000" pitchFamily="2" charset="2"/>
              <a:buChar char="§"/>
            </a:pPr>
            <a:r>
              <a:rPr lang="fr-FR" sz="2400" dirty="0"/>
              <a:t>La problématique</a:t>
            </a:r>
          </a:p>
          <a:p>
            <a:pPr marL="342900" indent="-342900">
              <a:buFont typeface="Wingdings" panose="05000000000000000000" pitchFamily="2" charset="2"/>
              <a:buChar char="Ø"/>
            </a:pPr>
            <a:r>
              <a:rPr lang="fr-FR" i="1" dirty="0"/>
              <a:t>Segmenter des clients en vue de la mise en place de campagnes de communication mieux ciblées</a:t>
            </a:r>
          </a:p>
          <a:p>
            <a:pPr marL="342900" indent="-342900">
              <a:buFont typeface="Wingdings" panose="05000000000000000000" pitchFamily="2" charset="2"/>
              <a:buChar char="Ø"/>
            </a:pPr>
            <a:r>
              <a:rPr lang="fr-FR" i="1" dirty="0"/>
              <a:t>Effectuer un clustering avec des algorithmes</a:t>
            </a:r>
          </a:p>
          <a:p>
            <a:pPr marL="342900" indent="-342900">
              <a:buFont typeface="Wingdings" panose="05000000000000000000" pitchFamily="2" charset="2"/>
              <a:buChar char="Ø"/>
            </a:pPr>
            <a:r>
              <a:rPr lang="fr-FR" i="1" dirty="0"/>
              <a:t>Proposer un contrat de maintenance</a:t>
            </a:r>
          </a:p>
        </p:txBody>
      </p:sp>
    </p:spTree>
    <p:extLst>
      <p:ext uri="{BB962C8B-B14F-4D97-AF65-F5344CB8AC3E}">
        <p14:creationId xmlns:p14="http://schemas.microsoft.com/office/powerpoint/2010/main" val="27485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2 :</a:t>
            </a:r>
          </a:p>
          <a:p>
            <a:pPr marL="0" indent="0">
              <a:buNone/>
            </a:pPr>
            <a:r>
              <a:rPr lang="fr-FR" sz="4800" dirty="0">
                <a:solidFill>
                  <a:schemeClr val="accent6">
                    <a:lumMod val="50000"/>
                  </a:schemeClr>
                </a:solidFill>
              </a:rPr>
              <a:t>Présentation du nettoyage et de l’exploration du jeu de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4036585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8</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567069" y="1159184"/>
            <a:ext cx="11057861" cy="5262979"/>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dirty="0"/>
              <a:t>Décision de concaténer les </a:t>
            </a:r>
            <a:r>
              <a:rPr lang="fr-FR" sz="2400" dirty="0" err="1"/>
              <a:t>dataset</a:t>
            </a:r>
            <a:r>
              <a:rPr lang="fr-FR" sz="2400" dirty="0"/>
              <a:t>, en se basant sur les colonnes communes (</a:t>
            </a:r>
            <a:r>
              <a:rPr lang="fr-FR" sz="2400" dirty="0" err="1"/>
              <a:t>customer</a:t>
            </a:r>
            <a:r>
              <a:rPr lang="fr-FR" sz="2400" dirty="0"/>
              <a:t> unique id ou </a:t>
            </a:r>
            <a:r>
              <a:rPr lang="fr-FR" sz="2400" dirty="0" err="1"/>
              <a:t>order</a:t>
            </a:r>
            <a:r>
              <a:rPr lang="fr-FR" sz="2400" dirty="0"/>
              <a:t> id) et en renommant les colonnes similaires entre les deux années </a:t>
            </a:r>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r>
              <a:rPr lang="fr-FR" sz="2400" dirty="0"/>
              <a:t>Décision de supprimer les colonnes qui ont plus de 80% de valeurs manquantes</a:t>
            </a:r>
          </a:p>
          <a:p>
            <a:endParaRPr lang="fr-FR" sz="2400" dirty="0"/>
          </a:p>
          <a:p>
            <a:pPr marL="342900" indent="-342900">
              <a:buFont typeface="Courier New" panose="02070309020205020404" pitchFamily="49" charset="0"/>
              <a:buChar char="o"/>
            </a:pPr>
            <a:endParaRPr lang="fr-FR" sz="2400" dirty="0"/>
          </a:p>
          <a:p>
            <a:pPr marL="342900" indent="-342900">
              <a:buFont typeface="Courier New" panose="02070309020205020404" pitchFamily="49" charset="0"/>
              <a:buChar char="o"/>
            </a:pPr>
            <a:r>
              <a:rPr lang="fr-FR" sz="2400" dirty="0"/>
              <a:t>Décision d’appliquer la médiane pour les valeurs manquantes quantitatives</a:t>
            </a:r>
          </a:p>
          <a:p>
            <a:endParaRPr lang="fr-FR" sz="2400" dirty="0"/>
          </a:p>
          <a:p>
            <a:endParaRPr lang="fr-FR" sz="2400" dirty="0"/>
          </a:p>
          <a:p>
            <a:pPr marL="342900" indent="-342900">
              <a:buFont typeface="Courier New" panose="02070309020205020404" pitchFamily="49" charset="0"/>
              <a:buChar char="o"/>
            </a:pPr>
            <a:r>
              <a:rPr lang="fr-FR" sz="2400" dirty="0"/>
              <a:t>Décision d’affichage d’une mention "</a:t>
            </a:r>
            <a:r>
              <a:rPr lang="fr-FR" sz="2400" dirty="0" err="1"/>
              <a:t>Unkown</a:t>
            </a:r>
            <a:r>
              <a:rPr lang="fr-FR" sz="2400" dirty="0"/>
              <a:t>" pour remplacer les NaN pour les valeurs qualitatives</a:t>
            </a:r>
          </a:p>
          <a:p>
            <a:endParaRPr lang="fr-FR" sz="2400" dirty="0"/>
          </a:p>
          <a:p>
            <a:pPr algn="ctr"/>
            <a:r>
              <a:rPr lang="fr-FR" sz="2400" b="1" dirty="0">
                <a:sym typeface="Wingdings" panose="05000000000000000000" pitchFamily="2" charset="2"/>
              </a:rPr>
              <a:t> Objectif : Ne pas biaiser le </a:t>
            </a:r>
            <a:r>
              <a:rPr lang="fr-FR" sz="2400" b="1" dirty="0" err="1">
                <a:sym typeface="Wingdings" panose="05000000000000000000" pitchFamily="2" charset="2"/>
              </a:rPr>
              <a:t>dataset</a:t>
            </a:r>
            <a:r>
              <a:rPr lang="fr-FR" sz="2400" b="1" dirty="0">
                <a:sym typeface="Wingdings" panose="05000000000000000000" pitchFamily="2" charset="2"/>
              </a:rPr>
              <a:t> et ne pas perdre des informations</a:t>
            </a:r>
            <a:endParaRPr lang="fr-FR" sz="2400" b="1" dirty="0"/>
          </a:p>
        </p:txBody>
      </p:sp>
    </p:spTree>
    <p:extLst>
      <p:ext uri="{BB962C8B-B14F-4D97-AF65-F5344CB8AC3E}">
        <p14:creationId xmlns:p14="http://schemas.microsoft.com/office/powerpoint/2010/main" val="86107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9</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567069" y="1159184"/>
            <a:ext cx="11057861" cy="461665"/>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400" b="1" dirty="0"/>
              <a:t>Concaténation du </a:t>
            </a:r>
            <a:r>
              <a:rPr lang="fr-FR" sz="2400" b="1" dirty="0" err="1"/>
              <a:t>dataset</a:t>
            </a:r>
            <a:r>
              <a:rPr lang="fr-FR" sz="2400" b="1" dirty="0"/>
              <a:t> effectuée sur cette base :</a:t>
            </a:r>
          </a:p>
        </p:txBody>
      </p:sp>
      <p:grpSp>
        <p:nvGrpSpPr>
          <p:cNvPr id="10" name="Groupe 9">
            <a:extLst>
              <a:ext uri="{FF2B5EF4-FFF2-40B4-BE49-F238E27FC236}">
                <a16:creationId xmlns:a16="http://schemas.microsoft.com/office/drawing/2014/main" id="{987DD99B-6999-4D22-9E59-BE067713E066}"/>
              </a:ext>
            </a:extLst>
          </p:cNvPr>
          <p:cNvGrpSpPr/>
          <p:nvPr/>
        </p:nvGrpSpPr>
        <p:grpSpPr>
          <a:xfrm>
            <a:off x="1208171" y="4660141"/>
            <a:ext cx="4658951" cy="1628485"/>
            <a:chOff x="455696" y="4488691"/>
            <a:chExt cx="4658951" cy="1628485"/>
          </a:xfrm>
          <a:noFill/>
        </p:grpSpPr>
        <p:sp>
          <p:nvSpPr>
            <p:cNvPr id="12" name="Rectangle 11">
              <a:extLst>
                <a:ext uri="{FF2B5EF4-FFF2-40B4-BE49-F238E27FC236}">
                  <a16:creationId xmlns:a16="http://schemas.microsoft.com/office/drawing/2014/main" id="{674863C6-8FD2-4A02-9FE9-07DCFB6BFDBD}"/>
                </a:ext>
              </a:extLst>
            </p:cNvPr>
            <p:cNvSpPr/>
            <p:nvPr/>
          </p:nvSpPr>
          <p:spPr>
            <a:xfrm>
              <a:off x="455696" y="4488691"/>
              <a:ext cx="4658951" cy="1628485"/>
            </a:xfrm>
            <a:prstGeom prst="rect">
              <a:avLst/>
            </a:pr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151DBF78-BFA1-44A6-88BC-D79BCB2D9943}"/>
                </a:ext>
              </a:extLst>
            </p:cNvPr>
            <p:cNvSpPr txBox="1"/>
            <p:nvPr/>
          </p:nvSpPr>
          <p:spPr>
            <a:xfrm>
              <a:off x="4800691" y="4522850"/>
              <a:ext cx="184731" cy="369332"/>
            </a:xfrm>
            <a:prstGeom prst="rect">
              <a:avLst/>
            </a:prstGeom>
            <a:grpFill/>
            <a:ln w="6350">
              <a:noFill/>
            </a:ln>
          </p:spPr>
          <p:txBody>
            <a:bodyPr wrap="none" rtlCol="0">
              <a:spAutoFit/>
            </a:bodyPr>
            <a:lstStyle/>
            <a:p>
              <a:endParaRPr lang="fr-FR" dirty="0"/>
            </a:p>
          </p:txBody>
        </p:sp>
      </p:grpSp>
      <p:grpSp>
        <p:nvGrpSpPr>
          <p:cNvPr id="14" name="Groupe 13">
            <a:extLst>
              <a:ext uri="{FF2B5EF4-FFF2-40B4-BE49-F238E27FC236}">
                <a16:creationId xmlns:a16="http://schemas.microsoft.com/office/drawing/2014/main" id="{B073B72C-AFC3-4EE3-9708-6A7B7AC6B240}"/>
              </a:ext>
            </a:extLst>
          </p:cNvPr>
          <p:cNvGrpSpPr/>
          <p:nvPr/>
        </p:nvGrpSpPr>
        <p:grpSpPr>
          <a:xfrm>
            <a:off x="6877136" y="4647784"/>
            <a:ext cx="2329476" cy="1642270"/>
            <a:chOff x="6124661" y="4488691"/>
            <a:chExt cx="2329476" cy="1642270"/>
          </a:xfrm>
          <a:noFill/>
        </p:grpSpPr>
        <p:sp>
          <p:nvSpPr>
            <p:cNvPr id="15" name="Rectangle 14">
              <a:extLst>
                <a:ext uri="{FF2B5EF4-FFF2-40B4-BE49-F238E27FC236}">
                  <a16:creationId xmlns:a16="http://schemas.microsoft.com/office/drawing/2014/main" id="{F044E763-3CD2-4A4D-ADBD-DDF926CEA889}"/>
                </a:ext>
              </a:extLst>
            </p:cNvPr>
            <p:cNvSpPr/>
            <p:nvPr/>
          </p:nvSpPr>
          <p:spPr>
            <a:xfrm>
              <a:off x="6124661" y="4488691"/>
              <a:ext cx="2329476" cy="1642270"/>
            </a:xfrm>
            <a:prstGeom prst="rect">
              <a:avLst/>
            </a:pr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FB788B4C-14C1-486C-B027-DF34AA2DF0E5}"/>
                </a:ext>
              </a:extLst>
            </p:cNvPr>
            <p:cNvSpPr txBox="1"/>
            <p:nvPr/>
          </p:nvSpPr>
          <p:spPr>
            <a:xfrm>
              <a:off x="8135152" y="4495784"/>
              <a:ext cx="184731" cy="369332"/>
            </a:xfrm>
            <a:prstGeom prst="rect">
              <a:avLst/>
            </a:prstGeom>
            <a:grpFill/>
            <a:ln w="6350">
              <a:noFill/>
            </a:ln>
          </p:spPr>
          <p:txBody>
            <a:bodyPr wrap="none" rtlCol="0">
              <a:spAutoFit/>
            </a:bodyPr>
            <a:lstStyle/>
            <a:p>
              <a:endParaRPr lang="fr-FR" dirty="0"/>
            </a:p>
          </p:txBody>
        </p:sp>
      </p:grpSp>
      <p:grpSp>
        <p:nvGrpSpPr>
          <p:cNvPr id="17" name="Groupe 16">
            <a:extLst>
              <a:ext uri="{FF2B5EF4-FFF2-40B4-BE49-F238E27FC236}">
                <a16:creationId xmlns:a16="http://schemas.microsoft.com/office/drawing/2014/main" id="{D446A004-A492-4EB0-9E3A-5A9502F5CCEC}"/>
              </a:ext>
            </a:extLst>
          </p:cNvPr>
          <p:cNvGrpSpPr/>
          <p:nvPr/>
        </p:nvGrpSpPr>
        <p:grpSpPr>
          <a:xfrm>
            <a:off x="3651666" y="2013293"/>
            <a:ext cx="5164130" cy="1238241"/>
            <a:chOff x="2899191" y="1841843"/>
            <a:chExt cx="5164130" cy="1238241"/>
          </a:xfrm>
          <a:noFill/>
        </p:grpSpPr>
        <p:sp>
          <p:nvSpPr>
            <p:cNvPr id="18" name="Rectangle 17">
              <a:extLst>
                <a:ext uri="{FF2B5EF4-FFF2-40B4-BE49-F238E27FC236}">
                  <a16:creationId xmlns:a16="http://schemas.microsoft.com/office/drawing/2014/main" id="{3048D175-85AA-4313-9B00-96935268D593}"/>
                </a:ext>
              </a:extLst>
            </p:cNvPr>
            <p:cNvSpPr/>
            <p:nvPr/>
          </p:nvSpPr>
          <p:spPr>
            <a:xfrm>
              <a:off x="2899191" y="1841843"/>
              <a:ext cx="5164130" cy="1238241"/>
            </a:xfrm>
            <a:prstGeom prst="rect">
              <a:avLst/>
            </a:pr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D50C13A1-7944-436C-AFD2-7EE9276BA992}"/>
                </a:ext>
              </a:extLst>
            </p:cNvPr>
            <p:cNvSpPr txBox="1"/>
            <p:nvPr/>
          </p:nvSpPr>
          <p:spPr>
            <a:xfrm>
              <a:off x="2907266" y="1849213"/>
              <a:ext cx="184731" cy="369332"/>
            </a:xfrm>
            <a:prstGeom prst="rect">
              <a:avLst/>
            </a:prstGeom>
            <a:grpFill/>
            <a:ln w="6350">
              <a:noFill/>
            </a:ln>
          </p:spPr>
          <p:txBody>
            <a:bodyPr wrap="none" rtlCol="0">
              <a:spAutoFit/>
            </a:bodyPr>
            <a:lstStyle/>
            <a:p>
              <a:endParaRPr lang="fr-FR" dirty="0"/>
            </a:p>
          </p:txBody>
        </p:sp>
      </p:grpSp>
      <p:grpSp>
        <p:nvGrpSpPr>
          <p:cNvPr id="20" name="Groupe 19">
            <a:extLst>
              <a:ext uri="{FF2B5EF4-FFF2-40B4-BE49-F238E27FC236}">
                <a16:creationId xmlns:a16="http://schemas.microsoft.com/office/drawing/2014/main" id="{86A0A01A-0558-4151-8101-56308757AF0F}"/>
              </a:ext>
            </a:extLst>
          </p:cNvPr>
          <p:cNvGrpSpPr/>
          <p:nvPr/>
        </p:nvGrpSpPr>
        <p:grpSpPr>
          <a:xfrm>
            <a:off x="3642216" y="2013292"/>
            <a:ext cx="5173580" cy="2568985"/>
            <a:chOff x="2889741" y="1841842"/>
            <a:chExt cx="5173580" cy="2568985"/>
          </a:xfrm>
          <a:noFill/>
        </p:grpSpPr>
        <p:sp>
          <p:nvSpPr>
            <p:cNvPr id="21" name="Rectangle 77">
              <a:extLst>
                <a:ext uri="{FF2B5EF4-FFF2-40B4-BE49-F238E27FC236}">
                  <a16:creationId xmlns:a16="http://schemas.microsoft.com/office/drawing/2014/main" id="{FF18F961-75E8-4A92-B3A7-D603E6FA085E}"/>
                </a:ext>
              </a:extLst>
            </p:cNvPr>
            <p:cNvSpPr/>
            <p:nvPr/>
          </p:nvSpPr>
          <p:spPr>
            <a:xfrm>
              <a:off x="2889741" y="1841842"/>
              <a:ext cx="5173580" cy="2568985"/>
            </a:xfrm>
            <a:custGeom>
              <a:avLst/>
              <a:gdLst>
                <a:gd name="connsiteX0" fmla="*/ 0 w 5161547"/>
                <a:gd name="connsiteY0" fmla="*/ 0 h 1222201"/>
                <a:gd name="connsiteX1" fmla="*/ 5161547 w 5161547"/>
                <a:gd name="connsiteY1" fmla="*/ 0 h 1222201"/>
                <a:gd name="connsiteX2" fmla="*/ 5161547 w 5161547"/>
                <a:gd name="connsiteY2" fmla="*/ 1222201 h 1222201"/>
                <a:gd name="connsiteX3" fmla="*/ 0 w 5161547"/>
                <a:gd name="connsiteY3" fmla="*/ 1222201 h 1222201"/>
                <a:gd name="connsiteX4" fmla="*/ 0 w 5161547"/>
                <a:gd name="connsiteY4" fmla="*/ 0 h 1222201"/>
                <a:gd name="connsiteX0" fmla="*/ 0 w 5161547"/>
                <a:gd name="connsiteY0" fmla="*/ 0 h 1226212"/>
                <a:gd name="connsiteX1" fmla="*/ 5161547 w 5161547"/>
                <a:gd name="connsiteY1" fmla="*/ 0 h 1226212"/>
                <a:gd name="connsiteX2" fmla="*/ 5161547 w 5161547"/>
                <a:gd name="connsiteY2" fmla="*/ 1222201 h 1226212"/>
                <a:gd name="connsiteX3" fmla="*/ 1905000 w 5161547"/>
                <a:gd name="connsiteY3" fmla="*/ 1226212 h 1226212"/>
                <a:gd name="connsiteX4" fmla="*/ 0 w 5161547"/>
                <a:gd name="connsiteY4" fmla="*/ 1222201 h 1226212"/>
                <a:gd name="connsiteX5" fmla="*/ 0 w 5161547"/>
                <a:gd name="connsiteY5" fmla="*/ 0 h 1226212"/>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0 w 5161547"/>
                <a:gd name="connsiteY4" fmla="*/ 2425359 h 2425359"/>
                <a:gd name="connsiteX5" fmla="*/ 0 w 5161547"/>
                <a:gd name="connsiteY5" fmla="*/ 0 h 2425359"/>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1664368 w 5161547"/>
                <a:gd name="connsiteY4" fmla="*/ 1394653 h 2425359"/>
                <a:gd name="connsiteX5" fmla="*/ 0 w 5161547"/>
                <a:gd name="connsiteY5" fmla="*/ 2425359 h 2425359"/>
                <a:gd name="connsiteX6" fmla="*/ 0 w 5161547"/>
                <a:gd name="connsiteY6" fmla="*/ 0 h 2425359"/>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2037347 w 5161547"/>
                <a:gd name="connsiteY4" fmla="*/ 2369211 h 2425359"/>
                <a:gd name="connsiteX5" fmla="*/ 0 w 5161547"/>
                <a:gd name="connsiteY5" fmla="*/ 2425359 h 2425359"/>
                <a:gd name="connsiteX6" fmla="*/ 0 w 5161547"/>
                <a:gd name="connsiteY6" fmla="*/ 0 h 2425359"/>
                <a:gd name="connsiteX0" fmla="*/ 0 w 5161547"/>
                <a:gd name="connsiteY0" fmla="*/ 0 h 2425359"/>
                <a:gd name="connsiteX1" fmla="*/ 5161547 w 5161547"/>
                <a:gd name="connsiteY1" fmla="*/ 0 h 2425359"/>
                <a:gd name="connsiteX2" fmla="*/ 5161547 w 5161547"/>
                <a:gd name="connsiteY2" fmla="*/ 1222201 h 2425359"/>
                <a:gd name="connsiteX3" fmla="*/ 2037348 w 5161547"/>
                <a:gd name="connsiteY3" fmla="*/ 1262306 h 2425359"/>
                <a:gd name="connsiteX4" fmla="*/ 2037347 w 5161547"/>
                <a:gd name="connsiteY4" fmla="*/ 2369211 h 2425359"/>
                <a:gd name="connsiteX5" fmla="*/ 0 w 5161547"/>
                <a:gd name="connsiteY5" fmla="*/ 2425359 h 2425359"/>
                <a:gd name="connsiteX6" fmla="*/ 0 w 5161547"/>
                <a:gd name="connsiteY6" fmla="*/ 0 h 2425359"/>
                <a:gd name="connsiteX0" fmla="*/ 168443 w 5329990"/>
                <a:gd name="connsiteY0" fmla="*/ 0 h 2369211"/>
                <a:gd name="connsiteX1" fmla="*/ 5329990 w 5329990"/>
                <a:gd name="connsiteY1" fmla="*/ 0 h 2369211"/>
                <a:gd name="connsiteX2" fmla="*/ 5329990 w 5329990"/>
                <a:gd name="connsiteY2" fmla="*/ 1222201 h 2369211"/>
                <a:gd name="connsiteX3" fmla="*/ 2205791 w 5329990"/>
                <a:gd name="connsiteY3" fmla="*/ 1262306 h 2369211"/>
                <a:gd name="connsiteX4" fmla="*/ 2205790 w 5329990"/>
                <a:gd name="connsiteY4" fmla="*/ 2369211 h 2369211"/>
                <a:gd name="connsiteX5" fmla="*/ 0 w 5329990"/>
                <a:gd name="connsiteY5" fmla="*/ 2353170 h 2369211"/>
                <a:gd name="connsiteX6" fmla="*/ 168443 w 5329990"/>
                <a:gd name="connsiteY6" fmla="*/ 0 h 2369211"/>
                <a:gd name="connsiteX0" fmla="*/ 12032 w 5329990"/>
                <a:gd name="connsiteY0" fmla="*/ 0 h 2537653"/>
                <a:gd name="connsiteX1" fmla="*/ 5329990 w 5329990"/>
                <a:gd name="connsiteY1" fmla="*/ 168442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21612 h 2537653"/>
                <a:gd name="connsiteX6" fmla="*/ 12032 w 5329990"/>
                <a:gd name="connsiteY6" fmla="*/ 0 h 2537653"/>
                <a:gd name="connsiteX0" fmla="*/ 259 w 5318217"/>
                <a:gd name="connsiteY0" fmla="*/ 0 h 2537653"/>
                <a:gd name="connsiteX1" fmla="*/ 5318217 w 5318217"/>
                <a:gd name="connsiteY1" fmla="*/ 168442 h 2537653"/>
                <a:gd name="connsiteX2" fmla="*/ 5318217 w 5318217"/>
                <a:gd name="connsiteY2" fmla="*/ 1390643 h 2537653"/>
                <a:gd name="connsiteX3" fmla="*/ 2194018 w 5318217"/>
                <a:gd name="connsiteY3" fmla="*/ 1430748 h 2537653"/>
                <a:gd name="connsiteX4" fmla="*/ 2194017 w 5318217"/>
                <a:gd name="connsiteY4" fmla="*/ 2537653 h 2537653"/>
                <a:gd name="connsiteX5" fmla="*/ 36353 w 5318217"/>
                <a:gd name="connsiteY5" fmla="*/ 2521612 h 2537653"/>
                <a:gd name="connsiteX6" fmla="*/ 259 w 5318217"/>
                <a:gd name="connsiteY6" fmla="*/ 0 h 2537653"/>
                <a:gd name="connsiteX0" fmla="*/ 533 w 5318491"/>
                <a:gd name="connsiteY0" fmla="*/ 0 h 2537653"/>
                <a:gd name="connsiteX1" fmla="*/ 5318491 w 5318491"/>
                <a:gd name="connsiteY1" fmla="*/ 168442 h 2537653"/>
                <a:gd name="connsiteX2" fmla="*/ 5318491 w 5318491"/>
                <a:gd name="connsiteY2" fmla="*/ 1390643 h 2537653"/>
                <a:gd name="connsiteX3" fmla="*/ 2194292 w 5318491"/>
                <a:gd name="connsiteY3" fmla="*/ 1430748 h 2537653"/>
                <a:gd name="connsiteX4" fmla="*/ 2194291 w 5318491"/>
                <a:gd name="connsiteY4" fmla="*/ 2537653 h 2537653"/>
                <a:gd name="connsiteX5" fmla="*/ 12564 w 5318491"/>
                <a:gd name="connsiteY5" fmla="*/ 2533644 h 2537653"/>
                <a:gd name="connsiteX6" fmla="*/ 533 w 5318491"/>
                <a:gd name="connsiteY6" fmla="*/ 0 h 2537653"/>
                <a:gd name="connsiteX0" fmla="*/ 12032 w 5329990"/>
                <a:gd name="connsiteY0" fmla="*/ 0 h 2537653"/>
                <a:gd name="connsiteX1" fmla="*/ 5329990 w 5329990"/>
                <a:gd name="connsiteY1" fmla="*/ 168442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33644 h 2537653"/>
                <a:gd name="connsiteX6" fmla="*/ 12032 w 5329990"/>
                <a:gd name="connsiteY6" fmla="*/ 0 h 2537653"/>
                <a:gd name="connsiteX0" fmla="*/ 12032 w 5329990"/>
                <a:gd name="connsiteY0" fmla="*/ 0 h 2537653"/>
                <a:gd name="connsiteX1" fmla="*/ 5173579 w 5329990"/>
                <a:gd name="connsiteY1" fmla="*/ 0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33644 h 2537653"/>
                <a:gd name="connsiteX6" fmla="*/ 12032 w 5329990"/>
                <a:gd name="connsiteY6" fmla="*/ 0 h 2537653"/>
                <a:gd name="connsiteX0" fmla="*/ 12032 w 5173580"/>
                <a:gd name="connsiteY0" fmla="*/ 0 h 2537653"/>
                <a:gd name="connsiteX1" fmla="*/ 5173579 w 5173580"/>
                <a:gd name="connsiteY1" fmla="*/ 0 h 2537653"/>
                <a:gd name="connsiteX2" fmla="*/ 5173580 w 5173580"/>
                <a:gd name="connsiteY2" fmla="*/ 1234232 h 2537653"/>
                <a:gd name="connsiteX3" fmla="*/ 2205791 w 5173580"/>
                <a:gd name="connsiteY3" fmla="*/ 1430748 h 2537653"/>
                <a:gd name="connsiteX4" fmla="*/ 2205790 w 5173580"/>
                <a:gd name="connsiteY4" fmla="*/ 2537653 h 2537653"/>
                <a:gd name="connsiteX5" fmla="*/ 0 w 5173580"/>
                <a:gd name="connsiteY5" fmla="*/ 2533644 h 2537653"/>
                <a:gd name="connsiteX6" fmla="*/ 12032 w 5173580"/>
                <a:gd name="connsiteY6" fmla="*/ 0 h 2537653"/>
                <a:gd name="connsiteX0" fmla="*/ 12032 w 5173580"/>
                <a:gd name="connsiteY0" fmla="*/ 0 h 2537653"/>
                <a:gd name="connsiteX1" fmla="*/ 5173579 w 5173580"/>
                <a:gd name="connsiteY1" fmla="*/ 0 h 2537653"/>
                <a:gd name="connsiteX2" fmla="*/ 5173580 w 5173580"/>
                <a:gd name="connsiteY2" fmla="*/ 1234232 h 2537653"/>
                <a:gd name="connsiteX3" fmla="*/ 2217822 w 5173580"/>
                <a:gd name="connsiteY3" fmla="*/ 1238243 h 2537653"/>
                <a:gd name="connsiteX4" fmla="*/ 2205790 w 5173580"/>
                <a:gd name="connsiteY4" fmla="*/ 2537653 h 2537653"/>
                <a:gd name="connsiteX5" fmla="*/ 0 w 5173580"/>
                <a:gd name="connsiteY5" fmla="*/ 2533644 h 2537653"/>
                <a:gd name="connsiteX6" fmla="*/ 12032 w 5173580"/>
                <a:gd name="connsiteY6" fmla="*/ 0 h 2537653"/>
                <a:gd name="connsiteX0" fmla="*/ 348 w 5161896"/>
                <a:gd name="connsiteY0" fmla="*/ 0 h 2545676"/>
                <a:gd name="connsiteX1" fmla="*/ 5161895 w 5161896"/>
                <a:gd name="connsiteY1" fmla="*/ 0 h 2545676"/>
                <a:gd name="connsiteX2" fmla="*/ 5161896 w 5161896"/>
                <a:gd name="connsiteY2" fmla="*/ 1234232 h 2545676"/>
                <a:gd name="connsiteX3" fmla="*/ 2206138 w 5161896"/>
                <a:gd name="connsiteY3" fmla="*/ 1238243 h 2545676"/>
                <a:gd name="connsiteX4" fmla="*/ 2194106 w 5161896"/>
                <a:gd name="connsiteY4" fmla="*/ 2537653 h 2545676"/>
                <a:gd name="connsiteX5" fmla="*/ 24411 w 5161896"/>
                <a:gd name="connsiteY5" fmla="*/ 2545676 h 2545676"/>
                <a:gd name="connsiteX6" fmla="*/ 348 w 5161896"/>
                <a:gd name="connsiteY6" fmla="*/ 0 h 2545676"/>
                <a:gd name="connsiteX0" fmla="*/ 12032 w 5173580"/>
                <a:gd name="connsiteY0" fmla="*/ 0 h 2557708"/>
                <a:gd name="connsiteX1" fmla="*/ 5173579 w 5173580"/>
                <a:gd name="connsiteY1" fmla="*/ 0 h 2557708"/>
                <a:gd name="connsiteX2" fmla="*/ 5173580 w 5173580"/>
                <a:gd name="connsiteY2" fmla="*/ 1234232 h 2557708"/>
                <a:gd name="connsiteX3" fmla="*/ 2217822 w 5173580"/>
                <a:gd name="connsiteY3" fmla="*/ 1238243 h 2557708"/>
                <a:gd name="connsiteX4" fmla="*/ 2205790 w 5173580"/>
                <a:gd name="connsiteY4" fmla="*/ 2537653 h 2557708"/>
                <a:gd name="connsiteX5" fmla="*/ 0 w 5173580"/>
                <a:gd name="connsiteY5" fmla="*/ 2557708 h 2557708"/>
                <a:gd name="connsiteX6" fmla="*/ 12032 w 5173580"/>
                <a:gd name="connsiteY6" fmla="*/ 0 h 2557708"/>
                <a:gd name="connsiteX0" fmla="*/ 12032 w 5173580"/>
                <a:gd name="connsiteY0" fmla="*/ 0 h 2573748"/>
                <a:gd name="connsiteX1" fmla="*/ 5173579 w 5173580"/>
                <a:gd name="connsiteY1" fmla="*/ 0 h 2573748"/>
                <a:gd name="connsiteX2" fmla="*/ 5173580 w 5173580"/>
                <a:gd name="connsiteY2" fmla="*/ 1234232 h 2573748"/>
                <a:gd name="connsiteX3" fmla="*/ 2217822 w 5173580"/>
                <a:gd name="connsiteY3" fmla="*/ 1238243 h 2573748"/>
                <a:gd name="connsiteX4" fmla="*/ 2229853 w 5173580"/>
                <a:gd name="connsiteY4" fmla="*/ 2573748 h 2573748"/>
                <a:gd name="connsiteX5" fmla="*/ 0 w 5173580"/>
                <a:gd name="connsiteY5" fmla="*/ 2557708 h 2573748"/>
                <a:gd name="connsiteX6" fmla="*/ 12032 w 5173580"/>
                <a:gd name="connsiteY6" fmla="*/ 0 h 2573748"/>
                <a:gd name="connsiteX0" fmla="*/ 12032 w 5173580"/>
                <a:gd name="connsiteY0" fmla="*/ 0 h 2568985"/>
                <a:gd name="connsiteX1" fmla="*/ 5173579 w 5173580"/>
                <a:gd name="connsiteY1" fmla="*/ 0 h 2568985"/>
                <a:gd name="connsiteX2" fmla="*/ 5173580 w 5173580"/>
                <a:gd name="connsiteY2" fmla="*/ 1234232 h 2568985"/>
                <a:gd name="connsiteX3" fmla="*/ 2217822 w 5173580"/>
                <a:gd name="connsiteY3" fmla="*/ 1238243 h 2568985"/>
                <a:gd name="connsiteX4" fmla="*/ 2220328 w 5173580"/>
                <a:gd name="connsiteY4" fmla="*/ 2568985 h 2568985"/>
                <a:gd name="connsiteX5" fmla="*/ 0 w 5173580"/>
                <a:gd name="connsiteY5" fmla="*/ 2557708 h 2568985"/>
                <a:gd name="connsiteX6" fmla="*/ 12032 w 5173580"/>
                <a:gd name="connsiteY6" fmla="*/ 0 h 256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3580" h="2568985">
                  <a:moveTo>
                    <a:pt x="12032" y="0"/>
                  </a:moveTo>
                  <a:lnTo>
                    <a:pt x="5173579" y="0"/>
                  </a:lnTo>
                  <a:cubicBezTo>
                    <a:pt x="5173579" y="411411"/>
                    <a:pt x="5173580" y="822821"/>
                    <a:pt x="5173580" y="1234232"/>
                  </a:cubicBezTo>
                  <a:lnTo>
                    <a:pt x="2217822" y="1238243"/>
                  </a:lnTo>
                  <a:cubicBezTo>
                    <a:pt x="2217822" y="1607211"/>
                    <a:pt x="2220328" y="2200017"/>
                    <a:pt x="2220328" y="2568985"/>
                  </a:cubicBezTo>
                  <a:lnTo>
                    <a:pt x="0" y="2557708"/>
                  </a:lnTo>
                  <a:cubicBezTo>
                    <a:pt x="4011" y="1717171"/>
                    <a:pt x="8021" y="840537"/>
                    <a:pt x="12032" y="0"/>
                  </a:cubicBezTo>
                  <a:close/>
                </a:path>
              </a:pathLst>
            </a:cu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049A26C9-F295-47E4-9E88-857B5C0C2972}"/>
                </a:ext>
              </a:extLst>
            </p:cNvPr>
            <p:cNvSpPr txBox="1"/>
            <p:nvPr/>
          </p:nvSpPr>
          <p:spPr>
            <a:xfrm>
              <a:off x="2911382" y="1869538"/>
              <a:ext cx="184731" cy="369332"/>
            </a:xfrm>
            <a:prstGeom prst="rect">
              <a:avLst/>
            </a:prstGeom>
            <a:grpFill/>
            <a:ln w="6350">
              <a:noFill/>
            </a:ln>
          </p:spPr>
          <p:txBody>
            <a:bodyPr wrap="none" rtlCol="0">
              <a:spAutoFit/>
            </a:bodyPr>
            <a:lstStyle/>
            <a:p>
              <a:endParaRPr lang="fr-FR" dirty="0"/>
            </a:p>
          </p:txBody>
        </p:sp>
      </p:grpSp>
      <p:grpSp>
        <p:nvGrpSpPr>
          <p:cNvPr id="23" name="Groupe 22">
            <a:extLst>
              <a:ext uri="{FF2B5EF4-FFF2-40B4-BE49-F238E27FC236}">
                <a16:creationId xmlns:a16="http://schemas.microsoft.com/office/drawing/2014/main" id="{7EA5204B-0FC7-4603-AF12-563FD4058624}"/>
              </a:ext>
            </a:extLst>
          </p:cNvPr>
          <p:cNvGrpSpPr/>
          <p:nvPr/>
        </p:nvGrpSpPr>
        <p:grpSpPr>
          <a:xfrm>
            <a:off x="1210575" y="1997990"/>
            <a:ext cx="7608014" cy="4291275"/>
            <a:chOff x="458100" y="1826540"/>
            <a:chExt cx="7608014" cy="4291275"/>
          </a:xfrm>
          <a:noFill/>
        </p:grpSpPr>
        <p:sp>
          <p:nvSpPr>
            <p:cNvPr id="24" name="Rectangle 77">
              <a:extLst>
                <a:ext uri="{FF2B5EF4-FFF2-40B4-BE49-F238E27FC236}">
                  <a16:creationId xmlns:a16="http://schemas.microsoft.com/office/drawing/2014/main" id="{DAC088F1-80AC-4609-BCF8-FBD0A905071C}"/>
                </a:ext>
              </a:extLst>
            </p:cNvPr>
            <p:cNvSpPr/>
            <p:nvPr/>
          </p:nvSpPr>
          <p:spPr>
            <a:xfrm>
              <a:off x="458100" y="1847280"/>
              <a:ext cx="7608014" cy="4270535"/>
            </a:xfrm>
            <a:custGeom>
              <a:avLst/>
              <a:gdLst>
                <a:gd name="connsiteX0" fmla="*/ 0 w 5161547"/>
                <a:gd name="connsiteY0" fmla="*/ 0 h 1222201"/>
                <a:gd name="connsiteX1" fmla="*/ 5161547 w 5161547"/>
                <a:gd name="connsiteY1" fmla="*/ 0 h 1222201"/>
                <a:gd name="connsiteX2" fmla="*/ 5161547 w 5161547"/>
                <a:gd name="connsiteY2" fmla="*/ 1222201 h 1222201"/>
                <a:gd name="connsiteX3" fmla="*/ 0 w 5161547"/>
                <a:gd name="connsiteY3" fmla="*/ 1222201 h 1222201"/>
                <a:gd name="connsiteX4" fmla="*/ 0 w 5161547"/>
                <a:gd name="connsiteY4" fmla="*/ 0 h 1222201"/>
                <a:gd name="connsiteX0" fmla="*/ 0 w 5161547"/>
                <a:gd name="connsiteY0" fmla="*/ 0 h 1226212"/>
                <a:gd name="connsiteX1" fmla="*/ 5161547 w 5161547"/>
                <a:gd name="connsiteY1" fmla="*/ 0 h 1226212"/>
                <a:gd name="connsiteX2" fmla="*/ 5161547 w 5161547"/>
                <a:gd name="connsiteY2" fmla="*/ 1222201 h 1226212"/>
                <a:gd name="connsiteX3" fmla="*/ 1905000 w 5161547"/>
                <a:gd name="connsiteY3" fmla="*/ 1226212 h 1226212"/>
                <a:gd name="connsiteX4" fmla="*/ 0 w 5161547"/>
                <a:gd name="connsiteY4" fmla="*/ 1222201 h 1226212"/>
                <a:gd name="connsiteX5" fmla="*/ 0 w 5161547"/>
                <a:gd name="connsiteY5" fmla="*/ 0 h 1226212"/>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0 w 5161547"/>
                <a:gd name="connsiteY4" fmla="*/ 2425359 h 2425359"/>
                <a:gd name="connsiteX5" fmla="*/ 0 w 5161547"/>
                <a:gd name="connsiteY5" fmla="*/ 0 h 2425359"/>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1664368 w 5161547"/>
                <a:gd name="connsiteY4" fmla="*/ 1394653 h 2425359"/>
                <a:gd name="connsiteX5" fmla="*/ 0 w 5161547"/>
                <a:gd name="connsiteY5" fmla="*/ 2425359 h 2425359"/>
                <a:gd name="connsiteX6" fmla="*/ 0 w 5161547"/>
                <a:gd name="connsiteY6" fmla="*/ 0 h 2425359"/>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2037347 w 5161547"/>
                <a:gd name="connsiteY4" fmla="*/ 2369211 h 2425359"/>
                <a:gd name="connsiteX5" fmla="*/ 0 w 5161547"/>
                <a:gd name="connsiteY5" fmla="*/ 2425359 h 2425359"/>
                <a:gd name="connsiteX6" fmla="*/ 0 w 5161547"/>
                <a:gd name="connsiteY6" fmla="*/ 0 h 2425359"/>
                <a:gd name="connsiteX0" fmla="*/ 0 w 5161547"/>
                <a:gd name="connsiteY0" fmla="*/ 0 h 2425359"/>
                <a:gd name="connsiteX1" fmla="*/ 5161547 w 5161547"/>
                <a:gd name="connsiteY1" fmla="*/ 0 h 2425359"/>
                <a:gd name="connsiteX2" fmla="*/ 5161547 w 5161547"/>
                <a:gd name="connsiteY2" fmla="*/ 1222201 h 2425359"/>
                <a:gd name="connsiteX3" fmla="*/ 2037348 w 5161547"/>
                <a:gd name="connsiteY3" fmla="*/ 1262306 h 2425359"/>
                <a:gd name="connsiteX4" fmla="*/ 2037347 w 5161547"/>
                <a:gd name="connsiteY4" fmla="*/ 2369211 h 2425359"/>
                <a:gd name="connsiteX5" fmla="*/ 0 w 5161547"/>
                <a:gd name="connsiteY5" fmla="*/ 2425359 h 2425359"/>
                <a:gd name="connsiteX6" fmla="*/ 0 w 5161547"/>
                <a:gd name="connsiteY6" fmla="*/ 0 h 2425359"/>
                <a:gd name="connsiteX0" fmla="*/ 168443 w 5329990"/>
                <a:gd name="connsiteY0" fmla="*/ 0 h 2369211"/>
                <a:gd name="connsiteX1" fmla="*/ 5329990 w 5329990"/>
                <a:gd name="connsiteY1" fmla="*/ 0 h 2369211"/>
                <a:gd name="connsiteX2" fmla="*/ 5329990 w 5329990"/>
                <a:gd name="connsiteY2" fmla="*/ 1222201 h 2369211"/>
                <a:gd name="connsiteX3" fmla="*/ 2205791 w 5329990"/>
                <a:gd name="connsiteY3" fmla="*/ 1262306 h 2369211"/>
                <a:gd name="connsiteX4" fmla="*/ 2205790 w 5329990"/>
                <a:gd name="connsiteY4" fmla="*/ 2369211 h 2369211"/>
                <a:gd name="connsiteX5" fmla="*/ 0 w 5329990"/>
                <a:gd name="connsiteY5" fmla="*/ 2353170 h 2369211"/>
                <a:gd name="connsiteX6" fmla="*/ 168443 w 5329990"/>
                <a:gd name="connsiteY6" fmla="*/ 0 h 2369211"/>
                <a:gd name="connsiteX0" fmla="*/ 12032 w 5329990"/>
                <a:gd name="connsiteY0" fmla="*/ 0 h 2537653"/>
                <a:gd name="connsiteX1" fmla="*/ 5329990 w 5329990"/>
                <a:gd name="connsiteY1" fmla="*/ 168442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21612 h 2537653"/>
                <a:gd name="connsiteX6" fmla="*/ 12032 w 5329990"/>
                <a:gd name="connsiteY6" fmla="*/ 0 h 2537653"/>
                <a:gd name="connsiteX0" fmla="*/ 259 w 5318217"/>
                <a:gd name="connsiteY0" fmla="*/ 0 h 2537653"/>
                <a:gd name="connsiteX1" fmla="*/ 5318217 w 5318217"/>
                <a:gd name="connsiteY1" fmla="*/ 168442 h 2537653"/>
                <a:gd name="connsiteX2" fmla="*/ 5318217 w 5318217"/>
                <a:gd name="connsiteY2" fmla="*/ 1390643 h 2537653"/>
                <a:gd name="connsiteX3" fmla="*/ 2194018 w 5318217"/>
                <a:gd name="connsiteY3" fmla="*/ 1430748 h 2537653"/>
                <a:gd name="connsiteX4" fmla="*/ 2194017 w 5318217"/>
                <a:gd name="connsiteY4" fmla="*/ 2537653 h 2537653"/>
                <a:gd name="connsiteX5" fmla="*/ 36353 w 5318217"/>
                <a:gd name="connsiteY5" fmla="*/ 2521612 h 2537653"/>
                <a:gd name="connsiteX6" fmla="*/ 259 w 5318217"/>
                <a:gd name="connsiteY6" fmla="*/ 0 h 2537653"/>
                <a:gd name="connsiteX0" fmla="*/ 533 w 5318491"/>
                <a:gd name="connsiteY0" fmla="*/ 0 h 2537653"/>
                <a:gd name="connsiteX1" fmla="*/ 5318491 w 5318491"/>
                <a:gd name="connsiteY1" fmla="*/ 168442 h 2537653"/>
                <a:gd name="connsiteX2" fmla="*/ 5318491 w 5318491"/>
                <a:gd name="connsiteY2" fmla="*/ 1390643 h 2537653"/>
                <a:gd name="connsiteX3" fmla="*/ 2194292 w 5318491"/>
                <a:gd name="connsiteY3" fmla="*/ 1430748 h 2537653"/>
                <a:gd name="connsiteX4" fmla="*/ 2194291 w 5318491"/>
                <a:gd name="connsiteY4" fmla="*/ 2537653 h 2537653"/>
                <a:gd name="connsiteX5" fmla="*/ 12564 w 5318491"/>
                <a:gd name="connsiteY5" fmla="*/ 2533644 h 2537653"/>
                <a:gd name="connsiteX6" fmla="*/ 533 w 5318491"/>
                <a:gd name="connsiteY6" fmla="*/ 0 h 2537653"/>
                <a:gd name="connsiteX0" fmla="*/ 12032 w 5329990"/>
                <a:gd name="connsiteY0" fmla="*/ 0 h 2537653"/>
                <a:gd name="connsiteX1" fmla="*/ 5329990 w 5329990"/>
                <a:gd name="connsiteY1" fmla="*/ 168442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33644 h 2537653"/>
                <a:gd name="connsiteX6" fmla="*/ 12032 w 5329990"/>
                <a:gd name="connsiteY6" fmla="*/ 0 h 2537653"/>
                <a:gd name="connsiteX0" fmla="*/ 12032 w 5329990"/>
                <a:gd name="connsiteY0" fmla="*/ 0 h 2537653"/>
                <a:gd name="connsiteX1" fmla="*/ 5173579 w 5329990"/>
                <a:gd name="connsiteY1" fmla="*/ 0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33644 h 2537653"/>
                <a:gd name="connsiteX6" fmla="*/ 12032 w 5329990"/>
                <a:gd name="connsiteY6" fmla="*/ 0 h 2537653"/>
                <a:gd name="connsiteX0" fmla="*/ 12032 w 5173580"/>
                <a:gd name="connsiteY0" fmla="*/ 0 h 2537653"/>
                <a:gd name="connsiteX1" fmla="*/ 5173579 w 5173580"/>
                <a:gd name="connsiteY1" fmla="*/ 0 h 2537653"/>
                <a:gd name="connsiteX2" fmla="*/ 5173580 w 5173580"/>
                <a:gd name="connsiteY2" fmla="*/ 1234232 h 2537653"/>
                <a:gd name="connsiteX3" fmla="*/ 2205791 w 5173580"/>
                <a:gd name="connsiteY3" fmla="*/ 1430748 h 2537653"/>
                <a:gd name="connsiteX4" fmla="*/ 2205790 w 5173580"/>
                <a:gd name="connsiteY4" fmla="*/ 2537653 h 2537653"/>
                <a:gd name="connsiteX5" fmla="*/ 0 w 5173580"/>
                <a:gd name="connsiteY5" fmla="*/ 2533644 h 2537653"/>
                <a:gd name="connsiteX6" fmla="*/ 12032 w 5173580"/>
                <a:gd name="connsiteY6" fmla="*/ 0 h 2537653"/>
                <a:gd name="connsiteX0" fmla="*/ 12032 w 5173580"/>
                <a:gd name="connsiteY0" fmla="*/ 0 h 2537653"/>
                <a:gd name="connsiteX1" fmla="*/ 5173579 w 5173580"/>
                <a:gd name="connsiteY1" fmla="*/ 0 h 2537653"/>
                <a:gd name="connsiteX2" fmla="*/ 5173580 w 5173580"/>
                <a:gd name="connsiteY2" fmla="*/ 1234232 h 2537653"/>
                <a:gd name="connsiteX3" fmla="*/ 2217822 w 5173580"/>
                <a:gd name="connsiteY3" fmla="*/ 1238243 h 2537653"/>
                <a:gd name="connsiteX4" fmla="*/ 2205790 w 5173580"/>
                <a:gd name="connsiteY4" fmla="*/ 2537653 h 2537653"/>
                <a:gd name="connsiteX5" fmla="*/ 0 w 5173580"/>
                <a:gd name="connsiteY5" fmla="*/ 2533644 h 2537653"/>
                <a:gd name="connsiteX6" fmla="*/ 12032 w 5173580"/>
                <a:gd name="connsiteY6" fmla="*/ 0 h 2537653"/>
                <a:gd name="connsiteX0" fmla="*/ 348 w 5161896"/>
                <a:gd name="connsiteY0" fmla="*/ 0 h 2545676"/>
                <a:gd name="connsiteX1" fmla="*/ 5161895 w 5161896"/>
                <a:gd name="connsiteY1" fmla="*/ 0 h 2545676"/>
                <a:gd name="connsiteX2" fmla="*/ 5161896 w 5161896"/>
                <a:gd name="connsiteY2" fmla="*/ 1234232 h 2545676"/>
                <a:gd name="connsiteX3" fmla="*/ 2206138 w 5161896"/>
                <a:gd name="connsiteY3" fmla="*/ 1238243 h 2545676"/>
                <a:gd name="connsiteX4" fmla="*/ 2194106 w 5161896"/>
                <a:gd name="connsiteY4" fmla="*/ 2537653 h 2545676"/>
                <a:gd name="connsiteX5" fmla="*/ 24411 w 5161896"/>
                <a:gd name="connsiteY5" fmla="*/ 2545676 h 2545676"/>
                <a:gd name="connsiteX6" fmla="*/ 348 w 5161896"/>
                <a:gd name="connsiteY6" fmla="*/ 0 h 2545676"/>
                <a:gd name="connsiteX0" fmla="*/ 12032 w 5173580"/>
                <a:gd name="connsiteY0" fmla="*/ 0 h 2557708"/>
                <a:gd name="connsiteX1" fmla="*/ 5173579 w 5173580"/>
                <a:gd name="connsiteY1" fmla="*/ 0 h 2557708"/>
                <a:gd name="connsiteX2" fmla="*/ 5173580 w 5173580"/>
                <a:gd name="connsiteY2" fmla="*/ 1234232 h 2557708"/>
                <a:gd name="connsiteX3" fmla="*/ 2217822 w 5173580"/>
                <a:gd name="connsiteY3" fmla="*/ 1238243 h 2557708"/>
                <a:gd name="connsiteX4" fmla="*/ 2205790 w 5173580"/>
                <a:gd name="connsiteY4" fmla="*/ 2537653 h 2557708"/>
                <a:gd name="connsiteX5" fmla="*/ 0 w 5173580"/>
                <a:gd name="connsiteY5" fmla="*/ 2557708 h 2557708"/>
                <a:gd name="connsiteX6" fmla="*/ 12032 w 5173580"/>
                <a:gd name="connsiteY6" fmla="*/ 0 h 2557708"/>
                <a:gd name="connsiteX0" fmla="*/ 12032 w 5173580"/>
                <a:gd name="connsiteY0" fmla="*/ 0 h 2573748"/>
                <a:gd name="connsiteX1" fmla="*/ 5173579 w 5173580"/>
                <a:gd name="connsiteY1" fmla="*/ 0 h 2573748"/>
                <a:gd name="connsiteX2" fmla="*/ 5173580 w 5173580"/>
                <a:gd name="connsiteY2" fmla="*/ 1234232 h 2573748"/>
                <a:gd name="connsiteX3" fmla="*/ 2217822 w 5173580"/>
                <a:gd name="connsiteY3" fmla="*/ 1238243 h 2573748"/>
                <a:gd name="connsiteX4" fmla="*/ 2229853 w 5173580"/>
                <a:gd name="connsiteY4" fmla="*/ 2573748 h 2573748"/>
                <a:gd name="connsiteX5" fmla="*/ 0 w 5173580"/>
                <a:gd name="connsiteY5" fmla="*/ 2557708 h 2573748"/>
                <a:gd name="connsiteX6" fmla="*/ 12032 w 5173580"/>
                <a:gd name="connsiteY6" fmla="*/ 0 h 2573748"/>
                <a:gd name="connsiteX0" fmla="*/ 12032 w 5173580"/>
                <a:gd name="connsiteY0" fmla="*/ 0 h 4303694"/>
                <a:gd name="connsiteX1" fmla="*/ 5173579 w 5173580"/>
                <a:gd name="connsiteY1" fmla="*/ 0 h 4303694"/>
                <a:gd name="connsiteX2" fmla="*/ 5173580 w 5173580"/>
                <a:gd name="connsiteY2" fmla="*/ 1234232 h 4303694"/>
                <a:gd name="connsiteX3" fmla="*/ 2217822 w 5173580"/>
                <a:gd name="connsiteY3" fmla="*/ 1238243 h 4303694"/>
                <a:gd name="connsiteX4" fmla="*/ 2229853 w 5173580"/>
                <a:gd name="connsiteY4" fmla="*/ 4303694 h 4303694"/>
                <a:gd name="connsiteX5" fmla="*/ 0 w 5173580"/>
                <a:gd name="connsiteY5" fmla="*/ 2557708 h 4303694"/>
                <a:gd name="connsiteX6" fmla="*/ 12032 w 5173580"/>
                <a:gd name="connsiteY6"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536301 w 5697849"/>
                <a:gd name="connsiteY0" fmla="*/ 0 h 4303694"/>
                <a:gd name="connsiteX1" fmla="*/ 5697848 w 5697849"/>
                <a:gd name="connsiteY1" fmla="*/ 0 h 4303694"/>
                <a:gd name="connsiteX2" fmla="*/ 5697849 w 5697849"/>
                <a:gd name="connsiteY2" fmla="*/ 1234232 h 4303694"/>
                <a:gd name="connsiteX3" fmla="*/ 2742091 w 5697849"/>
                <a:gd name="connsiteY3" fmla="*/ 1238243 h 4303694"/>
                <a:gd name="connsiteX4" fmla="*/ 2754122 w 5697849"/>
                <a:gd name="connsiteY4" fmla="*/ 4303694 h 4303694"/>
                <a:gd name="connsiteX5" fmla="*/ 524269 w 5697849"/>
                <a:gd name="connsiteY5" fmla="*/ 2557708 h 4303694"/>
                <a:gd name="connsiteX6" fmla="*/ 533641 w 5697849"/>
                <a:gd name="connsiteY6" fmla="*/ 1363544 h 4303694"/>
                <a:gd name="connsiteX7" fmla="*/ 536301 w 5697849"/>
                <a:gd name="connsiteY7" fmla="*/ 0 h 4303694"/>
                <a:gd name="connsiteX0" fmla="*/ 439996 w 5601544"/>
                <a:gd name="connsiteY0" fmla="*/ 0 h 4303694"/>
                <a:gd name="connsiteX1" fmla="*/ 5601543 w 5601544"/>
                <a:gd name="connsiteY1" fmla="*/ 0 h 4303694"/>
                <a:gd name="connsiteX2" fmla="*/ 5601544 w 5601544"/>
                <a:gd name="connsiteY2" fmla="*/ 1234232 h 4303694"/>
                <a:gd name="connsiteX3" fmla="*/ 2645786 w 5601544"/>
                <a:gd name="connsiteY3" fmla="*/ 1238243 h 4303694"/>
                <a:gd name="connsiteX4" fmla="*/ 2657817 w 5601544"/>
                <a:gd name="connsiteY4" fmla="*/ 4303694 h 4303694"/>
                <a:gd name="connsiteX5" fmla="*/ 427964 w 5601544"/>
                <a:gd name="connsiteY5" fmla="*/ 2557708 h 4303694"/>
                <a:gd name="connsiteX6" fmla="*/ 437336 w 5601544"/>
                <a:gd name="connsiteY6" fmla="*/ 1363544 h 4303694"/>
                <a:gd name="connsiteX7" fmla="*/ 439996 w 5601544"/>
                <a:gd name="connsiteY7" fmla="*/ 0 h 4303694"/>
                <a:gd name="connsiteX0" fmla="*/ 439996 w 5601544"/>
                <a:gd name="connsiteY0" fmla="*/ 0 h 4303694"/>
                <a:gd name="connsiteX1" fmla="*/ 5601543 w 5601544"/>
                <a:gd name="connsiteY1" fmla="*/ 0 h 4303694"/>
                <a:gd name="connsiteX2" fmla="*/ 5601544 w 5601544"/>
                <a:gd name="connsiteY2" fmla="*/ 1234232 h 4303694"/>
                <a:gd name="connsiteX3" fmla="*/ 2645786 w 5601544"/>
                <a:gd name="connsiteY3" fmla="*/ 1238243 h 4303694"/>
                <a:gd name="connsiteX4" fmla="*/ 2657817 w 5601544"/>
                <a:gd name="connsiteY4" fmla="*/ 4303694 h 4303694"/>
                <a:gd name="connsiteX5" fmla="*/ 427964 w 5601544"/>
                <a:gd name="connsiteY5" fmla="*/ 2557708 h 4303694"/>
                <a:gd name="connsiteX6" fmla="*/ 437336 w 5601544"/>
                <a:gd name="connsiteY6" fmla="*/ 1363544 h 4303694"/>
                <a:gd name="connsiteX7" fmla="*/ 439996 w 5601544"/>
                <a:gd name="connsiteY7" fmla="*/ 0 h 4303694"/>
                <a:gd name="connsiteX0" fmla="*/ 439996 w 5601544"/>
                <a:gd name="connsiteY0" fmla="*/ 0 h 4303694"/>
                <a:gd name="connsiteX1" fmla="*/ 5601543 w 5601544"/>
                <a:gd name="connsiteY1" fmla="*/ 0 h 4303694"/>
                <a:gd name="connsiteX2" fmla="*/ 5601544 w 5601544"/>
                <a:gd name="connsiteY2" fmla="*/ 1234232 h 4303694"/>
                <a:gd name="connsiteX3" fmla="*/ 2645786 w 5601544"/>
                <a:gd name="connsiteY3" fmla="*/ 1238243 h 4303694"/>
                <a:gd name="connsiteX4" fmla="*/ 2657817 w 5601544"/>
                <a:gd name="connsiteY4" fmla="*/ 4303694 h 4303694"/>
                <a:gd name="connsiteX5" fmla="*/ 427964 w 5601544"/>
                <a:gd name="connsiteY5" fmla="*/ 2557708 h 4303694"/>
                <a:gd name="connsiteX6" fmla="*/ 437336 w 5601544"/>
                <a:gd name="connsiteY6" fmla="*/ 1363544 h 4303694"/>
                <a:gd name="connsiteX7" fmla="*/ 439996 w 5601544"/>
                <a:gd name="connsiteY7" fmla="*/ 0 h 4303694"/>
                <a:gd name="connsiteX0" fmla="*/ 2458670 w 7620218"/>
                <a:gd name="connsiteY0" fmla="*/ 0 h 4303694"/>
                <a:gd name="connsiteX1" fmla="*/ 7620217 w 7620218"/>
                <a:gd name="connsiteY1" fmla="*/ 0 h 4303694"/>
                <a:gd name="connsiteX2" fmla="*/ 7620218 w 7620218"/>
                <a:gd name="connsiteY2" fmla="*/ 1234232 h 4303694"/>
                <a:gd name="connsiteX3" fmla="*/ 4664460 w 7620218"/>
                <a:gd name="connsiteY3" fmla="*/ 1238243 h 4303694"/>
                <a:gd name="connsiteX4" fmla="*/ 4676491 w 7620218"/>
                <a:gd name="connsiteY4" fmla="*/ 4303694 h 4303694"/>
                <a:gd name="connsiteX5" fmla="*/ 0 w 7620218"/>
                <a:gd name="connsiteY5" fmla="*/ 3212616 h 4303694"/>
                <a:gd name="connsiteX6" fmla="*/ 2456010 w 7620218"/>
                <a:gd name="connsiteY6" fmla="*/ 1363544 h 4303694"/>
                <a:gd name="connsiteX7" fmla="*/ 2458670 w 7620218"/>
                <a:gd name="connsiteY7" fmla="*/ 0 h 4303694"/>
                <a:gd name="connsiteX0" fmla="*/ 2660620 w 7822168"/>
                <a:gd name="connsiteY0" fmla="*/ 0 h 4303694"/>
                <a:gd name="connsiteX1" fmla="*/ 7822167 w 7822168"/>
                <a:gd name="connsiteY1" fmla="*/ 0 h 4303694"/>
                <a:gd name="connsiteX2" fmla="*/ 7822168 w 7822168"/>
                <a:gd name="connsiteY2" fmla="*/ 1234232 h 4303694"/>
                <a:gd name="connsiteX3" fmla="*/ 4866410 w 7822168"/>
                <a:gd name="connsiteY3" fmla="*/ 1238243 h 4303694"/>
                <a:gd name="connsiteX4" fmla="*/ 4878441 w 7822168"/>
                <a:gd name="connsiteY4" fmla="*/ 4303694 h 4303694"/>
                <a:gd name="connsiteX5" fmla="*/ 201950 w 7822168"/>
                <a:gd name="connsiteY5" fmla="*/ 3212616 h 4303694"/>
                <a:gd name="connsiteX6" fmla="*/ 1026868 w 7822168"/>
                <a:gd name="connsiteY6" fmla="*/ 2154376 h 4303694"/>
                <a:gd name="connsiteX7" fmla="*/ 2657960 w 7822168"/>
                <a:gd name="connsiteY7" fmla="*/ 1363544 h 4303694"/>
                <a:gd name="connsiteX8" fmla="*/ 2660620 w 7822168"/>
                <a:gd name="connsiteY8" fmla="*/ 0 h 4303694"/>
                <a:gd name="connsiteX0" fmla="*/ 2660620 w 7822168"/>
                <a:gd name="connsiteY0" fmla="*/ 0 h 4303694"/>
                <a:gd name="connsiteX1" fmla="*/ 7822167 w 7822168"/>
                <a:gd name="connsiteY1" fmla="*/ 0 h 4303694"/>
                <a:gd name="connsiteX2" fmla="*/ 7822168 w 7822168"/>
                <a:gd name="connsiteY2" fmla="*/ 1234232 h 4303694"/>
                <a:gd name="connsiteX3" fmla="*/ 4866410 w 7822168"/>
                <a:gd name="connsiteY3" fmla="*/ 1238243 h 4303694"/>
                <a:gd name="connsiteX4" fmla="*/ 4878441 w 7822168"/>
                <a:gd name="connsiteY4" fmla="*/ 4303694 h 4303694"/>
                <a:gd name="connsiteX5" fmla="*/ 201950 w 7822168"/>
                <a:gd name="connsiteY5" fmla="*/ 4275297 h 4303694"/>
                <a:gd name="connsiteX6" fmla="*/ 1026868 w 7822168"/>
                <a:gd name="connsiteY6" fmla="*/ 2154376 h 4303694"/>
                <a:gd name="connsiteX7" fmla="*/ 2657960 w 7822168"/>
                <a:gd name="connsiteY7" fmla="*/ 1363544 h 4303694"/>
                <a:gd name="connsiteX8" fmla="*/ 2660620 w 7822168"/>
                <a:gd name="connsiteY8" fmla="*/ 0 h 4303694"/>
                <a:gd name="connsiteX0" fmla="*/ 2853697 w 8015245"/>
                <a:gd name="connsiteY0" fmla="*/ 0 h 4303694"/>
                <a:gd name="connsiteX1" fmla="*/ 8015244 w 8015245"/>
                <a:gd name="connsiteY1" fmla="*/ 0 h 4303694"/>
                <a:gd name="connsiteX2" fmla="*/ 8015245 w 8015245"/>
                <a:gd name="connsiteY2" fmla="*/ 1234232 h 4303694"/>
                <a:gd name="connsiteX3" fmla="*/ 5059487 w 8015245"/>
                <a:gd name="connsiteY3" fmla="*/ 1238243 h 4303694"/>
                <a:gd name="connsiteX4" fmla="*/ 5071518 w 8015245"/>
                <a:gd name="connsiteY4" fmla="*/ 4303694 h 4303694"/>
                <a:gd name="connsiteX5" fmla="*/ 395027 w 8015245"/>
                <a:gd name="connsiteY5" fmla="*/ 4275297 h 4303694"/>
                <a:gd name="connsiteX6" fmla="*/ 404399 w 8015245"/>
                <a:gd name="connsiteY6" fmla="*/ 2698073 h 4303694"/>
                <a:gd name="connsiteX7" fmla="*/ 2851037 w 8015245"/>
                <a:gd name="connsiteY7" fmla="*/ 1363544 h 4303694"/>
                <a:gd name="connsiteX8" fmla="*/ 2853697 w 8015245"/>
                <a:gd name="connsiteY8" fmla="*/ 0 h 4303694"/>
                <a:gd name="connsiteX0" fmla="*/ 2853697 w 8015245"/>
                <a:gd name="connsiteY0" fmla="*/ 0 h 4303694"/>
                <a:gd name="connsiteX1" fmla="*/ 8015244 w 8015245"/>
                <a:gd name="connsiteY1" fmla="*/ 0 h 4303694"/>
                <a:gd name="connsiteX2" fmla="*/ 8015245 w 8015245"/>
                <a:gd name="connsiteY2" fmla="*/ 1234232 h 4303694"/>
                <a:gd name="connsiteX3" fmla="*/ 5059487 w 8015245"/>
                <a:gd name="connsiteY3" fmla="*/ 1238243 h 4303694"/>
                <a:gd name="connsiteX4" fmla="*/ 5071518 w 8015245"/>
                <a:gd name="connsiteY4" fmla="*/ 4303694 h 4303694"/>
                <a:gd name="connsiteX5" fmla="*/ 395027 w 8015245"/>
                <a:gd name="connsiteY5" fmla="*/ 4275297 h 4303694"/>
                <a:gd name="connsiteX6" fmla="*/ 404399 w 8015245"/>
                <a:gd name="connsiteY6" fmla="*/ 2698073 h 4303694"/>
                <a:gd name="connsiteX7" fmla="*/ 2863394 w 8015245"/>
                <a:gd name="connsiteY7" fmla="*/ 2969922 h 4303694"/>
                <a:gd name="connsiteX8" fmla="*/ 2853697 w 8015245"/>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58326 w 8010177"/>
                <a:gd name="connsiteY7" fmla="*/ 2969922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2125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2125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4030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4030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34902 w 8010177"/>
                <a:gd name="connsiteY7" fmla="*/ 2638994 h 4303694"/>
                <a:gd name="connsiteX8" fmla="*/ 2840306 w 8010177"/>
                <a:gd name="connsiteY8" fmla="*/ 2636290 h 4303694"/>
                <a:gd name="connsiteX9" fmla="*/ 2848629 w 8010177"/>
                <a:gd name="connsiteY9" fmla="*/ 0 h 4303694"/>
                <a:gd name="connsiteX0" fmla="*/ 2740452 w 7902000"/>
                <a:gd name="connsiteY0" fmla="*/ 0 h 4303694"/>
                <a:gd name="connsiteX1" fmla="*/ 7901999 w 7902000"/>
                <a:gd name="connsiteY1" fmla="*/ 0 h 4303694"/>
                <a:gd name="connsiteX2" fmla="*/ 7902000 w 7902000"/>
                <a:gd name="connsiteY2" fmla="*/ 1234232 h 4303694"/>
                <a:gd name="connsiteX3" fmla="*/ 4946242 w 7902000"/>
                <a:gd name="connsiteY3" fmla="*/ 1238243 h 4303694"/>
                <a:gd name="connsiteX4" fmla="*/ 4958273 w 7902000"/>
                <a:gd name="connsiteY4" fmla="*/ 4303694 h 4303694"/>
                <a:gd name="connsiteX5" fmla="*/ 281782 w 7902000"/>
                <a:gd name="connsiteY5" fmla="*/ 4275297 h 4303694"/>
                <a:gd name="connsiteX6" fmla="*/ 303511 w 7902000"/>
                <a:gd name="connsiteY6" fmla="*/ 2648646 h 4303694"/>
                <a:gd name="connsiteX7" fmla="*/ 2726725 w 7902000"/>
                <a:gd name="connsiteY7" fmla="*/ 2638994 h 4303694"/>
                <a:gd name="connsiteX8" fmla="*/ 2732129 w 7902000"/>
                <a:gd name="connsiteY8" fmla="*/ 2636290 h 4303694"/>
                <a:gd name="connsiteX9" fmla="*/ 2740452 w 7902000"/>
                <a:gd name="connsiteY9" fmla="*/ 0 h 4303694"/>
                <a:gd name="connsiteX0" fmla="*/ 2742877 w 7904425"/>
                <a:gd name="connsiteY0" fmla="*/ 0 h 4303694"/>
                <a:gd name="connsiteX1" fmla="*/ 7904424 w 7904425"/>
                <a:gd name="connsiteY1" fmla="*/ 0 h 4303694"/>
                <a:gd name="connsiteX2" fmla="*/ 7904425 w 7904425"/>
                <a:gd name="connsiteY2" fmla="*/ 1234232 h 4303694"/>
                <a:gd name="connsiteX3" fmla="*/ 4948667 w 7904425"/>
                <a:gd name="connsiteY3" fmla="*/ 1238243 h 4303694"/>
                <a:gd name="connsiteX4" fmla="*/ 4960698 w 7904425"/>
                <a:gd name="connsiteY4" fmla="*/ 4303694 h 4303694"/>
                <a:gd name="connsiteX5" fmla="*/ 284207 w 7904425"/>
                <a:gd name="connsiteY5" fmla="*/ 4275297 h 4303694"/>
                <a:gd name="connsiteX6" fmla="*/ 296411 w 7904425"/>
                <a:gd name="connsiteY6" fmla="*/ 2648646 h 4303694"/>
                <a:gd name="connsiteX7" fmla="*/ 2729150 w 7904425"/>
                <a:gd name="connsiteY7" fmla="*/ 2638994 h 4303694"/>
                <a:gd name="connsiteX8" fmla="*/ 2734554 w 7904425"/>
                <a:gd name="connsiteY8" fmla="*/ 2636290 h 4303694"/>
                <a:gd name="connsiteX9" fmla="*/ 2742877 w 7904425"/>
                <a:gd name="connsiteY9" fmla="*/ 0 h 4303694"/>
                <a:gd name="connsiteX0" fmla="*/ 2739755 w 7901303"/>
                <a:gd name="connsiteY0" fmla="*/ 0 h 4303694"/>
                <a:gd name="connsiteX1" fmla="*/ 7901302 w 7901303"/>
                <a:gd name="connsiteY1" fmla="*/ 0 h 4303694"/>
                <a:gd name="connsiteX2" fmla="*/ 7901303 w 7901303"/>
                <a:gd name="connsiteY2" fmla="*/ 1234232 h 4303694"/>
                <a:gd name="connsiteX3" fmla="*/ 4945545 w 7901303"/>
                <a:gd name="connsiteY3" fmla="*/ 1238243 h 4303694"/>
                <a:gd name="connsiteX4" fmla="*/ 4957576 w 7901303"/>
                <a:gd name="connsiteY4" fmla="*/ 4303694 h 4303694"/>
                <a:gd name="connsiteX5" fmla="*/ 281085 w 7901303"/>
                <a:gd name="connsiteY5" fmla="*/ 4275297 h 4303694"/>
                <a:gd name="connsiteX6" fmla="*/ 293289 w 7901303"/>
                <a:gd name="connsiteY6" fmla="*/ 2648646 h 4303694"/>
                <a:gd name="connsiteX7" fmla="*/ 2726028 w 7901303"/>
                <a:gd name="connsiteY7" fmla="*/ 2638994 h 4303694"/>
                <a:gd name="connsiteX8" fmla="*/ 2731432 w 7901303"/>
                <a:gd name="connsiteY8" fmla="*/ 2636290 h 4303694"/>
                <a:gd name="connsiteX9" fmla="*/ 2739755 w 7901303"/>
                <a:gd name="connsiteY9" fmla="*/ 0 h 4303694"/>
                <a:gd name="connsiteX0" fmla="*/ 2458670 w 7620218"/>
                <a:gd name="connsiteY0" fmla="*/ 0 h 4303694"/>
                <a:gd name="connsiteX1" fmla="*/ 7620217 w 7620218"/>
                <a:gd name="connsiteY1" fmla="*/ 0 h 4303694"/>
                <a:gd name="connsiteX2" fmla="*/ 7620218 w 7620218"/>
                <a:gd name="connsiteY2" fmla="*/ 1234232 h 4303694"/>
                <a:gd name="connsiteX3" fmla="*/ 4664460 w 7620218"/>
                <a:gd name="connsiteY3" fmla="*/ 1238243 h 4303694"/>
                <a:gd name="connsiteX4" fmla="*/ 4676491 w 7620218"/>
                <a:gd name="connsiteY4" fmla="*/ 4303694 h 4303694"/>
                <a:gd name="connsiteX5" fmla="*/ 0 w 7620218"/>
                <a:gd name="connsiteY5" fmla="*/ 4275297 h 4303694"/>
                <a:gd name="connsiteX6" fmla="*/ 12204 w 7620218"/>
                <a:gd name="connsiteY6" fmla="*/ 2648646 h 4303694"/>
                <a:gd name="connsiteX7" fmla="*/ 2444943 w 7620218"/>
                <a:gd name="connsiteY7" fmla="*/ 2638994 h 4303694"/>
                <a:gd name="connsiteX8" fmla="*/ 2450347 w 7620218"/>
                <a:gd name="connsiteY8" fmla="*/ 2636290 h 4303694"/>
                <a:gd name="connsiteX9" fmla="*/ 2458670 w 7620218"/>
                <a:gd name="connsiteY9" fmla="*/ 0 h 4303694"/>
                <a:gd name="connsiteX0" fmla="*/ 2446466 w 7608014"/>
                <a:gd name="connsiteY0" fmla="*/ 0 h 4303694"/>
                <a:gd name="connsiteX1" fmla="*/ 7608013 w 7608014"/>
                <a:gd name="connsiteY1" fmla="*/ 0 h 4303694"/>
                <a:gd name="connsiteX2" fmla="*/ 7608014 w 7608014"/>
                <a:gd name="connsiteY2" fmla="*/ 1234232 h 4303694"/>
                <a:gd name="connsiteX3" fmla="*/ 4652256 w 7608014"/>
                <a:gd name="connsiteY3" fmla="*/ 1238243 h 4303694"/>
                <a:gd name="connsiteX4" fmla="*/ 4664287 w 7608014"/>
                <a:gd name="connsiteY4" fmla="*/ 4303694 h 4303694"/>
                <a:gd name="connsiteX5" fmla="*/ 2083 w 7608014"/>
                <a:gd name="connsiteY5" fmla="*/ 4270535 h 4303694"/>
                <a:gd name="connsiteX6" fmla="*/ 0 w 7608014"/>
                <a:gd name="connsiteY6" fmla="*/ 2648646 h 4303694"/>
                <a:gd name="connsiteX7" fmla="*/ 2432739 w 7608014"/>
                <a:gd name="connsiteY7" fmla="*/ 2638994 h 4303694"/>
                <a:gd name="connsiteX8" fmla="*/ 2438143 w 7608014"/>
                <a:gd name="connsiteY8" fmla="*/ 2636290 h 4303694"/>
                <a:gd name="connsiteX9" fmla="*/ 2446466 w 7608014"/>
                <a:gd name="connsiteY9" fmla="*/ 0 h 4303694"/>
                <a:gd name="connsiteX0" fmla="*/ 2446466 w 7608014"/>
                <a:gd name="connsiteY0" fmla="*/ 0 h 4303694"/>
                <a:gd name="connsiteX1" fmla="*/ 7608013 w 7608014"/>
                <a:gd name="connsiteY1" fmla="*/ 0 h 4303694"/>
                <a:gd name="connsiteX2" fmla="*/ 7608014 w 7608014"/>
                <a:gd name="connsiteY2" fmla="*/ 1234232 h 4303694"/>
                <a:gd name="connsiteX3" fmla="*/ 4652256 w 7608014"/>
                <a:gd name="connsiteY3" fmla="*/ 1238243 h 4303694"/>
                <a:gd name="connsiteX4" fmla="*/ 4664287 w 7608014"/>
                <a:gd name="connsiteY4" fmla="*/ 4303694 h 4303694"/>
                <a:gd name="connsiteX5" fmla="*/ 2083 w 7608014"/>
                <a:gd name="connsiteY5" fmla="*/ 4270535 h 4303694"/>
                <a:gd name="connsiteX6" fmla="*/ 0 w 7608014"/>
                <a:gd name="connsiteY6" fmla="*/ 2648646 h 4303694"/>
                <a:gd name="connsiteX7" fmla="*/ 2432739 w 7608014"/>
                <a:gd name="connsiteY7" fmla="*/ 2638994 h 4303694"/>
                <a:gd name="connsiteX8" fmla="*/ 2438143 w 7608014"/>
                <a:gd name="connsiteY8" fmla="*/ 2636290 h 4303694"/>
                <a:gd name="connsiteX9" fmla="*/ 2446466 w 7608014"/>
                <a:gd name="connsiteY9" fmla="*/ 0 h 4303694"/>
                <a:gd name="connsiteX0" fmla="*/ 2446466 w 7608014"/>
                <a:gd name="connsiteY0" fmla="*/ 0 h 4303694"/>
                <a:gd name="connsiteX1" fmla="*/ 7608013 w 7608014"/>
                <a:gd name="connsiteY1" fmla="*/ 0 h 4303694"/>
                <a:gd name="connsiteX2" fmla="*/ 7608014 w 7608014"/>
                <a:gd name="connsiteY2" fmla="*/ 1234232 h 4303694"/>
                <a:gd name="connsiteX3" fmla="*/ 4652256 w 7608014"/>
                <a:gd name="connsiteY3" fmla="*/ 1238243 h 4303694"/>
                <a:gd name="connsiteX4" fmla="*/ 4664287 w 7608014"/>
                <a:gd name="connsiteY4" fmla="*/ 4303694 h 4303694"/>
                <a:gd name="connsiteX5" fmla="*/ 2083 w 7608014"/>
                <a:gd name="connsiteY5" fmla="*/ 4270535 h 4303694"/>
                <a:gd name="connsiteX6" fmla="*/ 0 w 7608014"/>
                <a:gd name="connsiteY6" fmla="*/ 2648646 h 4303694"/>
                <a:gd name="connsiteX7" fmla="*/ 2432739 w 7608014"/>
                <a:gd name="connsiteY7" fmla="*/ 2638994 h 4303694"/>
                <a:gd name="connsiteX8" fmla="*/ 2438143 w 7608014"/>
                <a:gd name="connsiteY8" fmla="*/ 2636290 h 4303694"/>
                <a:gd name="connsiteX9" fmla="*/ 2446466 w 7608014"/>
                <a:gd name="connsiteY9" fmla="*/ 0 h 4303694"/>
                <a:gd name="connsiteX0" fmla="*/ 2446466 w 7608014"/>
                <a:gd name="connsiteY0" fmla="*/ 0 h 4270535"/>
                <a:gd name="connsiteX1" fmla="*/ 7608013 w 7608014"/>
                <a:gd name="connsiteY1" fmla="*/ 0 h 4270535"/>
                <a:gd name="connsiteX2" fmla="*/ 7608014 w 7608014"/>
                <a:gd name="connsiteY2" fmla="*/ 1234232 h 4270535"/>
                <a:gd name="connsiteX3" fmla="*/ 4652256 w 7608014"/>
                <a:gd name="connsiteY3" fmla="*/ 1238243 h 4270535"/>
                <a:gd name="connsiteX4" fmla="*/ 4659525 w 7608014"/>
                <a:gd name="connsiteY4" fmla="*/ 4270356 h 4270535"/>
                <a:gd name="connsiteX5" fmla="*/ 2083 w 7608014"/>
                <a:gd name="connsiteY5" fmla="*/ 4270535 h 4270535"/>
                <a:gd name="connsiteX6" fmla="*/ 0 w 7608014"/>
                <a:gd name="connsiteY6" fmla="*/ 2648646 h 4270535"/>
                <a:gd name="connsiteX7" fmla="*/ 2432739 w 7608014"/>
                <a:gd name="connsiteY7" fmla="*/ 2638994 h 4270535"/>
                <a:gd name="connsiteX8" fmla="*/ 2438143 w 7608014"/>
                <a:gd name="connsiteY8" fmla="*/ 2636290 h 4270535"/>
                <a:gd name="connsiteX9" fmla="*/ 2446466 w 7608014"/>
                <a:gd name="connsiteY9" fmla="*/ 0 h 4270535"/>
                <a:gd name="connsiteX0" fmla="*/ 2446466 w 7608014"/>
                <a:gd name="connsiteY0" fmla="*/ 0 h 4270535"/>
                <a:gd name="connsiteX1" fmla="*/ 7608013 w 7608014"/>
                <a:gd name="connsiteY1" fmla="*/ 0 h 4270535"/>
                <a:gd name="connsiteX2" fmla="*/ 7608014 w 7608014"/>
                <a:gd name="connsiteY2" fmla="*/ 1234232 h 4270535"/>
                <a:gd name="connsiteX3" fmla="*/ 4652256 w 7608014"/>
                <a:gd name="connsiteY3" fmla="*/ 1238243 h 4270535"/>
                <a:gd name="connsiteX4" fmla="*/ 4659525 w 7608014"/>
                <a:gd name="connsiteY4" fmla="*/ 4270356 h 4270535"/>
                <a:gd name="connsiteX5" fmla="*/ 2083 w 7608014"/>
                <a:gd name="connsiteY5" fmla="*/ 4270535 h 4270535"/>
                <a:gd name="connsiteX6" fmla="*/ 0 w 7608014"/>
                <a:gd name="connsiteY6" fmla="*/ 2648646 h 4270535"/>
                <a:gd name="connsiteX7" fmla="*/ 2432739 w 7608014"/>
                <a:gd name="connsiteY7" fmla="*/ 2638994 h 4270535"/>
                <a:gd name="connsiteX8" fmla="*/ 2438143 w 7608014"/>
                <a:gd name="connsiteY8" fmla="*/ 2636290 h 4270535"/>
                <a:gd name="connsiteX9" fmla="*/ 2446466 w 7608014"/>
                <a:gd name="connsiteY9" fmla="*/ 0 h 427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8014" h="4270535">
                  <a:moveTo>
                    <a:pt x="2446466" y="0"/>
                  </a:moveTo>
                  <a:lnTo>
                    <a:pt x="7608013" y="0"/>
                  </a:lnTo>
                  <a:cubicBezTo>
                    <a:pt x="7608013" y="411411"/>
                    <a:pt x="7608014" y="822821"/>
                    <a:pt x="7608014" y="1234232"/>
                  </a:cubicBezTo>
                  <a:lnTo>
                    <a:pt x="4652256" y="1238243"/>
                  </a:lnTo>
                  <a:cubicBezTo>
                    <a:pt x="4652256" y="1607211"/>
                    <a:pt x="4659525" y="3901388"/>
                    <a:pt x="4659525" y="4270356"/>
                  </a:cubicBezTo>
                  <a:lnTo>
                    <a:pt x="2083" y="4270535"/>
                  </a:lnTo>
                  <a:cubicBezTo>
                    <a:pt x="-1670" y="2650253"/>
                    <a:pt x="5002" y="3085413"/>
                    <a:pt x="0" y="2648646"/>
                  </a:cubicBezTo>
                  <a:lnTo>
                    <a:pt x="2432739" y="2638994"/>
                  </a:lnTo>
                  <a:lnTo>
                    <a:pt x="2438143" y="2636290"/>
                  </a:lnTo>
                  <a:cubicBezTo>
                    <a:pt x="2440148" y="2210005"/>
                    <a:pt x="2450738" y="486749"/>
                    <a:pt x="2446466" y="0"/>
                  </a:cubicBezTo>
                  <a:close/>
                </a:path>
              </a:pathLst>
            </a:cu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4F6EDBCC-0D89-42F6-A5D6-FF1AE1BC73E3}"/>
                </a:ext>
              </a:extLst>
            </p:cNvPr>
            <p:cNvSpPr txBox="1"/>
            <p:nvPr/>
          </p:nvSpPr>
          <p:spPr>
            <a:xfrm>
              <a:off x="2899191" y="1826540"/>
              <a:ext cx="184731" cy="369332"/>
            </a:xfrm>
            <a:prstGeom prst="rect">
              <a:avLst/>
            </a:prstGeom>
            <a:grpFill/>
            <a:ln w="6350">
              <a:noFill/>
            </a:ln>
          </p:spPr>
          <p:txBody>
            <a:bodyPr wrap="none" rtlCol="0">
              <a:spAutoFit/>
            </a:bodyPr>
            <a:lstStyle/>
            <a:p>
              <a:endParaRPr lang="fr-FR" dirty="0"/>
            </a:p>
          </p:txBody>
        </p:sp>
      </p:grpSp>
      <p:grpSp>
        <p:nvGrpSpPr>
          <p:cNvPr id="26" name="Groupe 25">
            <a:extLst>
              <a:ext uri="{FF2B5EF4-FFF2-40B4-BE49-F238E27FC236}">
                <a16:creationId xmlns:a16="http://schemas.microsoft.com/office/drawing/2014/main" id="{5887767C-C604-4C17-8FB2-02DD29815CE4}"/>
              </a:ext>
            </a:extLst>
          </p:cNvPr>
          <p:cNvGrpSpPr/>
          <p:nvPr/>
        </p:nvGrpSpPr>
        <p:grpSpPr>
          <a:xfrm>
            <a:off x="1209590" y="2019113"/>
            <a:ext cx="7989157" cy="4270535"/>
            <a:chOff x="457115" y="1847663"/>
            <a:chExt cx="7989157" cy="4270535"/>
          </a:xfrm>
          <a:noFill/>
        </p:grpSpPr>
        <p:sp>
          <p:nvSpPr>
            <p:cNvPr id="27" name="Rectangle 77">
              <a:extLst>
                <a:ext uri="{FF2B5EF4-FFF2-40B4-BE49-F238E27FC236}">
                  <a16:creationId xmlns:a16="http://schemas.microsoft.com/office/drawing/2014/main" id="{B23EFD4C-0902-4FD3-9E47-C1E3A04157D5}"/>
                </a:ext>
              </a:extLst>
            </p:cNvPr>
            <p:cNvSpPr/>
            <p:nvPr/>
          </p:nvSpPr>
          <p:spPr>
            <a:xfrm>
              <a:off x="457115" y="1847663"/>
              <a:ext cx="7989157" cy="4270535"/>
            </a:xfrm>
            <a:custGeom>
              <a:avLst/>
              <a:gdLst>
                <a:gd name="connsiteX0" fmla="*/ 0 w 5161547"/>
                <a:gd name="connsiteY0" fmla="*/ 0 h 1222201"/>
                <a:gd name="connsiteX1" fmla="*/ 5161547 w 5161547"/>
                <a:gd name="connsiteY1" fmla="*/ 0 h 1222201"/>
                <a:gd name="connsiteX2" fmla="*/ 5161547 w 5161547"/>
                <a:gd name="connsiteY2" fmla="*/ 1222201 h 1222201"/>
                <a:gd name="connsiteX3" fmla="*/ 0 w 5161547"/>
                <a:gd name="connsiteY3" fmla="*/ 1222201 h 1222201"/>
                <a:gd name="connsiteX4" fmla="*/ 0 w 5161547"/>
                <a:gd name="connsiteY4" fmla="*/ 0 h 1222201"/>
                <a:gd name="connsiteX0" fmla="*/ 0 w 5161547"/>
                <a:gd name="connsiteY0" fmla="*/ 0 h 1226212"/>
                <a:gd name="connsiteX1" fmla="*/ 5161547 w 5161547"/>
                <a:gd name="connsiteY1" fmla="*/ 0 h 1226212"/>
                <a:gd name="connsiteX2" fmla="*/ 5161547 w 5161547"/>
                <a:gd name="connsiteY2" fmla="*/ 1222201 h 1226212"/>
                <a:gd name="connsiteX3" fmla="*/ 1905000 w 5161547"/>
                <a:gd name="connsiteY3" fmla="*/ 1226212 h 1226212"/>
                <a:gd name="connsiteX4" fmla="*/ 0 w 5161547"/>
                <a:gd name="connsiteY4" fmla="*/ 1222201 h 1226212"/>
                <a:gd name="connsiteX5" fmla="*/ 0 w 5161547"/>
                <a:gd name="connsiteY5" fmla="*/ 0 h 1226212"/>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0 w 5161547"/>
                <a:gd name="connsiteY4" fmla="*/ 2425359 h 2425359"/>
                <a:gd name="connsiteX5" fmla="*/ 0 w 5161547"/>
                <a:gd name="connsiteY5" fmla="*/ 0 h 2425359"/>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1664368 w 5161547"/>
                <a:gd name="connsiteY4" fmla="*/ 1394653 h 2425359"/>
                <a:gd name="connsiteX5" fmla="*/ 0 w 5161547"/>
                <a:gd name="connsiteY5" fmla="*/ 2425359 h 2425359"/>
                <a:gd name="connsiteX6" fmla="*/ 0 w 5161547"/>
                <a:gd name="connsiteY6" fmla="*/ 0 h 2425359"/>
                <a:gd name="connsiteX0" fmla="*/ 0 w 5161547"/>
                <a:gd name="connsiteY0" fmla="*/ 0 h 2425359"/>
                <a:gd name="connsiteX1" fmla="*/ 5161547 w 5161547"/>
                <a:gd name="connsiteY1" fmla="*/ 0 h 2425359"/>
                <a:gd name="connsiteX2" fmla="*/ 5161547 w 5161547"/>
                <a:gd name="connsiteY2" fmla="*/ 1222201 h 2425359"/>
                <a:gd name="connsiteX3" fmla="*/ 1905000 w 5161547"/>
                <a:gd name="connsiteY3" fmla="*/ 1226212 h 2425359"/>
                <a:gd name="connsiteX4" fmla="*/ 2037347 w 5161547"/>
                <a:gd name="connsiteY4" fmla="*/ 2369211 h 2425359"/>
                <a:gd name="connsiteX5" fmla="*/ 0 w 5161547"/>
                <a:gd name="connsiteY5" fmla="*/ 2425359 h 2425359"/>
                <a:gd name="connsiteX6" fmla="*/ 0 w 5161547"/>
                <a:gd name="connsiteY6" fmla="*/ 0 h 2425359"/>
                <a:gd name="connsiteX0" fmla="*/ 0 w 5161547"/>
                <a:gd name="connsiteY0" fmla="*/ 0 h 2425359"/>
                <a:gd name="connsiteX1" fmla="*/ 5161547 w 5161547"/>
                <a:gd name="connsiteY1" fmla="*/ 0 h 2425359"/>
                <a:gd name="connsiteX2" fmla="*/ 5161547 w 5161547"/>
                <a:gd name="connsiteY2" fmla="*/ 1222201 h 2425359"/>
                <a:gd name="connsiteX3" fmla="*/ 2037348 w 5161547"/>
                <a:gd name="connsiteY3" fmla="*/ 1262306 h 2425359"/>
                <a:gd name="connsiteX4" fmla="*/ 2037347 w 5161547"/>
                <a:gd name="connsiteY4" fmla="*/ 2369211 h 2425359"/>
                <a:gd name="connsiteX5" fmla="*/ 0 w 5161547"/>
                <a:gd name="connsiteY5" fmla="*/ 2425359 h 2425359"/>
                <a:gd name="connsiteX6" fmla="*/ 0 w 5161547"/>
                <a:gd name="connsiteY6" fmla="*/ 0 h 2425359"/>
                <a:gd name="connsiteX0" fmla="*/ 168443 w 5329990"/>
                <a:gd name="connsiteY0" fmla="*/ 0 h 2369211"/>
                <a:gd name="connsiteX1" fmla="*/ 5329990 w 5329990"/>
                <a:gd name="connsiteY1" fmla="*/ 0 h 2369211"/>
                <a:gd name="connsiteX2" fmla="*/ 5329990 w 5329990"/>
                <a:gd name="connsiteY2" fmla="*/ 1222201 h 2369211"/>
                <a:gd name="connsiteX3" fmla="*/ 2205791 w 5329990"/>
                <a:gd name="connsiteY3" fmla="*/ 1262306 h 2369211"/>
                <a:gd name="connsiteX4" fmla="*/ 2205790 w 5329990"/>
                <a:gd name="connsiteY4" fmla="*/ 2369211 h 2369211"/>
                <a:gd name="connsiteX5" fmla="*/ 0 w 5329990"/>
                <a:gd name="connsiteY5" fmla="*/ 2353170 h 2369211"/>
                <a:gd name="connsiteX6" fmla="*/ 168443 w 5329990"/>
                <a:gd name="connsiteY6" fmla="*/ 0 h 2369211"/>
                <a:gd name="connsiteX0" fmla="*/ 12032 w 5329990"/>
                <a:gd name="connsiteY0" fmla="*/ 0 h 2537653"/>
                <a:gd name="connsiteX1" fmla="*/ 5329990 w 5329990"/>
                <a:gd name="connsiteY1" fmla="*/ 168442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21612 h 2537653"/>
                <a:gd name="connsiteX6" fmla="*/ 12032 w 5329990"/>
                <a:gd name="connsiteY6" fmla="*/ 0 h 2537653"/>
                <a:gd name="connsiteX0" fmla="*/ 259 w 5318217"/>
                <a:gd name="connsiteY0" fmla="*/ 0 h 2537653"/>
                <a:gd name="connsiteX1" fmla="*/ 5318217 w 5318217"/>
                <a:gd name="connsiteY1" fmla="*/ 168442 h 2537653"/>
                <a:gd name="connsiteX2" fmla="*/ 5318217 w 5318217"/>
                <a:gd name="connsiteY2" fmla="*/ 1390643 h 2537653"/>
                <a:gd name="connsiteX3" fmla="*/ 2194018 w 5318217"/>
                <a:gd name="connsiteY3" fmla="*/ 1430748 h 2537653"/>
                <a:gd name="connsiteX4" fmla="*/ 2194017 w 5318217"/>
                <a:gd name="connsiteY4" fmla="*/ 2537653 h 2537653"/>
                <a:gd name="connsiteX5" fmla="*/ 36353 w 5318217"/>
                <a:gd name="connsiteY5" fmla="*/ 2521612 h 2537653"/>
                <a:gd name="connsiteX6" fmla="*/ 259 w 5318217"/>
                <a:gd name="connsiteY6" fmla="*/ 0 h 2537653"/>
                <a:gd name="connsiteX0" fmla="*/ 533 w 5318491"/>
                <a:gd name="connsiteY0" fmla="*/ 0 h 2537653"/>
                <a:gd name="connsiteX1" fmla="*/ 5318491 w 5318491"/>
                <a:gd name="connsiteY1" fmla="*/ 168442 h 2537653"/>
                <a:gd name="connsiteX2" fmla="*/ 5318491 w 5318491"/>
                <a:gd name="connsiteY2" fmla="*/ 1390643 h 2537653"/>
                <a:gd name="connsiteX3" fmla="*/ 2194292 w 5318491"/>
                <a:gd name="connsiteY3" fmla="*/ 1430748 h 2537653"/>
                <a:gd name="connsiteX4" fmla="*/ 2194291 w 5318491"/>
                <a:gd name="connsiteY4" fmla="*/ 2537653 h 2537653"/>
                <a:gd name="connsiteX5" fmla="*/ 12564 w 5318491"/>
                <a:gd name="connsiteY5" fmla="*/ 2533644 h 2537653"/>
                <a:gd name="connsiteX6" fmla="*/ 533 w 5318491"/>
                <a:gd name="connsiteY6" fmla="*/ 0 h 2537653"/>
                <a:gd name="connsiteX0" fmla="*/ 12032 w 5329990"/>
                <a:gd name="connsiteY0" fmla="*/ 0 h 2537653"/>
                <a:gd name="connsiteX1" fmla="*/ 5329990 w 5329990"/>
                <a:gd name="connsiteY1" fmla="*/ 168442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33644 h 2537653"/>
                <a:gd name="connsiteX6" fmla="*/ 12032 w 5329990"/>
                <a:gd name="connsiteY6" fmla="*/ 0 h 2537653"/>
                <a:gd name="connsiteX0" fmla="*/ 12032 w 5329990"/>
                <a:gd name="connsiteY0" fmla="*/ 0 h 2537653"/>
                <a:gd name="connsiteX1" fmla="*/ 5173579 w 5329990"/>
                <a:gd name="connsiteY1" fmla="*/ 0 h 2537653"/>
                <a:gd name="connsiteX2" fmla="*/ 5329990 w 5329990"/>
                <a:gd name="connsiteY2" fmla="*/ 1390643 h 2537653"/>
                <a:gd name="connsiteX3" fmla="*/ 2205791 w 5329990"/>
                <a:gd name="connsiteY3" fmla="*/ 1430748 h 2537653"/>
                <a:gd name="connsiteX4" fmla="*/ 2205790 w 5329990"/>
                <a:gd name="connsiteY4" fmla="*/ 2537653 h 2537653"/>
                <a:gd name="connsiteX5" fmla="*/ 0 w 5329990"/>
                <a:gd name="connsiteY5" fmla="*/ 2533644 h 2537653"/>
                <a:gd name="connsiteX6" fmla="*/ 12032 w 5329990"/>
                <a:gd name="connsiteY6" fmla="*/ 0 h 2537653"/>
                <a:gd name="connsiteX0" fmla="*/ 12032 w 5173580"/>
                <a:gd name="connsiteY0" fmla="*/ 0 h 2537653"/>
                <a:gd name="connsiteX1" fmla="*/ 5173579 w 5173580"/>
                <a:gd name="connsiteY1" fmla="*/ 0 h 2537653"/>
                <a:gd name="connsiteX2" fmla="*/ 5173580 w 5173580"/>
                <a:gd name="connsiteY2" fmla="*/ 1234232 h 2537653"/>
                <a:gd name="connsiteX3" fmla="*/ 2205791 w 5173580"/>
                <a:gd name="connsiteY3" fmla="*/ 1430748 h 2537653"/>
                <a:gd name="connsiteX4" fmla="*/ 2205790 w 5173580"/>
                <a:gd name="connsiteY4" fmla="*/ 2537653 h 2537653"/>
                <a:gd name="connsiteX5" fmla="*/ 0 w 5173580"/>
                <a:gd name="connsiteY5" fmla="*/ 2533644 h 2537653"/>
                <a:gd name="connsiteX6" fmla="*/ 12032 w 5173580"/>
                <a:gd name="connsiteY6" fmla="*/ 0 h 2537653"/>
                <a:gd name="connsiteX0" fmla="*/ 12032 w 5173580"/>
                <a:gd name="connsiteY0" fmla="*/ 0 h 2537653"/>
                <a:gd name="connsiteX1" fmla="*/ 5173579 w 5173580"/>
                <a:gd name="connsiteY1" fmla="*/ 0 h 2537653"/>
                <a:gd name="connsiteX2" fmla="*/ 5173580 w 5173580"/>
                <a:gd name="connsiteY2" fmla="*/ 1234232 h 2537653"/>
                <a:gd name="connsiteX3" fmla="*/ 2217822 w 5173580"/>
                <a:gd name="connsiteY3" fmla="*/ 1238243 h 2537653"/>
                <a:gd name="connsiteX4" fmla="*/ 2205790 w 5173580"/>
                <a:gd name="connsiteY4" fmla="*/ 2537653 h 2537653"/>
                <a:gd name="connsiteX5" fmla="*/ 0 w 5173580"/>
                <a:gd name="connsiteY5" fmla="*/ 2533644 h 2537653"/>
                <a:gd name="connsiteX6" fmla="*/ 12032 w 5173580"/>
                <a:gd name="connsiteY6" fmla="*/ 0 h 2537653"/>
                <a:gd name="connsiteX0" fmla="*/ 348 w 5161896"/>
                <a:gd name="connsiteY0" fmla="*/ 0 h 2545676"/>
                <a:gd name="connsiteX1" fmla="*/ 5161895 w 5161896"/>
                <a:gd name="connsiteY1" fmla="*/ 0 h 2545676"/>
                <a:gd name="connsiteX2" fmla="*/ 5161896 w 5161896"/>
                <a:gd name="connsiteY2" fmla="*/ 1234232 h 2545676"/>
                <a:gd name="connsiteX3" fmla="*/ 2206138 w 5161896"/>
                <a:gd name="connsiteY3" fmla="*/ 1238243 h 2545676"/>
                <a:gd name="connsiteX4" fmla="*/ 2194106 w 5161896"/>
                <a:gd name="connsiteY4" fmla="*/ 2537653 h 2545676"/>
                <a:gd name="connsiteX5" fmla="*/ 24411 w 5161896"/>
                <a:gd name="connsiteY5" fmla="*/ 2545676 h 2545676"/>
                <a:gd name="connsiteX6" fmla="*/ 348 w 5161896"/>
                <a:gd name="connsiteY6" fmla="*/ 0 h 2545676"/>
                <a:gd name="connsiteX0" fmla="*/ 12032 w 5173580"/>
                <a:gd name="connsiteY0" fmla="*/ 0 h 2557708"/>
                <a:gd name="connsiteX1" fmla="*/ 5173579 w 5173580"/>
                <a:gd name="connsiteY1" fmla="*/ 0 h 2557708"/>
                <a:gd name="connsiteX2" fmla="*/ 5173580 w 5173580"/>
                <a:gd name="connsiteY2" fmla="*/ 1234232 h 2557708"/>
                <a:gd name="connsiteX3" fmla="*/ 2217822 w 5173580"/>
                <a:gd name="connsiteY3" fmla="*/ 1238243 h 2557708"/>
                <a:gd name="connsiteX4" fmla="*/ 2205790 w 5173580"/>
                <a:gd name="connsiteY4" fmla="*/ 2537653 h 2557708"/>
                <a:gd name="connsiteX5" fmla="*/ 0 w 5173580"/>
                <a:gd name="connsiteY5" fmla="*/ 2557708 h 2557708"/>
                <a:gd name="connsiteX6" fmla="*/ 12032 w 5173580"/>
                <a:gd name="connsiteY6" fmla="*/ 0 h 2557708"/>
                <a:gd name="connsiteX0" fmla="*/ 12032 w 5173580"/>
                <a:gd name="connsiteY0" fmla="*/ 0 h 2573748"/>
                <a:gd name="connsiteX1" fmla="*/ 5173579 w 5173580"/>
                <a:gd name="connsiteY1" fmla="*/ 0 h 2573748"/>
                <a:gd name="connsiteX2" fmla="*/ 5173580 w 5173580"/>
                <a:gd name="connsiteY2" fmla="*/ 1234232 h 2573748"/>
                <a:gd name="connsiteX3" fmla="*/ 2217822 w 5173580"/>
                <a:gd name="connsiteY3" fmla="*/ 1238243 h 2573748"/>
                <a:gd name="connsiteX4" fmla="*/ 2229853 w 5173580"/>
                <a:gd name="connsiteY4" fmla="*/ 2573748 h 2573748"/>
                <a:gd name="connsiteX5" fmla="*/ 0 w 5173580"/>
                <a:gd name="connsiteY5" fmla="*/ 2557708 h 2573748"/>
                <a:gd name="connsiteX6" fmla="*/ 12032 w 5173580"/>
                <a:gd name="connsiteY6" fmla="*/ 0 h 2573748"/>
                <a:gd name="connsiteX0" fmla="*/ 12032 w 5173580"/>
                <a:gd name="connsiteY0" fmla="*/ 0 h 4303694"/>
                <a:gd name="connsiteX1" fmla="*/ 5173579 w 5173580"/>
                <a:gd name="connsiteY1" fmla="*/ 0 h 4303694"/>
                <a:gd name="connsiteX2" fmla="*/ 5173580 w 5173580"/>
                <a:gd name="connsiteY2" fmla="*/ 1234232 h 4303694"/>
                <a:gd name="connsiteX3" fmla="*/ 2217822 w 5173580"/>
                <a:gd name="connsiteY3" fmla="*/ 1238243 h 4303694"/>
                <a:gd name="connsiteX4" fmla="*/ 2229853 w 5173580"/>
                <a:gd name="connsiteY4" fmla="*/ 4303694 h 4303694"/>
                <a:gd name="connsiteX5" fmla="*/ 0 w 5173580"/>
                <a:gd name="connsiteY5" fmla="*/ 2557708 h 4303694"/>
                <a:gd name="connsiteX6" fmla="*/ 12032 w 5173580"/>
                <a:gd name="connsiteY6"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382778 w 5544326"/>
                <a:gd name="connsiteY0" fmla="*/ 0 h 4303694"/>
                <a:gd name="connsiteX1" fmla="*/ 5544325 w 5544326"/>
                <a:gd name="connsiteY1" fmla="*/ 0 h 4303694"/>
                <a:gd name="connsiteX2" fmla="*/ 5544326 w 5544326"/>
                <a:gd name="connsiteY2" fmla="*/ 1234232 h 4303694"/>
                <a:gd name="connsiteX3" fmla="*/ 2588568 w 5544326"/>
                <a:gd name="connsiteY3" fmla="*/ 1238243 h 4303694"/>
                <a:gd name="connsiteX4" fmla="*/ 2600599 w 5544326"/>
                <a:gd name="connsiteY4" fmla="*/ 4303694 h 4303694"/>
                <a:gd name="connsiteX5" fmla="*/ 370746 w 5544326"/>
                <a:gd name="connsiteY5" fmla="*/ 2557708 h 4303694"/>
                <a:gd name="connsiteX6" fmla="*/ 380118 w 5544326"/>
                <a:gd name="connsiteY6" fmla="*/ 1363544 h 4303694"/>
                <a:gd name="connsiteX7" fmla="*/ 382778 w 5544326"/>
                <a:gd name="connsiteY7" fmla="*/ 0 h 4303694"/>
                <a:gd name="connsiteX0" fmla="*/ 536301 w 5697849"/>
                <a:gd name="connsiteY0" fmla="*/ 0 h 4303694"/>
                <a:gd name="connsiteX1" fmla="*/ 5697848 w 5697849"/>
                <a:gd name="connsiteY1" fmla="*/ 0 h 4303694"/>
                <a:gd name="connsiteX2" fmla="*/ 5697849 w 5697849"/>
                <a:gd name="connsiteY2" fmla="*/ 1234232 h 4303694"/>
                <a:gd name="connsiteX3" fmla="*/ 2742091 w 5697849"/>
                <a:gd name="connsiteY3" fmla="*/ 1238243 h 4303694"/>
                <a:gd name="connsiteX4" fmla="*/ 2754122 w 5697849"/>
                <a:gd name="connsiteY4" fmla="*/ 4303694 h 4303694"/>
                <a:gd name="connsiteX5" fmla="*/ 524269 w 5697849"/>
                <a:gd name="connsiteY5" fmla="*/ 2557708 h 4303694"/>
                <a:gd name="connsiteX6" fmla="*/ 533641 w 5697849"/>
                <a:gd name="connsiteY6" fmla="*/ 1363544 h 4303694"/>
                <a:gd name="connsiteX7" fmla="*/ 536301 w 5697849"/>
                <a:gd name="connsiteY7" fmla="*/ 0 h 4303694"/>
                <a:gd name="connsiteX0" fmla="*/ 439996 w 5601544"/>
                <a:gd name="connsiteY0" fmla="*/ 0 h 4303694"/>
                <a:gd name="connsiteX1" fmla="*/ 5601543 w 5601544"/>
                <a:gd name="connsiteY1" fmla="*/ 0 h 4303694"/>
                <a:gd name="connsiteX2" fmla="*/ 5601544 w 5601544"/>
                <a:gd name="connsiteY2" fmla="*/ 1234232 h 4303694"/>
                <a:gd name="connsiteX3" fmla="*/ 2645786 w 5601544"/>
                <a:gd name="connsiteY3" fmla="*/ 1238243 h 4303694"/>
                <a:gd name="connsiteX4" fmla="*/ 2657817 w 5601544"/>
                <a:gd name="connsiteY4" fmla="*/ 4303694 h 4303694"/>
                <a:gd name="connsiteX5" fmla="*/ 427964 w 5601544"/>
                <a:gd name="connsiteY5" fmla="*/ 2557708 h 4303694"/>
                <a:gd name="connsiteX6" fmla="*/ 437336 w 5601544"/>
                <a:gd name="connsiteY6" fmla="*/ 1363544 h 4303694"/>
                <a:gd name="connsiteX7" fmla="*/ 439996 w 5601544"/>
                <a:gd name="connsiteY7" fmla="*/ 0 h 4303694"/>
                <a:gd name="connsiteX0" fmla="*/ 439996 w 5601544"/>
                <a:gd name="connsiteY0" fmla="*/ 0 h 4303694"/>
                <a:gd name="connsiteX1" fmla="*/ 5601543 w 5601544"/>
                <a:gd name="connsiteY1" fmla="*/ 0 h 4303694"/>
                <a:gd name="connsiteX2" fmla="*/ 5601544 w 5601544"/>
                <a:gd name="connsiteY2" fmla="*/ 1234232 h 4303694"/>
                <a:gd name="connsiteX3" fmla="*/ 2645786 w 5601544"/>
                <a:gd name="connsiteY3" fmla="*/ 1238243 h 4303694"/>
                <a:gd name="connsiteX4" fmla="*/ 2657817 w 5601544"/>
                <a:gd name="connsiteY4" fmla="*/ 4303694 h 4303694"/>
                <a:gd name="connsiteX5" fmla="*/ 427964 w 5601544"/>
                <a:gd name="connsiteY5" fmla="*/ 2557708 h 4303694"/>
                <a:gd name="connsiteX6" fmla="*/ 437336 w 5601544"/>
                <a:gd name="connsiteY6" fmla="*/ 1363544 h 4303694"/>
                <a:gd name="connsiteX7" fmla="*/ 439996 w 5601544"/>
                <a:gd name="connsiteY7" fmla="*/ 0 h 4303694"/>
                <a:gd name="connsiteX0" fmla="*/ 439996 w 5601544"/>
                <a:gd name="connsiteY0" fmla="*/ 0 h 4303694"/>
                <a:gd name="connsiteX1" fmla="*/ 5601543 w 5601544"/>
                <a:gd name="connsiteY1" fmla="*/ 0 h 4303694"/>
                <a:gd name="connsiteX2" fmla="*/ 5601544 w 5601544"/>
                <a:gd name="connsiteY2" fmla="*/ 1234232 h 4303694"/>
                <a:gd name="connsiteX3" fmla="*/ 2645786 w 5601544"/>
                <a:gd name="connsiteY3" fmla="*/ 1238243 h 4303694"/>
                <a:gd name="connsiteX4" fmla="*/ 2657817 w 5601544"/>
                <a:gd name="connsiteY4" fmla="*/ 4303694 h 4303694"/>
                <a:gd name="connsiteX5" fmla="*/ 427964 w 5601544"/>
                <a:gd name="connsiteY5" fmla="*/ 2557708 h 4303694"/>
                <a:gd name="connsiteX6" fmla="*/ 437336 w 5601544"/>
                <a:gd name="connsiteY6" fmla="*/ 1363544 h 4303694"/>
                <a:gd name="connsiteX7" fmla="*/ 439996 w 5601544"/>
                <a:gd name="connsiteY7" fmla="*/ 0 h 4303694"/>
                <a:gd name="connsiteX0" fmla="*/ 2458670 w 7620218"/>
                <a:gd name="connsiteY0" fmla="*/ 0 h 4303694"/>
                <a:gd name="connsiteX1" fmla="*/ 7620217 w 7620218"/>
                <a:gd name="connsiteY1" fmla="*/ 0 h 4303694"/>
                <a:gd name="connsiteX2" fmla="*/ 7620218 w 7620218"/>
                <a:gd name="connsiteY2" fmla="*/ 1234232 h 4303694"/>
                <a:gd name="connsiteX3" fmla="*/ 4664460 w 7620218"/>
                <a:gd name="connsiteY3" fmla="*/ 1238243 h 4303694"/>
                <a:gd name="connsiteX4" fmla="*/ 4676491 w 7620218"/>
                <a:gd name="connsiteY4" fmla="*/ 4303694 h 4303694"/>
                <a:gd name="connsiteX5" fmla="*/ 0 w 7620218"/>
                <a:gd name="connsiteY5" fmla="*/ 3212616 h 4303694"/>
                <a:gd name="connsiteX6" fmla="*/ 2456010 w 7620218"/>
                <a:gd name="connsiteY6" fmla="*/ 1363544 h 4303694"/>
                <a:gd name="connsiteX7" fmla="*/ 2458670 w 7620218"/>
                <a:gd name="connsiteY7" fmla="*/ 0 h 4303694"/>
                <a:gd name="connsiteX0" fmla="*/ 2660620 w 7822168"/>
                <a:gd name="connsiteY0" fmla="*/ 0 h 4303694"/>
                <a:gd name="connsiteX1" fmla="*/ 7822167 w 7822168"/>
                <a:gd name="connsiteY1" fmla="*/ 0 h 4303694"/>
                <a:gd name="connsiteX2" fmla="*/ 7822168 w 7822168"/>
                <a:gd name="connsiteY2" fmla="*/ 1234232 h 4303694"/>
                <a:gd name="connsiteX3" fmla="*/ 4866410 w 7822168"/>
                <a:gd name="connsiteY3" fmla="*/ 1238243 h 4303694"/>
                <a:gd name="connsiteX4" fmla="*/ 4878441 w 7822168"/>
                <a:gd name="connsiteY4" fmla="*/ 4303694 h 4303694"/>
                <a:gd name="connsiteX5" fmla="*/ 201950 w 7822168"/>
                <a:gd name="connsiteY5" fmla="*/ 3212616 h 4303694"/>
                <a:gd name="connsiteX6" fmla="*/ 1026868 w 7822168"/>
                <a:gd name="connsiteY6" fmla="*/ 2154376 h 4303694"/>
                <a:gd name="connsiteX7" fmla="*/ 2657960 w 7822168"/>
                <a:gd name="connsiteY7" fmla="*/ 1363544 h 4303694"/>
                <a:gd name="connsiteX8" fmla="*/ 2660620 w 7822168"/>
                <a:gd name="connsiteY8" fmla="*/ 0 h 4303694"/>
                <a:gd name="connsiteX0" fmla="*/ 2660620 w 7822168"/>
                <a:gd name="connsiteY0" fmla="*/ 0 h 4303694"/>
                <a:gd name="connsiteX1" fmla="*/ 7822167 w 7822168"/>
                <a:gd name="connsiteY1" fmla="*/ 0 h 4303694"/>
                <a:gd name="connsiteX2" fmla="*/ 7822168 w 7822168"/>
                <a:gd name="connsiteY2" fmla="*/ 1234232 h 4303694"/>
                <a:gd name="connsiteX3" fmla="*/ 4866410 w 7822168"/>
                <a:gd name="connsiteY3" fmla="*/ 1238243 h 4303694"/>
                <a:gd name="connsiteX4" fmla="*/ 4878441 w 7822168"/>
                <a:gd name="connsiteY4" fmla="*/ 4303694 h 4303694"/>
                <a:gd name="connsiteX5" fmla="*/ 201950 w 7822168"/>
                <a:gd name="connsiteY5" fmla="*/ 4275297 h 4303694"/>
                <a:gd name="connsiteX6" fmla="*/ 1026868 w 7822168"/>
                <a:gd name="connsiteY6" fmla="*/ 2154376 h 4303694"/>
                <a:gd name="connsiteX7" fmla="*/ 2657960 w 7822168"/>
                <a:gd name="connsiteY7" fmla="*/ 1363544 h 4303694"/>
                <a:gd name="connsiteX8" fmla="*/ 2660620 w 7822168"/>
                <a:gd name="connsiteY8" fmla="*/ 0 h 4303694"/>
                <a:gd name="connsiteX0" fmla="*/ 2853697 w 8015245"/>
                <a:gd name="connsiteY0" fmla="*/ 0 h 4303694"/>
                <a:gd name="connsiteX1" fmla="*/ 8015244 w 8015245"/>
                <a:gd name="connsiteY1" fmla="*/ 0 h 4303694"/>
                <a:gd name="connsiteX2" fmla="*/ 8015245 w 8015245"/>
                <a:gd name="connsiteY2" fmla="*/ 1234232 h 4303694"/>
                <a:gd name="connsiteX3" fmla="*/ 5059487 w 8015245"/>
                <a:gd name="connsiteY3" fmla="*/ 1238243 h 4303694"/>
                <a:gd name="connsiteX4" fmla="*/ 5071518 w 8015245"/>
                <a:gd name="connsiteY4" fmla="*/ 4303694 h 4303694"/>
                <a:gd name="connsiteX5" fmla="*/ 395027 w 8015245"/>
                <a:gd name="connsiteY5" fmla="*/ 4275297 h 4303694"/>
                <a:gd name="connsiteX6" fmla="*/ 404399 w 8015245"/>
                <a:gd name="connsiteY6" fmla="*/ 2698073 h 4303694"/>
                <a:gd name="connsiteX7" fmla="*/ 2851037 w 8015245"/>
                <a:gd name="connsiteY7" fmla="*/ 1363544 h 4303694"/>
                <a:gd name="connsiteX8" fmla="*/ 2853697 w 8015245"/>
                <a:gd name="connsiteY8" fmla="*/ 0 h 4303694"/>
                <a:gd name="connsiteX0" fmla="*/ 2853697 w 8015245"/>
                <a:gd name="connsiteY0" fmla="*/ 0 h 4303694"/>
                <a:gd name="connsiteX1" fmla="*/ 8015244 w 8015245"/>
                <a:gd name="connsiteY1" fmla="*/ 0 h 4303694"/>
                <a:gd name="connsiteX2" fmla="*/ 8015245 w 8015245"/>
                <a:gd name="connsiteY2" fmla="*/ 1234232 h 4303694"/>
                <a:gd name="connsiteX3" fmla="*/ 5059487 w 8015245"/>
                <a:gd name="connsiteY3" fmla="*/ 1238243 h 4303694"/>
                <a:gd name="connsiteX4" fmla="*/ 5071518 w 8015245"/>
                <a:gd name="connsiteY4" fmla="*/ 4303694 h 4303694"/>
                <a:gd name="connsiteX5" fmla="*/ 395027 w 8015245"/>
                <a:gd name="connsiteY5" fmla="*/ 4275297 h 4303694"/>
                <a:gd name="connsiteX6" fmla="*/ 404399 w 8015245"/>
                <a:gd name="connsiteY6" fmla="*/ 2698073 h 4303694"/>
                <a:gd name="connsiteX7" fmla="*/ 2863394 w 8015245"/>
                <a:gd name="connsiteY7" fmla="*/ 2969922 h 4303694"/>
                <a:gd name="connsiteX8" fmla="*/ 2853697 w 8015245"/>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58326 w 8010177"/>
                <a:gd name="connsiteY7" fmla="*/ 2969922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2125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2125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4030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40306 w 8010177"/>
                <a:gd name="connsiteY7" fmla="*/ 2636290 h 4303694"/>
                <a:gd name="connsiteX8" fmla="*/ 2848629 w 8010177"/>
                <a:gd name="connsiteY8" fmla="*/ 0 h 4303694"/>
                <a:gd name="connsiteX0" fmla="*/ 2848629 w 8010177"/>
                <a:gd name="connsiteY0" fmla="*/ 0 h 4303694"/>
                <a:gd name="connsiteX1" fmla="*/ 8010176 w 8010177"/>
                <a:gd name="connsiteY1" fmla="*/ 0 h 4303694"/>
                <a:gd name="connsiteX2" fmla="*/ 8010177 w 8010177"/>
                <a:gd name="connsiteY2" fmla="*/ 1234232 h 4303694"/>
                <a:gd name="connsiteX3" fmla="*/ 5054419 w 8010177"/>
                <a:gd name="connsiteY3" fmla="*/ 1238243 h 4303694"/>
                <a:gd name="connsiteX4" fmla="*/ 5066450 w 8010177"/>
                <a:gd name="connsiteY4" fmla="*/ 4303694 h 4303694"/>
                <a:gd name="connsiteX5" fmla="*/ 389959 w 8010177"/>
                <a:gd name="connsiteY5" fmla="*/ 4275297 h 4303694"/>
                <a:gd name="connsiteX6" fmla="*/ 411688 w 8010177"/>
                <a:gd name="connsiteY6" fmla="*/ 2648646 h 4303694"/>
                <a:gd name="connsiteX7" fmla="*/ 2834902 w 8010177"/>
                <a:gd name="connsiteY7" fmla="*/ 2638994 h 4303694"/>
                <a:gd name="connsiteX8" fmla="*/ 2840306 w 8010177"/>
                <a:gd name="connsiteY8" fmla="*/ 2636290 h 4303694"/>
                <a:gd name="connsiteX9" fmla="*/ 2848629 w 8010177"/>
                <a:gd name="connsiteY9" fmla="*/ 0 h 4303694"/>
                <a:gd name="connsiteX0" fmla="*/ 2740452 w 7902000"/>
                <a:gd name="connsiteY0" fmla="*/ 0 h 4303694"/>
                <a:gd name="connsiteX1" fmla="*/ 7901999 w 7902000"/>
                <a:gd name="connsiteY1" fmla="*/ 0 h 4303694"/>
                <a:gd name="connsiteX2" fmla="*/ 7902000 w 7902000"/>
                <a:gd name="connsiteY2" fmla="*/ 1234232 h 4303694"/>
                <a:gd name="connsiteX3" fmla="*/ 4946242 w 7902000"/>
                <a:gd name="connsiteY3" fmla="*/ 1238243 h 4303694"/>
                <a:gd name="connsiteX4" fmla="*/ 4958273 w 7902000"/>
                <a:gd name="connsiteY4" fmla="*/ 4303694 h 4303694"/>
                <a:gd name="connsiteX5" fmla="*/ 281782 w 7902000"/>
                <a:gd name="connsiteY5" fmla="*/ 4275297 h 4303694"/>
                <a:gd name="connsiteX6" fmla="*/ 303511 w 7902000"/>
                <a:gd name="connsiteY6" fmla="*/ 2648646 h 4303694"/>
                <a:gd name="connsiteX7" fmla="*/ 2726725 w 7902000"/>
                <a:gd name="connsiteY7" fmla="*/ 2638994 h 4303694"/>
                <a:gd name="connsiteX8" fmla="*/ 2732129 w 7902000"/>
                <a:gd name="connsiteY8" fmla="*/ 2636290 h 4303694"/>
                <a:gd name="connsiteX9" fmla="*/ 2740452 w 7902000"/>
                <a:gd name="connsiteY9" fmla="*/ 0 h 4303694"/>
                <a:gd name="connsiteX0" fmla="*/ 2742877 w 7904425"/>
                <a:gd name="connsiteY0" fmla="*/ 0 h 4303694"/>
                <a:gd name="connsiteX1" fmla="*/ 7904424 w 7904425"/>
                <a:gd name="connsiteY1" fmla="*/ 0 h 4303694"/>
                <a:gd name="connsiteX2" fmla="*/ 7904425 w 7904425"/>
                <a:gd name="connsiteY2" fmla="*/ 1234232 h 4303694"/>
                <a:gd name="connsiteX3" fmla="*/ 4948667 w 7904425"/>
                <a:gd name="connsiteY3" fmla="*/ 1238243 h 4303694"/>
                <a:gd name="connsiteX4" fmla="*/ 4960698 w 7904425"/>
                <a:gd name="connsiteY4" fmla="*/ 4303694 h 4303694"/>
                <a:gd name="connsiteX5" fmla="*/ 284207 w 7904425"/>
                <a:gd name="connsiteY5" fmla="*/ 4275297 h 4303694"/>
                <a:gd name="connsiteX6" fmla="*/ 296411 w 7904425"/>
                <a:gd name="connsiteY6" fmla="*/ 2648646 h 4303694"/>
                <a:gd name="connsiteX7" fmla="*/ 2729150 w 7904425"/>
                <a:gd name="connsiteY7" fmla="*/ 2638994 h 4303694"/>
                <a:gd name="connsiteX8" fmla="*/ 2734554 w 7904425"/>
                <a:gd name="connsiteY8" fmla="*/ 2636290 h 4303694"/>
                <a:gd name="connsiteX9" fmla="*/ 2742877 w 7904425"/>
                <a:gd name="connsiteY9" fmla="*/ 0 h 4303694"/>
                <a:gd name="connsiteX0" fmla="*/ 2739755 w 7901303"/>
                <a:gd name="connsiteY0" fmla="*/ 0 h 4303694"/>
                <a:gd name="connsiteX1" fmla="*/ 7901302 w 7901303"/>
                <a:gd name="connsiteY1" fmla="*/ 0 h 4303694"/>
                <a:gd name="connsiteX2" fmla="*/ 7901303 w 7901303"/>
                <a:gd name="connsiteY2" fmla="*/ 1234232 h 4303694"/>
                <a:gd name="connsiteX3" fmla="*/ 4945545 w 7901303"/>
                <a:gd name="connsiteY3" fmla="*/ 1238243 h 4303694"/>
                <a:gd name="connsiteX4" fmla="*/ 4957576 w 7901303"/>
                <a:gd name="connsiteY4" fmla="*/ 4303694 h 4303694"/>
                <a:gd name="connsiteX5" fmla="*/ 281085 w 7901303"/>
                <a:gd name="connsiteY5" fmla="*/ 4275297 h 4303694"/>
                <a:gd name="connsiteX6" fmla="*/ 293289 w 7901303"/>
                <a:gd name="connsiteY6" fmla="*/ 2648646 h 4303694"/>
                <a:gd name="connsiteX7" fmla="*/ 2726028 w 7901303"/>
                <a:gd name="connsiteY7" fmla="*/ 2638994 h 4303694"/>
                <a:gd name="connsiteX8" fmla="*/ 2731432 w 7901303"/>
                <a:gd name="connsiteY8" fmla="*/ 2636290 h 4303694"/>
                <a:gd name="connsiteX9" fmla="*/ 2739755 w 7901303"/>
                <a:gd name="connsiteY9" fmla="*/ 0 h 4303694"/>
                <a:gd name="connsiteX0" fmla="*/ 2458670 w 7620218"/>
                <a:gd name="connsiteY0" fmla="*/ 0 h 4303694"/>
                <a:gd name="connsiteX1" fmla="*/ 7620217 w 7620218"/>
                <a:gd name="connsiteY1" fmla="*/ 0 h 4303694"/>
                <a:gd name="connsiteX2" fmla="*/ 7620218 w 7620218"/>
                <a:gd name="connsiteY2" fmla="*/ 1234232 h 4303694"/>
                <a:gd name="connsiteX3" fmla="*/ 4664460 w 7620218"/>
                <a:gd name="connsiteY3" fmla="*/ 1238243 h 4303694"/>
                <a:gd name="connsiteX4" fmla="*/ 4676491 w 7620218"/>
                <a:gd name="connsiteY4" fmla="*/ 4303694 h 4303694"/>
                <a:gd name="connsiteX5" fmla="*/ 0 w 7620218"/>
                <a:gd name="connsiteY5" fmla="*/ 4275297 h 4303694"/>
                <a:gd name="connsiteX6" fmla="*/ 12204 w 7620218"/>
                <a:gd name="connsiteY6" fmla="*/ 2648646 h 4303694"/>
                <a:gd name="connsiteX7" fmla="*/ 2444943 w 7620218"/>
                <a:gd name="connsiteY7" fmla="*/ 2638994 h 4303694"/>
                <a:gd name="connsiteX8" fmla="*/ 2450347 w 7620218"/>
                <a:gd name="connsiteY8" fmla="*/ 2636290 h 4303694"/>
                <a:gd name="connsiteX9" fmla="*/ 2458670 w 7620218"/>
                <a:gd name="connsiteY9" fmla="*/ 0 h 4303694"/>
                <a:gd name="connsiteX0" fmla="*/ 2446466 w 7608014"/>
                <a:gd name="connsiteY0" fmla="*/ 0 h 4303694"/>
                <a:gd name="connsiteX1" fmla="*/ 7608013 w 7608014"/>
                <a:gd name="connsiteY1" fmla="*/ 0 h 4303694"/>
                <a:gd name="connsiteX2" fmla="*/ 7608014 w 7608014"/>
                <a:gd name="connsiteY2" fmla="*/ 1234232 h 4303694"/>
                <a:gd name="connsiteX3" fmla="*/ 4652256 w 7608014"/>
                <a:gd name="connsiteY3" fmla="*/ 1238243 h 4303694"/>
                <a:gd name="connsiteX4" fmla="*/ 4664287 w 7608014"/>
                <a:gd name="connsiteY4" fmla="*/ 4303694 h 4303694"/>
                <a:gd name="connsiteX5" fmla="*/ 2083 w 7608014"/>
                <a:gd name="connsiteY5" fmla="*/ 4270535 h 4303694"/>
                <a:gd name="connsiteX6" fmla="*/ 0 w 7608014"/>
                <a:gd name="connsiteY6" fmla="*/ 2648646 h 4303694"/>
                <a:gd name="connsiteX7" fmla="*/ 2432739 w 7608014"/>
                <a:gd name="connsiteY7" fmla="*/ 2638994 h 4303694"/>
                <a:gd name="connsiteX8" fmla="*/ 2438143 w 7608014"/>
                <a:gd name="connsiteY8" fmla="*/ 2636290 h 4303694"/>
                <a:gd name="connsiteX9" fmla="*/ 2446466 w 7608014"/>
                <a:gd name="connsiteY9" fmla="*/ 0 h 4303694"/>
                <a:gd name="connsiteX0" fmla="*/ 2446466 w 7608014"/>
                <a:gd name="connsiteY0" fmla="*/ 0 h 4303694"/>
                <a:gd name="connsiteX1" fmla="*/ 7608013 w 7608014"/>
                <a:gd name="connsiteY1" fmla="*/ 0 h 4303694"/>
                <a:gd name="connsiteX2" fmla="*/ 7608014 w 7608014"/>
                <a:gd name="connsiteY2" fmla="*/ 1234232 h 4303694"/>
                <a:gd name="connsiteX3" fmla="*/ 4652256 w 7608014"/>
                <a:gd name="connsiteY3" fmla="*/ 1238243 h 4303694"/>
                <a:gd name="connsiteX4" fmla="*/ 4664287 w 7608014"/>
                <a:gd name="connsiteY4" fmla="*/ 4303694 h 4303694"/>
                <a:gd name="connsiteX5" fmla="*/ 2083 w 7608014"/>
                <a:gd name="connsiteY5" fmla="*/ 4270535 h 4303694"/>
                <a:gd name="connsiteX6" fmla="*/ 0 w 7608014"/>
                <a:gd name="connsiteY6" fmla="*/ 2648646 h 4303694"/>
                <a:gd name="connsiteX7" fmla="*/ 2432739 w 7608014"/>
                <a:gd name="connsiteY7" fmla="*/ 2638994 h 4303694"/>
                <a:gd name="connsiteX8" fmla="*/ 2438143 w 7608014"/>
                <a:gd name="connsiteY8" fmla="*/ 2636290 h 4303694"/>
                <a:gd name="connsiteX9" fmla="*/ 2446466 w 7608014"/>
                <a:gd name="connsiteY9" fmla="*/ 0 h 4303694"/>
                <a:gd name="connsiteX0" fmla="*/ 2446466 w 7608014"/>
                <a:gd name="connsiteY0" fmla="*/ 0 h 4303694"/>
                <a:gd name="connsiteX1" fmla="*/ 7608013 w 7608014"/>
                <a:gd name="connsiteY1" fmla="*/ 0 h 4303694"/>
                <a:gd name="connsiteX2" fmla="*/ 7608014 w 7608014"/>
                <a:gd name="connsiteY2" fmla="*/ 1234232 h 4303694"/>
                <a:gd name="connsiteX3" fmla="*/ 4652256 w 7608014"/>
                <a:gd name="connsiteY3" fmla="*/ 1238243 h 4303694"/>
                <a:gd name="connsiteX4" fmla="*/ 4664287 w 7608014"/>
                <a:gd name="connsiteY4" fmla="*/ 4303694 h 4303694"/>
                <a:gd name="connsiteX5" fmla="*/ 2083 w 7608014"/>
                <a:gd name="connsiteY5" fmla="*/ 4270535 h 4303694"/>
                <a:gd name="connsiteX6" fmla="*/ 0 w 7608014"/>
                <a:gd name="connsiteY6" fmla="*/ 2648646 h 4303694"/>
                <a:gd name="connsiteX7" fmla="*/ 2432739 w 7608014"/>
                <a:gd name="connsiteY7" fmla="*/ 2638994 h 4303694"/>
                <a:gd name="connsiteX8" fmla="*/ 2438143 w 7608014"/>
                <a:gd name="connsiteY8" fmla="*/ 2636290 h 4303694"/>
                <a:gd name="connsiteX9" fmla="*/ 2446466 w 7608014"/>
                <a:gd name="connsiteY9" fmla="*/ 0 h 4303694"/>
                <a:gd name="connsiteX0" fmla="*/ 2446466 w 7608014"/>
                <a:gd name="connsiteY0" fmla="*/ 0 h 4270535"/>
                <a:gd name="connsiteX1" fmla="*/ 7608013 w 7608014"/>
                <a:gd name="connsiteY1" fmla="*/ 0 h 4270535"/>
                <a:gd name="connsiteX2" fmla="*/ 7608014 w 7608014"/>
                <a:gd name="connsiteY2" fmla="*/ 1234232 h 4270535"/>
                <a:gd name="connsiteX3" fmla="*/ 4652256 w 7608014"/>
                <a:gd name="connsiteY3" fmla="*/ 1238243 h 4270535"/>
                <a:gd name="connsiteX4" fmla="*/ 4659525 w 7608014"/>
                <a:gd name="connsiteY4" fmla="*/ 4270356 h 4270535"/>
                <a:gd name="connsiteX5" fmla="*/ 2083 w 7608014"/>
                <a:gd name="connsiteY5" fmla="*/ 4270535 h 4270535"/>
                <a:gd name="connsiteX6" fmla="*/ 0 w 7608014"/>
                <a:gd name="connsiteY6" fmla="*/ 2648646 h 4270535"/>
                <a:gd name="connsiteX7" fmla="*/ 2432739 w 7608014"/>
                <a:gd name="connsiteY7" fmla="*/ 2638994 h 4270535"/>
                <a:gd name="connsiteX8" fmla="*/ 2438143 w 7608014"/>
                <a:gd name="connsiteY8" fmla="*/ 2636290 h 4270535"/>
                <a:gd name="connsiteX9" fmla="*/ 2446466 w 7608014"/>
                <a:gd name="connsiteY9" fmla="*/ 0 h 4270535"/>
                <a:gd name="connsiteX0" fmla="*/ 2446466 w 7608014"/>
                <a:gd name="connsiteY0" fmla="*/ 0 h 4270535"/>
                <a:gd name="connsiteX1" fmla="*/ 7608013 w 7608014"/>
                <a:gd name="connsiteY1" fmla="*/ 0 h 4270535"/>
                <a:gd name="connsiteX2" fmla="*/ 7608014 w 7608014"/>
                <a:gd name="connsiteY2" fmla="*/ 1234232 h 4270535"/>
                <a:gd name="connsiteX3" fmla="*/ 4652256 w 7608014"/>
                <a:gd name="connsiteY3" fmla="*/ 1238243 h 4270535"/>
                <a:gd name="connsiteX4" fmla="*/ 4659525 w 7608014"/>
                <a:gd name="connsiteY4" fmla="*/ 4270356 h 4270535"/>
                <a:gd name="connsiteX5" fmla="*/ 2083 w 7608014"/>
                <a:gd name="connsiteY5" fmla="*/ 4270535 h 4270535"/>
                <a:gd name="connsiteX6" fmla="*/ 0 w 7608014"/>
                <a:gd name="connsiteY6" fmla="*/ 2648646 h 4270535"/>
                <a:gd name="connsiteX7" fmla="*/ 2432739 w 7608014"/>
                <a:gd name="connsiteY7" fmla="*/ 2638994 h 4270535"/>
                <a:gd name="connsiteX8" fmla="*/ 2438143 w 7608014"/>
                <a:gd name="connsiteY8" fmla="*/ 2636290 h 4270535"/>
                <a:gd name="connsiteX9" fmla="*/ 2446466 w 7608014"/>
                <a:gd name="connsiteY9" fmla="*/ 0 h 4270535"/>
                <a:gd name="connsiteX0" fmla="*/ 2446466 w 7608014"/>
                <a:gd name="connsiteY0" fmla="*/ 0 h 4270535"/>
                <a:gd name="connsiteX1" fmla="*/ 7608013 w 7608014"/>
                <a:gd name="connsiteY1" fmla="*/ 0 h 4270535"/>
                <a:gd name="connsiteX2" fmla="*/ 7608014 w 7608014"/>
                <a:gd name="connsiteY2" fmla="*/ 1234232 h 4270535"/>
                <a:gd name="connsiteX3" fmla="*/ 4652256 w 7608014"/>
                <a:gd name="connsiteY3" fmla="*/ 1238243 h 4270535"/>
                <a:gd name="connsiteX4" fmla="*/ 4648154 w 7608014"/>
                <a:gd name="connsiteY4" fmla="*/ 2658820 h 4270535"/>
                <a:gd name="connsiteX5" fmla="*/ 4659525 w 7608014"/>
                <a:gd name="connsiteY5" fmla="*/ 4270356 h 4270535"/>
                <a:gd name="connsiteX6" fmla="*/ 2083 w 7608014"/>
                <a:gd name="connsiteY6" fmla="*/ 4270535 h 4270535"/>
                <a:gd name="connsiteX7" fmla="*/ 0 w 7608014"/>
                <a:gd name="connsiteY7" fmla="*/ 2648646 h 4270535"/>
                <a:gd name="connsiteX8" fmla="*/ 2432739 w 7608014"/>
                <a:gd name="connsiteY8" fmla="*/ 2638994 h 4270535"/>
                <a:gd name="connsiteX9" fmla="*/ 2438143 w 7608014"/>
                <a:gd name="connsiteY9" fmla="*/ 2636290 h 4270535"/>
                <a:gd name="connsiteX10" fmla="*/ 2446466 w 7608014"/>
                <a:gd name="connsiteY10" fmla="*/ 0 h 4270535"/>
                <a:gd name="connsiteX0" fmla="*/ 2446466 w 7608014"/>
                <a:gd name="connsiteY0" fmla="*/ 0 h 4270535"/>
                <a:gd name="connsiteX1" fmla="*/ 7608013 w 7608014"/>
                <a:gd name="connsiteY1" fmla="*/ 0 h 4270535"/>
                <a:gd name="connsiteX2" fmla="*/ 7608014 w 7608014"/>
                <a:gd name="connsiteY2" fmla="*/ 1234232 h 4270535"/>
                <a:gd name="connsiteX3" fmla="*/ 4652256 w 7608014"/>
                <a:gd name="connsiteY3" fmla="*/ 1238243 h 4270535"/>
                <a:gd name="connsiteX4" fmla="*/ 4648154 w 7608014"/>
                <a:gd name="connsiteY4" fmla="*/ 2658820 h 4270535"/>
                <a:gd name="connsiteX5" fmla="*/ 4969429 w 7608014"/>
                <a:gd name="connsiteY5" fmla="*/ 3956280 h 4270535"/>
                <a:gd name="connsiteX6" fmla="*/ 4659525 w 7608014"/>
                <a:gd name="connsiteY6" fmla="*/ 4270356 h 4270535"/>
                <a:gd name="connsiteX7" fmla="*/ 2083 w 7608014"/>
                <a:gd name="connsiteY7" fmla="*/ 4270535 h 4270535"/>
                <a:gd name="connsiteX8" fmla="*/ 0 w 7608014"/>
                <a:gd name="connsiteY8" fmla="*/ 2648646 h 4270535"/>
                <a:gd name="connsiteX9" fmla="*/ 2432739 w 7608014"/>
                <a:gd name="connsiteY9" fmla="*/ 2638994 h 4270535"/>
                <a:gd name="connsiteX10" fmla="*/ 2438143 w 7608014"/>
                <a:gd name="connsiteY10" fmla="*/ 2636290 h 4270535"/>
                <a:gd name="connsiteX11" fmla="*/ 2446466 w 7608014"/>
                <a:gd name="connsiteY11" fmla="*/ 0 h 4270535"/>
                <a:gd name="connsiteX0" fmla="*/ 2446466 w 8021549"/>
                <a:gd name="connsiteY0" fmla="*/ 0 h 4270535"/>
                <a:gd name="connsiteX1" fmla="*/ 7608013 w 8021549"/>
                <a:gd name="connsiteY1" fmla="*/ 0 h 4270535"/>
                <a:gd name="connsiteX2" fmla="*/ 7608014 w 8021549"/>
                <a:gd name="connsiteY2" fmla="*/ 1234232 h 4270535"/>
                <a:gd name="connsiteX3" fmla="*/ 4652256 w 8021549"/>
                <a:gd name="connsiteY3" fmla="*/ 1238243 h 4270535"/>
                <a:gd name="connsiteX4" fmla="*/ 4648154 w 8021549"/>
                <a:gd name="connsiteY4" fmla="*/ 2658820 h 4270535"/>
                <a:gd name="connsiteX5" fmla="*/ 8021548 w 8021549"/>
                <a:gd name="connsiteY5" fmla="*/ 2695891 h 4270535"/>
                <a:gd name="connsiteX6" fmla="*/ 4659525 w 8021549"/>
                <a:gd name="connsiteY6" fmla="*/ 4270356 h 4270535"/>
                <a:gd name="connsiteX7" fmla="*/ 2083 w 8021549"/>
                <a:gd name="connsiteY7" fmla="*/ 4270535 h 4270535"/>
                <a:gd name="connsiteX8" fmla="*/ 0 w 8021549"/>
                <a:gd name="connsiteY8" fmla="*/ 2648646 h 4270535"/>
                <a:gd name="connsiteX9" fmla="*/ 2432739 w 8021549"/>
                <a:gd name="connsiteY9" fmla="*/ 2638994 h 4270535"/>
                <a:gd name="connsiteX10" fmla="*/ 2438143 w 8021549"/>
                <a:gd name="connsiteY10" fmla="*/ 2636290 h 4270535"/>
                <a:gd name="connsiteX11" fmla="*/ 2446466 w 8021549"/>
                <a:gd name="connsiteY11" fmla="*/ 0 h 4270535"/>
                <a:gd name="connsiteX0" fmla="*/ 2446466 w 8380077"/>
                <a:gd name="connsiteY0" fmla="*/ 0 h 4332140"/>
                <a:gd name="connsiteX1" fmla="*/ 7608013 w 8380077"/>
                <a:gd name="connsiteY1" fmla="*/ 0 h 4332140"/>
                <a:gd name="connsiteX2" fmla="*/ 7608014 w 8380077"/>
                <a:gd name="connsiteY2" fmla="*/ 1234232 h 4332140"/>
                <a:gd name="connsiteX3" fmla="*/ 4652256 w 8380077"/>
                <a:gd name="connsiteY3" fmla="*/ 1238243 h 4332140"/>
                <a:gd name="connsiteX4" fmla="*/ 4648154 w 8380077"/>
                <a:gd name="connsiteY4" fmla="*/ 2658820 h 4332140"/>
                <a:gd name="connsiteX5" fmla="*/ 8021548 w 8380077"/>
                <a:gd name="connsiteY5" fmla="*/ 2695891 h 4332140"/>
                <a:gd name="connsiteX6" fmla="*/ 8008206 w 8380077"/>
                <a:gd name="connsiteY6" fmla="*/ 4332140 h 4332140"/>
                <a:gd name="connsiteX7" fmla="*/ 2083 w 8380077"/>
                <a:gd name="connsiteY7" fmla="*/ 4270535 h 4332140"/>
                <a:gd name="connsiteX8" fmla="*/ 0 w 8380077"/>
                <a:gd name="connsiteY8" fmla="*/ 2648646 h 4332140"/>
                <a:gd name="connsiteX9" fmla="*/ 2432739 w 8380077"/>
                <a:gd name="connsiteY9" fmla="*/ 2638994 h 4332140"/>
                <a:gd name="connsiteX10" fmla="*/ 2438143 w 8380077"/>
                <a:gd name="connsiteY10" fmla="*/ 2636290 h 4332140"/>
                <a:gd name="connsiteX11" fmla="*/ 2446466 w 8380077"/>
                <a:gd name="connsiteY11" fmla="*/ 0 h 4332140"/>
                <a:gd name="connsiteX0" fmla="*/ 2446466 w 8369608"/>
                <a:gd name="connsiteY0" fmla="*/ 0 h 4284515"/>
                <a:gd name="connsiteX1" fmla="*/ 7608013 w 8369608"/>
                <a:gd name="connsiteY1" fmla="*/ 0 h 4284515"/>
                <a:gd name="connsiteX2" fmla="*/ 7608014 w 8369608"/>
                <a:gd name="connsiteY2" fmla="*/ 1234232 h 4284515"/>
                <a:gd name="connsiteX3" fmla="*/ 4652256 w 8369608"/>
                <a:gd name="connsiteY3" fmla="*/ 1238243 h 4284515"/>
                <a:gd name="connsiteX4" fmla="*/ 4648154 w 8369608"/>
                <a:gd name="connsiteY4" fmla="*/ 2658820 h 4284515"/>
                <a:gd name="connsiteX5" fmla="*/ 8021548 w 8369608"/>
                <a:gd name="connsiteY5" fmla="*/ 2695891 h 4284515"/>
                <a:gd name="connsiteX6" fmla="*/ 7993919 w 8369608"/>
                <a:gd name="connsiteY6" fmla="*/ 4284515 h 4284515"/>
                <a:gd name="connsiteX7" fmla="*/ 2083 w 8369608"/>
                <a:gd name="connsiteY7" fmla="*/ 4270535 h 4284515"/>
                <a:gd name="connsiteX8" fmla="*/ 0 w 8369608"/>
                <a:gd name="connsiteY8" fmla="*/ 2648646 h 4284515"/>
                <a:gd name="connsiteX9" fmla="*/ 2432739 w 8369608"/>
                <a:gd name="connsiteY9" fmla="*/ 2638994 h 4284515"/>
                <a:gd name="connsiteX10" fmla="*/ 2438143 w 8369608"/>
                <a:gd name="connsiteY10" fmla="*/ 2636290 h 4284515"/>
                <a:gd name="connsiteX11" fmla="*/ 2446466 w 8369608"/>
                <a:gd name="connsiteY11" fmla="*/ 0 h 4284515"/>
                <a:gd name="connsiteX0" fmla="*/ 2446466 w 8311819"/>
                <a:gd name="connsiteY0" fmla="*/ 0 h 4270535"/>
                <a:gd name="connsiteX1" fmla="*/ 7608013 w 8311819"/>
                <a:gd name="connsiteY1" fmla="*/ 0 h 4270535"/>
                <a:gd name="connsiteX2" fmla="*/ 7608014 w 8311819"/>
                <a:gd name="connsiteY2" fmla="*/ 1234232 h 4270535"/>
                <a:gd name="connsiteX3" fmla="*/ 4652256 w 8311819"/>
                <a:gd name="connsiteY3" fmla="*/ 1238243 h 4270535"/>
                <a:gd name="connsiteX4" fmla="*/ 4648154 w 8311819"/>
                <a:gd name="connsiteY4" fmla="*/ 2658820 h 4270535"/>
                <a:gd name="connsiteX5" fmla="*/ 8021548 w 8311819"/>
                <a:gd name="connsiteY5" fmla="*/ 2695891 h 4270535"/>
                <a:gd name="connsiteX6" fmla="*/ 7912957 w 8311819"/>
                <a:gd name="connsiteY6" fmla="*/ 4170215 h 4270535"/>
                <a:gd name="connsiteX7" fmla="*/ 2083 w 8311819"/>
                <a:gd name="connsiteY7" fmla="*/ 4270535 h 4270535"/>
                <a:gd name="connsiteX8" fmla="*/ 0 w 8311819"/>
                <a:gd name="connsiteY8" fmla="*/ 2648646 h 4270535"/>
                <a:gd name="connsiteX9" fmla="*/ 2432739 w 8311819"/>
                <a:gd name="connsiteY9" fmla="*/ 2638994 h 4270535"/>
                <a:gd name="connsiteX10" fmla="*/ 2438143 w 8311819"/>
                <a:gd name="connsiteY10" fmla="*/ 2636290 h 4270535"/>
                <a:gd name="connsiteX11" fmla="*/ 2446466 w 8311819"/>
                <a:gd name="connsiteY11" fmla="*/ 0 h 4270535"/>
                <a:gd name="connsiteX0" fmla="*/ 2446466 w 8366136"/>
                <a:gd name="connsiteY0" fmla="*/ 0 h 4270535"/>
                <a:gd name="connsiteX1" fmla="*/ 7608013 w 8366136"/>
                <a:gd name="connsiteY1" fmla="*/ 0 h 4270535"/>
                <a:gd name="connsiteX2" fmla="*/ 7608014 w 8366136"/>
                <a:gd name="connsiteY2" fmla="*/ 1234232 h 4270535"/>
                <a:gd name="connsiteX3" fmla="*/ 4652256 w 8366136"/>
                <a:gd name="connsiteY3" fmla="*/ 1238243 h 4270535"/>
                <a:gd name="connsiteX4" fmla="*/ 4648154 w 8366136"/>
                <a:gd name="connsiteY4" fmla="*/ 2658820 h 4270535"/>
                <a:gd name="connsiteX5" fmla="*/ 8021548 w 8366136"/>
                <a:gd name="connsiteY5" fmla="*/ 2695891 h 4270535"/>
                <a:gd name="connsiteX6" fmla="*/ 7989157 w 8366136"/>
                <a:gd name="connsiteY6" fmla="*/ 4270227 h 4270535"/>
                <a:gd name="connsiteX7" fmla="*/ 2083 w 8366136"/>
                <a:gd name="connsiteY7" fmla="*/ 4270535 h 4270535"/>
                <a:gd name="connsiteX8" fmla="*/ 0 w 8366136"/>
                <a:gd name="connsiteY8" fmla="*/ 2648646 h 4270535"/>
                <a:gd name="connsiteX9" fmla="*/ 2432739 w 8366136"/>
                <a:gd name="connsiteY9" fmla="*/ 2638994 h 4270535"/>
                <a:gd name="connsiteX10" fmla="*/ 2438143 w 8366136"/>
                <a:gd name="connsiteY10" fmla="*/ 2636290 h 4270535"/>
                <a:gd name="connsiteX11" fmla="*/ 2446466 w 8366136"/>
                <a:gd name="connsiteY11" fmla="*/ 0 h 4270535"/>
                <a:gd name="connsiteX0" fmla="*/ 2446466 w 8021622"/>
                <a:gd name="connsiteY0" fmla="*/ 0 h 4270535"/>
                <a:gd name="connsiteX1" fmla="*/ 7608013 w 8021622"/>
                <a:gd name="connsiteY1" fmla="*/ 0 h 4270535"/>
                <a:gd name="connsiteX2" fmla="*/ 7608014 w 8021622"/>
                <a:gd name="connsiteY2" fmla="*/ 1234232 h 4270535"/>
                <a:gd name="connsiteX3" fmla="*/ 4652256 w 8021622"/>
                <a:gd name="connsiteY3" fmla="*/ 1238243 h 4270535"/>
                <a:gd name="connsiteX4" fmla="*/ 4648154 w 8021622"/>
                <a:gd name="connsiteY4" fmla="*/ 2658820 h 4270535"/>
                <a:gd name="connsiteX5" fmla="*/ 8021548 w 8021622"/>
                <a:gd name="connsiteY5" fmla="*/ 2695891 h 4270535"/>
                <a:gd name="connsiteX6" fmla="*/ 7989157 w 8021622"/>
                <a:gd name="connsiteY6" fmla="*/ 4270227 h 4270535"/>
                <a:gd name="connsiteX7" fmla="*/ 2083 w 8021622"/>
                <a:gd name="connsiteY7" fmla="*/ 4270535 h 4270535"/>
                <a:gd name="connsiteX8" fmla="*/ 0 w 8021622"/>
                <a:gd name="connsiteY8" fmla="*/ 2648646 h 4270535"/>
                <a:gd name="connsiteX9" fmla="*/ 2432739 w 8021622"/>
                <a:gd name="connsiteY9" fmla="*/ 2638994 h 4270535"/>
                <a:gd name="connsiteX10" fmla="*/ 2438143 w 8021622"/>
                <a:gd name="connsiteY10" fmla="*/ 2636290 h 4270535"/>
                <a:gd name="connsiteX11" fmla="*/ 2446466 w 8021622"/>
                <a:gd name="connsiteY11" fmla="*/ 0 h 4270535"/>
                <a:gd name="connsiteX0" fmla="*/ 2446466 w 7993321"/>
                <a:gd name="connsiteY0" fmla="*/ 0 h 4270535"/>
                <a:gd name="connsiteX1" fmla="*/ 7608013 w 7993321"/>
                <a:gd name="connsiteY1" fmla="*/ 0 h 4270535"/>
                <a:gd name="connsiteX2" fmla="*/ 7608014 w 7993321"/>
                <a:gd name="connsiteY2" fmla="*/ 1234232 h 4270535"/>
                <a:gd name="connsiteX3" fmla="*/ 4652256 w 7993321"/>
                <a:gd name="connsiteY3" fmla="*/ 1238243 h 4270535"/>
                <a:gd name="connsiteX4" fmla="*/ 4648154 w 7993321"/>
                <a:gd name="connsiteY4" fmla="*/ 2658820 h 4270535"/>
                <a:gd name="connsiteX5" fmla="*/ 7992973 w 7993321"/>
                <a:gd name="connsiteY5" fmla="*/ 2605404 h 4270535"/>
                <a:gd name="connsiteX6" fmla="*/ 7989157 w 7993321"/>
                <a:gd name="connsiteY6" fmla="*/ 4270227 h 4270535"/>
                <a:gd name="connsiteX7" fmla="*/ 2083 w 7993321"/>
                <a:gd name="connsiteY7" fmla="*/ 4270535 h 4270535"/>
                <a:gd name="connsiteX8" fmla="*/ 0 w 7993321"/>
                <a:gd name="connsiteY8" fmla="*/ 2648646 h 4270535"/>
                <a:gd name="connsiteX9" fmla="*/ 2432739 w 7993321"/>
                <a:gd name="connsiteY9" fmla="*/ 2638994 h 4270535"/>
                <a:gd name="connsiteX10" fmla="*/ 2438143 w 7993321"/>
                <a:gd name="connsiteY10" fmla="*/ 2636290 h 4270535"/>
                <a:gd name="connsiteX11" fmla="*/ 2446466 w 7993321"/>
                <a:gd name="connsiteY11" fmla="*/ 0 h 4270535"/>
                <a:gd name="connsiteX0" fmla="*/ 2446466 w 7993321"/>
                <a:gd name="connsiteY0" fmla="*/ 0 h 4270535"/>
                <a:gd name="connsiteX1" fmla="*/ 7608013 w 7993321"/>
                <a:gd name="connsiteY1" fmla="*/ 0 h 4270535"/>
                <a:gd name="connsiteX2" fmla="*/ 7608014 w 7993321"/>
                <a:gd name="connsiteY2" fmla="*/ 1234232 h 4270535"/>
                <a:gd name="connsiteX3" fmla="*/ 4652256 w 7993321"/>
                <a:gd name="connsiteY3" fmla="*/ 1238243 h 4270535"/>
                <a:gd name="connsiteX4" fmla="*/ 4648154 w 7993321"/>
                <a:gd name="connsiteY4" fmla="*/ 2658820 h 4270535"/>
                <a:gd name="connsiteX5" fmla="*/ 7992973 w 7993321"/>
                <a:gd name="connsiteY5" fmla="*/ 2605404 h 4270535"/>
                <a:gd name="connsiteX6" fmla="*/ 7989157 w 7993321"/>
                <a:gd name="connsiteY6" fmla="*/ 4270227 h 4270535"/>
                <a:gd name="connsiteX7" fmla="*/ 2083 w 7993321"/>
                <a:gd name="connsiteY7" fmla="*/ 4270535 h 4270535"/>
                <a:gd name="connsiteX8" fmla="*/ 0 w 7993321"/>
                <a:gd name="connsiteY8" fmla="*/ 2648646 h 4270535"/>
                <a:gd name="connsiteX9" fmla="*/ 2432739 w 7993321"/>
                <a:gd name="connsiteY9" fmla="*/ 2638994 h 4270535"/>
                <a:gd name="connsiteX10" fmla="*/ 2438143 w 7993321"/>
                <a:gd name="connsiteY10" fmla="*/ 2636290 h 4270535"/>
                <a:gd name="connsiteX11" fmla="*/ 2446466 w 7993321"/>
                <a:gd name="connsiteY11" fmla="*/ 0 h 4270535"/>
                <a:gd name="connsiteX0" fmla="*/ 2446466 w 7997951"/>
                <a:gd name="connsiteY0" fmla="*/ 0 h 4270535"/>
                <a:gd name="connsiteX1" fmla="*/ 7608013 w 7997951"/>
                <a:gd name="connsiteY1" fmla="*/ 0 h 4270535"/>
                <a:gd name="connsiteX2" fmla="*/ 7608014 w 7997951"/>
                <a:gd name="connsiteY2" fmla="*/ 1234232 h 4270535"/>
                <a:gd name="connsiteX3" fmla="*/ 4652256 w 7997951"/>
                <a:gd name="connsiteY3" fmla="*/ 1238243 h 4270535"/>
                <a:gd name="connsiteX4" fmla="*/ 4648154 w 7997951"/>
                <a:gd name="connsiteY4" fmla="*/ 2658820 h 4270535"/>
                <a:gd name="connsiteX5" fmla="*/ 7997736 w 7997951"/>
                <a:gd name="connsiteY5" fmla="*/ 2638742 h 4270535"/>
                <a:gd name="connsiteX6" fmla="*/ 7989157 w 7997951"/>
                <a:gd name="connsiteY6" fmla="*/ 4270227 h 4270535"/>
                <a:gd name="connsiteX7" fmla="*/ 2083 w 7997951"/>
                <a:gd name="connsiteY7" fmla="*/ 4270535 h 4270535"/>
                <a:gd name="connsiteX8" fmla="*/ 0 w 7997951"/>
                <a:gd name="connsiteY8" fmla="*/ 2648646 h 4270535"/>
                <a:gd name="connsiteX9" fmla="*/ 2432739 w 7997951"/>
                <a:gd name="connsiteY9" fmla="*/ 2638994 h 4270535"/>
                <a:gd name="connsiteX10" fmla="*/ 2438143 w 7997951"/>
                <a:gd name="connsiteY10" fmla="*/ 2636290 h 4270535"/>
                <a:gd name="connsiteX11" fmla="*/ 2446466 w 7997951"/>
                <a:gd name="connsiteY11" fmla="*/ 0 h 4270535"/>
                <a:gd name="connsiteX0" fmla="*/ 2446466 w 7997951"/>
                <a:gd name="connsiteY0" fmla="*/ 0 h 4270535"/>
                <a:gd name="connsiteX1" fmla="*/ 7608013 w 7997951"/>
                <a:gd name="connsiteY1" fmla="*/ 0 h 4270535"/>
                <a:gd name="connsiteX2" fmla="*/ 7608014 w 7997951"/>
                <a:gd name="connsiteY2" fmla="*/ 1234232 h 4270535"/>
                <a:gd name="connsiteX3" fmla="*/ 4652256 w 7997951"/>
                <a:gd name="connsiteY3" fmla="*/ 1238243 h 4270535"/>
                <a:gd name="connsiteX4" fmla="*/ 4648154 w 7997951"/>
                <a:gd name="connsiteY4" fmla="*/ 2658820 h 4270535"/>
                <a:gd name="connsiteX5" fmla="*/ 7997736 w 7997951"/>
                <a:gd name="connsiteY5" fmla="*/ 2624455 h 4270535"/>
                <a:gd name="connsiteX6" fmla="*/ 7989157 w 7997951"/>
                <a:gd name="connsiteY6" fmla="*/ 4270227 h 4270535"/>
                <a:gd name="connsiteX7" fmla="*/ 2083 w 7997951"/>
                <a:gd name="connsiteY7" fmla="*/ 4270535 h 4270535"/>
                <a:gd name="connsiteX8" fmla="*/ 0 w 7997951"/>
                <a:gd name="connsiteY8" fmla="*/ 2648646 h 4270535"/>
                <a:gd name="connsiteX9" fmla="*/ 2432739 w 7997951"/>
                <a:gd name="connsiteY9" fmla="*/ 2638994 h 4270535"/>
                <a:gd name="connsiteX10" fmla="*/ 2438143 w 7997951"/>
                <a:gd name="connsiteY10" fmla="*/ 2636290 h 4270535"/>
                <a:gd name="connsiteX11" fmla="*/ 2446466 w 7997951"/>
                <a:gd name="connsiteY11" fmla="*/ 0 h 4270535"/>
                <a:gd name="connsiteX0" fmla="*/ 2446466 w 7997736"/>
                <a:gd name="connsiteY0" fmla="*/ 0 h 4270535"/>
                <a:gd name="connsiteX1" fmla="*/ 7608013 w 7997736"/>
                <a:gd name="connsiteY1" fmla="*/ 0 h 4270535"/>
                <a:gd name="connsiteX2" fmla="*/ 7608014 w 7997736"/>
                <a:gd name="connsiteY2" fmla="*/ 1234232 h 4270535"/>
                <a:gd name="connsiteX3" fmla="*/ 4652256 w 7997736"/>
                <a:gd name="connsiteY3" fmla="*/ 1238243 h 4270535"/>
                <a:gd name="connsiteX4" fmla="*/ 4648154 w 7997736"/>
                <a:gd name="connsiteY4" fmla="*/ 2658820 h 4270535"/>
                <a:gd name="connsiteX5" fmla="*/ 7997736 w 7997736"/>
                <a:gd name="connsiteY5" fmla="*/ 2624455 h 4270535"/>
                <a:gd name="connsiteX6" fmla="*/ 7989157 w 7997736"/>
                <a:gd name="connsiteY6" fmla="*/ 4270227 h 4270535"/>
                <a:gd name="connsiteX7" fmla="*/ 2083 w 7997736"/>
                <a:gd name="connsiteY7" fmla="*/ 4270535 h 4270535"/>
                <a:gd name="connsiteX8" fmla="*/ 0 w 7997736"/>
                <a:gd name="connsiteY8" fmla="*/ 2648646 h 4270535"/>
                <a:gd name="connsiteX9" fmla="*/ 2432739 w 7997736"/>
                <a:gd name="connsiteY9" fmla="*/ 2638994 h 4270535"/>
                <a:gd name="connsiteX10" fmla="*/ 2438143 w 7997736"/>
                <a:gd name="connsiteY10" fmla="*/ 2636290 h 4270535"/>
                <a:gd name="connsiteX11" fmla="*/ 2446466 w 7997736"/>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7978686 w 7989157"/>
                <a:gd name="connsiteY5" fmla="*/ 2624455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7950111 w 7989157"/>
                <a:gd name="connsiteY5" fmla="*/ 2662555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5707491 w 7989157"/>
                <a:gd name="connsiteY5" fmla="*/ 2785348 h 4270535"/>
                <a:gd name="connsiteX6" fmla="*/ 7988211 w 7989157"/>
                <a:gd name="connsiteY6" fmla="*/ 2619692 h 4270535"/>
                <a:gd name="connsiteX7" fmla="*/ 7989157 w 7989157"/>
                <a:gd name="connsiteY7" fmla="*/ 4270227 h 4270535"/>
                <a:gd name="connsiteX8" fmla="*/ 2083 w 7989157"/>
                <a:gd name="connsiteY8" fmla="*/ 4270535 h 4270535"/>
                <a:gd name="connsiteX9" fmla="*/ 0 w 7989157"/>
                <a:gd name="connsiteY9" fmla="*/ 2648646 h 4270535"/>
                <a:gd name="connsiteX10" fmla="*/ 2432739 w 7989157"/>
                <a:gd name="connsiteY10" fmla="*/ 2638994 h 4270535"/>
                <a:gd name="connsiteX11" fmla="*/ 2438143 w 7989157"/>
                <a:gd name="connsiteY11" fmla="*/ 2636290 h 4270535"/>
                <a:gd name="connsiteX12" fmla="*/ 2446466 w 7989157"/>
                <a:gd name="connsiteY12"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5659866 w 7989157"/>
                <a:gd name="connsiteY5" fmla="*/ 2623423 h 4270535"/>
                <a:gd name="connsiteX6" fmla="*/ 7988211 w 7989157"/>
                <a:gd name="connsiteY6" fmla="*/ 2619692 h 4270535"/>
                <a:gd name="connsiteX7" fmla="*/ 7989157 w 7989157"/>
                <a:gd name="connsiteY7" fmla="*/ 4270227 h 4270535"/>
                <a:gd name="connsiteX8" fmla="*/ 2083 w 7989157"/>
                <a:gd name="connsiteY8" fmla="*/ 4270535 h 4270535"/>
                <a:gd name="connsiteX9" fmla="*/ 0 w 7989157"/>
                <a:gd name="connsiteY9" fmla="*/ 2648646 h 4270535"/>
                <a:gd name="connsiteX10" fmla="*/ 2432739 w 7989157"/>
                <a:gd name="connsiteY10" fmla="*/ 2638994 h 4270535"/>
                <a:gd name="connsiteX11" fmla="*/ 2438143 w 7989157"/>
                <a:gd name="connsiteY11" fmla="*/ 2636290 h 4270535"/>
                <a:gd name="connsiteX12" fmla="*/ 2446466 w 7989157"/>
                <a:gd name="connsiteY12"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4 w 7989157"/>
                <a:gd name="connsiteY4" fmla="*/ 2658820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3391 w 7989157"/>
                <a:gd name="connsiteY4" fmla="*/ 2606432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3391 w 7989157"/>
                <a:gd name="connsiteY4" fmla="*/ 2606432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3391 w 7989157"/>
                <a:gd name="connsiteY4" fmla="*/ 2606432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05291 w 7989157"/>
                <a:gd name="connsiteY4" fmla="*/ 2630245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29103 w 7989157"/>
                <a:gd name="connsiteY4" fmla="*/ 2668345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3390 w 7989157"/>
                <a:gd name="connsiteY4" fmla="*/ 2625483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3 w 7989157"/>
                <a:gd name="connsiteY4" fmla="*/ 2620720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 name="connsiteX0" fmla="*/ 2446466 w 7989157"/>
                <a:gd name="connsiteY0" fmla="*/ 0 h 4270535"/>
                <a:gd name="connsiteX1" fmla="*/ 7608013 w 7989157"/>
                <a:gd name="connsiteY1" fmla="*/ 0 h 4270535"/>
                <a:gd name="connsiteX2" fmla="*/ 7608014 w 7989157"/>
                <a:gd name="connsiteY2" fmla="*/ 1234232 h 4270535"/>
                <a:gd name="connsiteX3" fmla="*/ 4652256 w 7989157"/>
                <a:gd name="connsiteY3" fmla="*/ 1238243 h 4270535"/>
                <a:gd name="connsiteX4" fmla="*/ 4648153 w 7989157"/>
                <a:gd name="connsiteY4" fmla="*/ 2620720 h 4270535"/>
                <a:gd name="connsiteX5" fmla="*/ 7988211 w 7989157"/>
                <a:gd name="connsiteY5" fmla="*/ 2619692 h 4270535"/>
                <a:gd name="connsiteX6" fmla="*/ 7989157 w 7989157"/>
                <a:gd name="connsiteY6" fmla="*/ 4270227 h 4270535"/>
                <a:gd name="connsiteX7" fmla="*/ 2083 w 7989157"/>
                <a:gd name="connsiteY7" fmla="*/ 4270535 h 4270535"/>
                <a:gd name="connsiteX8" fmla="*/ 0 w 7989157"/>
                <a:gd name="connsiteY8" fmla="*/ 2648646 h 4270535"/>
                <a:gd name="connsiteX9" fmla="*/ 2432739 w 7989157"/>
                <a:gd name="connsiteY9" fmla="*/ 2638994 h 4270535"/>
                <a:gd name="connsiteX10" fmla="*/ 2438143 w 7989157"/>
                <a:gd name="connsiteY10" fmla="*/ 2636290 h 4270535"/>
                <a:gd name="connsiteX11" fmla="*/ 2446466 w 7989157"/>
                <a:gd name="connsiteY11" fmla="*/ 0 h 427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89157" h="4270535">
                  <a:moveTo>
                    <a:pt x="2446466" y="0"/>
                  </a:moveTo>
                  <a:lnTo>
                    <a:pt x="7608013" y="0"/>
                  </a:lnTo>
                  <a:cubicBezTo>
                    <a:pt x="7608013" y="411411"/>
                    <a:pt x="7608014" y="822821"/>
                    <a:pt x="7608014" y="1234232"/>
                  </a:cubicBezTo>
                  <a:lnTo>
                    <a:pt x="4652256" y="1238243"/>
                  </a:lnTo>
                  <a:cubicBezTo>
                    <a:pt x="4649484" y="2647249"/>
                    <a:pt x="4646942" y="2115368"/>
                    <a:pt x="4648153" y="2620720"/>
                  </a:cubicBezTo>
                  <a:lnTo>
                    <a:pt x="7988211" y="2619692"/>
                  </a:lnTo>
                  <a:cubicBezTo>
                    <a:pt x="7980581" y="4278931"/>
                    <a:pt x="7988373" y="2622413"/>
                    <a:pt x="7989157" y="4270227"/>
                  </a:cubicBezTo>
                  <a:lnTo>
                    <a:pt x="2083" y="4270535"/>
                  </a:lnTo>
                  <a:cubicBezTo>
                    <a:pt x="-1670" y="2650253"/>
                    <a:pt x="5002" y="3085413"/>
                    <a:pt x="0" y="2648646"/>
                  </a:cubicBezTo>
                  <a:lnTo>
                    <a:pt x="2432739" y="2638994"/>
                  </a:lnTo>
                  <a:lnTo>
                    <a:pt x="2438143" y="2636290"/>
                  </a:lnTo>
                  <a:cubicBezTo>
                    <a:pt x="2440148" y="2210005"/>
                    <a:pt x="2450738" y="486749"/>
                    <a:pt x="2446466" y="0"/>
                  </a:cubicBezTo>
                  <a:close/>
                </a:path>
              </a:pathLst>
            </a:cu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2CA1A775-87CF-4FA5-B612-91B0C15C4FEF}"/>
                </a:ext>
              </a:extLst>
            </p:cNvPr>
            <p:cNvSpPr txBox="1"/>
            <p:nvPr/>
          </p:nvSpPr>
          <p:spPr>
            <a:xfrm>
              <a:off x="8126911" y="4512257"/>
              <a:ext cx="184731" cy="369332"/>
            </a:xfrm>
            <a:prstGeom prst="rect">
              <a:avLst/>
            </a:prstGeom>
            <a:grpFill/>
            <a:ln w="6350">
              <a:noFill/>
            </a:ln>
          </p:spPr>
          <p:txBody>
            <a:bodyPr wrap="none" rtlCol="0">
              <a:spAutoFit/>
            </a:bodyPr>
            <a:lstStyle/>
            <a:p>
              <a:endParaRPr lang="fr-FR" dirty="0"/>
            </a:p>
          </p:txBody>
        </p:sp>
      </p:grpSp>
      <p:sp>
        <p:nvSpPr>
          <p:cNvPr id="29" name="ZoneTexte 28">
            <a:extLst>
              <a:ext uri="{FF2B5EF4-FFF2-40B4-BE49-F238E27FC236}">
                <a16:creationId xmlns:a16="http://schemas.microsoft.com/office/drawing/2014/main" id="{37DEF409-5B3C-4AC4-A785-0952319089A8}"/>
              </a:ext>
            </a:extLst>
          </p:cNvPr>
          <p:cNvSpPr txBox="1"/>
          <p:nvPr/>
        </p:nvSpPr>
        <p:spPr>
          <a:xfrm>
            <a:off x="1344076" y="5638740"/>
            <a:ext cx="2148344" cy="553998"/>
          </a:xfrm>
          <a:prstGeom prst="rect">
            <a:avLst/>
          </a:prstGeom>
          <a:noFill/>
          <a:ln w="6350">
            <a:solidFill>
              <a:schemeClr val="bg1">
                <a:lumMod val="50000"/>
              </a:schemeClr>
            </a:solidFill>
          </a:ln>
        </p:spPr>
        <p:txBody>
          <a:bodyPr wrap="none" rtlCol="0">
            <a:spAutoFit/>
          </a:bodyPr>
          <a:lstStyle/>
          <a:p>
            <a:pPr algn="ctr"/>
            <a:r>
              <a:rPr lang="fr-FR"/>
              <a:t>Paiements</a:t>
            </a:r>
          </a:p>
          <a:p>
            <a:pPr algn="ctr"/>
            <a:r>
              <a:rPr lang="fr-FR" sz="1200">
                <a:latin typeface="Yu Gothic Light" panose="020B0300000000000000" pitchFamily="34" charset="-128"/>
                <a:ea typeface="Yu Gothic Light" panose="020B0300000000000000" pitchFamily="34" charset="-128"/>
              </a:rPr>
              <a:t>olist_order_payments_dataset</a:t>
            </a:r>
          </a:p>
        </p:txBody>
      </p:sp>
      <p:sp>
        <p:nvSpPr>
          <p:cNvPr id="30" name="ZoneTexte 29">
            <a:extLst>
              <a:ext uri="{FF2B5EF4-FFF2-40B4-BE49-F238E27FC236}">
                <a16:creationId xmlns:a16="http://schemas.microsoft.com/office/drawing/2014/main" id="{112DDE08-4499-4FD6-82E4-6E5A34D50401}"/>
              </a:ext>
            </a:extLst>
          </p:cNvPr>
          <p:cNvSpPr txBox="1"/>
          <p:nvPr/>
        </p:nvSpPr>
        <p:spPr>
          <a:xfrm>
            <a:off x="3743795" y="2593386"/>
            <a:ext cx="1683489" cy="553998"/>
          </a:xfrm>
          <a:prstGeom prst="rect">
            <a:avLst/>
          </a:prstGeom>
          <a:noFill/>
          <a:ln w="6350">
            <a:solidFill>
              <a:schemeClr val="bg1">
                <a:lumMod val="50000"/>
              </a:schemeClr>
            </a:solidFill>
          </a:ln>
        </p:spPr>
        <p:txBody>
          <a:bodyPr wrap="square" rtlCol="0">
            <a:spAutoFit/>
          </a:bodyPr>
          <a:lstStyle/>
          <a:p>
            <a:pPr algn="ctr"/>
            <a:r>
              <a:rPr lang="fr-FR"/>
              <a:t>Produits</a:t>
            </a:r>
          </a:p>
          <a:p>
            <a:pPr algn="ctr"/>
            <a:r>
              <a:rPr lang="fr-FR" sz="1200">
                <a:latin typeface="Yu Gothic Light" panose="020B0300000000000000" pitchFamily="34" charset="-128"/>
                <a:ea typeface="Yu Gothic Light" panose="020B0300000000000000" pitchFamily="34" charset="-128"/>
              </a:rPr>
              <a:t>olist_products_dataset</a:t>
            </a:r>
          </a:p>
        </p:txBody>
      </p:sp>
      <p:sp>
        <p:nvSpPr>
          <p:cNvPr id="31" name="ZoneTexte 30">
            <a:extLst>
              <a:ext uri="{FF2B5EF4-FFF2-40B4-BE49-F238E27FC236}">
                <a16:creationId xmlns:a16="http://schemas.microsoft.com/office/drawing/2014/main" id="{33F16817-8BEF-4307-8DD3-44FE81F351C7}"/>
              </a:ext>
            </a:extLst>
          </p:cNvPr>
          <p:cNvSpPr txBox="1"/>
          <p:nvPr/>
        </p:nvSpPr>
        <p:spPr>
          <a:xfrm>
            <a:off x="1453882" y="4761919"/>
            <a:ext cx="1928733" cy="553998"/>
          </a:xfrm>
          <a:prstGeom prst="rect">
            <a:avLst/>
          </a:prstGeom>
          <a:noFill/>
          <a:ln w="6350">
            <a:solidFill>
              <a:schemeClr val="bg1">
                <a:lumMod val="50000"/>
              </a:schemeClr>
            </a:solidFill>
          </a:ln>
        </p:spPr>
        <p:txBody>
          <a:bodyPr wrap="none" rtlCol="0">
            <a:spAutoFit/>
          </a:bodyPr>
          <a:lstStyle/>
          <a:p>
            <a:pPr algn="ctr"/>
            <a:r>
              <a:rPr lang="fr-FR"/>
              <a:t>Avis</a:t>
            </a:r>
          </a:p>
          <a:p>
            <a:pPr algn="ctr"/>
            <a:r>
              <a:rPr lang="fr-FR" sz="1200">
                <a:latin typeface="Yu Gothic Light" panose="020B0300000000000000" pitchFamily="34" charset="-128"/>
                <a:ea typeface="Yu Gothic Light" panose="020B0300000000000000" pitchFamily="34" charset="-128"/>
              </a:rPr>
              <a:t>olist_order_review_dataset</a:t>
            </a:r>
          </a:p>
        </p:txBody>
      </p:sp>
      <p:sp>
        <p:nvSpPr>
          <p:cNvPr id="32" name="ZoneTexte 31">
            <a:extLst>
              <a:ext uri="{FF2B5EF4-FFF2-40B4-BE49-F238E27FC236}">
                <a16:creationId xmlns:a16="http://schemas.microsoft.com/office/drawing/2014/main" id="{63E03276-861E-4404-8816-D659D0C7DBAC}"/>
              </a:ext>
            </a:extLst>
          </p:cNvPr>
          <p:cNvSpPr txBox="1"/>
          <p:nvPr/>
        </p:nvSpPr>
        <p:spPr>
          <a:xfrm>
            <a:off x="4244355" y="5604407"/>
            <a:ext cx="1510349" cy="553998"/>
          </a:xfrm>
          <a:prstGeom prst="rect">
            <a:avLst/>
          </a:prstGeom>
          <a:noFill/>
          <a:ln w="6350">
            <a:solidFill>
              <a:schemeClr val="bg1">
                <a:lumMod val="50000"/>
              </a:schemeClr>
            </a:solidFill>
          </a:ln>
        </p:spPr>
        <p:txBody>
          <a:bodyPr wrap="none" rtlCol="0">
            <a:spAutoFit/>
          </a:bodyPr>
          <a:lstStyle/>
          <a:p>
            <a:pPr algn="ctr"/>
            <a:r>
              <a:rPr lang="fr-FR"/>
              <a:t>Commandes</a:t>
            </a:r>
          </a:p>
          <a:p>
            <a:pPr algn="ctr"/>
            <a:r>
              <a:rPr lang="fr-FR" sz="1200">
                <a:latin typeface="Yu Gothic Light" panose="020B0300000000000000" pitchFamily="34" charset="-128"/>
                <a:ea typeface="Yu Gothic Light" panose="020B0300000000000000" pitchFamily="34" charset="-128"/>
              </a:rPr>
              <a:t>olist_orders_dataset</a:t>
            </a:r>
          </a:p>
        </p:txBody>
      </p:sp>
      <p:sp>
        <p:nvSpPr>
          <p:cNvPr id="33" name="ZoneTexte 32">
            <a:extLst>
              <a:ext uri="{FF2B5EF4-FFF2-40B4-BE49-F238E27FC236}">
                <a16:creationId xmlns:a16="http://schemas.microsoft.com/office/drawing/2014/main" id="{E156AA40-748A-4722-8B72-7005E999F4C0}"/>
              </a:ext>
            </a:extLst>
          </p:cNvPr>
          <p:cNvSpPr txBox="1"/>
          <p:nvPr/>
        </p:nvSpPr>
        <p:spPr>
          <a:xfrm>
            <a:off x="3831764" y="3633549"/>
            <a:ext cx="1913306" cy="830997"/>
          </a:xfrm>
          <a:prstGeom prst="rect">
            <a:avLst/>
          </a:prstGeom>
          <a:noFill/>
          <a:ln w="6350">
            <a:solidFill>
              <a:schemeClr val="bg1">
                <a:lumMod val="50000"/>
              </a:schemeClr>
            </a:solidFill>
          </a:ln>
        </p:spPr>
        <p:txBody>
          <a:bodyPr wrap="square" rtlCol="0">
            <a:spAutoFit/>
          </a:bodyPr>
          <a:lstStyle/>
          <a:p>
            <a:pPr algn="ctr"/>
            <a:r>
              <a:rPr lang="fr-FR"/>
              <a:t>Commandes/</a:t>
            </a:r>
          </a:p>
          <a:p>
            <a:pPr algn="ctr"/>
            <a:r>
              <a:rPr lang="fr-FR"/>
              <a:t>Produits</a:t>
            </a:r>
          </a:p>
          <a:p>
            <a:pPr algn="ctr"/>
            <a:r>
              <a:rPr lang="fr-FR" sz="1200">
                <a:latin typeface="Yu Gothic Light" panose="020B0300000000000000" pitchFamily="34" charset="-128"/>
                <a:ea typeface="Yu Gothic Light" panose="020B0300000000000000" pitchFamily="34" charset="-128"/>
              </a:rPr>
              <a:t>olist_order_items_dataset</a:t>
            </a:r>
          </a:p>
        </p:txBody>
      </p:sp>
      <p:sp>
        <p:nvSpPr>
          <p:cNvPr id="34" name="ZoneTexte 33">
            <a:extLst>
              <a:ext uri="{FF2B5EF4-FFF2-40B4-BE49-F238E27FC236}">
                <a16:creationId xmlns:a16="http://schemas.microsoft.com/office/drawing/2014/main" id="{8ABE817F-9E8C-415E-8C07-9D4EFB6D6CC7}"/>
              </a:ext>
            </a:extLst>
          </p:cNvPr>
          <p:cNvSpPr txBox="1"/>
          <p:nvPr/>
        </p:nvSpPr>
        <p:spPr>
          <a:xfrm>
            <a:off x="3457777" y="5559308"/>
            <a:ext cx="789794" cy="276999"/>
          </a:xfrm>
          <a:prstGeom prst="rect">
            <a:avLst/>
          </a:prstGeom>
          <a:noFill/>
        </p:spPr>
        <p:txBody>
          <a:bodyPr wrap="square" rtlCol="0">
            <a:spAutoFit/>
          </a:bodyPr>
          <a:lstStyle/>
          <a:p>
            <a:pPr algn="ctr"/>
            <a:r>
              <a:rPr lang="fr-FR" sz="1200" i="1">
                <a:latin typeface="+mj-lt"/>
                <a:ea typeface="Yu Gothic Light" panose="020B0300000000000000" pitchFamily="34" charset="-128"/>
              </a:rPr>
              <a:t>order_id</a:t>
            </a:r>
          </a:p>
        </p:txBody>
      </p:sp>
      <p:sp>
        <p:nvSpPr>
          <p:cNvPr id="35" name="ZoneTexte 34">
            <a:extLst>
              <a:ext uri="{FF2B5EF4-FFF2-40B4-BE49-F238E27FC236}">
                <a16:creationId xmlns:a16="http://schemas.microsoft.com/office/drawing/2014/main" id="{623F8831-09E4-44CE-903D-21DB3F0EB26B}"/>
              </a:ext>
            </a:extLst>
          </p:cNvPr>
          <p:cNvSpPr txBox="1"/>
          <p:nvPr/>
        </p:nvSpPr>
        <p:spPr>
          <a:xfrm>
            <a:off x="4317551" y="3263519"/>
            <a:ext cx="934871" cy="276999"/>
          </a:xfrm>
          <a:prstGeom prst="rect">
            <a:avLst/>
          </a:prstGeom>
          <a:noFill/>
        </p:spPr>
        <p:txBody>
          <a:bodyPr wrap="none" rtlCol="0">
            <a:spAutoFit/>
          </a:bodyPr>
          <a:lstStyle/>
          <a:p>
            <a:pPr algn="ctr"/>
            <a:r>
              <a:rPr lang="fr-FR" sz="1200" i="1">
                <a:latin typeface="+mj-lt"/>
                <a:ea typeface="Yu Gothic Light" panose="020B0300000000000000" pitchFamily="34" charset="-128"/>
              </a:rPr>
              <a:t>product_id</a:t>
            </a:r>
          </a:p>
        </p:txBody>
      </p:sp>
      <p:sp>
        <p:nvSpPr>
          <p:cNvPr id="36" name="ZoneTexte 35">
            <a:extLst>
              <a:ext uri="{FF2B5EF4-FFF2-40B4-BE49-F238E27FC236}">
                <a16:creationId xmlns:a16="http://schemas.microsoft.com/office/drawing/2014/main" id="{6DA38BDC-55F2-4CA7-A06B-2C05B7A7E1F6}"/>
              </a:ext>
            </a:extLst>
          </p:cNvPr>
          <p:cNvSpPr txBox="1"/>
          <p:nvPr/>
        </p:nvSpPr>
        <p:spPr>
          <a:xfrm>
            <a:off x="5832001" y="5760690"/>
            <a:ext cx="1032655" cy="276999"/>
          </a:xfrm>
          <a:prstGeom prst="rect">
            <a:avLst/>
          </a:prstGeom>
          <a:noFill/>
        </p:spPr>
        <p:txBody>
          <a:bodyPr wrap="none" rtlCol="0">
            <a:spAutoFit/>
          </a:bodyPr>
          <a:lstStyle/>
          <a:p>
            <a:pPr algn="ctr"/>
            <a:r>
              <a:rPr lang="fr-FR" sz="1200" i="1">
                <a:latin typeface="+mj-lt"/>
                <a:ea typeface="Yu Gothic Light" panose="020B0300000000000000" pitchFamily="34" charset="-128"/>
              </a:rPr>
              <a:t>customer_id</a:t>
            </a:r>
          </a:p>
        </p:txBody>
      </p:sp>
      <p:sp>
        <p:nvSpPr>
          <p:cNvPr id="37" name="ZoneTexte 36">
            <a:extLst>
              <a:ext uri="{FF2B5EF4-FFF2-40B4-BE49-F238E27FC236}">
                <a16:creationId xmlns:a16="http://schemas.microsoft.com/office/drawing/2014/main" id="{999C64F1-E49B-4321-AD6A-64CF3584F73E}"/>
              </a:ext>
            </a:extLst>
          </p:cNvPr>
          <p:cNvSpPr txBox="1"/>
          <p:nvPr/>
        </p:nvSpPr>
        <p:spPr>
          <a:xfrm>
            <a:off x="4629686" y="4691790"/>
            <a:ext cx="763351" cy="276999"/>
          </a:xfrm>
          <a:prstGeom prst="rect">
            <a:avLst/>
          </a:prstGeom>
          <a:noFill/>
        </p:spPr>
        <p:txBody>
          <a:bodyPr wrap="none" rtlCol="0">
            <a:spAutoFit/>
          </a:bodyPr>
          <a:lstStyle/>
          <a:p>
            <a:pPr algn="ctr"/>
            <a:r>
              <a:rPr lang="fr-FR" sz="1200" i="1">
                <a:latin typeface="+mj-lt"/>
                <a:ea typeface="Yu Gothic Light" panose="020B0300000000000000" pitchFamily="34" charset="-128"/>
              </a:rPr>
              <a:t>order_id</a:t>
            </a:r>
          </a:p>
        </p:txBody>
      </p:sp>
      <p:sp>
        <p:nvSpPr>
          <p:cNvPr id="38" name="ZoneTexte 37">
            <a:extLst>
              <a:ext uri="{FF2B5EF4-FFF2-40B4-BE49-F238E27FC236}">
                <a16:creationId xmlns:a16="http://schemas.microsoft.com/office/drawing/2014/main" id="{36939796-DE75-4F5A-8AE8-139C5A4846A2}"/>
              </a:ext>
            </a:extLst>
          </p:cNvPr>
          <p:cNvSpPr txBox="1"/>
          <p:nvPr/>
        </p:nvSpPr>
        <p:spPr>
          <a:xfrm>
            <a:off x="5997878" y="3947355"/>
            <a:ext cx="748923" cy="276999"/>
          </a:xfrm>
          <a:prstGeom prst="rect">
            <a:avLst/>
          </a:prstGeom>
          <a:noFill/>
        </p:spPr>
        <p:txBody>
          <a:bodyPr wrap="none" rtlCol="0">
            <a:spAutoFit/>
          </a:bodyPr>
          <a:lstStyle/>
          <a:p>
            <a:pPr algn="ctr"/>
            <a:r>
              <a:rPr lang="fr-FR" sz="1200" i="1">
                <a:latin typeface="+mj-lt"/>
                <a:ea typeface="Yu Gothic Light" panose="020B0300000000000000" pitchFamily="34" charset="-128"/>
              </a:rPr>
              <a:t>seller_id</a:t>
            </a:r>
          </a:p>
        </p:txBody>
      </p:sp>
      <p:sp>
        <p:nvSpPr>
          <p:cNvPr id="39" name="ZoneTexte 38">
            <a:extLst>
              <a:ext uri="{FF2B5EF4-FFF2-40B4-BE49-F238E27FC236}">
                <a16:creationId xmlns:a16="http://schemas.microsoft.com/office/drawing/2014/main" id="{8CFC4ED5-1C6C-41CB-97E0-4BFB0469F87B}"/>
              </a:ext>
            </a:extLst>
          </p:cNvPr>
          <p:cNvSpPr txBox="1"/>
          <p:nvPr/>
        </p:nvSpPr>
        <p:spPr>
          <a:xfrm>
            <a:off x="7422807" y="5339675"/>
            <a:ext cx="1258678" cy="276999"/>
          </a:xfrm>
          <a:prstGeom prst="rect">
            <a:avLst/>
          </a:prstGeom>
          <a:noFill/>
        </p:spPr>
        <p:txBody>
          <a:bodyPr wrap="none" rtlCol="0">
            <a:spAutoFit/>
          </a:bodyPr>
          <a:lstStyle/>
          <a:p>
            <a:pPr algn="ctr"/>
            <a:r>
              <a:rPr lang="fr-FR" sz="1200" i="1">
                <a:latin typeface="+mj-lt"/>
                <a:ea typeface="Yu Gothic Light" panose="020B0300000000000000" pitchFamily="34" charset="-128"/>
              </a:rPr>
              <a:t>zip_code_prefix</a:t>
            </a:r>
          </a:p>
        </p:txBody>
      </p:sp>
      <p:sp>
        <p:nvSpPr>
          <p:cNvPr id="40" name="ZoneTexte 39">
            <a:extLst>
              <a:ext uri="{FF2B5EF4-FFF2-40B4-BE49-F238E27FC236}">
                <a16:creationId xmlns:a16="http://schemas.microsoft.com/office/drawing/2014/main" id="{7799338F-B5F3-44B3-A6DD-63C1681353D1}"/>
              </a:ext>
            </a:extLst>
          </p:cNvPr>
          <p:cNvSpPr txBox="1"/>
          <p:nvPr/>
        </p:nvSpPr>
        <p:spPr>
          <a:xfrm>
            <a:off x="7213256" y="4365521"/>
            <a:ext cx="1258678" cy="276999"/>
          </a:xfrm>
          <a:prstGeom prst="rect">
            <a:avLst/>
          </a:prstGeom>
          <a:noFill/>
        </p:spPr>
        <p:txBody>
          <a:bodyPr wrap="none" rtlCol="0">
            <a:spAutoFit/>
          </a:bodyPr>
          <a:lstStyle/>
          <a:p>
            <a:pPr algn="ctr"/>
            <a:r>
              <a:rPr lang="fr-FR" sz="1200" i="1">
                <a:latin typeface="+mj-lt"/>
                <a:ea typeface="Yu Gothic Light" panose="020B0300000000000000" pitchFamily="34" charset="-128"/>
              </a:rPr>
              <a:t>zip_code_prefix</a:t>
            </a:r>
          </a:p>
        </p:txBody>
      </p:sp>
      <p:cxnSp>
        <p:nvCxnSpPr>
          <p:cNvPr id="41" name="Connecteur droit 40">
            <a:extLst>
              <a:ext uri="{FF2B5EF4-FFF2-40B4-BE49-F238E27FC236}">
                <a16:creationId xmlns:a16="http://schemas.microsoft.com/office/drawing/2014/main" id="{C4EC85A8-D3C4-4168-BECF-26EE8F0D3AC2}"/>
              </a:ext>
            </a:extLst>
          </p:cNvPr>
          <p:cNvCxnSpPr>
            <a:stCxn id="31" idx="3"/>
          </p:cNvCxnSpPr>
          <p:nvPr/>
        </p:nvCxnSpPr>
        <p:spPr>
          <a:xfrm>
            <a:off x="3382615" y="5038918"/>
            <a:ext cx="1193714"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649A877E-F646-4B09-AF1A-A92E256C111D}"/>
              </a:ext>
            </a:extLst>
          </p:cNvPr>
          <p:cNvCxnSpPr/>
          <p:nvPr/>
        </p:nvCxnSpPr>
        <p:spPr>
          <a:xfrm>
            <a:off x="5756524" y="3954603"/>
            <a:ext cx="1221401"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3" name="Groupe 42">
            <a:extLst>
              <a:ext uri="{FF2B5EF4-FFF2-40B4-BE49-F238E27FC236}">
                <a16:creationId xmlns:a16="http://schemas.microsoft.com/office/drawing/2014/main" id="{CEA4FD67-3F47-4AC9-BD4A-2E959067B731}"/>
              </a:ext>
            </a:extLst>
          </p:cNvPr>
          <p:cNvGrpSpPr/>
          <p:nvPr/>
        </p:nvGrpSpPr>
        <p:grpSpPr>
          <a:xfrm>
            <a:off x="3516484" y="5038920"/>
            <a:ext cx="1059845" cy="793780"/>
            <a:chOff x="3024048" y="4486850"/>
            <a:chExt cx="1059845" cy="662725"/>
          </a:xfrm>
          <a:noFill/>
        </p:grpSpPr>
        <p:cxnSp>
          <p:nvCxnSpPr>
            <p:cNvPr id="44" name="Connecteur droit 43">
              <a:extLst>
                <a:ext uri="{FF2B5EF4-FFF2-40B4-BE49-F238E27FC236}">
                  <a16:creationId xmlns:a16="http://schemas.microsoft.com/office/drawing/2014/main" id="{71FDFF09-01D2-4A8D-B19B-FFFCF7479133}"/>
                </a:ext>
              </a:extLst>
            </p:cNvPr>
            <p:cNvCxnSpPr/>
            <p:nvPr/>
          </p:nvCxnSpPr>
          <p:spPr>
            <a:xfrm>
              <a:off x="3024048" y="5149575"/>
              <a:ext cx="726587" cy="0"/>
            </a:xfrm>
            <a:prstGeom prst="line">
              <a:avLst/>
            </a:prstGeom>
            <a:grpFill/>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1D2165D1-2831-4CEB-9372-898919D5E6FF}"/>
                </a:ext>
              </a:extLst>
            </p:cNvPr>
            <p:cNvCxnSpPr/>
            <p:nvPr/>
          </p:nvCxnSpPr>
          <p:spPr>
            <a:xfrm flipV="1">
              <a:off x="4083893" y="4486850"/>
              <a:ext cx="0" cy="472126"/>
            </a:xfrm>
            <a:prstGeom prst="line">
              <a:avLst/>
            </a:prstGeom>
            <a:grpFill/>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necteur droit 45">
            <a:extLst>
              <a:ext uri="{FF2B5EF4-FFF2-40B4-BE49-F238E27FC236}">
                <a16:creationId xmlns:a16="http://schemas.microsoft.com/office/drawing/2014/main" id="{58F21954-83B1-489E-BC92-DE06EA4B047F}"/>
              </a:ext>
            </a:extLst>
          </p:cNvPr>
          <p:cNvCxnSpPr/>
          <p:nvPr/>
        </p:nvCxnSpPr>
        <p:spPr>
          <a:xfrm flipV="1">
            <a:off x="5396483" y="4479307"/>
            <a:ext cx="0" cy="1112743"/>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CA4BB8B9-F68F-4F56-B68F-208A13F8D13F}"/>
              </a:ext>
            </a:extLst>
          </p:cNvPr>
          <p:cNvCxnSpPr/>
          <p:nvPr/>
        </p:nvCxnSpPr>
        <p:spPr>
          <a:xfrm flipV="1">
            <a:off x="4307827" y="3161526"/>
            <a:ext cx="0" cy="47765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55D78BBD-8C46-42DD-BFF9-E025EEE61ADE}"/>
              </a:ext>
            </a:extLst>
          </p:cNvPr>
          <p:cNvCxnSpPr/>
          <p:nvPr/>
        </p:nvCxnSpPr>
        <p:spPr>
          <a:xfrm flipH="1" flipV="1">
            <a:off x="5756525" y="5760691"/>
            <a:ext cx="1221400" cy="261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B9F93647-F926-4751-B90F-9AF8C99089E0}"/>
              </a:ext>
            </a:extLst>
          </p:cNvPr>
          <p:cNvSpPr txBox="1"/>
          <p:nvPr/>
        </p:nvSpPr>
        <p:spPr>
          <a:xfrm>
            <a:off x="6977925" y="3707395"/>
            <a:ext cx="1656184" cy="553997"/>
          </a:xfrm>
          <a:prstGeom prst="rect">
            <a:avLst/>
          </a:prstGeom>
          <a:noFill/>
          <a:ln w="6350">
            <a:solidFill>
              <a:schemeClr val="bg1">
                <a:lumMod val="50000"/>
              </a:schemeClr>
            </a:solidFill>
          </a:ln>
        </p:spPr>
        <p:txBody>
          <a:bodyPr wrap="square" rtlCol="0">
            <a:spAutoFit/>
          </a:bodyPr>
          <a:lstStyle/>
          <a:p>
            <a:pPr algn="ctr"/>
            <a:r>
              <a:rPr lang="fr-FR"/>
              <a:t>Vendeurs</a:t>
            </a:r>
          </a:p>
          <a:p>
            <a:pPr algn="ctr"/>
            <a:r>
              <a:rPr lang="fr-FR" sz="1200">
                <a:latin typeface="Yu Gothic Light" panose="020B0300000000000000" pitchFamily="34" charset="-128"/>
                <a:ea typeface="Yu Gothic Light" panose="020B0300000000000000" pitchFamily="34" charset="-128"/>
              </a:rPr>
              <a:t>olist_sellers_dataset</a:t>
            </a:r>
          </a:p>
        </p:txBody>
      </p:sp>
      <p:sp>
        <p:nvSpPr>
          <p:cNvPr id="50" name="ZoneTexte 49">
            <a:extLst>
              <a:ext uri="{FF2B5EF4-FFF2-40B4-BE49-F238E27FC236}">
                <a16:creationId xmlns:a16="http://schemas.microsoft.com/office/drawing/2014/main" id="{D20B5508-C751-45A6-ADD3-CC89F0BF49D6}"/>
              </a:ext>
            </a:extLst>
          </p:cNvPr>
          <p:cNvSpPr txBox="1"/>
          <p:nvPr/>
        </p:nvSpPr>
        <p:spPr>
          <a:xfrm>
            <a:off x="6964511" y="4774644"/>
            <a:ext cx="1840568" cy="553998"/>
          </a:xfrm>
          <a:prstGeom prst="rect">
            <a:avLst/>
          </a:prstGeom>
          <a:noFill/>
          <a:ln w="6350">
            <a:solidFill>
              <a:schemeClr val="bg1">
                <a:lumMod val="50000"/>
              </a:schemeClr>
            </a:solidFill>
          </a:ln>
        </p:spPr>
        <p:txBody>
          <a:bodyPr wrap="none" rtlCol="0">
            <a:spAutoFit/>
          </a:bodyPr>
          <a:lstStyle/>
          <a:p>
            <a:pPr algn="ctr"/>
            <a:r>
              <a:rPr lang="fr-FR"/>
              <a:t>Localisation</a:t>
            </a:r>
          </a:p>
          <a:p>
            <a:pPr algn="ctr"/>
            <a:r>
              <a:rPr lang="fr-FR" sz="1200">
                <a:latin typeface="Yu Gothic Light" panose="020B0300000000000000" pitchFamily="34" charset="-128"/>
                <a:ea typeface="Yu Gothic Light" panose="020B0300000000000000" pitchFamily="34" charset="-128"/>
              </a:rPr>
              <a:t>olist_geolocation_dataset</a:t>
            </a:r>
          </a:p>
        </p:txBody>
      </p:sp>
      <p:sp>
        <p:nvSpPr>
          <p:cNvPr id="51" name="ZoneTexte 50">
            <a:extLst>
              <a:ext uri="{FF2B5EF4-FFF2-40B4-BE49-F238E27FC236}">
                <a16:creationId xmlns:a16="http://schemas.microsoft.com/office/drawing/2014/main" id="{2DC07EDE-FCA4-4097-8BE0-D5BEDD4F74AC}"/>
              </a:ext>
            </a:extLst>
          </p:cNvPr>
          <p:cNvSpPr txBox="1"/>
          <p:nvPr/>
        </p:nvSpPr>
        <p:spPr>
          <a:xfrm>
            <a:off x="6977925" y="5638740"/>
            <a:ext cx="2121093" cy="553998"/>
          </a:xfrm>
          <a:prstGeom prst="rect">
            <a:avLst/>
          </a:prstGeom>
          <a:noFill/>
          <a:ln w="6350">
            <a:solidFill>
              <a:schemeClr val="bg1">
                <a:lumMod val="50000"/>
              </a:schemeClr>
            </a:solidFill>
          </a:ln>
        </p:spPr>
        <p:txBody>
          <a:bodyPr wrap="none" rtlCol="0">
            <a:spAutoFit/>
          </a:bodyPr>
          <a:lstStyle/>
          <a:p>
            <a:pPr algn="ctr"/>
            <a:r>
              <a:rPr lang="fr-FR"/>
              <a:t>Clients</a:t>
            </a:r>
          </a:p>
          <a:p>
            <a:pPr algn="ctr"/>
            <a:r>
              <a:rPr lang="fr-FR" sz="1200">
                <a:latin typeface="Yu Gothic Light" panose="020B0300000000000000" pitchFamily="34" charset="-128"/>
                <a:ea typeface="Yu Gothic Light" panose="020B0300000000000000" pitchFamily="34" charset="-128"/>
              </a:rPr>
              <a:t>olist_order_customer_dataset</a:t>
            </a:r>
          </a:p>
        </p:txBody>
      </p:sp>
      <p:cxnSp>
        <p:nvCxnSpPr>
          <p:cNvPr id="52" name="Connecteur droit 51">
            <a:extLst>
              <a:ext uri="{FF2B5EF4-FFF2-40B4-BE49-F238E27FC236}">
                <a16:creationId xmlns:a16="http://schemas.microsoft.com/office/drawing/2014/main" id="{4F7B974A-52AA-440E-B00C-EE7697881CED}"/>
              </a:ext>
            </a:extLst>
          </p:cNvPr>
          <p:cNvCxnSpPr/>
          <p:nvPr/>
        </p:nvCxnSpPr>
        <p:spPr>
          <a:xfrm flipH="1" flipV="1">
            <a:off x="7492048" y="5322641"/>
            <a:ext cx="0" cy="31380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9F333401-1B1E-447B-94DB-AD8FF25D6349}"/>
              </a:ext>
            </a:extLst>
          </p:cNvPr>
          <p:cNvCxnSpPr/>
          <p:nvPr/>
        </p:nvCxnSpPr>
        <p:spPr>
          <a:xfrm flipV="1">
            <a:off x="7202123" y="4261392"/>
            <a:ext cx="0" cy="51947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01BEEC28-075C-4D25-8D7E-D39AF5F8629D}"/>
              </a:ext>
            </a:extLst>
          </p:cNvPr>
          <p:cNvSpPr txBox="1"/>
          <p:nvPr/>
        </p:nvSpPr>
        <p:spPr>
          <a:xfrm>
            <a:off x="5458136" y="2891403"/>
            <a:ext cx="1864613" cy="276999"/>
          </a:xfrm>
          <a:prstGeom prst="rect">
            <a:avLst/>
          </a:prstGeom>
          <a:noFill/>
        </p:spPr>
        <p:txBody>
          <a:bodyPr wrap="none" rtlCol="0">
            <a:spAutoFit/>
          </a:bodyPr>
          <a:lstStyle/>
          <a:p>
            <a:pPr algn="ctr"/>
            <a:r>
              <a:rPr lang="fr-FR" sz="1200" i="1">
                <a:latin typeface="+mj-lt"/>
                <a:ea typeface="Yu Gothic Light" panose="020B0300000000000000" pitchFamily="34" charset="-128"/>
              </a:rPr>
              <a:t>product_category_name</a:t>
            </a:r>
          </a:p>
        </p:txBody>
      </p:sp>
      <p:grpSp>
        <p:nvGrpSpPr>
          <p:cNvPr id="55" name="Groupe 54">
            <a:extLst>
              <a:ext uri="{FF2B5EF4-FFF2-40B4-BE49-F238E27FC236}">
                <a16:creationId xmlns:a16="http://schemas.microsoft.com/office/drawing/2014/main" id="{3855D4E3-58E8-4BDA-BE27-10D2F6923064}"/>
              </a:ext>
            </a:extLst>
          </p:cNvPr>
          <p:cNvGrpSpPr/>
          <p:nvPr/>
        </p:nvGrpSpPr>
        <p:grpSpPr>
          <a:xfrm>
            <a:off x="5427610" y="2088282"/>
            <a:ext cx="3279496" cy="778424"/>
            <a:chOff x="4971703" y="1916832"/>
            <a:chExt cx="3279496" cy="778424"/>
          </a:xfrm>
          <a:noFill/>
        </p:grpSpPr>
        <p:grpSp>
          <p:nvGrpSpPr>
            <p:cNvPr id="56" name="Groupe 55">
              <a:extLst>
                <a:ext uri="{FF2B5EF4-FFF2-40B4-BE49-F238E27FC236}">
                  <a16:creationId xmlns:a16="http://schemas.microsoft.com/office/drawing/2014/main" id="{4C5413C6-897C-457B-94B5-9B4C3921B2F9}"/>
                </a:ext>
              </a:extLst>
            </p:cNvPr>
            <p:cNvGrpSpPr/>
            <p:nvPr/>
          </p:nvGrpSpPr>
          <p:grpSpPr>
            <a:xfrm flipH="1">
              <a:off x="4971703" y="1916832"/>
              <a:ext cx="3279496" cy="778424"/>
              <a:chOff x="1090477" y="1970289"/>
              <a:chExt cx="2787256" cy="778424"/>
            </a:xfrm>
            <a:grpFill/>
          </p:grpSpPr>
          <p:sp>
            <p:nvSpPr>
              <p:cNvPr id="58" name="ZoneTexte 57">
                <a:extLst>
                  <a:ext uri="{FF2B5EF4-FFF2-40B4-BE49-F238E27FC236}">
                    <a16:creationId xmlns:a16="http://schemas.microsoft.com/office/drawing/2014/main" id="{6199E8B6-DC8A-4388-BAEF-6D888FA7CDE2}"/>
                  </a:ext>
                </a:extLst>
              </p:cNvPr>
              <p:cNvSpPr txBox="1"/>
              <p:nvPr/>
            </p:nvSpPr>
            <p:spPr>
              <a:xfrm>
                <a:off x="1090477" y="1970289"/>
                <a:ext cx="2270167" cy="553998"/>
              </a:xfrm>
              <a:prstGeom prst="rect">
                <a:avLst/>
              </a:prstGeom>
              <a:grpFill/>
              <a:ln w="6350">
                <a:solidFill>
                  <a:schemeClr val="bg1">
                    <a:lumMod val="50000"/>
                  </a:schemeClr>
                </a:solidFill>
              </a:ln>
            </p:spPr>
            <p:txBody>
              <a:bodyPr wrap="square" rtlCol="0">
                <a:spAutoFit/>
              </a:bodyPr>
              <a:lstStyle/>
              <a:p>
                <a:pPr algn="ctr"/>
                <a:r>
                  <a:rPr lang="fr-FR"/>
                  <a:t>Traduction catégories</a:t>
                </a:r>
              </a:p>
              <a:p>
                <a:pPr algn="ctr"/>
                <a:r>
                  <a:rPr lang="fr-FR" sz="1200">
                    <a:latin typeface="Yu Gothic Light" panose="020B0300000000000000" pitchFamily="34" charset="-128"/>
                    <a:ea typeface="Yu Gothic Light" panose="020B0300000000000000" pitchFamily="34" charset="-128"/>
                  </a:rPr>
                  <a:t>product_category_name_translation</a:t>
                </a:r>
              </a:p>
            </p:txBody>
          </p:sp>
          <p:cxnSp>
            <p:nvCxnSpPr>
              <p:cNvPr id="59" name="Connecteur droit 58">
                <a:extLst>
                  <a:ext uri="{FF2B5EF4-FFF2-40B4-BE49-F238E27FC236}">
                    <a16:creationId xmlns:a16="http://schemas.microsoft.com/office/drawing/2014/main" id="{52BE82B2-3701-4DBE-BED7-9EF80EFACC8D}"/>
                  </a:ext>
                </a:extLst>
              </p:cNvPr>
              <p:cNvCxnSpPr/>
              <p:nvPr/>
            </p:nvCxnSpPr>
            <p:spPr>
              <a:xfrm flipV="1">
                <a:off x="2676943" y="2748713"/>
                <a:ext cx="1200790" cy="0"/>
              </a:xfrm>
              <a:prstGeom prst="line">
                <a:avLst/>
              </a:prstGeom>
              <a:grpFill/>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7" name="Connecteur droit 56">
              <a:extLst>
                <a:ext uri="{FF2B5EF4-FFF2-40B4-BE49-F238E27FC236}">
                  <a16:creationId xmlns:a16="http://schemas.microsoft.com/office/drawing/2014/main" id="{E07FEAB0-C3AC-4BED-849F-A413F17CA5B3}"/>
                </a:ext>
              </a:extLst>
            </p:cNvPr>
            <p:cNvCxnSpPr/>
            <p:nvPr/>
          </p:nvCxnSpPr>
          <p:spPr>
            <a:xfrm flipV="1">
              <a:off x="6384557" y="2485144"/>
              <a:ext cx="0" cy="201759"/>
            </a:xfrm>
            <a:prstGeom prst="line">
              <a:avLst/>
            </a:prstGeom>
            <a:grpFill/>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0" name="ZoneTexte 59">
            <a:extLst>
              <a:ext uri="{FF2B5EF4-FFF2-40B4-BE49-F238E27FC236}">
                <a16:creationId xmlns:a16="http://schemas.microsoft.com/office/drawing/2014/main" id="{4D024275-85E1-474C-84B2-262DA0FA4297}"/>
              </a:ext>
            </a:extLst>
          </p:cNvPr>
          <p:cNvSpPr txBox="1"/>
          <p:nvPr/>
        </p:nvSpPr>
        <p:spPr>
          <a:xfrm>
            <a:off x="3659741" y="4764284"/>
            <a:ext cx="789794" cy="276999"/>
          </a:xfrm>
          <a:prstGeom prst="rect">
            <a:avLst/>
          </a:prstGeom>
          <a:noFill/>
        </p:spPr>
        <p:txBody>
          <a:bodyPr wrap="square" rtlCol="0">
            <a:spAutoFit/>
          </a:bodyPr>
          <a:lstStyle/>
          <a:p>
            <a:pPr algn="ctr"/>
            <a:r>
              <a:rPr lang="fr-FR" sz="1200" i="1">
                <a:latin typeface="+mj-lt"/>
                <a:ea typeface="Yu Gothic Light" panose="020B0300000000000000" pitchFamily="34" charset="-128"/>
              </a:rPr>
              <a:t>order_id</a:t>
            </a:r>
          </a:p>
        </p:txBody>
      </p:sp>
      <p:grpSp>
        <p:nvGrpSpPr>
          <p:cNvPr id="61" name="Groupe 60">
            <a:extLst>
              <a:ext uri="{FF2B5EF4-FFF2-40B4-BE49-F238E27FC236}">
                <a16:creationId xmlns:a16="http://schemas.microsoft.com/office/drawing/2014/main" id="{ECB584F8-7BE6-4FCC-8028-0C9DAACF4A94}"/>
              </a:ext>
            </a:extLst>
          </p:cNvPr>
          <p:cNvGrpSpPr/>
          <p:nvPr/>
        </p:nvGrpSpPr>
        <p:grpSpPr>
          <a:xfrm>
            <a:off x="6883431" y="3600450"/>
            <a:ext cx="2329476" cy="767141"/>
            <a:chOff x="6130956" y="3429000"/>
            <a:chExt cx="2329476" cy="767141"/>
          </a:xfrm>
          <a:noFill/>
        </p:grpSpPr>
        <p:sp>
          <p:nvSpPr>
            <p:cNvPr id="62" name="Rectangle 61">
              <a:extLst>
                <a:ext uri="{FF2B5EF4-FFF2-40B4-BE49-F238E27FC236}">
                  <a16:creationId xmlns:a16="http://schemas.microsoft.com/office/drawing/2014/main" id="{6DFD15ED-7606-4DD5-9354-36604A112801}"/>
                </a:ext>
              </a:extLst>
            </p:cNvPr>
            <p:cNvSpPr/>
            <p:nvPr/>
          </p:nvSpPr>
          <p:spPr>
            <a:xfrm>
              <a:off x="6130956" y="3429000"/>
              <a:ext cx="2329476" cy="767141"/>
            </a:xfrm>
            <a:prstGeom prst="rect">
              <a:avLst/>
            </a:prstGeom>
            <a:grp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a:extLst>
                <a:ext uri="{FF2B5EF4-FFF2-40B4-BE49-F238E27FC236}">
                  <a16:creationId xmlns:a16="http://schemas.microsoft.com/office/drawing/2014/main" id="{5DB36F6A-1536-4B96-80F9-A9DC467E7CCE}"/>
                </a:ext>
              </a:extLst>
            </p:cNvPr>
            <p:cNvSpPr txBox="1"/>
            <p:nvPr/>
          </p:nvSpPr>
          <p:spPr>
            <a:xfrm>
              <a:off x="8149820" y="3458837"/>
              <a:ext cx="184731" cy="369332"/>
            </a:xfrm>
            <a:prstGeom prst="rect">
              <a:avLst/>
            </a:prstGeom>
            <a:grpFill/>
            <a:ln w="6350">
              <a:noFill/>
            </a:ln>
          </p:spPr>
          <p:txBody>
            <a:bodyPr wrap="none" rtlCol="0">
              <a:spAutoFit/>
            </a:bodyPr>
            <a:lstStyle/>
            <a:p>
              <a:endParaRPr lang="fr-FR" dirty="0"/>
            </a:p>
          </p:txBody>
        </p:sp>
      </p:grpSp>
    </p:spTree>
    <p:extLst>
      <p:ext uri="{BB962C8B-B14F-4D97-AF65-F5344CB8AC3E}">
        <p14:creationId xmlns:p14="http://schemas.microsoft.com/office/powerpoint/2010/main" val="21121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28575">
          <a:solidFill>
            <a:srgbClr val="16B07D"/>
          </a:solidFill>
        </a:ln>
      </a:spPr>
      <a:bodyPr lIns="72000" tIns="396000" anchor="t"/>
      <a:lstStyle>
        <a:defPPr marL="174625" indent="-171450" algn="l">
          <a:buFont typeface="Wingdings" panose="05000000000000000000" pitchFamily="2" charset="2"/>
          <a:buChar char="ü"/>
          <a:defRPr sz="1200" b="1" i="0"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78674</TotalTime>
  <Words>2857</Words>
  <Application>Microsoft Office PowerPoint</Application>
  <PresentationFormat>Grand écran</PresentationFormat>
  <Paragraphs>477</Paragraphs>
  <Slides>37</Slides>
  <Notes>9</Notes>
  <HiddenSlides>0</HiddenSlides>
  <MMClips>0</MMClips>
  <ScaleCrop>false</ScaleCrop>
  <HeadingPairs>
    <vt:vector size="6" baseType="variant">
      <vt:variant>
        <vt:lpstr>Polices utilisées</vt:lpstr>
      </vt:variant>
      <vt:variant>
        <vt:i4>13</vt:i4>
      </vt:variant>
      <vt:variant>
        <vt:lpstr>Thème</vt:lpstr>
      </vt:variant>
      <vt:variant>
        <vt:i4>2</vt:i4>
      </vt:variant>
      <vt:variant>
        <vt:lpstr>Titres des diapositives</vt:lpstr>
      </vt:variant>
      <vt:variant>
        <vt:i4>37</vt:i4>
      </vt:variant>
    </vt:vector>
  </HeadingPairs>
  <TitlesOfParts>
    <vt:vector size="52" baseType="lpstr">
      <vt:lpstr>Yu Gothic Light</vt:lpstr>
      <vt:lpstr>-apple-system</vt:lpstr>
      <vt:lpstr>Arial</vt:lpstr>
      <vt:lpstr>Calibri</vt:lpstr>
      <vt:lpstr>Calibri Light</vt:lpstr>
      <vt:lpstr>Century Gothic</vt:lpstr>
      <vt:lpstr>Courier New</vt:lpstr>
      <vt:lpstr>Montserrat</vt:lpstr>
      <vt:lpstr>Nexa Bold</vt:lpstr>
      <vt:lpstr>Nunito-Regular</vt:lpstr>
      <vt:lpstr>Times New Roman</vt:lpstr>
      <vt:lpstr>Ubuntu</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  Présentation du jeu de données</vt:lpstr>
      <vt:lpstr>Présentation PowerPoint</vt:lpstr>
      <vt:lpstr> Présentation du nettoyage et de l’exploration du jeu de données  </vt:lpstr>
      <vt:lpstr> Présentation du nettoyage et de l’exploration du jeu de données  </vt:lpstr>
      <vt:lpstr> Présentation du nettoyage et de l’exploration du jeu de données</vt:lpstr>
      <vt:lpstr> Présentation du nettoyage et de l’exploration du jeu de données</vt:lpstr>
      <vt:lpstr> Présentation du nettoyage et de l’exploration du jeu de données</vt:lpstr>
      <vt:lpstr> Présentation du nettoyage et de l’exploration du jeu de données</vt:lpstr>
      <vt:lpstr> Présentation du nettoyage et de l’exploration du jeu de données  </vt:lpstr>
      <vt:lpstr> Présentation du nettoyage et de l’exploration du jeu de données  </vt:lpstr>
      <vt:lpstr>Présentation PowerPoint</vt:lpstr>
      <vt:lpstr> Présentation de l’analyse et du modèle choisi </vt:lpstr>
      <vt:lpstr> Présentation de l’analyse et du modèle choisi </vt:lpstr>
      <vt:lpstr> Présentation de l’analyse et du modèle choisi</vt:lpstr>
      <vt:lpstr> Présentation de l’analyse </vt:lpstr>
      <vt:lpstr> Présentation de l’analyse et du modèle choisi  </vt:lpstr>
      <vt:lpstr> Présentation de l’analyse et du modèle choisi  </vt:lpstr>
      <vt:lpstr> Présentation de l’analyse et du modèle choisi  </vt:lpstr>
      <vt:lpstr> Présentation de l’analyse et du modèle choisi  </vt:lpstr>
      <vt:lpstr>Présentation PowerPoint</vt:lpstr>
      <vt:lpstr> Choix de la segmentation : RFM « améliorée »  </vt:lpstr>
      <vt:lpstr>  Choix des métriques  </vt:lpstr>
      <vt:lpstr> Présentation de l’analyse et du modèle choisi    </vt:lpstr>
      <vt:lpstr> Présentation de l’analyse et du modèle choisi    </vt:lpstr>
      <vt:lpstr> Présentation de l’analyse et du modèle choisi    </vt:lpstr>
      <vt:lpstr> Présentation de l’analyse et du modèle choisi    </vt:lpstr>
      <vt:lpstr>Présentation PowerPoint</vt:lpstr>
      <vt:lpstr> Segmentation temporelle</vt:lpstr>
      <vt:lpstr> Segmentation temporelle</vt:lpstr>
      <vt:lpstr> Segmentation temporelle</vt:lpstr>
      <vt:lpstr> Conclusions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Saad ZIZI</dc:creator>
  <cp:lastModifiedBy>Hajji, Nouha - NHA5600</cp:lastModifiedBy>
  <cp:revision>1053</cp:revision>
  <dcterms:created xsi:type="dcterms:W3CDTF">2019-01-28T08:56:57Z</dcterms:created>
  <dcterms:modified xsi:type="dcterms:W3CDTF">2022-04-27T13:24:14Z</dcterms:modified>
</cp:coreProperties>
</file>