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9" r:id="rId4"/>
    <p:sldId id="260" r:id="rId5"/>
    <p:sldId id="258" r:id="rId6"/>
    <p:sldId id="261" r:id="rId7"/>
    <p:sldId id="267" r:id="rId8"/>
    <p:sldId id="268" r:id="rId9"/>
    <p:sldId id="269" r:id="rId10"/>
    <p:sldId id="27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8BF1-EE69-B74F-99BD-C67ABF5CCBE6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745A-7CD5-DF4A-BEBA-9EF2BA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7745A-7CD5-DF4A-BEBA-9EF2BAAF83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809-2E54-7342-AD6C-DB64C8DCA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4895F-9C7B-B34D-B30B-E63103BC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AE30-8BD8-F747-BCA2-ED8F8228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4432-3A43-2C44-A616-C844999E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4188-8200-AA42-8C43-211C3C9D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1052-9F28-6F48-9A29-45E7D359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F674B-E907-3347-B8ED-F76B27FE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6040-C763-8541-98A6-8D43273F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E2C2-2E60-A841-BD4C-9C9FDD1C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B9EC-C15B-6440-9742-1C65D59E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A0C86-194E-E54C-BF79-F7EC64FA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E37D-E5EF-0D4B-B7A7-160AEAA2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9474-6DDB-C845-89FA-5176F2F6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1007A-B18E-7849-BA60-49935A78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9CD6-3E45-824E-BF35-3E64464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68BD-389C-E54C-9494-9780441F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C9E9-C781-FC49-90DD-D027B90E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9155-F4C3-E148-96AA-C9139A35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AE2C-8543-B149-A911-82BCFF36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765D-43CA-5748-8DC3-5AB1E788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3B9-CA41-C34C-9F84-E2EA8332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00A72-688C-3342-A37E-D9482DFE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B73D-182D-C749-A36A-C1F59B5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BE2A-60FD-D340-914F-0B98679C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D413-1BC6-4F46-BE4C-28A42A45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C003-7DB1-B240-B865-BC140991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8B44-EDDF-044E-8B1D-59662475A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97379-AA87-554D-9026-765C3699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44FF7-DF9B-DE4A-A155-1FA02195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FEF90-4338-6F4E-9D06-C6F68D2C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B9A6-D734-D942-A19D-676B6EA9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47FA-6FCA-C849-8585-B9C72768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22D9B-8632-D942-8CC3-E18D9100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D8706-FA9C-B54D-ACCA-2DF365D89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40DE9-1A5F-0F42-86F6-DD8744E3D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A37F0-C8E9-3C47-9A08-1D2933F49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AD08D-6187-F44E-A9B7-A1621802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5CE0E-C0B1-484B-B490-959E1E4F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315B3-6E1E-9B43-BBDF-05DB26B2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4C24-F949-6F41-9983-A3319EA0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7BC95-90C8-8B4E-9621-2C60674B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C00E9-CB5A-1B45-9A07-B2F5A5C1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A4E39-7458-F449-86B5-132C5D6D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B2013-3FCD-6B40-BBB5-8737FB6B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D8237-A0B1-DB44-972C-A79FBBFE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A577-1801-1F4D-BF8A-D5F5C69B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9230-ED2F-864C-AA96-CE8F9453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079C-F521-9844-AC8B-EEC538E3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51351-C597-CB4D-BE79-379BBCD24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78B93-02C0-BA41-9437-A8F02C36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96ADA-C1D1-4B46-ACA4-96B04BB3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BC83-434B-5743-8624-516BFB69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88EC-2CDA-1047-AF04-177B03CA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2C6C4-EA32-1344-9126-9F46F7015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BB84F-8E05-B64E-8BC1-BEFDA9F71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37B1-90F0-954F-A193-245EE39F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1EC9C-8FAF-3040-8D17-C30CF503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1871D-383D-9F43-BB93-413287C2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EA943-CC06-994D-929E-105944F5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8454-A4EA-5F4D-8E31-9C29FCCB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FC6FC-7F77-9C4A-BFBB-AC013E760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258F-A633-3144-BBDC-0C4AD7250C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919B-520F-E54A-A872-79580E37D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D7F7-29E6-6940-8895-7453BF10F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50B0-0FF7-4844-956B-84C69979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iam/home?region=us-east-1#/users/saagie-demousr" TargetMode="External"/><Relationship Id="rId2" Type="http://schemas.openxmlformats.org/officeDocument/2006/relationships/hyperlink" Target="https://aws-beta.saagie.co/logi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nsole.aws.amazon.com/iam/home?region=us-east-1#/policies/arn:aws:iam::494897648197:policy/demo-customer360-policy$jsonEdito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gie/demo-customer360" TargetMode="External"/><Relationship Id="rId2" Type="http://schemas.openxmlformats.org/officeDocument/2006/relationships/hyperlink" Target="https://github.com/sgokaram-saagie/synccustomer-aws-java-saagi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C39-1D54-674A-8CF5-7A452704E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091BC-63B1-204B-A428-33ACEAB22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Saagie DEMO</a:t>
            </a:r>
          </a:p>
        </p:txBody>
      </p:sp>
    </p:spTree>
    <p:extLst>
      <p:ext uri="{BB962C8B-B14F-4D97-AF65-F5344CB8AC3E}">
        <p14:creationId xmlns:p14="http://schemas.microsoft.com/office/powerpoint/2010/main" val="247730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2A0E-FC2C-7A4E-B747-1C76C2390AF8}"/>
              </a:ext>
            </a:extLst>
          </p:cNvPr>
          <p:cNvSpPr txBox="1"/>
          <p:nvPr/>
        </p:nvSpPr>
        <p:spPr>
          <a:xfrm>
            <a:off x="630195" y="210065"/>
            <a:ext cx="78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A5CCF-C389-9A47-AC8F-21E4FDF51BA4}"/>
              </a:ext>
            </a:extLst>
          </p:cNvPr>
          <p:cNvSpPr txBox="1"/>
          <p:nvPr/>
        </p:nvSpPr>
        <p:spPr>
          <a:xfrm>
            <a:off x="741405" y="914400"/>
            <a:ext cx="960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Customer 360 Kibana Dashboard ( Patrice / Thomas) -  This </a:t>
            </a:r>
            <a:r>
              <a:rPr lang="en-US" dirty="0" err="1"/>
              <a:t>i</a:t>
            </a:r>
            <a:r>
              <a:rPr lang="en-US" dirty="0"/>
              <a:t> a dashboard for each Account. You provide account ID or Name then it will provide in detail all the information about the customer like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Details of Account ( Name, Address, Phone , Fax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Order History for that customer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Click Stream data for that 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UpSell</a:t>
            </a:r>
            <a:r>
              <a:rPr lang="en-US" dirty="0"/>
              <a:t> etc.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Processing Jobs 1 &amp; 2 Will power this dashboard.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Sales Dashboard ( Patrice / Thomas) – This is a dashboard to show the over all company performance and Like total company revenue , customer churn etc. </a:t>
            </a:r>
          </a:p>
          <a:p>
            <a:endParaRPr lang="en-US" dirty="0"/>
          </a:p>
          <a:p>
            <a:r>
              <a:rPr lang="en-US" dirty="0"/>
              <a:t>       Processing Job 3 will power </a:t>
            </a:r>
            <a:r>
              <a:rPr lang="en-US"/>
              <a:t>this </a:t>
            </a:r>
            <a:r>
              <a:rPr lang="en-US" dirty="0"/>
              <a:t>d</a:t>
            </a:r>
            <a:r>
              <a:rPr lang="en-US"/>
              <a:t>ashboard</a:t>
            </a:r>
            <a:r>
              <a:rPr lang="en-US" dirty="0"/>
              <a:t>.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6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78CE9-003F-0F43-A449-23380F6B40EF}"/>
              </a:ext>
            </a:extLst>
          </p:cNvPr>
          <p:cNvSpPr txBox="1"/>
          <p:nvPr/>
        </p:nvSpPr>
        <p:spPr>
          <a:xfrm>
            <a:off x="667265" y="407773"/>
            <a:ext cx="1055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Setup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546B24-4B13-AB4D-B135-F18B48B0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25307"/>
              </p:ext>
            </p:extLst>
          </p:nvPr>
        </p:nvGraphicFramePr>
        <p:xfrm>
          <a:off x="667265" y="880304"/>
          <a:ext cx="1112108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08">
                  <a:extLst>
                    <a:ext uri="{9D8B030D-6E8A-4147-A177-3AD203B41FA5}">
                      <a16:colId xmlns:a16="http://schemas.microsoft.com/office/drawing/2014/main" val="1414197956"/>
                    </a:ext>
                  </a:extLst>
                </a:gridCol>
                <a:gridCol w="4343232">
                  <a:extLst>
                    <a:ext uri="{9D8B030D-6E8A-4147-A177-3AD203B41FA5}">
                      <a16:colId xmlns:a16="http://schemas.microsoft.com/office/drawing/2014/main" val="1017042764"/>
                    </a:ext>
                  </a:extLst>
                </a:gridCol>
                <a:gridCol w="2780270">
                  <a:extLst>
                    <a:ext uri="{9D8B030D-6E8A-4147-A177-3AD203B41FA5}">
                      <a16:colId xmlns:a16="http://schemas.microsoft.com/office/drawing/2014/main" val="3981915592"/>
                    </a:ext>
                  </a:extLst>
                </a:gridCol>
                <a:gridCol w="2780270">
                  <a:extLst>
                    <a:ext uri="{9D8B030D-6E8A-4147-A177-3AD203B41FA5}">
                      <a16:colId xmlns:a16="http://schemas.microsoft.com/office/drawing/2014/main" val="320909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Saagie AWS Instance</a:t>
                      </a:r>
                    </a:p>
                    <a:p>
                      <a:r>
                        <a:rPr lang="en-US" dirty="0">
                          <a:hlinkClick r:id="rId2"/>
                        </a:rPr>
                        <a:t>https://aws-beta.saagie.co/login</a:t>
                      </a:r>
                      <a:endParaRPr lang="en-US" dirty="0"/>
                    </a:p>
                    <a:p>
                      <a:r>
                        <a:rPr lang="en-US" dirty="0"/>
                        <a:t>Access details in </a:t>
                      </a:r>
                      <a:r>
                        <a:rPr lang="en-US" dirty="0" err="1"/>
                        <a:t>Lastpass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 User –  “</a:t>
                      </a:r>
                      <a:r>
                        <a:rPr lang="en-US" dirty="0" err="1"/>
                        <a:t>saagie-demousr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https://console.aws.amazon.com/iam/home?region=us-east-1#/users/saagie-demousr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ensure security use this user and associated key for all access to AWS </a:t>
                      </a:r>
                      <a:r>
                        <a:rPr lang="en-US" dirty="0" err="1"/>
                        <a:t>resoruces</a:t>
                      </a:r>
                      <a:r>
                        <a:rPr lang="en-US" dirty="0"/>
                        <a:t>. This way we can ensure complete security.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3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IAM Policy </a:t>
                      </a:r>
                    </a:p>
                    <a:p>
                      <a:r>
                        <a:rPr lang="en-US" dirty="0"/>
                        <a:t>Demo-customer360-policy</a:t>
                      </a:r>
                    </a:p>
                    <a:p>
                      <a:r>
                        <a:rPr lang="en-US" dirty="0">
                          <a:hlinkClick r:id="rId4"/>
                        </a:rPr>
                        <a:t>https://console.aws.amazon.com/iam/home?region=us-east-1#/policies/arn:aws:iam::494897648197:policy/demo-customer360-policy$jsonEditor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this single policy to control all access to the required resources of the demo.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7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 Bucket – “saagiedemo-customer360”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0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30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78CE9-003F-0F43-A449-23380F6B40EF}"/>
              </a:ext>
            </a:extLst>
          </p:cNvPr>
          <p:cNvSpPr txBox="1"/>
          <p:nvPr/>
        </p:nvSpPr>
        <p:spPr>
          <a:xfrm>
            <a:off x="667265" y="407773"/>
            <a:ext cx="1055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Setup – </a:t>
            </a:r>
            <a:r>
              <a:rPr lang="en-US" dirty="0" err="1"/>
              <a:t>Contd</a:t>
            </a:r>
            <a:r>
              <a:rPr lang="en-US" dirty="0"/>
              <a:t>…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546B24-4B13-AB4D-B135-F18B48B0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08344"/>
              </p:ext>
            </p:extLst>
          </p:nvPr>
        </p:nvGraphicFramePr>
        <p:xfrm>
          <a:off x="667265" y="880304"/>
          <a:ext cx="1112108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08">
                  <a:extLst>
                    <a:ext uri="{9D8B030D-6E8A-4147-A177-3AD203B41FA5}">
                      <a16:colId xmlns:a16="http://schemas.microsoft.com/office/drawing/2014/main" val="1414197956"/>
                    </a:ext>
                  </a:extLst>
                </a:gridCol>
                <a:gridCol w="4343232">
                  <a:extLst>
                    <a:ext uri="{9D8B030D-6E8A-4147-A177-3AD203B41FA5}">
                      <a16:colId xmlns:a16="http://schemas.microsoft.com/office/drawing/2014/main" val="1017042764"/>
                    </a:ext>
                  </a:extLst>
                </a:gridCol>
                <a:gridCol w="2780270">
                  <a:extLst>
                    <a:ext uri="{9D8B030D-6E8A-4147-A177-3AD203B41FA5}">
                      <a16:colId xmlns:a16="http://schemas.microsoft.com/office/drawing/2014/main" val="3981915592"/>
                    </a:ext>
                  </a:extLst>
                </a:gridCol>
                <a:gridCol w="2780270">
                  <a:extLst>
                    <a:ext uri="{9D8B030D-6E8A-4147-A177-3AD203B41FA5}">
                      <a16:colId xmlns:a16="http://schemas.microsoft.com/office/drawing/2014/main" val="320909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RDS Setup – Setup an Minimal RDS Postgres instance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 to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Redshift Setup – Setup a minimal Redshift instance.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Thomas to setup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3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Setup Sample Docker for Kibana dashboard and the necessary Firewall rules / IP for access from internet with full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Thomas to setup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7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0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02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9F647-895E-F547-AFF8-159D51F86B29}"/>
              </a:ext>
            </a:extLst>
          </p:cNvPr>
          <p:cNvSpPr txBox="1"/>
          <p:nvPr/>
        </p:nvSpPr>
        <p:spPr>
          <a:xfrm>
            <a:off x="1087395" y="481914"/>
            <a:ext cx="10169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&amp; CI/CD</a:t>
            </a:r>
          </a:p>
          <a:p>
            <a:endParaRPr lang="en-US" dirty="0"/>
          </a:p>
          <a:p>
            <a:r>
              <a:rPr lang="en-US" dirty="0"/>
              <a:t>Follow the projects for CI/CD</a:t>
            </a:r>
          </a:p>
          <a:p>
            <a:r>
              <a:rPr lang="en-US" dirty="0">
                <a:hlinkClick r:id="rId2"/>
              </a:rPr>
              <a:t>https://github.com/sgokaram-saagie/synccustomer-aws-java-saagie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Repo- </a:t>
            </a:r>
          </a:p>
          <a:p>
            <a:r>
              <a:rPr lang="en-US" dirty="0">
                <a:hlinkClick r:id="rId3"/>
              </a:rPr>
              <a:t>https://github.com/saagie/demo-customer360 </a:t>
            </a:r>
            <a:endParaRPr lang="en-US" dirty="0"/>
          </a:p>
          <a:p>
            <a:r>
              <a:rPr lang="en-US" dirty="0"/>
              <a:t>Directory structures are setup for the various jobs. 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83A22D-B2F8-BC49-B229-4934014F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85226"/>
              </p:ext>
            </p:extLst>
          </p:nvPr>
        </p:nvGraphicFramePr>
        <p:xfrm>
          <a:off x="1179384" y="2783245"/>
          <a:ext cx="927443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216">
                  <a:extLst>
                    <a:ext uri="{9D8B030D-6E8A-4147-A177-3AD203B41FA5}">
                      <a16:colId xmlns:a16="http://schemas.microsoft.com/office/drawing/2014/main" val="2147311127"/>
                    </a:ext>
                  </a:extLst>
                </a:gridCol>
                <a:gridCol w="4637216">
                  <a:extLst>
                    <a:ext uri="{9D8B030D-6E8A-4147-A177-3AD203B41FA5}">
                      <a16:colId xmlns:a16="http://schemas.microsoft.com/office/drawing/2014/main" val="2443579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</a:t>
                      </a:r>
                      <a:r>
                        <a:rPr lang="en-US" dirty="0" err="1"/>
                        <a:t>datamodel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Query for creating in Redshift and Postgres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5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</a:t>
                      </a:r>
                      <a:r>
                        <a:rPr lang="en-US" dirty="0" err="1"/>
                        <a:t>datamodel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sampledata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data for powering the Demo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/Documents/Demo/demo-customer360/extraction/customer-data-salesforce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Artifacts of Talend job for SF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9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/Documents/Demo/demo-customer360/extraction/product-data-</a:t>
                      </a:r>
                      <a:r>
                        <a:rPr lang="en-US" dirty="0" err="1"/>
                        <a:t>apachescoop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Artifacts for building and setting up the job to </a:t>
                      </a:r>
                      <a:r>
                        <a:rPr lang="en-US" dirty="0" err="1"/>
                        <a:t>retrive</a:t>
                      </a:r>
                      <a:r>
                        <a:rPr lang="en-US" dirty="0"/>
                        <a:t> PRODUCT data.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0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5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0E98CA-8FF8-3643-8392-136A70BA4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3003"/>
              </p:ext>
            </p:extLst>
          </p:nvPr>
        </p:nvGraphicFramePr>
        <p:xfrm>
          <a:off x="914400" y="211551"/>
          <a:ext cx="10626811" cy="403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830">
                  <a:extLst>
                    <a:ext uri="{9D8B030D-6E8A-4147-A177-3AD203B41FA5}">
                      <a16:colId xmlns:a16="http://schemas.microsoft.com/office/drawing/2014/main" val="2147311127"/>
                    </a:ext>
                  </a:extLst>
                </a:gridCol>
                <a:gridCol w="5504981">
                  <a:extLst>
                    <a:ext uri="{9D8B030D-6E8A-4147-A177-3AD203B41FA5}">
                      <a16:colId xmlns:a16="http://schemas.microsoft.com/office/drawing/2014/main" val="2443579607"/>
                    </a:ext>
                  </a:extLst>
                </a:gridCol>
              </a:tblGrid>
              <a:tr h="575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67125"/>
                  </a:ext>
                </a:extLst>
              </a:tr>
              <a:tr h="677643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/Documents/Demo/demo-customer360/extraction/order-data-</a:t>
                      </a:r>
                      <a:r>
                        <a:rPr lang="en-US" dirty="0" err="1"/>
                        <a:t>apachescoop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artifacts of job to extract order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54804"/>
                  </a:ext>
                </a:extLst>
              </a:tr>
              <a:tr h="652948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/Documents/Demo/demo-customer360/extraction/clickstream-data-bash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artifacts of job to clickstream order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95854"/>
                  </a:ext>
                </a:extLst>
              </a:tr>
              <a:tr h="715133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For all processing jobs. Create relevant sub directories.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97570"/>
                  </a:ext>
                </a:extLst>
              </a:tr>
              <a:tr h="1418264">
                <a:tc>
                  <a:txBody>
                    <a:bodyPr/>
                    <a:lstStyle/>
                    <a:p>
                      <a:r>
                        <a:rPr lang="en-US" dirty="0"/>
                        <a:t>/Users/</a:t>
                      </a:r>
                      <a:r>
                        <a:rPr lang="en-US" dirty="0" err="1"/>
                        <a:t>shivakumar</a:t>
                      </a:r>
                      <a:r>
                        <a:rPr lang="en-US" dirty="0"/>
                        <a:t>/Documents/Demo/demo-customer360/</a:t>
                      </a:r>
                      <a:r>
                        <a:rPr lang="en-US" dirty="0" err="1"/>
                        <a:t>smartapp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Kibana Docker container and artifacts.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0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DEDF9-34FC-FA4B-8CC8-9FB383BAB4BF}"/>
              </a:ext>
            </a:extLst>
          </p:cNvPr>
          <p:cNvSpPr txBox="1"/>
          <p:nvPr/>
        </p:nvSpPr>
        <p:spPr>
          <a:xfrm>
            <a:off x="1408670" y="469557"/>
            <a:ext cx="93664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Scope:</a:t>
            </a:r>
          </a:p>
          <a:p>
            <a:endParaRPr lang="en-US" dirty="0"/>
          </a:p>
          <a:p>
            <a:r>
              <a:rPr lang="en-US" dirty="0"/>
              <a:t>Phase 1</a:t>
            </a:r>
          </a:p>
          <a:p>
            <a:r>
              <a:rPr lang="en-US" dirty="0"/>
              <a:t>Demonstrate Analytics project for Customer 360 including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Purchase History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 and Upsell ( Mocked Up)</a:t>
            </a:r>
          </a:p>
          <a:p>
            <a:endParaRPr lang="en-US" dirty="0"/>
          </a:p>
          <a:p>
            <a:r>
              <a:rPr lang="en-US" dirty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ML Model to predict Churn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ML Model for Recommendations / </a:t>
            </a:r>
            <a:r>
              <a:rPr lang="en-US" dirty="0" err="1"/>
              <a:t>CrossSell</a:t>
            </a:r>
            <a:r>
              <a:rPr lang="en-US" dirty="0"/>
              <a:t> and Upsell.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ML Model for Customer Retention</a:t>
            </a:r>
          </a:p>
          <a:p>
            <a:endParaRPr lang="en-US" dirty="0"/>
          </a:p>
          <a:p>
            <a:r>
              <a:rPr lang="en-US" dirty="0"/>
              <a:t>Tools /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only ( S3 / Athena / Redshift / Glue).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Pipelines with ( Talend Studio , Apache Scoop , Bash , Python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4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918730-9444-5E47-9F7E-9F494D784123}"/>
              </a:ext>
            </a:extLst>
          </p:cNvPr>
          <p:cNvSpPr/>
          <p:nvPr/>
        </p:nvSpPr>
        <p:spPr>
          <a:xfrm>
            <a:off x="951471" y="877332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Customer/ Account</a:t>
            </a:r>
          </a:p>
          <a:p>
            <a:pPr algn="ctr"/>
            <a:r>
              <a:rPr lang="en-US" dirty="0"/>
              <a:t>Sales Force</a:t>
            </a:r>
          </a:p>
          <a:p>
            <a:pPr algn="ctr"/>
            <a:r>
              <a:rPr lang="en-US" dirty="0"/>
              <a:t>(Talend Studio)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946A04-F4B5-8445-9505-C14C724D48EF}"/>
              </a:ext>
            </a:extLst>
          </p:cNvPr>
          <p:cNvSpPr/>
          <p:nvPr/>
        </p:nvSpPr>
        <p:spPr>
          <a:xfrm>
            <a:off x="976184" y="2005914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Catalog</a:t>
            </a:r>
          </a:p>
          <a:p>
            <a:pPr algn="ctr"/>
            <a:r>
              <a:rPr lang="en-US" dirty="0"/>
              <a:t>(Static in DB Postgres)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42919-145B-404B-A073-BF1E84AEDC88}"/>
              </a:ext>
            </a:extLst>
          </p:cNvPr>
          <p:cNvSpPr/>
          <p:nvPr/>
        </p:nvSpPr>
        <p:spPr>
          <a:xfrm>
            <a:off x="976184" y="3072715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Data</a:t>
            </a:r>
          </a:p>
          <a:p>
            <a:pPr algn="ctr"/>
            <a:r>
              <a:rPr lang="en-US" dirty="0"/>
              <a:t>(DB Postgres)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F3696-D1F1-654D-A7D4-B0038E7034D6}"/>
              </a:ext>
            </a:extLst>
          </p:cNvPr>
          <p:cNvSpPr/>
          <p:nvPr/>
        </p:nvSpPr>
        <p:spPr>
          <a:xfrm>
            <a:off x="976184" y="4139516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Stream</a:t>
            </a:r>
          </a:p>
          <a:p>
            <a:pPr algn="ctr"/>
            <a:r>
              <a:rPr lang="en-US" dirty="0"/>
              <a:t>(File Dump csv)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C2BA8-D155-1343-BBE4-68ABD0E80A5A}"/>
              </a:ext>
            </a:extLst>
          </p:cNvPr>
          <p:cNvSpPr/>
          <p:nvPr/>
        </p:nvSpPr>
        <p:spPr>
          <a:xfrm>
            <a:off x="976184" y="5206317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</a:t>
            </a:r>
          </a:p>
          <a:p>
            <a:pPr algn="ctr"/>
            <a:r>
              <a:rPr lang="en-US" dirty="0"/>
              <a:t>(TBD)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93704-6D6E-6B4E-876E-AB4E1E7BA1CB}"/>
              </a:ext>
            </a:extLst>
          </p:cNvPr>
          <p:cNvSpPr/>
          <p:nvPr/>
        </p:nvSpPr>
        <p:spPr>
          <a:xfrm>
            <a:off x="4551404" y="1029732"/>
            <a:ext cx="2421925" cy="109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Up</a:t>
            </a:r>
          </a:p>
          <a:p>
            <a:pPr algn="ctr"/>
            <a:r>
              <a:rPr lang="en-US" dirty="0"/>
              <a:t>(Link up ID’s between different systems)	 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1B13A-A595-464E-A429-E0B53115930C}"/>
              </a:ext>
            </a:extLst>
          </p:cNvPr>
          <p:cNvSpPr/>
          <p:nvPr/>
        </p:nvSpPr>
        <p:spPr>
          <a:xfrm>
            <a:off x="4553463" y="2335429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history Aggregate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E3149A-11EF-B248-941F-94D5404277F1}"/>
              </a:ext>
            </a:extLst>
          </p:cNvPr>
          <p:cNvSpPr/>
          <p:nvPr/>
        </p:nvSpPr>
        <p:spPr>
          <a:xfrm>
            <a:off x="9016314" y="1680524"/>
            <a:ext cx="2421925" cy="290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</a:t>
            </a:r>
          </a:p>
          <a:p>
            <a:pPr marL="342900" indent="-342900" algn="ctr">
              <a:buAutoNum type="arabicPeriod"/>
            </a:pPr>
            <a:r>
              <a:rPr lang="en-US" dirty="0"/>
              <a:t>Generic Account</a:t>
            </a:r>
          </a:p>
          <a:p>
            <a:pPr marL="342900" indent="-342900" algn="ctr">
              <a:buAutoNum type="arabicPeriod"/>
            </a:pPr>
            <a:r>
              <a:rPr lang="en-US" dirty="0"/>
              <a:t>Name / Details </a:t>
            </a:r>
          </a:p>
          <a:p>
            <a:pPr marL="342900" indent="-342900" algn="ctr">
              <a:buAutoNum type="arabicPeriod"/>
            </a:pPr>
            <a:r>
              <a:rPr lang="en-US" dirty="0"/>
              <a:t>Order History</a:t>
            </a:r>
          </a:p>
          <a:p>
            <a:pPr marL="342900" indent="-342900" algn="ctr">
              <a:buAutoNum type="arabicPeriod"/>
            </a:pPr>
            <a:r>
              <a:rPr lang="en-US" dirty="0"/>
              <a:t>Churn / Sentiment / Upsell</a:t>
            </a:r>
          </a:p>
          <a:p>
            <a:pPr marL="342900" indent="-342900" algn="ctr">
              <a:buAutoNum type="arabicPeriod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1E8577-5A7F-9843-8EC9-1C4F49A5381B}"/>
              </a:ext>
            </a:extLst>
          </p:cNvPr>
          <p:cNvSpPr/>
          <p:nvPr/>
        </p:nvSpPr>
        <p:spPr>
          <a:xfrm>
            <a:off x="4551401" y="5058024"/>
            <a:ext cx="2421925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Customer Sentiment Analysis &amp; Churn</a:t>
            </a:r>
          </a:p>
          <a:p>
            <a:pPr algn="ctr"/>
            <a:r>
              <a:rPr lang="en-US" dirty="0"/>
              <a:t>(Fake the entire dataset)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59544-AA11-1346-A55A-C551BF1143C9}"/>
              </a:ext>
            </a:extLst>
          </p:cNvPr>
          <p:cNvSpPr/>
          <p:nvPr/>
        </p:nvSpPr>
        <p:spPr>
          <a:xfrm>
            <a:off x="4551401" y="3657589"/>
            <a:ext cx="2421925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sell / </a:t>
            </a:r>
            <a:r>
              <a:rPr lang="en-US" dirty="0" err="1"/>
              <a:t>UpSell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CCD6813-830E-CC4C-8C2A-AD355432A356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3373396" y="1322175"/>
            <a:ext cx="1180067" cy="1458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AF48957-4992-B945-88B9-635FB880452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398109" y="2450757"/>
            <a:ext cx="1155354" cy="329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1863D3C-1F01-6344-A449-68B6209F030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398109" y="2780272"/>
            <a:ext cx="1155354" cy="737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3853311-0201-C942-AF95-11C8F7A269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398109" y="4102432"/>
            <a:ext cx="1153292" cy="48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4E7200E-9634-AB48-A5DC-5F71A9915C2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3398109" y="5597602"/>
            <a:ext cx="1153292" cy="53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3FFD36-BFAB-444D-9668-BF6182FCB7FC}"/>
              </a:ext>
            </a:extLst>
          </p:cNvPr>
          <p:cNvSpPr txBox="1"/>
          <p:nvPr/>
        </p:nvSpPr>
        <p:spPr>
          <a:xfrm>
            <a:off x="1149178" y="98854"/>
            <a:ext cx="373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Story Board </a:t>
            </a:r>
          </a:p>
        </p:txBody>
      </p:sp>
    </p:spTree>
    <p:extLst>
      <p:ext uri="{BB962C8B-B14F-4D97-AF65-F5344CB8AC3E}">
        <p14:creationId xmlns:p14="http://schemas.microsoft.com/office/powerpoint/2010/main" val="119551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E2776A7-72F2-0846-957C-AFAF10992C7F}"/>
              </a:ext>
            </a:extLst>
          </p:cNvPr>
          <p:cNvSpPr/>
          <p:nvPr/>
        </p:nvSpPr>
        <p:spPr>
          <a:xfrm>
            <a:off x="4102443" y="468186"/>
            <a:ext cx="4493739" cy="3078203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2DDAB-E7CF-444A-935A-672C85F8E647}"/>
              </a:ext>
            </a:extLst>
          </p:cNvPr>
          <p:cNvSpPr/>
          <p:nvPr/>
        </p:nvSpPr>
        <p:spPr>
          <a:xfrm>
            <a:off x="568411" y="1754659"/>
            <a:ext cx="2261288" cy="11677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Salesforce</a:t>
            </a:r>
          </a:p>
          <a:p>
            <a:pPr algn="ctr"/>
            <a:r>
              <a:rPr lang="en-US" dirty="0"/>
              <a:t> (Talend Job)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E6D76C-6B70-D242-A2DD-401BE92F0D25}"/>
              </a:ext>
            </a:extLst>
          </p:cNvPr>
          <p:cNvSpPr/>
          <p:nvPr/>
        </p:nvSpPr>
        <p:spPr>
          <a:xfrm>
            <a:off x="568411" y="3317789"/>
            <a:ext cx="2261288" cy="1322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CRM </a:t>
            </a:r>
          </a:p>
          <a:p>
            <a:pPr algn="ctr"/>
            <a:r>
              <a:rPr lang="en-US" dirty="0"/>
              <a:t>(Postgres SQL)</a:t>
            </a:r>
          </a:p>
          <a:p>
            <a:pPr algn="ctr"/>
            <a:r>
              <a:rPr lang="en-US" dirty="0"/>
              <a:t>Apache Scoop Job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1BD54-4EFD-594C-9713-7A3F2E04FD57}"/>
              </a:ext>
            </a:extLst>
          </p:cNvPr>
          <p:cNvSpPr/>
          <p:nvPr/>
        </p:nvSpPr>
        <p:spPr>
          <a:xfrm>
            <a:off x="4396946" y="3926362"/>
            <a:ext cx="1163594" cy="142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FC059049-5ACE-F74E-8507-03F8F97AAF6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829699" y="2338516"/>
            <a:ext cx="1567247" cy="2301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058BBCD-FDA1-E14C-9FE2-B9190F1F3E6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829699" y="3978877"/>
            <a:ext cx="1567247" cy="661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8671F-AA31-F046-9841-68C673998922}"/>
              </a:ext>
            </a:extLst>
          </p:cNvPr>
          <p:cNvSpPr/>
          <p:nvPr/>
        </p:nvSpPr>
        <p:spPr>
          <a:xfrm>
            <a:off x="568411" y="5035381"/>
            <a:ext cx="2261288" cy="1322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Dumps</a:t>
            </a:r>
          </a:p>
          <a:p>
            <a:pPr algn="ctr"/>
            <a:r>
              <a:rPr lang="en-US" dirty="0"/>
              <a:t>(Bash script pull files )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425968B-99C1-C741-A024-D55AFF73559E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2829699" y="4639964"/>
            <a:ext cx="1567247" cy="1056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ED118D-0B3C-6447-A9F5-53ACD00035D2}"/>
              </a:ext>
            </a:extLst>
          </p:cNvPr>
          <p:cNvSpPr/>
          <p:nvPr/>
        </p:nvSpPr>
        <p:spPr>
          <a:xfrm>
            <a:off x="4396946" y="2560938"/>
            <a:ext cx="1757747" cy="72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Athena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523143-8001-5647-A5ED-56428BBF1659}"/>
              </a:ext>
            </a:extLst>
          </p:cNvPr>
          <p:cNvSpPr/>
          <p:nvPr/>
        </p:nvSpPr>
        <p:spPr>
          <a:xfrm>
            <a:off x="5660424" y="886599"/>
            <a:ext cx="1757747" cy="7228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Notebooks for ML / AI Projects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78BBAD-D858-7C4C-B70A-062A38AAC428}"/>
              </a:ext>
            </a:extLst>
          </p:cNvPr>
          <p:cNvSpPr/>
          <p:nvPr/>
        </p:nvSpPr>
        <p:spPr>
          <a:xfrm>
            <a:off x="7432588" y="3926362"/>
            <a:ext cx="1163594" cy="142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Redshift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ECFB8B-2A16-0141-A350-E6CCB4F1EE5F}"/>
              </a:ext>
            </a:extLst>
          </p:cNvPr>
          <p:cNvSpPr/>
          <p:nvPr/>
        </p:nvSpPr>
        <p:spPr>
          <a:xfrm>
            <a:off x="5914767" y="4049929"/>
            <a:ext cx="1163594" cy="1118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Data</a:t>
            </a:r>
          </a:p>
          <a:p>
            <a:pPr algn="ctr"/>
            <a:r>
              <a:rPr lang="en-US" dirty="0"/>
              <a:t>From S3 to Redshift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FBD127-D84F-7844-9612-E2553C336FA0}"/>
              </a:ext>
            </a:extLst>
          </p:cNvPr>
          <p:cNvSpPr/>
          <p:nvPr/>
        </p:nvSpPr>
        <p:spPr>
          <a:xfrm>
            <a:off x="9394221" y="3317789"/>
            <a:ext cx="2480621" cy="29347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Kibana</a:t>
            </a:r>
          </a:p>
          <a:p>
            <a:pPr algn="ctr"/>
            <a:r>
              <a:rPr lang="en-US" dirty="0"/>
              <a:t>UI Dashboard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3EF62B0-8799-8F44-830B-0C81F0744D4F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8596182" y="4639964"/>
            <a:ext cx="798039" cy="145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98D3DB1-A9B3-984B-9D3A-BA265265CAA2}"/>
              </a:ext>
            </a:extLst>
          </p:cNvPr>
          <p:cNvCxnSpPr>
            <a:stCxn id="4" idx="0"/>
            <a:endCxn id="21" idx="2"/>
          </p:cNvCxnSpPr>
          <p:nvPr/>
        </p:nvCxnSpPr>
        <p:spPr>
          <a:xfrm rot="5400000" flipH="1" flipV="1">
            <a:off x="4806003" y="3456546"/>
            <a:ext cx="642556" cy="297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7BA3BB4-7B51-0846-8636-909A0A3E6D94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5560540" y="4609073"/>
            <a:ext cx="354227" cy="30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6E79104-ECB2-E54F-A7F7-EFDD60697D70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7078361" y="4609073"/>
            <a:ext cx="354227" cy="30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3C4DBD-2EF7-8645-A469-C01CFECFF619}"/>
              </a:ext>
            </a:extLst>
          </p:cNvPr>
          <p:cNvSpPr txBox="1"/>
          <p:nvPr/>
        </p:nvSpPr>
        <p:spPr>
          <a:xfrm>
            <a:off x="1025611" y="98854"/>
            <a:ext cx="31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Pipeline for AWS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55FBF7-C121-C842-BEF6-9E9C97AB3BEF}"/>
              </a:ext>
            </a:extLst>
          </p:cNvPr>
          <p:cNvSpPr/>
          <p:nvPr/>
        </p:nvSpPr>
        <p:spPr>
          <a:xfrm>
            <a:off x="6495533" y="2567119"/>
            <a:ext cx="1757747" cy="72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Glue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4690216-B216-4E42-8541-4D1636B005A8}"/>
              </a:ext>
            </a:extLst>
          </p:cNvPr>
          <p:cNvCxnSpPr>
            <a:stCxn id="25" idx="2"/>
            <a:endCxn id="21" idx="0"/>
          </p:cNvCxnSpPr>
          <p:nvPr/>
        </p:nvCxnSpPr>
        <p:spPr>
          <a:xfrm rot="5400000">
            <a:off x="5431824" y="1453463"/>
            <a:ext cx="951471" cy="12634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BACBAFE-BF0B-DC49-AAF4-6C2C7393DEC7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 rot="16200000" flipH="1">
            <a:off x="6478026" y="1670738"/>
            <a:ext cx="957652" cy="8351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A76E77-125E-2C48-B7A5-86D43851AAA5}"/>
              </a:ext>
            </a:extLst>
          </p:cNvPr>
          <p:cNvSpPr txBox="1"/>
          <p:nvPr/>
        </p:nvSpPr>
        <p:spPr>
          <a:xfrm>
            <a:off x="7886700" y="628650"/>
            <a:ext cx="8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195822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03ABD3-63FB-5F41-9EF8-9D69039B2B2D}"/>
              </a:ext>
            </a:extLst>
          </p:cNvPr>
          <p:cNvSpPr/>
          <p:nvPr/>
        </p:nvSpPr>
        <p:spPr>
          <a:xfrm>
            <a:off x="1742303" y="778476"/>
            <a:ext cx="9242854" cy="5820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7086-D029-CD4E-AB2F-7A0AA1D9926A}"/>
              </a:ext>
            </a:extLst>
          </p:cNvPr>
          <p:cNvSpPr/>
          <p:nvPr/>
        </p:nvSpPr>
        <p:spPr>
          <a:xfrm>
            <a:off x="3212757" y="986135"/>
            <a:ext cx="5758248" cy="36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E6A9F-A2C8-C143-8BFC-49CD1A12A926}"/>
              </a:ext>
            </a:extLst>
          </p:cNvPr>
          <p:cNvSpPr/>
          <p:nvPr/>
        </p:nvSpPr>
        <p:spPr>
          <a:xfrm>
            <a:off x="3015048" y="1779372"/>
            <a:ext cx="3076833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Account Information  ( Data from Salesforce)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87730-759B-6E4D-AFB9-BD03FF332219}"/>
              </a:ext>
            </a:extLst>
          </p:cNvPr>
          <p:cNvSpPr/>
          <p:nvPr/>
        </p:nvSpPr>
        <p:spPr>
          <a:xfrm>
            <a:off x="3015048" y="4417540"/>
            <a:ext cx="3076833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History</a:t>
            </a:r>
          </a:p>
          <a:p>
            <a:pPr algn="ctr"/>
            <a:r>
              <a:rPr lang="en-US" dirty="0"/>
              <a:t>( Just showing </a:t>
            </a:r>
            <a:r>
              <a:rPr lang="en-US" dirty="0" err="1"/>
              <a:t>aggregrated</a:t>
            </a:r>
            <a:r>
              <a:rPr lang="en-US" dirty="0"/>
              <a:t> data by each month)</a:t>
            </a:r>
          </a:p>
          <a:p>
            <a:pPr algn="ctr"/>
            <a:r>
              <a:rPr lang="en-US" dirty="0"/>
              <a:t>Graph Bar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66243-02A3-304E-8B79-3AF5F00B9017}"/>
              </a:ext>
            </a:extLst>
          </p:cNvPr>
          <p:cNvSpPr/>
          <p:nvPr/>
        </p:nvSpPr>
        <p:spPr>
          <a:xfrm>
            <a:off x="6952736" y="1779371"/>
            <a:ext cx="3076833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Churn / Sentiment / Upsell Indicators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7812C-23AB-384E-BEFC-7C7384FABC6C}"/>
              </a:ext>
            </a:extLst>
          </p:cNvPr>
          <p:cNvSpPr/>
          <p:nvPr/>
        </p:nvSpPr>
        <p:spPr>
          <a:xfrm>
            <a:off x="6952735" y="4417540"/>
            <a:ext cx="3076833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Stream data ( Showing any activity on the website)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04982-F5F1-3548-ABE8-CA6981E412ED}"/>
              </a:ext>
            </a:extLst>
          </p:cNvPr>
          <p:cNvSpPr txBox="1"/>
          <p:nvPr/>
        </p:nvSpPr>
        <p:spPr>
          <a:xfrm>
            <a:off x="432486" y="169906"/>
            <a:ext cx="399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Kibana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34599-0304-1B47-AE62-D87EB84A5532}"/>
              </a:ext>
            </a:extLst>
          </p:cNvPr>
          <p:cNvSpPr txBox="1"/>
          <p:nvPr/>
        </p:nvSpPr>
        <p:spPr>
          <a:xfrm>
            <a:off x="3336324" y="986135"/>
            <a:ext cx="57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Search 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4889-564B-D948-8A44-FB1808A53AB6}"/>
              </a:ext>
            </a:extLst>
          </p:cNvPr>
          <p:cNvSpPr txBox="1"/>
          <p:nvPr/>
        </p:nvSpPr>
        <p:spPr>
          <a:xfrm>
            <a:off x="4992130" y="118072"/>
            <a:ext cx="599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Dashboard with few widgets</a:t>
            </a:r>
          </a:p>
        </p:txBody>
      </p:sp>
    </p:spTree>
    <p:extLst>
      <p:ext uri="{BB962C8B-B14F-4D97-AF65-F5344CB8AC3E}">
        <p14:creationId xmlns:p14="http://schemas.microsoft.com/office/powerpoint/2010/main" val="294639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F38E5-A032-344D-A43E-D8B131D3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28112"/>
              </p:ext>
            </p:extLst>
          </p:nvPr>
        </p:nvGraphicFramePr>
        <p:xfrm>
          <a:off x="259492" y="210067"/>
          <a:ext cx="11195223" cy="663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2">
                  <a:extLst>
                    <a:ext uri="{9D8B030D-6E8A-4147-A177-3AD203B41FA5}">
                      <a16:colId xmlns:a16="http://schemas.microsoft.com/office/drawing/2014/main" val="3767534341"/>
                    </a:ext>
                  </a:extLst>
                </a:gridCol>
                <a:gridCol w="6155110">
                  <a:extLst>
                    <a:ext uri="{9D8B030D-6E8A-4147-A177-3AD203B41FA5}">
                      <a16:colId xmlns:a16="http://schemas.microsoft.com/office/drawing/2014/main" val="2431362080"/>
                    </a:ext>
                  </a:extLst>
                </a:gridCol>
                <a:gridCol w="3731741">
                  <a:extLst>
                    <a:ext uri="{9D8B030D-6E8A-4147-A177-3AD203B41FA5}">
                      <a16:colId xmlns:a16="http://schemas.microsoft.com/office/drawing/2014/main" val="3267001962"/>
                    </a:ext>
                  </a:extLst>
                </a:gridCol>
              </a:tblGrid>
              <a:tr h="34423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Asignee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055837"/>
                  </a:ext>
                </a:extLst>
              </a:tr>
              <a:tr h="4041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 for all 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59612"/>
                  </a:ext>
                </a:extLst>
              </a:tr>
              <a:tr h="344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Sample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35017"/>
                  </a:ext>
                </a:extLst>
              </a:tr>
              <a:tr h="60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Talend job that integrates with Sales force and loads the data to S3.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1719"/>
                  </a:ext>
                </a:extLst>
              </a:tr>
              <a:tr h="60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Apache scoop job that can connect to RDS and dump Product and Order data into S3 bucket.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11156"/>
                  </a:ext>
                </a:extLst>
              </a:tr>
              <a:tr h="60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Bash job that can download click stream csv file and dump into S3.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29525"/>
                  </a:ext>
                </a:extLst>
              </a:tr>
              <a:tr h="344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 job in Python ( Supplement id’s between sources)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94859"/>
                  </a:ext>
                </a:extLst>
              </a:tr>
              <a:tr h="60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 Infrastructure setup ( Setup RDS , Redshift , S3 Buckets required for this project)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Thomas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64620"/>
                  </a:ext>
                </a:extLst>
              </a:tr>
              <a:tr h="560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job that can sync’s up all the data from S3 to Redshift.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650203"/>
                  </a:ext>
                </a:extLst>
              </a:tr>
              <a:tr h="60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Churn – Dummy job which just mocks up data directly into Redshift.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98828"/>
                  </a:ext>
                </a:extLst>
              </a:tr>
              <a:tr h="344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UpSell</a:t>
                      </a:r>
                      <a:r>
                        <a:rPr lang="en-US" dirty="0"/>
                        <a:t> – Dummy job that will mock up data into redshift.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70723"/>
                  </a:ext>
                </a:extLst>
              </a:tr>
              <a:tr h="1010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container job with Kibana for UI that reads data from Redshift .   ( Outside Saagie , Run as container).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7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29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2A0E-FC2C-7A4E-B747-1C76C2390AF8}"/>
              </a:ext>
            </a:extLst>
          </p:cNvPr>
          <p:cNvSpPr txBox="1"/>
          <p:nvPr/>
        </p:nvSpPr>
        <p:spPr>
          <a:xfrm>
            <a:off x="630195" y="210065"/>
            <a:ext cx="78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Extraction – Jobs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4D6A0-1A85-3342-9E02-5ADCE48C6099}"/>
              </a:ext>
            </a:extLst>
          </p:cNvPr>
          <p:cNvSpPr txBox="1"/>
          <p:nvPr/>
        </p:nvSpPr>
        <p:spPr>
          <a:xfrm>
            <a:off x="741405" y="914400"/>
            <a:ext cx="960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Talend Job (Shiva)- This job connects to developer sales force account and pulls in Account and Contact information and dumps them to S3 bucket as a csv file.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Apache Sqoop or Drill (Patrice) – This job connects to the RDS data base and sync up Product &amp; Product Category information into S3 bucket.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Apache Sqoop or Drill (Patrice) – This job connects to the RDS data base and sync up Order information into S3 bucket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Bash Job (Patrice) – This job connects to some external FTP site ( create a new S3 bucket ) and downloads a dump of </a:t>
            </a:r>
            <a:r>
              <a:rPr lang="en-US" dirty="0" err="1"/>
              <a:t>clickstream.csv</a:t>
            </a:r>
            <a:r>
              <a:rPr lang="en-US" dirty="0"/>
              <a:t> file and loads into S3 bucket.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2A0E-FC2C-7A4E-B747-1C76C2390AF8}"/>
              </a:ext>
            </a:extLst>
          </p:cNvPr>
          <p:cNvSpPr txBox="1"/>
          <p:nvPr/>
        </p:nvSpPr>
        <p:spPr>
          <a:xfrm>
            <a:off x="630195" y="210065"/>
            <a:ext cx="78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– Jobs – DATA PREP / Cleansing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A5CCF-C389-9A47-AC8F-21E4FDF51BA4}"/>
              </a:ext>
            </a:extLst>
          </p:cNvPr>
          <p:cNvSpPr txBox="1"/>
          <p:nvPr/>
        </p:nvSpPr>
        <p:spPr>
          <a:xfrm>
            <a:off x="741405" y="914400"/>
            <a:ext cx="96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Python Job or Use Some tool that can read the Clickstream csv file and then retrieve the </a:t>
            </a:r>
            <a:r>
              <a:rPr lang="en-US" dirty="0" err="1"/>
              <a:t>webid</a:t>
            </a:r>
            <a:r>
              <a:rPr lang="en-US" dirty="0"/>
              <a:t> in it and match it to the contact id from the Contacts tables.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 Loader / Sync Job – Job to load the data from S3 bucket to Redshift.  </a:t>
            </a:r>
            <a:r>
              <a:rPr lang="en-US" dirty="0" err="1"/>
              <a:t>I.e</a:t>
            </a:r>
            <a:r>
              <a:rPr lang="en-US" dirty="0"/>
              <a:t> It will sync up all the csv files ( Account / Contact / Product Category / Product /Order / Cleansed Click stream data into Redshift ).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5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2A0E-FC2C-7A4E-B747-1C76C2390AF8}"/>
              </a:ext>
            </a:extLst>
          </p:cNvPr>
          <p:cNvSpPr txBox="1"/>
          <p:nvPr/>
        </p:nvSpPr>
        <p:spPr>
          <a:xfrm>
            <a:off x="630195" y="210065"/>
            <a:ext cx="78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– Jobs – DATA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A5CCF-C389-9A47-AC8F-21E4FDF51BA4}"/>
              </a:ext>
            </a:extLst>
          </p:cNvPr>
          <p:cNvSpPr txBox="1"/>
          <p:nvPr/>
        </p:nvSpPr>
        <p:spPr>
          <a:xfrm>
            <a:off x="741405" y="914400"/>
            <a:ext cx="9601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Python Job Customer </a:t>
            </a:r>
            <a:r>
              <a:rPr lang="en-US" dirty="0" err="1"/>
              <a:t>UpSell</a:t>
            </a:r>
            <a:r>
              <a:rPr lang="en-US" dirty="0"/>
              <a:t> ( Shiva)  – This job would review the data from click stream and then based on it would suggest some products to the customer. Mimic some AI / ML Model.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Python Job Customer Analytics ( Shiva) – This job would review the data in DB and produce the values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Orders by Month ( To be shown as bar graph in 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Orders by each Product Category ( To be shown as Pie Chart in UI).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Click Stream events by each day for the last 30 days. ( To be show as line graph or some other widget in UI).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Python Job Sales (Patrice)-  This is for the entire company and not individual account 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Total </a:t>
            </a:r>
            <a:r>
              <a:rPr lang="en-US" dirty="0" err="1"/>
              <a:t>Oders</a:t>
            </a:r>
            <a:r>
              <a:rPr lang="en-US" dirty="0"/>
              <a:t> by each month for last 4 quarters.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Revenue / Profit by each quarter.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1327</Words>
  <Application>Microsoft Macintosh PowerPoint</Application>
  <PresentationFormat>Widescreen</PresentationFormat>
  <Paragraphs>197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Customer 360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Shivakumar Gokaram</dc:creator>
  <cp:lastModifiedBy>Shivakumar Gokaram</cp:lastModifiedBy>
  <cp:revision>15</cp:revision>
  <dcterms:created xsi:type="dcterms:W3CDTF">2019-08-06T18:03:09Z</dcterms:created>
  <dcterms:modified xsi:type="dcterms:W3CDTF">2019-08-09T18:58:55Z</dcterms:modified>
</cp:coreProperties>
</file>