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96" r:id="rId16"/>
    <p:sldId id="297" r:id="rId17"/>
    <p:sldId id="286" r:id="rId18"/>
    <p:sldId id="287" r:id="rId19"/>
    <p:sldId id="288" r:id="rId20"/>
    <p:sldId id="289" r:id="rId21"/>
    <p:sldId id="290" r:id="rId22"/>
    <p:sldId id="272" r:id="rId23"/>
    <p:sldId id="273" r:id="rId24"/>
    <p:sldId id="291" r:id="rId25"/>
    <p:sldId id="292" r:id="rId26"/>
    <p:sldId id="274" r:id="rId27"/>
    <p:sldId id="275" r:id="rId28"/>
    <p:sldId id="293" r:id="rId29"/>
    <p:sldId id="295" r:id="rId30"/>
    <p:sldId id="294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gaJRFMgLSYRFJMM3E/zD2ZUFL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928D5C-A729-4B82-BA72-248FC7FE77EC}">
  <a:tblStyle styleId="{8F928D5C-A729-4B82-BA72-248FC7FE7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168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05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72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01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74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54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17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84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203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4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697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60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256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59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865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30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10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43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9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089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9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95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2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887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988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501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28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139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92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67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0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68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50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44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jqueryui.com/demos/draggabl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jqueryui.com/downloa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jqueryui.com/demos/selectable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jqueryui.com/demos/resizable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jqueryui.com/demos/droppabl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jqueryui.com/demos/accordion/" TargetMode="External"/><Relationship Id="rId13" Type="http://schemas.openxmlformats.org/officeDocument/2006/relationships/hyperlink" Target="http://jqueryui.com/demos/effect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jqueryui.com/demos/datepicker/" TargetMode="External"/><Relationship Id="rId12" Type="http://schemas.openxmlformats.org/officeDocument/2006/relationships/hyperlink" Target="http://jqueryui.com/demos/tab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jqueryui.com/demos/slider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jqueryui.com/demos/progressbar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jqueryui.com/demos/dialog/" TargetMode="External"/><Relationship Id="rId14" Type="http://schemas.openxmlformats.org/officeDocument/2006/relationships/hyperlink" Target="http://jqueryui.com/themerolle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pi.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jax.googleapis.com/ajax/libs/jquery/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query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6525" y="0"/>
            <a:ext cx="92805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D:\Esprit2015-2016\présentation\CT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8687" y="5411787"/>
            <a:ext cx="185896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D:\Esprit2015-2016\présentation\CDI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0412" y="5715000"/>
            <a:ext cx="1323975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:\esprit 2014\ESPRIT 2014\charte essprit 2014\logo-espri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71437" y="142875"/>
            <a:ext cx="3443287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-152400" y="3084512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lang="en-US" sz="47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/>
          </a:p>
        </p:txBody>
      </p:sp>
      <p:pic>
        <p:nvPicPr>
          <p:cNvPr id="95" name="Google Shape;95;p1" descr="C:\Users\faten\Downloads\CGE (1)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4975" y="5994400"/>
            <a:ext cx="1177925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2379662" y="2400300"/>
            <a:ext cx="42164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/>
          </a:p>
        </p:txBody>
      </p:sp>
      <p:pic>
        <p:nvPicPr>
          <p:cNvPr id="97" name="Google Shape;97;p1" descr="D:\esprit 2014\ESPRIT 2014\charte essprit 2014\render\support final\triangl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150" y="5707062"/>
            <a:ext cx="1943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981200" y="4810125"/>
            <a:ext cx="50546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universitaire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2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2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/>
          <p:nvPr/>
        </p:nvSpPr>
        <p:spPr>
          <a:xfrm>
            <a:off x="457200" y="274637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1/5)</a:t>
            </a:r>
            <a:endParaRPr dirty="0"/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34925" y="1412875"/>
            <a:ext cx="6553200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$(‘selecteur’).action( );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3348037" y="2286000"/>
            <a:ext cx="5400675" cy="2087562"/>
          </a:xfrm>
          <a:prstGeom prst="rect">
            <a:avLst/>
          </a:prstGeom>
          <a:noFill/>
          <a:ln w="9525" cap="flat" cmpd="sng">
            <a:solidFill>
              <a:srgbClr val="9537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$(‘selecteur’).action(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/>
          </a:p>
        </p:txBody>
      </p:sp>
      <p:cxnSp>
        <p:nvCxnSpPr>
          <p:cNvPr id="258" name="Google Shape;258;p12"/>
          <p:cNvCxnSpPr/>
          <p:nvPr/>
        </p:nvCxnSpPr>
        <p:spPr>
          <a:xfrm>
            <a:off x="4940300" y="1844675"/>
            <a:ext cx="0" cy="576262"/>
          </a:xfrm>
          <a:prstGeom prst="straightConnector1">
            <a:avLst/>
          </a:prstGeom>
          <a:noFill/>
          <a:ln w="38100" cap="flat" cmpd="sng">
            <a:solidFill>
              <a:srgbClr val="953735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59" name="Google Shape;259;p12"/>
          <p:cNvSpPr txBox="1"/>
          <p:nvPr/>
        </p:nvSpPr>
        <p:spPr>
          <a:xfrm>
            <a:off x="4284662" y="4724400"/>
            <a:ext cx="4608512" cy="1657350"/>
          </a:xfrm>
          <a:prstGeom prst="rect">
            <a:avLst/>
          </a:prstGeom>
          <a:noFill/>
          <a:ln w="9525" cap="flat" cmpd="sng">
            <a:solidFill>
              <a:srgbClr val="9537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$(‘selecteur’).action(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>
            <a:off x="8243887" y="3462337"/>
            <a:ext cx="0" cy="1262062"/>
          </a:xfrm>
          <a:prstGeom prst="straightConnector1">
            <a:avLst/>
          </a:prstGeom>
          <a:noFill/>
          <a:ln w="38100" cap="flat" cmpd="sng">
            <a:solidFill>
              <a:srgbClr val="953735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1476375" y="2133600"/>
            <a:ext cx="0" cy="790575"/>
          </a:xfrm>
          <a:prstGeom prst="straightConnector1">
            <a:avLst/>
          </a:prstGeom>
          <a:noFill/>
          <a:ln w="9525" cap="flat" cmpd="sng">
            <a:solidFill>
              <a:srgbClr val="BE4B4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62" name="Google Shape;262;p12"/>
          <p:cNvSpPr/>
          <p:nvPr/>
        </p:nvSpPr>
        <p:spPr>
          <a:xfrm>
            <a:off x="611187" y="2781300"/>
            <a:ext cx="504825" cy="1338262"/>
          </a:xfrm>
          <a:prstGeom prst="leftBrace">
            <a:avLst>
              <a:gd name="adj1" fmla="val 679"/>
              <a:gd name="adj2" fmla="val 50000"/>
            </a:avLst>
          </a:prstGeom>
          <a:noFill/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900112" y="2919412"/>
            <a:ext cx="1835150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Sélecteur natif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(H1,H2,p…)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900112" y="3563937"/>
            <a:ext cx="2376487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Sélecteur prédéfini </a:t>
            </a:r>
            <a:r>
              <a:rPr lang="en-US" sz="1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 class)</a:t>
            </a:r>
            <a:endParaRPr/>
          </a:p>
        </p:txBody>
      </p:sp>
      <p:cxnSp>
        <p:nvCxnSpPr>
          <p:cNvPr id="265" name="Google Shape;265;p12"/>
          <p:cNvCxnSpPr/>
          <p:nvPr/>
        </p:nvCxnSpPr>
        <p:spPr>
          <a:xfrm>
            <a:off x="3924300" y="1947862"/>
            <a:ext cx="38100" cy="490537"/>
          </a:xfrm>
          <a:prstGeom prst="straightConnector1">
            <a:avLst/>
          </a:prstGeom>
          <a:noFill/>
          <a:ln w="9525" cap="flat" cmpd="sng">
            <a:solidFill>
              <a:srgbClr val="BE4B4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66" name="Google Shape;266;p12"/>
          <p:cNvSpPr/>
          <p:nvPr/>
        </p:nvSpPr>
        <p:spPr>
          <a:xfrm>
            <a:off x="3203575" y="2955925"/>
            <a:ext cx="504825" cy="1339850"/>
          </a:xfrm>
          <a:prstGeom prst="leftBrace">
            <a:avLst>
              <a:gd name="adj1" fmla="val 678"/>
              <a:gd name="adj2" fmla="val 50000"/>
            </a:avLst>
          </a:prstGeom>
          <a:noFill/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3492500" y="3094037"/>
            <a:ext cx="13065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-Click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-mouseover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3492500" y="3738562"/>
            <a:ext cx="13001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Keypress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/>
          </a:p>
        </p:txBody>
      </p:sp>
      <p:cxnSp>
        <p:nvCxnSpPr>
          <p:cNvPr id="269" name="Google Shape;269;p12"/>
          <p:cNvCxnSpPr/>
          <p:nvPr/>
        </p:nvCxnSpPr>
        <p:spPr>
          <a:xfrm>
            <a:off x="250825" y="1995487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BE4B4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70" name="Google Shape;270;p12"/>
          <p:cNvSpPr txBox="1"/>
          <p:nvPr/>
        </p:nvSpPr>
        <p:spPr>
          <a:xfrm>
            <a:off x="-36512" y="2787650"/>
            <a:ext cx="1003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457200" y="274637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2/5)</a:t>
            </a:r>
            <a:endParaRPr dirty="0"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3850" y="1844675"/>
            <a:ext cx="85693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3212" y="3121025"/>
            <a:ext cx="8589962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7337" y="4402137"/>
            <a:ext cx="8605837" cy="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4"/>
          <p:cNvSpPr txBox="1"/>
          <p:nvPr/>
        </p:nvSpPr>
        <p:spPr>
          <a:xfrm>
            <a:off x="457200" y="274637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3/5)</a:t>
            </a:r>
            <a:endParaRPr dirty="0"/>
          </a:p>
        </p:txBody>
      </p:sp>
      <p:sp>
        <p:nvSpPr>
          <p:cNvPr id="300" name="Google Shape;300;p14"/>
          <p:cNvSpPr txBox="1"/>
          <p:nvPr/>
        </p:nvSpPr>
        <p:spPr>
          <a:xfrm>
            <a:off x="536575" y="1231900"/>
            <a:ext cx="538638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repose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seule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$()</a:t>
            </a:r>
            <a:endParaRPr dirty="0"/>
          </a:p>
        </p:txBody>
      </p:sp>
      <p:sp>
        <p:nvSpPr>
          <p:cNvPr id="301" name="Google Shape;301;p14"/>
          <p:cNvSpPr txBox="1"/>
          <p:nvPr/>
        </p:nvSpPr>
        <p:spPr>
          <a:xfrm>
            <a:off x="536575" y="3054350"/>
            <a:ext cx="4262437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C’est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paramètres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retourne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objet</a:t>
            </a:r>
            <a:endParaRPr dirty="0"/>
          </a:p>
        </p:txBody>
      </p:sp>
      <p:sp>
        <p:nvSpPr>
          <p:cNvPr id="302" name="Google Shape;302;p14"/>
          <p:cNvSpPr txBox="1"/>
          <p:nvPr/>
        </p:nvSpPr>
        <p:spPr>
          <a:xfrm>
            <a:off x="630237" y="4724400"/>
            <a:ext cx="6553200" cy="792162"/>
          </a:xfrm>
          <a:prstGeom prst="rect">
            <a:avLst/>
          </a:prstGeom>
          <a:solidFill>
            <a:srgbClr val="BADFE2"/>
          </a:solidFill>
          <a:ln w="25400" cap="flat" cmpd="sng">
            <a:solidFill>
              <a:srgbClr val="3B8B9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77150" rIns="0" bIns="0" anchor="t" anchorCtr="0">
            <a:spAutoFit/>
          </a:bodyPr>
          <a:lstStyle/>
          <a:p>
            <a:pPr marL="777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Arial"/>
              <a:buNone/>
            </a:pPr>
            <a:r>
              <a:rPr lang="en-US" sz="2600" b="0" i="1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Find Something, Do Something (actions)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1692275" y="2338387"/>
            <a:ext cx="4429125" cy="579437"/>
          </a:xfrm>
          <a:prstGeom prst="rect">
            <a:avLst/>
          </a:prstGeom>
          <a:solidFill>
            <a:srgbClr val="BADFE2"/>
          </a:solidFill>
          <a:ln w="25400" cap="flat" cmpd="sng">
            <a:solidFill>
              <a:srgbClr val="3B8B9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70475" rIns="0" bIns="0" anchor="t" anchorCtr="0">
            <a:spAutoFit/>
          </a:bodyPr>
          <a:lstStyle/>
          <a:p>
            <a:pPr marL="631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(Selector).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274637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(4/5)</a:t>
            </a:r>
            <a:endParaRPr dirty="0"/>
          </a:p>
        </p:txBody>
      </p:sp>
      <p:sp>
        <p:nvSpPr>
          <p:cNvPr id="331" name="Google Shape;331;p16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540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473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$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accepte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un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sélecteur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CSS en argument</a:t>
            </a:r>
            <a:endParaRPr sz="20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$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accepte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des ID :</a:t>
            </a:r>
            <a:endParaRPr sz="2000" dirty="0"/>
          </a:p>
          <a:p>
            <a:pPr marL="469900"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$('#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nomID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')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retourne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sym typeface="Arial"/>
              </a:rPr>
              <a:t>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élément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fr-FR" sz="2000" dirty="0" smtClean="0">
                <a:solidFill>
                  <a:schemeClr val="dk1"/>
                </a:solidFill>
              </a:rPr>
              <a:t>Equivalent à </a:t>
            </a:r>
            <a:r>
              <a:rPr lang="fr-FR" sz="2000" dirty="0"/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sym typeface="Arial"/>
              </a:rPr>
              <a:t>document.getElementById</a:t>
            </a:r>
            <a:endParaRPr sz="20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$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accepte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des classes :</a:t>
            </a:r>
            <a:endParaRPr sz="2000" dirty="0"/>
          </a:p>
          <a:p>
            <a:pPr marL="469900"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$('.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nomClasse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')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retourne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tous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les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éléments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qui correspondent à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cette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classe</a:t>
            </a:r>
            <a:endParaRPr sz="20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$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accepte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plusieurs</a:t>
            </a:r>
            <a:r>
              <a:rPr lang="en-US" sz="2000" b="0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Arial"/>
              </a:rPr>
              <a:t>sélecteurs</a:t>
            </a:r>
            <a:endParaRPr sz="2000" dirty="0"/>
          </a:p>
          <a:p>
            <a:pPr marL="469900"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$('.article, 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nouvelles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, 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Arial"/>
              </a:rPr>
              <a:t>edito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')</a:t>
            </a:r>
            <a:endParaRPr lang="en-US" sz="2000" dirty="0"/>
          </a:p>
          <a:p>
            <a:pPr marL="469900" lvl="1">
              <a:spcBef>
                <a:spcPts val="600"/>
              </a:spcBef>
              <a:buClr>
                <a:schemeClr val="dk1"/>
              </a:buClr>
              <a:buSzPts val="2800"/>
            </a:pPr>
            <a:r>
              <a:rPr lang="fr-FR" sz="2000" b="1" dirty="0">
                <a:solidFill>
                  <a:schemeClr val="dk1"/>
                </a:solidFill>
              </a:rPr>
              <a:t>id ou class ? </a:t>
            </a:r>
            <a:endParaRPr lang="fr-FR" sz="2000" b="1" dirty="0">
              <a:solidFill>
                <a:schemeClr val="dk1"/>
              </a:solidFill>
            </a:endParaRPr>
          </a:p>
          <a:p>
            <a:pPr marL="812800" lvl="1" indent="-342900">
              <a:spcBef>
                <a:spcPts val="6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chemeClr val="dk1"/>
                </a:solidFill>
              </a:rPr>
              <a:t>id</a:t>
            </a:r>
            <a:r>
              <a:rPr lang="fr-FR" sz="2000" dirty="0">
                <a:solidFill>
                  <a:schemeClr val="dk1"/>
                </a:solidFill>
              </a:rPr>
              <a:t>: pour distinguer un unique élément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812800" lvl="1" indent="-342900">
              <a:spcBef>
                <a:spcPts val="6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chemeClr val="dk1"/>
                </a:solidFill>
              </a:rPr>
              <a:t>class</a:t>
            </a:r>
            <a:r>
              <a:rPr lang="fr-FR" sz="2000" dirty="0">
                <a:solidFill>
                  <a:schemeClr val="dk1"/>
                </a:solidFill>
              </a:rPr>
              <a:t>: pour distinguer plusieurs éléments avec des caractéristiques communes</a:t>
            </a: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5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5"/>
          <p:cNvSpPr txBox="1"/>
          <p:nvPr/>
        </p:nvSpPr>
        <p:spPr>
          <a:xfrm>
            <a:off x="457200" y="274637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(5/5)</a:t>
            </a:r>
            <a:endParaRPr dirty="0"/>
          </a:p>
        </p:txBody>
      </p:sp>
      <p:pic>
        <p:nvPicPr>
          <p:cNvPr id="316" name="Google Shape;316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971550" y="1628775"/>
            <a:ext cx="7254875" cy="420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0112" y="3860800"/>
            <a:ext cx="3471862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/>
          <p:nvPr/>
        </p:nvSpPr>
        <p:spPr>
          <a:xfrm>
            <a:off x="5508625" y="1865312"/>
            <a:ext cx="19827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algn="ctr">
              <a:buSzPts val="4400"/>
            </a:pPr>
            <a:r>
              <a:rPr lang="fr-FR" sz="3600" dirty="0" smtClean="0"/>
              <a:t>Callback</a:t>
            </a:r>
            <a:endParaRPr lang="fr-FR" sz="3600" dirty="0"/>
          </a:p>
        </p:txBody>
      </p:sp>
      <p:sp>
        <p:nvSpPr>
          <p:cNvPr id="331" name="Google Shape;331;p16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540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423368"/>
            <a:ext cx="7788275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Callbacks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Une fonction de  callback est exécutée après que l’effet courant soit terminée.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Syntaxe </a:t>
            </a:r>
            <a:r>
              <a:rPr lang="fr-FR" sz="2000" dirty="0">
                <a:solidFill>
                  <a:schemeClr val="dk1"/>
                </a:solidFill>
              </a:rPr>
              <a:t>typique</a:t>
            </a:r>
            <a:r>
              <a:rPr lang="fr-FR" sz="2000" dirty="0" smtClean="0">
                <a:solidFill>
                  <a:schemeClr val="dk1"/>
                </a:solidFill>
              </a:rPr>
              <a:t>:   </a:t>
            </a:r>
            <a:r>
              <a:rPr lang="fr-FR" sz="2000" b="1" dirty="0" smtClean="0">
                <a:solidFill>
                  <a:schemeClr val="dk1"/>
                </a:solidFill>
              </a:rPr>
              <a:t>$(</a:t>
            </a:r>
            <a:r>
              <a:rPr lang="fr-FR" sz="2000" b="1" dirty="0" err="1">
                <a:solidFill>
                  <a:schemeClr val="dk1"/>
                </a:solidFill>
              </a:rPr>
              <a:t>selector</a:t>
            </a:r>
            <a:r>
              <a:rPr lang="fr-FR" sz="2000" b="1" dirty="0">
                <a:solidFill>
                  <a:schemeClr val="dk1"/>
                </a:solidFill>
              </a:rPr>
              <a:t>).</a:t>
            </a:r>
            <a:r>
              <a:rPr lang="fr-FR" sz="2000" b="1" dirty="0" err="1">
                <a:solidFill>
                  <a:schemeClr val="dk1"/>
                </a:solidFill>
              </a:rPr>
              <a:t>hide</a:t>
            </a:r>
            <a:r>
              <a:rPr lang="fr-FR" sz="2000" b="1" dirty="0">
                <a:solidFill>
                  <a:schemeClr val="dk1"/>
                </a:solidFill>
              </a:rPr>
              <a:t>(</a:t>
            </a:r>
            <a:r>
              <a:rPr lang="fr-FR" sz="2000" b="1" dirty="0" err="1">
                <a:solidFill>
                  <a:schemeClr val="dk1"/>
                </a:solidFill>
              </a:rPr>
              <a:t>speed,callback</a:t>
            </a:r>
            <a:r>
              <a:rPr lang="fr-FR" sz="2000" b="1" dirty="0">
                <a:solidFill>
                  <a:schemeClr val="dk1"/>
                </a:solidFill>
              </a:rPr>
              <a:t>);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fr-FR" sz="1800" b="1" u="sng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1800" b="1" u="sng" dirty="0" smtClean="0">
                <a:solidFill>
                  <a:schemeClr val="dk1"/>
                </a:solidFill>
              </a:rPr>
              <a:t>Exp1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$("</a:t>
            </a:r>
            <a:r>
              <a:rPr lang="fr-FR" sz="2000" b="1" dirty="0" err="1">
                <a:solidFill>
                  <a:schemeClr val="dk1"/>
                </a:solidFill>
              </a:rPr>
              <a:t>button</a:t>
            </a:r>
            <a:r>
              <a:rPr lang="fr-FR" sz="2000" b="1" dirty="0">
                <a:solidFill>
                  <a:schemeClr val="dk1"/>
                </a:solidFill>
              </a:rPr>
              <a:t>").click(</a:t>
            </a:r>
            <a:r>
              <a:rPr lang="fr-FR" sz="2000" b="1" dirty="0" err="1">
                <a:solidFill>
                  <a:schemeClr val="dk1"/>
                </a:solidFill>
              </a:rPr>
              <a:t>function</a:t>
            </a:r>
            <a:r>
              <a:rPr lang="fr-FR" sz="2000" b="1" dirty="0" smtClean="0">
                <a:solidFill>
                  <a:schemeClr val="dk1"/>
                </a:solidFill>
              </a:rPr>
              <a:t>(){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    </a:t>
            </a:r>
            <a:r>
              <a:rPr lang="fr-FR" sz="2000" b="1" dirty="0">
                <a:solidFill>
                  <a:schemeClr val="dk1"/>
                </a:solidFill>
              </a:rPr>
              <a:t>$("p").</a:t>
            </a:r>
            <a:r>
              <a:rPr lang="fr-FR" sz="2000" b="1" dirty="0" err="1">
                <a:solidFill>
                  <a:schemeClr val="dk1"/>
                </a:solidFill>
              </a:rPr>
              <a:t>hide</a:t>
            </a:r>
            <a:r>
              <a:rPr lang="fr-FR" sz="2000" b="1" dirty="0">
                <a:solidFill>
                  <a:schemeClr val="dk1"/>
                </a:solidFill>
              </a:rPr>
              <a:t>("slow",</a:t>
            </a:r>
            <a:r>
              <a:rPr lang="fr-FR" sz="2000" b="1" dirty="0" err="1">
                <a:solidFill>
                  <a:schemeClr val="dk1"/>
                </a:solidFill>
              </a:rPr>
              <a:t>function</a:t>
            </a:r>
            <a:r>
              <a:rPr lang="fr-FR" sz="2000" b="1" dirty="0">
                <a:solidFill>
                  <a:schemeClr val="dk1"/>
                </a:solidFill>
              </a:rPr>
              <a:t>(){ 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    </a:t>
            </a:r>
            <a:r>
              <a:rPr lang="fr-FR" sz="2000" b="1" dirty="0" err="1">
                <a:solidFill>
                  <a:schemeClr val="dk1"/>
                </a:solidFill>
              </a:rPr>
              <a:t>alert</a:t>
            </a:r>
            <a:r>
              <a:rPr lang="fr-FR" sz="2000" b="1" dirty="0">
                <a:solidFill>
                  <a:schemeClr val="dk1"/>
                </a:solidFill>
              </a:rPr>
              <a:t>("Le paragraphe est </a:t>
            </a:r>
            <a:r>
              <a:rPr lang="fr-FR" sz="2000" b="1" dirty="0" err="1">
                <a:solidFill>
                  <a:schemeClr val="dk1"/>
                </a:solidFill>
              </a:rPr>
              <a:t>maintenat</a:t>
            </a:r>
            <a:r>
              <a:rPr lang="fr-FR" sz="2000" b="1" dirty="0">
                <a:solidFill>
                  <a:schemeClr val="dk1"/>
                </a:solidFill>
              </a:rPr>
              <a:t> caché");    });  }); </a:t>
            </a:r>
          </a:p>
          <a:p>
            <a:pPr marL="12700">
              <a:buClr>
                <a:schemeClr val="dk1"/>
              </a:buClr>
              <a:buSzPts val="3200"/>
            </a:pPr>
            <a:r>
              <a:rPr lang="fr-FR" sz="2000" b="1" u="sng" dirty="0" smtClean="0">
                <a:solidFill>
                  <a:schemeClr val="dk1"/>
                </a:solidFill>
              </a:rPr>
              <a:t>Exp2 </a:t>
            </a:r>
            <a:r>
              <a:rPr lang="fr-FR" sz="2000" b="1" u="sng" dirty="0">
                <a:solidFill>
                  <a:schemeClr val="dk1"/>
                </a:solidFill>
              </a:rPr>
              <a:t>: </a:t>
            </a:r>
            <a:endParaRPr lang="fr-FR" sz="2000" b="1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$("</a:t>
            </a:r>
            <a:r>
              <a:rPr lang="fr-FR" sz="2000" b="1" dirty="0" err="1">
                <a:solidFill>
                  <a:schemeClr val="dk1"/>
                </a:solidFill>
              </a:rPr>
              <a:t>button</a:t>
            </a:r>
            <a:r>
              <a:rPr lang="fr-FR" sz="2000" b="1" dirty="0">
                <a:solidFill>
                  <a:schemeClr val="dk1"/>
                </a:solidFill>
              </a:rPr>
              <a:t>").click(</a:t>
            </a:r>
            <a:r>
              <a:rPr lang="fr-FR" sz="2000" b="1" dirty="0" err="1">
                <a:solidFill>
                  <a:schemeClr val="dk1"/>
                </a:solidFill>
              </a:rPr>
              <a:t>function</a:t>
            </a:r>
            <a:r>
              <a:rPr lang="fr-FR" sz="2000" b="1" dirty="0" smtClean="0">
                <a:solidFill>
                  <a:schemeClr val="dk1"/>
                </a:solidFill>
              </a:rPr>
              <a:t>(){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    </a:t>
            </a:r>
            <a:r>
              <a:rPr lang="fr-FR" sz="2000" b="1" dirty="0">
                <a:solidFill>
                  <a:schemeClr val="dk1"/>
                </a:solidFill>
              </a:rPr>
              <a:t>$("p").</a:t>
            </a:r>
            <a:r>
              <a:rPr lang="fr-FR" sz="2000" b="1" dirty="0" err="1">
                <a:solidFill>
                  <a:schemeClr val="dk1"/>
                </a:solidFill>
              </a:rPr>
              <a:t>hide</a:t>
            </a:r>
            <a:r>
              <a:rPr lang="fr-FR" sz="2000" b="1" dirty="0">
                <a:solidFill>
                  <a:schemeClr val="dk1"/>
                </a:solidFill>
              </a:rPr>
              <a:t>(1000);   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err="1" smtClean="0">
                <a:solidFill>
                  <a:schemeClr val="dk1"/>
                </a:solidFill>
              </a:rPr>
              <a:t>alert</a:t>
            </a:r>
            <a:r>
              <a:rPr lang="fr-FR" sz="2000" b="1" dirty="0">
                <a:solidFill>
                  <a:schemeClr val="dk1"/>
                </a:solidFill>
              </a:rPr>
              <a:t>("Le paragraphe est </a:t>
            </a:r>
            <a:r>
              <a:rPr lang="fr-FR" sz="2000" b="1" dirty="0" err="1">
                <a:solidFill>
                  <a:schemeClr val="dk1"/>
                </a:solidFill>
              </a:rPr>
              <a:t>maintenat</a:t>
            </a:r>
            <a:r>
              <a:rPr lang="fr-FR" sz="2000" b="1" dirty="0">
                <a:solidFill>
                  <a:schemeClr val="dk1"/>
                </a:solidFill>
              </a:rPr>
              <a:t> caché"); 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}); </a:t>
            </a:r>
            <a:endParaRPr lang="fr-FR" sz="2000" b="1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fr-FR" sz="2000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 smtClean="0"/>
              <a:t>Chainage</a:t>
            </a:r>
            <a:endParaRPr lang="fr-FR" sz="3600"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134610"/>
            <a:ext cx="7788275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Chainage </a:t>
            </a:r>
            <a:endParaRPr lang="fr-FR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La technique </a:t>
            </a:r>
            <a:r>
              <a:rPr lang="fr-FR" sz="2000" dirty="0">
                <a:solidFill>
                  <a:schemeClr val="dk1"/>
                </a:solidFill>
              </a:rPr>
              <a:t>appelée </a:t>
            </a:r>
            <a:r>
              <a:rPr lang="fr-FR" sz="2000" dirty="0" smtClean="0">
                <a:solidFill>
                  <a:schemeClr val="dk1"/>
                </a:solidFill>
              </a:rPr>
              <a:t>chaînage nous </a:t>
            </a:r>
            <a:r>
              <a:rPr lang="fr-FR" sz="2000" dirty="0">
                <a:solidFill>
                  <a:schemeClr val="dk1"/>
                </a:solidFill>
              </a:rPr>
              <a:t>permet d'exécuter des commandes multiples </a:t>
            </a:r>
            <a:r>
              <a:rPr lang="fr-FR" sz="2000" dirty="0" err="1">
                <a:solidFill>
                  <a:schemeClr val="dk1"/>
                </a:solidFill>
              </a:rPr>
              <a:t>jQuery</a:t>
            </a:r>
            <a:r>
              <a:rPr lang="fr-FR" sz="2000" dirty="0">
                <a:solidFill>
                  <a:schemeClr val="dk1"/>
                </a:solidFill>
              </a:rPr>
              <a:t>, l'un après l'autre, sur le même </a:t>
            </a:r>
            <a:r>
              <a:rPr lang="fr-FR" sz="2000" dirty="0" smtClean="0">
                <a:solidFill>
                  <a:schemeClr val="dk1"/>
                </a:solidFill>
              </a:rPr>
              <a:t>élément</a:t>
            </a:r>
            <a:endParaRPr lang="fr-FR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fr-FR" sz="2000" dirty="0" smtClean="0">
              <a:solidFill>
                <a:schemeClr val="dk1"/>
              </a:solidFill>
            </a:endParaRPr>
          </a:p>
          <a:p>
            <a:pPr marL="12700">
              <a:buClr>
                <a:schemeClr val="dk1"/>
              </a:buClr>
              <a:buSzPts val="3200"/>
            </a:pPr>
            <a:r>
              <a:rPr lang="fr-FR" sz="2000" b="1" u="sng" dirty="0" err="1" smtClean="0">
                <a:solidFill>
                  <a:schemeClr val="dk1"/>
                </a:solidFill>
              </a:rPr>
              <a:t>Exp</a:t>
            </a:r>
            <a:r>
              <a:rPr lang="fr-FR" sz="2000" b="1" u="sng" dirty="0" smtClean="0">
                <a:solidFill>
                  <a:schemeClr val="dk1"/>
                </a:solidFill>
              </a:rPr>
              <a:t>: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$("#</a:t>
            </a:r>
            <a:r>
              <a:rPr lang="fr-FR" sz="2000" b="1" dirty="0">
                <a:solidFill>
                  <a:schemeClr val="dk1"/>
                </a:solidFill>
              </a:rPr>
              <a:t>p1").</a:t>
            </a:r>
            <a:r>
              <a:rPr lang="fr-FR" sz="2000" b="1" dirty="0" err="1">
                <a:solidFill>
                  <a:schemeClr val="dk1"/>
                </a:solidFill>
              </a:rPr>
              <a:t>css</a:t>
            </a:r>
            <a:r>
              <a:rPr lang="fr-FR" sz="2000" b="1" dirty="0">
                <a:solidFill>
                  <a:schemeClr val="dk1"/>
                </a:solidFill>
              </a:rPr>
              <a:t>("</a:t>
            </a:r>
            <a:r>
              <a:rPr lang="fr-FR" sz="2000" b="1" dirty="0" err="1">
                <a:solidFill>
                  <a:schemeClr val="dk1"/>
                </a:solidFill>
              </a:rPr>
              <a:t>color</a:t>
            </a:r>
            <a:r>
              <a:rPr lang="fr-FR" sz="2000" b="1" dirty="0">
                <a:solidFill>
                  <a:schemeClr val="dk1"/>
                </a:solidFill>
              </a:rPr>
              <a:t>","</a:t>
            </a:r>
            <a:r>
              <a:rPr lang="fr-FR" sz="2000" b="1" dirty="0" err="1">
                <a:solidFill>
                  <a:schemeClr val="dk1"/>
                </a:solidFill>
              </a:rPr>
              <a:t>red</a:t>
            </a:r>
            <a:r>
              <a:rPr lang="fr-FR" sz="2000" b="1" dirty="0">
                <a:solidFill>
                  <a:schemeClr val="dk1"/>
                </a:solidFill>
              </a:rPr>
              <a:t>").</a:t>
            </a:r>
            <a:r>
              <a:rPr lang="fr-FR" sz="2000" b="1" dirty="0" err="1">
                <a:solidFill>
                  <a:schemeClr val="dk1"/>
                </a:solidFill>
              </a:rPr>
              <a:t>slideUp</a:t>
            </a:r>
            <a:r>
              <a:rPr lang="fr-FR" sz="2000" b="1" dirty="0">
                <a:solidFill>
                  <a:schemeClr val="dk1"/>
                </a:solidFill>
              </a:rPr>
              <a:t>(2000).</a:t>
            </a:r>
            <a:r>
              <a:rPr lang="fr-FR" sz="2000" b="1" dirty="0" err="1">
                <a:solidFill>
                  <a:schemeClr val="dk1"/>
                </a:solidFill>
              </a:rPr>
              <a:t>slideDown</a:t>
            </a:r>
            <a:r>
              <a:rPr lang="fr-FR" sz="2000" b="1" dirty="0">
                <a:solidFill>
                  <a:schemeClr val="dk1"/>
                </a:solidFill>
              </a:rPr>
              <a:t>(2000); </a:t>
            </a:r>
          </a:p>
          <a:p>
            <a:pPr marL="12700" lvl="0">
              <a:buClr>
                <a:schemeClr val="dk1"/>
              </a:buClr>
              <a:buSzPts val="3200"/>
            </a:pPr>
            <a:endParaRPr lang="fr-FR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dirty="0"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553" y="54054"/>
            <a:ext cx="880006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/>
              <a:t>Modifier les attributs et les </a:t>
            </a:r>
            <a:r>
              <a:rPr lang="fr-FR" sz="3600" dirty="0" smtClean="0"/>
              <a:t>propriétés (1/2) </a:t>
            </a:r>
            <a:endParaRPr sz="1100"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Les </a:t>
            </a:r>
            <a:r>
              <a:rPr lang="en-US" sz="2000" b="1" dirty="0" err="1">
                <a:solidFill>
                  <a:schemeClr val="dk1"/>
                </a:solidFill>
              </a:rPr>
              <a:t>attributs</a:t>
            </a:r>
            <a:r>
              <a:rPr lang="en-US" sz="2000" b="1" dirty="0">
                <a:solidFill>
                  <a:schemeClr val="dk1"/>
                </a:solidFill>
              </a:rPr>
              <a:t> (</a:t>
            </a:r>
            <a:r>
              <a:rPr lang="en-US" sz="2000" b="1" dirty="0" err="1">
                <a:solidFill>
                  <a:schemeClr val="dk1"/>
                </a:solidFill>
              </a:rPr>
              <a:t>valeurs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initiales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présentes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dans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</a:rPr>
              <a:t>le HTML)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attr</a:t>
            </a:r>
            <a:r>
              <a:rPr lang="en-US" sz="2000" dirty="0">
                <a:solidFill>
                  <a:schemeClr val="dk1"/>
                </a:solidFill>
              </a:rPr>
              <a:t>("title","</a:t>
            </a:r>
            <a:r>
              <a:rPr lang="en-US" sz="2000" dirty="0" err="1">
                <a:solidFill>
                  <a:schemeClr val="dk1"/>
                </a:solidFill>
              </a:rPr>
              <a:t>toto</a:t>
            </a:r>
            <a:r>
              <a:rPr lang="en-US" sz="2000" dirty="0">
                <a:solidFill>
                  <a:schemeClr val="dk1"/>
                </a:solidFill>
              </a:rPr>
              <a:t>");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a </a:t>
            </a:r>
            <a:r>
              <a:rPr lang="en-US" sz="2000" dirty="0">
                <a:solidFill>
                  <a:schemeClr val="dk1"/>
                </a:solidFill>
              </a:rPr>
              <a:t>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attr</a:t>
            </a:r>
            <a:r>
              <a:rPr lang="en-US" sz="2000" dirty="0">
                <a:solidFill>
                  <a:schemeClr val="dk1"/>
                </a:solidFill>
              </a:rPr>
              <a:t>("title"); </a:t>
            </a:r>
            <a:r>
              <a:rPr lang="en-US" sz="2000" dirty="0" smtClean="0">
                <a:solidFill>
                  <a:schemeClr val="dk1"/>
                </a:solidFill>
              </a:rPr>
              <a:t>                     	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removeAttr</a:t>
            </a:r>
            <a:r>
              <a:rPr lang="en-US" sz="2000" dirty="0">
                <a:solidFill>
                  <a:schemeClr val="dk1"/>
                </a:solidFill>
              </a:rPr>
              <a:t>("title");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Les </a:t>
            </a:r>
            <a:r>
              <a:rPr lang="en-US" sz="2000" b="1" dirty="0" err="1">
                <a:solidFill>
                  <a:schemeClr val="dk1"/>
                </a:solidFill>
              </a:rPr>
              <a:t>propriétés</a:t>
            </a:r>
            <a:r>
              <a:rPr lang="en-US" sz="2000" b="1" dirty="0">
                <a:solidFill>
                  <a:schemeClr val="dk1"/>
                </a:solidFill>
              </a:rPr>
              <a:t> (</a:t>
            </a:r>
            <a:r>
              <a:rPr lang="en-US" sz="2000" b="1" dirty="0" err="1">
                <a:solidFill>
                  <a:schemeClr val="dk1"/>
                </a:solidFill>
              </a:rPr>
              <a:t>valeurs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courantes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dans</a:t>
            </a:r>
            <a:r>
              <a:rPr lang="en-US" sz="2000" b="1" dirty="0">
                <a:solidFill>
                  <a:schemeClr val="dk1"/>
                </a:solidFill>
              </a:rPr>
              <a:t> le DOM</a:t>
            </a:r>
            <a:r>
              <a:rPr lang="en-US" sz="2000" b="1" dirty="0" smtClean="0">
                <a:solidFill>
                  <a:schemeClr val="dk1"/>
                </a:solidFill>
              </a:rPr>
              <a:t>)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").prop("</a:t>
            </a:r>
            <a:r>
              <a:rPr lang="en-US" sz="2000" dirty="0" err="1">
                <a:solidFill>
                  <a:schemeClr val="dk1"/>
                </a:solidFill>
              </a:rPr>
              <a:t>checked",true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a 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smtClean="0">
                <a:solidFill>
                  <a:schemeClr val="dk1"/>
                </a:solidFill>
              </a:rPr>
              <a:t>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").prop("checked"); </a:t>
            </a:r>
            <a:r>
              <a:rPr lang="en-US" sz="2000" dirty="0" smtClean="0">
                <a:solidFill>
                  <a:schemeClr val="dk1"/>
                </a:solidFill>
              </a:rPr>
              <a:t>	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removeProp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toto</a:t>
            </a:r>
            <a:r>
              <a:rPr lang="en-US" sz="2000" dirty="0">
                <a:solidFill>
                  <a:schemeClr val="dk1"/>
                </a:solidFill>
              </a:rPr>
              <a:t>");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La </a:t>
            </a:r>
            <a:r>
              <a:rPr lang="en-US" sz="2000" b="1" dirty="0" err="1">
                <a:solidFill>
                  <a:schemeClr val="dk1"/>
                </a:solidFill>
              </a:rPr>
              <a:t>valeur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</a:rPr>
              <a:t>: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val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coucou</a:t>
            </a:r>
            <a:r>
              <a:rPr lang="en-US" sz="2000" dirty="0">
                <a:solidFill>
                  <a:schemeClr val="dk1"/>
                </a:solidFill>
              </a:rPr>
              <a:t>");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v </a:t>
            </a:r>
            <a:r>
              <a:rPr lang="en-US" sz="2000" dirty="0">
                <a:solidFill>
                  <a:schemeClr val="dk1"/>
                </a:solidFill>
              </a:rPr>
              <a:t>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val</a:t>
            </a:r>
            <a:r>
              <a:rPr lang="en-US" sz="2000" dirty="0">
                <a:solidFill>
                  <a:schemeClr val="dk1"/>
                </a:solidFill>
              </a:rPr>
              <a:t>();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Modifier le style: changer la </a:t>
            </a:r>
            <a:r>
              <a:rPr lang="en-US" sz="2000" b="1" dirty="0" err="1">
                <a:solidFill>
                  <a:schemeClr val="dk1"/>
                </a:solidFill>
              </a:rPr>
              <a:t>couleur</a:t>
            </a:r>
            <a:r>
              <a:rPr lang="en-US" sz="2000" b="1" dirty="0">
                <a:solidFill>
                  <a:schemeClr val="dk1"/>
                </a:solidFill>
              </a:rPr>
              <a:t> des </a:t>
            </a:r>
            <a:r>
              <a:rPr lang="en-US" sz="2000" b="1" dirty="0" err="1">
                <a:solidFill>
                  <a:schemeClr val="dk1"/>
                </a:solidFill>
              </a:rPr>
              <a:t>textes</a:t>
            </a:r>
            <a:r>
              <a:rPr lang="en-US" sz="2000" b="1" dirty="0">
                <a:solidFill>
                  <a:schemeClr val="dk1"/>
                </a:solidFill>
              </a:rPr>
              <a:t> de </a:t>
            </a:r>
            <a:r>
              <a:rPr lang="en-US" sz="2000" b="1" dirty="0" smtClean="0">
                <a:solidFill>
                  <a:schemeClr val="dk1"/>
                </a:solidFill>
              </a:rPr>
              <a:t>liens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$("</a:t>
            </a:r>
            <a:r>
              <a:rPr lang="en-US" sz="2000" dirty="0">
                <a:solidFill>
                  <a:schemeClr val="dk1"/>
                </a:solidFill>
              </a:rPr>
              <a:t>a").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color","red</a:t>
            </a:r>
            <a:r>
              <a:rPr lang="en-US" sz="2000" dirty="0">
                <a:solidFill>
                  <a:schemeClr val="dk1"/>
                </a:solidFill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421920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59570"/>
            <a:ext cx="8229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/>
              <a:t>Modifier les attributs et les </a:t>
            </a:r>
            <a:r>
              <a:rPr lang="fr-FR" sz="3600" dirty="0" smtClean="0"/>
              <a:t>propriétés (2/2) </a:t>
            </a:r>
            <a:endParaRPr sz="1100"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Modifier la </a:t>
            </a:r>
            <a:r>
              <a:rPr lang="en-US" sz="2000" b="1" dirty="0" err="1">
                <a:solidFill>
                  <a:schemeClr val="dk1"/>
                </a:solidFill>
              </a:rPr>
              <a:t>visibilité</a:t>
            </a:r>
            <a:r>
              <a:rPr lang="en-US" sz="2000" b="1" dirty="0">
                <a:solidFill>
                  <a:schemeClr val="dk1"/>
                </a:solidFill>
              </a:rPr>
              <a:t>: </a:t>
            </a:r>
            <a:r>
              <a:rPr lang="en-US" sz="2000" b="1" dirty="0" err="1">
                <a:solidFill>
                  <a:schemeClr val="dk1"/>
                </a:solidFill>
              </a:rPr>
              <a:t>Cacher</a:t>
            </a:r>
            <a:r>
              <a:rPr lang="en-US" sz="2000" b="1" dirty="0">
                <a:solidFill>
                  <a:schemeClr val="dk1"/>
                </a:solidFill>
              </a:rPr>
              <a:t>, </a:t>
            </a:r>
            <a:r>
              <a:rPr lang="en-US" sz="2000" b="1" dirty="0" err="1">
                <a:solidFill>
                  <a:schemeClr val="dk1"/>
                </a:solidFill>
              </a:rPr>
              <a:t>Montrer</a:t>
            </a:r>
            <a:r>
              <a:rPr lang="en-US" sz="2000" b="1" dirty="0">
                <a:solidFill>
                  <a:schemeClr val="dk1"/>
                </a:solidFill>
              </a:rPr>
              <a:t>, </a:t>
            </a:r>
            <a:r>
              <a:rPr lang="en-US" sz="2000" b="1" dirty="0" err="1" smtClean="0">
                <a:solidFill>
                  <a:schemeClr val="dk1"/>
                </a:solidFill>
              </a:rPr>
              <a:t>Cacher</a:t>
            </a:r>
            <a:r>
              <a:rPr lang="en-US" sz="2000" b="1" dirty="0" smtClean="0">
                <a:solidFill>
                  <a:schemeClr val="dk1"/>
                </a:solidFill>
              </a:rPr>
              <a:t>/</a:t>
            </a:r>
            <a:r>
              <a:rPr lang="en-US" sz="2000" b="1" dirty="0" err="1" smtClean="0">
                <a:solidFill>
                  <a:schemeClr val="dk1"/>
                </a:solidFill>
              </a:rPr>
              <a:t>Montrer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div.toto</a:t>
            </a:r>
            <a:r>
              <a:rPr lang="en-US" sz="2000" dirty="0">
                <a:solidFill>
                  <a:schemeClr val="dk1"/>
                </a:solidFill>
              </a:rPr>
              <a:t>").hide</a:t>
            </a:r>
            <a:r>
              <a:rPr lang="en-US" sz="2000" dirty="0" smtClean="0">
                <a:solidFill>
                  <a:schemeClr val="dk1"/>
                </a:solidFill>
              </a:rPr>
              <a:t>()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div.toto</a:t>
            </a:r>
            <a:r>
              <a:rPr lang="en-US" sz="2000" dirty="0">
                <a:solidFill>
                  <a:schemeClr val="dk1"/>
                </a:solidFill>
              </a:rPr>
              <a:t>").show</a:t>
            </a:r>
            <a:r>
              <a:rPr lang="en-US" sz="2000" dirty="0" smtClean="0">
                <a:solidFill>
                  <a:schemeClr val="dk1"/>
                </a:solidFill>
              </a:rPr>
              <a:t>()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div.toto</a:t>
            </a:r>
            <a:r>
              <a:rPr lang="en-US" sz="2000" dirty="0">
                <a:solidFill>
                  <a:schemeClr val="dk1"/>
                </a:solidFill>
              </a:rPr>
              <a:t>").toggle()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Modifier le </a:t>
            </a:r>
            <a:r>
              <a:rPr lang="en-US" sz="2000" b="1" dirty="0" err="1">
                <a:solidFill>
                  <a:schemeClr val="dk1"/>
                </a:solidFill>
              </a:rPr>
              <a:t>contenu</a:t>
            </a:r>
            <a:r>
              <a:rPr lang="en-US" sz="2000" b="1" dirty="0">
                <a:solidFill>
                  <a:schemeClr val="dk1"/>
                </a:solidFill>
              </a:rPr>
              <a:t>: </a:t>
            </a:r>
            <a:r>
              <a:rPr lang="en-US" sz="2000" b="1" dirty="0" err="1">
                <a:solidFill>
                  <a:schemeClr val="dk1"/>
                </a:solidFill>
              </a:rPr>
              <a:t>Ajouter</a:t>
            </a:r>
            <a:r>
              <a:rPr lang="en-US" sz="2000" b="1" dirty="0">
                <a:solidFill>
                  <a:schemeClr val="dk1"/>
                </a:solidFill>
              </a:rPr>
              <a:t> du </a:t>
            </a:r>
            <a:r>
              <a:rPr lang="en-US" sz="2000" b="1" dirty="0" err="1">
                <a:solidFill>
                  <a:schemeClr val="dk1"/>
                </a:solidFill>
              </a:rPr>
              <a:t>texte</a:t>
            </a:r>
            <a:r>
              <a:rPr lang="en-US" sz="2000" b="1" dirty="0">
                <a:solidFill>
                  <a:schemeClr val="dk1"/>
                </a:solidFill>
              </a:rPr>
              <a:t>… à la fin au </a:t>
            </a:r>
            <a:r>
              <a:rPr lang="en-US" sz="2000" b="1" dirty="0" smtClean="0">
                <a:solidFill>
                  <a:schemeClr val="dk1"/>
                </a:solidFill>
              </a:rPr>
              <a:t>début</a:t>
            </a:r>
          </a:p>
          <a:p>
            <a:pPr marL="12700" lvl="2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div.toto</a:t>
            </a:r>
            <a:r>
              <a:rPr lang="en-US" sz="2000" dirty="0">
                <a:solidFill>
                  <a:schemeClr val="dk1"/>
                </a:solidFill>
              </a:rPr>
              <a:t>").append("fin div</a:t>
            </a:r>
            <a:r>
              <a:rPr lang="en-US" sz="2000" dirty="0" smtClean="0">
                <a:solidFill>
                  <a:schemeClr val="dk1"/>
                </a:solidFill>
              </a:rPr>
              <a:t>")</a:t>
            </a:r>
          </a:p>
          <a:p>
            <a:pPr marL="12700" lvl="2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div.toto</a:t>
            </a:r>
            <a:r>
              <a:rPr lang="en-US" sz="2000" dirty="0">
                <a:solidFill>
                  <a:schemeClr val="dk1"/>
                </a:solidFill>
              </a:rPr>
              <a:t>").prepend("debut div")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Modifier un </a:t>
            </a:r>
            <a:r>
              <a:rPr lang="en-US" sz="2000" b="1" dirty="0" err="1">
                <a:solidFill>
                  <a:schemeClr val="dk1"/>
                </a:solidFill>
              </a:rPr>
              <a:t>attribut</a:t>
            </a:r>
            <a:r>
              <a:rPr lang="en-US" sz="2000" b="1" dirty="0">
                <a:solidFill>
                  <a:schemeClr val="dk1"/>
                </a:solidFill>
              </a:rPr>
              <a:t>: changer la source de </a:t>
            </a:r>
            <a:r>
              <a:rPr lang="en-US" sz="2000" b="1" dirty="0" err="1">
                <a:solidFill>
                  <a:schemeClr val="dk1"/>
                </a:solidFill>
              </a:rPr>
              <a:t>l’image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d’id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fleurs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$("</a:t>
            </a:r>
            <a:r>
              <a:rPr lang="en-US" sz="2000" dirty="0" err="1">
                <a:solidFill>
                  <a:schemeClr val="dk1"/>
                </a:solidFill>
              </a:rPr>
              <a:t>img</a:t>
            </a:r>
            <a:r>
              <a:rPr lang="en-US" sz="2000" dirty="0">
                <a:solidFill>
                  <a:schemeClr val="dk1"/>
                </a:solidFill>
              </a:rPr>
              <a:t> #</a:t>
            </a:r>
            <a:r>
              <a:rPr lang="en-US" sz="2000" dirty="0" err="1">
                <a:solidFill>
                  <a:schemeClr val="dk1"/>
                </a:solidFill>
              </a:rPr>
              <a:t>fleurs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attr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src</a:t>
            </a:r>
            <a:r>
              <a:rPr lang="en-US" sz="2000" dirty="0">
                <a:solidFill>
                  <a:schemeClr val="dk1"/>
                </a:solidFill>
              </a:rPr>
              <a:t>","images/tulipe.png")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un </a:t>
            </a:r>
            <a:r>
              <a:rPr lang="en-US" sz="2000" b="1" dirty="0" err="1">
                <a:solidFill>
                  <a:schemeClr val="dk1"/>
                </a:solidFill>
              </a:rPr>
              <a:t>attribut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l’attribut</a:t>
            </a:r>
            <a:r>
              <a:rPr lang="en-US" sz="2000" b="1" dirty="0">
                <a:solidFill>
                  <a:schemeClr val="dk1"/>
                </a:solidFill>
              </a:rPr>
              <a:t> alt de </a:t>
            </a:r>
            <a:r>
              <a:rPr lang="en-US" sz="2000" b="1" dirty="0" err="1">
                <a:solidFill>
                  <a:schemeClr val="dk1"/>
                </a:solidFill>
              </a:rPr>
              <a:t>l’image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d’id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fleurs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	$("</a:t>
            </a:r>
            <a:r>
              <a:rPr lang="en-US" sz="2000" dirty="0" err="1">
                <a:solidFill>
                  <a:schemeClr val="dk1"/>
                </a:solidFill>
              </a:rPr>
              <a:t>img</a:t>
            </a:r>
            <a:r>
              <a:rPr lang="en-US" sz="2000" dirty="0">
                <a:solidFill>
                  <a:schemeClr val="dk1"/>
                </a:solidFill>
              </a:rPr>
              <a:t> # </a:t>
            </a:r>
            <a:r>
              <a:rPr lang="en-US" sz="2000" dirty="0" err="1">
                <a:solidFill>
                  <a:schemeClr val="dk1"/>
                </a:solidFill>
              </a:rPr>
              <a:t>fleurs</a:t>
            </a:r>
            <a:r>
              <a:rPr lang="en-US" sz="2000" dirty="0">
                <a:solidFill>
                  <a:schemeClr val="dk1"/>
                </a:solidFill>
              </a:rPr>
              <a:t> ").</a:t>
            </a:r>
            <a:r>
              <a:rPr lang="en-US" sz="2000" dirty="0" err="1">
                <a:solidFill>
                  <a:schemeClr val="dk1"/>
                </a:solidFill>
              </a:rPr>
              <a:t>attr</a:t>
            </a:r>
            <a:r>
              <a:rPr lang="en-US" sz="2000" dirty="0">
                <a:solidFill>
                  <a:schemeClr val="dk1"/>
                </a:solidFill>
              </a:rPr>
              <a:t>("alt") </a:t>
            </a:r>
          </a:p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</a:rPr>
              <a:t>Ajouter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classe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r>
              <a:rPr lang="en-US" sz="2000" b="1" dirty="0" err="1">
                <a:solidFill>
                  <a:schemeClr val="dk1"/>
                </a:solidFill>
              </a:rPr>
              <a:t>ajouter</a:t>
            </a:r>
            <a:r>
              <a:rPr lang="en-US" sz="2000" b="1" dirty="0">
                <a:solidFill>
                  <a:schemeClr val="dk1"/>
                </a:solidFill>
              </a:rPr>
              <a:t> la </a:t>
            </a:r>
            <a:r>
              <a:rPr lang="en-US" sz="2000" b="1" dirty="0" err="1">
                <a:solidFill>
                  <a:schemeClr val="dk1"/>
                </a:solidFill>
              </a:rPr>
              <a:t>classe</a:t>
            </a:r>
            <a:r>
              <a:rPr lang="en-US" sz="2000" b="1" dirty="0">
                <a:solidFill>
                  <a:schemeClr val="dk1"/>
                </a:solidFill>
              </a:rPr>
              <a:t> important à </a:t>
            </a:r>
            <a:r>
              <a:rPr lang="en-US" sz="2000" b="1" dirty="0" err="1">
                <a:solidFill>
                  <a:schemeClr val="dk1"/>
                </a:solidFill>
              </a:rPr>
              <a:t>l’élément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d’id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</a:rPr>
              <a:t>toto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dirty="0" smtClean="0">
                <a:solidFill>
                  <a:schemeClr val="dk1"/>
                </a:solidFill>
              </a:rPr>
              <a:t>$("</a:t>
            </a:r>
            <a:r>
              <a:rPr lang="en-US" sz="2000" dirty="0" err="1">
                <a:solidFill>
                  <a:schemeClr val="dk1"/>
                </a:solidFill>
              </a:rPr>
              <a:t>div#toto</a:t>
            </a:r>
            <a:r>
              <a:rPr lang="en-US" sz="2000" dirty="0">
                <a:solidFill>
                  <a:schemeClr val="dk1"/>
                </a:solidFill>
              </a:rPr>
              <a:t>").class("important") 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4150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dirty="0"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/>
              <a:t>Parcourir les éléments </a:t>
            </a:r>
            <a:endParaRPr sz="1100"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Appliquer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une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fonction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sur</a:t>
            </a:r>
            <a:r>
              <a:rPr lang="en-US" sz="2000" b="1" dirty="0">
                <a:solidFill>
                  <a:schemeClr val="dk1"/>
                </a:solidFill>
              </a:rPr>
              <a:t> un ensemble </a:t>
            </a:r>
            <a:r>
              <a:rPr lang="en-US" sz="2000" b="1" dirty="0" err="1">
                <a:solidFill>
                  <a:schemeClr val="dk1"/>
                </a:solidFill>
              </a:rPr>
              <a:t>d’éléments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$("#</a:t>
            </a:r>
            <a:r>
              <a:rPr lang="en-US" sz="2000" dirty="0">
                <a:solidFill>
                  <a:schemeClr val="dk1"/>
                </a:solidFill>
              </a:rPr>
              <a:t>list").find("li").each(function(</a:t>
            </a: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) </a:t>
            </a:r>
            <a:r>
              <a:rPr lang="en-US" sz="2000" dirty="0" smtClean="0">
                <a:solidFill>
                  <a:schemeClr val="dk1"/>
                </a:solidFill>
              </a:rPr>
              <a:t>{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 $(</a:t>
            </a:r>
            <a:r>
              <a:rPr lang="en-US" sz="2000" dirty="0">
                <a:solidFill>
                  <a:schemeClr val="dk1"/>
                </a:solidFill>
              </a:rPr>
              <a:t>this).append( "Je </a:t>
            </a:r>
            <a:r>
              <a:rPr lang="en-US" sz="2000" dirty="0" err="1">
                <a:solidFill>
                  <a:schemeClr val="dk1"/>
                </a:solidFill>
              </a:rPr>
              <a:t>suis</a:t>
            </a:r>
            <a:r>
              <a:rPr lang="en-US" sz="2000" dirty="0">
                <a:solidFill>
                  <a:schemeClr val="dk1"/>
                </a:solidFill>
              </a:rPr>
              <a:t> le </a:t>
            </a:r>
            <a:r>
              <a:rPr lang="en-US" sz="2000" dirty="0" err="1">
                <a:solidFill>
                  <a:schemeClr val="dk1"/>
                </a:solidFill>
              </a:rPr>
              <a:t>numero</a:t>
            </a:r>
            <a:r>
              <a:rPr lang="en-US" sz="2000" dirty="0">
                <a:solidFill>
                  <a:schemeClr val="dk1"/>
                </a:solidFill>
              </a:rPr>
              <a:t> " + </a:t>
            </a: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});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la </a:t>
            </a:r>
            <a:r>
              <a:rPr lang="en-US" sz="2000" b="1" dirty="0" err="1">
                <a:solidFill>
                  <a:schemeClr val="dk1"/>
                </a:solidFill>
              </a:rPr>
              <a:t>liste</a:t>
            </a:r>
            <a:r>
              <a:rPr lang="en-US" sz="2000" b="1" dirty="0">
                <a:solidFill>
                  <a:schemeClr val="dk1"/>
                </a:solidFill>
              </a:rPr>
              <a:t> des </a:t>
            </a:r>
            <a:r>
              <a:rPr lang="en-US" sz="2000" b="1" dirty="0" err="1">
                <a:solidFill>
                  <a:schemeClr val="dk1"/>
                </a:solidFill>
              </a:rPr>
              <a:t>fils</a:t>
            </a:r>
            <a:r>
              <a:rPr lang="en-US" sz="2000" b="1" dirty="0">
                <a:solidFill>
                  <a:schemeClr val="dk1"/>
                </a:solidFill>
              </a:rPr>
              <a:t> d’un </a:t>
            </a:r>
            <a:r>
              <a:rPr lang="en-US" sz="2000" b="1" dirty="0" err="1">
                <a:solidFill>
                  <a:schemeClr val="dk1"/>
                </a:solidFill>
              </a:rPr>
              <a:t>élément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$('#list').children().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('background-color', 'red');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le premier </a:t>
            </a:r>
            <a:r>
              <a:rPr lang="en-US" sz="2000" b="1" dirty="0" err="1">
                <a:solidFill>
                  <a:schemeClr val="dk1"/>
                </a:solidFill>
              </a:rPr>
              <a:t>élément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$('#list').children().first().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('background-color', 'red');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le dernier </a:t>
            </a:r>
            <a:r>
              <a:rPr lang="en-US" sz="2000" b="1" dirty="0" err="1">
                <a:solidFill>
                  <a:schemeClr val="dk1"/>
                </a:solidFill>
              </a:rPr>
              <a:t>élément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$('#list').children().last().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('background-color', 'red'); </a:t>
            </a:r>
          </a:p>
        </p:txBody>
      </p:sp>
    </p:spTree>
    <p:extLst>
      <p:ext uri="{BB962C8B-B14F-4D97-AF65-F5344CB8AC3E}">
        <p14:creationId xmlns:p14="http://schemas.microsoft.com/office/powerpoint/2010/main" val="18922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pic>
        <p:nvPicPr>
          <p:cNvPr id="109" name="Google Shape;109;p2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4000500" y="338137"/>
            <a:ext cx="114458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71500" y="1306512"/>
            <a:ext cx="7105650" cy="9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	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571500" y="2438400"/>
            <a:ext cx="4287837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fonction jQuery()</a:t>
            </a: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évènements</a:t>
            </a: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Quelques effets</a:t>
            </a: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 du DOM</a:t>
            </a: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UI</a:t>
            </a: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Plugins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/>
              <a:t>Ajouter, supprimer des éléments </a:t>
            </a:r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Modifier et </a:t>
            </a:r>
            <a:r>
              <a:rPr lang="en-US" sz="2000" b="1" dirty="0" err="1">
                <a:solidFill>
                  <a:schemeClr val="dk1"/>
                </a:solidFill>
              </a:rPr>
              <a:t>récupérer</a:t>
            </a:r>
            <a:r>
              <a:rPr lang="en-US" sz="2000" b="1" dirty="0">
                <a:solidFill>
                  <a:schemeClr val="dk1"/>
                </a:solidFill>
              </a:rPr>
              <a:t> le </a:t>
            </a:r>
            <a:r>
              <a:rPr lang="en-US" sz="2000" b="1" dirty="0" err="1">
                <a:solidFill>
                  <a:schemeClr val="dk1"/>
                </a:solidFill>
              </a:rPr>
              <a:t>contenu</a:t>
            </a:r>
            <a:r>
              <a:rPr lang="en-US" sz="2000" b="1" dirty="0">
                <a:solidFill>
                  <a:schemeClr val="dk1"/>
                </a:solidFill>
              </a:rPr>
              <a:t> des </a:t>
            </a:r>
            <a:r>
              <a:rPr lang="en-US" sz="2000" b="1" dirty="0" err="1">
                <a:solidFill>
                  <a:schemeClr val="dk1"/>
                </a:solidFill>
              </a:rPr>
              <a:t>éléments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$("#</a:t>
            </a:r>
            <a:r>
              <a:rPr lang="en-US" sz="2000" dirty="0">
                <a:solidFill>
                  <a:schemeClr val="dk1"/>
                </a:solidFill>
              </a:rPr>
              <a:t>list").find("li").html("&lt;b&gt;</a:t>
            </a:r>
            <a:r>
              <a:rPr lang="en-US" sz="2000" dirty="0" err="1">
                <a:solidFill>
                  <a:schemeClr val="dk1"/>
                </a:solidFill>
              </a:rPr>
              <a:t>toto</a:t>
            </a:r>
            <a:r>
              <a:rPr lang="en-US" sz="2000" dirty="0">
                <a:solidFill>
                  <a:schemeClr val="dk1"/>
                </a:solidFill>
              </a:rPr>
              <a:t>&lt;/b&gt;"); $("#list").find("li").text("&lt;b&gt;</a:t>
            </a:r>
            <a:r>
              <a:rPr lang="en-US" sz="2000" dirty="0" err="1">
                <a:solidFill>
                  <a:schemeClr val="dk1"/>
                </a:solidFill>
              </a:rPr>
              <a:t>toto</a:t>
            </a:r>
            <a:r>
              <a:rPr lang="en-US" sz="2000" dirty="0">
                <a:solidFill>
                  <a:schemeClr val="dk1"/>
                </a:solidFill>
              </a:rPr>
              <a:t>&lt;/b&gt;");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c_html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= $("#list").find("li").html(); </a:t>
            </a:r>
            <a:r>
              <a:rPr lang="en-US" sz="2000" dirty="0" err="1">
                <a:solidFill>
                  <a:schemeClr val="dk1"/>
                </a:solidFill>
              </a:rPr>
              <a:t>c_text</a:t>
            </a:r>
            <a:r>
              <a:rPr lang="en-US" sz="2000" dirty="0">
                <a:solidFill>
                  <a:schemeClr val="dk1"/>
                </a:solidFill>
              </a:rPr>
              <a:t> = $("#list").find("li").text();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Ajouter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dans</a:t>
            </a:r>
            <a:r>
              <a:rPr lang="en-US" sz="2000" b="1" dirty="0">
                <a:solidFill>
                  <a:schemeClr val="dk1"/>
                </a:solidFill>
              </a:rPr>
              <a:t> des </a:t>
            </a:r>
            <a:r>
              <a:rPr lang="en-US" sz="2000" b="1" dirty="0" err="1">
                <a:solidFill>
                  <a:schemeClr val="dk1"/>
                </a:solidFill>
              </a:rPr>
              <a:t>éléments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$("#list").find("li").append("</a:t>
            </a:r>
            <a:r>
              <a:rPr lang="en-US" sz="2000" dirty="0" err="1">
                <a:solidFill>
                  <a:schemeClr val="dk1"/>
                </a:solidFill>
              </a:rPr>
              <a:t>toto</a:t>
            </a:r>
            <a:r>
              <a:rPr lang="en-US" sz="2000" dirty="0">
                <a:solidFill>
                  <a:schemeClr val="dk1"/>
                </a:solidFill>
              </a:rPr>
              <a:t>");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Supprimer</a:t>
            </a:r>
            <a:r>
              <a:rPr lang="en-US" sz="2000" b="1" dirty="0">
                <a:solidFill>
                  <a:schemeClr val="dk1"/>
                </a:solidFill>
              </a:rPr>
              <a:t> un ensemble </a:t>
            </a:r>
            <a:r>
              <a:rPr lang="en-US" sz="2000" b="1" dirty="0" err="1">
                <a:solidFill>
                  <a:schemeClr val="dk1"/>
                </a:solidFill>
              </a:rPr>
              <a:t>d’éléments</a:t>
            </a:r>
            <a:r>
              <a:rPr lang="en-US" sz="2000" b="1" dirty="0">
                <a:solidFill>
                  <a:schemeClr val="dk1"/>
                </a:solidFill>
              </a:rPr>
              <a:t> du DOM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$("#list").find("li").remove();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Insérer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avant</a:t>
            </a:r>
            <a:r>
              <a:rPr lang="en-US" sz="2000" b="1" dirty="0">
                <a:solidFill>
                  <a:schemeClr val="dk1"/>
                </a:solidFill>
              </a:rPr>
              <a:t> et après des </a:t>
            </a:r>
            <a:r>
              <a:rPr lang="en-US" sz="2000" b="1" dirty="0" err="1">
                <a:solidFill>
                  <a:schemeClr val="dk1"/>
                </a:solidFill>
              </a:rPr>
              <a:t>éléments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$('#test').children().before("&lt;li&gt;</a:t>
            </a:r>
            <a:r>
              <a:rPr lang="en-US" sz="2000" dirty="0" err="1">
                <a:solidFill>
                  <a:schemeClr val="dk1"/>
                </a:solidFill>
              </a:rPr>
              <a:t>avant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chaque</a:t>
            </a:r>
            <a:r>
              <a:rPr lang="en-US" sz="2000" dirty="0">
                <a:solidFill>
                  <a:schemeClr val="dk1"/>
                </a:solidFill>
              </a:rPr>
              <a:t> element&lt;/li&gt;"); $('#test').children().after("&lt;li&gt;</a:t>
            </a:r>
            <a:r>
              <a:rPr lang="en-US" sz="2000" dirty="0" err="1">
                <a:solidFill>
                  <a:schemeClr val="dk1"/>
                </a:solidFill>
              </a:rPr>
              <a:t>apres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chaque</a:t>
            </a:r>
            <a:r>
              <a:rPr lang="en-US" sz="2000" dirty="0">
                <a:solidFill>
                  <a:schemeClr val="dk1"/>
                </a:solidFill>
              </a:rPr>
              <a:t> element&lt;/li&gt;"); 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 err="1"/>
              <a:t>jQuery</a:t>
            </a:r>
            <a:r>
              <a:rPr lang="fr-FR" sz="3600" dirty="0"/>
              <a:t> et CSS </a:t>
            </a:r>
          </a:p>
        </p:txBody>
      </p:sp>
      <p:sp>
        <p:nvSpPr>
          <p:cNvPr id="331" name="Google Shape;331;p16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540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922854"/>
            <a:ext cx="7788275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Les classes </a:t>
            </a:r>
            <a:r>
              <a:rPr lang="en-US" sz="2000" b="1" dirty="0" err="1">
                <a:solidFill>
                  <a:schemeClr val="dk1"/>
                </a:solidFill>
              </a:rPr>
              <a:t>css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r 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hasClass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maClasseCss</a:t>
            </a:r>
            <a:r>
              <a:rPr lang="en-US" sz="2000" dirty="0">
                <a:solidFill>
                  <a:schemeClr val="dk1"/>
                </a:solidFill>
              </a:rPr>
              <a:t>");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removeClass</a:t>
            </a:r>
            <a:r>
              <a:rPr lang="en-US" sz="2000" dirty="0">
                <a:solidFill>
                  <a:schemeClr val="dk1"/>
                </a:solidFill>
              </a:rPr>
              <a:t>("</a:t>
            </a:r>
            <a:r>
              <a:rPr lang="en-US" sz="2000" dirty="0" err="1">
                <a:solidFill>
                  <a:schemeClr val="dk1"/>
                </a:solidFill>
              </a:rPr>
              <a:t>maClasseCss</a:t>
            </a:r>
            <a:r>
              <a:rPr lang="en-US" sz="2000" dirty="0">
                <a:solidFill>
                  <a:schemeClr val="dk1"/>
                </a:solidFill>
              </a:rPr>
              <a:t>");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// </a:t>
            </a:r>
            <a:r>
              <a:rPr lang="en-US" sz="2000" dirty="0">
                <a:solidFill>
                  <a:schemeClr val="dk1"/>
                </a:solidFill>
              </a:rPr>
              <a:t>La </a:t>
            </a:r>
            <a:r>
              <a:rPr lang="en-US" sz="2000" dirty="0" err="1">
                <a:solidFill>
                  <a:schemeClr val="dk1"/>
                </a:solidFill>
              </a:rPr>
              <a:t>classe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est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ajoutée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</a:t>
            </a:r>
            <a:r>
              <a:rPr lang="en-US" sz="2000" dirty="0">
                <a:solidFill>
                  <a:schemeClr val="dk1"/>
                </a:solidFill>
              </a:rPr>
              <a:t> non </a:t>
            </a:r>
            <a:r>
              <a:rPr lang="en-US" sz="2000" dirty="0" err="1">
                <a:solidFill>
                  <a:schemeClr val="dk1"/>
                </a:solidFill>
              </a:rPr>
              <a:t>présente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ou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supprimée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</a:t>
            </a:r>
            <a:r>
              <a:rPr lang="en-US" sz="2000" dirty="0">
                <a:solidFill>
                  <a:schemeClr val="dk1"/>
                </a:solidFill>
              </a:rPr>
              <a:t> déjà </a:t>
            </a:r>
            <a:r>
              <a:rPr lang="en-US" sz="2000" dirty="0" err="1" smtClean="0">
                <a:solidFill>
                  <a:schemeClr val="dk1"/>
                </a:solidFill>
              </a:rPr>
              <a:t>présente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 smtClean="0">
                <a:solidFill>
                  <a:schemeClr val="dk1"/>
                </a:solidFill>
              </a:rPr>
              <a:t>Jouer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avec le style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('background-color', 'red');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color </a:t>
            </a:r>
            <a:r>
              <a:rPr lang="en-US" sz="2000" dirty="0">
                <a:solidFill>
                  <a:schemeClr val="dk1"/>
                </a:solidFill>
              </a:rPr>
              <a:t>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</a:t>
            </a:r>
            <a:r>
              <a:rPr lang="en-US" sz="2000" dirty="0" err="1">
                <a:solidFill>
                  <a:schemeClr val="dk1"/>
                </a:solidFill>
              </a:rPr>
              <a:t>css</a:t>
            </a:r>
            <a:r>
              <a:rPr lang="en-US" sz="2000" dirty="0">
                <a:solidFill>
                  <a:schemeClr val="dk1"/>
                </a:solidFill>
              </a:rPr>
              <a:t>('background-color');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Jouer</a:t>
            </a:r>
            <a:r>
              <a:rPr lang="en-US" sz="2000" b="1" dirty="0">
                <a:solidFill>
                  <a:schemeClr val="dk1"/>
                </a:solidFill>
              </a:rPr>
              <a:t> avec la hauteur et la </a:t>
            </a:r>
            <a:r>
              <a:rPr lang="en-US" sz="2000" b="1" dirty="0" err="1">
                <a:solidFill>
                  <a:schemeClr val="dk1"/>
                </a:solidFill>
              </a:rPr>
              <a:t>largeur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").height(100);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h </a:t>
            </a:r>
            <a:r>
              <a:rPr lang="en-US" sz="2000" dirty="0">
                <a:solidFill>
                  <a:schemeClr val="dk1"/>
                </a:solidFill>
              </a:rPr>
              <a:t>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").height</a:t>
            </a:r>
            <a:r>
              <a:rPr lang="en-US" sz="2000" dirty="0" smtClean="0">
                <a:solidFill>
                  <a:schemeClr val="dk1"/>
                </a:solidFill>
              </a:rPr>
              <a:t>();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").width(100</a:t>
            </a:r>
            <a:r>
              <a:rPr lang="en-US" sz="2000" dirty="0" smtClean="0">
                <a:solidFill>
                  <a:schemeClr val="dk1"/>
                </a:solidFill>
              </a:rPr>
              <a:t>);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w 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").width();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Connaître</a:t>
            </a:r>
            <a:r>
              <a:rPr lang="en-US" sz="2000" b="1" dirty="0">
                <a:solidFill>
                  <a:schemeClr val="dk1"/>
                </a:solidFill>
              </a:rPr>
              <a:t> la position d’un </a:t>
            </a:r>
            <a:r>
              <a:rPr lang="en-US" sz="2000" b="1" dirty="0" err="1">
                <a:solidFill>
                  <a:schemeClr val="dk1"/>
                </a:solidFill>
              </a:rPr>
              <a:t>élément</a:t>
            </a:r>
            <a:r>
              <a:rPr lang="en-US" sz="2000" b="1" dirty="0">
                <a:solidFill>
                  <a:schemeClr val="dk1"/>
                </a:solidFill>
              </a:rPr>
              <a:t> : </a:t>
            </a:r>
            <a:endParaRPr lang="en-US" sz="2000" dirty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p = $("#</a:t>
            </a:r>
            <a:r>
              <a:rPr lang="en-US" sz="2000" dirty="0" err="1">
                <a:solidFill>
                  <a:schemeClr val="dk1"/>
                </a:solidFill>
              </a:rPr>
              <a:t>id_element</a:t>
            </a:r>
            <a:r>
              <a:rPr lang="en-US" sz="2000" dirty="0">
                <a:solidFill>
                  <a:schemeClr val="dk1"/>
                </a:solidFill>
              </a:rPr>
              <a:t>").offset</a:t>
            </a:r>
            <a:r>
              <a:rPr lang="en-US" sz="2000" dirty="0" smtClean="0">
                <a:solidFill>
                  <a:schemeClr val="dk1"/>
                </a:solidFill>
              </a:rPr>
              <a:t>(); // </a:t>
            </a:r>
            <a:r>
              <a:rPr lang="en-US" sz="2000" dirty="0">
                <a:solidFill>
                  <a:schemeClr val="dk1"/>
                </a:solidFill>
              </a:rPr>
              <a:t>par rapport au document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alert(</a:t>
            </a:r>
            <a:r>
              <a:rPr lang="en-US" sz="2000" dirty="0" err="1" smtClean="0">
                <a:solidFill>
                  <a:schemeClr val="dk1"/>
                </a:solidFill>
              </a:rPr>
              <a:t>p.left</a:t>
            </a:r>
            <a:r>
              <a:rPr lang="en-US" sz="2000" dirty="0">
                <a:solidFill>
                  <a:schemeClr val="dk1"/>
                </a:solidFill>
              </a:rPr>
              <a:t>+" "+</a:t>
            </a:r>
            <a:r>
              <a:rPr lang="en-US" sz="2000" dirty="0" err="1">
                <a:solidFill>
                  <a:schemeClr val="dk1"/>
                </a:solidFill>
              </a:rPr>
              <a:t>p.top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0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pic>
        <p:nvPicPr>
          <p:cNvPr id="342" name="Google Shape;34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7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7"/>
          <p:cNvSpPr txBox="1"/>
          <p:nvPr/>
        </p:nvSpPr>
        <p:spPr>
          <a:xfrm>
            <a:off x="990600" y="147637"/>
            <a:ext cx="75438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en-US" sz="44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événements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(1/3)</a:t>
            </a:r>
            <a:endParaRPr dirty="0"/>
          </a:p>
        </p:txBody>
      </p:sp>
      <p:sp>
        <p:nvSpPr>
          <p:cNvPr id="345" name="Google Shape;345;p17"/>
          <p:cNvSpPr txBox="1"/>
          <p:nvPr/>
        </p:nvSpPr>
        <p:spPr>
          <a:xfrm>
            <a:off x="15875" y="1268412"/>
            <a:ext cx="8518525" cy="13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événement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action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remplie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en-US" sz="1100" dirty="0"/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navigateur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généralement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l'utilisateur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/>
          </a:p>
          <a:p>
            <a:pPr marL="123825" marR="0" lvl="0" indent="-203200" algn="l" rtl="0">
              <a:lnSpc>
                <a:spcPct val="14375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L'écoute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la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souris</a:t>
            </a:r>
            <a:endParaRPr sz="1200" dirty="0"/>
          </a:p>
        </p:txBody>
      </p:sp>
      <p:graphicFrame>
        <p:nvGraphicFramePr>
          <p:cNvPr id="346" name="Google Shape;346;p17"/>
          <p:cNvGraphicFramePr/>
          <p:nvPr/>
        </p:nvGraphicFramePr>
        <p:xfrm>
          <a:off x="2133600" y="2971800"/>
          <a:ext cx="5840400" cy="3597250"/>
        </p:xfrm>
        <a:graphic>
          <a:graphicData uri="http://schemas.openxmlformats.org/drawingml/2006/table">
            <a:tbl>
              <a:tblPr>
                <a:noFill/>
                <a:tableStyleId>{8F928D5C-A729-4B82-BA72-248FC7FE77EC}</a:tableStyleId>
              </a:tblPr>
              <a:tblGrid>
                <a:gridCol w="2921000"/>
                <a:gridCol w="2919400"/>
              </a:tblGrid>
              <a:tr h="349250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Fonctionnement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click()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Double-clic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dblclick()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Passage de la souris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hover()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Rentrer dans un élément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mouseenter()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Quitter un élément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mouseleave()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Presser un bouton de la  souris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mousedown()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Relâcher un bouton de la  souris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mouseup()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Scroller (utiliser la roulette)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scroll()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8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 txBox="1"/>
          <p:nvPr/>
        </p:nvSpPr>
        <p:spPr>
          <a:xfrm>
            <a:off x="914400" y="215900"/>
            <a:ext cx="80010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événements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2/3)</a:t>
            </a:r>
            <a:endParaRPr dirty="0"/>
          </a:p>
        </p:txBody>
      </p:sp>
      <p:sp>
        <p:nvSpPr>
          <p:cNvPr id="359" name="Google Shape;359;p18"/>
          <p:cNvSpPr txBox="1"/>
          <p:nvPr/>
        </p:nvSpPr>
        <p:spPr>
          <a:xfrm>
            <a:off x="542925" y="1063625"/>
            <a:ext cx="46132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L'écoute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clavier</a:t>
            </a:r>
            <a:endParaRPr sz="1200" dirty="0"/>
          </a:p>
        </p:txBody>
      </p:sp>
      <p:sp>
        <p:nvSpPr>
          <p:cNvPr id="360" name="Google Shape;360;p18"/>
          <p:cNvSpPr txBox="1"/>
          <p:nvPr/>
        </p:nvSpPr>
        <p:spPr>
          <a:xfrm>
            <a:off x="542925" y="3989387"/>
            <a:ext cx="47656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-US" sz="2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formulaires</a:t>
            </a:r>
            <a:endParaRPr sz="1200" dirty="0"/>
          </a:p>
        </p:txBody>
      </p:sp>
      <p:graphicFrame>
        <p:nvGraphicFramePr>
          <p:cNvPr id="361" name="Google Shape;361;p18"/>
          <p:cNvGraphicFramePr/>
          <p:nvPr/>
        </p:nvGraphicFramePr>
        <p:xfrm>
          <a:off x="557212" y="1550987"/>
          <a:ext cx="8069250" cy="2446325"/>
        </p:xfrm>
        <a:graphic>
          <a:graphicData uri="http://schemas.openxmlformats.org/drawingml/2006/table">
            <a:tbl>
              <a:tblPr>
                <a:noFill/>
                <a:tableStyleId>{8F928D5C-A729-4B82-BA72-248FC7FE77EC}</a:tableStyleId>
              </a:tblPr>
              <a:tblGrid>
                <a:gridCol w="5102225"/>
                <a:gridCol w="2967025"/>
              </a:tblGrid>
              <a:tr h="503225">
                <a:tc>
                  <a:txBody>
                    <a:bodyPr/>
                    <a:lstStyle/>
                    <a:p>
                      <a:pPr marL="841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Fonctionnement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41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lance lorsqu'une touche du clavier est  enfoncée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Keydown()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41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lance lorsqu'on maintient une touche  enfoncée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Keypress()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41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lance lorsqu'on relâche une touche</a:t>
                      </a:r>
                      <a:endParaRPr/>
                    </a:p>
                    <a:p>
                      <a:pPr marL="841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préalablement enfoncée.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Keyup()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18"/>
          <p:cNvGraphicFramePr/>
          <p:nvPr/>
        </p:nvGraphicFramePr>
        <p:xfrm>
          <a:off x="1905000" y="4579937"/>
          <a:ext cx="6096000" cy="2287233"/>
        </p:xfrm>
        <a:graphic>
          <a:graphicData uri="http://schemas.openxmlformats.org/drawingml/2006/table">
            <a:tbl>
              <a:tblPr>
                <a:noFill/>
                <a:tableStyleId>{8F928D5C-A729-4B82-BA72-248FC7FE77EC}</a:tableStyleId>
              </a:tblPr>
              <a:tblGrid>
                <a:gridCol w="3048000"/>
                <a:gridCol w="3048000"/>
              </a:tblGrid>
              <a:tr h="4270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Focalisation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focus()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Sélection (p.e. dans une  liste)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Changement de valeur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Envoi du formulaire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pic>
        <p:nvPicPr>
          <p:cNvPr id="357" name="Google Shape;357;p18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 txBox="1"/>
          <p:nvPr/>
        </p:nvSpPr>
        <p:spPr>
          <a:xfrm>
            <a:off x="914400" y="215900"/>
            <a:ext cx="80010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événements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(3/3)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2347" y="1027180"/>
            <a:ext cx="75702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 : 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/>
              <a:t>&gt;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style&gt; div { 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red</a:t>
            </a:r>
            <a:r>
              <a:rPr lang="fr-FR" dirty="0"/>
              <a:t>; } &lt;/style&gt;   &lt;script </a:t>
            </a:r>
            <a:r>
              <a:rPr lang="fr-FR" dirty="0" err="1"/>
              <a:t>src</a:t>
            </a:r>
            <a:r>
              <a:rPr lang="fr-FR" dirty="0"/>
              <a:t>="jquery-min.js"&gt;&lt;/script&gt; </a:t>
            </a:r>
            <a:endParaRPr lang="fr-FR" dirty="0" smtClean="0"/>
          </a:p>
          <a:p>
            <a:r>
              <a:rPr lang="fr-FR" dirty="0" smtClean="0"/>
              <a:t>&lt;/</a:t>
            </a:r>
            <a:r>
              <a:rPr lang="fr-FR" dirty="0" err="1"/>
              <a:t>head</a:t>
            </a:r>
            <a:r>
              <a:rPr lang="fr-FR" dirty="0"/>
              <a:t>&gt;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body&gt;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select </a:t>
            </a:r>
            <a:r>
              <a:rPr lang="fr-FR" dirty="0" err="1"/>
              <a:t>name</a:t>
            </a:r>
            <a:r>
              <a:rPr lang="fr-FR" dirty="0"/>
              <a:t>="pays" multiple="multiple"&gt;  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option&gt;France&lt;/option&gt;  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option </a:t>
            </a:r>
            <a:r>
              <a:rPr lang="fr-FR" dirty="0" err="1"/>
              <a:t>selected</a:t>
            </a:r>
            <a:r>
              <a:rPr lang="fr-FR" dirty="0"/>
              <a:t>="</a:t>
            </a:r>
            <a:r>
              <a:rPr lang="fr-FR" dirty="0" err="1"/>
              <a:t>selected</a:t>
            </a:r>
            <a:r>
              <a:rPr lang="fr-FR" dirty="0"/>
              <a:t>"&gt;U.S.A&lt;/option&gt;  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option&gt;Burkina </a:t>
            </a:r>
            <a:r>
              <a:rPr lang="fr-FR" dirty="0" err="1"/>
              <a:t>Fasso</a:t>
            </a:r>
            <a:r>
              <a:rPr lang="fr-FR" dirty="0"/>
              <a:t>&lt;/option&gt; 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&lt;option </a:t>
            </a:r>
            <a:r>
              <a:rPr lang="fr-FR" dirty="0" err="1"/>
              <a:t>selected</a:t>
            </a:r>
            <a:r>
              <a:rPr lang="fr-FR" dirty="0"/>
              <a:t>="</a:t>
            </a:r>
            <a:r>
              <a:rPr lang="fr-FR" dirty="0" err="1"/>
              <a:t>selected</a:t>
            </a:r>
            <a:r>
              <a:rPr lang="fr-FR" dirty="0"/>
              <a:t>"&gt;Japon&lt;/option&gt;   &lt;option&gt;Mexique&lt;/option&gt;  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option&gt;Afrique du Sud&lt;/option&gt; 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&lt;option&gt;Tahiti&lt;/option&gt; </a:t>
            </a:r>
            <a:endParaRPr lang="fr-FR" dirty="0" smtClean="0"/>
          </a:p>
          <a:p>
            <a:r>
              <a:rPr lang="fr-FR" dirty="0" smtClean="0"/>
              <a:t>&lt;/</a:t>
            </a:r>
            <a:r>
              <a:rPr lang="fr-FR" dirty="0"/>
              <a:t>select&gt; &lt;div&gt;&lt;/div&gt; </a:t>
            </a:r>
          </a:p>
          <a:p>
            <a:r>
              <a:rPr lang="fr-FR" dirty="0"/>
              <a:t>// On attache un événement change au select, qui permet de // récupérer chaque option sélectionnée pour les afficher // dans la div. Puis, on déclenche l’</a:t>
            </a:r>
            <a:r>
              <a:rPr lang="fr-FR" dirty="0" err="1"/>
              <a:t>évenement</a:t>
            </a:r>
            <a:r>
              <a:rPr lang="fr-FR" dirty="0"/>
              <a:t>. </a:t>
            </a:r>
          </a:p>
          <a:p>
            <a:r>
              <a:rPr lang="fr-FR" dirty="0"/>
              <a:t>&lt;script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$( </a:t>
            </a:r>
            <a:r>
              <a:rPr lang="fr-FR" dirty="0"/>
              <a:t>"select" </a:t>
            </a:r>
            <a:r>
              <a:rPr lang="fr-FR" dirty="0" smtClean="0"/>
              <a:t>)</a:t>
            </a:r>
          </a:p>
          <a:p>
            <a:r>
              <a:rPr lang="fr-FR" dirty="0" smtClean="0"/>
              <a:t>.</a:t>
            </a:r>
            <a:r>
              <a:rPr lang="fr-FR" dirty="0"/>
              <a:t>change(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(){     </a:t>
            </a:r>
          </a:p>
          <a:p>
            <a:r>
              <a:rPr lang="fr-FR" dirty="0" smtClean="0"/>
              <a:t>var </a:t>
            </a:r>
            <a:r>
              <a:rPr lang="fr-FR" dirty="0" err="1"/>
              <a:t>str</a:t>
            </a:r>
            <a:r>
              <a:rPr lang="fr-FR" dirty="0"/>
              <a:t> = ""; </a:t>
            </a:r>
            <a:endParaRPr lang="fr-FR" dirty="0" smtClean="0"/>
          </a:p>
          <a:p>
            <a:r>
              <a:rPr lang="fr-FR" dirty="0" smtClean="0"/>
              <a:t>$( </a:t>
            </a:r>
            <a:r>
              <a:rPr lang="fr-FR" dirty="0"/>
              <a:t>"select </a:t>
            </a:r>
            <a:r>
              <a:rPr lang="fr-FR" dirty="0" err="1"/>
              <a:t>option:selected</a:t>
            </a:r>
            <a:r>
              <a:rPr lang="fr-FR" dirty="0"/>
              <a:t>" ).</a:t>
            </a:r>
            <a:r>
              <a:rPr lang="fr-FR" dirty="0" err="1"/>
              <a:t>each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() { </a:t>
            </a:r>
            <a:endParaRPr lang="fr-FR" dirty="0" smtClean="0"/>
          </a:p>
          <a:p>
            <a:r>
              <a:rPr lang="fr-FR" dirty="0" smtClean="0"/>
              <a:t>      </a:t>
            </a:r>
            <a:r>
              <a:rPr lang="fr-FR" dirty="0" err="1"/>
              <a:t>str</a:t>
            </a:r>
            <a:r>
              <a:rPr lang="fr-FR" dirty="0"/>
              <a:t> += $( </a:t>
            </a:r>
            <a:r>
              <a:rPr lang="fr-FR" dirty="0" err="1"/>
              <a:t>this</a:t>
            </a:r>
            <a:r>
              <a:rPr lang="fr-FR" dirty="0"/>
              <a:t> ).</a:t>
            </a:r>
            <a:r>
              <a:rPr lang="fr-FR" dirty="0" err="1"/>
              <a:t>text</a:t>
            </a:r>
            <a:r>
              <a:rPr lang="fr-FR" dirty="0"/>
              <a:t>() + " ";     </a:t>
            </a:r>
            <a:endParaRPr lang="fr-FR" dirty="0" smtClean="0"/>
          </a:p>
          <a:p>
            <a:r>
              <a:rPr lang="fr-FR" dirty="0" smtClean="0"/>
              <a:t>});     </a:t>
            </a:r>
          </a:p>
          <a:p>
            <a:r>
              <a:rPr lang="fr-FR" dirty="0" smtClean="0"/>
              <a:t>$( </a:t>
            </a:r>
            <a:r>
              <a:rPr lang="fr-FR" dirty="0"/>
              <a:t>"div" ).</a:t>
            </a:r>
            <a:r>
              <a:rPr lang="fr-FR" dirty="0" err="1"/>
              <a:t>text</a:t>
            </a:r>
            <a:r>
              <a:rPr lang="fr-FR" dirty="0"/>
              <a:t>( </a:t>
            </a:r>
            <a:r>
              <a:rPr lang="fr-FR" dirty="0" err="1"/>
              <a:t>str</a:t>
            </a:r>
            <a:r>
              <a:rPr lang="fr-FR" dirty="0"/>
              <a:t> );   }) 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.change(); </a:t>
            </a:r>
            <a:endParaRPr lang="fr-FR" dirty="0" smtClean="0"/>
          </a:p>
          <a:p>
            <a:r>
              <a:rPr lang="fr-FR" dirty="0" smtClean="0"/>
              <a:t>&lt;/</a:t>
            </a:r>
            <a:r>
              <a:rPr lang="fr-FR" dirty="0"/>
              <a:t>script&gt; </a:t>
            </a:r>
          </a:p>
          <a:p>
            <a:r>
              <a:rPr lang="fr-FR" dirty="0"/>
              <a:t>&lt;/body&gt;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52525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pic>
        <p:nvPicPr>
          <p:cNvPr id="357" name="Google Shape;357;p18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 txBox="1"/>
          <p:nvPr/>
        </p:nvSpPr>
        <p:spPr>
          <a:xfrm>
            <a:off x="914400" y="216277"/>
            <a:ext cx="8001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fr-FR" sz="4400" dirty="0" smtClean="0"/>
              <a:t>Autres fonctions</a:t>
            </a:r>
            <a:endParaRPr lang="fr-FR" sz="4400" dirty="0"/>
          </a:p>
        </p:txBody>
      </p:sp>
      <p:sp>
        <p:nvSpPr>
          <p:cNvPr id="2" name="Rectangle 1"/>
          <p:cNvSpPr/>
          <p:nvPr/>
        </p:nvSpPr>
        <p:spPr>
          <a:xfrm>
            <a:off x="72190" y="1588627"/>
            <a:ext cx="757026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  <a:p>
            <a:r>
              <a:rPr lang="fr-FR" sz="1600" b="1" dirty="0" smtClean="0"/>
              <a:t> </a:t>
            </a:r>
            <a:r>
              <a:rPr lang="fr-FR" sz="1600" b="1" dirty="0" err="1"/>
              <a:t>jQuery.each</a:t>
            </a:r>
            <a:r>
              <a:rPr lang="fr-FR" sz="1600" b="1" dirty="0"/>
              <a:t>() </a:t>
            </a:r>
            <a:r>
              <a:rPr lang="fr-FR" sz="1600" dirty="0"/>
              <a:t>: une fonction générique d’itération qui permet d’itérer sur des objets ou des tableaux. 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b="1" dirty="0" err="1" smtClean="0"/>
              <a:t>jQuery.parseHTML</a:t>
            </a:r>
            <a:r>
              <a:rPr lang="fr-FR" sz="1600" b="1" dirty="0"/>
              <a:t>() </a:t>
            </a:r>
            <a:r>
              <a:rPr lang="fr-FR" sz="1600" dirty="0"/>
              <a:t>: une fonction qui transforme une chaine en un tableau de </a:t>
            </a:r>
            <a:r>
              <a:rPr lang="fr-FR" sz="1600" dirty="0" err="1"/>
              <a:t>noeuds</a:t>
            </a:r>
            <a:r>
              <a:rPr lang="fr-FR" sz="1600" dirty="0"/>
              <a:t> du DOM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b="1" dirty="0" err="1" smtClean="0"/>
              <a:t>jQuery.parseJSON</a:t>
            </a:r>
            <a:r>
              <a:rPr lang="fr-FR" sz="1600" b="1" dirty="0"/>
              <a:t>() </a:t>
            </a:r>
            <a:r>
              <a:rPr lang="fr-FR" sz="1600" dirty="0"/>
              <a:t>: une fonction qui prend une chaine JSON et retourne l’objet JavaScript. </a:t>
            </a:r>
          </a:p>
        </p:txBody>
      </p:sp>
    </p:spTree>
    <p:extLst>
      <p:ext uri="{BB962C8B-B14F-4D97-AF65-F5344CB8AC3E}">
        <p14:creationId xmlns:p14="http://schemas.microsoft.com/office/powerpoint/2010/main" val="84794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9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pic>
        <p:nvPicPr>
          <p:cNvPr id="372" name="Google Shape;3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9"/>
          <p:cNvSpPr txBox="1"/>
          <p:nvPr/>
        </p:nvSpPr>
        <p:spPr>
          <a:xfrm>
            <a:off x="1066800" y="200025"/>
            <a:ext cx="69342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effets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1/2)</a:t>
            </a:r>
            <a:endParaRPr dirty="0"/>
          </a:p>
        </p:txBody>
      </p:sp>
      <p:sp>
        <p:nvSpPr>
          <p:cNvPr id="375" name="Google Shape;375;p19"/>
          <p:cNvSpPr txBox="1"/>
          <p:nvPr/>
        </p:nvSpPr>
        <p:spPr>
          <a:xfrm>
            <a:off x="79375" y="1154112"/>
            <a:ext cx="4589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200"/>
            </a:pPr>
            <a:r>
              <a:rPr lang="en-US" sz="2800" b="1" i="0" u="none" dirty="0" smtClean="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Apparition</a:t>
            </a:r>
            <a:r>
              <a:rPr lang="en-US" sz="2800" b="1" i="0" u="none" dirty="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0" u="none" dirty="0" err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disparition</a:t>
            </a:r>
            <a:endParaRPr sz="1200" dirty="0"/>
          </a:p>
        </p:txBody>
      </p:sp>
      <p:graphicFrame>
        <p:nvGraphicFramePr>
          <p:cNvPr id="376" name="Google Shape;376;p19"/>
          <p:cNvGraphicFramePr/>
          <p:nvPr/>
        </p:nvGraphicFramePr>
        <p:xfrm>
          <a:off x="609600" y="1905000"/>
          <a:ext cx="7848600" cy="4039198"/>
        </p:xfrm>
        <a:graphic>
          <a:graphicData uri="http://schemas.openxmlformats.org/drawingml/2006/table">
            <a:tbl>
              <a:tblPr>
                <a:noFill/>
                <a:tableStyleId>{8F928D5C-A729-4B82-BA72-248FC7FE77EC}</a:tableStyleId>
              </a:tblPr>
              <a:tblGrid>
                <a:gridCol w="3124200"/>
                <a:gridCol w="4724400"/>
              </a:tblGrid>
              <a:tr h="4270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Fonction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show() hide()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Afficher et cacher  des éléments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164622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show(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vitesse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hide(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vitesse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Afficher et cacher  des éléments avec une vitesse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Cette  vitesse est indiquée par des mots-clefs 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"slow"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"normal"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 </a:t>
                      </a: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"fast"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 le nombre de millisecondes que  doit durer l'animation.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</a:tr>
              <a:tr h="12334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Toggle() toggle() 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Permettent de basculer d'un mode  d'affichage à un autre (un élément caché devient visible, ou un  élément visible devient caché).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Envoi du formulaire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submit()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pic>
        <p:nvPicPr>
          <p:cNvPr id="387" name="Google Shape;387;p20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0"/>
          <p:cNvSpPr txBox="1"/>
          <p:nvPr/>
        </p:nvSpPr>
        <p:spPr>
          <a:xfrm>
            <a:off x="457200" y="192087"/>
            <a:ext cx="77724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effets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2/2)</a:t>
            </a:r>
            <a:endParaRPr dirty="0"/>
          </a:p>
        </p:txBody>
      </p:sp>
      <p:sp>
        <p:nvSpPr>
          <p:cNvPr id="389" name="Google Shape;389;p20"/>
          <p:cNvSpPr txBox="1"/>
          <p:nvPr/>
        </p:nvSpPr>
        <p:spPr>
          <a:xfrm>
            <a:off x="79375" y="1087437"/>
            <a:ext cx="8988425" cy="37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slideDown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slideUp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faire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la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manière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d'un store se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déroulant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s'enroulant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slideToggle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basculer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d'un mode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d'affichage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fadeIn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vitesse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fadeOut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vitesse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faire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transparence.</a:t>
            </a:r>
            <a:endParaRPr sz="1200" dirty="0"/>
          </a:p>
          <a:p>
            <a:pPr marL="3556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slideDown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slideUp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faire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la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manière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d'un store se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déroulant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s'enroulant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slideToggle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basculer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d'un mode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d'affichage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indent="-342900" algn="just">
              <a:spcBef>
                <a:spcPts val="500"/>
              </a:spcBef>
              <a:buClr>
                <a:srgbClr val="00AF50"/>
              </a:buClr>
              <a:buSzPts val="2400"/>
              <a:buFont typeface="Times New Roman"/>
              <a:buChar char="•"/>
            </a:pP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fadeIn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vitesse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fadeOut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0" u="none" dirty="0" err="1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vitesse</a:t>
            </a:r>
            <a:r>
              <a:rPr lang="en-US" sz="2000" b="1" i="0" u="none" dirty="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faire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disparaître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un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</a:t>
            </a:r>
            <a:r>
              <a:rPr lang="en-US" sz="20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transparence.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Times New Roman"/>
              <a:buChar char="•"/>
            </a:pPr>
            <a:endParaRPr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lvl="0" algn="ctr">
              <a:buSzPts val="4400"/>
            </a:pPr>
            <a:r>
              <a:rPr lang="fr-FR" sz="3600" dirty="0"/>
              <a:t>Récapitulatif </a:t>
            </a:r>
            <a:r>
              <a:rPr lang="fr-FR" sz="3600" dirty="0" smtClean="0"/>
              <a:t>(1/ 3)</a:t>
            </a:r>
            <a:endParaRPr lang="fr-FR" sz="3600" dirty="0"/>
          </a:p>
        </p:txBody>
      </p:sp>
      <p:sp>
        <p:nvSpPr>
          <p:cNvPr id="331" name="Google Shape;331;p16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540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 smtClean="0">
                <a:solidFill>
                  <a:schemeClr val="dk1"/>
                </a:solidFill>
              </a:rPr>
              <a:t>Obtenir/Modifier du </a:t>
            </a:r>
            <a:r>
              <a:rPr lang="fr-FR" sz="2000" b="1" dirty="0">
                <a:solidFill>
                  <a:schemeClr val="dk1"/>
                </a:solidFill>
              </a:rPr>
              <a:t>contenu </a:t>
            </a:r>
            <a:r>
              <a:rPr lang="fr-FR" sz="2000" b="1" dirty="0" smtClean="0">
                <a:solidFill>
                  <a:schemeClr val="dk1"/>
                </a:solidFill>
              </a:rPr>
              <a:t>HTML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text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 </a:t>
            </a:r>
            <a:r>
              <a:rPr lang="fr-FR" sz="2000" dirty="0">
                <a:solidFill>
                  <a:schemeClr val="dk1"/>
                </a:solidFill>
              </a:rPr>
              <a:t>Définit ou retourne le contenu du texte de certains éléments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html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</a:t>
            </a:r>
            <a:r>
              <a:rPr lang="fr-FR" sz="2000" dirty="0">
                <a:solidFill>
                  <a:schemeClr val="dk1"/>
                </a:solidFill>
              </a:rPr>
              <a:t>Définit ou retourne le contenu des éléments sélectionnés (y compris les balises HTML</a:t>
            </a:r>
            <a:r>
              <a:rPr lang="fr-FR" sz="2000" dirty="0" smtClean="0">
                <a:solidFill>
                  <a:schemeClr val="dk1"/>
                </a:solidFill>
              </a:rPr>
              <a:t>)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val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</a:t>
            </a:r>
            <a:r>
              <a:rPr lang="fr-FR" sz="2000" dirty="0">
                <a:solidFill>
                  <a:schemeClr val="dk1"/>
                </a:solidFill>
              </a:rPr>
              <a:t>Définit ou retourne la valeur de champs de </a:t>
            </a:r>
            <a:r>
              <a:rPr lang="fr-FR" sz="2000" dirty="0" smtClean="0">
                <a:solidFill>
                  <a:schemeClr val="dk1"/>
                </a:solidFill>
              </a:rPr>
              <a:t>formulaire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Ajouter du contenu HTML </a:t>
            </a:r>
            <a:endParaRPr lang="fr-FR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smtClean="0">
                <a:solidFill>
                  <a:schemeClr val="dk1"/>
                </a:solidFill>
              </a:rPr>
              <a:t>append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prepend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after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before</a:t>
            </a:r>
            <a:r>
              <a:rPr lang="fr-FR" sz="2000" dirty="0" smtClean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dk1"/>
                </a:solidFill>
              </a:rPr>
              <a:t>() 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Suppression d’élément ou de </a:t>
            </a:r>
            <a:r>
              <a:rPr lang="fr-FR" sz="2000" b="1" dirty="0" smtClean="0">
                <a:solidFill>
                  <a:schemeClr val="dk1"/>
                </a:solidFill>
              </a:rPr>
              <a:t>contenu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remove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empty</a:t>
            </a:r>
            <a:r>
              <a:rPr lang="fr-FR" sz="2000" dirty="0" smtClean="0">
                <a:solidFill>
                  <a:schemeClr val="dk1"/>
                </a:solidFill>
              </a:rPr>
              <a:t>()</a:t>
            </a:r>
          </a:p>
          <a:p>
            <a:pPr marL="12700" lvl="0">
              <a:buClr>
                <a:schemeClr val="dk1"/>
              </a:buClr>
              <a:buSzPts val="3200"/>
            </a:pP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4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7"/>
            <a:ext cx="7826375" cy="44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algn="ctr">
              <a:buSzPts val="4400"/>
            </a:pPr>
            <a:r>
              <a:rPr lang="fr-FR" sz="3600" dirty="0"/>
              <a:t>Récapitulatif </a:t>
            </a:r>
            <a:r>
              <a:rPr lang="fr-FR" sz="3600" dirty="0" smtClean="0"/>
              <a:t>(2/3)</a:t>
            </a:r>
            <a:endParaRPr lang="fr-FR" sz="3600" dirty="0"/>
          </a:p>
        </p:txBody>
      </p:sp>
      <p:sp>
        <p:nvSpPr>
          <p:cNvPr id="331" name="Google Shape;331;p16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540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019107"/>
            <a:ext cx="7788275" cy="523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Manipulation CSS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addClass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Ajout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removeClass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</a:t>
            </a:r>
            <a:r>
              <a:rPr lang="fr-FR" sz="2000" dirty="0">
                <a:solidFill>
                  <a:schemeClr val="dk1"/>
                </a:solidFill>
              </a:rPr>
              <a:t>Suppression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toggleClass</a:t>
            </a:r>
            <a:r>
              <a:rPr lang="fr-FR" sz="2000" dirty="0" smtClean="0">
                <a:solidFill>
                  <a:schemeClr val="dk1"/>
                </a:solidFill>
              </a:rPr>
              <a:t>(): Inversion </a:t>
            </a:r>
            <a:r>
              <a:rPr lang="fr-FR" sz="2000" dirty="0">
                <a:solidFill>
                  <a:schemeClr val="dk1"/>
                </a:solidFill>
              </a:rPr>
              <a:t>de Ajout/Suppression de classes </a:t>
            </a:r>
            <a:endParaRPr lang="fr-FR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fr-FR" sz="2000" dirty="0" err="1" smtClean="0">
                <a:solidFill>
                  <a:schemeClr val="dk1"/>
                </a:solidFill>
              </a:rPr>
              <a:t>css</a:t>
            </a:r>
            <a:r>
              <a:rPr lang="fr-FR" sz="2000" dirty="0">
                <a:solidFill>
                  <a:schemeClr val="dk1"/>
                </a:solidFill>
              </a:rPr>
              <a:t>() </a:t>
            </a:r>
            <a:r>
              <a:rPr lang="fr-FR" sz="2000" dirty="0" smtClean="0">
                <a:solidFill>
                  <a:schemeClr val="dk1"/>
                </a:solidFill>
              </a:rPr>
              <a:t>: </a:t>
            </a:r>
            <a:r>
              <a:rPr lang="fr-FR" sz="2000" dirty="0">
                <a:solidFill>
                  <a:schemeClr val="dk1"/>
                </a:solidFill>
              </a:rPr>
              <a:t>Positionner un attribut de style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Jouer</a:t>
            </a:r>
            <a:r>
              <a:rPr lang="en-US" sz="2000" b="1" dirty="0">
                <a:solidFill>
                  <a:schemeClr val="dk1"/>
                </a:solidFill>
              </a:rPr>
              <a:t> avec la </a:t>
            </a:r>
            <a:r>
              <a:rPr lang="en-US" sz="2000" b="1" dirty="0" err="1">
                <a:solidFill>
                  <a:schemeClr val="dk1"/>
                </a:solidFill>
              </a:rPr>
              <a:t>visibilité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fadeIn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fadeIn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fadeOut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fadeOut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fadeToggle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fadeToggle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fadeTo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fadeTo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speed,opacity,callback</a:t>
            </a:r>
            <a:r>
              <a:rPr lang="en-US" sz="2000" dirty="0">
                <a:solidFill>
                  <a:schemeClr val="dk1"/>
                </a:solidFill>
              </a:rPr>
              <a:t>); (</a:t>
            </a:r>
            <a:r>
              <a:rPr lang="en-US" sz="2000" dirty="0" err="1">
                <a:solidFill>
                  <a:schemeClr val="dk1"/>
                </a:solidFill>
              </a:rPr>
              <a:t>opacité</a:t>
            </a:r>
            <a:r>
              <a:rPr lang="en-US" sz="2000" dirty="0">
                <a:solidFill>
                  <a:schemeClr val="dk1"/>
                </a:solidFill>
              </a:rPr>
              <a:t> comprise entre 0 et 1)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 err="1">
                <a:solidFill>
                  <a:schemeClr val="dk1"/>
                </a:solidFill>
              </a:rPr>
              <a:t>Jouer</a:t>
            </a:r>
            <a:r>
              <a:rPr lang="en-US" sz="2000" b="1" dirty="0">
                <a:solidFill>
                  <a:schemeClr val="dk1"/>
                </a:solidFill>
              </a:rPr>
              <a:t> avec le sliding 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slideDown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slideDown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slideUp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slideUp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err="1" smtClean="0">
                <a:solidFill>
                  <a:schemeClr val="dk1"/>
                </a:solidFill>
              </a:rPr>
              <a:t>slideToggle</a:t>
            </a:r>
            <a:r>
              <a:rPr lang="en-US" sz="2000" dirty="0">
                <a:solidFill>
                  <a:schemeClr val="dk1"/>
                </a:solidFill>
              </a:rPr>
              <a:t>() : $(selector).</a:t>
            </a:r>
            <a:r>
              <a:rPr lang="en-US" sz="2000" dirty="0" err="1">
                <a:solidFill>
                  <a:schemeClr val="dk1"/>
                </a:solidFill>
              </a:rPr>
              <a:t>slideToggle</a:t>
            </a:r>
            <a:r>
              <a:rPr lang="en-US" sz="2000" dirty="0">
                <a:solidFill>
                  <a:schemeClr val="dk1"/>
                </a:solidFill>
              </a:rPr>
              <a:t>(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 </a:t>
            </a: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b="1" dirty="0">
                <a:solidFill>
                  <a:schemeClr val="dk1"/>
                </a:solidFill>
              </a:rPr>
              <a:t>Animations (</a:t>
            </a:r>
            <a:r>
              <a:rPr lang="en-US" sz="2000" b="1" dirty="0" err="1">
                <a:solidFill>
                  <a:schemeClr val="dk1"/>
                </a:solidFill>
              </a:rPr>
              <a:t>effets</a:t>
            </a:r>
            <a:r>
              <a:rPr lang="en-US" sz="2000" b="1" dirty="0">
                <a:solidFill>
                  <a:schemeClr val="dk1"/>
                </a:solidFill>
              </a:rPr>
              <a:t> de </a:t>
            </a:r>
            <a:r>
              <a:rPr lang="en-US" sz="2000" b="1" dirty="0" err="1">
                <a:solidFill>
                  <a:schemeClr val="dk1"/>
                </a:solidFill>
              </a:rPr>
              <a:t>déplacement</a:t>
            </a:r>
            <a:r>
              <a:rPr lang="en-US" sz="2000" b="1" dirty="0">
                <a:solidFill>
                  <a:schemeClr val="dk1"/>
                </a:solidFill>
              </a:rPr>
              <a:t>) </a:t>
            </a:r>
            <a:endParaRPr lang="en-US" sz="2000" b="1" dirty="0" smtClean="0">
              <a:solidFill>
                <a:schemeClr val="dk1"/>
              </a:solidFill>
            </a:endParaRPr>
          </a:p>
          <a:p>
            <a:pPr marL="12700" lvl="0">
              <a:buClr>
                <a:schemeClr val="dk1"/>
              </a:buClr>
              <a:buSzPts val="3200"/>
            </a:pPr>
            <a:r>
              <a:rPr lang="en-US" sz="2000" dirty="0" smtClean="0">
                <a:solidFill>
                  <a:schemeClr val="dk1"/>
                </a:solidFill>
              </a:rPr>
              <a:t>animate</a:t>
            </a:r>
            <a:r>
              <a:rPr lang="en-US" sz="2000" dirty="0">
                <a:solidFill>
                  <a:schemeClr val="dk1"/>
                </a:solidFill>
              </a:rPr>
              <a:t>() : $(selector).animate({</a:t>
            </a:r>
            <a:r>
              <a:rPr lang="en-US" sz="2000" dirty="0" err="1">
                <a:solidFill>
                  <a:schemeClr val="dk1"/>
                </a:solidFill>
              </a:rPr>
              <a:t>params</a:t>
            </a:r>
            <a:r>
              <a:rPr lang="en-US" sz="2000" dirty="0">
                <a:solidFill>
                  <a:schemeClr val="dk1"/>
                </a:solidFill>
              </a:rPr>
              <a:t>},</a:t>
            </a:r>
            <a:r>
              <a:rPr lang="en-US" sz="2000" dirty="0" err="1">
                <a:solidFill>
                  <a:schemeClr val="dk1"/>
                </a:solidFill>
              </a:rPr>
              <a:t>speed,callback</a:t>
            </a:r>
            <a:r>
              <a:rPr lang="en-US" sz="2000" dirty="0">
                <a:solidFill>
                  <a:schemeClr val="dk1"/>
                </a:solidFill>
              </a:rPr>
              <a:t>);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0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D:\esprit 2014\ESPRIT 2014\charte essprit 2014\render\support final\triang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descr="D:\esprit 2014\ESPRIT 2014\charte essprit 2014\logo-espri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276694" y="1355993"/>
            <a:ext cx="8455025" cy="475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JavaScript… à </a:t>
            </a:r>
            <a:r>
              <a:rPr lang="en-US" sz="32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naissance de JavaScript</a:t>
            </a:r>
            <a:endParaRPr dirty="0"/>
          </a:p>
          <a:p>
            <a:pPr marL="1155700" marR="0" lvl="2" indent="-228600" algn="l" rtl="0">
              <a:lnSpc>
                <a:spcPct val="1041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1995 :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Eich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Netscape  Communications Corporation,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script,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appelé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Mocha,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LiveScript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finalement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</a:t>
            </a:r>
            <a:endParaRPr dirty="0"/>
          </a:p>
          <a:p>
            <a:pPr marL="1155700" marR="0" lvl="2" indent="-228600" algn="l" rtl="0">
              <a:lnSpc>
                <a:spcPct val="1041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intégré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Netscape 2.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Succès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immédiat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556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guerre des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navigateurs</a:t>
            </a:r>
            <a:endParaRPr dirty="0"/>
          </a:p>
          <a:p>
            <a:pPr marL="11557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Netscape et Microsoft (avec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JScript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Internet Explorer)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développé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JavaScript avec des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fonctionnalités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supplémentaires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incompatibles, 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notamment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manipulation du DOM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modèle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objet du</a:t>
            </a:r>
            <a:endParaRPr dirty="0"/>
          </a:p>
        </p:txBody>
      </p:sp>
      <p:sp>
        <p:nvSpPr>
          <p:cNvPr id="124" name="Google Shape;124;p3"/>
          <p:cNvSpPr txBox="1"/>
          <p:nvPr/>
        </p:nvSpPr>
        <p:spPr>
          <a:xfrm>
            <a:off x="1679575" y="6075362"/>
            <a:ext cx="21590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navigateur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WEB)</a:t>
            </a:r>
            <a:endParaRPr dirty="0"/>
          </a:p>
        </p:txBody>
      </p:sp>
      <p:sp>
        <p:nvSpPr>
          <p:cNvPr id="125" name="Google Shape;125;p3"/>
          <p:cNvSpPr txBox="1"/>
          <p:nvPr/>
        </p:nvSpPr>
        <p:spPr>
          <a:xfrm>
            <a:off x="8483600" y="6286500"/>
            <a:ext cx="125412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" name="Google Shape;137;p4"/>
          <p:cNvSpPr txBox="1"/>
          <p:nvPr/>
        </p:nvSpPr>
        <p:spPr>
          <a:xfrm>
            <a:off x="655637" y="395287"/>
            <a:ext cx="7831137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" y="1601788"/>
            <a:ext cx="7826375" cy="130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/>
          <p:nvPr/>
        </p:nvSpPr>
        <p:spPr>
          <a:xfrm>
            <a:off x="457200" y="336569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34962" algn="ctr">
              <a:buSzPts val="4400"/>
            </a:pPr>
            <a:r>
              <a:rPr lang="fr-FR" sz="3600" dirty="0"/>
              <a:t>Récapitulatif </a:t>
            </a:r>
            <a:r>
              <a:rPr lang="fr-FR" sz="3600" dirty="0" smtClean="0"/>
              <a:t>(3/3)</a:t>
            </a:r>
            <a:endParaRPr lang="fr-FR" sz="3600"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536575" y="1635125"/>
            <a:ext cx="77882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>
              <a:buClr>
                <a:schemeClr val="dk1"/>
              </a:buClr>
              <a:buSzPts val="3200"/>
            </a:pPr>
            <a:r>
              <a:rPr lang="fr-FR" sz="2000" b="1" dirty="0">
                <a:solidFill>
                  <a:schemeClr val="dk1"/>
                </a:solidFill>
              </a:rPr>
              <a:t>Voici quelques événements communs du DOM :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7"/>
          <a:srcRect l="23983" t="22464" r="30040" b="61594"/>
          <a:stretch/>
        </p:blipFill>
        <p:spPr>
          <a:xfrm>
            <a:off x="184150" y="2396237"/>
            <a:ext cx="8408505" cy="16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6"/>
          <p:cNvSpPr txBox="1"/>
          <p:nvPr/>
        </p:nvSpPr>
        <p:spPr>
          <a:xfrm>
            <a:off x="0" y="274637"/>
            <a:ext cx="74676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88753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UI(1/2)</a:t>
            </a:r>
            <a:endParaRPr/>
          </a:p>
        </p:txBody>
      </p:sp>
      <p:sp>
        <p:nvSpPr>
          <p:cNvPr id="481" name="Google Shape;481;p26"/>
          <p:cNvSpPr txBox="1"/>
          <p:nvPr/>
        </p:nvSpPr>
        <p:spPr>
          <a:xfrm>
            <a:off x="403225" y="1231900"/>
            <a:ext cx="8410575" cy="46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ensemble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composants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graphiques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téléchargeable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l'adresse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sng" dirty="0">
                <a:solidFill>
                  <a:srgbClr val="009999"/>
                </a:solidFill>
                <a:sym typeface="Arial"/>
                <a:hlinkClick r:id="rId7"/>
              </a:rPr>
              <a:t>http://jqueryui.com/download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bibliothèque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jQueryUI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au-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dessus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lui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Si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utilisez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jQueryUI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devez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également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«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comportements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 (interactions)</a:t>
            </a:r>
            <a:endParaRPr sz="1200" dirty="0"/>
          </a:p>
          <a:p>
            <a:pPr marL="115411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draggable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pour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glisser-déplacer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sng" strike="noStrike" cap="none" dirty="0">
                <a:solidFill>
                  <a:schemeClr val="dk1"/>
                </a:solidFill>
                <a:sym typeface="Arial"/>
                <a:hlinkClick r:id="rId8"/>
              </a:rPr>
              <a:t>http://jqueryui.com/demos/draggable/</a:t>
            </a:r>
            <a:endParaRPr sz="1200" dirty="0"/>
          </a:p>
          <a:p>
            <a:pPr marL="115411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droppable : pour «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déposer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endParaRPr sz="1200" dirty="0"/>
          </a:p>
          <a:p>
            <a:pPr marL="3556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http://jqueryui.com/demos/droppable/</a:t>
            </a:r>
            <a:endParaRPr sz="1200" dirty="0"/>
          </a:p>
          <a:p>
            <a:pPr marL="115411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: pour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redimensionner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élément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sng" strike="noStrike" cap="none" dirty="0">
                <a:solidFill>
                  <a:schemeClr val="dk1"/>
                </a:solidFill>
                <a:sym typeface="Arial"/>
                <a:hlinkClick r:id="rId10"/>
              </a:rPr>
              <a:t>http://jqueryui.com/demos/resizable</a:t>
            </a:r>
            <a:r>
              <a:rPr lang="en-US" sz="2000" b="0" i="0" u="sng" strike="noStrike" cap="none" dirty="0" smtClean="0">
                <a:solidFill>
                  <a:schemeClr val="dk1"/>
                </a:solidFill>
                <a:sym typeface="Arial"/>
                <a:hlinkClick r:id="rId10"/>
              </a:rPr>
              <a:t>/</a:t>
            </a:r>
            <a:endParaRPr lang="en-US" sz="2000" b="0" i="0" u="sng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154112" lvl="1" indent="-228599">
              <a:spcBef>
                <a:spcPts val="50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selectable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pour sélectionner des éléments à la souris  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hlinkClick r:id="rId11"/>
              </a:rPr>
              <a:t>http://jqueryui.com/demos/selectable/</a:t>
            </a:r>
            <a:endParaRPr lang="fr-F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115411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7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  <p:pic>
        <p:nvPicPr>
          <p:cNvPr id="492" name="Google Shape;49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7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7"/>
          <p:cNvSpPr txBox="1"/>
          <p:nvPr/>
        </p:nvSpPr>
        <p:spPr>
          <a:xfrm>
            <a:off x="1295400" y="68262"/>
            <a:ext cx="66294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UI(2/2)</a:t>
            </a:r>
            <a:endParaRPr/>
          </a:p>
        </p:txBody>
      </p:sp>
      <p:sp>
        <p:nvSpPr>
          <p:cNvPr id="495" name="Google Shape;495;p27"/>
          <p:cNvSpPr txBox="1"/>
          <p:nvPr/>
        </p:nvSpPr>
        <p:spPr>
          <a:xfrm>
            <a:off x="536575" y="1016000"/>
            <a:ext cx="8283575" cy="433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« widgets »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calendrier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 </a:t>
            </a:r>
            <a:r>
              <a:rPr lang="en-US" sz="2000" b="0" i="0" u="sng" dirty="0">
                <a:solidFill>
                  <a:srgbClr val="009999"/>
                </a:solidFill>
                <a:sym typeface="Arial"/>
                <a:hlinkClick r:id="rId7"/>
              </a:rPr>
              <a:t>http://jqueryui.com/demos/datepicker/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accordéon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8"/>
              </a:rPr>
              <a:t>»Http://jqueryui.com/de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accordéon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»Http://jqueryui.com/dem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8"/>
              </a:rPr>
              <a:t>os/accordion/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boîte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dialogue 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9"/>
              </a:rPr>
              <a:t>http://jqueryui.com/demos/dialog/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progression 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10"/>
              </a:rPr>
              <a:t>http://jqueryui.com/demos/progressbar/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curseur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11"/>
              </a:rPr>
              <a:t>http://jqueryui.com/demos/slider/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onglets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sng" dirty="0">
                <a:solidFill>
                  <a:srgbClr val="009999"/>
                </a:solidFill>
                <a:sym typeface="Arial"/>
                <a:hlinkClick r:id="rId12"/>
              </a:rPr>
              <a:t>http://jqueryui.com/demos/tabs/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«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effets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sng" dirty="0">
                <a:solidFill>
                  <a:schemeClr val="dk1"/>
                </a:solidFill>
                <a:sym typeface="Arial"/>
                <a:hlinkClick r:id="rId13"/>
              </a:rPr>
              <a:t>» http://jqueryui.com/demos/effect/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Clignotement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disparition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apparition,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éclatement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transition…</a:t>
            </a:r>
            <a:endParaRPr sz="1200" dirty="0"/>
          </a:p>
          <a:p>
            <a:pPr marL="12700" marR="0" lvl="0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thèmes</a:t>
            </a:r>
            <a:endParaRPr sz="120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http://jqueryui.com/themeroller/</a:t>
            </a:r>
            <a:endParaRPr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8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8"/>
          <p:cNvSpPr txBox="1"/>
          <p:nvPr/>
        </p:nvSpPr>
        <p:spPr>
          <a:xfrm>
            <a:off x="-76200" y="274637"/>
            <a:ext cx="73152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59067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Plugins</a:t>
            </a:r>
            <a:endParaRPr/>
          </a:p>
        </p:txBody>
      </p:sp>
      <p:sp>
        <p:nvSpPr>
          <p:cNvPr id="508" name="Google Shape;508;p28"/>
          <p:cNvSpPr txBox="1"/>
          <p:nvPr/>
        </p:nvSpPr>
        <p:spPr>
          <a:xfrm>
            <a:off x="196850" y="1452562"/>
            <a:ext cx="54292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2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plugin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tout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simplement</a:t>
            </a:r>
            <a:endParaRPr sz="1200" dirty="0"/>
          </a:p>
          <a:p>
            <a:pPr marL="68262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nouvelle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nous</a:t>
            </a:r>
            <a:endParaRPr sz="1200" dirty="0"/>
          </a:p>
          <a:p>
            <a:pPr marL="68262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utilisons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étendre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l'objet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prototype de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En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étendant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l'objet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prototype</a:t>
            </a:r>
            <a:endParaRPr sz="1200" dirty="0"/>
          </a:p>
          <a:p>
            <a:pPr marL="68262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activez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pour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hériter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toutes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ajoutez</a:t>
            </a:r>
            <a:r>
              <a:rPr lang="en-US" sz="20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8262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sng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r>
              <a:rPr lang="en-US" sz="24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://plugins.jquery.com/</a:t>
            </a:r>
            <a:endParaRPr dirty="0"/>
          </a:p>
        </p:txBody>
      </p:sp>
      <p:sp>
        <p:nvSpPr>
          <p:cNvPr id="509" name="Google Shape;509;p28"/>
          <p:cNvSpPr txBox="1"/>
          <p:nvPr/>
        </p:nvSpPr>
        <p:spPr>
          <a:xfrm>
            <a:off x="5689600" y="1308100"/>
            <a:ext cx="2921000" cy="5073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9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  <p:pic>
        <p:nvPicPr>
          <p:cNvPr id="519" name="Google Shape;51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/>
        </p:nvSpPr>
        <p:spPr>
          <a:xfrm>
            <a:off x="457200" y="274637"/>
            <a:ext cx="57912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1050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/>
          </a:p>
        </p:txBody>
      </p:sp>
      <p:sp>
        <p:nvSpPr>
          <p:cNvPr id="522" name="Google Shape;522;p29"/>
          <p:cNvSpPr txBox="1"/>
          <p:nvPr/>
        </p:nvSpPr>
        <p:spPr>
          <a:xfrm>
            <a:off x="79375" y="1452562"/>
            <a:ext cx="4229100" cy="283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jquery.com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sng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https://api.jquery.com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jqueryui.com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jqueryPlugins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plugins.jquery.com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655637" y="395287"/>
            <a:ext cx="7831137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</p:txBody>
      </p:sp>
      <p:sp>
        <p:nvSpPr>
          <p:cNvPr id="138" name="Google Shape;138;p4"/>
          <p:cNvSpPr txBox="1"/>
          <p:nvPr/>
        </p:nvSpPr>
        <p:spPr>
          <a:xfrm>
            <a:off x="938212" y="1333500"/>
            <a:ext cx="7340600" cy="256381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017587" y="4689475"/>
            <a:ext cx="702468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Simplifier votre code Javascript avec Jquery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Utiliser des bibliothèques prédéfinis pour simplifier votre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-381000" y="461962"/>
            <a:ext cx="7831137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685800" y="1905000"/>
            <a:ext cx="6223000" cy="30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 du JavaScript pure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divs=document.getElementById(‘div’);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divs.style.display=‘none’;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 jQuery</a:t>
            </a: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$(‘#div’).hide();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-381000" y="461962"/>
            <a:ext cx="7831137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33400" y="1244600"/>
            <a:ext cx="9372600" cy="432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 du JavaScript pure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toggle() {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 = document.getElementById(" form1");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(ele.style.display == "none") {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ele.style.display = "block";}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ele.style.display = "none"; }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Avec jQuery</a:t>
            </a: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$(‘#form1’).toggle();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457200" y="274637"/>
            <a:ext cx="82296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42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Bibliothèque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JQUERY(1/3)</a:t>
            </a:r>
            <a:endParaRPr dirty="0"/>
          </a:p>
        </p:txBody>
      </p:sp>
      <p:sp>
        <p:nvSpPr>
          <p:cNvPr id="178" name="Google Shape;178;p7"/>
          <p:cNvSpPr txBox="1"/>
          <p:nvPr/>
        </p:nvSpPr>
        <p:spPr>
          <a:xfrm>
            <a:off x="8370887" y="6307137"/>
            <a:ext cx="249237" cy="20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3825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536575" y="1635125"/>
            <a:ext cx="7977187" cy="348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bibliothèque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open-source et cross-browser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traverser et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manipuler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très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facilement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l'arbre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des pages web à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l'aide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d'une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fortement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similaire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d'XPath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changer/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CSS,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animations, modifier des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attributs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Gérer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événements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Faire des </a:t>
            </a:r>
            <a:r>
              <a:rPr lang="en-US" sz="26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requêtes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AJAX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simplement</a:t>
            </a: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0637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pic>
        <p:nvPicPr>
          <p:cNvPr id="190" name="Google Shape;190;p8" descr="D:\esprit 2014\ESPRIT 2014\charte essprit 2014\render\support final\triangl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457200" y="274637"/>
            <a:ext cx="82296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42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Bibliothèque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JQUERY(2/3)</a:t>
            </a:r>
            <a:endParaRPr dirty="0"/>
          </a:p>
        </p:txBody>
      </p:sp>
      <p:sp>
        <p:nvSpPr>
          <p:cNvPr id="193" name="Google Shape;193;p8"/>
          <p:cNvSpPr txBox="1"/>
          <p:nvPr/>
        </p:nvSpPr>
        <p:spPr>
          <a:xfrm>
            <a:off x="184151" y="1285050"/>
            <a:ext cx="8959849" cy="331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</a:rPr>
              <a:t>Disponible sur le site de </a:t>
            </a:r>
            <a:r>
              <a:rPr lang="fr-FR" sz="2000" b="1" dirty="0" err="1">
                <a:solidFill>
                  <a:schemeClr val="dk1"/>
                </a:solidFill>
              </a:rPr>
              <a:t>Jquery</a:t>
            </a:r>
            <a:endParaRPr lang="fr-FR" sz="2000" b="1" dirty="0"/>
          </a:p>
          <a:p>
            <a:pPr marL="355600" lvl="0" indent="-342900">
              <a:spcBef>
                <a:spcPts val="600"/>
              </a:spcBef>
              <a:buClr>
                <a:schemeClr val="dk1"/>
              </a:buClr>
              <a:buSzPts val="2800"/>
            </a:pPr>
            <a:r>
              <a:rPr lang="fr-FR" sz="1800" u="sng" dirty="0">
                <a:solidFill>
                  <a:schemeClr val="dk1"/>
                </a:solidFill>
                <a:hlinkClick r:id="rId6"/>
              </a:rPr>
              <a:t>http://jquery.com/</a:t>
            </a:r>
            <a:r>
              <a:rPr lang="fr-FR" sz="1800" u="sng" dirty="0">
                <a:solidFill>
                  <a:schemeClr val="dk1"/>
                </a:solidFill>
              </a:rPr>
              <a:t> : </a:t>
            </a:r>
            <a:endParaRPr lang="fr-FR" sz="2000" dirty="0"/>
          </a:p>
          <a:p>
            <a:pPr marL="12700" lvl="0">
              <a:buClr>
                <a:schemeClr val="dk1"/>
              </a:buClr>
              <a:buSzPts val="2000"/>
            </a:pPr>
            <a:r>
              <a:rPr lang="fr-FR" sz="2000" dirty="0" smtClean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2 formats sont </a:t>
            </a:r>
            <a:r>
              <a:rPr lang="fr-FR" sz="2000" dirty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disponibles en téléchargement : </a:t>
            </a:r>
            <a:endParaRPr lang="fr-FR" sz="2000" dirty="0" smtClean="0">
              <a:solidFill>
                <a:schemeClr val="dk1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12700" lvl="0">
              <a:buClr>
                <a:schemeClr val="dk1"/>
              </a:buClr>
              <a:buSzPts val="2000"/>
            </a:pPr>
            <a:r>
              <a:rPr lang="fr-FR" sz="2000" dirty="0" smtClean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l’un </a:t>
            </a:r>
            <a:r>
              <a:rPr lang="fr-FR" sz="2000" dirty="0">
                <a:solidFill>
                  <a:schemeClr val="dk1"/>
                </a:solidFill>
                <a:latin typeface="+mj-lt"/>
                <a:ea typeface="Courier New"/>
                <a:cs typeface="Courier New"/>
                <a:sym typeface="Courier New"/>
              </a:rPr>
              <a:t>compressé (.min) dit de production et l‘autre non compressé. </a:t>
            </a:r>
            <a:endParaRPr lang="en-US" sz="2000" b="0" i="0" u="none" dirty="0" smtClean="0">
              <a:solidFill>
                <a:schemeClr val="dk1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type="</a:t>
            </a: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text/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dirty="0" smtClean="0">
                <a:ea typeface="Courier New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="jquery.js"&gt;&lt;/script</a:t>
            </a: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203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000" b="1" i="0" u="none" dirty="0">
                <a:solidFill>
                  <a:schemeClr val="dk1"/>
                </a:solidFill>
                <a:sym typeface="Arial"/>
              </a:rPr>
              <a:t>Ou </a:t>
            </a:r>
            <a:r>
              <a:rPr lang="en-US" sz="2000" b="1" i="0" u="none" dirty="0" err="1">
                <a:solidFill>
                  <a:schemeClr val="dk1"/>
                </a:solidFill>
                <a:sym typeface="Arial"/>
              </a:rPr>
              <a:t>directement</a:t>
            </a:r>
            <a:r>
              <a:rPr lang="en-US" sz="2000" b="1" i="0" u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sym typeface="Arial"/>
              </a:rPr>
              <a:t>sur</a:t>
            </a:r>
            <a:r>
              <a:rPr lang="en-US" sz="2000" b="1" i="0" u="none" dirty="0">
                <a:solidFill>
                  <a:schemeClr val="dk1"/>
                </a:solidFill>
                <a:sym typeface="Arial"/>
              </a:rPr>
              <a:t> Google </a:t>
            </a:r>
            <a:r>
              <a:rPr lang="en-US" sz="2000" b="1" i="0" u="none" dirty="0" smtClean="0">
                <a:solidFill>
                  <a:schemeClr val="dk1"/>
                </a:solidFill>
                <a:sym typeface="Arial"/>
              </a:rPr>
              <a:t>code</a:t>
            </a:r>
            <a:endParaRPr sz="20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</a:t>
            </a: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text/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2000" b="0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 </a:t>
            </a:r>
            <a:r>
              <a:rPr lang="en-US" sz="2000" b="0" i="0" u="sng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src</a:t>
            </a:r>
            <a:r>
              <a:rPr lang="en-U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="http://</a:t>
            </a:r>
            <a:r>
              <a:rPr lang="en-US" sz="2000" u="sng" dirty="0">
                <a:solidFill>
                  <a:schemeClr val="dk1"/>
                </a:solidFill>
                <a:hlinkClick r:id="rId7"/>
              </a:rPr>
              <a:t>ajax.googleapis.com/</a:t>
            </a:r>
            <a:r>
              <a:rPr lang="en-US" sz="2000" u="sng" dirty="0" err="1">
                <a:solidFill>
                  <a:schemeClr val="dk1"/>
                </a:solidFill>
                <a:hlinkClick r:id="rId7"/>
              </a:rPr>
              <a:t>ajax</a:t>
            </a:r>
            <a:r>
              <a:rPr lang="en-US" sz="2000" u="sng" dirty="0">
                <a:solidFill>
                  <a:schemeClr val="dk1"/>
                </a:solidFill>
                <a:hlinkClick r:id="rId7"/>
              </a:rPr>
              <a:t>/libs/</a:t>
            </a:r>
            <a:r>
              <a:rPr lang="en-US" sz="2000" u="sng" dirty="0" err="1">
                <a:solidFill>
                  <a:schemeClr val="dk1"/>
                </a:solidFill>
                <a:hlinkClick r:id="rId7"/>
              </a:rPr>
              <a:t>jquery</a:t>
            </a:r>
            <a:r>
              <a:rPr lang="en-US" sz="2000" u="sng" dirty="0">
                <a:solidFill>
                  <a:schemeClr val="dk1"/>
                </a:solidFill>
                <a:hlinkClick r:id="rId7"/>
              </a:rPr>
              <a:t>/1</a:t>
            </a:r>
            <a:r>
              <a:rPr lang="en-US" sz="2000" u="sng" dirty="0">
                <a:solidFill>
                  <a:schemeClr val="dk1"/>
                </a:solidFill>
                <a:sym typeface="Courier New"/>
              </a:rPr>
              <a:t>/jquery.min.js</a:t>
            </a:r>
            <a:r>
              <a:rPr lang="en-US" sz="2000" u="sng" dirty="0" smtClean="0">
                <a:solidFill>
                  <a:schemeClr val="dk1"/>
                </a:solidFill>
                <a:sym typeface="Courier New"/>
              </a:rPr>
              <a:t>"&gt;</a:t>
            </a:r>
          </a:p>
          <a:p>
            <a:pPr marL="12700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lang="en-US" sz="200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337" y="77002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 descr="D:\esprit 2014\ESPRIT 2014\charte essprit 2014\logo-espr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2066925"/>
            <a:ext cx="71564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 descr="D:\esprit 2014\ESPRIT 2014\charte essprit 2014\render\support final\triangl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179387" y="2133600"/>
            <a:ext cx="8821737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971550" y="4149725"/>
            <a:ext cx="3384550" cy="21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684212" y="544512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-457200" y="228600"/>
            <a:ext cx="82296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42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Bibliothèque</a:t>
            </a: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JQUERY(3/3)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2013</Words>
  <Application>Microsoft Office PowerPoint</Application>
  <PresentationFormat>Affichage à l'écran (4:3)</PresentationFormat>
  <Paragraphs>377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faten</dc:creator>
  <cp:lastModifiedBy>Rym</cp:lastModifiedBy>
  <cp:revision>18</cp:revision>
  <dcterms:created xsi:type="dcterms:W3CDTF">2015-11-04T10:15:52Z</dcterms:created>
  <dcterms:modified xsi:type="dcterms:W3CDTF">2019-09-11T14:02:42Z</dcterms:modified>
</cp:coreProperties>
</file>