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purl.oclc.org/ooxml/officeDocument/relationships/extendedProperties" Target="docProps/app.xml"/><Relationship Id="rId2" Type="http://schemas.openxmlformats.org/package/2006/relationships/metadata/core-properties" Target="docProps/core.xml"/><Relationship Id="rId1" Type="http://purl.oclc.org/ooxml/officeDocument/relationships/officeDocument" Target="ppt/presentation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removePersonalInfoOnSave="1" saveSubsetFonts="1" autoCompressPictures="0" conformance="strict">
  <p:sldMasterIdLst>
    <p:sldMasterId id="2147483715" r:id="rId4"/>
  </p:sldMasterIdLst>
  <p:notesMasterIdLst>
    <p:notesMasterId r:id="rId24"/>
  </p:notesMasterIdLst>
  <p:handoutMasterIdLst>
    <p:handoutMasterId r:id="rId25"/>
  </p:handoutMasterIdLst>
  <p:sldIdLst>
    <p:sldId id="256" r:id="rId5"/>
    <p:sldId id="271" r:id="rId6"/>
    <p:sldId id="279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ue" id="{E75E278A-FF0E-49A4-B170-79828D63BBAD}">
          <p14:sldIdLst>
            <p14:sldId id="256"/>
          </p14:sldIdLst>
        </p14:section>
        <p14:section name="Création, morphose, annotation, collaboration, recherche" id="{B9B51309-D148-4332-87C2-07BE32FBCA3B}">
          <p14:sldIdLst>
            <p14:sldId id="271"/>
            <p14:sldId id="279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En savoir plus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purl.oclc.org/ooxml/drawingml/main" xmlns:r="http://purl.oclc.org/ooxml/officeDocument/relationships" xmlns:p="http://purl.oclc.org/ooxml/presentationml/main">
  <p:cmAuthor id="3" name="Auteur" initials="A" lastIdx="0" clrIdx="2"/>
</p:cmAuthorLst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%"/>
            </a:schemeClr>
          </a:solidFill>
        </a:fill>
      </a:tcStyle>
    </a:wholeTbl>
    <a:band1H>
      <a:tcStyle>
        <a:tcBdr/>
        <a:fill>
          <a:solidFill>
            <a:schemeClr val="accent1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%"/>
            </a:schemeClr>
          </a:solidFill>
        </a:fill>
      </a:tcStyle>
    </a:wholeTbl>
    <a:band1H>
      <a:tcStyle>
        <a:tcBdr/>
        <a:fill>
          <a:solidFill>
            <a:schemeClr val="dk1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%"/>
            </a:schemeClr>
          </a:solidFill>
        </a:fill>
      </a:tcStyle>
    </a:wholeTbl>
    <a:band1H>
      <a:tcStyle>
        <a:tcBdr/>
        <a:fill>
          <a:solidFill>
            <a:schemeClr val="accent2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%" g="0%" b="0%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%"/>
            </a:schemeClr>
          </a:solidFill>
        </a:fill>
      </a:tcStyle>
    </a:wholeTbl>
    <a:band1H>
      <a:tcStyle>
        <a:tcBdr/>
        <a:fill>
          <a:solidFill>
            <a:schemeClr val="dk1">
              <a:tint val="40%"/>
            </a:schemeClr>
          </a:solidFill>
        </a:fill>
      </a:tcStyle>
    </a:band1H>
    <a:band1V>
      <a:tcStyle>
        <a:tcBdr/>
        <a:fill>
          <a:solidFill>
            <a:schemeClr val="dk1">
              <a:tint val="40%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%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%"/>
            </a:schemeClr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%" g="0%" b="0%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%"/>
            </a:schemeClr>
          </a:solidFill>
        </a:fill>
      </a:tcStyle>
    </a:wholeTbl>
    <a:band1H>
      <a:tcStyle>
        <a:tcBdr/>
        <a:fill>
          <a:solidFill>
            <a:schemeClr val="accent3">
              <a:tint val="40%"/>
            </a:schemeClr>
          </a:solidFill>
        </a:fill>
      </a:tcStyle>
    </a:band1H>
    <a:band1V>
      <a:tcStyle>
        <a:tcBdr/>
        <a:fill>
          <a:solidFill>
            <a:schemeClr val="accent3">
              <a:tint val="40%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%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%"/>
            </a:schemeClr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%" g="0%" b="0%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%"/>
            </a:schemeClr>
          </a:solidFill>
        </a:fill>
      </a:tcStyle>
    </a:wholeTbl>
    <a:band1H>
      <a:tcStyle>
        <a:tcBdr/>
        <a:fill>
          <a:solidFill>
            <a:schemeClr val="accent2">
              <a:tint val="40%"/>
            </a:schemeClr>
          </a:solidFill>
        </a:fill>
      </a:tcStyle>
    </a:band1H>
    <a:band1V>
      <a:tcStyle>
        <a:tcBdr/>
        <a:fill>
          <a:solidFill>
            <a:schemeClr val="accent2">
              <a:tint val="40%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%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%"/>
            </a:schemeClr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%" g="0%" b="0%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%"/>
            </a:schemeClr>
          </a:solidFill>
        </a:fill>
      </a:tcStyle>
    </a:wholeTbl>
    <a:band1H>
      <a:tcStyle>
        <a:tcBdr/>
        <a:fill>
          <a:solidFill>
            <a:schemeClr val="accent1">
              <a:tint val="40%"/>
            </a:schemeClr>
          </a:solidFill>
        </a:fill>
      </a:tcStyle>
    </a:band1H>
    <a:band1V>
      <a:tcStyle>
        <a:tcBdr/>
        <a:fill>
          <a:solidFill>
            <a:schemeClr val="accent1">
              <a:tint val="40%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%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%"/>
            </a:schemeClr>
          </a:solidFill>
        </a:fill>
      </a:tcStyle>
    </a:firstRow>
  </a:tblStyle>
  <a:tblStyle styleId="{C083E6E3-FA7D-4D7B-A595-EF9225AFEA82}" styleName="Style léger 1 - Accentuation 3">
    <a:wholeTbl>
      <a:tcTxStyle>
        <a:fontRef idx="minor">
          <a:scrgbClr r="0%" g="0%" b="0%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%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4.995%" autoAdjust="0"/>
    <p:restoredTop sz="95.232%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4.xml"/><Relationship Id="rId13" Type="http://purl.oclc.org/ooxml/officeDocument/relationships/slide" Target="slides/slide9.xml"/><Relationship Id="rId18" Type="http://purl.oclc.org/ooxml/officeDocument/relationships/slide" Target="slides/slide14.xml"/><Relationship Id="rId26" Type="http://purl.oclc.org/ooxml/officeDocument/relationships/commentAuthors" Target="commentAuthors.xml"/><Relationship Id="rId3" Type="http://purl.oclc.org/ooxml/officeDocument/relationships/customXml" Target="../customXml/item3.xml"/><Relationship Id="rId21" Type="http://purl.oclc.org/ooxml/officeDocument/relationships/slide" Target="slides/slide17.xml"/><Relationship Id="rId7" Type="http://purl.oclc.org/ooxml/officeDocument/relationships/slide" Target="slides/slide3.xml"/><Relationship Id="rId12" Type="http://purl.oclc.org/ooxml/officeDocument/relationships/slide" Target="slides/slide8.xml"/><Relationship Id="rId17" Type="http://purl.oclc.org/ooxml/officeDocument/relationships/slide" Target="slides/slide13.xml"/><Relationship Id="rId25" Type="http://purl.oclc.org/ooxml/officeDocument/relationships/handoutMaster" Target="handoutMasters/handoutMaster1.xml"/><Relationship Id="rId2" Type="http://purl.oclc.org/ooxml/officeDocument/relationships/customXml" Target="../customXml/item2.xml"/><Relationship Id="rId16" Type="http://purl.oclc.org/ooxml/officeDocument/relationships/slide" Target="slides/slide12.xml"/><Relationship Id="rId20" Type="http://purl.oclc.org/ooxml/officeDocument/relationships/slide" Target="slides/slide16.xml"/><Relationship Id="rId29" Type="http://purl.oclc.org/ooxml/officeDocument/relationships/theme" Target="theme/theme1.xml"/><Relationship Id="rId1" Type="http://purl.oclc.org/ooxml/officeDocument/relationships/customXml" Target="../customXml/item1.xml"/><Relationship Id="rId6" Type="http://purl.oclc.org/ooxml/officeDocument/relationships/slide" Target="slides/slide2.xml"/><Relationship Id="rId11" Type="http://purl.oclc.org/ooxml/officeDocument/relationships/slide" Target="slides/slide7.xml"/><Relationship Id="rId24" Type="http://purl.oclc.org/ooxml/officeDocument/relationships/notesMaster" Target="notesMasters/notesMaster1.xml"/><Relationship Id="rId5" Type="http://purl.oclc.org/ooxml/officeDocument/relationships/slide" Target="slides/slide1.xml"/><Relationship Id="rId15" Type="http://purl.oclc.org/ooxml/officeDocument/relationships/slide" Target="slides/slide11.xml"/><Relationship Id="rId23" Type="http://purl.oclc.org/ooxml/officeDocument/relationships/slide" Target="slides/slide19.xml"/><Relationship Id="rId28" Type="http://purl.oclc.org/ooxml/officeDocument/relationships/viewProps" Target="viewProps.xml"/><Relationship Id="rId10" Type="http://purl.oclc.org/ooxml/officeDocument/relationships/slide" Target="slides/slide6.xml"/><Relationship Id="rId19" Type="http://purl.oclc.org/ooxml/officeDocument/relationships/slide" Target="slides/slide15.xml"/><Relationship Id="rId4" Type="http://purl.oclc.org/ooxml/officeDocument/relationships/slideMaster" Target="slideMasters/slideMaster1.xml"/><Relationship Id="rId9" Type="http://purl.oclc.org/ooxml/officeDocument/relationships/slide" Target="slides/slide5.xml"/><Relationship Id="rId14" Type="http://purl.oclc.org/ooxml/officeDocument/relationships/slide" Target="slides/slide10.xml"/><Relationship Id="rId22" Type="http://purl.oclc.org/ooxml/officeDocument/relationships/slide" Target="slides/slide18.xml"/><Relationship Id="rId27" Type="http://purl.oclc.org/ooxml/officeDocument/relationships/presProps" Target="presProps.xml"/><Relationship Id="rId30" Type="http://purl.oclc.org/ooxml/officeDocument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purl.oclc.org/ooxml/officeDocument/relationships/theme" Target="../theme/theme3.xml"/></Relationships>
</file>

<file path=ppt/handoutMasters/handoutMaster1.xml><?xml version="1.0" encoding="utf-8"?>
<p:handout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C80F580-3B6A-44CD-9A1E-E890016126F8}" type="datetime1">
              <a:rPr lang="fr-FR" smtClean="0"/>
              <a:t>21/10/2019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1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DF8ED89-FBF4-48E3-B6C6-C071DA98F802}" type="datetime1">
              <a:rPr lang="fr-FR" noProof="1" dirty="0" smtClean="0"/>
              <a:t>21/10/2019</a:t>
            </a:fld>
            <a:endParaRPr lang="fr-FR" noProof="1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1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1"/>
              <a:t>Modifiez les styles du texte du masque</a:t>
            </a:r>
          </a:p>
          <a:p>
            <a:pPr lvl="1" rtl="0"/>
            <a:r>
              <a:rPr lang="fr-FR" noProof="1"/>
              <a:t>Deuxième niveau</a:t>
            </a:r>
          </a:p>
          <a:p>
            <a:pPr lvl="2" rtl="0"/>
            <a:r>
              <a:rPr lang="fr-FR" noProof="1"/>
              <a:t>Troisième niveau</a:t>
            </a:r>
          </a:p>
          <a:p>
            <a:pPr lvl="3" rtl="0"/>
            <a:r>
              <a:rPr lang="fr-FR" noProof="1"/>
              <a:t>Quatrième niveau</a:t>
            </a:r>
          </a:p>
          <a:p>
            <a:pPr lvl="4" rtl="0"/>
            <a:r>
              <a:rPr lang="fr-FR" noProof="1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1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fr-FR" noProof="1" dirty="0" smtClean="0"/>
              <a:t>‹N°›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1.xml"/><Relationship Id="rId1" Type="http://purl.oclc.org/ooxml/officeDocument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purl.oclc.org/ooxml/officeDocument/relationships/slide" Target="../slides/slide10.xml"/><Relationship Id="rId1" Type="http://purl.oclc.org/ooxml/officeDocument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purl.oclc.org/ooxml/officeDocument/relationships/slide" Target="../slides/slide11.xml"/><Relationship Id="rId1" Type="http://purl.oclc.org/ooxml/officeDocument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purl.oclc.org/ooxml/officeDocument/relationships/slide" Target="../slides/slide12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2.xml"/><Relationship Id="rId1" Type="http://purl.oclc.org/ooxml/officeDocument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purl.oclc.org/ooxml/officeDocument/relationships/slide" Target="../slides/slide3.xml"/><Relationship Id="rId1" Type="http://purl.oclc.org/ooxml/officeDocument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purl.oclc.org/ooxml/officeDocument/relationships/slide" Target="../slides/slide4.xml"/><Relationship Id="rId1" Type="http://purl.oclc.org/ooxml/officeDocument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purl.oclc.org/ooxml/officeDocument/relationships/slide" Target="../slides/slide5.xml"/><Relationship Id="rId1" Type="http://purl.oclc.org/ooxml/officeDocument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purl.oclc.org/ooxml/officeDocument/relationships/slide" Target="../slides/slide6.xml"/><Relationship Id="rId1" Type="http://purl.oclc.org/ooxml/officeDocument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purl.oclc.org/ooxml/officeDocument/relationships/slide" Target="../slides/slide7.xml"/><Relationship Id="rId1" Type="http://purl.oclc.org/ooxml/officeDocument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purl.oclc.org/ooxml/officeDocument/relationships/slide" Target="../slides/slide8.xml"/><Relationship Id="rId1" Type="http://purl.oclc.org/ooxml/officeDocument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purl.oclc.org/ooxml/officeDocument/relationships/slide" Target="../slides/slide9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10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465589913"/>
      </p:ext>
    </p:extLst>
  </p:cSld>
  <p:clrMapOvr>
    <a:masterClrMapping/>
  </p:clrMapOvr>
</p:notes>
</file>

<file path=ppt/notesSlides/notesSlide1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11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646762234"/>
      </p:ext>
    </p:extLst>
  </p:cSld>
  <p:clrMapOvr>
    <a:masterClrMapping/>
  </p:clrMapOvr>
</p:notes>
</file>

<file path=ppt/notesSlides/notesSlide1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12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08553291"/>
      </p:ext>
    </p:extLst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2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233530981"/>
      </p:ext>
    </p:extLst>
  </p:cSld>
  <p:clrMapOvr>
    <a:masterClrMapping/>
  </p:clrMapOvr>
</p:notes>
</file>

<file path=ppt/notesSlides/notesSlide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3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478950726"/>
      </p:ext>
    </p:extLst>
  </p:cSld>
  <p:clrMapOvr>
    <a:masterClrMapping/>
  </p:clrMapOvr>
</p:notes>
</file>

<file path=ppt/notesSlides/notesSlide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4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056303742"/>
      </p:ext>
    </p:extLst>
  </p:cSld>
  <p:clrMapOvr>
    <a:masterClrMapping/>
  </p:clrMapOvr>
</p:notes>
</file>

<file path=ppt/notesSlides/notesSlide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5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711085223"/>
      </p:ext>
    </p:extLst>
  </p:cSld>
  <p:clrMapOvr>
    <a:masterClrMapping/>
  </p:clrMapOvr>
</p:notes>
</file>

<file path=ppt/notesSlides/notesSlide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6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338186058"/>
      </p:ext>
    </p:extLst>
  </p:cSld>
  <p:clrMapOvr>
    <a:masterClrMapping/>
  </p:clrMapOvr>
</p:notes>
</file>

<file path=ppt/notesSlides/notesSlide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7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451003436"/>
      </p:ext>
    </p:extLst>
  </p:cSld>
  <p:clrMapOvr>
    <a:masterClrMapping/>
  </p:clrMapOvr>
</p:notes>
</file>

<file path=ppt/notesSlides/notesSlide8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8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756317501"/>
      </p:ext>
    </p:extLst>
  </p:cSld>
  <p:clrMapOvr>
    <a:masterClrMapping/>
  </p:clrMapOvr>
</p:notes>
</file>

<file path=ppt/notesSlides/notesSlide9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9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304066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%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CD4F2-526B-4131-B91B-856C46007FC5}" type="datetime1">
              <a:rPr lang="fr-FR" noProof="0" smtClean="0"/>
              <a:t>21/10/2019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74683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CD4F2-526B-4131-B91B-856C46007FC5}" type="datetime1">
              <a:rPr lang="fr-FR" noProof="0" smtClean="0"/>
              <a:t>21/10/2019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5337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CD4F2-526B-4131-B91B-856C46007FC5}" type="datetime1">
              <a:rPr lang="fr-FR" noProof="0" smtClean="0"/>
              <a:t>21/10/2019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6269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870257263"/>
      </p:ext>
    </p:extLst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fr-FR" sz="1800" noProof="0"/>
          </a:p>
        </p:txBody>
      </p:sp>
      <p:cxnSp>
        <p:nvCxnSpPr>
          <p:cNvPr id="12" name="Connecteur droit 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%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%"/>
                    <a:lumOff val="25%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%"/>
                    <a:lumOff val="25%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%"/>
                    <a:lumOff val="25%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%"/>
                    <a:lumOff val="25%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%"/>
                    <a:lumOff val="25%"/>
                  </a:schemeClr>
                </a:solidFill>
              </a:defRPr>
            </a:lvl5pPr>
          </a:lstStyle>
          <a:p>
            <a:pPr marL="0" lvl="0" indent="0" rtl="0">
              <a:lnSpc>
                <a:spcPct val="150%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Modifiez les styles du texte du masque</a:t>
            </a:r>
          </a:p>
          <a:p>
            <a:pPr marL="0" lvl="1" indent="0" rtl="0">
              <a:lnSpc>
                <a:spcPct val="150%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Deuxième niveau</a:t>
            </a:r>
          </a:p>
          <a:p>
            <a:pPr marL="0" lvl="2" indent="0" rtl="0">
              <a:lnSpc>
                <a:spcPct val="150%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Troisième niveau</a:t>
            </a:r>
          </a:p>
          <a:p>
            <a:pPr marL="0" lvl="3" indent="0" rtl="0">
              <a:lnSpc>
                <a:spcPct val="150%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Quatrième niveau</a:t>
            </a:r>
          </a:p>
          <a:p>
            <a:pPr marL="0" lvl="4" indent="0" rtl="0">
              <a:lnSpc>
                <a:spcPct val="150%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Cinquième niveau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%">
                <a:solidFill>
                  <a:schemeClr val="tx1">
                    <a:lumMod val="65%"/>
                    <a:lumOff val="35%"/>
                  </a:schemeClr>
                </a:solidFill>
              </a:defRPr>
            </a:lvl1pPr>
          </a:lstStyle>
          <a:p>
            <a:pPr rtl="0"/>
            <a:fld id="{7DF3CA4B-903E-431D-AF93-2AD02E04DE8A}" type="datetime1">
              <a:rPr lang="fr-FR" noProof="0" smtClean="0"/>
              <a:t>21/10/2019</a:t>
            </a:fld>
            <a:endParaRPr lang="fr-FR" noProof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%">
                <a:solidFill>
                  <a:schemeClr val="tx1">
                    <a:lumMod val="65%"/>
                    <a:lumOff val="35%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%">
                <a:solidFill>
                  <a:schemeClr val="tx1">
                    <a:lumMod val="65%"/>
                    <a:lumOff val="35%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21848187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CD4F2-526B-4131-B91B-856C46007FC5}" type="datetime1">
              <a:rPr lang="fr-FR" noProof="0" smtClean="0"/>
              <a:t>21/10/2019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6794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CD4F2-526B-4131-B91B-856C46007FC5}" type="datetime1">
              <a:rPr lang="fr-FR" noProof="0" smtClean="0"/>
              <a:t>21/10/2019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105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CD4F2-526B-4131-B91B-856C46007FC5}" type="datetime1">
              <a:rPr lang="fr-FR" noProof="0" smtClean="0"/>
              <a:t>21/10/2019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5957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%"/>
              </a:lnSpc>
              <a:buNone/>
              <a:defRPr sz="2200" b="0" cap="all" baseline="0%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%"/>
              </a:lnSpc>
              <a:buNone/>
              <a:defRPr sz="2200" b="0" cap="all" baseline="0%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CD4F2-526B-4131-B91B-856C46007FC5}" type="datetime1">
              <a:rPr lang="fr-FR" noProof="0" smtClean="0"/>
              <a:t>21/10/2019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84397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CD4F2-526B-4131-B91B-856C46007FC5}" type="datetime1">
              <a:rPr lang="fr-FR" noProof="0" smtClean="0"/>
              <a:t>21/10/2019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44439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CD4F2-526B-4131-B91B-856C46007FC5}" type="datetime1">
              <a:rPr lang="fr-FR" noProof="0" smtClean="0"/>
              <a:t>21/10/2019</a:t>
            </a:fld>
            <a:endParaRPr lang="fr-F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4670060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CD4F2-526B-4131-B91B-856C46007FC5}" type="datetime1">
              <a:rPr lang="fr-FR" noProof="0" smtClean="0"/>
              <a:t>21/10/2019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7626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%">
                  <a:srgbClr val="000001"/>
                </a:gs>
                <a:gs pos="100%">
                  <a:srgbClr val="191919"/>
                </a:gs>
              </a:gsLst>
            </a:gradFill>
            <a:ln w="76200" cmpd="sng">
              <a:noFill/>
              <a:miter lim="800%"/>
            </a:ln>
            <a:effectLst>
              <a:outerShdw blurRad="127000" dist="228600" dir="4740000" sx="98%" sy="98%" algn="tl" rotWithShape="0">
                <a:srgbClr val="000000">
                  <a:alpha val="34%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%">
                  <a:srgbClr val="DADADA"/>
                </a:gs>
                <a:gs pos="100%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%"/>
            </a:ln>
            <a:effectLst>
              <a:innerShdw blurRad="63500" dist="88900" dir="14100000">
                <a:srgbClr val="000000">
                  <a:alpha val="30%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%"/>
            </a:schemeClr>
          </a:solidFill>
          <a:ln w="9525" cap="sq">
            <a:noFill/>
            <a:miter lim="800%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pPr rtl="0"/>
            <a:fld id="{802CD4F2-526B-4131-B91B-856C46007FC5}" type="datetime1">
              <a:rPr lang="fr-FR" noProof="0" smtClean="0"/>
              <a:t>21/10/2019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66422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image" Target="../media/image1.jpg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theme" Target="../theme/theme1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%">
                <a:schemeClr val="bg2">
                  <a:alpha val="0%"/>
                </a:schemeClr>
              </a:gs>
              <a:gs pos="100%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.538%" b="-1.538%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pPr rtl="0"/>
            <a:fld id="{802CD4F2-526B-4131-B91B-856C46007FC5}" type="datetime1">
              <a:rPr lang="fr-FR" noProof="0" smtClean="0"/>
              <a:t>21/10/2019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%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 6">
            <a:extLst>
              <a:ext uri="{FF2B5EF4-FFF2-40B4-BE49-F238E27FC236}">
                <a16:creationId xmlns:a16="http://schemas.microsoft.com/office/drawing/2014/main" id="{F69A453F-1660-4768-8DE2-97874F536003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fr-FR" sz="1800" noProof="0"/>
          </a:p>
        </p:txBody>
      </p:sp>
      <p:cxnSp>
        <p:nvCxnSpPr>
          <p:cNvPr id="12" name="Connecteur droit 7">
            <a:extLst>
              <a:ext uri="{FF2B5EF4-FFF2-40B4-BE49-F238E27FC236}">
                <a16:creationId xmlns:a16="http://schemas.microsoft.com/office/drawing/2014/main" id="{72414530-27BE-40B3-9700-344D57DCD983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77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</p:sldLayoutIdLst>
  <p:hf sldNum="0" hdr="0" ftr="0" dt="0"/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%"/>
        </a:lnSpc>
        <a:spcBef>
          <a:spcPts val="1000"/>
        </a:spcBef>
        <a:buClr>
          <a:schemeClr val="accent1"/>
        </a:buClr>
        <a:buSzPct val="100%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%"/>
        </a:lnSpc>
        <a:spcBef>
          <a:spcPts val="500"/>
        </a:spcBef>
        <a:buClr>
          <a:schemeClr val="accent1"/>
        </a:buClr>
        <a:buSzPct val="100%"/>
        <a:buFont typeface="Arial" panose="020B0604020202020204" pitchFamily="34" charset="0"/>
        <a:buChar char="•"/>
        <a:defRPr sz="1800" kern="1200" cap="none" baseline="0%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%"/>
        </a:lnSpc>
        <a:spcBef>
          <a:spcPts val="500"/>
        </a:spcBef>
        <a:buClr>
          <a:schemeClr val="accent1"/>
        </a:buClr>
        <a:buSzPct val="100%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%"/>
        </a:lnSpc>
        <a:spcBef>
          <a:spcPts val="500"/>
        </a:spcBef>
        <a:buClr>
          <a:schemeClr val="accent1"/>
        </a:buClr>
        <a:buSzPct val="100%"/>
        <a:buFont typeface="Arial" panose="020B0604020202020204" pitchFamily="34" charset="0"/>
        <a:buChar char="•"/>
        <a:defRPr sz="1400" kern="1200" cap="none" baseline="0%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%"/>
        </a:lnSpc>
        <a:spcBef>
          <a:spcPts val="500"/>
        </a:spcBef>
        <a:buClr>
          <a:schemeClr val="accent1"/>
        </a:buClr>
        <a:buSzPct val="100%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%"/>
        </a:lnSpc>
        <a:spcBef>
          <a:spcPts val="500"/>
        </a:spcBef>
        <a:buClr>
          <a:schemeClr val="accent1"/>
        </a:buClr>
        <a:buSzPct val="100%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%"/>
        </a:lnSpc>
        <a:spcBef>
          <a:spcPts val="500"/>
        </a:spcBef>
        <a:buClr>
          <a:schemeClr val="accent1"/>
        </a:buClr>
        <a:buSzPct val="100%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%"/>
        </a:lnSpc>
        <a:spcBef>
          <a:spcPts val="500"/>
        </a:spcBef>
        <a:buClr>
          <a:schemeClr val="accent1"/>
        </a:buClr>
        <a:buSzPct val="100%"/>
        <a:buFont typeface="Arial" panose="020B0604020202020204" pitchFamily="34" charset="0"/>
        <a:buChar char="•"/>
        <a:defRPr sz="1200" kern="1200" baseline="0%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%"/>
        </a:lnSpc>
        <a:spcBef>
          <a:spcPts val="500"/>
        </a:spcBef>
        <a:buClr>
          <a:schemeClr val="accent1"/>
        </a:buClr>
        <a:buSzPct val="100%"/>
        <a:buFont typeface="Arial" panose="020B0604020202020204" pitchFamily="34" charset="0"/>
        <a:buChar char="•"/>
        <a:defRPr sz="1200" kern="1200" baseline="0%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purl.oclc.org/ooxml/officeDocument/relationships/image" Target="../media/image1.jpg"/><Relationship Id="rId2" Type="http://purl.oclc.org/ooxml/officeDocument/relationships/notesSlide" Target="../notesSlides/notesSlide1.xml"/><Relationship Id="rId1" Type="http://purl.oclc.org/ooxml/officeDocument/relationships/slideLayout" Target="../slideLayouts/slideLayout12.xml"/><Relationship Id="rId5" Type="http://purl.oclc.org/ooxml/officeDocument/relationships/image" Target="../media/image3.jpg"/><Relationship Id="rId4" Type="http://purl.oclc.org/ooxml/officeDocument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purl.oclc.org/ooxml/officeDocument/relationships/image" Target="../media/image12.png"/><Relationship Id="rId2" Type="http://purl.oclc.org/ooxml/officeDocument/relationships/notesSlide" Target="../notesSlides/notesSlide10.xml"/><Relationship Id="rId1" Type="http://purl.oclc.org/ooxml/officeDocument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purl.oclc.org/ooxml/officeDocument/relationships/image" Target="../media/image13.png"/><Relationship Id="rId2" Type="http://purl.oclc.org/ooxml/officeDocument/relationships/notesSlide" Target="../notesSlides/notesSlide11.xml"/><Relationship Id="rId1" Type="http://purl.oclc.org/ooxml/officeDocument/relationships/slideLayout" Target="../slideLayouts/slideLayout13.xml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purl.oclc.org/ooxml/officeDocument/relationships/image" Target="../media/image14.png"/><Relationship Id="rId2" Type="http://purl.oclc.org/ooxml/officeDocument/relationships/notesSlide" Target="../notesSlides/notesSlide12.xml"/><Relationship Id="rId1" Type="http://purl.oclc.org/ooxml/officeDocument/relationships/slideLayout" Target="../slideLayouts/slideLayout13.xml"/><Relationship Id="rId4" Type="http://schemas.microsoft.com/office/2007/relationships/hdphoto" Target="../media/hdphoto4.wdp"/></Relationships>
</file>

<file path=ppt/slides/_rels/slide1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2.xml"/><Relationship Id="rId1" Type="http://purl.oclc.org/ooxml/officeDocument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purl.oclc.org/ooxml/officeDocument/relationships/image" Target="../media/image5.jpg"/><Relationship Id="rId2" Type="http://purl.oclc.org/ooxml/officeDocument/relationships/notesSlide" Target="../notesSlides/notesSlide3.xml"/><Relationship Id="rId1" Type="http://purl.oclc.org/ooxml/officeDocument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purl.oclc.org/ooxml/officeDocument/relationships/image" Target="../media/image6.png"/><Relationship Id="rId2" Type="http://purl.oclc.org/ooxml/officeDocument/relationships/notesSlide" Target="../notesSlides/notesSlide4.xml"/><Relationship Id="rId1" Type="http://purl.oclc.org/ooxml/officeDocument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purl.oclc.org/ooxml/officeDocument/relationships/image" Target="../media/image7.png"/><Relationship Id="rId2" Type="http://purl.oclc.org/ooxml/officeDocument/relationships/notesSlide" Target="../notesSlides/notesSlide5.xml"/><Relationship Id="rId1" Type="http://purl.oclc.org/ooxml/officeDocument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purl.oclc.org/ooxml/officeDocument/relationships/image" Target="../media/image8.png"/><Relationship Id="rId2" Type="http://purl.oclc.org/ooxml/officeDocument/relationships/notesSlide" Target="../notesSlides/notesSlide6.xml"/><Relationship Id="rId1" Type="http://purl.oclc.org/ooxml/officeDocument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purl.oclc.org/ooxml/officeDocument/relationships/image" Target="../media/image9.png"/><Relationship Id="rId2" Type="http://purl.oclc.org/ooxml/officeDocument/relationships/notesSlide" Target="../notesSlides/notesSlide7.xml"/><Relationship Id="rId1" Type="http://purl.oclc.org/ooxml/officeDocument/relationships/slideLayout" Target="../slideLayouts/slideLayout13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purl.oclc.org/ooxml/officeDocument/relationships/image" Target="../media/image10.png"/><Relationship Id="rId2" Type="http://purl.oclc.org/ooxml/officeDocument/relationships/notesSlide" Target="../notesSlides/notesSlide8.xml"/><Relationship Id="rId1" Type="http://purl.oclc.org/ooxml/officeDocument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purl.oclc.org/ooxml/officeDocument/relationships/image" Target="../media/image11.png"/><Relationship Id="rId2" Type="http://purl.oclc.org/ooxml/officeDocument/relationships/notesSlide" Target="../notesSlides/notesSlide9.xml"/><Relationship Id="rId1" Type="http://purl.oclc.org/ooxml/officeDocument/relationships/slideLayout" Target="../slideLayouts/slideLayout13.xml"/><Relationship Id="rId4" Type="http://schemas.microsoft.com/office/2007/relationships/hdphoto" Target="../media/hdphoto2.wdp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bg>
      <p:bgPr>
        <a:gradFill rotWithShape="1">
          <a:gsLst>
            <a:gs pos="0%">
              <a:schemeClr val="bg2">
                <a:tint val="94%"/>
                <a:satMod val="80%"/>
                <a:lumMod val="106%"/>
              </a:schemeClr>
            </a:gs>
            <a:gs pos="100%">
              <a:schemeClr val="bg2">
                <a:shade val="80%"/>
              </a:schemeClr>
            </a:gs>
          </a:gsLst>
          <a:path path="circle">
            <a:fillToRect l="43%" r="43%" b="100%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%">
                <a:schemeClr val="bg2">
                  <a:alpha val="0%"/>
                </a:schemeClr>
              </a:gs>
              <a:gs pos="100%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.538%" b="-1.538%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%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%">
                <a:schemeClr val="bg2">
                  <a:alpha val="0%"/>
                </a:schemeClr>
              </a:gs>
              <a:gs pos="100%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 anchorCtr="0">
            <a:normAutofit/>
          </a:bodyPr>
          <a:lstStyle/>
          <a:p>
            <a:pPr algn="ctr"/>
            <a:r>
              <a:rPr lang="en-US" sz="4800" dirty="0">
                <a:latin typeface="MV Boli" panose="02000500030200090000" pitchFamily="2" charset="0"/>
                <a:cs typeface="MV Boli" panose="02000500030200090000" pitchFamily="2" charset="0"/>
              </a:rPr>
              <a:t>FixIt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.538%" b="-1.538%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%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FAD684E2-0CF5-4175-956B-2ED43747A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1700" y="31363"/>
            <a:ext cx="2478737" cy="1041657"/>
          </a:xfrm>
          <a:prstGeom prst="rect">
            <a:avLst/>
          </a:prstGeom>
          <a:ln w="28575" cap="sq">
            <a:solidFill>
              <a:schemeClr val="accent1"/>
            </a:solidFill>
            <a:prstDash val="solid"/>
            <a:miter lim="800%"/>
          </a:ln>
          <a:effectLst>
            <a:outerShdw blurRad="50800" dist="38100" dir="2700000" algn="tl" rotWithShape="0">
              <a:srgbClr val="000000">
                <a:alpha val="43%"/>
              </a:srgbClr>
            </a:outerShdw>
          </a:effectLst>
        </p:spPr>
      </p:pic>
      <p:sp>
        <p:nvSpPr>
          <p:cNvPr id="16" name="Titre 1">
            <a:extLst>
              <a:ext uri="{FF2B5EF4-FFF2-40B4-BE49-F238E27FC236}">
                <a16:creationId xmlns:a16="http://schemas.microsoft.com/office/drawing/2014/main" id="{AADC3AF7-DAC7-48FA-9FC1-B4210B15D5C1}"/>
              </a:ext>
            </a:extLst>
          </p:cNvPr>
          <p:cNvSpPr txBox="1">
            <a:spLocks/>
          </p:cNvSpPr>
          <p:nvPr/>
        </p:nvSpPr>
        <p:spPr>
          <a:xfrm>
            <a:off x="1581286" y="3506136"/>
            <a:ext cx="4176384" cy="2158740"/>
          </a:xfrm>
          <a:prstGeom prst="rect">
            <a:avLst/>
          </a:prstGeom>
        </p:spPr>
        <p:txBody>
          <a:bodyPr vert="horz" lIns="91440" tIns="45720" rIns="9144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%"/>
              </a:lnSpc>
              <a:spcBef>
                <a:spcPct val="0%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Réalisé par le Groupe « La Casa De La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Suerte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» :</a:t>
            </a:r>
          </a:p>
          <a:p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fontAlgn="auto">
              <a:buFont typeface="Arial" panose="020B0604020202020204" pitchFamily="34" charset="0"/>
              <a:buChar char="•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Arfaoui Med Amine</a:t>
            </a:r>
            <a:endParaRPr lang="fr-F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fontAlgn="auto">
              <a:buFont typeface="Arial" panose="020B0604020202020204" pitchFamily="34" charset="0"/>
              <a:buChar char="•"/>
            </a:pP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Chtourou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Abderrahmen</a:t>
            </a:r>
            <a:endParaRPr lang="fr-F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fontAlgn="auto">
              <a:buFont typeface="Arial" panose="020B0604020202020204" pitchFamily="34" charset="0"/>
              <a:buChar char="•"/>
            </a:pP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Degachi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Hela</a:t>
            </a:r>
            <a:endParaRPr lang="fr-F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fontAlgn="auto">
              <a:buFont typeface="Arial" panose="020B0604020202020204" pitchFamily="34" charset="0"/>
              <a:buChar char="•"/>
            </a:pP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Hamrit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Noussair</a:t>
            </a:r>
            <a:endParaRPr lang="fr-F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fontAlgn="auto">
              <a:buFont typeface="Arial" panose="020B0604020202020204" pitchFamily="34" charset="0"/>
              <a:buChar char="•"/>
            </a:pP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Jedidi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Oumema</a:t>
            </a:r>
            <a:endParaRPr lang="fr-F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fontAlgn="auto">
              <a:buFont typeface="Arial" panose="020B0604020202020204" pitchFamily="34" charset="0"/>
              <a:buChar char="•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Mansouri Sahar</a:t>
            </a:r>
            <a:endParaRPr lang="fr-F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D81755C-4B4E-42C2-97BA-8A03D07E4C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63" y="37065"/>
            <a:ext cx="2024742" cy="1035955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3FBF76D-A5FC-466A-87E3-9711E65C6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%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E7C0160-376E-4944-BCEE-70B1120CA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412" y="1536192"/>
            <a:ext cx="647282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sng" strike="noStrike" cap="none" normalizeH="0" baseline="0%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Diagramme de séquence de recherche de service :</a:t>
            </a:r>
            <a:endParaRPr kumimoji="0" lang="fr-FR" altLang="fr-FR" sz="1800" b="0" i="0" u="none" strike="noStrike" cap="none" normalizeH="0" baseline="0%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6182A5E-4612-4D73-A403-345A3C006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863" y="1843969"/>
            <a:ext cx="6472829" cy="425907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4079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="http://schemas.openxmlformats.org/drawingml/2006/main" xmlns:r="http://schemas.openxmlformats.org/officeDocument/2006/relationships" xmlns:p="http://schemas.openxmlformats.org/presentationml/2006/main" xmlns="">
      <p:transition/>
    </mc:Fallback>
  </mc:AlternateContent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3FBF76D-A5FC-466A-87E3-9711E65C6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%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E7C0160-376E-4944-BCEE-70B1120CA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411" y="1505414"/>
            <a:ext cx="78216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FR" b="1" u="sng" dirty="0"/>
              <a:t>Diagramme de Classe de Conception pour la recherche de service :</a:t>
            </a:r>
            <a:endParaRPr lang="fr-FR" dirty="0"/>
          </a:p>
        </p:txBody>
      </p:sp>
      <p:sp>
        <p:nvSpPr>
          <p:cNvPr id="5" name="Titre 7">
            <a:extLst>
              <a:ext uri="{FF2B5EF4-FFF2-40B4-BE49-F238E27FC236}">
                <a16:creationId xmlns:a16="http://schemas.microsoft.com/office/drawing/2014/main" id="{6561BC47-3A89-4363-99F6-2BC12F2B9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200530" cy="640080"/>
          </a:xfrm>
        </p:spPr>
        <p:txBody>
          <a:bodyPr rtlCol="0">
            <a:noAutofit/>
          </a:bodyPr>
          <a:lstStyle/>
          <a:p>
            <a:r>
              <a:rPr lang="fr-FR" i="1" dirty="0"/>
              <a:t>Diagramme de classes de conception :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3274505-30D3-4904-AFEF-40269FDCA5FE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%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093" y="2023696"/>
            <a:ext cx="5336758" cy="4120431"/>
          </a:xfrm>
          <a:prstGeom prst="rect">
            <a:avLst/>
          </a:prstGeom>
          <a:ln w="3175">
            <a:solidFill>
              <a:srgbClr val="D24726"/>
            </a:solidFill>
          </a:ln>
        </p:spPr>
      </p:pic>
    </p:spTree>
    <p:extLst>
      <p:ext uri="{BB962C8B-B14F-4D97-AF65-F5344CB8AC3E}">
        <p14:creationId xmlns:p14="http://schemas.microsoft.com/office/powerpoint/2010/main" val="270901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="http://schemas.openxmlformats.org/drawingml/2006/main" xmlns:r="http://schemas.openxmlformats.org/officeDocument/2006/relationships" xmlns:p="http://schemas.openxmlformats.org/presentationml/2006/main" xmlns="">
      <p:transition/>
    </mc:Fallback>
  </mc:AlternateContent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3FBF76D-A5FC-466A-87E3-9711E65C6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%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E7C0160-376E-4944-BCEE-70B1120CA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411" y="1505414"/>
            <a:ext cx="78216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FR" b="1" u="sng" dirty="0"/>
              <a:t>Diagramme de Classe de Conception pour la commande de Produit :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32D2CBA-EE24-4487-9534-08E36847FD40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%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429" y="1988219"/>
            <a:ext cx="5062086" cy="4220076"/>
          </a:xfrm>
          <a:prstGeom prst="rect">
            <a:avLst/>
          </a:prstGeom>
          <a:ln w="3175">
            <a:solidFill>
              <a:srgbClr val="D24726"/>
            </a:solidFill>
          </a:ln>
        </p:spPr>
      </p:pic>
    </p:spTree>
    <p:extLst>
      <p:ext uri="{BB962C8B-B14F-4D97-AF65-F5344CB8AC3E}">
        <p14:creationId xmlns:p14="http://schemas.microsoft.com/office/powerpoint/2010/main" val="424455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="http://schemas.openxmlformats.org/drawingml/2006/main" xmlns:r="http://schemas.openxmlformats.org/officeDocument/2006/relationships" xmlns:p="http://schemas.openxmlformats.org/presentationml/2006/main" xmlns="">
      <p:transition/>
    </mc:Fallback>
  </mc:AlternateContent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 7">
            <a:extLst>
              <a:ext uri="{FF2B5EF4-FFF2-40B4-BE49-F238E27FC236}">
                <a16:creationId xmlns:a16="http://schemas.microsoft.com/office/drawing/2014/main" id="{3B9BC941-4EF1-4795-9ABB-EFD45229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447675"/>
            <a:ext cx="6877050" cy="639763"/>
          </a:xfrm>
        </p:spPr>
        <p:txBody>
          <a:bodyPr rtlCol="0">
            <a:noAutofit/>
          </a:bodyPr>
          <a:lstStyle/>
          <a:p>
            <a:r>
              <a:rPr lang="fr-FR" i="1" dirty="0"/>
              <a:t>Extrait de sprint </a:t>
            </a:r>
            <a:r>
              <a:rPr lang="fr-FR" i="1" dirty="0" err="1"/>
              <a:t>backlog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EEF424EB-8EC3-4872-8FF6-44BBACF09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389451"/>
              </p:ext>
            </p:extLst>
          </p:nvPr>
        </p:nvGraphicFramePr>
        <p:xfrm>
          <a:off x="1499389" y="2295329"/>
          <a:ext cx="9193222" cy="3324129"/>
        </p:xfrm>
        <a:graphic>
          <a:graphicData uri="http://purl.oclc.org/ooxml/drawingml/table">
            <a:tbl>
              <a:tblPr firstRow="1" firstCol="1" bandRow="1">
                <a:tableStyleId>{D7AC3CCA-C797-4891-BE02-D94E43425B78}</a:tableStyleId>
              </a:tblPr>
              <a:tblGrid>
                <a:gridCol w="471653">
                  <a:extLst>
                    <a:ext uri="{9D8B030D-6E8A-4147-A177-3AD203B41FA5}">
                      <a16:colId xmlns:a16="http://schemas.microsoft.com/office/drawing/2014/main" val="3012873251"/>
                    </a:ext>
                  </a:extLst>
                </a:gridCol>
                <a:gridCol w="882410">
                  <a:extLst>
                    <a:ext uri="{9D8B030D-6E8A-4147-A177-3AD203B41FA5}">
                      <a16:colId xmlns:a16="http://schemas.microsoft.com/office/drawing/2014/main" val="3963884468"/>
                    </a:ext>
                  </a:extLst>
                </a:gridCol>
                <a:gridCol w="3216197">
                  <a:extLst>
                    <a:ext uri="{9D8B030D-6E8A-4147-A177-3AD203B41FA5}">
                      <a16:colId xmlns:a16="http://schemas.microsoft.com/office/drawing/2014/main" val="181773964"/>
                    </a:ext>
                  </a:extLst>
                </a:gridCol>
                <a:gridCol w="2252446">
                  <a:extLst>
                    <a:ext uri="{9D8B030D-6E8A-4147-A177-3AD203B41FA5}">
                      <a16:colId xmlns:a16="http://schemas.microsoft.com/office/drawing/2014/main" val="839351393"/>
                    </a:ext>
                  </a:extLst>
                </a:gridCol>
                <a:gridCol w="1084405">
                  <a:extLst>
                    <a:ext uri="{9D8B030D-6E8A-4147-A177-3AD203B41FA5}">
                      <a16:colId xmlns:a16="http://schemas.microsoft.com/office/drawing/2014/main" val="3545979485"/>
                    </a:ext>
                  </a:extLst>
                </a:gridCol>
                <a:gridCol w="1286111">
                  <a:extLst>
                    <a:ext uri="{9D8B030D-6E8A-4147-A177-3AD203B41FA5}">
                      <a16:colId xmlns:a16="http://schemas.microsoft.com/office/drawing/2014/main" val="2845333168"/>
                    </a:ext>
                  </a:extLst>
                </a:gridCol>
              </a:tblGrid>
              <a:tr h="268090"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Id_US</a:t>
                      </a:r>
                      <a:endParaRPr lang="fr-FR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7" marR="47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</a:t>
                      </a:r>
                      <a:endParaRPr lang="fr-FR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7" marR="47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Id_T</a:t>
                      </a:r>
                      <a:endParaRPr lang="fr-FR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7" marR="47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Tâches</a:t>
                      </a:r>
                      <a:endParaRPr lang="fr-FR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7" marR="47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Estimation</a:t>
                      </a:r>
                      <a:endParaRPr lang="fr-FR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7" marR="47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Responsable</a:t>
                      </a:r>
                      <a:endParaRPr lang="fr-FR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7" marR="47627" marT="0" marB="0"/>
                </a:tc>
                <a:extLst>
                  <a:ext uri="{0D108BD9-81ED-4DB2-BD59-A6C34878D82A}">
                    <a16:rowId xmlns:a16="http://schemas.microsoft.com/office/drawing/2014/main" val="3381798287"/>
                  </a:ext>
                </a:extLst>
              </a:tr>
              <a:tr h="929352">
                <a:tc rowSpan="3"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7" marR="47627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 tant qu’administrateur je veux supprimer un compte</a:t>
                      </a:r>
                    </a:p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7" marR="47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1.1.1</a:t>
                      </a:r>
                      <a:endParaRPr lang="fr-FR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7" marR="47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Créer la maquette de la page de suppression d’un compte</a:t>
                      </a:r>
                      <a:endParaRPr lang="fr-FR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7" marR="47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7" marR="47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Hamrit Noussair</a:t>
                      </a:r>
                      <a:endParaRPr lang="fr-FR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7" marR="47627" marT="0" marB="0"/>
                </a:tc>
                <a:extLst>
                  <a:ext uri="{0D108BD9-81ED-4DB2-BD59-A6C34878D82A}">
                    <a16:rowId xmlns:a16="http://schemas.microsoft.com/office/drawing/2014/main" val="696672504"/>
                  </a:ext>
                </a:extLst>
              </a:tr>
              <a:tr h="92935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1.1.2</a:t>
                      </a:r>
                      <a:endParaRPr lang="fr-FR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7" marR="47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Implémenter de la méthode de </a:t>
                      </a:r>
                      <a:r>
                        <a:rPr lang="fr-FR" sz="14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supp_compte</a:t>
                      </a:r>
                      <a:r>
                        <a:rPr lang="fr-F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dans la classe service_compte.java</a:t>
                      </a:r>
                      <a:endParaRPr lang="fr-FR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7" marR="47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7" marR="47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Hamrit Noussair</a:t>
                      </a:r>
                      <a:endParaRPr lang="fr-FR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7" marR="47627" marT="0" marB="0"/>
                </a:tc>
                <a:extLst>
                  <a:ext uri="{0D108BD9-81ED-4DB2-BD59-A6C34878D82A}">
                    <a16:rowId xmlns:a16="http://schemas.microsoft.com/office/drawing/2014/main" val="888874094"/>
                  </a:ext>
                </a:extLst>
              </a:tr>
              <a:tr h="92935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1.1.3</a:t>
                      </a:r>
                      <a:endParaRPr lang="fr-FR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7" marR="47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Créer l’entité compte.java et tester de l’interface de suppression</a:t>
                      </a:r>
                    </a:p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7" marR="47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7" marR="47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Hamrit</a:t>
                      </a:r>
                      <a:r>
                        <a:rPr lang="fr-F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4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Noussair</a:t>
                      </a:r>
                      <a:endParaRPr lang="fr-FR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7" marR="47627" marT="0" marB="0"/>
                </a:tc>
                <a:extLst>
                  <a:ext uri="{0D108BD9-81ED-4DB2-BD59-A6C34878D82A}">
                    <a16:rowId xmlns:a16="http://schemas.microsoft.com/office/drawing/2014/main" val="2708597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679143"/>
      </p:ext>
    </p:extLst>
  </p:cSld>
  <p:clrMapOvr>
    <a:masterClrMapping/>
  </p:clrMapOvr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 7">
            <a:extLst>
              <a:ext uri="{FF2B5EF4-FFF2-40B4-BE49-F238E27FC236}">
                <a16:creationId xmlns:a16="http://schemas.microsoft.com/office/drawing/2014/main" id="{3B9BC941-4EF1-4795-9ABB-EFD45229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447675"/>
            <a:ext cx="6877050" cy="639763"/>
          </a:xfrm>
        </p:spPr>
        <p:txBody>
          <a:bodyPr rtlCol="0">
            <a:noAutofit/>
          </a:bodyPr>
          <a:lstStyle/>
          <a:p>
            <a:r>
              <a:rPr lang="fr-FR" i="1" dirty="0"/>
              <a:t>Extrait de sprint </a:t>
            </a:r>
            <a:r>
              <a:rPr lang="fr-FR" i="1" dirty="0" err="1"/>
              <a:t>backlog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656EA4B3-39FA-4ABB-AA48-1543761D5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134481"/>
              </p:ext>
            </p:extLst>
          </p:nvPr>
        </p:nvGraphicFramePr>
        <p:xfrm>
          <a:off x="1995194" y="2034786"/>
          <a:ext cx="8893630" cy="3449637"/>
        </p:xfrm>
        <a:graphic>
          <a:graphicData uri="http://purl.oclc.org/ooxml/drawingml/table">
            <a:tbl>
              <a:tblPr firstRow="1" firstCol="1" bandRow="1">
                <a:tableStyleId>{D7AC3CCA-C797-4891-BE02-D94E43425B78}</a:tableStyleId>
              </a:tblPr>
              <a:tblGrid>
                <a:gridCol w="886410">
                  <a:extLst>
                    <a:ext uri="{9D8B030D-6E8A-4147-A177-3AD203B41FA5}">
                      <a16:colId xmlns:a16="http://schemas.microsoft.com/office/drawing/2014/main" val="2051318233"/>
                    </a:ext>
                  </a:extLst>
                </a:gridCol>
                <a:gridCol w="1091681">
                  <a:extLst>
                    <a:ext uri="{9D8B030D-6E8A-4147-A177-3AD203B41FA5}">
                      <a16:colId xmlns:a16="http://schemas.microsoft.com/office/drawing/2014/main" val="1944725140"/>
                    </a:ext>
                  </a:extLst>
                </a:gridCol>
                <a:gridCol w="1139619">
                  <a:extLst>
                    <a:ext uri="{9D8B030D-6E8A-4147-A177-3AD203B41FA5}">
                      <a16:colId xmlns:a16="http://schemas.microsoft.com/office/drawing/2014/main" val="1811707690"/>
                    </a:ext>
                  </a:extLst>
                </a:gridCol>
                <a:gridCol w="2561534">
                  <a:extLst>
                    <a:ext uri="{9D8B030D-6E8A-4147-A177-3AD203B41FA5}">
                      <a16:colId xmlns:a16="http://schemas.microsoft.com/office/drawing/2014/main" val="3678889296"/>
                    </a:ext>
                  </a:extLst>
                </a:gridCol>
                <a:gridCol w="1636331">
                  <a:extLst>
                    <a:ext uri="{9D8B030D-6E8A-4147-A177-3AD203B41FA5}">
                      <a16:colId xmlns:a16="http://schemas.microsoft.com/office/drawing/2014/main" val="1721511704"/>
                    </a:ext>
                  </a:extLst>
                </a:gridCol>
                <a:gridCol w="1578055">
                  <a:extLst>
                    <a:ext uri="{9D8B030D-6E8A-4147-A177-3AD203B41FA5}">
                      <a16:colId xmlns:a16="http://schemas.microsoft.com/office/drawing/2014/main" val="893949673"/>
                    </a:ext>
                  </a:extLst>
                </a:gridCol>
              </a:tblGrid>
              <a:tr h="1149879">
                <a:tc rowSpan="3"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</a:t>
                      </a:r>
                      <a:endParaRPr lang="fr-FR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29" marR="58929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 tant qu’administrateur je veux accepter les annonces publiées</a:t>
                      </a:r>
                      <a:endParaRPr lang="fr-FR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29" marR="589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2.1.1</a:t>
                      </a:r>
                      <a:endParaRPr lang="fr-FR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29" marR="589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Créer la maquette de la page d’acceptation des annonces</a:t>
                      </a:r>
                      <a:endParaRPr lang="fr-FR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29" marR="589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29" marR="589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Jedidi Oumema</a:t>
                      </a:r>
                      <a:endParaRPr lang="fr-FR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29" marR="58929" marT="0" marB="0"/>
                </a:tc>
                <a:extLst>
                  <a:ext uri="{0D108BD9-81ED-4DB2-BD59-A6C34878D82A}">
                    <a16:rowId xmlns:a16="http://schemas.microsoft.com/office/drawing/2014/main" val="1075305059"/>
                  </a:ext>
                </a:extLst>
              </a:tr>
              <a:tr h="1149879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2.1.2</a:t>
                      </a:r>
                      <a:endParaRPr lang="fr-FR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29" marR="589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Implémenter de la méthode d’acc_annonce dans la classe service_annonce.java</a:t>
                      </a:r>
                      <a:endParaRPr lang="fr-FR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29" marR="589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29" marR="589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Jedidi</a:t>
                      </a:r>
                      <a:r>
                        <a:rPr lang="fr-F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4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Oumema</a:t>
                      </a:r>
                      <a:endParaRPr lang="fr-FR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29" marR="58929" marT="0" marB="0"/>
                </a:tc>
                <a:extLst>
                  <a:ext uri="{0D108BD9-81ED-4DB2-BD59-A6C34878D82A}">
                    <a16:rowId xmlns:a16="http://schemas.microsoft.com/office/drawing/2014/main" val="94865814"/>
                  </a:ext>
                </a:extLst>
              </a:tr>
              <a:tr h="1149879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2.1.3</a:t>
                      </a:r>
                      <a:endParaRPr lang="fr-FR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29" marR="589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Créer l’entité annonce.java et tester de l’interface d’acceptation</a:t>
                      </a:r>
                    </a:p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29" marR="589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29" marR="589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Jedidi</a:t>
                      </a:r>
                      <a:r>
                        <a:rPr lang="fr-F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4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Oumema</a:t>
                      </a:r>
                      <a:endParaRPr lang="fr-FR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29" marR="58929" marT="0" marB="0"/>
                </a:tc>
                <a:extLst>
                  <a:ext uri="{0D108BD9-81ED-4DB2-BD59-A6C34878D82A}">
                    <a16:rowId xmlns:a16="http://schemas.microsoft.com/office/drawing/2014/main" val="4154761074"/>
                  </a:ext>
                </a:extLst>
              </a:tr>
            </a:tbl>
          </a:graphicData>
        </a:graphic>
      </p:graphicFrame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2E9F5892-9DD8-4373-A17C-B2D977607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70947"/>
              </p:ext>
            </p:extLst>
          </p:nvPr>
        </p:nvGraphicFramePr>
        <p:xfrm>
          <a:off x="1995194" y="1766696"/>
          <a:ext cx="8893631" cy="268090"/>
        </p:xfrm>
        <a:graphic>
          <a:graphicData uri="http://purl.oclc.org/ooxml/drawingml/table">
            <a:tbl>
              <a:tblPr firstRow="1" firstCol="1" bandRow="1">
                <a:tableStyleId>{D7AC3CCA-C797-4891-BE02-D94E43425B78}</a:tableStyleId>
              </a:tblPr>
              <a:tblGrid>
                <a:gridCol w="878635">
                  <a:extLst>
                    <a:ext uri="{9D8B030D-6E8A-4147-A177-3AD203B41FA5}">
                      <a16:colId xmlns:a16="http://schemas.microsoft.com/office/drawing/2014/main" val="2934075619"/>
                    </a:ext>
                  </a:extLst>
                </a:gridCol>
                <a:gridCol w="1101012">
                  <a:extLst>
                    <a:ext uri="{9D8B030D-6E8A-4147-A177-3AD203B41FA5}">
                      <a16:colId xmlns:a16="http://schemas.microsoft.com/office/drawing/2014/main" val="3638303621"/>
                    </a:ext>
                  </a:extLst>
                </a:gridCol>
                <a:gridCol w="1138335">
                  <a:extLst>
                    <a:ext uri="{9D8B030D-6E8A-4147-A177-3AD203B41FA5}">
                      <a16:colId xmlns:a16="http://schemas.microsoft.com/office/drawing/2014/main" val="1848683214"/>
                    </a:ext>
                  </a:extLst>
                </a:gridCol>
                <a:gridCol w="2565918">
                  <a:extLst>
                    <a:ext uri="{9D8B030D-6E8A-4147-A177-3AD203B41FA5}">
                      <a16:colId xmlns:a16="http://schemas.microsoft.com/office/drawing/2014/main" val="1824090496"/>
                    </a:ext>
                  </a:extLst>
                </a:gridCol>
                <a:gridCol w="1623526">
                  <a:extLst>
                    <a:ext uri="{9D8B030D-6E8A-4147-A177-3AD203B41FA5}">
                      <a16:colId xmlns:a16="http://schemas.microsoft.com/office/drawing/2014/main" val="4211348958"/>
                    </a:ext>
                  </a:extLst>
                </a:gridCol>
                <a:gridCol w="1586205">
                  <a:extLst>
                    <a:ext uri="{9D8B030D-6E8A-4147-A177-3AD203B41FA5}">
                      <a16:colId xmlns:a16="http://schemas.microsoft.com/office/drawing/2014/main" val="3332110774"/>
                    </a:ext>
                  </a:extLst>
                </a:gridCol>
              </a:tblGrid>
              <a:tr h="268090"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Id_US</a:t>
                      </a:r>
                      <a:endParaRPr lang="fr-FR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7" marR="47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</a:t>
                      </a:r>
                      <a:endParaRPr lang="fr-FR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7" marR="47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Id_T</a:t>
                      </a:r>
                      <a:endParaRPr lang="fr-FR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7" marR="47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Tâches</a:t>
                      </a:r>
                      <a:endParaRPr lang="fr-FR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7" marR="47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Estimation</a:t>
                      </a:r>
                      <a:endParaRPr lang="fr-FR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7" marR="47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Responsable</a:t>
                      </a:r>
                      <a:endParaRPr lang="fr-FR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7" marR="47627" marT="0" marB="0"/>
                </a:tc>
                <a:extLst>
                  <a:ext uri="{0D108BD9-81ED-4DB2-BD59-A6C34878D82A}">
                    <a16:rowId xmlns:a16="http://schemas.microsoft.com/office/drawing/2014/main" val="4148306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575215"/>
      </p:ext>
    </p:extLst>
  </p:cSld>
  <p:clrMapOvr>
    <a:masterClrMapping/>
  </p:clrMapOvr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 7">
            <a:extLst>
              <a:ext uri="{FF2B5EF4-FFF2-40B4-BE49-F238E27FC236}">
                <a16:creationId xmlns:a16="http://schemas.microsoft.com/office/drawing/2014/main" id="{3B9BC941-4EF1-4795-9ABB-EFD45229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447675"/>
            <a:ext cx="6877050" cy="639763"/>
          </a:xfrm>
        </p:spPr>
        <p:txBody>
          <a:bodyPr rtlCol="0">
            <a:noAutofit/>
          </a:bodyPr>
          <a:lstStyle/>
          <a:p>
            <a:r>
              <a:rPr lang="fr-FR" i="1" dirty="0"/>
              <a:t>Extrait de sprint </a:t>
            </a:r>
            <a:r>
              <a:rPr lang="fr-FR" i="1" dirty="0" err="1"/>
              <a:t>backlog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2E9F5892-9DD8-4373-A17C-B2D977607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420824"/>
              </p:ext>
            </p:extLst>
          </p:nvPr>
        </p:nvGraphicFramePr>
        <p:xfrm>
          <a:off x="1679511" y="1940383"/>
          <a:ext cx="9209315" cy="743239"/>
        </p:xfrm>
        <a:graphic>
          <a:graphicData uri="http://purl.oclc.org/ooxml/drawingml/table">
            <a:tbl>
              <a:tblPr firstRow="1" firstCol="1" bandRow="1">
                <a:tableStyleId>{D7AC3CCA-C797-4891-BE02-D94E43425B78}</a:tableStyleId>
              </a:tblPr>
              <a:tblGrid>
                <a:gridCol w="681134">
                  <a:extLst>
                    <a:ext uri="{9D8B030D-6E8A-4147-A177-3AD203B41FA5}">
                      <a16:colId xmlns:a16="http://schemas.microsoft.com/office/drawing/2014/main" val="2934075619"/>
                    </a:ext>
                  </a:extLst>
                </a:gridCol>
                <a:gridCol w="1866122">
                  <a:extLst>
                    <a:ext uri="{9D8B030D-6E8A-4147-A177-3AD203B41FA5}">
                      <a16:colId xmlns:a16="http://schemas.microsoft.com/office/drawing/2014/main" val="3638303621"/>
                    </a:ext>
                  </a:extLst>
                </a:gridCol>
                <a:gridCol w="2183364">
                  <a:extLst>
                    <a:ext uri="{9D8B030D-6E8A-4147-A177-3AD203B41FA5}">
                      <a16:colId xmlns:a16="http://schemas.microsoft.com/office/drawing/2014/main" val="1848683214"/>
                    </a:ext>
                  </a:extLst>
                </a:gridCol>
                <a:gridCol w="2323322">
                  <a:extLst>
                    <a:ext uri="{9D8B030D-6E8A-4147-A177-3AD203B41FA5}">
                      <a16:colId xmlns:a16="http://schemas.microsoft.com/office/drawing/2014/main" val="1824090496"/>
                    </a:ext>
                  </a:extLst>
                </a:gridCol>
                <a:gridCol w="1054359">
                  <a:extLst>
                    <a:ext uri="{9D8B030D-6E8A-4147-A177-3AD203B41FA5}">
                      <a16:colId xmlns:a16="http://schemas.microsoft.com/office/drawing/2014/main" val="4211348958"/>
                    </a:ext>
                  </a:extLst>
                </a:gridCol>
                <a:gridCol w="1101014">
                  <a:extLst>
                    <a:ext uri="{9D8B030D-6E8A-4147-A177-3AD203B41FA5}">
                      <a16:colId xmlns:a16="http://schemas.microsoft.com/office/drawing/2014/main" val="3332110774"/>
                    </a:ext>
                  </a:extLst>
                </a:gridCol>
              </a:tblGrid>
              <a:tr h="743239"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Id_US</a:t>
                      </a:r>
                      <a:endParaRPr lang="fr-FR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7" marR="47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</a:t>
                      </a:r>
                      <a:endParaRPr lang="fr-FR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7" marR="47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Id_T</a:t>
                      </a:r>
                      <a:endParaRPr lang="fr-FR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7" marR="47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Tâches</a:t>
                      </a:r>
                      <a:endParaRPr lang="fr-FR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7" marR="47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Estimation</a:t>
                      </a:r>
                      <a:endParaRPr lang="fr-FR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7" marR="47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Responsable</a:t>
                      </a:r>
                      <a:endParaRPr lang="fr-FR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7" marR="47627" marT="0" marB="0"/>
                </a:tc>
                <a:extLst>
                  <a:ext uri="{0D108BD9-81ED-4DB2-BD59-A6C34878D82A}">
                    <a16:rowId xmlns:a16="http://schemas.microsoft.com/office/drawing/2014/main" val="4148306492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37C68553-B129-422A-A2D7-8216028B2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509972"/>
              </p:ext>
            </p:extLst>
          </p:nvPr>
        </p:nvGraphicFramePr>
        <p:xfrm>
          <a:off x="1679511" y="2312003"/>
          <a:ext cx="9209315" cy="2829165"/>
        </p:xfrm>
        <a:graphic>
          <a:graphicData uri="http://purl.oclc.org/ooxml/drawingml/table">
            <a:tbl>
              <a:tblPr firstRow="1" firstCol="1" bandRow="1">
                <a:tableStyleId>{D7AC3CCA-C797-4891-BE02-D94E43425B78}</a:tableStyleId>
              </a:tblPr>
              <a:tblGrid>
                <a:gridCol w="681134">
                  <a:extLst>
                    <a:ext uri="{9D8B030D-6E8A-4147-A177-3AD203B41FA5}">
                      <a16:colId xmlns:a16="http://schemas.microsoft.com/office/drawing/2014/main" val="593925817"/>
                    </a:ext>
                  </a:extLst>
                </a:gridCol>
                <a:gridCol w="1875453">
                  <a:extLst>
                    <a:ext uri="{9D8B030D-6E8A-4147-A177-3AD203B41FA5}">
                      <a16:colId xmlns:a16="http://schemas.microsoft.com/office/drawing/2014/main" val="1587145621"/>
                    </a:ext>
                  </a:extLst>
                </a:gridCol>
                <a:gridCol w="2185596">
                  <a:extLst>
                    <a:ext uri="{9D8B030D-6E8A-4147-A177-3AD203B41FA5}">
                      <a16:colId xmlns:a16="http://schemas.microsoft.com/office/drawing/2014/main" val="586728192"/>
                    </a:ext>
                  </a:extLst>
                </a:gridCol>
                <a:gridCol w="2311759">
                  <a:extLst>
                    <a:ext uri="{9D8B030D-6E8A-4147-A177-3AD203B41FA5}">
                      <a16:colId xmlns:a16="http://schemas.microsoft.com/office/drawing/2014/main" val="2273681059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1580656598"/>
                    </a:ext>
                  </a:extLst>
                </a:gridCol>
                <a:gridCol w="1110344">
                  <a:extLst>
                    <a:ext uri="{9D8B030D-6E8A-4147-A177-3AD203B41FA5}">
                      <a16:colId xmlns:a16="http://schemas.microsoft.com/office/drawing/2014/main" val="2853687273"/>
                    </a:ext>
                  </a:extLst>
                </a:gridCol>
              </a:tblGrid>
              <a:tr h="905495">
                <a:tc rowSpan="3"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</a:t>
                      </a:r>
                      <a:endParaRPr lang="fr-FR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 tant qu’administrateur je veux répondre aux réclamations.</a:t>
                      </a:r>
                      <a:endParaRPr lang="fr-FR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3.1.1</a:t>
                      </a:r>
                      <a:endParaRPr lang="fr-FR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Créer la maquette de la page de repense à une réclamation</a:t>
                      </a:r>
                      <a:endParaRPr lang="fr-FR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Degachi Hela</a:t>
                      </a:r>
                      <a:endParaRPr lang="fr-FR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194751"/>
                  </a:ext>
                </a:extLst>
              </a:tr>
              <a:tr h="9054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3.1.2</a:t>
                      </a:r>
                      <a:endParaRPr lang="fr-FR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Implémenter de la méthode de rep_reclamation dans la classe service_reclamation.java</a:t>
                      </a:r>
                      <a:endParaRPr lang="fr-FR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Degachi Hela</a:t>
                      </a:r>
                      <a:endParaRPr lang="fr-FR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5408208"/>
                  </a:ext>
                </a:extLst>
              </a:tr>
              <a:tr h="9054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3.1.3</a:t>
                      </a:r>
                      <a:endParaRPr lang="fr-FR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Créer l’entité reclamation.java et tester de l’interface de réponse</a:t>
                      </a:r>
                    </a:p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Degachi</a:t>
                      </a:r>
                      <a:r>
                        <a:rPr lang="fr-F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Hela</a:t>
                      </a:r>
                      <a:endParaRPr lang="fr-FR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4217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006074"/>
      </p:ext>
    </p:extLst>
  </p:cSld>
  <p:clrMapOvr>
    <a:masterClrMapping/>
  </p:clrMapOvr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 7">
            <a:extLst>
              <a:ext uri="{FF2B5EF4-FFF2-40B4-BE49-F238E27FC236}">
                <a16:creationId xmlns:a16="http://schemas.microsoft.com/office/drawing/2014/main" id="{3B9BC941-4EF1-4795-9ABB-EFD45229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447675"/>
            <a:ext cx="6877050" cy="639763"/>
          </a:xfrm>
        </p:spPr>
        <p:txBody>
          <a:bodyPr rtlCol="0">
            <a:noAutofit/>
          </a:bodyPr>
          <a:lstStyle/>
          <a:p>
            <a:r>
              <a:rPr lang="fr-FR" i="1" dirty="0"/>
              <a:t>Extrait de sprint </a:t>
            </a:r>
            <a:r>
              <a:rPr lang="fr-FR" i="1" dirty="0" err="1"/>
              <a:t>backlog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2E9F5892-9DD8-4373-A17C-B2D977607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984391"/>
              </p:ext>
            </p:extLst>
          </p:nvPr>
        </p:nvGraphicFramePr>
        <p:xfrm>
          <a:off x="1679511" y="1940383"/>
          <a:ext cx="9209315" cy="743239"/>
        </p:xfrm>
        <a:graphic>
          <a:graphicData uri="http://purl.oclc.org/ooxml/drawingml/table">
            <a:tbl>
              <a:tblPr firstRow="1" firstCol="1" bandRow="1">
                <a:tableStyleId>{D7AC3CCA-C797-4891-BE02-D94E43425B78}</a:tableStyleId>
              </a:tblPr>
              <a:tblGrid>
                <a:gridCol w="681134">
                  <a:extLst>
                    <a:ext uri="{9D8B030D-6E8A-4147-A177-3AD203B41FA5}">
                      <a16:colId xmlns:a16="http://schemas.microsoft.com/office/drawing/2014/main" val="2934075619"/>
                    </a:ext>
                  </a:extLst>
                </a:gridCol>
                <a:gridCol w="1866122">
                  <a:extLst>
                    <a:ext uri="{9D8B030D-6E8A-4147-A177-3AD203B41FA5}">
                      <a16:colId xmlns:a16="http://schemas.microsoft.com/office/drawing/2014/main" val="3638303621"/>
                    </a:ext>
                  </a:extLst>
                </a:gridCol>
                <a:gridCol w="2183364">
                  <a:extLst>
                    <a:ext uri="{9D8B030D-6E8A-4147-A177-3AD203B41FA5}">
                      <a16:colId xmlns:a16="http://schemas.microsoft.com/office/drawing/2014/main" val="1848683214"/>
                    </a:ext>
                  </a:extLst>
                </a:gridCol>
                <a:gridCol w="2295330">
                  <a:extLst>
                    <a:ext uri="{9D8B030D-6E8A-4147-A177-3AD203B41FA5}">
                      <a16:colId xmlns:a16="http://schemas.microsoft.com/office/drawing/2014/main" val="1824090496"/>
                    </a:ext>
                  </a:extLst>
                </a:gridCol>
                <a:gridCol w="1101012">
                  <a:extLst>
                    <a:ext uri="{9D8B030D-6E8A-4147-A177-3AD203B41FA5}">
                      <a16:colId xmlns:a16="http://schemas.microsoft.com/office/drawing/2014/main" val="4211348958"/>
                    </a:ext>
                  </a:extLst>
                </a:gridCol>
                <a:gridCol w="1082353">
                  <a:extLst>
                    <a:ext uri="{9D8B030D-6E8A-4147-A177-3AD203B41FA5}">
                      <a16:colId xmlns:a16="http://schemas.microsoft.com/office/drawing/2014/main" val="3332110774"/>
                    </a:ext>
                  </a:extLst>
                </a:gridCol>
              </a:tblGrid>
              <a:tr h="743239"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Id_US</a:t>
                      </a:r>
                      <a:endParaRPr lang="fr-FR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7" marR="47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</a:t>
                      </a:r>
                      <a:endParaRPr lang="fr-FR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7" marR="47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Id_T</a:t>
                      </a:r>
                      <a:endParaRPr lang="fr-FR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7" marR="47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Tâches</a:t>
                      </a:r>
                      <a:endParaRPr lang="fr-FR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7" marR="47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Estimation</a:t>
                      </a:r>
                      <a:endParaRPr lang="fr-FR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7" marR="47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Responsable</a:t>
                      </a:r>
                      <a:endParaRPr lang="fr-FR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7" marR="47627" marT="0" marB="0"/>
                </a:tc>
                <a:extLst>
                  <a:ext uri="{0D108BD9-81ED-4DB2-BD59-A6C34878D82A}">
                    <a16:rowId xmlns:a16="http://schemas.microsoft.com/office/drawing/2014/main" val="4148306492"/>
                  </a:ext>
                </a:extLst>
              </a:tr>
            </a:tbl>
          </a:graphicData>
        </a:graphic>
      </p:graphicFrame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213B7243-BC96-4454-A784-49DD201BF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267776"/>
              </p:ext>
            </p:extLst>
          </p:nvPr>
        </p:nvGraphicFramePr>
        <p:xfrm>
          <a:off x="1679511" y="2683622"/>
          <a:ext cx="9209316" cy="3075469"/>
        </p:xfrm>
        <a:graphic>
          <a:graphicData uri="http://purl.oclc.org/ooxml/drawingml/table">
            <a:tbl>
              <a:tblPr firstRow="1" firstCol="1" bandRow="1">
                <a:tableStyleId>{D7AC3CCA-C797-4891-BE02-D94E43425B78}</a:tableStyleId>
              </a:tblPr>
              <a:tblGrid>
                <a:gridCol w="681134">
                  <a:extLst>
                    <a:ext uri="{9D8B030D-6E8A-4147-A177-3AD203B41FA5}">
                      <a16:colId xmlns:a16="http://schemas.microsoft.com/office/drawing/2014/main" val="2790812972"/>
                    </a:ext>
                  </a:extLst>
                </a:gridCol>
                <a:gridCol w="1875453">
                  <a:extLst>
                    <a:ext uri="{9D8B030D-6E8A-4147-A177-3AD203B41FA5}">
                      <a16:colId xmlns:a16="http://schemas.microsoft.com/office/drawing/2014/main" val="617362456"/>
                    </a:ext>
                  </a:extLst>
                </a:gridCol>
                <a:gridCol w="2185597">
                  <a:extLst>
                    <a:ext uri="{9D8B030D-6E8A-4147-A177-3AD203B41FA5}">
                      <a16:colId xmlns:a16="http://schemas.microsoft.com/office/drawing/2014/main" val="3766866246"/>
                    </a:ext>
                  </a:extLst>
                </a:gridCol>
                <a:gridCol w="2293097">
                  <a:extLst>
                    <a:ext uri="{9D8B030D-6E8A-4147-A177-3AD203B41FA5}">
                      <a16:colId xmlns:a16="http://schemas.microsoft.com/office/drawing/2014/main" val="1378170596"/>
                    </a:ext>
                  </a:extLst>
                </a:gridCol>
                <a:gridCol w="1082351">
                  <a:extLst>
                    <a:ext uri="{9D8B030D-6E8A-4147-A177-3AD203B41FA5}">
                      <a16:colId xmlns:a16="http://schemas.microsoft.com/office/drawing/2014/main" val="2530707984"/>
                    </a:ext>
                  </a:extLst>
                </a:gridCol>
                <a:gridCol w="1091684">
                  <a:extLst>
                    <a:ext uri="{9D8B030D-6E8A-4147-A177-3AD203B41FA5}">
                      <a16:colId xmlns:a16="http://schemas.microsoft.com/office/drawing/2014/main" val="1519826535"/>
                    </a:ext>
                  </a:extLst>
                </a:gridCol>
              </a:tblGrid>
              <a:tr h="408093">
                <a:tc rowSpan="3"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</a:t>
                      </a:r>
                      <a:endParaRPr lang="fr-FR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46" marR="41146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 tant qu’administrateur je veux ajouter le produit</a:t>
                      </a:r>
                      <a:endParaRPr lang="fr-FR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46" marR="411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4.1.1</a:t>
                      </a:r>
                      <a:endParaRPr lang="fr-FR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46" marR="411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Créer la maquette de la page d’ajout d’un produit</a:t>
                      </a:r>
                      <a:endParaRPr lang="fr-FR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46" marR="411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46" marR="411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Chtourou</a:t>
                      </a:r>
                      <a:r>
                        <a:rPr lang="fr-F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Abderrahmen</a:t>
                      </a:r>
                      <a:endParaRPr lang="fr-FR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46" marR="41146" marT="0" marB="0"/>
                </a:tc>
                <a:extLst>
                  <a:ext uri="{0D108BD9-81ED-4DB2-BD59-A6C34878D82A}">
                    <a16:rowId xmlns:a16="http://schemas.microsoft.com/office/drawing/2014/main" val="1616444894"/>
                  </a:ext>
                </a:extLst>
              </a:tr>
              <a:tr h="130218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4.1.2</a:t>
                      </a:r>
                      <a:endParaRPr lang="fr-FR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46" marR="411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Implémenter de la méthode d’ajout_produit dans la classe service_produit.java</a:t>
                      </a:r>
                      <a:endParaRPr lang="fr-FR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46" marR="411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46" marR="411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Chtourou</a:t>
                      </a:r>
                      <a:r>
                        <a:rPr lang="fr-F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Abderrahmen</a:t>
                      </a:r>
                      <a:endParaRPr lang="fr-FR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46" marR="41146" marT="0" marB="0"/>
                </a:tc>
                <a:extLst>
                  <a:ext uri="{0D108BD9-81ED-4DB2-BD59-A6C34878D82A}">
                    <a16:rowId xmlns:a16="http://schemas.microsoft.com/office/drawing/2014/main" val="3426401816"/>
                  </a:ext>
                </a:extLst>
              </a:tr>
              <a:tr h="130218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4.1.3</a:t>
                      </a:r>
                      <a:endParaRPr lang="fr-FR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46" marR="411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de l’interface des Créer l’entité produit.java et tester de l’interface de l’ajout</a:t>
                      </a:r>
                    </a:p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46" marR="411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46" marR="411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Chtourou</a:t>
                      </a:r>
                      <a:r>
                        <a:rPr lang="fr-F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Abderrahmen</a:t>
                      </a:r>
                      <a:endParaRPr lang="fr-FR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46" marR="41146" marT="0" marB="0"/>
                </a:tc>
                <a:extLst>
                  <a:ext uri="{0D108BD9-81ED-4DB2-BD59-A6C34878D82A}">
                    <a16:rowId xmlns:a16="http://schemas.microsoft.com/office/drawing/2014/main" val="3736946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061418"/>
      </p:ext>
    </p:extLst>
  </p:cSld>
  <p:clrMapOvr>
    <a:masterClrMapping/>
  </p:clrMapOvr>
</p:sld>
</file>

<file path=ppt/slides/slide1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 7">
            <a:extLst>
              <a:ext uri="{FF2B5EF4-FFF2-40B4-BE49-F238E27FC236}">
                <a16:creationId xmlns:a16="http://schemas.microsoft.com/office/drawing/2014/main" id="{3B9BC941-4EF1-4795-9ABB-EFD45229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447675"/>
            <a:ext cx="6877050" cy="639763"/>
          </a:xfrm>
        </p:spPr>
        <p:txBody>
          <a:bodyPr rtlCol="0">
            <a:noAutofit/>
          </a:bodyPr>
          <a:lstStyle/>
          <a:p>
            <a:r>
              <a:rPr lang="fr-FR" i="1" dirty="0"/>
              <a:t>Extrait de sprint </a:t>
            </a:r>
            <a:r>
              <a:rPr lang="fr-FR" i="1" dirty="0" err="1"/>
              <a:t>backlog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2E9F5892-9DD8-4373-A17C-B2D977607C37}"/>
              </a:ext>
            </a:extLst>
          </p:cNvPr>
          <p:cNvGraphicFramePr>
            <a:graphicFrameLocks noGrp="1"/>
          </p:cNvGraphicFramePr>
          <p:nvPr/>
        </p:nvGraphicFramePr>
        <p:xfrm>
          <a:off x="1679511" y="1940383"/>
          <a:ext cx="9209315" cy="743239"/>
        </p:xfrm>
        <a:graphic>
          <a:graphicData uri="http://purl.oclc.org/ooxml/drawingml/table">
            <a:tbl>
              <a:tblPr firstRow="1" firstCol="1" bandRow="1">
                <a:tableStyleId>{D7AC3CCA-C797-4891-BE02-D94E43425B78}</a:tableStyleId>
              </a:tblPr>
              <a:tblGrid>
                <a:gridCol w="681134">
                  <a:extLst>
                    <a:ext uri="{9D8B030D-6E8A-4147-A177-3AD203B41FA5}">
                      <a16:colId xmlns:a16="http://schemas.microsoft.com/office/drawing/2014/main" val="2934075619"/>
                    </a:ext>
                  </a:extLst>
                </a:gridCol>
                <a:gridCol w="1866122">
                  <a:extLst>
                    <a:ext uri="{9D8B030D-6E8A-4147-A177-3AD203B41FA5}">
                      <a16:colId xmlns:a16="http://schemas.microsoft.com/office/drawing/2014/main" val="3638303621"/>
                    </a:ext>
                  </a:extLst>
                </a:gridCol>
                <a:gridCol w="2183364">
                  <a:extLst>
                    <a:ext uri="{9D8B030D-6E8A-4147-A177-3AD203B41FA5}">
                      <a16:colId xmlns:a16="http://schemas.microsoft.com/office/drawing/2014/main" val="1848683214"/>
                    </a:ext>
                  </a:extLst>
                </a:gridCol>
                <a:gridCol w="2295330">
                  <a:extLst>
                    <a:ext uri="{9D8B030D-6E8A-4147-A177-3AD203B41FA5}">
                      <a16:colId xmlns:a16="http://schemas.microsoft.com/office/drawing/2014/main" val="1824090496"/>
                    </a:ext>
                  </a:extLst>
                </a:gridCol>
                <a:gridCol w="1101012">
                  <a:extLst>
                    <a:ext uri="{9D8B030D-6E8A-4147-A177-3AD203B41FA5}">
                      <a16:colId xmlns:a16="http://schemas.microsoft.com/office/drawing/2014/main" val="4211348958"/>
                    </a:ext>
                  </a:extLst>
                </a:gridCol>
                <a:gridCol w="1082353">
                  <a:extLst>
                    <a:ext uri="{9D8B030D-6E8A-4147-A177-3AD203B41FA5}">
                      <a16:colId xmlns:a16="http://schemas.microsoft.com/office/drawing/2014/main" val="3332110774"/>
                    </a:ext>
                  </a:extLst>
                </a:gridCol>
              </a:tblGrid>
              <a:tr h="743239"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Id_US</a:t>
                      </a:r>
                      <a:endParaRPr lang="fr-FR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7" marR="47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</a:t>
                      </a:r>
                      <a:endParaRPr lang="fr-FR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7" marR="47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Id_T</a:t>
                      </a:r>
                      <a:endParaRPr lang="fr-FR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7" marR="47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Tâches</a:t>
                      </a:r>
                      <a:endParaRPr lang="fr-FR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7" marR="47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Estimation</a:t>
                      </a:r>
                      <a:endParaRPr lang="fr-FR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7" marR="47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Responsable</a:t>
                      </a:r>
                      <a:endParaRPr lang="fr-FR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7" marR="47627" marT="0" marB="0"/>
                </a:tc>
                <a:extLst>
                  <a:ext uri="{0D108BD9-81ED-4DB2-BD59-A6C34878D82A}">
                    <a16:rowId xmlns:a16="http://schemas.microsoft.com/office/drawing/2014/main" val="4148306492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2E60D689-3258-4852-BC9A-2389CE1BD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156745"/>
              </p:ext>
            </p:extLst>
          </p:nvPr>
        </p:nvGraphicFramePr>
        <p:xfrm>
          <a:off x="1679511" y="2683622"/>
          <a:ext cx="9209314" cy="2816595"/>
        </p:xfrm>
        <a:graphic>
          <a:graphicData uri="http://purl.oclc.org/ooxml/drawingml/table">
            <a:tbl>
              <a:tblPr firstRow="1" firstCol="1" bandRow="1">
                <a:tableStyleId>{D7AC3CCA-C797-4891-BE02-D94E43425B78}</a:tableStyleId>
              </a:tblPr>
              <a:tblGrid>
                <a:gridCol w="681134">
                  <a:extLst>
                    <a:ext uri="{9D8B030D-6E8A-4147-A177-3AD203B41FA5}">
                      <a16:colId xmlns:a16="http://schemas.microsoft.com/office/drawing/2014/main" val="2599152001"/>
                    </a:ext>
                  </a:extLst>
                </a:gridCol>
                <a:gridCol w="1866122">
                  <a:extLst>
                    <a:ext uri="{9D8B030D-6E8A-4147-A177-3AD203B41FA5}">
                      <a16:colId xmlns:a16="http://schemas.microsoft.com/office/drawing/2014/main" val="1585109425"/>
                    </a:ext>
                  </a:extLst>
                </a:gridCol>
                <a:gridCol w="2194927">
                  <a:extLst>
                    <a:ext uri="{9D8B030D-6E8A-4147-A177-3AD203B41FA5}">
                      <a16:colId xmlns:a16="http://schemas.microsoft.com/office/drawing/2014/main" val="1405030541"/>
                    </a:ext>
                  </a:extLst>
                </a:gridCol>
                <a:gridCol w="2274437">
                  <a:extLst>
                    <a:ext uri="{9D8B030D-6E8A-4147-A177-3AD203B41FA5}">
                      <a16:colId xmlns:a16="http://schemas.microsoft.com/office/drawing/2014/main" val="2018076069"/>
                    </a:ext>
                  </a:extLst>
                </a:gridCol>
                <a:gridCol w="1101012">
                  <a:extLst>
                    <a:ext uri="{9D8B030D-6E8A-4147-A177-3AD203B41FA5}">
                      <a16:colId xmlns:a16="http://schemas.microsoft.com/office/drawing/2014/main" val="2144167577"/>
                    </a:ext>
                  </a:extLst>
                </a:gridCol>
                <a:gridCol w="1091682">
                  <a:extLst>
                    <a:ext uri="{9D8B030D-6E8A-4147-A177-3AD203B41FA5}">
                      <a16:colId xmlns:a16="http://schemas.microsoft.com/office/drawing/2014/main" val="1339053019"/>
                    </a:ext>
                  </a:extLst>
                </a:gridCol>
              </a:tblGrid>
              <a:tr h="927380">
                <a:tc rowSpan="3"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</a:t>
                      </a:r>
                      <a:endParaRPr lang="fr-FR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508" marR="51508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 tant que administrateur/Freelancer je veux ajouter une publicité</a:t>
                      </a:r>
                      <a:endParaRPr lang="fr-FR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508" marR="515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5.1.1</a:t>
                      </a:r>
                      <a:endParaRPr lang="fr-FR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508" marR="515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Créer la maquette de la page d’ajout d’une publicité</a:t>
                      </a:r>
                      <a:endParaRPr lang="fr-FR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508" marR="515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508" marR="515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Arfaoui Med Amine</a:t>
                      </a:r>
                      <a:endParaRPr lang="fr-FR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508" marR="51508" marT="0" marB="0"/>
                </a:tc>
                <a:extLst>
                  <a:ext uri="{0D108BD9-81ED-4DB2-BD59-A6C34878D82A}">
                    <a16:rowId xmlns:a16="http://schemas.microsoft.com/office/drawing/2014/main" val="760901236"/>
                  </a:ext>
                </a:extLst>
              </a:tr>
              <a:tr h="92738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5.1.2</a:t>
                      </a:r>
                      <a:endParaRPr lang="fr-FR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508" marR="515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Implémenter de la méthode d’ajout_publicite dans la classe service_publicite.java</a:t>
                      </a:r>
                      <a:endParaRPr lang="fr-FR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508" marR="515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508" marR="515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Arfaoui Med Amine</a:t>
                      </a:r>
                      <a:endParaRPr lang="fr-FR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508" marR="51508" marT="0" marB="0"/>
                </a:tc>
                <a:extLst>
                  <a:ext uri="{0D108BD9-81ED-4DB2-BD59-A6C34878D82A}">
                    <a16:rowId xmlns:a16="http://schemas.microsoft.com/office/drawing/2014/main" val="265011619"/>
                  </a:ext>
                </a:extLst>
              </a:tr>
              <a:tr h="92738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5.1.3</a:t>
                      </a:r>
                      <a:endParaRPr lang="fr-FR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508" marR="515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Créer l’entité publicite.java et tester de l’interface d’ajout</a:t>
                      </a:r>
                    </a:p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508" marR="515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508" marR="515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Arfaoui Med Amine</a:t>
                      </a:r>
                      <a:endParaRPr lang="fr-FR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508" marR="51508" marT="0" marB="0"/>
                </a:tc>
                <a:extLst>
                  <a:ext uri="{0D108BD9-81ED-4DB2-BD59-A6C34878D82A}">
                    <a16:rowId xmlns:a16="http://schemas.microsoft.com/office/drawing/2014/main" val="2544206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2704627"/>
      </p:ext>
    </p:extLst>
  </p:cSld>
  <p:clrMapOvr>
    <a:masterClrMapping/>
  </p:clrMapOvr>
</p:sld>
</file>

<file path=ppt/slides/slide1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 7">
            <a:extLst>
              <a:ext uri="{FF2B5EF4-FFF2-40B4-BE49-F238E27FC236}">
                <a16:creationId xmlns:a16="http://schemas.microsoft.com/office/drawing/2014/main" id="{3B9BC941-4EF1-4795-9ABB-EFD45229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447675"/>
            <a:ext cx="6877050" cy="639763"/>
          </a:xfrm>
        </p:spPr>
        <p:txBody>
          <a:bodyPr rtlCol="0">
            <a:noAutofit/>
          </a:bodyPr>
          <a:lstStyle/>
          <a:p>
            <a:r>
              <a:rPr lang="fr-FR" i="1" dirty="0"/>
              <a:t>Extrait de sprint </a:t>
            </a:r>
            <a:r>
              <a:rPr lang="fr-FR" i="1" dirty="0" err="1"/>
              <a:t>backlog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2E9F5892-9DD8-4373-A17C-B2D977607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324371"/>
              </p:ext>
            </p:extLst>
          </p:nvPr>
        </p:nvGraphicFramePr>
        <p:xfrm>
          <a:off x="1679511" y="1940383"/>
          <a:ext cx="9209315" cy="743239"/>
        </p:xfrm>
        <a:graphic>
          <a:graphicData uri="http://purl.oclc.org/ooxml/drawingml/table">
            <a:tbl>
              <a:tblPr firstRow="1" firstCol="1" bandRow="1">
                <a:tableStyleId>{D7AC3CCA-C797-4891-BE02-D94E43425B78}</a:tableStyleId>
              </a:tblPr>
              <a:tblGrid>
                <a:gridCol w="662473">
                  <a:extLst>
                    <a:ext uri="{9D8B030D-6E8A-4147-A177-3AD203B41FA5}">
                      <a16:colId xmlns:a16="http://schemas.microsoft.com/office/drawing/2014/main" val="2934075619"/>
                    </a:ext>
                  </a:extLst>
                </a:gridCol>
                <a:gridCol w="1884783">
                  <a:extLst>
                    <a:ext uri="{9D8B030D-6E8A-4147-A177-3AD203B41FA5}">
                      <a16:colId xmlns:a16="http://schemas.microsoft.com/office/drawing/2014/main" val="3638303621"/>
                    </a:ext>
                  </a:extLst>
                </a:gridCol>
                <a:gridCol w="2183364">
                  <a:extLst>
                    <a:ext uri="{9D8B030D-6E8A-4147-A177-3AD203B41FA5}">
                      <a16:colId xmlns:a16="http://schemas.microsoft.com/office/drawing/2014/main" val="1848683214"/>
                    </a:ext>
                  </a:extLst>
                </a:gridCol>
                <a:gridCol w="2295330">
                  <a:extLst>
                    <a:ext uri="{9D8B030D-6E8A-4147-A177-3AD203B41FA5}">
                      <a16:colId xmlns:a16="http://schemas.microsoft.com/office/drawing/2014/main" val="1824090496"/>
                    </a:ext>
                  </a:extLst>
                </a:gridCol>
                <a:gridCol w="1101012">
                  <a:extLst>
                    <a:ext uri="{9D8B030D-6E8A-4147-A177-3AD203B41FA5}">
                      <a16:colId xmlns:a16="http://schemas.microsoft.com/office/drawing/2014/main" val="4211348958"/>
                    </a:ext>
                  </a:extLst>
                </a:gridCol>
                <a:gridCol w="1082353">
                  <a:extLst>
                    <a:ext uri="{9D8B030D-6E8A-4147-A177-3AD203B41FA5}">
                      <a16:colId xmlns:a16="http://schemas.microsoft.com/office/drawing/2014/main" val="3332110774"/>
                    </a:ext>
                  </a:extLst>
                </a:gridCol>
              </a:tblGrid>
              <a:tr h="743239"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Id_US</a:t>
                      </a:r>
                      <a:endParaRPr lang="fr-FR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7" marR="47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</a:t>
                      </a:r>
                      <a:endParaRPr lang="fr-FR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7" marR="47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Id_T</a:t>
                      </a:r>
                      <a:endParaRPr lang="fr-FR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7" marR="47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Tâches</a:t>
                      </a:r>
                      <a:endParaRPr lang="fr-FR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7" marR="47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Estimation</a:t>
                      </a:r>
                      <a:endParaRPr lang="fr-FR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7" marR="47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Responsable</a:t>
                      </a:r>
                      <a:endParaRPr lang="fr-FR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7" marR="47627" marT="0" marB="0"/>
                </a:tc>
                <a:extLst>
                  <a:ext uri="{0D108BD9-81ED-4DB2-BD59-A6C34878D82A}">
                    <a16:rowId xmlns:a16="http://schemas.microsoft.com/office/drawing/2014/main" val="4148306492"/>
                  </a:ext>
                </a:extLst>
              </a:tr>
            </a:tbl>
          </a:graphicData>
        </a:graphic>
      </p:graphicFrame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D38E9674-8D37-4989-A96C-DD8461F2B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967688"/>
              </p:ext>
            </p:extLst>
          </p:nvPr>
        </p:nvGraphicFramePr>
        <p:xfrm>
          <a:off x="1679510" y="2683622"/>
          <a:ext cx="9209316" cy="3096414"/>
        </p:xfrm>
        <a:graphic>
          <a:graphicData uri="http://purl.oclc.org/ooxml/drawingml/table">
            <a:tbl>
              <a:tblPr firstRow="1" firstCol="1" bandRow="1">
                <a:tableStyleId>{D7AC3CCA-C797-4891-BE02-D94E43425B78}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3704234726"/>
                    </a:ext>
                  </a:extLst>
                </a:gridCol>
                <a:gridCol w="1894114">
                  <a:extLst>
                    <a:ext uri="{9D8B030D-6E8A-4147-A177-3AD203B41FA5}">
                      <a16:colId xmlns:a16="http://schemas.microsoft.com/office/drawing/2014/main" val="3608085738"/>
                    </a:ext>
                  </a:extLst>
                </a:gridCol>
                <a:gridCol w="2194926">
                  <a:extLst>
                    <a:ext uri="{9D8B030D-6E8A-4147-A177-3AD203B41FA5}">
                      <a16:colId xmlns:a16="http://schemas.microsoft.com/office/drawing/2014/main" val="4214234511"/>
                    </a:ext>
                  </a:extLst>
                </a:gridCol>
                <a:gridCol w="2283768">
                  <a:extLst>
                    <a:ext uri="{9D8B030D-6E8A-4147-A177-3AD203B41FA5}">
                      <a16:colId xmlns:a16="http://schemas.microsoft.com/office/drawing/2014/main" val="1385890915"/>
                    </a:ext>
                  </a:extLst>
                </a:gridCol>
                <a:gridCol w="1101012">
                  <a:extLst>
                    <a:ext uri="{9D8B030D-6E8A-4147-A177-3AD203B41FA5}">
                      <a16:colId xmlns:a16="http://schemas.microsoft.com/office/drawing/2014/main" val="3149345007"/>
                    </a:ext>
                  </a:extLst>
                </a:gridCol>
                <a:gridCol w="1082353">
                  <a:extLst>
                    <a:ext uri="{9D8B030D-6E8A-4147-A177-3AD203B41FA5}">
                      <a16:colId xmlns:a16="http://schemas.microsoft.com/office/drawing/2014/main" val="3143507704"/>
                    </a:ext>
                  </a:extLst>
                </a:gridCol>
              </a:tblGrid>
              <a:tr h="927380">
                <a:tc rowSpan="3"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</a:t>
                      </a:r>
                      <a:endParaRPr lang="fr-FR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29" marR="58929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 tant qu’administrateur je veux consulter les commandes des utilisateurs</a:t>
                      </a:r>
                      <a:endParaRPr lang="fr-FR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29" marR="589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6.1.1</a:t>
                      </a:r>
                      <a:endParaRPr lang="fr-FR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29" marR="589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Créer la maquette de la page de consultation aux commandes</a:t>
                      </a:r>
                      <a:endParaRPr lang="fr-FR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29" marR="589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29" marR="589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Mansouri Sahar</a:t>
                      </a:r>
                      <a:endParaRPr lang="fr-FR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29" marR="58929" marT="0" marB="0"/>
                </a:tc>
                <a:extLst>
                  <a:ext uri="{0D108BD9-81ED-4DB2-BD59-A6C34878D82A}">
                    <a16:rowId xmlns:a16="http://schemas.microsoft.com/office/drawing/2014/main" val="1769717074"/>
                  </a:ext>
                </a:extLst>
              </a:tr>
              <a:tr h="92738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6.1.2</a:t>
                      </a:r>
                      <a:endParaRPr lang="fr-FR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29" marR="589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Implémenter de la méthode de consult_commande dans la classe service_commande.java</a:t>
                      </a:r>
                      <a:endParaRPr lang="fr-FR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29" marR="589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29" marR="589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Mansouri Sahar</a:t>
                      </a:r>
                      <a:endParaRPr lang="fr-FR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29" marR="58929" marT="0" marB="0"/>
                </a:tc>
                <a:extLst>
                  <a:ext uri="{0D108BD9-81ED-4DB2-BD59-A6C34878D82A}">
                    <a16:rowId xmlns:a16="http://schemas.microsoft.com/office/drawing/2014/main" val="2641786838"/>
                  </a:ext>
                </a:extLst>
              </a:tr>
              <a:tr h="92738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6.1.3</a:t>
                      </a:r>
                      <a:endParaRPr lang="fr-FR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29" marR="589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Créer l’entité commande.java et tester de l’interface de consultation</a:t>
                      </a:r>
                    </a:p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29" marR="589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29" marR="589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%"/>
                        </a:lnSpc>
                        <a:spcAft>
                          <a:spcPts val="0"/>
                        </a:spcAft>
                      </a:pPr>
                      <a:r>
                        <a:rPr lang="fr-F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Mansouri Sahar</a:t>
                      </a:r>
                      <a:endParaRPr lang="fr-FR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29" marR="58929" marT="0" marB="0"/>
                </a:tc>
                <a:extLst>
                  <a:ext uri="{0D108BD9-81ED-4DB2-BD59-A6C34878D82A}">
                    <a16:rowId xmlns:a16="http://schemas.microsoft.com/office/drawing/2014/main" val="680639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674486"/>
      </p:ext>
    </p:extLst>
  </p:cSld>
  <p:clrMapOvr>
    <a:masterClrMapping/>
  </p:clrMapOvr>
</p:sld>
</file>

<file path=ppt/slides/slide1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A48BDC16-7F74-4336-AE38-F7DBE8E6D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3819" y="3275231"/>
            <a:ext cx="6877119" cy="640080"/>
          </a:xfrm>
        </p:spPr>
        <p:txBody>
          <a:bodyPr/>
          <a:lstStyle/>
          <a:p>
            <a:r>
              <a:rPr lang="fr-FR" dirty="0"/>
              <a:t>Merci POUR VOTRE ATTENTION </a:t>
            </a:r>
          </a:p>
        </p:txBody>
      </p:sp>
    </p:spTree>
    <p:extLst>
      <p:ext uri="{BB962C8B-B14F-4D97-AF65-F5344CB8AC3E}">
        <p14:creationId xmlns:p14="http://schemas.microsoft.com/office/powerpoint/2010/main" val="2932254493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 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00530" cy="640080"/>
          </a:xfrm>
        </p:spPr>
        <p:txBody>
          <a:bodyPr rtlCol="0">
            <a:noAutofit/>
          </a:bodyPr>
          <a:lstStyle/>
          <a:p>
            <a:r>
              <a:rPr lang="fr-FR" i="1" dirty="0"/>
              <a:t>Diagramme de Cas d’utilisation raffiné :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Espace réservé du contenu 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%"/>
                    <a:lumOff val="25%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%"/>
                    <a:lumOff val="25%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%"/>
                    <a:lumOff val="25%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%"/>
                    <a:lumOff val="25%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%"/>
                    <a:lumOff val="25%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%"/>
              </a:lnSpc>
              <a:spcBef>
                <a:spcPct val="30%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%"/>
              </a:lnSpc>
              <a:spcBef>
                <a:spcPct val="30%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%"/>
              </a:lnSpc>
              <a:spcBef>
                <a:spcPct val="30%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%"/>
              </a:lnSpc>
              <a:spcBef>
                <a:spcPct val="30%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b="1" u="sng" dirty="0"/>
              <a:t>Pour la Gestion des Commandes :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1EC4AE8-178E-4139-9081-D1B27A22F9E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41" y="1856793"/>
            <a:ext cx="7382298" cy="4220126"/>
          </a:xfrm>
          <a:prstGeom prst="rect">
            <a:avLst/>
          </a:prstGeom>
          <a:ln w="3175" cap="sq">
            <a:solidFill>
              <a:srgbClr val="D24726"/>
            </a:solidFill>
            <a:prstDash val="solid"/>
            <a:miter lim="800%"/>
          </a:ln>
          <a:effectLst>
            <a:outerShdw blurRad="50800" dist="38100" dir="2700000" algn="tl" rotWithShape="0">
              <a:srgbClr val="000000">
                <a:alpha val="43%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="http://schemas.openxmlformats.org/drawingml/2006/main" xmlns:r="http://schemas.openxmlformats.org/officeDocument/2006/relationships" xmlns:p="http://schemas.openxmlformats.org/presentationml/2006/main" xmlns="">
      <p:transition/>
    </mc:Fallback>
  </mc:AlternateContent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du contenu 17">
            <a:extLst>
              <a:ext uri="{FF2B5EF4-FFF2-40B4-BE49-F238E27FC236}">
                <a16:creationId xmlns:a16="http://schemas.microsoft.com/office/drawing/2014/main" id="{1CC73A28-4740-44AB-B0D7-A762B7676158}"/>
              </a:ext>
            </a:extLst>
          </p:cNvPr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%"/>
                    <a:lumOff val="25%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%"/>
                    <a:lumOff val="25%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%"/>
                    <a:lumOff val="25%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%"/>
                    <a:lumOff val="25%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%"/>
                    <a:lumOff val="25%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%"/>
              </a:lnSpc>
              <a:spcBef>
                <a:spcPct val="30%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%"/>
              </a:lnSpc>
              <a:spcBef>
                <a:spcPct val="30%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%"/>
              </a:lnSpc>
              <a:spcBef>
                <a:spcPct val="30%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%"/>
              </a:lnSpc>
              <a:spcBef>
                <a:spcPct val="30%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b="1" u="sng" dirty="0"/>
              <a:t>Pour la Gestion des catégories :</a:t>
            </a:r>
            <a:endParaRPr lang="fr-FR" dirty="0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6A661BA5-F00C-4400-9064-B7A4EBB2C28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050" y="2261937"/>
            <a:ext cx="6570044" cy="3440324"/>
          </a:xfrm>
          <a:prstGeom prst="rect">
            <a:avLst/>
          </a:prstGeom>
          <a:ln w="3175" cap="sq">
            <a:solidFill>
              <a:srgbClr val="D24726"/>
            </a:solidFill>
            <a:prstDash val="solid"/>
            <a:miter lim="800%"/>
          </a:ln>
          <a:effectLst>
            <a:outerShdw blurRad="50800" dist="38100" dir="2700000" algn="tl" rotWithShape="0">
              <a:srgbClr val="000000">
                <a:alpha val="43%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="http://schemas.openxmlformats.org/drawingml/2006/main" xmlns:r="http://schemas.openxmlformats.org/officeDocument/2006/relationships" xmlns:p="http://schemas.openxmlformats.org/presentationml/2006/main" xmlns="">
      <p:transition/>
    </mc:Fallback>
  </mc:AlternateContent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du contenu 17">
            <a:extLst>
              <a:ext uri="{FF2B5EF4-FFF2-40B4-BE49-F238E27FC236}">
                <a16:creationId xmlns:a16="http://schemas.microsoft.com/office/drawing/2014/main" id="{F976FCB4-5221-429E-B6F5-4AF14BC6A8BB}"/>
              </a:ext>
            </a:extLst>
          </p:cNvPr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%"/>
                    <a:lumOff val="25%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%"/>
                    <a:lumOff val="25%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%"/>
                    <a:lumOff val="25%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%"/>
                    <a:lumOff val="25%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%"/>
                    <a:lumOff val="25%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%"/>
              </a:lnSpc>
              <a:spcBef>
                <a:spcPct val="30%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%"/>
              </a:lnSpc>
              <a:spcBef>
                <a:spcPct val="30%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%"/>
              </a:lnSpc>
              <a:spcBef>
                <a:spcPct val="30%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%"/>
              </a:lnSpc>
              <a:spcBef>
                <a:spcPct val="30%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b="1" u="sng" dirty="0"/>
              <a:t>Pour la Gestion des Annonces :</a:t>
            </a:r>
            <a:endParaRPr lang="fr-FR" dirty="0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2393AFDC-2C91-4F0D-ABA5-D86F7F9CEEB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40" y="2342147"/>
            <a:ext cx="6233160" cy="3490651"/>
          </a:xfrm>
          <a:prstGeom prst="rect">
            <a:avLst/>
          </a:prstGeom>
          <a:ln w="3175" cap="sq">
            <a:solidFill>
              <a:srgbClr val="D24726"/>
            </a:solidFill>
            <a:prstDash val="solid"/>
            <a:miter lim="800%"/>
          </a:ln>
          <a:effectLst>
            <a:outerShdw blurRad="50800" dist="38100" dir="2700000" algn="tl" rotWithShape="0">
              <a:srgbClr val="000000">
                <a:alpha val="43%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493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="http://schemas.openxmlformats.org/drawingml/2006/main" xmlns:r="http://schemas.openxmlformats.org/officeDocument/2006/relationships" xmlns:p="http://schemas.openxmlformats.org/presentationml/2006/main" xmlns="">
      <p:transition/>
    </mc:Fallback>
  </mc:AlternateContent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du contenu 17">
            <a:extLst>
              <a:ext uri="{FF2B5EF4-FFF2-40B4-BE49-F238E27FC236}">
                <a16:creationId xmlns:a16="http://schemas.microsoft.com/office/drawing/2014/main" id="{F976FCB4-5221-429E-B6F5-4AF14BC6A8BB}"/>
              </a:ext>
            </a:extLst>
          </p:cNvPr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%"/>
                    <a:lumOff val="25%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%"/>
                    <a:lumOff val="25%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%"/>
                    <a:lumOff val="25%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%"/>
                    <a:lumOff val="25%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%"/>
                    <a:lumOff val="25%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%"/>
              </a:lnSpc>
              <a:spcBef>
                <a:spcPct val="30%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%"/>
              </a:lnSpc>
              <a:spcBef>
                <a:spcPct val="30%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%"/>
              </a:lnSpc>
              <a:spcBef>
                <a:spcPct val="30%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%"/>
              </a:lnSpc>
              <a:spcBef>
                <a:spcPct val="30%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b="1" u="sng" dirty="0"/>
              <a:t>Pour la Gestion des Publicités :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9EA7FAF-CAC7-4E56-AD8C-BB84925B4B6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40" y="2044383"/>
            <a:ext cx="6297328" cy="3871518"/>
          </a:xfrm>
          <a:prstGeom prst="rect">
            <a:avLst/>
          </a:prstGeom>
          <a:ln w="3175" cap="sq">
            <a:solidFill>
              <a:srgbClr val="D24726"/>
            </a:solidFill>
            <a:prstDash val="solid"/>
            <a:miter lim="800%"/>
          </a:ln>
          <a:effectLst>
            <a:outerShdw blurRad="50800" dist="38100" dir="2700000" algn="tl" rotWithShape="0">
              <a:srgbClr val="000000">
                <a:alpha val="43%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937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="http://schemas.openxmlformats.org/drawingml/2006/main" xmlns:r="http://schemas.openxmlformats.org/officeDocument/2006/relationships" xmlns:p="http://schemas.openxmlformats.org/presentationml/2006/main" xmlns="">
      <p:transition/>
    </mc:Fallback>
  </mc:AlternateContent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du contenu 17">
            <a:extLst>
              <a:ext uri="{FF2B5EF4-FFF2-40B4-BE49-F238E27FC236}">
                <a16:creationId xmlns:a16="http://schemas.microsoft.com/office/drawing/2014/main" id="{F976FCB4-5221-429E-B6F5-4AF14BC6A8BB}"/>
              </a:ext>
            </a:extLst>
          </p:cNvPr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%"/>
                    <a:lumOff val="25%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%"/>
                    <a:lumOff val="25%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%"/>
                    <a:lumOff val="25%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%"/>
                    <a:lumOff val="25%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%"/>
                    <a:lumOff val="25%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%"/>
              </a:lnSpc>
              <a:spcBef>
                <a:spcPct val="30%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%"/>
              </a:lnSpc>
              <a:spcBef>
                <a:spcPct val="30%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%"/>
              </a:lnSpc>
              <a:spcBef>
                <a:spcPct val="30%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%"/>
              </a:lnSpc>
              <a:spcBef>
                <a:spcPct val="30%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b="1" u="sng" dirty="0"/>
              <a:t>Pour la Gestion des Comptes :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E57E99-96A4-4666-8135-44C61999939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723" y="1961280"/>
            <a:ext cx="6361497" cy="4016381"/>
          </a:xfrm>
          <a:prstGeom prst="rect">
            <a:avLst/>
          </a:prstGeom>
          <a:ln w="3175" cap="sq">
            <a:solidFill>
              <a:srgbClr val="D24726"/>
            </a:solidFill>
            <a:prstDash val="solid"/>
            <a:miter lim="800%"/>
          </a:ln>
          <a:effectLst>
            <a:outerShdw blurRad="50800" dist="38100" dir="2700000" algn="tl" rotWithShape="0">
              <a:srgbClr val="000000">
                <a:alpha val="43%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062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="http://schemas.openxmlformats.org/drawingml/2006/main" xmlns:r="http://schemas.openxmlformats.org/officeDocument/2006/relationships" xmlns:p="http://schemas.openxmlformats.org/presentationml/2006/main" xmlns="">
      <p:transition/>
    </mc:Fallback>
  </mc:AlternateContent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du contenu 17">
            <a:extLst>
              <a:ext uri="{FF2B5EF4-FFF2-40B4-BE49-F238E27FC236}">
                <a16:creationId xmlns:a16="http://schemas.microsoft.com/office/drawing/2014/main" id="{F976FCB4-5221-429E-B6F5-4AF14BC6A8BB}"/>
              </a:ext>
            </a:extLst>
          </p:cNvPr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%"/>
                    <a:lumOff val="25%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%"/>
                    <a:lumOff val="25%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%"/>
                    <a:lumOff val="25%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%"/>
                    <a:lumOff val="25%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%"/>
                    <a:lumOff val="25%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%"/>
              </a:lnSpc>
              <a:spcBef>
                <a:spcPct val="30%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%"/>
              </a:lnSpc>
              <a:spcBef>
                <a:spcPct val="30%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%"/>
              </a:lnSpc>
              <a:spcBef>
                <a:spcPct val="30%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%"/>
              </a:lnSpc>
              <a:spcBef>
                <a:spcPct val="30%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b="1" u="sng" dirty="0"/>
              <a:t>Pour la Gestion de Magasin :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407895C-8434-4F15-A525-3722D9C5D817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%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571" y="1796034"/>
            <a:ext cx="6024880" cy="4613910"/>
          </a:xfrm>
          <a:prstGeom prst="rect">
            <a:avLst/>
          </a:prstGeom>
          <a:ln w="3175" cap="sq">
            <a:solidFill>
              <a:srgbClr val="D24726"/>
            </a:solidFill>
            <a:prstDash val="solid"/>
            <a:miter lim="800%"/>
          </a:ln>
          <a:effectLst>
            <a:outerShdw blurRad="50800" dist="38100" dir="2700000" algn="tl" rotWithShape="0">
              <a:srgbClr val="000000">
                <a:alpha val="43%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583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="http://schemas.openxmlformats.org/drawingml/2006/main" xmlns:r="http://schemas.openxmlformats.org/officeDocument/2006/relationships" xmlns:p="http://schemas.openxmlformats.org/presentationml/2006/main" xmlns="">
      <p:transition/>
    </mc:Fallback>
  </mc:AlternateContent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du contenu 17">
            <a:extLst>
              <a:ext uri="{FF2B5EF4-FFF2-40B4-BE49-F238E27FC236}">
                <a16:creationId xmlns:a16="http://schemas.microsoft.com/office/drawing/2014/main" id="{F976FCB4-5221-429E-B6F5-4AF14BC6A8BB}"/>
              </a:ext>
            </a:extLst>
          </p:cNvPr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%"/>
                    <a:lumOff val="25%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%"/>
                    <a:lumOff val="25%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%"/>
                    <a:lumOff val="25%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%"/>
                    <a:lumOff val="25%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%"/>
                    <a:lumOff val="25%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%"/>
              </a:lnSpc>
              <a:spcBef>
                <a:spcPct val="30%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%"/>
              </a:lnSpc>
              <a:spcBef>
                <a:spcPct val="30%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%"/>
              </a:lnSpc>
              <a:spcBef>
                <a:spcPct val="30%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%"/>
              </a:lnSpc>
              <a:spcBef>
                <a:spcPct val="30%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b="1" u="sng" dirty="0"/>
              <a:t>Pour la Gestion des Réclamations :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CCA8DC-C7C9-4476-BB16-261066D434D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483" y="2164977"/>
            <a:ext cx="6185034" cy="3551384"/>
          </a:xfrm>
          <a:prstGeom prst="rect">
            <a:avLst/>
          </a:prstGeom>
          <a:ln w="3175" cap="sq">
            <a:solidFill>
              <a:srgbClr val="D24726"/>
            </a:solidFill>
            <a:prstDash val="solid"/>
            <a:miter lim="800%"/>
          </a:ln>
          <a:effectLst>
            <a:outerShdw blurRad="50800" dist="38100" dir="2700000" algn="tl" rotWithShape="0">
              <a:srgbClr val="000000">
                <a:alpha val="43%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320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="http://schemas.openxmlformats.org/drawingml/2006/main" xmlns:r="http://schemas.openxmlformats.org/officeDocument/2006/relationships" xmlns:p="http://schemas.openxmlformats.org/presentationml/2006/main" xmlns="">
      <p:transition/>
    </mc:Fallback>
  </mc:AlternateContent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 7">
            <a:extLst>
              <a:ext uri="{FF2B5EF4-FFF2-40B4-BE49-F238E27FC236}">
                <a16:creationId xmlns:a16="http://schemas.microsoft.com/office/drawing/2014/main" id="{5D304678-79B8-42D0-B720-98E39560F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200530" cy="640080"/>
          </a:xfrm>
        </p:spPr>
        <p:txBody>
          <a:bodyPr rtlCol="0">
            <a:noAutofit/>
          </a:bodyPr>
          <a:lstStyle/>
          <a:p>
            <a:r>
              <a:rPr lang="fr-FR" i="1" dirty="0"/>
              <a:t>Diagramme de Séquence Objets: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3FBF76D-A5FC-466A-87E3-9711E65C6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%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E7C0160-376E-4944-BCEE-70B1120CA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412" y="1536192"/>
            <a:ext cx="647282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sng" strike="noStrike" cap="none" normalizeH="0" baseline="0%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Diagramme de séquence de commande de Produit :</a:t>
            </a:r>
            <a:endParaRPr kumimoji="0" lang="fr-FR" altLang="fr-FR" sz="1800" b="0" i="0" u="none" strike="noStrike" cap="none" normalizeH="0" baseline="0%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3A47D21-BB67-4BC2-BBC7-F64E6BF4B89F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%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40" y="2167128"/>
            <a:ext cx="5976486" cy="3608030"/>
          </a:xfrm>
          <a:prstGeom prst="rect">
            <a:avLst/>
          </a:prstGeom>
          <a:ln w="3175">
            <a:solidFill>
              <a:srgbClr val="D24726"/>
            </a:solidFill>
          </a:ln>
        </p:spPr>
      </p:pic>
    </p:spTree>
    <p:extLst>
      <p:ext uri="{BB962C8B-B14F-4D97-AF65-F5344CB8AC3E}">
        <p14:creationId xmlns:p14="http://schemas.microsoft.com/office/powerpoint/2010/main" val="276755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="http://schemas.openxmlformats.org/drawingml/2006/main" xmlns:r="http://schemas.openxmlformats.org/officeDocument/2006/relationships" xmlns:p="http://schemas.openxmlformats.org/presentationml/2006/main" xmlns="">
      <p:transition/>
    </mc:Fallback>
  </mc:AlternateContent>
</p:sld>
</file>

<file path=ppt/theme/theme1.xml><?xml version="1.0" encoding="utf-8"?>
<a:theme xmlns:a="http://purl.oclc.org/ooxml/drawingml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%">
              <a:schemeClr val="phClr">
                <a:tint val="54%"/>
                <a:alpha val="100%"/>
                <a:satMod val="105%"/>
                <a:lumMod val="110%"/>
              </a:schemeClr>
            </a:gs>
            <a:gs pos="100%">
              <a:schemeClr val="phClr">
                <a:tint val="78%"/>
                <a:alpha val="92%"/>
                <a:satMod val="109%"/>
                <a:lumMod val="100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tint val="98%"/>
                <a:satMod val="110%"/>
                <a:lumMod val="104%"/>
              </a:schemeClr>
            </a:gs>
            <a:gs pos="69%">
              <a:schemeClr val="phClr">
                <a:shade val="88%"/>
                <a:satMod val="130%"/>
                <a:lumMod val="92%"/>
              </a:schemeClr>
            </a:gs>
            <a:gs pos="100%">
              <a:schemeClr val="phClr">
                <a:shade val="78%"/>
                <a:satMod val="130%"/>
                <a:lumMod val="92%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%" sy="96%" rotWithShape="0">
              <a:srgbClr val="000000">
                <a:alpha val="48%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%">
              <a:schemeClr val="phClr">
                <a:tint val="94%"/>
                <a:satMod val="80%"/>
                <a:lumMod val="106%"/>
              </a:schemeClr>
            </a:gs>
            <a:gs pos="100%">
              <a:schemeClr val="phClr">
                <a:shade val="80%"/>
              </a:schemeClr>
            </a:gs>
          </a:gsLst>
          <a:path path="circle">
            <a:fillToRect l="43%" r="43%" b="100%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purl.oclc.org/ooxml/drawingml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purl.oclc.org/ooxml/drawingml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purl.oclc.org/ooxml/officeDocument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purl.oclc.org/ooxml/officeDocument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purl.oclc.org/ooxml/officeDocument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purl.oclc.org/ooxml/officeDocument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purl.oclc.org/ooxml/officeDocument/customXml" ds:itemID="{950072C5-DDE0-4258-BA7A-4D4B80DFA632}">
  <ds:schemaRefs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purl.oclc.org/ooxml/officeDocument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purl.oclc.org/ooxml/officeDocument/extendedProperties" xmlns:vt="http://purl.oclc.org/ooxml/officeDocument/docPropsVTypes">
  <TotalTime>0</TotalTime>
  <Words>459</Words>
  <Application>Microsoft Office PowerPoint</Application>
  <PresentationFormat>Grand écran</PresentationFormat>
  <Paragraphs>183</Paragraphs>
  <Slides>19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6" baseType="lpstr">
      <vt:lpstr>Arial</vt:lpstr>
      <vt:lpstr>Calibri</vt:lpstr>
      <vt:lpstr>Gill Sans MT</vt:lpstr>
      <vt:lpstr>MV Boli</vt:lpstr>
      <vt:lpstr>Segoe UI Light</vt:lpstr>
      <vt:lpstr>Times New Roman</vt:lpstr>
      <vt:lpstr>Galerie</vt:lpstr>
      <vt:lpstr>FixIt</vt:lpstr>
      <vt:lpstr>Diagramme de Cas d’utilisation raffiné 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Diagramme de Séquence Objets:</vt:lpstr>
      <vt:lpstr>Présentation PowerPoint</vt:lpstr>
      <vt:lpstr>Diagramme de classes de conception :</vt:lpstr>
      <vt:lpstr>Présentation PowerPoint</vt:lpstr>
      <vt:lpstr>Extrait de sprint backlog</vt:lpstr>
      <vt:lpstr>Extrait de sprint backlog</vt:lpstr>
      <vt:lpstr>Extrait de sprint backlog</vt:lpstr>
      <vt:lpstr>Extrait de sprint backlog</vt:lpstr>
      <vt:lpstr>Extrait de sprint backlog</vt:lpstr>
      <vt:lpstr>Extrait de sprint backlog</vt:lpstr>
      <vt:lpstr>Merci POUR VOTRE ATTENTION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2019-10-21T01:13:37Z</dcterms:created>
  <dcterms:modified xsi:type="dcterms:W3CDTF">2019-10-21T08:48:03Z</dcterms:modified>
</cp:coreProperties>
</file>