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9"/>
  </p:notesMasterIdLst>
  <p:handoutMasterIdLst>
    <p:handoutMasterId r:id="rId30"/>
  </p:handoutMasterIdLst>
  <p:sldIdLst>
    <p:sldId id="538" r:id="rId2"/>
    <p:sldId id="535" r:id="rId3"/>
    <p:sldId id="569" r:id="rId4"/>
    <p:sldId id="582" r:id="rId5"/>
    <p:sldId id="583" r:id="rId6"/>
    <p:sldId id="584" r:id="rId7"/>
    <p:sldId id="585" r:id="rId8"/>
    <p:sldId id="589" r:id="rId9"/>
    <p:sldId id="587" r:id="rId10"/>
    <p:sldId id="586" r:id="rId11"/>
    <p:sldId id="588" r:id="rId12"/>
    <p:sldId id="590" r:id="rId13"/>
    <p:sldId id="591" r:id="rId14"/>
    <p:sldId id="597" r:id="rId15"/>
    <p:sldId id="592" r:id="rId16"/>
    <p:sldId id="593" r:id="rId17"/>
    <p:sldId id="595" r:id="rId18"/>
    <p:sldId id="596" r:id="rId19"/>
    <p:sldId id="594" r:id="rId20"/>
    <p:sldId id="575" r:id="rId21"/>
    <p:sldId id="573" r:id="rId22"/>
    <p:sldId id="574" r:id="rId23"/>
    <p:sldId id="580" r:id="rId24"/>
    <p:sldId id="577" r:id="rId25"/>
    <p:sldId id="579" r:id="rId26"/>
    <p:sldId id="598" r:id="rId27"/>
    <p:sldId id="549" r:id="rId28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R CS 8D JEEVANA R HEGDE" initials="RC8JRH" lastIdx="1" clrIdx="0">
    <p:extLst>
      <p:ext uri="{19B8F6BF-5375-455C-9EA6-DF929625EA0E}">
        <p15:presenceInfo xmlns:p15="http://schemas.microsoft.com/office/powerpoint/2012/main" userId="S::PES1201700633CS@pesuonline.onmicrosoft.com::4f2ebc56-c5de-43db-ac91-47a94e2fad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0033CC"/>
    <a:srgbClr val="00B949"/>
    <a:srgbClr val="32CA8C"/>
    <a:srgbClr val="FF33CC"/>
    <a:srgbClr val="FF0066"/>
    <a:srgbClr val="0000FF"/>
    <a:srgbClr val="33CC33"/>
    <a:srgbClr val="00FF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7" autoAdjust="0"/>
    <p:restoredTop sz="86811" autoAdjust="0"/>
  </p:normalViewPr>
  <p:slideViewPr>
    <p:cSldViewPr>
      <p:cViewPr varScale="1">
        <p:scale>
          <a:sx n="72" d="100"/>
          <a:sy n="72" d="100"/>
        </p:scale>
        <p:origin x="65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1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3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81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97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0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6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oogle Shape;9;p1">
            <a:extLst>
              <a:ext uri="{FF2B5EF4-FFF2-40B4-BE49-F238E27FC236}">
                <a16:creationId xmlns:a16="http://schemas.microsoft.com/office/drawing/2014/main" id="{276CCA2D-1AAE-1044-8CB4-114CF8E3B30E}"/>
              </a:ext>
            </a:extLst>
          </p:cNvPr>
          <p:cNvGrpSpPr/>
          <p:nvPr userDrawn="1"/>
        </p:nvGrpSpPr>
        <p:grpSpPr>
          <a:xfrm>
            <a:off x="10962132" y="226826"/>
            <a:ext cx="783335" cy="276600"/>
            <a:chOff x="8283500" y="77358"/>
            <a:chExt cx="783335" cy="276600"/>
          </a:xfrm>
        </p:grpSpPr>
        <p:pic>
          <p:nvPicPr>
            <p:cNvPr id="8" name="Google Shape;10;p1">
              <a:extLst>
                <a:ext uri="{FF2B5EF4-FFF2-40B4-BE49-F238E27FC236}">
                  <a16:creationId xmlns:a16="http://schemas.microsoft.com/office/drawing/2014/main" id="{91C1E45F-BA3F-1845-BB89-13F8D2C7BB75}"/>
                </a:ext>
              </a:extLst>
            </p:cNvPr>
            <p:cNvPicPr preferRelativeResize="0"/>
            <p:nvPr/>
          </p:nvPicPr>
          <p:blipFill>
            <a:blip r:embed="rId11" cstate="print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oogle Shape;11;p1">
              <a:extLst>
                <a:ext uri="{FF2B5EF4-FFF2-40B4-BE49-F238E27FC236}">
                  <a16:creationId xmlns:a16="http://schemas.microsoft.com/office/drawing/2014/main" id="{B26B9128-95DF-E547-AB29-F669AACA1B0C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1.03762.pdf" TargetMode="External"/><Relationship Id="rId2" Type="http://schemas.openxmlformats.org/officeDocument/2006/relationships/hyperlink" Target="https://arxiv.org/pdf/2006.06676.pdf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8.06576.pdf" TargetMode="External"/><Relationship Id="rId2" Type="http://schemas.openxmlformats.org/officeDocument/2006/relationships/hyperlink" Target="https://arxiv.org/pdf/2005.07865v1.pdf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914400"/>
            <a:ext cx="792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rebuchet MS" pitchFamily="34" charset="0"/>
              </a:rPr>
              <a:t>UE17CS490B – Capstone Project Phase – 2</a:t>
            </a:r>
          </a:p>
          <a:p>
            <a:pPr algn="ctr"/>
            <a:endParaRPr lang="en-US" sz="2800" dirty="0">
              <a:latin typeface="Trebuchet MS" pitchFamily="34" charset="0"/>
            </a:endParaRP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rebuchet MS" pitchFamily="34" charset="0"/>
              </a:rPr>
              <a:t>Project Progress Review #2</a:t>
            </a:r>
          </a:p>
        </p:txBody>
      </p:sp>
      <p:sp>
        <p:nvSpPr>
          <p:cNvPr id="5" name="Google Shape;26;p3">
            <a:extLst>
              <a:ext uri="{FF2B5EF4-FFF2-40B4-BE49-F238E27FC236}">
                <a16:creationId xmlns:a16="http://schemas.microsoft.com/office/drawing/2014/main" id="{F89BD7F7-DAFF-4962-89C5-1B548426CCAF}"/>
              </a:ext>
            </a:extLst>
          </p:cNvPr>
          <p:cNvSpPr txBox="1"/>
          <p:nvPr/>
        </p:nvSpPr>
        <p:spPr>
          <a:xfrm>
            <a:off x="1828800" y="3886200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</a:t>
            </a:r>
            <a:r>
              <a:rPr lang="en-IN" sz="2400" dirty="0">
                <a:solidFill>
                  <a:srgbClr val="0033CC"/>
                </a:solidFill>
                <a:latin typeface="Trebuchet MS"/>
              </a:rPr>
              <a:t>Style Consistent Kannada Font Generation</a:t>
            </a:r>
            <a:endParaRPr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Project ID       : </a:t>
            </a:r>
            <a:r>
              <a:rPr lang="en-IN" sz="2400" dirty="0">
                <a:solidFill>
                  <a:srgbClr val="0033CC"/>
                </a:solidFill>
                <a:latin typeface="Trebuchet MS"/>
              </a:rPr>
              <a:t>PW21KS04</a:t>
            </a: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     </a:t>
            </a:r>
            <a:endParaRPr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Project Guide : </a:t>
            </a:r>
            <a:r>
              <a:rPr lang="en-IN" sz="2400" dirty="0">
                <a:solidFill>
                  <a:srgbClr val="0033CC"/>
                </a:solidFill>
                <a:latin typeface="Trebuchet MS"/>
              </a:rPr>
              <a:t>Prof. K S Srinivas</a:t>
            </a: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                 </a:t>
            </a:r>
            <a:endParaRPr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Project Team  : </a:t>
            </a:r>
            <a:r>
              <a:rPr lang="pt-BR" sz="2400" dirty="0">
                <a:solidFill>
                  <a:srgbClr val="0033CC"/>
                </a:solidFill>
                <a:latin typeface="Trebuchet MS"/>
              </a:rPr>
              <a:t>Saahil B Jain       - PES1201700241</a:t>
            </a:r>
          </a:p>
          <a:p>
            <a:pPr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pt-BR" sz="2400" dirty="0">
                <a:solidFill>
                  <a:srgbClr val="0033CC"/>
                </a:solidFill>
                <a:latin typeface="Trebuchet MS"/>
              </a:rPr>
              <a:t>		   Jeevana R Hegde - PES1201700633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1753347"/>
            <a:ext cx="2956959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obtained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CF9B58A5-FEF6-4F46-8AC1-545731836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24" y="3645099"/>
            <a:ext cx="1631746" cy="1631746"/>
          </a:xfrm>
          <a:prstGeom prst="rect">
            <a:avLst/>
          </a:prstGeom>
        </p:spPr>
      </p:pic>
      <p:pic>
        <p:nvPicPr>
          <p:cNvPr id="6" name="Picture 5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129AE6BD-212F-43E1-BAB1-FF1768BC0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595264"/>
            <a:ext cx="1505099" cy="1505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947AAA-92C8-431D-81B7-884A79C86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824" y="5021782"/>
            <a:ext cx="1227478" cy="1227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26466E-4D88-4470-ACD1-4751E0EB9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88" y="2592008"/>
            <a:ext cx="1631746" cy="16000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27BC123-D57A-4521-BF0B-E3665A5B06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4957465"/>
            <a:ext cx="1631746" cy="160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D473D5-9877-471B-92CB-26837080910E}"/>
              </a:ext>
            </a:extLst>
          </p:cNvPr>
          <p:cNvSpPr txBox="1"/>
          <p:nvPr/>
        </p:nvSpPr>
        <p:spPr>
          <a:xfrm>
            <a:off x="1447800" y="3352800"/>
            <a:ext cx="201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Input</a:t>
            </a:r>
            <a:r>
              <a:rPr lang="en-US" dirty="0"/>
              <a:t> 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image</a:t>
            </a:r>
            <a:endParaRPr lang="en-IN" sz="2400" dirty="0">
              <a:solidFill>
                <a:srgbClr val="0033CC"/>
              </a:solidFill>
              <a:latin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3F12D-7F00-4C65-A933-E431DF741F86}"/>
              </a:ext>
            </a:extLst>
          </p:cNvPr>
          <p:cNvSpPr txBox="1"/>
          <p:nvPr/>
        </p:nvSpPr>
        <p:spPr>
          <a:xfrm>
            <a:off x="5219678" y="4500265"/>
            <a:ext cx="2128463" cy="475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Style 2</a:t>
            </a:r>
            <a:endParaRPr lang="en-IN" sz="2400" dirty="0">
              <a:solidFill>
                <a:srgbClr val="0033CC"/>
              </a:solidFill>
              <a:latin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600A1E-5948-4A07-B050-DC5AD6BA43C7}"/>
              </a:ext>
            </a:extLst>
          </p:cNvPr>
          <p:cNvSpPr txBox="1"/>
          <p:nvPr/>
        </p:nvSpPr>
        <p:spPr>
          <a:xfrm>
            <a:off x="5200348" y="2133600"/>
            <a:ext cx="2128463" cy="475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Style 1 </a:t>
            </a:r>
            <a:endParaRPr lang="en-IN" sz="2400" dirty="0">
              <a:solidFill>
                <a:srgbClr val="0033CC"/>
              </a:solidFill>
              <a:latin typeface="Trebuchet M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F40E6-1BFB-454B-9B30-C690F7C675DA}"/>
              </a:ext>
            </a:extLst>
          </p:cNvPr>
          <p:cNvSpPr txBox="1"/>
          <p:nvPr/>
        </p:nvSpPr>
        <p:spPr>
          <a:xfrm>
            <a:off x="8413579" y="4524367"/>
            <a:ext cx="2128463" cy="475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Result 2</a:t>
            </a:r>
            <a:endParaRPr lang="en-IN" sz="2400" dirty="0">
              <a:solidFill>
                <a:srgbClr val="0033CC"/>
              </a:solidFill>
              <a:latin typeface="Trebuchet M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DD7902-D8F6-41CB-B246-868BD1D44272}"/>
              </a:ext>
            </a:extLst>
          </p:cNvPr>
          <p:cNvSpPr txBox="1"/>
          <p:nvPr/>
        </p:nvSpPr>
        <p:spPr>
          <a:xfrm>
            <a:off x="8321964" y="2138065"/>
            <a:ext cx="2128463" cy="475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Result 1 </a:t>
            </a:r>
            <a:endParaRPr lang="en-IN" sz="2400" dirty="0">
              <a:solidFill>
                <a:srgbClr val="0033CC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4609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6F04BA-6351-4406-93A5-201D6C83407D}"/>
              </a:ext>
            </a:extLst>
          </p:cNvPr>
          <p:cNvSpPr txBox="1">
            <a:spLocks/>
          </p:cNvSpPr>
          <p:nvPr/>
        </p:nvSpPr>
        <p:spPr>
          <a:xfrm>
            <a:off x="762000" y="1560925"/>
            <a:ext cx="9601200" cy="461665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Need for changing this approach</a:t>
            </a:r>
          </a:p>
          <a:p>
            <a:pPr marL="457200" indent="-4572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5243A24-7B1E-4FBF-A7A1-F5F47DC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347F90-F62B-4F80-8753-5089EDA7F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04137"/>
            <a:ext cx="9721495" cy="32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9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6F04BA-6351-4406-93A5-201D6C83407D}"/>
              </a:ext>
            </a:extLst>
          </p:cNvPr>
          <p:cNvSpPr txBox="1">
            <a:spLocks/>
          </p:cNvSpPr>
          <p:nvPr/>
        </p:nvSpPr>
        <p:spPr>
          <a:xfrm>
            <a:off x="975691" y="1628507"/>
            <a:ext cx="9601200" cy="461665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Need for changing this approach</a:t>
            </a:r>
          </a:p>
          <a:p>
            <a:pPr marL="457200" indent="-4572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5243A24-7B1E-4FBF-A7A1-F5F47DC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9B7EB3-46E9-4E53-B9C0-830D31687E53}"/>
              </a:ext>
            </a:extLst>
          </p:cNvPr>
          <p:cNvSpPr/>
          <p:nvPr/>
        </p:nvSpPr>
        <p:spPr>
          <a:xfrm>
            <a:off x="975691" y="2275995"/>
            <a:ext cx="10287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This approach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works well on artistic style transfer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. </a:t>
            </a:r>
          </a:p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The reason being,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style loss 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mentioned works well at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identifying colour and structures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.</a:t>
            </a:r>
            <a:endParaRPr lang="en-US" sz="2400" b="1" dirty="0">
              <a:solidFill>
                <a:srgbClr val="0033CC"/>
              </a:solidFill>
              <a:latin typeface="Trebuchet MS"/>
            </a:endParaRPr>
          </a:p>
          <a:p>
            <a:r>
              <a:rPr lang="en-US" sz="2400" b="1" dirty="0">
                <a:solidFill>
                  <a:srgbClr val="0033CC"/>
                </a:solidFill>
                <a:latin typeface="Trebuchet MS"/>
              </a:rPr>
              <a:t>In case of fonts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,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neither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 do we have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colours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nor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 do we want the same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black structure of the input font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.</a:t>
            </a:r>
          </a:p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This requires us to change the way in which style loss is calculated or try another approach as discussed further.</a:t>
            </a:r>
          </a:p>
        </p:txBody>
      </p:sp>
    </p:spTree>
    <p:extLst>
      <p:ext uri="{BB962C8B-B14F-4D97-AF65-F5344CB8AC3E}">
        <p14:creationId xmlns:p14="http://schemas.microsoft.com/office/powerpoint/2010/main" val="189905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6F04BA-6351-4406-93A5-201D6C83407D}"/>
              </a:ext>
            </a:extLst>
          </p:cNvPr>
          <p:cNvSpPr txBox="1">
            <a:spLocks/>
          </p:cNvSpPr>
          <p:nvPr/>
        </p:nvSpPr>
        <p:spPr>
          <a:xfrm>
            <a:off x="609600" y="1582379"/>
            <a:ext cx="9601200" cy="461665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Benefits</a:t>
            </a:r>
          </a:p>
          <a:p>
            <a:pPr marL="457200" indent="-4572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5243A24-7B1E-4FBF-A7A1-F5F47DC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9B7EB3-46E9-4E53-B9C0-830D31687E53}"/>
              </a:ext>
            </a:extLst>
          </p:cNvPr>
          <p:cNvSpPr/>
          <p:nvPr/>
        </p:nvSpPr>
        <p:spPr>
          <a:xfrm>
            <a:off x="609600" y="2093380"/>
            <a:ext cx="10591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The results of the model improve on increasing the image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Identifiable style transfer obtained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175DEA-2A8F-4E4A-ACE7-3DEF3B386554}"/>
              </a:ext>
            </a:extLst>
          </p:cNvPr>
          <p:cNvSpPr txBox="1">
            <a:spLocks/>
          </p:cNvSpPr>
          <p:nvPr/>
        </p:nvSpPr>
        <p:spPr>
          <a:xfrm>
            <a:off x="609600" y="3364543"/>
            <a:ext cx="9601200" cy="461665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Drawbacks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9DAC5-4EFA-431F-954A-7A81C18D767E}"/>
              </a:ext>
            </a:extLst>
          </p:cNvPr>
          <p:cNvSpPr/>
          <p:nvPr/>
        </p:nvSpPr>
        <p:spPr>
          <a:xfrm>
            <a:off x="609600" y="3846797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Although the results of the model improve on increasing the image size, the generation time increases significantly.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The model outputs saturate after a few thousand iterations.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Each letter needs to be iteratively generated(1000).</a:t>
            </a:r>
          </a:p>
          <a:p>
            <a:endParaRPr lang="en-US" sz="2400" dirty="0">
              <a:solidFill>
                <a:srgbClr val="0033CC"/>
              </a:solidFill>
              <a:latin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33CC"/>
              </a:solidFill>
              <a:latin typeface="Trebuchet MS"/>
            </a:endParaRPr>
          </a:p>
        </p:txBody>
      </p:sp>
      <p:pic>
        <p:nvPicPr>
          <p:cNvPr id="10" name="Picture 9" descr="Shape, rectangle, square&#10;&#10;Description automatically generated">
            <a:extLst>
              <a:ext uri="{FF2B5EF4-FFF2-40B4-BE49-F238E27FC236}">
                <a16:creationId xmlns:a16="http://schemas.microsoft.com/office/drawing/2014/main" id="{870A5E64-FF64-4BF0-83BD-671A0B40E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605670"/>
            <a:ext cx="3775687" cy="2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4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 &amp; Pseudocode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0B15D-7B0A-4FFE-80EC-BB35D3E2BD47}"/>
              </a:ext>
            </a:extLst>
          </p:cNvPr>
          <p:cNvSpPr/>
          <p:nvPr/>
        </p:nvSpPr>
        <p:spPr>
          <a:xfrm>
            <a:off x="838200" y="1828800"/>
            <a:ext cx="792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for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gen_feature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,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orig_feature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,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style_feature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 in zip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	(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generated_features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,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original_img_features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,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style_features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):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channel, height, width =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gen_feature.shape</a:t>
            </a:r>
            <a:endParaRPr lang="en-IN" sz="2000" dirty="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original_loss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 +=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torch.mean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((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gen_feature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 -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orig_feature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) ** 2)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# Compute Gram Matrix of generated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G =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gen_feature.view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(channel, height * width).mm(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   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gen_feature.view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(channel, height * width).t()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  )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# Compute Gram Matrix of Style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A =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style_feature.view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(channel, height * width).mm(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   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style_feature.view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(channel, height * width).t()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)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style_loss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 +=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torch.mean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((G - A) ** 2)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total_loss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 = alpha *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original_loss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 + beta *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style_loss</a:t>
            </a:r>
            <a:endParaRPr lang="en-IN" sz="2000" i="0" dirty="0">
              <a:solidFill>
                <a:srgbClr val="0033C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2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41296" y="1689848"/>
            <a:ext cx="8077200" cy="94381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2. Autoencoders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Model architecture</a:t>
            </a: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BF3954-C280-4A30-B2F9-01D082A67E34}"/>
              </a:ext>
            </a:extLst>
          </p:cNvPr>
          <p:cNvGrpSpPr/>
          <p:nvPr/>
        </p:nvGrpSpPr>
        <p:grpSpPr>
          <a:xfrm>
            <a:off x="304800" y="2897751"/>
            <a:ext cx="11622656" cy="2538953"/>
            <a:chOff x="304800" y="2897751"/>
            <a:chExt cx="11622656" cy="253895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94F7536-82F2-4706-AB02-36ADAF95C3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5" t="18013" r="19897" b="33502"/>
            <a:stretch/>
          </p:blipFill>
          <p:spPr>
            <a:xfrm>
              <a:off x="2307033" y="2897751"/>
              <a:ext cx="7577933" cy="2538953"/>
            </a:xfrm>
            <a:prstGeom prst="rect">
              <a:avLst/>
            </a:prstGeom>
          </p:spPr>
        </p:pic>
        <p:pic>
          <p:nvPicPr>
            <p:cNvPr id="9" name="Picture 8" descr="A picture containing text, dark, night sky&#10;&#10;Description automatically generated">
              <a:extLst>
                <a:ext uri="{FF2B5EF4-FFF2-40B4-BE49-F238E27FC236}">
                  <a16:creationId xmlns:a16="http://schemas.microsoft.com/office/drawing/2014/main" id="{EC5CC9E4-71C9-4AF9-991D-191F43B52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3574943"/>
              <a:ext cx="1718467" cy="17184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 descr="A picture containing dark, night sky&#10;&#10;Description automatically generated">
              <a:extLst>
                <a:ext uri="{FF2B5EF4-FFF2-40B4-BE49-F238E27FC236}">
                  <a16:creationId xmlns:a16="http://schemas.microsoft.com/office/drawing/2014/main" id="{CA2EA6A4-45D1-4E86-A5F5-5FF77B40D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5175" y="3571129"/>
              <a:ext cx="1722281" cy="17222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F4EFD024-0C75-483A-B7D0-065E5584D420}"/>
                </a:ext>
              </a:extLst>
            </p:cNvPr>
            <p:cNvSpPr/>
            <p:nvPr/>
          </p:nvSpPr>
          <p:spPr>
            <a:xfrm>
              <a:off x="2023267" y="4343400"/>
              <a:ext cx="320209" cy="76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34C8304A-9B8E-4837-82B8-1263DA122D2C}"/>
                </a:ext>
              </a:extLst>
            </p:cNvPr>
            <p:cNvSpPr/>
            <p:nvPr/>
          </p:nvSpPr>
          <p:spPr>
            <a:xfrm>
              <a:off x="9808689" y="4343400"/>
              <a:ext cx="396486" cy="76200"/>
            </a:xfrm>
            <a:prstGeom prst="rightArrow">
              <a:avLst/>
            </a:prstGeom>
            <a:solidFill>
              <a:srgbClr val="00B949"/>
            </a:solidFill>
            <a:ln>
              <a:solidFill>
                <a:srgbClr val="32CA8C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3351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6F04BA-6351-4406-93A5-201D6C83407D}"/>
              </a:ext>
            </a:extLst>
          </p:cNvPr>
          <p:cNvSpPr txBox="1">
            <a:spLocks/>
          </p:cNvSpPr>
          <p:nvPr/>
        </p:nvSpPr>
        <p:spPr>
          <a:xfrm>
            <a:off x="838200" y="1752601"/>
            <a:ext cx="24384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Basic approach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5243A24-7B1E-4FBF-A7A1-F5F47DC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3E89C-9C0B-4FF4-9CCF-DFDEFF8C2E65}"/>
              </a:ext>
            </a:extLst>
          </p:cNvPr>
          <p:cNvSpPr/>
          <p:nvPr/>
        </p:nvSpPr>
        <p:spPr>
          <a:xfrm>
            <a:off x="838200" y="2362200"/>
            <a:ext cx="9944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idea is to train an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autoencoder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which takes a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character in basic font as input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converts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it into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required font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Currently,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English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letters of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Screen Sans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style are being taken as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input images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and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letters of the required font 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are taken as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output images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Based on this the autoencoder is trained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Later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when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Kannada letters 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are provided as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inputs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,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outputs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obtained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are expected to have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desired style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Hence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style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transfer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has been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obtained.</a:t>
            </a:r>
          </a:p>
        </p:txBody>
      </p:sp>
    </p:spTree>
    <p:extLst>
      <p:ext uri="{BB962C8B-B14F-4D97-AF65-F5344CB8AC3E}">
        <p14:creationId xmlns:p14="http://schemas.microsoft.com/office/powerpoint/2010/main" val="1104850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6F04BA-6351-4406-93A5-201D6C83407D}"/>
              </a:ext>
            </a:extLst>
          </p:cNvPr>
          <p:cNvSpPr txBox="1">
            <a:spLocks/>
          </p:cNvSpPr>
          <p:nvPr/>
        </p:nvSpPr>
        <p:spPr>
          <a:xfrm>
            <a:off x="619539" y="1465517"/>
            <a:ext cx="24384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Results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5243A24-7B1E-4FBF-A7A1-F5F47DC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4DE6074-0321-4D92-8DC8-21C63E4C07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4" t="6159" r="9376" b="6341"/>
          <a:stretch/>
        </p:blipFill>
        <p:spPr>
          <a:xfrm>
            <a:off x="1958009" y="1983432"/>
            <a:ext cx="9601200" cy="2133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7007B0-FAC0-4820-8923-774CDB5C9B98}"/>
              </a:ext>
            </a:extLst>
          </p:cNvPr>
          <p:cNvSpPr txBox="1">
            <a:spLocks/>
          </p:cNvSpPr>
          <p:nvPr/>
        </p:nvSpPr>
        <p:spPr>
          <a:xfrm>
            <a:off x="924339" y="2093772"/>
            <a:ext cx="9144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Train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C7F1ED8F-8B8A-4EE6-AB2C-0680450851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5625"/>
          <a:stretch/>
        </p:blipFill>
        <p:spPr>
          <a:xfrm>
            <a:off x="1981200" y="4130284"/>
            <a:ext cx="8001000" cy="24384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97BAA0-5975-49A5-90C0-95FA82F03518}"/>
              </a:ext>
            </a:extLst>
          </p:cNvPr>
          <p:cNvSpPr txBox="1">
            <a:spLocks/>
          </p:cNvSpPr>
          <p:nvPr/>
        </p:nvSpPr>
        <p:spPr>
          <a:xfrm>
            <a:off x="924339" y="4302563"/>
            <a:ext cx="9144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Test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54E458-3278-4E67-861A-9053B6C5E43B}"/>
              </a:ext>
            </a:extLst>
          </p:cNvPr>
          <p:cNvSpPr txBox="1">
            <a:spLocks/>
          </p:cNvSpPr>
          <p:nvPr/>
        </p:nvSpPr>
        <p:spPr>
          <a:xfrm>
            <a:off x="924339" y="2093771"/>
            <a:ext cx="9144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Train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3136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6F04BA-6351-4406-93A5-201D6C83407D}"/>
              </a:ext>
            </a:extLst>
          </p:cNvPr>
          <p:cNvSpPr txBox="1">
            <a:spLocks/>
          </p:cNvSpPr>
          <p:nvPr/>
        </p:nvSpPr>
        <p:spPr>
          <a:xfrm>
            <a:off x="609600" y="1478013"/>
            <a:ext cx="24384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Results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5243A24-7B1E-4FBF-A7A1-F5F47DC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7007B0-FAC0-4820-8923-774CDB5C9B98}"/>
              </a:ext>
            </a:extLst>
          </p:cNvPr>
          <p:cNvSpPr txBox="1">
            <a:spLocks/>
          </p:cNvSpPr>
          <p:nvPr/>
        </p:nvSpPr>
        <p:spPr>
          <a:xfrm>
            <a:off x="4157869" y="1905000"/>
            <a:ext cx="3995531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Kannada letters and digits: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97BAA0-5975-49A5-90C0-95FA82F03518}"/>
              </a:ext>
            </a:extLst>
          </p:cNvPr>
          <p:cNvSpPr txBox="1">
            <a:spLocks/>
          </p:cNvSpPr>
          <p:nvPr/>
        </p:nvSpPr>
        <p:spPr>
          <a:xfrm>
            <a:off x="4576969" y="4309779"/>
            <a:ext cx="3038062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Sharpened images: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92377-45A2-4BA3-A63E-A2A735ECF4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14175" r="8750" b="14175"/>
          <a:stretch/>
        </p:blipFill>
        <p:spPr>
          <a:xfrm>
            <a:off x="1371600" y="2270142"/>
            <a:ext cx="9809736" cy="1771019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95459D5-BD3A-4BF9-B9D6-60557AA727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14175" r="8750" b="14175"/>
          <a:stretch/>
        </p:blipFill>
        <p:spPr>
          <a:xfrm>
            <a:off x="1371600" y="4771445"/>
            <a:ext cx="10103759" cy="18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5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4">
            <a:extLst>
              <a:ext uri="{FF2B5EF4-FFF2-40B4-BE49-F238E27FC236}">
                <a16:creationId xmlns:a16="http://schemas.microsoft.com/office/drawing/2014/main" id="{D5243A24-7B1E-4FBF-A7A1-F5F47DC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FE3B10-5CE6-477B-8B07-14436C598129}"/>
              </a:ext>
            </a:extLst>
          </p:cNvPr>
          <p:cNvSpPr txBox="1">
            <a:spLocks/>
          </p:cNvSpPr>
          <p:nvPr/>
        </p:nvSpPr>
        <p:spPr>
          <a:xfrm>
            <a:off x="800100" y="1676400"/>
            <a:ext cx="22860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Benefits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A92C8C-9E14-4F8F-B8DB-F2292094C467}"/>
              </a:ext>
            </a:extLst>
          </p:cNvPr>
          <p:cNvSpPr/>
          <p:nvPr/>
        </p:nvSpPr>
        <p:spPr>
          <a:xfrm>
            <a:off x="800100" y="2138066"/>
            <a:ext cx="1059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Just a single trained autoencoder can be used to generate fonts for every character of Kannada language.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Models are comparatively smaller.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Generation is very quick.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9DFB97-3C3A-4847-B7C5-95B8C6707D08}"/>
              </a:ext>
            </a:extLst>
          </p:cNvPr>
          <p:cNvSpPr txBox="1">
            <a:spLocks/>
          </p:cNvSpPr>
          <p:nvPr/>
        </p:nvSpPr>
        <p:spPr>
          <a:xfrm>
            <a:off x="800100" y="3938559"/>
            <a:ext cx="22860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Drawbacks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0474D7-32EA-4263-9CBB-E2803FFE4DA6}"/>
              </a:ext>
            </a:extLst>
          </p:cNvPr>
          <p:cNvSpPr/>
          <p:nvPr/>
        </p:nvSpPr>
        <p:spPr>
          <a:xfrm>
            <a:off x="833230" y="4400225"/>
            <a:ext cx="1059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New model is required for each font.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English letters are not as detailed as Kannada fonts. Hence, style transfer currently results in removal of these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Creation of large labelled dataset is quite challenging.</a:t>
            </a:r>
          </a:p>
        </p:txBody>
      </p:sp>
    </p:spTree>
    <p:extLst>
      <p:ext uri="{BB962C8B-B14F-4D97-AF65-F5344CB8AC3E}">
        <p14:creationId xmlns:p14="http://schemas.microsoft.com/office/powerpoint/2010/main" val="326527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0200" y="1676400"/>
            <a:ext cx="8534400" cy="47244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 of the Project.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Approach &amp; Design Description.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and Demonstration.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 for Pending Tasks.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 &amp; Pseudocode</a:t>
            </a:r>
            <a:endParaRPr lang="en-US" sz="2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9CD6B34-8AF6-4B4A-A290-9ED3C5769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828800"/>
            <a:ext cx="985077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rgbClr val="0033CC"/>
                </a:solidFill>
              </a:rPr>
              <a:t>input_img</a:t>
            </a:r>
            <a:r>
              <a:rPr lang="en-US" altLang="en-US" sz="2000" dirty="0">
                <a:solidFill>
                  <a:srgbClr val="0033CC"/>
                </a:solidFill>
              </a:rPr>
              <a:t> = </a:t>
            </a:r>
            <a:r>
              <a:rPr lang="en-US" altLang="en-US" sz="2000" dirty="0" err="1">
                <a:solidFill>
                  <a:srgbClr val="0033CC"/>
                </a:solidFill>
              </a:rPr>
              <a:t>keras.Input</a:t>
            </a:r>
            <a:r>
              <a:rPr lang="en-US" altLang="en-US" sz="2000" dirty="0">
                <a:solidFill>
                  <a:srgbClr val="0033CC"/>
                </a:solidFill>
              </a:rPr>
              <a:t>(shape=(DIMS, DIMS, CHANELS))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33CC"/>
                </a:solidFill>
              </a:rPr>
              <a:t>size = </a:t>
            </a:r>
            <a:r>
              <a:rPr lang="en-US" altLang="en-US" sz="2000" dirty="0" err="1">
                <a:solidFill>
                  <a:srgbClr val="0033CC"/>
                </a:solidFill>
              </a:rPr>
              <a:t>len</a:t>
            </a:r>
            <a:r>
              <a:rPr lang="en-US" altLang="en-US" sz="2000" dirty="0">
                <a:solidFill>
                  <a:srgbClr val="0033CC"/>
                </a:solidFill>
              </a:rPr>
              <a:t>(</a:t>
            </a:r>
            <a:r>
              <a:rPr lang="en-US" altLang="en-US" sz="2000" dirty="0" err="1">
                <a:solidFill>
                  <a:srgbClr val="0033CC"/>
                </a:solidFill>
              </a:rPr>
              <a:t>layer_depths</a:t>
            </a:r>
            <a:r>
              <a:rPr lang="en-US" altLang="en-US" sz="2000" dirty="0">
                <a:solidFill>
                  <a:srgbClr val="0033CC"/>
                </a:solidFill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33CC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33CC"/>
                </a:solidFill>
              </a:rPr>
              <a:t>x = layers.Conv2D(8, (9, 9), activation='</a:t>
            </a:r>
            <a:r>
              <a:rPr lang="en-US" altLang="en-US" sz="2000" dirty="0" err="1">
                <a:solidFill>
                  <a:srgbClr val="0033CC"/>
                </a:solidFill>
              </a:rPr>
              <a:t>relu</a:t>
            </a:r>
            <a:r>
              <a:rPr lang="en-US" altLang="en-US" sz="2000" dirty="0">
                <a:solidFill>
                  <a:srgbClr val="0033CC"/>
                </a:solidFill>
              </a:rPr>
              <a:t>', padding='same')(</a:t>
            </a:r>
            <a:r>
              <a:rPr lang="en-US" altLang="en-US" sz="2000" dirty="0" err="1">
                <a:solidFill>
                  <a:srgbClr val="0033CC"/>
                </a:solidFill>
              </a:rPr>
              <a:t>input_img</a:t>
            </a:r>
            <a:r>
              <a:rPr lang="en-US" altLang="en-US" sz="2000" dirty="0">
                <a:solidFill>
                  <a:srgbClr val="0033CC"/>
                </a:solidFill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33CC"/>
                </a:solidFill>
              </a:rPr>
              <a:t>x = layers.MaxPooling2D((2, 2), padding='same')(x)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33CC"/>
                </a:solidFill>
              </a:rPr>
              <a:t>x = layers.Conv2D(8, (9, 9), activation='</a:t>
            </a:r>
            <a:r>
              <a:rPr lang="en-US" altLang="en-US" sz="2000" dirty="0" err="1">
                <a:solidFill>
                  <a:srgbClr val="0033CC"/>
                </a:solidFill>
              </a:rPr>
              <a:t>relu</a:t>
            </a:r>
            <a:r>
              <a:rPr lang="en-US" altLang="en-US" sz="2000" dirty="0">
                <a:solidFill>
                  <a:srgbClr val="0033CC"/>
                </a:solidFill>
              </a:rPr>
              <a:t>', padding='same')(</a:t>
            </a:r>
            <a:r>
              <a:rPr lang="en-US" altLang="en-US" sz="2000" dirty="0" err="1">
                <a:solidFill>
                  <a:srgbClr val="0033CC"/>
                </a:solidFill>
              </a:rPr>
              <a:t>input_img</a:t>
            </a:r>
            <a:r>
              <a:rPr lang="en-US" altLang="en-US" sz="2000" dirty="0">
                <a:solidFill>
                  <a:srgbClr val="0033CC"/>
                </a:solidFill>
              </a:rPr>
              <a:t>)</a:t>
            </a:r>
          </a:p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33CC"/>
                </a:solidFill>
              </a:rPr>
              <a:t>encoded = layers.MaxPooling2D((2, 2), padding='same')(x)</a:t>
            </a:r>
          </a:p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33CC"/>
              </a:solidFill>
            </a:endParaRPr>
          </a:p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33CC"/>
                </a:solidFill>
              </a:rPr>
              <a:t>x = layers.Conv2D(8, (9, 9), activation='</a:t>
            </a:r>
            <a:r>
              <a:rPr lang="en-US" altLang="en-US" sz="2000" dirty="0" err="1">
                <a:solidFill>
                  <a:srgbClr val="0033CC"/>
                </a:solidFill>
              </a:rPr>
              <a:t>relu</a:t>
            </a:r>
            <a:r>
              <a:rPr lang="en-US" altLang="en-US" sz="2000" dirty="0">
                <a:solidFill>
                  <a:srgbClr val="0033CC"/>
                </a:solidFill>
              </a:rPr>
              <a:t>', padding='same')(encoded)</a:t>
            </a:r>
          </a:p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33CC"/>
                </a:solidFill>
              </a:rPr>
              <a:t>x = layers.UpSampling2D((2, 2))(x)</a:t>
            </a:r>
          </a:p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33CC"/>
                </a:solidFill>
              </a:rPr>
              <a:t>x = layers.Conv2D(8, (9, 9), activation='</a:t>
            </a:r>
            <a:r>
              <a:rPr lang="en-US" altLang="en-US" sz="2000" dirty="0" err="1">
                <a:solidFill>
                  <a:srgbClr val="0033CC"/>
                </a:solidFill>
              </a:rPr>
              <a:t>relu</a:t>
            </a:r>
            <a:r>
              <a:rPr lang="en-US" altLang="en-US" sz="2000" dirty="0">
                <a:solidFill>
                  <a:srgbClr val="0033CC"/>
                </a:solidFill>
              </a:rPr>
              <a:t>', padding='same')(encoded)</a:t>
            </a:r>
          </a:p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33CC"/>
                </a:solidFill>
              </a:rPr>
              <a:t>x = layers.UpSampling2D((2, 2))(x)</a:t>
            </a:r>
          </a:p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33CC"/>
                </a:solidFill>
              </a:rPr>
              <a:t>decoded = layers.Conv2D(CHANELS, (7, 7), activation='sigmoid', padding='same')(x)</a:t>
            </a:r>
          </a:p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33CC"/>
                </a:solidFill>
              </a:rPr>
              <a:t>autoencoder = </a:t>
            </a:r>
            <a:r>
              <a:rPr lang="en-US" altLang="en-US" sz="2000" dirty="0" err="1">
                <a:solidFill>
                  <a:srgbClr val="0033CC"/>
                </a:solidFill>
              </a:rPr>
              <a:t>keras.Model</a:t>
            </a:r>
            <a:r>
              <a:rPr lang="en-US" altLang="en-US" sz="2000" dirty="0">
                <a:solidFill>
                  <a:srgbClr val="0033CC"/>
                </a:solidFill>
              </a:rPr>
              <a:t>(</a:t>
            </a:r>
            <a:r>
              <a:rPr lang="en-US" altLang="en-US" sz="2000" dirty="0" err="1">
                <a:solidFill>
                  <a:srgbClr val="0033CC"/>
                </a:solidFill>
              </a:rPr>
              <a:t>input_img</a:t>
            </a:r>
            <a:r>
              <a:rPr lang="en-US" altLang="en-US" sz="2000" dirty="0">
                <a:solidFill>
                  <a:srgbClr val="0033CC"/>
                </a:solidFill>
              </a:rPr>
              <a:t>, decoded)</a:t>
            </a:r>
          </a:p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rgbClr val="0033CC"/>
                </a:solidFill>
              </a:rPr>
              <a:t>autoencoder.compile</a:t>
            </a:r>
            <a:r>
              <a:rPr lang="en-US" altLang="en-US" sz="2000" dirty="0">
                <a:solidFill>
                  <a:srgbClr val="0033CC"/>
                </a:solidFill>
              </a:rPr>
              <a:t>(optimizer='</a:t>
            </a:r>
            <a:r>
              <a:rPr lang="en-US" altLang="en-US" sz="2000" dirty="0" err="1">
                <a:solidFill>
                  <a:srgbClr val="0033CC"/>
                </a:solidFill>
              </a:rPr>
              <a:t>adam</a:t>
            </a:r>
            <a:r>
              <a:rPr lang="en-US" altLang="en-US" sz="2000" dirty="0">
                <a:solidFill>
                  <a:srgbClr val="0033CC"/>
                </a:solidFill>
              </a:rPr>
              <a:t>', loss='</a:t>
            </a:r>
            <a:r>
              <a:rPr lang="en-US" altLang="en-US" sz="2000" dirty="0" err="1">
                <a:solidFill>
                  <a:srgbClr val="0033CC"/>
                </a:solidFill>
              </a:rPr>
              <a:t>binary_crossentropy</a:t>
            </a:r>
            <a:r>
              <a:rPr lang="en-US" altLang="en-US" sz="2000" dirty="0">
                <a:solidFill>
                  <a:srgbClr val="0033CC"/>
                </a:solidFill>
              </a:rPr>
              <a:t>')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So far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609600" y="1964353"/>
            <a:ext cx="10363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Progress: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Started off by obtaining datasets and cleaning them for the Kannada language.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From there, the initial stage was the generation of characters for the Kannada language. This has been fulfilled. 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maatras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otaksharas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is also being generated. 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Next came the inculcating style transfer. To begin with, we have obtained and cleaned the dataset of English letters and labelled them as per requirement.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successfully trained a basic model for the style transfer.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Percentage of completion of the project: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72%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Demonstration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4800600" y="3429000"/>
            <a:ext cx="259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DEMONSTRATION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 – Update on Pending Tasks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579D14-D703-4A9E-8D71-16A1A4DFF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669723"/>
              </p:ext>
            </p:extLst>
          </p:nvPr>
        </p:nvGraphicFramePr>
        <p:xfrm>
          <a:off x="838200" y="2604752"/>
          <a:ext cx="10515600" cy="1648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591">
                  <a:extLst>
                    <a:ext uri="{9D8B030D-6E8A-4147-A177-3AD203B41FA5}">
                      <a16:colId xmlns:a16="http://schemas.microsoft.com/office/drawing/2014/main" val="855136389"/>
                    </a:ext>
                  </a:extLst>
                </a:gridCol>
                <a:gridCol w="3755571">
                  <a:extLst>
                    <a:ext uri="{9D8B030D-6E8A-4147-A177-3AD203B41FA5}">
                      <a16:colId xmlns:a16="http://schemas.microsoft.com/office/drawing/2014/main" val="2291867508"/>
                    </a:ext>
                  </a:extLst>
                </a:gridCol>
                <a:gridCol w="3482438">
                  <a:extLst>
                    <a:ext uri="{9D8B030D-6E8A-4147-A177-3AD203B41FA5}">
                      <a16:colId xmlns:a16="http://schemas.microsoft.com/office/drawing/2014/main" val="2864907636"/>
                    </a:ext>
                  </a:extLst>
                </a:gridCol>
              </a:tblGrid>
              <a:tr h="45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WEEK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 WEEKS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FOLLOWING WEEKS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773137"/>
                  </a:ext>
                </a:extLst>
              </a:tr>
              <a:tr h="936203">
                <a:tc>
                  <a:txBody>
                    <a:bodyPr/>
                    <a:lstStyle/>
                    <a:p>
                      <a:pPr marL="342891" lvl="0" indent="0" algn="just" ea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IN" sz="2400" dirty="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Extending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Fine tuning(obtaining accurate loss function and training the model) </a:t>
                      </a:r>
                      <a:endParaRPr lang="en-IN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Documentation</a:t>
                      </a:r>
                      <a:endParaRPr lang="en-IN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3363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066800" y="2084311"/>
            <a:ext cx="88391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two approaches pursued provide decent results for English language. 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However, have not successfully captured all the intricated details of the Kannada language.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Figuring out a loss function to capture the font styles is crucial for further enhancement of the obtained results.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We plan to develop our own loss function and test them to achieve the expected results.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ABB1-D22C-4117-BEF0-52433421F4BD}"/>
              </a:ext>
            </a:extLst>
          </p:cNvPr>
          <p:cNvSpPr txBox="1"/>
          <p:nvPr/>
        </p:nvSpPr>
        <p:spPr>
          <a:xfrm>
            <a:off x="609600" y="2072386"/>
            <a:ext cx="9982200" cy="17727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24000" indent="12700" eaLnBrk="0" hangingPunct="0">
              <a:spcBef>
                <a:spcPts val="0"/>
              </a:spcBef>
              <a:defRPr/>
            </a:pPr>
            <a:r>
              <a:rPr lang="en-IN" b="1" dirty="0">
                <a:latin typeface="Trebuchet MS"/>
                <a:sym typeface="Calibri"/>
              </a:rPr>
              <a:t>Research Paper</a:t>
            </a:r>
          </a:p>
          <a:p>
            <a:pPr marL="324000" eaLnBrk="0">
              <a:defRPr/>
            </a:pPr>
            <a:r>
              <a:rPr lang="en-US" dirty="0">
                <a:latin typeface="Trebuchet MS" panose="020B0603020202020204" pitchFamily="34" charset="0"/>
              </a:rPr>
              <a:t>[1] 	</a:t>
            </a:r>
            <a:r>
              <a:rPr lang="en-IN" dirty="0" err="1">
                <a:latin typeface="Trebuchet MS" panose="020B0603020202020204" pitchFamily="34" charset="0"/>
              </a:rPr>
              <a:t>Samaneh</a:t>
            </a:r>
            <a:r>
              <a:rPr lang="en-IN" dirty="0">
                <a:latin typeface="Trebuchet MS" panose="020B0603020202020204" pitchFamily="34" charset="0"/>
              </a:rPr>
              <a:t> Azadi, Matthew Fisher, Vladimir Kim, </a:t>
            </a:r>
            <a:r>
              <a:rPr lang="en-IN" dirty="0" err="1">
                <a:latin typeface="Trebuchet MS" panose="020B0603020202020204" pitchFamily="34" charset="0"/>
              </a:rPr>
              <a:t>Zhaowen</a:t>
            </a:r>
            <a:r>
              <a:rPr lang="en-IN" dirty="0">
                <a:latin typeface="Trebuchet MS" panose="020B0603020202020204" pitchFamily="34" charset="0"/>
              </a:rPr>
              <a:t> Wang, Eli </a:t>
            </a:r>
            <a:r>
              <a:rPr lang="en-IN" dirty="0" err="1">
                <a:latin typeface="Trebuchet MS" panose="020B0603020202020204" pitchFamily="34" charset="0"/>
              </a:rPr>
              <a:t>Shechtman</a:t>
            </a:r>
            <a:r>
              <a:rPr lang="en-IN" dirty="0">
                <a:latin typeface="Trebuchet MS" panose="020B0603020202020204" pitchFamily="34" charset="0"/>
              </a:rPr>
              <a:t>, Trevor 	Darrell, </a:t>
            </a:r>
            <a:r>
              <a:rPr lang="en-US" dirty="0">
                <a:latin typeface="Trebuchet MS" panose="020B0603020202020204" pitchFamily="34" charset="0"/>
              </a:rPr>
              <a:t>“Multi-Content GAN for Few-Shot Font Style Transfer</a:t>
            </a:r>
            <a:r>
              <a:rPr lang="en-IN" dirty="0">
                <a:latin typeface="Trebuchet MS" panose="020B0603020202020204" pitchFamily="34" charset="0"/>
              </a:rPr>
              <a:t>”, Dec. 01, 2017</a:t>
            </a:r>
            <a:r>
              <a:rPr lang="en-US" dirty="0">
                <a:latin typeface="Trebuchet MS" panose="020B0603020202020204" pitchFamily="34" charset="0"/>
              </a:rPr>
              <a:t>.</a:t>
            </a:r>
            <a:r>
              <a:rPr lang="en-IN" dirty="0">
                <a:latin typeface="Trebuchet MS" panose="020B0603020202020204" pitchFamily="34" charset="0"/>
              </a:rPr>
              <a:t> 	[Online] </a:t>
            </a:r>
          </a:p>
          <a:p>
            <a:pPr marL="324000" eaLnBrk="0">
              <a:defRPr/>
            </a:pPr>
            <a:r>
              <a:rPr lang="en-IN" dirty="0">
                <a:latin typeface="Trebuchet MS" panose="020B0603020202020204" pitchFamily="34" charset="0"/>
              </a:rPr>
              <a:t>	Available: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>
                <a:latin typeface="Trebuchet MS" panose="020B0603020202020204" pitchFamily="34" charset="0"/>
                <a:hlinkClick r:id="rId2"/>
              </a:rPr>
              <a:t>https://arxiv.org/pdf/2006.06676.pdf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IN" dirty="0">
                <a:latin typeface="Trebuchet MS" panose="020B0603020202020204" pitchFamily="34" charset="0"/>
              </a:rPr>
              <a:t>[Accessed Jan. 16,2021]</a:t>
            </a:r>
          </a:p>
          <a:p>
            <a:pPr marL="342891" indent="12700" eaLnBrk="0">
              <a:spcBef>
                <a:spcPct val="20000"/>
              </a:spcBef>
              <a:defRPr/>
            </a:pPr>
            <a:endParaRPr lang="en-IN" sz="1600" dirty="0">
              <a:solidFill>
                <a:srgbClr val="0000FF"/>
              </a:solidFill>
              <a:latin typeface="Trebuchet MS" panose="020B0603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E58CEDF-1DFD-4E75-BCDC-06C392A6BBE8}"/>
              </a:ext>
            </a:extLst>
          </p:cNvPr>
          <p:cNvSpPr txBox="1"/>
          <p:nvPr/>
        </p:nvSpPr>
        <p:spPr>
          <a:xfrm>
            <a:off x="609600" y="3962400"/>
            <a:ext cx="9448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24000" indent="12700" eaLnBrk="0">
              <a:defRPr/>
            </a:pPr>
            <a:r>
              <a:rPr lang="en-IN" b="1" dirty="0">
                <a:latin typeface="Trebuchet MS" panose="020B0603020202020204" pitchFamily="34" charset="0"/>
              </a:rPr>
              <a:t>Research Paper</a:t>
            </a:r>
          </a:p>
          <a:p>
            <a:pPr marL="324000" eaLnBrk="0">
              <a:defRPr/>
            </a:pPr>
            <a:r>
              <a:rPr lang="en-US" dirty="0">
                <a:latin typeface="Trebuchet MS" panose="020B0603020202020204" pitchFamily="34" charset="0"/>
              </a:rPr>
              <a:t>[2] 	</a:t>
            </a:r>
            <a:r>
              <a:rPr lang="en-IN" dirty="0" err="1">
                <a:latin typeface="Trebuchet MS" panose="020B0603020202020204" pitchFamily="34" charset="0"/>
              </a:rPr>
              <a:t>Yonggyu</a:t>
            </a:r>
            <a:r>
              <a:rPr lang="en-IN" dirty="0">
                <a:latin typeface="Trebuchet MS" panose="020B0603020202020204" pitchFamily="34" charset="0"/>
              </a:rPr>
              <a:t> Park, </a:t>
            </a:r>
            <a:r>
              <a:rPr lang="en-IN" dirty="0" err="1">
                <a:latin typeface="Trebuchet MS" panose="020B0603020202020204" pitchFamily="34" charset="0"/>
              </a:rPr>
              <a:t>Junhyun</a:t>
            </a:r>
            <a:r>
              <a:rPr lang="en-IN" dirty="0">
                <a:latin typeface="Trebuchet MS" panose="020B0603020202020204" pitchFamily="34" charset="0"/>
              </a:rPr>
              <a:t> Lee, </a:t>
            </a:r>
            <a:r>
              <a:rPr lang="en-IN" dirty="0" err="1">
                <a:latin typeface="Trebuchet MS" panose="020B0603020202020204" pitchFamily="34" charset="0"/>
              </a:rPr>
              <a:t>Yookyung</a:t>
            </a:r>
            <a:r>
              <a:rPr lang="en-IN" dirty="0">
                <a:latin typeface="Trebuchet MS" panose="020B0603020202020204" pitchFamily="34" charset="0"/>
              </a:rPr>
              <a:t> Koh, </a:t>
            </a:r>
            <a:r>
              <a:rPr lang="en-IN" dirty="0" err="1">
                <a:latin typeface="Trebuchet MS" panose="020B0603020202020204" pitchFamily="34" charset="0"/>
              </a:rPr>
              <a:t>Inyeop</a:t>
            </a:r>
            <a:r>
              <a:rPr lang="en-IN" dirty="0">
                <a:latin typeface="Trebuchet MS" panose="020B0603020202020204" pitchFamily="34" charset="0"/>
              </a:rPr>
              <a:t> Lee, </a:t>
            </a:r>
            <a:r>
              <a:rPr lang="en-IN" dirty="0" err="1">
                <a:latin typeface="Trebuchet MS" panose="020B0603020202020204" pitchFamily="34" charset="0"/>
              </a:rPr>
              <a:t>Jinhyuk</a:t>
            </a:r>
            <a:r>
              <a:rPr lang="en-IN" dirty="0">
                <a:latin typeface="Trebuchet MS" panose="020B0603020202020204" pitchFamily="34" charset="0"/>
              </a:rPr>
              <a:t> Lee, </a:t>
            </a:r>
            <a:r>
              <a:rPr lang="en-IN" dirty="0" err="1">
                <a:latin typeface="Trebuchet MS" panose="020B0603020202020204" pitchFamily="34" charset="0"/>
              </a:rPr>
              <a:t>Jaewoo</a:t>
            </a:r>
            <a:r>
              <a:rPr lang="en-IN" dirty="0">
                <a:latin typeface="Trebuchet MS" panose="020B0603020202020204" pitchFamily="34" charset="0"/>
              </a:rPr>
              <a:t> 	Kang,</a:t>
            </a:r>
            <a:r>
              <a:rPr lang="en-US" dirty="0">
                <a:latin typeface="Trebuchet MS" panose="020B0603020202020204" pitchFamily="34" charset="0"/>
              </a:rPr>
              <a:t> “Typeface Completion with Generative Adversarial Networks</a:t>
            </a:r>
            <a:r>
              <a:rPr lang="en-IN" dirty="0">
                <a:latin typeface="Trebuchet MS" panose="020B0603020202020204" pitchFamily="34" charset="0"/>
              </a:rPr>
              <a:t>”, Dec. 13, 	2018</a:t>
            </a:r>
            <a:r>
              <a:rPr lang="en-US" dirty="0">
                <a:latin typeface="Trebuchet MS" panose="020B0603020202020204" pitchFamily="34" charset="0"/>
              </a:rPr>
              <a:t>.</a:t>
            </a:r>
            <a:r>
              <a:rPr lang="en-IN" dirty="0">
                <a:latin typeface="Trebuchet MS" panose="020B0603020202020204" pitchFamily="34" charset="0"/>
              </a:rPr>
              <a:t> [Online],	</a:t>
            </a:r>
          </a:p>
          <a:p>
            <a:pPr marL="324000" eaLnBrk="0">
              <a:defRPr/>
            </a:pPr>
            <a:r>
              <a:rPr lang="en-IN" dirty="0">
                <a:latin typeface="Trebuchet MS" panose="020B0603020202020204" pitchFamily="34" charset="0"/>
              </a:rPr>
              <a:t>	Available: </a:t>
            </a:r>
            <a:r>
              <a:rPr lang="en-US" altLang="en-US" dirty="0">
                <a:solidFill>
                  <a:srgbClr val="1155CC"/>
                </a:solidFill>
                <a:latin typeface="Helvetica Neue"/>
                <a:cs typeface="Arial" panose="020B0604020202020204" pitchFamily="34" charset="0"/>
                <a:hlinkClick r:id="rId3"/>
              </a:rPr>
              <a:t>https://arxiv.org/pdf/1811.03762.pdf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IN" dirty="0">
                <a:latin typeface="Trebuchet MS" panose="020B0603020202020204" pitchFamily="34" charset="0"/>
              </a:rPr>
              <a:t>[Accessed Jan. 05, 2020]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lang="en-US" sz="2400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CC19728B-3CBE-4C9D-9C6D-3101D55C2D27}"/>
              </a:ext>
            </a:extLst>
          </p:cNvPr>
          <p:cNvSpPr txBox="1"/>
          <p:nvPr/>
        </p:nvSpPr>
        <p:spPr>
          <a:xfrm>
            <a:off x="609600" y="2259449"/>
            <a:ext cx="96774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24000" indent="12700" eaLnBrk="0">
              <a:defRPr/>
            </a:pPr>
            <a:r>
              <a:rPr lang="en-IN" b="1" dirty="0">
                <a:latin typeface="Trebuchet MS"/>
              </a:rPr>
              <a:t>Research Paper</a:t>
            </a:r>
          </a:p>
          <a:p>
            <a:pPr marL="324000" eaLnBrk="0">
              <a:defRPr/>
            </a:pPr>
            <a:r>
              <a:rPr lang="en-US" dirty="0">
                <a:latin typeface="Trebuchet MS" panose="020B0603020202020204" pitchFamily="34" charset="0"/>
              </a:rPr>
              <a:t>[3] 	</a:t>
            </a:r>
            <a:r>
              <a:rPr lang="en-US" dirty="0" err="1">
                <a:latin typeface="Trebuchet MS" panose="020B0603020202020204" pitchFamily="34" charset="0"/>
              </a:rPr>
              <a:t>Yizhi</a:t>
            </a:r>
            <a:r>
              <a:rPr lang="en-US" dirty="0">
                <a:latin typeface="Trebuchet MS" panose="020B0603020202020204" pitchFamily="34" charset="0"/>
              </a:rPr>
              <a:t> Wang</a:t>
            </a:r>
            <a:r>
              <a:rPr lang="en-IN" dirty="0">
                <a:latin typeface="Trebuchet MS" panose="020B0603020202020204" pitchFamily="34" charset="0"/>
              </a:rPr>
              <a:t>, Peking University</a:t>
            </a:r>
            <a:r>
              <a:rPr lang="en-US" dirty="0">
                <a:latin typeface="Trebuchet MS" panose="020B0603020202020204" pitchFamily="34" charset="0"/>
              </a:rPr>
              <a:t>, “Attribute2Font</a:t>
            </a:r>
            <a:r>
              <a:rPr lang="en-IN" dirty="0">
                <a:latin typeface="Trebuchet MS" panose="020B0603020202020204" pitchFamily="34" charset="0"/>
              </a:rPr>
              <a:t>”, May. 16, 2020</a:t>
            </a:r>
            <a:r>
              <a:rPr lang="en-US" dirty="0">
                <a:latin typeface="Trebuchet MS" panose="020B0603020202020204" pitchFamily="34" charset="0"/>
              </a:rPr>
              <a:t>.</a:t>
            </a:r>
            <a:r>
              <a:rPr lang="en-IN" dirty="0">
                <a:latin typeface="Trebuchet MS" panose="020B0603020202020204" pitchFamily="34" charset="0"/>
              </a:rPr>
              <a:t> [Online],</a:t>
            </a:r>
          </a:p>
          <a:p>
            <a:pPr marL="324000" eaLnBrk="0">
              <a:defRPr/>
            </a:pPr>
            <a:r>
              <a:rPr lang="en-IN" dirty="0">
                <a:latin typeface="Trebuchet MS" panose="020B0603020202020204" pitchFamily="34" charset="0"/>
              </a:rPr>
              <a:t>	Available: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>
                <a:latin typeface="Trebuchet MS" panose="020B0603020202020204" pitchFamily="34" charset="0"/>
                <a:hlinkClick r:id="rId2"/>
              </a:rPr>
              <a:t>https://arxiv.org/pdf/2005.07865v1.pdf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IN" dirty="0">
                <a:latin typeface="Trebuchet MS" panose="020B0603020202020204" pitchFamily="34" charset="0"/>
              </a:rPr>
              <a:t>[Accessed Jan. 22, 2021]</a:t>
            </a:r>
          </a:p>
          <a:p>
            <a:pPr marL="324000" eaLnBrk="0">
              <a:defRPr/>
            </a:pPr>
            <a:endParaRPr lang="en-IN" sz="1600" dirty="0">
              <a:latin typeface="Trebuchet MS" panose="020B0603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2E1DB45-3548-4F46-A1A7-0C49601C2E5C}"/>
              </a:ext>
            </a:extLst>
          </p:cNvPr>
          <p:cNvSpPr txBox="1"/>
          <p:nvPr/>
        </p:nvSpPr>
        <p:spPr>
          <a:xfrm>
            <a:off x="586409" y="3499006"/>
            <a:ext cx="967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24000" indent="12700" eaLnBrk="0">
              <a:defRPr/>
            </a:pPr>
            <a:r>
              <a:rPr lang="en-IN" b="1" dirty="0">
                <a:latin typeface="Trebuchet MS"/>
              </a:rPr>
              <a:t>Research Paper</a:t>
            </a:r>
          </a:p>
          <a:p>
            <a:pPr marL="324000" eaLnBrk="0">
              <a:defRPr/>
            </a:pPr>
            <a:r>
              <a:rPr lang="en-US" dirty="0">
                <a:latin typeface="Trebuchet MS" panose="020B0603020202020204" pitchFamily="34" charset="0"/>
              </a:rPr>
              <a:t>[4] 	Leon A. </a:t>
            </a:r>
            <a:r>
              <a:rPr lang="en-US" dirty="0" err="1">
                <a:latin typeface="Trebuchet MS" panose="020B0603020202020204" pitchFamily="34" charset="0"/>
              </a:rPr>
              <a:t>Gatys</a:t>
            </a:r>
            <a:r>
              <a:rPr lang="en-US" dirty="0">
                <a:latin typeface="Trebuchet MS" panose="020B0603020202020204" pitchFamily="34" charset="0"/>
              </a:rPr>
              <a:t>, Alexander S. Ecker, Matthias </a:t>
            </a:r>
            <a:r>
              <a:rPr lang="en-US" dirty="0" err="1">
                <a:latin typeface="Trebuchet MS" panose="020B0603020202020204" pitchFamily="34" charset="0"/>
              </a:rPr>
              <a:t>Bathge</a:t>
            </a:r>
            <a:r>
              <a:rPr lang="en-US" dirty="0">
                <a:latin typeface="Trebuchet MS" panose="020B0603020202020204" pitchFamily="34" charset="0"/>
              </a:rPr>
              <a:t>, “A Neural Algorithm of Artistic 	Style</a:t>
            </a:r>
            <a:r>
              <a:rPr lang="en-IN" dirty="0">
                <a:latin typeface="Trebuchet MS" panose="020B0603020202020204" pitchFamily="34" charset="0"/>
              </a:rPr>
              <a:t>”, Sep. 02, 2015</a:t>
            </a:r>
            <a:r>
              <a:rPr lang="en-US" dirty="0">
                <a:latin typeface="Trebuchet MS" panose="020B0603020202020204" pitchFamily="34" charset="0"/>
              </a:rPr>
              <a:t>.</a:t>
            </a:r>
            <a:r>
              <a:rPr lang="en-IN" dirty="0">
                <a:latin typeface="Trebuchet MS" panose="020B0603020202020204" pitchFamily="34" charset="0"/>
              </a:rPr>
              <a:t> [Online],</a:t>
            </a:r>
          </a:p>
          <a:p>
            <a:pPr marL="324000" eaLnBrk="0">
              <a:defRPr/>
            </a:pPr>
            <a:r>
              <a:rPr lang="en-IN" dirty="0">
                <a:latin typeface="Trebuchet MS" panose="020B0603020202020204" pitchFamily="34" charset="0"/>
              </a:rPr>
              <a:t>	Available: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altLang="en-US" dirty="0">
                <a:solidFill>
                  <a:srgbClr val="0563C1"/>
                </a:solidFill>
                <a:latin typeface="Trebuchet MS" panose="020B0603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https://arxiv.org/pdf/1508.06576.pdf</a:t>
            </a:r>
            <a:r>
              <a:rPr lang="en-US" altLang="en-US" dirty="0">
                <a:solidFill>
                  <a:srgbClr val="0563C1"/>
                </a:solidFill>
                <a:latin typeface="Trebuchet MS" panose="020B0603020202020204" pitchFamily="34" charset="0"/>
              </a:rPr>
              <a:t> </a:t>
            </a:r>
            <a:r>
              <a:rPr lang="en-IN" dirty="0">
                <a:latin typeface="Trebuchet MS" panose="020B0603020202020204" pitchFamily="34" charset="0"/>
              </a:rPr>
              <a:t>[Accessed Feb. 01, 2021]</a:t>
            </a:r>
          </a:p>
          <a:p>
            <a:pPr marL="324000" eaLnBrk="0">
              <a:defRPr/>
            </a:pPr>
            <a:endParaRPr lang="en-IN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75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 and Scope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AA9E3E-8898-4CD4-B55B-7098F7F84576}"/>
              </a:ext>
            </a:extLst>
          </p:cNvPr>
          <p:cNvSpPr txBox="1">
            <a:spLocks/>
          </p:cNvSpPr>
          <p:nvPr/>
        </p:nvSpPr>
        <p:spPr>
          <a:xfrm>
            <a:off x="990600" y="2362200"/>
            <a:ext cx="10210800" cy="1767512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>
                <a:solidFill>
                  <a:srgbClr val="0033CC"/>
                </a:solidFill>
                <a:latin typeface="Trebuchet MS"/>
              </a:rPr>
              <a:t>Problem statement:</a:t>
            </a:r>
          </a:p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The project is to automate the generation of new fonts for the Kannada scripts while taking inspiration from existing fonts from English language. </a:t>
            </a:r>
          </a:p>
        </p:txBody>
      </p:sp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 and Scope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1F1D5C-DEF7-4A2E-B479-0D2D1422BDBF}"/>
              </a:ext>
            </a:extLst>
          </p:cNvPr>
          <p:cNvSpPr txBox="1"/>
          <p:nvPr/>
        </p:nvSpPr>
        <p:spPr>
          <a:xfrm>
            <a:off x="952500" y="1752600"/>
            <a:ext cx="10287000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400" b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Abstract:</a:t>
            </a:r>
          </a:p>
          <a:p>
            <a:pPr marL="240631" indent="-240631">
              <a:buSzPct val="100000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b="1" u="sng" dirty="0"/>
              <a:t>Indian languages</a:t>
            </a:r>
            <a:r>
              <a:rPr lang="en-US" b="1" dirty="0"/>
              <a:t> </a:t>
            </a:r>
            <a:r>
              <a:rPr lang="en-US" dirty="0"/>
              <a:t>cu</a:t>
            </a:r>
            <a:r>
              <a:rPr dirty="0"/>
              <a:t>rrently have a </a:t>
            </a:r>
            <a:r>
              <a:rPr b="1" u="sng" dirty="0"/>
              <a:t>limited set of fonts </a:t>
            </a:r>
            <a:r>
              <a:rPr dirty="0"/>
              <a:t>available to choose from.</a:t>
            </a:r>
          </a:p>
          <a:p>
            <a:pPr marL="240631" indent="-240631">
              <a:buSzPct val="100000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Creation or generation of new fonts is at present, a </a:t>
            </a:r>
            <a:r>
              <a:rPr b="1" u="sng" dirty="0"/>
              <a:t>manual</a:t>
            </a:r>
            <a:r>
              <a:rPr dirty="0"/>
              <a:t> process</a:t>
            </a:r>
            <a:r>
              <a:rPr lang="en-US" dirty="0"/>
              <a:t>.</a:t>
            </a:r>
          </a:p>
          <a:p>
            <a:pPr marL="240631" indent="-240631">
              <a:buSzPct val="100000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dirty="0"/>
              <a:t>This can tend to be a </a:t>
            </a:r>
            <a:r>
              <a:rPr lang="en-US" b="1" u="sng" dirty="0"/>
              <a:t>tedious, expensive</a:t>
            </a:r>
            <a:r>
              <a:rPr lang="en-US" dirty="0"/>
              <a:t> and </a:t>
            </a:r>
            <a:r>
              <a:rPr lang="en-US" b="1" u="sng" dirty="0"/>
              <a:t>time-consuming </a:t>
            </a:r>
            <a:r>
              <a:rPr lang="en-US" dirty="0"/>
              <a:t>process.</a:t>
            </a:r>
          </a:p>
          <a:p>
            <a:pPr marL="240631" indent="-240631">
              <a:buSzPct val="100000"/>
              <a:buFontTx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dirty="0"/>
              <a:t>Our project goal initially was mainly to </a:t>
            </a:r>
            <a:r>
              <a:rPr lang="en-US" b="1" u="sng" dirty="0"/>
              <a:t>automate</a:t>
            </a:r>
            <a:r>
              <a:rPr lang="en-US" dirty="0"/>
              <a:t> the generation of new fonts for the Kannada scripts while simultaneously ensuring generation of </a:t>
            </a:r>
            <a:r>
              <a:rPr lang="en-US" b="1" u="sng" dirty="0" err="1"/>
              <a:t>ಮಾತ್ರಗಳು</a:t>
            </a:r>
            <a:r>
              <a:rPr lang="en-US" b="1" u="sng" dirty="0"/>
              <a:t> (</a:t>
            </a:r>
            <a:r>
              <a:rPr lang="en-US" u="sng" dirty="0" err="1"/>
              <a:t>maatras</a:t>
            </a:r>
            <a:r>
              <a:rPr lang="en-US" u="sng" dirty="0"/>
              <a:t>)</a:t>
            </a:r>
            <a:r>
              <a:rPr lang="en-US" dirty="0"/>
              <a:t> and </a:t>
            </a:r>
            <a:r>
              <a:rPr lang="en-US" sz="2400" b="1" u="sng" dirty="0" err="1">
                <a:solidFill>
                  <a:srgbClr val="0033CC"/>
                </a:solidFill>
                <a:latin typeface="Trebuchet MS"/>
              </a:rPr>
              <a:t>ಒತ್ತಕ್ಷರಗಳು</a:t>
            </a:r>
            <a:r>
              <a:rPr lang="en-US" sz="2400" b="1" u="sng" dirty="0">
                <a:solidFill>
                  <a:srgbClr val="0033CC"/>
                </a:solidFill>
                <a:latin typeface="Trebuchet MS"/>
              </a:rPr>
              <a:t> </a:t>
            </a:r>
            <a:r>
              <a:rPr lang="en-US" sz="2400" u="sng" dirty="0">
                <a:solidFill>
                  <a:srgbClr val="0033CC"/>
                </a:solidFill>
                <a:latin typeface="Trebuchet MS"/>
              </a:rPr>
              <a:t>(</a:t>
            </a:r>
            <a:r>
              <a:rPr lang="en-US" sz="2400" u="sng" dirty="0" err="1">
                <a:solidFill>
                  <a:srgbClr val="0033CC"/>
                </a:solidFill>
                <a:latin typeface="Trebuchet MS"/>
              </a:rPr>
              <a:t>otaksharas</a:t>
            </a:r>
            <a:r>
              <a:rPr lang="en-US" sz="2400" u="sng" dirty="0">
                <a:solidFill>
                  <a:srgbClr val="0033CC"/>
                </a:solidFill>
                <a:latin typeface="Trebuchet MS"/>
              </a:rPr>
              <a:t>)</a:t>
            </a:r>
            <a:r>
              <a:rPr lang="en-US" dirty="0"/>
              <a:t>.</a:t>
            </a:r>
          </a:p>
          <a:p>
            <a:pPr marL="240631" indent="-240631">
              <a:buSzPct val="100000"/>
              <a:buFontTx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dirty="0"/>
              <a:t>Our current objective leans towards taking inspiration from existing fonts from a language such an English which has an abundance of styles and inculcating these in creating new fonts for Kannada. </a:t>
            </a:r>
          </a:p>
          <a:p>
            <a:pPr marL="240631" indent="-240631">
              <a:buSzPct val="100000"/>
              <a:buFontTx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dirty="0"/>
              <a:t>This is essentially </a:t>
            </a:r>
            <a:r>
              <a:rPr lang="en-US" sz="2400" b="1" u="sng" dirty="0">
                <a:solidFill>
                  <a:srgbClr val="0033CC"/>
                </a:solidFill>
                <a:latin typeface="Trebuchet MS"/>
              </a:rPr>
              <a:t>Style-Transfer</a:t>
            </a:r>
            <a:r>
              <a:rPr lang="en-US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95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5072FE5-D454-4F22-9341-D651D1358323}"/>
              </a:ext>
            </a:extLst>
          </p:cNvPr>
          <p:cNvSpPr/>
          <p:nvPr/>
        </p:nvSpPr>
        <p:spPr>
          <a:xfrm>
            <a:off x="3048000" y="1581155"/>
            <a:ext cx="7620000" cy="36514"/>
          </a:xfrm>
          <a:prstGeom prst="rect">
            <a:avLst/>
          </a:prstGeom>
          <a:solidFill>
            <a:srgbClr val="33CCCC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F474034E-E1F7-4354-BEE8-08048506C9CC}"/>
              </a:ext>
            </a:extLst>
          </p:cNvPr>
          <p:cNvSpPr txBox="1"/>
          <p:nvPr/>
        </p:nvSpPr>
        <p:spPr>
          <a:xfrm>
            <a:off x="4236720" y="1143002"/>
            <a:ext cx="638556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342890" indent="-342890" algn="r">
              <a:defRPr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Abstract and Scope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7FD9C-5926-4A5F-8E53-3B3746C18413}"/>
              </a:ext>
            </a:extLst>
          </p:cNvPr>
          <p:cNvSpPr/>
          <p:nvPr/>
        </p:nvSpPr>
        <p:spPr>
          <a:xfrm>
            <a:off x="323557" y="1771471"/>
            <a:ext cx="108430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Indian Type Foundry (ITF) is a company which </a:t>
            </a:r>
            <a:r>
              <a:rPr lang="en-US" sz="2400" b="1" i="1" dirty="0">
                <a:solidFill>
                  <a:srgbClr val="0000FF"/>
                </a:solidFill>
                <a:latin typeface="Trebuchet MS" pitchFamily="34" charset="0"/>
              </a:rPr>
              <a:t>manually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creates customized fonts for various languages.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The charges range from </a:t>
            </a:r>
            <a:r>
              <a:rPr lang="en-US" sz="2400" b="1" i="1" dirty="0">
                <a:solidFill>
                  <a:srgbClr val="0000FF"/>
                </a:solidFill>
                <a:latin typeface="Trebuchet MS" pitchFamily="34" charset="0"/>
              </a:rPr>
              <a:t>26,000INR - 2,60,000INR 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for a specific typeface.</a:t>
            </a:r>
          </a:p>
        </p:txBody>
      </p:sp>
      <p:pic>
        <p:nvPicPr>
          <p:cNvPr id="5" name="Graphic 4" descr="Coins">
            <a:extLst>
              <a:ext uri="{FF2B5EF4-FFF2-40B4-BE49-F238E27FC236}">
                <a16:creationId xmlns:a16="http://schemas.microsoft.com/office/drawing/2014/main" id="{A4DDB901-127E-4F82-B6BC-6D65F8196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931" y="3143052"/>
            <a:ext cx="1237152" cy="123715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AD9EF5-0371-4273-8DA6-23F9158BBE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21" t="35544" r="647" b="302"/>
          <a:stretch/>
        </p:blipFill>
        <p:spPr>
          <a:xfrm>
            <a:off x="7493905" y="4205673"/>
            <a:ext cx="2476689" cy="257582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67CA2-5813-4226-A7D8-D4865CB77F0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596" b="68868"/>
          <a:stretch/>
        </p:blipFill>
        <p:spPr>
          <a:xfrm>
            <a:off x="2047941" y="3066997"/>
            <a:ext cx="7925577" cy="116998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566286-6828-46CF-8785-8083D8E4DF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47" r="53715" b="-1"/>
          <a:stretch/>
        </p:blipFill>
        <p:spPr>
          <a:xfrm>
            <a:off x="2033874" y="4219742"/>
            <a:ext cx="5476444" cy="2575820"/>
          </a:xfrm>
          <a:prstGeom prst="rect">
            <a:avLst/>
          </a:prstGeom>
        </p:spPr>
      </p:pic>
      <p:pic>
        <p:nvPicPr>
          <p:cNvPr id="9" name="Graphic 8" descr="Coins">
            <a:extLst>
              <a:ext uri="{FF2B5EF4-FFF2-40B4-BE49-F238E27FC236}">
                <a16:creationId xmlns:a16="http://schemas.microsoft.com/office/drawing/2014/main" id="{61F843E7-32A9-42DF-AAE9-A92EFB0C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5073" y="3235813"/>
            <a:ext cx="1237152" cy="12371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721D6A-4507-4BB4-8BF4-43E7D89C0128}"/>
              </a:ext>
            </a:extLst>
          </p:cNvPr>
          <p:cNvSpPr/>
          <p:nvPr/>
        </p:nvSpPr>
        <p:spPr>
          <a:xfrm>
            <a:off x="586609" y="1371600"/>
            <a:ext cx="1143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IN" dirty="0"/>
              <a:t>Scope:</a:t>
            </a:r>
          </a:p>
        </p:txBody>
      </p:sp>
    </p:spTree>
    <p:extLst>
      <p:ext uri="{BB962C8B-B14F-4D97-AF65-F5344CB8AC3E}">
        <p14:creationId xmlns:p14="http://schemas.microsoft.com/office/powerpoint/2010/main" val="91986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 and Scope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8189F7-70FD-4FFC-B459-FB29F715A85F}"/>
              </a:ext>
            </a:extLst>
          </p:cNvPr>
          <p:cNvSpPr txBox="1"/>
          <p:nvPr/>
        </p:nvSpPr>
        <p:spPr>
          <a:xfrm>
            <a:off x="1257300" y="1828800"/>
            <a:ext cx="9677400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400" b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Scope:</a:t>
            </a:r>
          </a:p>
          <a:p>
            <a:pPr marL="240631" indent="-240631">
              <a:buSzPct val="100000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Currently font generation is done where the designers must </a:t>
            </a:r>
            <a:r>
              <a:rPr b="1" u="sng" dirty="0"/>
              <a:t>manually draw</a:t>
            </a:r>
            <a:r>
              <a:rPr dirty="0"/>
              <a:t> and further </a:t>
            </a:r>
            <a:r>
              <a:rPr b="1" u="sng" dirty="0"/>
              <a:t>trace Glyphs</a:t>
            </a:r>
            <a:r>
              <a:rPr lang="en-US" dirty="0"/>
              <a:t> (ch</a:t>
            </a:r>
            <a:r>
              <a:rPr dirty="0"/>
              <a:t>aracters) using software tools such as </a:t>
            </a:r>
            <a:r>
              <a:rPr b="1" u="sng" dirty="0"/>
              <a:t>Font Developer</a:t>
            </a:r>
            <a:r>
              <a:rPr dirty="0"/>
              <a:t>.</a:t>
            </a:r>
          </a:p>
          <a:p>
            <a:pPr marL="240631" indent="-240631">
              <a:buSzPct val="100000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For each font, the time varies from a couple of hours to a couple of days.</a:t>
            </a:r>
          </a:p>
          <a:p>
            <a:pPr marL="240631" indent="-240631">
              <a:buSzPct val="100000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Our project aims to automate this process while simultaneously trying to incorporate style inspired from fonts available for other languages</a:t>
            </a:r>
            <a:r>
              <a:rPr lang="en-US" b="1" u="sng" dirty="0"/>
              <a:t>(Style transfer)</a:t>
            </a:r>
            <a:r>
              <a:rPr dirty="0"/>
              <a:t>.</a:t>
            </a:r>
          </a:p>
          <a:p>
            <a:pPr marL="240631" indent="-240631">
              <a:buSzPct val="100000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Hence makes the process </a:t>
            </a:r>
            <a:r>
              <a:rPr b="1" u="sng" dirty="0"/>
              <a:t>less time</a:t>
            </a:r>
            <a:r>
              <a:rPr lang="en-US" b="1" u="sng" dirty="0"/>
              <a:t>-</a:t>
            </a:r>
            <a:r>
              <a:rPr b="1" u="sng" dirty="0"/>
              <a:t>consuming</a:t>
            </a:r>
            <a:r>
              <a:rPr dirty="0"/>
              <a:t>, </a:t>
            </a:r>
            <a:r>
              <a:rPr b="1" u="sng" dirty="0"/>
              <a:t>more</a:t>
            </a:r>
            <a:r>
              <a:rPr dirty="0"/>
              <a:t> </a:t>
            </a:r>
            <a:r>
              <a:rPr b="1" u="sng" dirty="0"/>
              <a:t>efficient(using style consistency)</a:t>
            </a:r>
            <a:r>
              <a:rPr lang="en-US" dirty="0"/>
              <a:t> a</a:t>
            </a:r>
            <a:r>
              <a:rPr dirty="0"/>
              <a:t>nd provides a </a:t>
            </a:r>
            <a:r>
              <a:rPr b="1" u="sng" dirty="0"/>
              <a:t>varied set of options to choose from</a:t>
            </a:r>
            <a:r>
              <a:rPr lang="en-US" b="1" u="sng" dirty="0"/>
              <a:t> at a cheaper price.</a:t>
            </a:r>
            <a:endParaRPr b="1" u="sng" dirty="0"/>
          </a:p>
        </p:txBody>
      </p:sp>
    </p:spTree>
    <p:extLst>
      <p:ext uri="{BB962C8B-B14F-4D97-AF65-F5344CB8AC3E}">
        <p14:creationId xmlns:p14="http://schemas.microsoft.com/office/powerpoint/2010/main" val="111728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41296" y="1689847"/>
            <a:ext cx="8077200" cy="923925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1. Neural style transfer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Model architecture</a:t>
            </a: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5F10FB-AD43-4D1B-BC4B-D1C02AF46B6C}"/>
              </a:ext>
            </a:extLst>
          </p:cNvPr>
          <p:cNvGrpSpPr/>
          <p:nvPr/>
        </p:nvGrpSpPr>
        <p:grpSpPr>
          <a:xfrm>
            <a:off x="1313815" y="2743200"/>
            <a:ext cx="9963785" cy="3592564"/>
            <a:chOff x="1313815" y="2743200"/>
            <a:chExt cx="9963785" cy="3592564"/>
          </a:xfrm>
        </p:grpSpPr>
        <p:pic>
          <p:nvPicPr>
            <p:cNvPr id="1026" name="Picture 2" descr="Image result for black noise image">
              <a:extLst>
                <a:ext uri="{FF2B5EF4-FFF2-40B4-BE49-F238E27FC236}">
                  <a16:creationId xmlns:a16="http://schemas.microsoft.com/office/drawing/2014/main" id="{A7B26F83-8ADA-4BFA-B35A-4E64615465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291"/>
            <a:stretch/>
          </p:blipFill>
          <p:spPr bwMode="auto">
            <a:xfrm>
              <a:off x="2362199" y="3835826"/>
              <a:ext cx="914401" cy="923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09C4FB9-5A46-4EF7-A86E-0C152C1E9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465" y="5059409"/>
              <a:ext cx="909019" cy="9090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 descr="Shape&#10;&#10;Description automatically generated">
              <a:extLst>
                <a:ext uri="{FF2B5EF4-FFF2-40B4-BE49-F238E27FC236}">
                  <a16:creationId xmlns:a16="http://schemas.microsoft.com/office/drawing/2014/main" id="{56F9FCC6-C5C7-4917-91B4-55A68987B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199" y="2743200"/>
              <a:ext cx="889553" cy="8895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 descr="Diagram&#10;&#10;Description automatically generated">
              <a:extLst>
                <a:ext uri="{FF2B5EF4-FFF2-40B4-BE49-F238E27FC236}">
                  <a16:creationId xmlns:a16="http://schemas.microsoft.com/office/drawing/2014/main" id="{F6F23360-0118-4C88-B032-1041BFA3AF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41"/>
            <a:stretch/>
          </p:blipFill>
          <p:spPr>
            <a:xfrm>
              <a:off x="3695699" y="3343321"/>
              <a:ext cx="6528135" cy="1716088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82BC93-11D0-40AF-868D-CD94BB8E3DF2}"/>
                </a:ext>
              </a:extLst>
            </p:cNvPr>
            <p:cNvSpPr/>
            <p:nvPr/>
          </p:nvSpPr>
          <p:spPr>
            <a:xfrm>
              <a:off x="10217427" y="4233076"/>
              <a:ext cx="1060173" cy="64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FA06653-8779-4C98-8386-3A2A63627EDD}"/>
                </a:ext>
              </a:extLst>
            </p:cNvPr>
            <p:cNvSpPr/>
            <p:nvPr/>
          </p:nvSpPr>
          <p:spPr>
            <a:xfrm rot="5400000">
              <a:off x="10219574" y="5277738"/>
              <a:ext cx="2070332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6D15F20-AA07-455B-A1A6-C71299026A63}"/>
                </a:ext>
              </a:extLst>
            </p:cNvPr>
            <p:cNvSpPr/>
            <p:nvPr/>
          </p:nvSpPr>
          <p:spPr>
            <a:xfrm rot="16200000">
              <a:off x="323720" y="5287883"/>
              <a:ext cx="2037976" cy="57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5D3522-1A67-4260-AF52-01ECACD4F647}"/>
                </a:ext>
              </a:extLst>
            </p:cNvPr>
            <p:cNvSpPr/>
            <p:nvPr/>
          </p:nvSpPr>
          <p:spPr>
            <a:xfrm>
              <a:off x="1371600" y="6271052"/>
              <a:ext cx="9906000" cy="64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36E23A37-DA38-4ED6-831F-E1BDD7AF0A9F}"/>
                </a:ext>
              </a:extLst>
            </p:cNvPr>
            <p:cNvSpPr/>
            <p:nvPr/>
          </p:nvSpPr>
          <p:spPr>
            <a:xfrm>
              <a:off x="1333501" y="4263882"/>
              <a:ext cx="787064" cy="1021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9324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6F04BA-6351-4406-93A5-201D6C83407D}"/>
              </a:ext>
            </a:extLst>
          </p:cNvPr>
          <p:cNvSpPr txBox="1">
            <a:spLocks/>
          </p:cNvSpPr>
          <p:nvPr/>
        </p:nvSpPr>
        <p:spPr>
          <a:xfrm>
            <a:off x="838200" y="1752600"/>
            <a:ext cx="10287000" cy="3957935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Basic approach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5243A24-7B1E-4FBF-A7A1-F5F47DC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AD4ABC-D36D-406F-9FBF-556038C387A2}"/>
              </a:ext>
            </a:extLst>
          </p:cNvPr>
          <p:cNvSpPr/>
          <p:nvPr/>
        </p:nvSpPr>
        <p:spPr>
          <a:xfrm>
            <a:off x="838200" y="2362200"/>
            <a:ext cx="9944100" cy="421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inputs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include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style image, target character and the generated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three inputs are passed to the Neural network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iteratively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and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loss calculated is back propagated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of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each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iteration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is passed as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input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to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next iteration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process is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repeated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until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generated image is satisfactory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33CC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4091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321E4F-C22E-4F02-838E-A5712841A97C}"/>
              </a:ext>
            </a:extLst>
          </p:cNvPr>
          <p:cNvSpPr txBox="1">
            <a:spLocks/>
          </p:cNvSpPr>
          <p:nvPr/>
        </p:nvSpPr>
        <p:spPr>
          <a:xfrm>
            <a:off x="762000" y="1388237"/>
            <a:ext cx="75438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Basic approach</a:t>
            </a: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b="1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b="1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b="1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1805308-5BB3-4ABB-9F4B-8CB4B7E0B1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73" y="2619393"/>
            <a:ext cx="4724400" cy="1522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C7572-C51A-41D0-ACC1-E2FEFF7C78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847" y="2619393"/>
            <a:ext cx="4946951" cy="266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CEF1A3-8FAA-46B9-93AE-0374CFF642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17" y="5706558"/>
            <a:ext cx="5943600" cy="573555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16DD988-FAAB-4F55-95B9-7839F198B860}"/>
              </a:ext>
            </a:extLst>
          </p:cNvPr>
          <p:cNvSpPr txBox="1">
            <a:spLocks/>
          </p:cNvSpPr>
          <p:nvPr/>
        </p:nvSpPr>
        <p:spPr>
          <a:xfrm>
            <a:off x="762000" y="2081132"/>
            <a:ext cx="1994453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 loss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D4FE315-A83A-4B71-A8CC-63CAF376B9B2}"/>
              </a:ext>
            </a:extLst>
          </p:cNvPr>
          <p:cNvSpPr txBox="1">
            <a:spLocks/>
          </p:cNvSpPr>
          <p:nvPr/>
        </p:nvSpPr>
        <p:spPr>
          <a:xfrm>
            <a:off x="6553200" y="2081132"/>
            <a:ext cx="1537253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Style loss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158A2BD-B2C0-4DDF-BDF9-C1B812D8EEE1}"/>
              </a:ext>
            </a:extLst>
          </p:cNvPr>
          <p:cNvSpPr txBox="1">
            <a:spLocks/>
          </p:cNvSpPr>
          <p:nvPr/>
        </p:nvSpPr>
        <p:spPr>
          <a:xfrm>
            <a:off x="907773" y="5762502"/>
            <a:ext cx="1689653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Total loss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50800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652</TotalTime>
  <Words>1740</Words>
  <Application>Microsoft Office PowerPoint</Application>
  <PresentationFormat>Widescreen</PresentationFormat>
  <Paragraphs>204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Helvetica Neue</vt:lpstr>
      <vt:lpstr>Trebuchet MS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KTwo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Sunitha R</dc:creator>
  <cp:keywords/>
  <dc:description/>
  <cp:lastModifiedBy>RR CS 8D JEEVANA R HEGDE</cp:lastModifiedBy>
  <cp:revision>419</cp:revision>
  <dcterms:created xsi:type="dcterms:W3CDTF">2020-11-22T08:14:37Z</dcterms:created>
  <dcterms:modified xsi:type="dcterms:W3CDTF">2021-02-23T06:19:25Z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