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4"/>
  </p:notesMasterIdLst>
  <p:handoutMasterIdLst>
    <p:handoutMasterId r:id="rId45"/>
  </p:handoutMasterIdLst>
  <p:sldIdLst>
    <p:sldId id="538" r:id="rId2"/>
    <p:sldId id="535" r:id="rId3"/>
    <p:sldId id="604" r:id="rId4"/>
    <p:sldId id="569" r:id="rId5"/>
    <p:sldId id="605" r:id="rId6"/>
    <p:sldId id="606" r:id="rId7"/>
    <p:sldId id="602" r:id="rId8"/>
    <p:sldId id="607" r:id="rId9"/>
    <p:sldId id="608" r:id="rId10"/>
    <p:sldId id="598" r:id="rId11"/>
    <p:sldId id="610" r:id="rId12"/>
    <p:sldId id="594" r:id="rId13"/>
    <p:sldId id="590" r:id="rId14"/>
    <p:sldId id="611" r:id="rId15"/>
    <p:sldId id="612" r:id="rId16"/>
    <p:sldId id="595" r:id="rId17"/>
    <p:sldId id="615" r:id="rId18"/>
    <p:sldId id="616" r:id="rId19"/>
    <p:sldId id="617" r:id="rId20"/>
    <p:sldId id="619" r:id="rId21"/>
    <p:sldId id="618" r:id="rId22"/>
    <p:sldId id="620" r:id="rId23"/>
    <p:sldId id="621" r:id="rId24"/>
    <p:sldId id="622" r:id="rId25"/>
    <p:sldId id="583" r:id="rId26"/>
    <p:sldId id="623" r:id="rId27"/>
    <p:sldId id="624" r:id="rId28"/>
    <p:sldId id="625" r:id="rId29"/>
    <p:sldId id="626" r:id="rId30"/>
    <p:sldId id="627" r:id="rId31"/>
    <p:sldId id="628" r:id="rId32"/>
    <p:sldId id="632" r:id="rId33"/>
    <p:sldId id="631" r:id="rId34"/>
    <p:sldId id="633" r:id="rId35"/>
    <p:sldId id="600" r:id="rId36"/>
    <p:sldId id="634" r:id="rId37"/>
    <p:sldId id="597" r:id="rId38"/>
    <p:sldId id="577" r:id="rId39"/>
    <p:sldId id="629" r:id="rId40"/>
    <p:sldId id="579" r:id="rId41"/>
    <p:sldId id="630" r:id="rId42"/>
    <p:sldId id="549" r:id="rId43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ad Honnavalli" initials="PH" lastIdx="2" clrIdx="0">
    <p:extLst>
      <p:ext uri="{19B8F6BF-5375-455C-9EA6-DF929625EA0E}">
        <p15:presenceInfo xmlns:p15="http://schemas.microsoft.com/office/powerpoint/2012/main" userId="81a9f5a5e3affd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CC"/>
    <a:srgbClr val="FF0066"/>
    <a:srgbClr val="0000FF"/>
    <a:srgbClr val="33CC33"/>
    <a:srgbClr val="00FFFF"/>
    <a:srgbClr val="6600FF"/>
    <a:srgbClr val="CC66FF"/>
    <a:srgbClr val="62832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63" autoAdjust="0"/>
    <p:restoredTop sz="86811" autoAdjust="0"/>
  </p:normalViewPr>
  <p:slideViewPr>
    <p:cSldViewPr>
      <p:cViewPr varScale="1">
        <p:scale>
          <a:sx n="72" d="100"/>
          <a:sy n="72" d="100"/>
        </p:scale>
        <p:origin x="90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pPr algn="l">
            <a:buNone/>
          </a:pP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4C092611-4B7C-4CF6-82F5-41FDE957C877}">
      <dgm:prSet custT="1"/>
      <dgm:spPr/>
      <dgm:t>
        <a:bodyPr/>
        <a:lstStyle/>
        <a:p>
          <a:pPr algn="l">
            <a:buNone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	The project is to automate the generation of new fonts for the Kannada scripts while taking inspiration from existing fonts from English language. </a:t>
          </a:r>
          <a:endParaRPr lang="en-US" sz="2800" kern="1200" dirty="0">
            <a:solidFill>
              <a:prstClr val="black"/>
            </a:solidFill>
            <a:latin typeface="Calibri"/>
            <a:ea typeface="Arial"/>
            <a:cs typeface="Arial"/>
            <a:sym typeface="Trebuchet MS"/>
          </a:endParaRPr>
        </a:p>
      </dgm:t>
    </dgm:pt>
    <dgm:pt modelId="{66657916-0703-4373-85FC-E1CA804DF5DD}" type="parTrans" cxnId="{2F1EA385-639E-494D-BF6D-371120ABB186}">
      <dgm:prSet/>
      <dgm:spPr/>
      <dgm:t>
        <a:bodyPr/>
        <a:lstStyle/>
        <a:p>
          <a:endParaRPr lang="en-IN"/>
        </a:p>
      </dgm:t>
    </dgm:pt>
    <dgm:pt modelId="{344A5D55-F136-4E92-942A-B95BF5A56F0E}" type="sibTrans" cxnId="{2F1EA385-639E-494D-BF6D-371120ABB186}">
      <dgm:prSet/>
      <dgm:spPr/>
      <dgm:t>
        <a:bodyPr/>
        <a:lstStyle/>
        <a:p>
          <a:endParaRPr lang="en-IN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 custScaleX="111323">
        <dgm:presLayoutVars>
          <dgm:bulletEnabled val="1"/>
        </dgm:presLayoutVars>
      </dgm:prSet>
      <dgm:spPr/>
    </dgm:pt>
  </dgm:ptLst>
  <dgm:cxnLst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2F1EA385-639E-494D-BF6D-371120ABB186}" srcId="{7DDC07CB-33F9-458B-A372-E87A55754EAA}" destId="{4C092611-4B7C-4CF6-82F5-41FDE957C877}" srcOrd="0" destOrd="0" parTransId="{66657916-0703-4373-85FC-E1CA804DF5DD}" sibTransId="{344A5D55-F136-4E92-942A-B95BF5A56F0E}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383E9CCA-388C-48B2-85D5-9972E97F3DA1}" type="presOf" srcId="{4C092611-4B7C-4CF6-82F5-41FDE957C877}" destId="{E4A5D3D5-0B42-0846-99D4-482EB8EFC330}" srcOrd="0" destOrd="1" presId="urn:microsoft.com/office/officeart/2005/8/layout/vList5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Indian languages 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currently have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limited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set of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fonts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available to choose from.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46DAB110-0203-4EFF-82C7-EDB90D5E511B}">
      <dgm:prSet custT="1"/>
      <dgm:spPr/>
      <dgm:t>
        <a:bodyPr/>
        <a:lstStyle/>
        <a:p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Creation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or generation of new fonts is at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present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,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manual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process.</a:t>
          </a:r>
        </a:p>
      </dgm:t>
    </dgm:pt>
    <dgm:pt modelId="{0C4E27AA-BD72-4198-A150-067AE6F933AC}" type="parTrans" cxnId="{F8230679-9EFB-4239-B70E-94CB6495EC97}">
      <dgm:prSet/>
      <dgm:spPr/>
      <dgm:t>
        <a:bodyPr/>
        <a:lstStyle/>
        <a:p>
          <a:endParaRPr lang="en-IN"/>
        </a:p>
      </dgm:t>
    </dgm:pt>
    <dgm:pt modelId="{33EC2B87-8495-4798-A4F4-C962201572E2}" type="sibTrans" cxnId="{F8230679-9EFB-4239-B70E-94CB6495EC97}">
      <dgm:prSet/>
      <dgm:spPr/>
      <dgm:t>
        <a:bodyPr/>
        <a:lstStyle/>
        <a:p>
          <a:endParaRPr lang="en-IN"/>
        </a:p>
      </dgm:t>
    </dgm:pt>
    <dgm:pt modelId="{236FF77D-95AB-4168-BAD2-A331689F6672}">
      <dgm:prSet custT="1"/>
      <dgm:spPr/>
      <dgm:t>
        <a:bodyPr/>
        <a:lstStyle/>
        <a:p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This can tend to be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tedious, expensive and time-consuming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process.</a:t>
          </a:r>
        </a:p>
      </dgm:t>
    </dgm:pt>
    <dgm:pt modelId="{62D78FB9-8351-4FE7-8210-3ECC8BFE404C}" type="parTrans" cxnId="{18331DCD-54A1-442C-BBA4-1CB805747D8C}">
      <dgm:prSet/>
      <dgm:spPr/>
      <dgm:t>
        <a:bodyPr/>
        <a:lstStyle/>
        <a:p>
          <a:endParaRPr lang="en-IN"/>
        </a:p>
      </dgm:t>
    </dgm:pt>
    <dgm:pt modelId="{1B1E91F7-DC28-4312-A45F-BA1C31BAEE87}" type="sibTrans" cxnId="{18331DCD-54A1-442C-BBA4-1CB805747D8C}">
      <dgm:prSet/>
      <dgm:spPr/>
      <dgm:t>
        <a:bodyPr/>
        <a:lstStyle/>
        <a:p>
          <a:endParaRPr lang="en-IN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5F79EA4E-A7FD-4A99-80E1-0726CDF32474}" type="presOf" srcId="{46DAB110-0203-4EFF-82C7-EDB90D5E511B}" destId="{E4A5D3D5-0B42-0846-99D4-482EB8EFC330}" srcOrd="0" destOrd="1" presId="urn:microsoft.com/office/officeart/2005/8/layout/vList5"/>
    <dgm:cxn modelId="{F8230679-9EFB-4239-B70E-94CB6495EC97}" srcId="{76954D48-14E2-44F3-8241-146B59AFC146}" destId="{46DAB110-0203-4EFF-82C7-EDB90D5E511B}" srcOrd="1" destOrd="0" parTransId="{0C4E27AA-BD72-4198-A150-067AE6F933AC}" sibTransId="{33EC2B87-8495-4798-A4F4-C962201572E2}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7CE139C6-81C5-4502-877B-BBDDABA806F4}" type="presOf" srcId="{236FF77D-95AB-4168-BAD2-A331689F6672}" destId="{E4A5D3D5-0B42-0846-99D4-482EB8EFC330}" srcOrd="0" destOrd="2" presId="urn:microsoft.com/office/officeart/2005/8/layout/vList5"/>
    <dgm:cxn modelId="{18331DCD-54A1-442C-BBA4-1CB805747D8C}" srcId="{76954D48-14E2-44F3-8241-146B59AFC146}" destId="{236FF77D-95AB-4168-BAD2-A331689F6672}" srcOrd="2" destOrd="0" parTransId="{62D78FB9-8351-4FE7-8210-3ECC8BFE404C}" sibTransId="{1B1E91F7-DC28-4312-A45F-BA1C31BAEE87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Introduction and objective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project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goal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initially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was mainly to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automate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generation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of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new fonts 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for the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Kannada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scripts while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simultaneously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ensuring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generation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of 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ಮಾತ್ರಗಳು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(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maatras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) and 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ಒತ್ತಕ್ಷರಗಳು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(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otaksharas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).</a:t>
          </a:r>
          <a:endParaRPr lang="en-US" sz="2800" b="1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Introduction and objective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current objective leans towards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taking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inspiration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from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existing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fonts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from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 language such an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English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which has an abundance of styles and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inculcating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these in creating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new fonts for Kannada. </a:t>
          </a:r>
          <a:endParaRPr lang="en-US" sz="2800" b="1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18E77E8A-C910-456A-868A-6D68D6ED69A7}">
      <dgm:prSet custT="1"/>
      <dgm:spPr/>
      <dgm:t>
        <a:bodyPr/>
        <a:lstStyle/>
        <a:p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This is essentially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Style-Transfer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.</a:t>
          </a:r>
        </a:p>
      </dgm:t>
    </dgm:pt>
    <dgm:pt modelId="{1E699207-4E38-491E-B89D-9D7FAD1F9E69}" type="parTrans" cxnId="{24F903F9-3163-40CE-B353-96F84036D0F7}">
      <dgm:prSet/>
      <dgm:spPr/>
      <dgm:t>
        <a:bodyPr/>
        <a:lstStyle/>
        <a:p>
          <a:endParaRPr lang="en-IN"/>
        </a:p>
      </dgm:t>
    </dgm:pt>
    <dgm:pt modelId="{72200343-18AE-4117-9248-8C583C136A6C}" type="sibTrans" cxnId="{24F903F9-3163-40CE-B353-96F84036D0F7}">
      <dgm:prSet/>
      <dgm:spPr/>
      <dgm:t>
        <a:bodyPr/>
        <a:lstStyle/>
        <a:p>
          <a:endParaRPr lang="en-IN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 custLinFactNeighborX="0" custLinFactNeighborY="-793">
        <dgm:presLayoutVars>
          <dgm:bulletEnabled val="1"/>
        </dgm:presLayoutVars>
      </dgm:prSet>
      <dgm:spPr/>
    </dgm:pt>
  </dgm:ptLst>
  <dgm:cxnLst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A1B43F53-CE6C-443F-81FE-1D00B9851DE0}" type="presOf" srcId="{18E77E8A-C910-456A-868A-6D68D6ED69A7}" destId="{E4A5D3D5-0B42-0846-99D4-482EB8EFC330}" srcOrd="0" destOrd="1" presId="urn:microsoft.com/office/officeart/2005/8/layout/vList5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24F903F9-3163-40CE-B353-96F84036D0F7}" srcId="{76954D48-14E2-44F3-8241-146B59AFC146}" destId="{18E77E8A-C910-456A-868A-6D68D6ED69A7}" srcOrd="1" destOrd="0" parTransId="{1E699207-4E38-491E-B89D-9D7FAD1F9E69}" sibTransId="{72200343-18AE-4117-9248-8C583C136A6C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Scope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Indian Type Foundry (ITF) is a company which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manually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creates customized fonts for various languages.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1626E34D-4EAE-47DA-9FD9-0AD183F0D6A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The charges range from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26,000INR - 2,60,000INR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for a specific typeface.</a:t>
          </a:r>
          <a:endParaRPr lang="en-IN" sz="2800" kern="1200" dirty="0">
            <a:solidFill>
              <a:prstClr val="black"/>
            </a:solidFill>
            <a:latin typeface="Calibri"/>
            <a:ea typeface="Arial"/>
            <a:cs typeface="Arial"/>
          </a:endParaRPr>
        </a:p>
      </dgm:t>
    </dgm:pt>
    <dgm:pt modelId="{A729D47E-AD82-44BA-9010-1EF4A8ECF3AD}" type="parTrans" cxnId="{0E21B3D6-90E1-4E59-9F82-D7610221C518}">
      <dgm:prSet/>
      <dgm:spPr/>
      <dgm:t>
        <a:bodyPr/>
        <a:lstStyle/>
        <a:p>
          <a:endParaRPr lang="en-IN"/>
        </a:p>
      </dgm:t>
    </dgm:pt>
    <dgm:pt modelId="{EB4DD307-5191-4150-9424-E880D940FBA5}" type="sibTrans" cxnId="{0E21B3D6-90E1-4E59-9F82-D7610221C518}">
      <dgm:prSet/>
      <dgm:spPr/>
      <dgm:t>
        <a:bodyPr/>
        <a:lstStyle/>
        <a:p>
          <a:endParaRPr lang="en-IN"/>
        </a:p>
      </dgm:t>
    </dgm:pt>
    <dgm:pt modelId="{62FC73A5-AE3B-407D-A99B-8707B4DDA38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2800" kern="1200" dirty="0">
            <a:solidFill>
              <a:prstClr val="black"/>
            </a:solidFill>
            <a:latin typeface="Calibri"/>
            <a:ea typeface="Arial"/>
            <a:cs typeface="Arial"/>
          </a:endParaRPr>
        </a:p>
      </dgm:t>
    </dgm:pt>
    <dgm:pt modelId="{4616BF35-E6BF-49A7-873B-07D7A8BBBDCB}" type="parTrans" cxnId="{91397535-3194-4447-8901-4DABFA186DB8}">
      <dgm:prSet/>
      <dgm:spPr/>
      <dgm:t>
        <a:bodyPr/>
        <a:lstStyle/>
        <a:p>
          <a:endParaRPr lang="en-IN"/>
        </a:p>
      </dgm:t>
    </dgm:pt>
    <dgm:pt modelId="{AC37F1DC-B3DD-46D1-BF5E-999DD4895AEB}" type="sibTrans" cxnId="{91397535-3194-4447-8901-4DABFA186DB8}">
      <dgm:prSet/>
      <dgm:spPr/>
      <dgm:t>
        <a:bodyPr/>
        <a:lstStyle/>
        <a:p>
          <a:endParaRPr lang="en-IN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 custScaleX="118042" custScaleY="97778" custLinFactNeighborX="691" custLinFactNeighborY="1091">
        <dgm:presLayoutVars>
          <dgm:bulletEnabled val="1"/>
        </dgm:presLayoutVars>
      </dgm:prSet>
      <dgm:spPr/>
    </dgm:pt>
  </dgm:ptLst>
  <dgm:cxnLst>
    <dgm:cxn modelId="{6D2D7806-665B-431D-8150-6BBEEB130D6C}" type="presOf" srcId="{1626E34D-4EAE-47DA-9FD9-0AD183F0D6A7}" destId="{E4A5D3D5-0B42-0846-99D4-482EB8EFC330}" srcOrd="0" destOrd="1" presId="urn:microsoft.com/office/officeart/2005/8/layout/vList5"/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91397535-3194-4447-8901-4DABFA186DB8}" srcId="{76954D48-14E2-44F3-8241-146B59AFC146}" destId="{62FC73A5-AE3B-407D-A99B-8707B4DDA388}" srcOrd="2" destOrd="0" parTransId="{4616BF35-E6BF-49A7-873B-07D7A8BBBDCB}" sibTransId="{AC37F1DC-B3DD-46D1-BF5E-999DD4895AEB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DDAF8993-5EF4-42B6-BD63-C3B24F259325}" type="presOf" srcId="{62FC73A5-AE3B-407D-A99B-8707B4DDA388}" destId="{E4A5D3D5-0B42-0846-99D4-482EB8EFC330}" srcOrd="0" destOrd="2" presId="urn:microsoft.com/office/officeart/2005/8/layout/vList5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0E21B3D6-90E1-4E59-9F82-D7610221C518}" srcId="{76954D48-14E2-44F3-8241-146B59AFC146}" destId="{1626E34D-4EAE-47DA-9FD9-0AD183F0D6A7}" srcOrd="1" destOrd="0" parTransId="{A729D47E-AD82-44BA-9010-1EF4A8ECF3AD}" sibTransId="{EB4DD307-5191-4150-9424-E880D940FBA5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Scope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kern="1200" dirty="0"/>
            <a:t>Currently font generation is done where the designers must </a:t>
          </a:r>
          <a:r>
            <a:rPr lang="en-US" sz="2600" b="1" u="none" kern="1200" dirty="0"/>
            <a:t>manually draw</a:t>
          </a:r>
          <a:r>
            <a:rPr lang="en-US" sz="2600" kern="1200" dirty="0"/>
            <a:t> and further </a:t>
          </a:r>
          <a:r>
            <a:rPr lang="en-US" sz="2600" b="1" u="none" kern="1200" dirty="0"/>
            <a:t>trace Glyphs</a:t>
          </a:r>
          <a:r>
            <a:rPr lang="en-US" sz="2600" u="none" kern="1200" dirty="0"/>
            <a:t> </a:t>
          </a:r>
          <a:r>
            <a:rPr lang="en-US" sz="2600" kern="1200" dirty="0"/>
            <a:t>(characters) using software tools such as </a:t>
          </a:r>
          <a:r>
            <a:rPr lang="en-US" sz="2600" b="1" u="none" kern="1200" dirty="0"/>
            <a:t>Font Developer</a:t>
          </a:r>
          <a:r>
            <a:rPr lang="en-US" sz="2600" kern="1200" dirty="0"/>
            <a:t>.</a:t>
          </a:r>
          <a:endParaRPr lang="en-US" sz="26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5A20AD1D-D3CC-4667-87B0-0C3ECDA212A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project aims to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automate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this process which makes the process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less time-consuming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,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more efficient(using style consistency)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and provides a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varied set of options </a:t>
          </a:r>
          <a:r>
            <a:rPr lang="en-US" sz="2600" b="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to choose from at a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cheaper price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.</a:t>
          </a:r>
        </a:p>
      </dgm:t>
    </dgm:pt>
    <dgm:pt modelId="{BE5B467C-959F-4DB7-B552-4613D3632FE5}" type="parTrans" cxnId="{52106791-193D-48F8-89E7-077378FB6849}">
      <dgm:prSet/>
      <dgm:spPr/>
      <dgm:t>
        <a:bodyPr/>
        <a:lstStyle/>
        <a:p>
          <a:endParaRPr lang="en-IN"/>
        </a:p>
      </dgm:t>
    </dgm:pt>
    <dgm:pt modelId="{80D57757-8AAA-4613-8183-A30B959E5FD1}" type="sibTrans" cxnId="{52106791-193D-48F8-89E7-077378FB6849}">
      <dgm:prSet/>
      <dgm:spPr/>
      <dgm:t>
        <a:bodyPr/>
        <a:lstStyle/>
        <a:p>
          <a:endParaRPr lang="en-IN"/>
        </a:p>
      </dgm:t>
    </dgm:pt>
    <dgm:pt modelId="{F1F45A31-DD38-4703-880B-83370B5B21B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For each font, the time varies from a couple of hours to a couple of days.</a:t>
          </a:r>
          <a:endParaRPr lang="en-US" sz="26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gm:t>
    </dgm:pt>
    <dgm:pt modelId="{70DDFB40-B04D-4BBA-A5AF-181B688DDD4D}" type="parTrans" cxnId="{B72B02C8-9C6E-49D7-9FC1-F503CB61263A}">
      <dgm:prSet/>
      <dgm:spPr/>
      <dgm:t>
        <a:bodyPr/>
        <a:lstStyle/>
        <a:p>
          <a:endParaRPr lang="en-IN"/>
        </a:p>
      </dgm:t>
    </dgm:pt>
    <dgm:pt modelId="{4F750AAD-87B5-448B-A68F-7A2605CCA3EB}" type="sibTrans" cxnId="{B72B02C8-9C6E-49D7-9FC1-F503CB61263A}">
      <dgm:prSet/>
      <dgm:spPr/>
      <dgm:t>
        <a:bodyPr/>
        <a:lstStyle/>
        <a:p>
          <a:endParaRPr lang="en-IN"/>
        </a:p>
      </dgm:t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 custScaleX="118042" custScaleY="97778">
        <dgm:presLayoutVars>
          <dgm:bulletEnabled val="1"/>
        </dgm:presLayoutVars>
      </dgm:prSet>
      <dgm:spPr/>
    </dgm:pt>
  </dgm:ptLst>
  <dgm:cxnLst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92212B6A-2D4E-43CE-A83D-44D5E4E92C41}" type="presOf" srcId="{5A20AD1D-D3CC-4667-87B0-0C3ECDA212A3}" destId="{E4A5D3D5-0B42-0846-99D4-482EB8EFC330}" srcOrd="0" destOrd="2" presId="urn:microsoft.com/office/officeart/2005/8/layout/vList5"/>
    <dgm:cxn modelId="{52106791-193D-48F8-89E7-077378FB6849}" srcId="{76954D48-14E2-44F3-8241-146B59AFC146}" destId="{5A20AD1D-D3CC-4667-87B0-0C3ECDA212A3}" srcOrd="2" destOrd="0" parTransId="{BE5B467C-959F-4DB7-B552-4613D3632FE5}" sibTransId="{80D57757-8AAA-4613-8183-A30B959E5FD1}"/>
    <dgm:cxn modelId="{8353D091-988B-44CC-A1CA-65F5FDA3AB21}" type="presOf" srcId="{F1F45A31-DD38-4703-880B-83370B5B21B3}" destId="{E4A5D3D5-0B42-0846-99D4-482EB8EFC330}" srcOrd="0" destOrd="1" presId="urn:microsoft.com/office/officeart/2005/8/layout/vList5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B72B02C8-9C6E-49D7-9FC1-F503CB61263A}" srcId="{76954D48-14E2-44F3-8241-146B59AFC146}" destId="{F1F45A31-DD38-4703-880B-83370B5B21B3}" srcOrd="1" destOrd="0" parTransId="{70DDFB40-B04D-4BBA-A5AF-181B688DDD4D}" sibTransId="{4F750AAD-87B5-448B-A68F-7A2605CCA3EB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D048DC-6FC8-49F6-88BC-38162BCF8540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954D48-14E2-44F3-8241-146B59AFC146}">
      <dgm:prSet/>
      <dgm:spPr/>
      <dgm:t>
        <a:bodyPr/>
        <a:lstStyle/>
        <a:p>
          <a:r>
            <a:rPr lang="en-US" dirty="0"/>
            <a:t>Adopted approach</a:t>
          </a:r>
        </a:p>
      </dgm:t>
    </dgm:pt>
    <dgm:pt modelId="{09068B54-44A4-4D02-AE56-4CFED362A12E}" type="parTrans" cxnId="{DEE26017-419D-49B0-8067-452FD50BAA4B}">
      <dgm:prSet/>
      <dgm:spPr/>
      <dgm:t>
        <a:bodyPr/>
        <a:lstStyle/>
        <a:p>
          <a:endParaRPr lang="en-US"/>
        </a:p>
      </dgm:t>
    </dgm:pt>
    <dgm:pt modelId="{61F3FF67-3D47-4931-AB43-C6E4C719118A}" type="sibTrans" cxnId="{DEE26017-419D-49B0-8067-452FD50BAA4B}">
      <dgm:prSet/>
      <dgm:spPr/>
      <dgm:t>
        <a:bodyPr/>
        <a:lstStyle/>
        <a:p>
          <a:endParaRPr lang="en-US"/>
        </a:p>
      </dgm:t>
    </dgm:pt>
    <dgm:pt modelId="{7DDC07CB-33F9-458B-A372-E87A55754EA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For the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generation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of the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fonts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, we went ahead with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Neural Cellular Automata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approach. Here, the update rule is learnt using its neighbours (for each cell) and this is repeated multiple times to generate a new font.   </a:t>
          </a:r>
        </a:p>
      </dgm:t>
    </dgm:pt>
    <dgm:pt modelId="{0CADFCB7-A94E-4A10-9CF9-1C5AA5283E69}" type="parTrans" cxnId="{42DD169F-8ECA-43E4-AB65-48AB39C8EF5A}">
      <dgm:prSet/>
      <dgm:spPr/>
      <dgm:t>
        <a:bodyPr/>
        <a:lstStyle/>
        <a:p>
          <a:endParaRPr lang="en-US"/>
        </a:p>
      </dgm:t>
    </dgm:pt>
    <dgm:pt modelId="{434928BD-1A9C-48F7-B8CB-BD4950ACC08F}" type="sibTrans" cxnId="{42DD169F-8ECA-43E4-AB65-48AB39C8EF5A}">
      <dgm:prSet/>
      <dgm:spPr/>
      <dgm:t>
        <a:bodyPr/>
        <a:lstStyle/>
        <a:p>
          <a:endParaRPr lang="en-US"/>
        </a:p>
      </dgm:t>
    </dgm:pt>
    <dgm:pt modelId="{F4822C97-455C-47FC-B771-F9B6E37A3AE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Style transfer 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is done using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Neural Style Transfer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where this incorporates the style from whichever English font’s character is provided as input as provides consistently styled output for the Kannada character.</a:t>
          </a:r>
        </a:p>
      </dgm:t>
    </dgm:pt>
    <dgm:pt modelId="{701D23D9-AC31-4481-9594-146ABB6B2981}" type="parTrans" cxnId="{D65D8B67-1ECC-4727-9B8D-B27B6A9ACE86}">
      <dgm:prSet/>
      <dgm:spPr/>
    </dgm:pt>
    <dgm:pt modelId="{AA989906-1EE1-49D7-8D95-74DCD011FDD5}" type="sibTrans" cxnId="{D65D8B67-1ECC-4727-9B8D-B27B6A9ACE86}">
      <dgm:prSet/>
      <dgm:spPr/>
    </dgm:pt>
    <dgm:pt modelId="{9A9C7B5B-190E-8B43-8591-191EEC25BDF3}" type="pres">
      <dgm:prSet presAssocID="{B3D048DC-6FC8-49F6-88BC-38162BCF8540}" presName="Name0" presStyleCnt="0">
        <dgm:presLayoutVars>
          <dgm:dir/>
          <dgm:animLvl val="lvl"/>
          <dgm:resizeHandles val="exact"/>
        </dgm:presLayoutVars>
      </dgm:prSet>
      <dgm:spPr/>
    </dgm:pt>
    <dgm:pt modelId="{23AB8CDD-61AE-9E48-8C7C-441A11EA94B8}" type="pres">
      <dgm:prSet presAssocID="{76954D48-14E2-44F3-8241-146B59AFC146}" presName="linNode" presStyleCnt="0"/>
      <dgm:spPr/>
    </dgm:pt>
    <dgm:pt modelId="{2C8B2041-DA42-D24A-9228-60D0D89399E2}" type="pres">
      <dgm:prSet presAssocID="{76954D48-14E2-44F3-8241-146B59AFC146}" presName="parentText" presStyleLbl="node1" presStyleIdx="0" presStyleCnt="1" custScaleX="73108" custScaleY="84195">
        <dgm:presLayoutVars>
          <dgm:chMax val="1"/>
          <dgm:bulletEnabled val="1"/>
        </dgm:presLayoutVars>
      </dgm:prSet>
      <dgm:spPr/>
    </dgm:pt>
    <dgm:pt modelId="{E4A5D3D5-0B42-0846-99D4-482EB8EFC330}" type="pres">
      <dgm:prSet presAssocID="{76954D48-14E2-44F3-8241-146B59AFC146}" presName="descendantText" presStyleLbl="alignAccFollowNode1" presStyleIdx="0" presStyleCnt="1" custScaleX="118042" custScaleY="97778">
        <dgm:presLayoutVars>
          <dgm:bulletEnabled val="1"/>
        </dgm:presLayoutVars>
      </dgm:prSet>
      <dgm:spPr/>
    </dgm:pt>
  </dgm:ptLst>
  <dgm:cxnLst>
    <dgm:cxn modelId="{1E52390A-9454-4F09-BB6A-620B56E5A375}" type="presOf" srcId="{F4822C97-455C-47FC-B771-F9B6E37A3AEE}" destId="{E4A5D3D5-0B42-0846-99D4-482EB8EFC330}" srcOrd="0" destOrd="1" presId="urn:microsoft.com/office/officeart/2005/8/layout/vList5"/>
    <dgm:cxn modelId="{DED0CD0A-0AE6-004D-97BB-52E66354D364}" type="presOf" srcId="{7DDC07CB-33F9-458B-A372-E87A55754EAA}" destId="{E4A5D3D5-0B42-0846-99D4-482EB8EFC330}" srcOrd="0" destOrd="0" presId="urn:microsoft.com/office/officeart/2005/8/layout/vList5"/>
    <dgm:cxn modelId="{DEE26017-419D-49B0-8067-452FD50BAA4B}" srcId="{B3D048DC-6FC8-49F6-88BC-38162BCF8540}" destId="{76954D48-14E2-44F3-8241-146B59AFC146}" srcOrd="0" destOrd="0" parTransId="{09068B54-44A4-4D02-AE56-4CFED362A12E}" sibTransId="{61F3FF67-3D47-4931-AB43-C6E4C719118A}"/>
    <dgm:cxn modelId="{39DE733D-ABA5-7746-9092-148490246EB0}" type="presOf" srcId="{B3D048DC-6FC8-49F6-88BC-38162BCF8540}" destId="{9A9C7B5B-190E-8B43-8591-191EEC25BDF3}" srcOrd="0" destOrd="0" presId="urn:microsoft.com/office/officeart/2005/8/layout/vList5"/>
    <dgm:cxn modelId="{86A7DE66-C448-DD45-BAA3-DD7CF42F5B7F}" type="presOf" srcId="{76954D48-14E2-44F3-8241-146B59AFC146}" destId="{2C8B2041-DA42-D24A-9228-60D0D89399E2}" srcOrd="0" destOrd="0" presId="urn:microsoft.com/office/officeart/2005/8/layout/vList5"/>
    <dgm:cxn modelId="{D65D8B67-1ECC-4727-9B8D-B27B6A9ACE86}" srcId="{76954D48-14E2-44F3-8241-146B59AFC146}" destId="{F4822C97-455C-47FC-B771-F9B6E37A3AEE}" srcOrd="1" destOrd="0" parTransId="{701D23D9-AC31-4481-9594-146ABB6B2981}" sibTransId="{AA989906-1EE1-49D7-8D95-74DCD011FDD5}"/>
    <dgm:cxn modelId="{42DD169F-8ECA-43E4-AB65-48AB39C8EF5A}" srcId="{76954D48-14E2-44F3-8241-146B59AFC146}" destId="{7DDC07CB-33F9-458B-A372-E87A55754EAA}" srcOrd="0" destOrd="0" parTransId="{0CADFCB7-A94E-4A10-9CF9-1C5AA5283E69}" sibTransId="{434928BD-1A9C-48F7-B8CB-BD4950ACC08F}"/>
    <dgm:cxn modelId="{70ED05E8-DD3A-D04D-94A5-B2BE08AE915B}" type="presParOf" srcId="{9A9C7B5B-190E-8B43-8591-191EEC25BDF3}" destId="{23AB8CDD-61AE-9E48-8C7C-441A11EA94B8}" srcOrd="0" destOrd="0" presId="urn:microsoft.com/office/officeart/2005/8/layout/vList5"/>
    <dgm:cxn modelId="{4B44E82D-3D76-DB42-B561-02A72AF6006E}" type="presParOf" srcId="{23AB8CDD-61AE-9E48-8C7C-441A11EA94B8}" destId="{2C8B2041-DA42-D24A-9228-60D0D89399E2}" srcOrd="0" destOrd="0" presId="urn:microsoft.com/office/officeart/2005/8/layout/vList5"/>
    <dgm:cxn modelId="{96C37127-5A85-A243-9569-FECBF16E71FC}" type="presParOf" srcId="{23AB8CDD-61AE-9E48-8C7C-441A11EA94B8}" destId="{E4A5D3D5-0B42-0846-99D4-482EB8EFC3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5D56C5-F61D-4CF3-8B56-D88C57C97EF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D9AB11-2655-4F34-9A9B-86FF712BFFD7}">
      <dgm:prSet custT="1"/>
      <dgm:spPr/>
      <dgm:t>
        <a:bodyPr/>
        <a:lstStyle/>
        <a:p>
          <a:pPr algn="l"/>
          <a:r>
            <a:rPr lang="en-US" sz="2800" b="1" dirty="0">
              <a:solidFill>
                <a:schemeClr val="tx1"/>
              </a:solidFill>
            </a:rPr>
            <a:t>Future work-</a:t>
          </a:r>
        </a:p>
        <a:p>
          <a:pPr algn="l"/>
          <a:r>
            <a:rPr lang="en-US" sz="2600" dirty="0"/>
            <a:t>Our future plans for the project is to convert these generated glyphs as fonts which can be integrated to any sort of wording software tool.</a:t>
          </a:r>
          <a:endParaRPr lang="en-IN" sz="2600" dirty="0"/>
        </a:p>
        <a:p>
          <a:pPr algn="l">
            <a:buSzPct val="100000"/>
            <a:buFont typeface="Arial"/>
            <a:buChar char="•"/>
          </a:pPr>
          <a:r>
            <a:rPr lang="en-US" sz="2600" dirty="0"/>
            <a:t>This can also work as a Proof of Concept (POC) for other Indian languages which have the same limitations in font as Kannada.</a:t>
          </a:r>
          <a:endParaRPr lang="en-US" sz="2600" dirty="0">
            <a:solidFill>
              <a:schemeClr val="tx1"/>
            </a:solidFill>
          </a:endParaRPr>
        </a:p>
      </dgm:t>
    </dgm:pt>
    <dgm:pt modelId="{B2533437-FE47-4DAC-ABA4-18836348EDCD}" type="parTrans" cxnId="{A8F4D7B3-70CE-4F96-9FBA-FA614FCD9940}">
      <dgm:prSet/>
      <dgm:spPr/>
      <dgm:t>
        <a:bodyPr/>
        <a:lstStyle/>
        <a:p>
          <a:endParaRPr lang="en-US"/>
        </a:p>
      </dgm:t>
    </dgm:pt>
    <dgm:pt modelId="{17BA4939-C4C8-420D-A0DB-44ABC01DD954}" type="sibTrans" cxnId="{A8F4D7B3-70CE-4F96-9FBA-FA614FCD9940}">
      <dgm:prSet/>
      <dgm:spPr/>
      <dgm:t>
        <a:bodyPr/>
        <a:lstStyle/>
        <a:p>
          <a:endParaRPr lang="en-US"/>
        </a:p>
      </dgm:t>
    </dgm:pt>
    <dgm:pt modelId="{73B3F4B5-7FE7-4B0F-A73A-46C68D3A36B0}">
      <dgm:prSet custT="1"/>
      <dgm:spPr/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Next Steps-</a:t>
          </a:r>
        </a:p>
        <a:p>
          <a:r>
            <a:rPr lang="en-US" sz="2800" dirty="0">
              <a:solidFill>
                <a:schemeClr val="tx1"/>
              </a:solidFill>
            </a:rPr>
            <a:t>Applying for conferences and getting a paper published.</a:t>
          </a:r>
        </a:p>
        <a:p>
          <a:endParaRPr lang="en-US" sz="2800" b="1" dirty="0">
            <a:solidFill>
              <a:schemeClr val="tx1"/>
            </a:solidFill>
          </a:endParaRPr>
        </a:p>
        <a:p>
          <a:r>
            <a:rPr lang="en-US" sz="2800" dirty="0">
              <a:solidFill>
                <a:schemeClr val="tx1"/>
              </a:solidFill>
            </a:rPr>
            <a:t> </a:t>
          </a:r>
        </a:p>
        <a:p>
          <a:endParaRPr lang="en-US" sz="2800" dirty="0">
            <a:solidFill>
              <a:schemeClr val="tx1"/>
            </a:solidFill>
          </a:endParaRPr>
        </a:p>
      </dgm:t>
    </dgm:pt>
    <dgm:pt modelId="{AA54B8A6-F50A-4F1B-91B8-83A3FBA16FD6}" type="parTrans" cxnId="{A9857B74-CB9D-4DAA-8E72-DF9F8AA3899B}">
      <dgm:prSet/>
      <dgm:spPr/>
      <dgm:t>
        <a:bodyPr/>
        <a:lstStyle/>
        <a:p>
          <a:endParaRPr lang="en-US"/>
        </a:p>
      </dgm:t>
    </dgm:pt>
    <dgm:pt modelId="{D662D0D5-18A0-44CB-A52C-CC4697FF5F59}" type="sibTrans" cxnId="{A9857B74-CB9D-4DAA-8E72-DF9F8AA3899B}">
      <dgm:prSet/>
      <dgm:spPr/>
      <dgm:t>
        <a:bodyPr/>
        <a:lstStyle/>
        <a:p>
          <a:endParaRPr lang="en-US"/>
        </a:p>
      </dgm:t>
    </dgm:pt>
    <dgm:pt modelId="{957F5BD7-48D1-7348-87BF-618FC1281B0D}" type="pres">
      <dgm:prSet presAssocID="{455D56C5-F61D-4CF3-8B56-D88C57C97EF3}" presName="vert0" presStyleCnt="0">
        <dgm:presLayoutVars>
          <dgm:dir/>
          <dgm:animOne val="branch"/>
          <dgm:animLvl val="lvl"/>
        </dgm:presLayoutVars>
      </dgm:prSet>
      <dgm:spPr/>
    </dgm:pt>
    <dgm:pt modelId="{10F5E61A-893E-1C40-AF7C-720AB939B3FF}" type="pres">
      <dgm:prSet presAssocID="{D6D9AB11-2655-4F34-9A9B-86FF712BFFD7}" presName="thickLine" presStyleLbl="alignNode1" presStyleIdx="0" presStyleCnt="2"/>
      <dgm:spPr/>
    </dgm:pt>
    <dgm:pt modelId="{7022E730-75D6-C843-9152-3311CAB55443}" type="pres">
      <dgm:prSet presAssocID="{D6D9AB11-2655-4F34-9A9B-86FF712BFFD7}" presName="horz1" presStyleCnt="0"/>
      <dgm:spPr/>
    </dgm:pt>
    <dgm:pt modelId="{859600AD-7AB0-924F-AB1B-742F644CDE64}" type="pres">
      <dgm:prSet presAssocID="{D6D9AB11-2655-4F34-9A9B-86FF712BFFD7}" presName="tx1" presStyleLbl="revTx" presStyleIdx="0" presStyleCnt="2"/>
      <dgm:spPr/>
    </dgm:pt>
    <dgm:pt modelId="{6BBC1923-EE7A-1F49-8FFA-863270DE895F}" type="pres">
      <dgm:prSet presAssocID="{D6D9AB11-2655-4F34-9A9B-86FF712BFFD7}" presName="vert1" presStyleCnt="0"/>
      <dgm:spPr/>
    </dgm:pt>
    <dgm:pt modelId="{C3DF238E-9EA0-0E41-A105-9FD4700C7842}" type="pres">
      <dgm:prSet presAssocID="{73B3F4B5-7FE7-4B0F-A73A-46C68D3A36B0}" presName="thickLine" presStyleLbl="alignNode1" presStyleIdx="1" presStyleCnt="2" custLinFactNeighborY="2430"/>
      <dgm:spPr/>
    </dgm:pt>
    <dgm:pt modelId="{25CA956C-624B-6C43-B43C-68B1FB97FFD6}" type="pres">
      <dgm:prSet presAssocID="{73B3F4B5-7FE7-4B0F-A73A-46C68D3A36B0}" presName="horz1" presStyleCnt="0"/>
      <dgm:spPr/>
    </dgm:pt>
    <dgm:pt modelId="{DE8B110B-BC9D-684D-BBE9-3CAF761FBC57}" type="pres">
      <dgm:prSet presAssocID="{73B3F4B5-7FE7-4B0F-A73A-46C68D3A36B0}" presName="tx1" presStyleLbl="revTx" presStyleIdx="1" presStyleCnt="2" custScaleY="81463"/>
      <dgm:spPr/>
    </dgm:pt>
    <dgm:pt modelId="{34C6D3A3-9B8E-244C-85A5-3C59B98B007E}" type="pres">
      <dgm:prSet presAssocID="{73B3F4B5-7FE7-4B0F-A73A-46C68D3A36B0}" presName="vert1" presStyleCnt="0"/>
      <dgm:spPr/>
    </dgm:pt>
  </dgm:ptLst>
  <dgm:cxnLst>
    <dgm:cxn modelId="{C01B7918-E2C3-DA44-B651-C568BF79FB83}" type="presOf" srcId="{455D56C5-F61D-4CF3-8B56-D88C57C97EF3}" destId="{957F5BD7-48D1-7348-87BF-618FC1281B0D}" srcOrd="0" destOrd="0" presId="urn:microsoft.com/office/officeart/2008/layout/LinedList"/>
    <dgm:cxn modelId="{A9857B74-CB9D-4DAA-8E72-DF9F8AA3899B}" srcId="{455D56C5-F61D-4CF3-8B56-D88C57C97EF3}" destId="{73B3F4B5-7FE7-4B0F-A73A-46C68D3A36B0}" srcOrd="1" destOrd="0" parTransId="{AA54B8A6-F50A-4F1B-91B8-83A3FBA16FD6}" sibTransId="{D662D0D5-18A0-44CB-A52C-CC4697FF5F59}"/>
    <dgm:cxn modelId="{C1868F79-D328-1748-B925-19FD3B7EDD2B}" type="presOf" srcId="{D6D9AB11-2655-4F34-9A9B-86FF712BFFD7}" destId="{859600AD-7AB0-924F-AB1B-742F644CDE64}" srcOrd="0" destOrd="0" presId="urn:microsoft.com/office/officeart/2008/layout/LinedList"/>
    <dgm:cxn modelId="{68CE8792-A07A-7F4B-9EF9-C1745817F00D}" type="presOf" srcId="{73B3F4B5-7FE7-4B0F-A73A-46C68D3A36B0}" destId="{DE8B110B-BC9D-684D-BBE9-3CAF761FBC57}" srcOrd="0" destOrd="0" presId="urn:microsoft.com/office/officeart/2008/layout/LinedList"/>
    <dgm:cxn modelId="{A8F4D7B3-70CE-4F96-9FBA-FA614FCD9940}" srcId="{455D56C5-F61D-4CF3-8B56-D88C57C97EF3}" destId="{D6D9AB11-2655-4F34-9A9B-86FF712BFFD7}" srcOrd="0" destOrd="0" parTransId="{B2533437-FE47-4DAC-ABA4-18836348EDCD}" sibTransId="{17BA4939-C4C8-420D-A0DB-44ABC01DD954}"/>
    <dgm:cxn modelId="{EE98117B-27A7-BF47-A726-C3921A82AA8D}" type="presParOf" srcId="{957F5BD7-48D1-7348-87BF-618FC1281B0D}" destId="{10F5E61A-893E-1C40-AF7C-720AB939B3FF}" srcOrd="0" destOrd="0" presId="urn:microsoft.com/office/officeart/2008/layout/LinedList"/>
    <dgm:cxn modelId="{13668E9E-A690-8B46-9675-4D5417DA4EF3}" type="presParOf" srcId="{957F5BD7-48D1-7348-87BF-618FC1281B0D}" destId="{7022E730-75D6-C843-9152-3311CAB55443}" srcOrd="1" destOrd="0" presId="urn:microsoft.com/office/officeart/2008/layout/LinedList"/>
    <dgm:cxn modelId="{77572D0A-70B1-6F4E-9FBB-6C0C732C9CDE}" type="presParOf" srcId="{7022E730-75D6-C843-9152-3311CAB55443}" destId="{859600AD-7AB0-924F-AB1B-742F644CDE64}" srcOrd="0" destOrd="0" presId="urn:microsoft.com/office/officeart/2008/layout/LinedList"/>
    <dgm:cxn modelId="{50DE569B-B2D0-694B-9438-9BB9B4DD6791}" type="presParOf" srcId="{7022E730-75D6-C843-9152-3311CAB55443}" destId="{6BBC1923-EE7A-1F49-8FFA-863270DE895F}" srcOrd="1" destOrd="0" presId="urn:microsoft.com/office/officeart/2008/layout/LinedList"/>
    <dgm:cxn modelId="{004A7107-E964-4542-AAE3-BED281AD6D04}" type="presParOf" srcId="{957F5BD7-48D1-7348-87BF-618FC1281B0D}" destId="{C3DF238E-9EA0-0E41-A105-9FD4700C7842}" srcOrd="2" destOrd="0" presId="urn:microsoft.com/office/officeart/2008/layout/LinedList"/>
    <dgm:cxn modelId="{3FBD4122-261D-8740-84F8-0029D97B2FC2}" type="presParOf" srcId="{957F5BD7-48D1-7348-87BF-618FC1281B0D}" destId="{25CA956C-624B-6C43-B43C-68B1FB97FFD6}" srcOrd="3" destOrd="0" presId="urn:microsoft.com/office/officeart/2008/layout/LinedList"/>
    <dgm:cxn modelId="{9058F4A5-A53F-0F49-9130-B424E01C7F34}" type="presParOf" srcId="{25CA956C-624B-6C43-B43C-68B1FB97FFD6}" destId="{DE8B110B-BC9D-684D-BBE9-3CAF761FBC57}" srcOrd="0" destOrd="0" presId="urn:microsoft.com/office/officeart/2008/layout/LinedList"/>
    <dgm:cxn modelId="{9D88292B-6812-CF47-9DAD-BFE6D43FB945}" type="presParOf" srcId="{25CA956C-624B-6C43-B43C-68B1FB97FFD6}" destId="{34C6D3A3-9B8E-244C-85A5-3C59B98B00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4688968" y="-1305228"/>
          <a:ext cx="3905250" cy="7492020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	The project is to automate the generation of new fonts for the Kannada scripts while taking inspiration from existing fonts from English language. </a:t>
          </a:r>
          <a:endParaRPr lang="en-US" sz="2800" kern="1200" dirty="0">
            <a:solidFill>
              <a:prstClr val="black"/>
            </a:solidFill>
            <a:latin typeface="Calibri"/>
            <a:ea typeface="Arial"/>
            <a:cs typeface="Arial"/>
            <a:sym typeface="Trebuchet MS"/>
          </a:endParaRPr>
        </a:p>
      </dsp:txBody>
      <dsp:txXfrm rot="-5400000">
        <a:off x="2895584" y="678795"/>
        <a:ext cx="7301381" cy="3523972"/>
      </dsp:txXfrm>
    </dsp:sp>
    <dsp:sp modelId="{2C8B2041-DA42-D24A-9228-60D0D89399E2}">
      <dsp:nvSpPr>
        <dsp:cNvPr id="0" name=""/>
        <dsp:cNvSpPr/>
      </dsp:nvSpPr>
      <dsp:spPr>
        <a:xfrm>
          <a:off x="127995" y="385765"/>
          <a:ext cx="2767588" cy="41100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Problem Statement</a:t>
          </a:r>
        </a:p>
      </dsp:txBody>
      <dsp:txXfrm>
        <a:off x="263098" y="520868"/>
        <a:ext cx="2497382" cy="3839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4977733" y="-1070514"/>
          <a:ext cx="3905250" cy="7022592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Indian languages 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currently have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limited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set of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fonts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available to choose from.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Creation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or generation of new fonts is at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present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,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manual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process.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This can tend to be a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tedious, expensive and time-consuming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process.</a:t>
          </a:r>
        </a:p>
      </dsp:txBody>
      <dsp:txXfrm rot="-5400000">
        <a:off x="3419063" y="678795"/>
        <a:ext cx="6831953" cy="3523972"/>
      </dsp:txXfrm>
    </dsp:sp>
    <dsp:sp modelId="{2C8B2041-DA42-D24A-9228-60D0D89399E2}">
      <dsp:nvSpPr>
        <dsp:cNvPr id="0" name=""/>
        <dsp:cNvSpPr/>
      </dsp:nvSpPr>
      <dsp:spPr>
        <a:xfrm>
          <a:off x="531144" y="385765"/>
          <a:ext cx="2887918" cy="41100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672121" y="526742"/>
        <a:ext cx="2605964" cy="3828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4881478" y="-1021746"/>
          <a:ext cx="3905250" cy="692505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project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goal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initially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was mainly to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automate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generation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of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new fonts 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for the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Kannada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scripts while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simultaneously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ensuring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generation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of 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ಮಾತ್ರಗಳು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(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maatras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) and 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ಒತ್ತಕ್ಷರಗಳು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(</a:t>
          </a:r>
          <a:r>
            <a:rPr lang="en-US" sz="2800" b="1" kern="1200" dirty="0" err="1">
              <a:solidFill>
                <a:prstClr val="black"/>
              </a:solidFill>
              <a:latin typeface="Calibri"/>
              <a:ea typeface="Arial"/>
              <a:cs typeface="Arial"/>
            </a:rPr>
            <a:t>otaksharas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).</a:t>
          </a:r>
          <a:endParaRPr lang="en-US" sz="2800" b="1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</dsp:txBody>
      <dsp:txXfrm rot="-5400000">
        <a:off x="3371576" y="678795"/>
        <a:ext cx="6734417" cy="3523972"/>
      </dsp:txXfrm>
    </dsp:sp>
    <dsp:sp modelId="{2C8B2041-DA42-D24A-9228-60D0D89399E2}">
      <dsp:nvSpPr>
        <dsp:cNvPr id="0" name=""/>
        <dsp:cNvSpPr/>
      </dsp:nvSpPr>
      <dsp:spPr>
        <a:xfrm>
          <a:off x="523767" y="385765"/>
          <a:ext cx="2847808" cy="41100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Introduction and objective</a:t>
          </a:r>
        </a:p>
      </dsp:txBody>
      <dsp:txXfrm>
        <a:off x="662786" y="524784"/>
        <a:ext cx="2569770" cy="3831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4990566" y="-1152332"/>
          <a:ext cx="3783330" cy="697382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current objective leans towards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taking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inspiration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from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existing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fonts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from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 language such an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English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which has an abundance of styles and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inculcating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these in creating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new fonts for Kannada. </a:t>
          </a:r>
          <a:endParaRPr lang="en-US" sz="2800" b="1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This is essentially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Style-Transfer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.</a:t>
          </a:r>
        </a:p>
      </dsp:txBody>
      <dsp:txXfrm rot="-5400000">
        <a:off x="3395320" y="627601"/>
        <a:ext cx="6789137" cy="3413956"/>
      </dsp:txXfrm>
    </dsp:sp>
    <dsp:sp modelId="{2C8B2041-DA42-D24A-9228-60D0D89399E2}">
      <dsp:nvSpPr>
        <dsp:cNvPr id="0" name=""/>
        <dsp:cNvSpPr/>
      </dsp:nvSpPr>
      <dsp:spPr>
        <a:xfrm>
          <a:off x="527456" y="373722"/>
          <a:ext cx="2867863" cy="398171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 and objective</a:t>
          </a:r>
        </a:p>
      </dsp:txBody>
      <dsp:txXfrm>
        <a:off x="667454" y="513720"/>
        <a:ext cx="2587867" cy="37017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5342624" y="-2238944"/>
          <a:ext cx="2549146" cy="7796805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Indian Type Foundry (ITF) is a company which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manually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creates customized fonts for various languages.</a:t>
          </a:r>
          <a:endParaRPr lang="en-US" sz="28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The charges range from </a:t>
          </a:r>
          <a:r>
            <a:rPr lang="en-US" sz="28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26,000INR - 2,60,000INR</a:t>
          </a:r>
          <a:r>
            <a:rPr lang="en-US" sz="28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for a specific typeface.</a:t>
          </a:r>
          <a:endParaRPr lang="en-IN" sz="2800" kern="1200" dirty="0">
            <a:solidFill>
              <a:prstClr val="black"/>
            </a:solidFill>
            <a:latin typeface="Calibri"/>
            <a:ea typeface="Arial"/>
            <a:cs typeface="Arial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800" kern="1200" dirty="0">
            <a:solidFill>
              <a:prstClr val="black"/>
            </a:solidFill>
            <a:latin typeface="Calibri"/>
            <a:ea typeface="Arial"/>
            <a:cs typeface="Arial"/>
          </a:endParaRPr>
        </a:p>
      </dsp:txBody>
      <dsp:txXfrm rot="-5400000">
        <a:off x="2718795" y="509324"/>
        <a:ext cx="7672366" cy="2300268"/>
      </dsp:txXfrm>
    </dsp:sp>
    <dsp:sp modelId="{2C8B2041-DA42-D24A-9228-60D0D89399E2}">
      <dsp:nvSpPr>
        <dsp:cNvPr id="0" name=""/>
        <dsp:cNvSpPr/>
      </dsp:nvSpPr>
      <dsp:spPr>
        <a:xfrm>
          <a:off x="1279" y="259122"/>
          <a:ext cx="2716236" cy="27437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Scope</a:t>
          </a:r>
        </a:p>
      </dsp:txBody>
      <dsp:txXfrm>
        <a:off x="133875" y="391718"/>
        <a:ext cx="2451044" cy="24785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5399754" y="-1845642"/>
          <a:ext cx="3870571" cy="86442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/>
            <a:t>Currently font generation is done where the designers must </a:t>
          </a:r>
          <a:r>
            <a:rPr lang="en-US" sz="2600" b="1" u="none" kern="1200" dirty="0"/>
            <a:t>manually draw</a:t>
          </a:r>
          <a:r>
            <a:rPr lang="en-US" sz="2600" kern="1200" dirty="0"/>
            <a:t> and further </a:t>
          </a:r>
          <a:r>
            <a:rPr lang="en-US" sz="2600" b="1" u="none" kern="1200" dirty="0"/>
            <a:t>trace Glyphs</a:t>
          </a:r>
          <a:r>
            <a:rPr lang="en-US" sz="2600" u="none" kern="1200" dirty="0"/>
            <a:t> </a:t>
          </a:r>
          <a:r>
            <a:rPr lang="en-US" sz="2600" kern="1200" dirty="0"/>
            <a:t>(characters) using software tools such as </a:t>
          </a:r>
          <a:r>
            <a:rPr lang="en-US" sz="2600" b="1" u="none" kern="1200" dirty="0"/>
            <a:t>Font Developer</a:t>
          </a:r>
          <a:r>
            <a:rPr lang="en-US" sz="2600" kern="1200" dirty="0"/>
            <a:t>.</a:t>
          </a:r>
          <a:endParaRPr lang="en-US" sz="26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For each font, the time varies from a couple of hours to a couple of days.</a:t>
          </a:r>
          <a:endParaRPr lang="en-US" sz="2600" kern="1200" dirty="0">
            <a:solidFill>
              <a:schemeClr val="tx1"/>
            </a:solidFill>
            <a:latin typeface="+mn-lt"/>
            <a:ea typeface="Arial"/>
            <a:cs typeface="Arial"/>
            <a:sym typeface="Trebuchet MS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Our project aims to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automate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this process which makes the process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less time-consuming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,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more efficient(using style consistency)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 and provides a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varied set of options </a:t>
          </a:r>
          <a:r>
            <a:rPr lang="en-US" sz="2600" b="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to choose from at a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cheaper price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</a:rPr>
            <a:t>.</a:t>
          </a:r>
        </a:p>
      </dsp:txBody>
      <dsp:txXfrm rot="-5400000">
        <a:off x="3012898" y="730160"/>
        <a:ext cx="8455338" cy="3492679"/>
      </dsp:txXfrm>
    </dsp:sp>
    <dsp:sp modelId="{2C8B2041-DA42-D24A-9228-60D0D89399E2}">
      <dsp:nvSpPr>
        <dsp:cNvPr id="0" name=""/>
        <dsp:cNvSpPr/>
      </dsp:nvSpPr>
      <dsp:spPr>
        <a:xfrm>
          <a:off x="1418" y="393446"/>
          <a:ext cx="3011479" cy="41661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Scope</a:t>
          </a:r>
        </a:p>
      </dsp:txBody>
      <dsp:txXfrm>
        <a:off x="148426" y="540454"/>
        <a:ext cx="2717463" cy="3872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D3D5-0B42-0846-99D4-482EB8EFC330}">
      <dsp:nvSpPr>
        <dsp:cNvPr id="0" name=""/>
        <dsp:cNvSpPr/>
      </dsp:nvSpPr>
      <dsp:spPr>
        <a:xfrm rot="5400000">
          <a:off x="5361584" y="-1865343"/>
          <a:ext cx="3755144" cy="85312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For the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generation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of the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fonts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, we went ahead with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Neural Cellular Automata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approach. Here, the update rule is learnt using its neighbours (for each cell) and this is repeated multiple times to generate a new font.  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Style transfer 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is done using </a:t>
          </a:r>
          <a:r>
            <a:rPr lang="en-US" sz="2600" b="1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Neural Style Transfer</a:t>
          </a:r>
          <a:r>
            <a:rPr lang="en-US" sz="2600" kern="1200" dirty="0">
              <a:solidFill>
                <a:prstClr val="black"/>
              </a:solidFill>
              <a:latin typeface="Calibri"/>
              <a:ea typeface="Arial"/>
              <a:cs typeface="Arial"/>
              <a:sym typeface="Trebuchet MS"/>
            </a:rPr>
            <a:t> where this incorporates the style from whichever English font’s character is provided as input as provides consistently styled output for the Kannada character.</a:t>
          </a:r>
        </a:p>
      </dsp:txBody>
      <dsp:txXfrm rot="-5400000">
        <a:off x="2973513" y="706039"/>
        <a:ext cx="8347976" cy="3388522"/>
      </dsp:txXfrm>
    </dsp:sp>
    <dsp:sp modelId="{2C8B2041-DA42-D24A-9228-60D0D89399E2}">
      <dsp:nvSpPr>
        <dsp:cNvPr id="0" name=""/>
        <dsp:cNvSpPr/>
      </dsp:nvSpPr>
      <dsp:spPr>
        <a:xfrm>
          <a:off x="1399" y="379367"/>
          <a:ext cx="2972113" cy="40418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Adopted approach</a:t>
          </a:r>
        </a:p>
      </dsp:txBody>
      <dsp:txXfrm>
        <a:off x="146486" y="524454"/>
        <a:ext cx="2681939" cy="37516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5E61A-893E-1C40-AF7C-720AB939B3FF}">
      <dsp:nvSpPr>
        <dsp:cNvPr id="0" name=""/>
        <dsp:cNvSpPr/>
      </dsp:nvSpPr>
      <dsp:spPr>
        <a:xfrm>
          <a:off x="0" y="130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00AD-7AB0-924F-AB1B-742F644CDE64}">
      <dsp:nvSpPr>
        <dsp:cNvPr id="0" name=""/>
        <dsp:cNvSpPr/>
      </dsp:nvSpPr>
      <dsp:spPr>
        <a:xfrm>
          <a:off x="0" y="1307"/>
          <a:ext cx="10515600" cy="2688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 work-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future plans for the project is to convert these generated glyphs as fonts which can be integrated to any sort of wording software tool.</a:t>
          </a:r>
          <a:endParaRPr lang="en-IN" sz="26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/>
            <a:buNone/>
          </a:pPr>
          <a:r>
            <a:rPr lang="en-US" sz="2600" kern="1200" dirty="0"/>
            <a:t>This can also work as a Proof of Concept (POC) for other Indian languages which have the same limitations in font as Kannada.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0" y="1307"/>
        <a:ext cx="10515600" cy="2688673"/>
      </dsp:txXfrm>
    </dsp:sp>
    <dsp:sp modelId="{C3DF238E-9EA0-0E41-A105-9FD4700C7842}">
      <dsp:nvSpPr>
        <dsp:cNvPr id="0" name=""/>
        <dsp:cNvSpPr/>
      </dsp:nvSpPr>
      <dsp:spPr>
        <a:xfrm>
          <a:off x="0" y="274320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B110B-BC9D-684D-BBE9-3CAF761FBC57}">
      <dsp:nvSpPr>
        <dsp:cNvPr id="0" name=""/>
        <dsp:cNvSpPr/>
      </dsp:nvSpPr>
      <dsp:spPr>
        <a:xfrm>
          <a:off x="0" y="2689981"/>
          <a:ext cx="10515600" cy="219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Next Steps-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Applying for conferences and getting a paper published.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solidFill>
              <a:schemeClr val="tx1"/>
            </a:solidFill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tx1"/>
            </a:solidFill>
          </a:endParaRPr>
        </a:p>
      </dsp:txBody>
      <dsp:txXfrm>
        <a:off x="0" y="2689981"/>
        <a:ext cx="10515600" cy="219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79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8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7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0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4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7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1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9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3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8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1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7F3DD-D757-B145-B044-E1658D774E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38201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hil-jain/Font_Style_Transfer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1.03762.pdf" TargetMode="External"/><Relationship Id="rId2" Type="http://schemas.openxmlformats.org/officeDocument/2006/relationships/hyperlink" Target="https://arxiv.org/pdf/2006.06676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8.06576.pdf" TargetMode="External"/><Relationship Id="rId2" Type="http://schemas.openxmlformats.org/officeDocument/2006/relationships/hyperlink" Target="https://arxiv.org/pdf/2005.07865v1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UE17CS490B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SEMESTER - VIII 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END SEMESTER ASSESSMENT </a:t>
            </a:r>
          </a:p>
        </p:txBody>
      </p:sp>
      <p:sp>
        <p:nvSpPr>
          <p:cNvPr id="5" name="Google Shape;26;p3">
            <a:extLst>
              <a:ext uri="{FF2B5EF4-FFF2-40B4-BE49-F238E27FC236}">
                <a16:creationId xmlns:a16="http://schemas.microsoft.com/office/drawing/2014/main" id="{5E1319CC-FC25-4D0C-A850-BF2C3332F47F}"/>
              </a:ext>
            </a:extLst>
          </p:cNvPr>
          <p:cNvSpPr txBox="1"/>
          <p:nvPr/>
        </p:nvSpPr>
        <p:spPr>
          <a:xfrm>
            <a:off x="1828800" y="38862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Style Consistent Kannada Font Generation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ID      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PW21KS04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Guide :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Prof. K S Srinivas</a:t>
            </a: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                 </a:t>
            </a:r>
            <a:endParaRPr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Project Team  : </a:t>
            </a:r>
            <a:r>
              <a:rPr lang="pt-BR" sz="2400" dirty="0">
                <a:solidFill>
                  <a:srgbClr val="0033CC"/>
                </a:solidFill>
                <a:latin typeface="Trebuchet MS"/>
              </a:rPr>
              <a:t>Saahil B Jain       - PES1201700241</a:t>
            </a:r>
          </a:p>
          <a:p>
            <a:pPr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pt-BR" sz="2400" dirty="0">
                <a:solidFill>
                  <a:srgbClr val="0033CC"/>
                </a:solidFill>
                <a:latin typeface="Trebuchet MS"/>
              </a:rPr>
              <a:t>		   Jeevana R Hegde - PES1201700633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E4D027-ECF6-8B4E-8B37-CA432E7C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Team Roles and Responsibilities</a:t>
            </a:r>
            <a:endParaRPr lang="en-US" sz="40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62C012-21CA-44CA-A3CE-63DD126F3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08330"/>
              </p:ext>
            </p:extLst>
          </p:nvPr>
        </p:nvGraphicFramePr>
        <p:xfrm>
          <a:off x="152400" y="1447800"/>
          <a:ext cx="11887200" cy="4970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266944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0533502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3134721286"/>
                    </a:ext>
                  </a:extLst>
                </a:gridCol>
              </a:tblGrid>
              <a:tr h="4793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Student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Contribution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19215"/>
                  </a:ext>
                </a:extLst>
              </a:tr>
              <a:tr h="40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prstClr val="black"/>
                          </a:solidFill>
                          <a:latin typeface="Calibri"/>
                          <a:ea typeface="+mn-ea"/>
                          <a:cs typeface="Arial"/>
                        </a:rPr>
                        <a:t>Literature survey</a:t>
                      </a:r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Jeevana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/>
                        </a:rPr>
                        <a:t>Typeface Completion with GANs (Research paper)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28118"/>
                  </a:ext>
                </a:extLst>
              </a:tr>
              <a:tr h="40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Saahil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 to Font (Research Paper) , Multi-Content GANs (Research paper)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892050"/>
                  </a:ext>
                </a:extLst>
              </a:tr>
              <a:tr h="47025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prstClr val="black"/>
                          </a:solidFill>
                          <a:latin typeface="Calibri"/>
                          <a:ea typeface="+mn-ea"/>
                          <a:cs typeface="Arial"/>
                        </a:rPr>
                        <a:t>Data collection</a:t>
                      </a:r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Jeevana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Wrote script to collect glyphs of some English and Kannada fonts using python 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13424"/>
                  </a:ext>
                </a:extLst>
              </a:tr>
              <a:tr h="40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Saahil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Wrote script to crop glyphs to enhance image using python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76019"/>
                  </a:ext>
                </a:extLst>
              </a:tr>
              <a:tr h="4044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Both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Collected and cleaned a few fonts for English and Kannada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20232"/>
                  </a:ext>
                </a:extLst>
              </a:tr>
              <a:tr h="4220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prstClr val="black"/>
                          </a:solidFill>
                          <a:latin typeface="Calibri"/>
                          <a:ea typeface="+mn-ea"/>
                          <a:cs typeface="Arial"/>
                        </a:rPr>
                        <a:t>Testing new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Jeevana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Neural Style Transfer - Generated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Locomo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fonts for Kannada 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09787"/>
                  </a:ext>
                </a:extLst>
              </a:tr>
              <a:tr h="4396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Saahil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Autoencoders and Multi-Content GANs: Dropped due to limitations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205819"/>
                  </a:ext>
                </a:extLst>
              </a:tr>
              <a:tr h="4396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prstClr val="black"/>
                          </a:solidFill>
                          <a:latin typeface="Calibri"/>
                          <a:ea typeface="+mn-ea"/>
                          <a:cs typeface="Arial"/>
                        </a:rPr>
                        <a:t>Generating 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Jeevana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Generated Picket fonts for Kannada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23594"/>
                  </a:ext>
                </a:extLst>
              </a:tr>
              <a:tr h="4396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2000" b="1" kern="120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Saahil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Generated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Schmalfette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fonts for Kannada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88049"/>
                  </a:ext>
                </a:extLst>
              </a:tr>
              <a:tr h="4923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prstClr val="black"/>
                          </a:solidFill>
                          <a:latin typeface="Calibri"/>
                          <a:ea typeface="+mn-ea"/>
                          <a:cs typeface="Arial"/>
                        </a:rPr>
                        <a:t>Cleaning fonts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prstClr val="black"/>
                          </a:solidFill>
                          <a:latin typeface="+mn-lt"/>
                          <a:cs typeface="Arial"/>
                        </a:rPr>
                        <a:t>Both</a:t>
                      </a:r>
                      <a:endParaRPr lang="en-IN" sz="1800" b="0" kern="1200" dirty="0">
                        <a:solidFill>
                          <a:prstClr val="black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Cleaned the fonts generated using script </a:t>
                      </a:r>
                      <a:endParaRPr lang="en-IN" sz="1800" kern="1200" dirty="0">
                        <a:solidFill>
                          <a:prstClr val="black"/>
                        </a:solidFill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579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9050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9FAFF-3809-3E43-99AC-2F60397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AE-EB14-7545-849B-1C25BB9B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210800" cy="4881563"/>
          </a:xfrm>
        </p:spPr>
        <p:txBody>
          <a:bodyPr>
            <a:normAutofit/>
          </a:bodyPr>
          <a:lstStyle/>
          <a:p>
            <a:pPr marL="342891" indent="0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Trebuchet MS"/>
                <a:cs typeface="Trebuchet MS"/>
                <a:sym typeface="Trebuchet MS"/>
              </a:rPr>
              <a:t>Summary of Requirements</a:t>
            </a:r>
          </a:p>
          <a:p>
            <a:r>
              <a:rPr lang="en-US" dirty="0"/>
              <a:t>Basic Glyph of all letters with all </a:t>
            </a:r>
            <a:r>
              <a:rPr lang="en-US" dirty="0" err="1"/>
              <a:t>maatras</a:t>
            </a:r>
            <a:r>
              <a:rPr lang="en-US" dirty="0"/>
              <a:t> and </a:t>
            </a:r>
            <a:r>
              <a:rPr lang="en-US" dirty="0" err="1"/>
              <a:t>ottaksharas</a:t>
            </a:r>
            <a:r>
              <a:rPr lang="en-US" dirty="0"/>
              <a:t> of the Kannada Script.</a:t>
            </a:r>
          </a:p>
          <a:p>
            <a:r>
              <a:rPr lang="en-US" dirty="0"/>
              <a:t>Glyph of at least one complex letter (“g”, “b”, “R”) of target font of English.</a:t>
            </a:r>
          </a:p>
          <a:p>
            <a:r>
              <a:rPr lang="en-US" dirty="0"/>
              <a:t>A GPU to generate fonts, as time to generate on CPU would be extremely large. Google </a:t>
            </a:r>
            <a:r>
              <a:rPr lang="en-US" dirty="0" err="1"/>
              <a:t>colab</a:t>
            </a:r>
            <a:r>
              <a:rPr lang="en-US" dirty="0"/>
              <a:t>/ Kaggle notebooks would provide sufficient GPU power. </a:t>
            </a:r>
            <a:br>
              <a:rPr lang="en-US" dirty="0"/>
            </a:br>
            <a:r>
              <a:rPr lang="en-US" dirty="0">
                <a:ea typeface="Trebuchet MS"/>
                <a:cs typeface="Trebuchet MS"/>
                <a:sym typeface="Trebuchet M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9050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9FAFF-3809-3E43-99AC-2F60397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43AE-EB14-7545-849B-1C25BB9B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668000" cy="4881563"/>
          </a:xfrm>
        </p:spPr>
        <p:txBody>
          <a:bodyPr>
            <a:normAutofit/>
          </a:bodyPr>
          <a:lstStyle/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Trebuchet MS"/>
                <a:cs typeface="Trebuchet MS"/>
                <a:sym typeface="Trebuchet MS"/>
              </a:rPr>
              <a:t>State of the art review:</a:t>
            </a: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As per the current manual method of doing this,</a:t>
            </a: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b="1" dirty="0">
              <a:ea typeface="Trebuchet MS"/>
              <a:cs typeface="Trebuchet MS"/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Trebuchet MS"/>
                <a:cs typeface="Trebuchet MS"/>
                <a:sym typeface="Trebuchet MS"/>
              </a:rPr>
              <a:t>Strengths: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Customized to user’s expectations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In case of specific word, there is not need to generate fonts for all characters. 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ea typeface="Trebuchet MS"/>
              <a:cs typeface="Trebuchet MS"/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ea typeface="Trebuchet MS"/>
                <a:cs typeface="Trebuchet MS"/>
                <a:sym typeface="Trebuchet MS"/>
              </a:rPr>
              <a:t>Weaknesses:</a:t>
            </a:r>
            <a:endParaRPr lang="en-US" dirty="0">
              <a:ea typeface="Trebuchet MS"/>
              <a:cs typeface="Trebuchet MS"/>
              <a:sym typeface="Trebuchet MS"/>
            </a:endParaRP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Time-consuming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Expensive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Lesser variety 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6002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25624-7576-4249-AF09-53610429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83BD-75AA-0440-BCC4-456B40BC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220"/>
            <a:ext cx="8839200" cy="1361980"/>
          </a:xfrm>
        </p:spPr>
        <p:txBody>
          <a:bodyPr>
            <a:norm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	 </a:t>
            </a:r>
            <a:r>
              <a:rPr lang="en-US" sz="3000" b="1" dirty="0">
                <a:ea typeface="Trebuchet MS"/>
                <a:cs typeface="Trebuchet MS"/>
                <a:sym typeface="Trebuchet MS"/>
              </a:rPr>
              <a:t>Proposed approach:</a:t>
            </a:r>
            <a:r>
              <a:rPr lang="en-US" sz="3000" b="1" dirty="0">
                <a:sym typeface="Trebuchet MS"/>
              </a:rPr>
              <a:t> </a:t>
            </a:r>
            <a:r>
              <a:rPr lang="en-US" sz="3000" dirty="0">
                <a:sym typeface="Trebuchet MS"/>
              </a:rPr>
              <a:t>Neural style transfer</a:t>
            </a:r>
          </a:p>
          <a:p>
            <a:pPr marL="800091" lvl="1" indent="0" algn="just" eaLnBrk="0" hangingPunct="0">
              <a:spcBef>
                <a:spcPts val="0"/>
              </a:spcBef>
              <a:buNone/>
              <a:defRPr/>
            </a:pPr>
            <a:endParaRPr lang="en-US" sz="3000" dirty="0">
              <a:ea typeface="Trebuchet MS"/>
              <a:cs typeface="Trebuchet MS"/>
              <a:sym typeface="Trebuchet MS"/>
            </a:endParaRPr>
          </a:p>
          <a:p>
            <a:pPr marL="800091" lvl="1" indent="0" algn="just" eaLnBrk="0" hangingPunct="0">
              <a:spcBef>
                <a:spcPts val="0"/>
              </a:spcBef>
              <a:buNone/>
              <a:defRPr/>
            </a:pPr>
            <a:r>
              <a:rPr lang="en-US" sz="3000" b="1" dirty="0">
                <a:ea typeface="Trebuchet MS"/>
                <a:cs typeface="Trebuchet MS"/>
                <a:sym typeface="Trebuchet MS"/>
              </a:rPr>
              <a:t>Model Architecture:</a:t>
            </a:r>
            <a:endParaRPr lang="en-US" sz="3000" b="1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E265CD-6F9F-474C-B009-E9A2B2D73D5F}"/>
              </a:ext>
            </a:extLst>
          </p:cNvPr>
          <p:cNvGrpSpPr/>
          <p:nvPr/>
        </p:nvGrpSpPr>
        <p:grpSpPr>
          <a:xfrm>
            <a:off x="402728" y="2579637"/>
            <a:ext cx="11408272" cy="4125963"/>
            <a:chOff x="1313815" y="2743200"/>
            <a:chExt cx="9963785" cy="3592564"/>
          </a:xfrm>
        </p:grpSpPr>
        <p:pic>
          <p:nvPicPr>
            <p:cNvPr id="6" name="Picture 2" descr="Image result for black noise image">
              <a:extLst>
                <a:ext uri="{FF2B5EF4-FFF2-40B4-BE49-F238E27FC236}">
                  <a16:creationId xmlns:a16="http://schemas.microsoft.com/office/drawing/2014/main" id="{11ECCA8F-1B4E-45F0-B509-2572AE3EF1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91"/>
            <a:stretch/>
          </p:blipFill>
          <p:spPr bwMode="auto">
            <a:xfrm>
              <a:off x="2362199" y="3835826"/>
              <a:ext cx="914401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63D9CD-0869-4764-BFF9-C413C5D1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465" y="5059409"/>
              <a:ext cx="909019" cy="90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4237CF47-A4D6-4E22-8C6C-587B7553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199" y="2743200"/>
              <a:ext cx="889553" cy="88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56601B80-318F-4FF8-A91C-32030E58F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1"/>
            <a:stretch/>
          </p:blipFill>
          <p:spPr>
            <a:xfrm>
              <a:off x="3511267" y="3343321"/>
              <a:ext cx="6528135" cy="171608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3E90A2-28C6-410F-82A2-77C2B54601F1}"/>
                </a:ext>
              </a:extLst>
            </p:cNvPr>
            <p:cNvSpPr/>
            <p:nvPr/>
          </p:nvSpPr>
          <p:spPr>
            <a:xfrm>
              <a:off x="10217427" y="4233076"/>
              <a:ext cx="1060173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46C8FD-A466-4DC4-BA65-462A52E36B03}"/>
                </a:ext>
              </a:extLst>
            </p:cNvPr>
            <p:cNvSpPr/>
            <p:nvPr/>
          </p:nvSpPr>
          <p:spPr>
            <a:xfrm rot="5400000">
              <a:off x="10219574" y="5277738"/>
              <a:ext cx="207033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90CB49-C863-421A-91B3-9F9BE4734EFE}"/>
                </a:ext>
              </a:extLst>
            </p:cNvPr>
            <p:cNvSpPr/>
            <p:nvPr/>
          </p:nvSpPr>
          <p:spPr>
            <a:xfrm rot="16200000">
              <a:off x="323720" y="5287883"/>
              <a:ext cx="2037976" cy="57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8244D4-2CAB-46C5-99DE-39A88856AE6C}"/>
                </a:ext>
              </a:extLst>
            </p:cNvPr>
            <p:cNvSpPr/>
            <p:nvPr/>
          </p:nvSpPr>
          <p:spPr>
            <a:xfrm>
              <a:off x="1371600" y="6271052"/>
              <a:ext cx="9906000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61DDABE-E265-4254-BF7A-90B1622072DC}"/>
                </a:ext>
              </a:extLst>
            </p:cNvPr>
            <p:cNvSpPr/>
            <p:nvPr/>
          </p:nvSpPr>
          <p:spPr>
            <a:xfrm>
              <a:off x="1333501" y="4263882"/>
              <a:ext cx="787064" cy="102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6002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25624-7576-4249-AF09-53610429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8200"/>
          </a:xfrm>
        </p:spPr>
        <p:txBody>
          <a:bodyPr>
            <a:normAutofit/>
          </a:bodyPr>
          <a:lstStyle/>
          <a:p>
            <a:r>
              <a:rPr lang="en-US" sz="4000" b="1" dirty="0"/>
              <a:t>Summary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83BD-75AA-0440-BCC4-456B40BC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10668000" cy="533400"/>
          </a:xfrm>
        </p:spPr>
        <p:txBody>
          <a:bodyPr>
            <a:normAutofit/>
          </a:bodyPr>
          <a:lstStyle/>
          <a:p>
            <a:pPr marL="685791" indent="-342900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1" dirty="0">
                <a:sym typeface="Trebuchet MS"/>
              </a:rPr>
              <a:t>Details of the approach: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48B99-DD9E-49B1-89A9-2FB71CBB85CE}"/>
              </a:ext>
            </a:extLst>
          </p:cNvPr>
          <p:cNvSpPr/>
          <p:nvPr/>
        </p:nvSpPr>
        <p:spPr>
          <a:xfrm>
            <a:off x="1066800" y="2240101"/>
            <a:ext cx="1051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inputs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include 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style image, target character and the generated image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The three inputs are passed to the Neural network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iteratively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and 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loss calculated is back propagated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output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of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each iteration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is passed as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input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to 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next iteration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The process is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repeated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 until the </a:t>
            </a:r>
            <a:r>
              <a:rPr lang="en-US" sz="2600" b="1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generated image is satisfactory</a:t>
            </a:r>
            <a:r>
              <a:rPr lang="en-US" sz="2600" dirty="0">
                <a:solidFill>
                  <a:prstClr val="black"/>
                </a:solidFill>
                <a:ea typeface="Arial"/>
                <a:cs typeface="Arial"/>
                <a:sym typeface="Trebuchet MS"/>
              </a:rPr>
              <a:t>.</a:t>
            </a:r>
            <a:endParaRPr lang="en-IN" sz="2600" dirty="0">
              <a:solidFill>
                <a:prstClr val="black"/>
              </a:solidFill>
              <a:ea typeface="Arial"/>
              <a:cs typeface="Arial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8182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600200"/>
            <a:ext cx="89916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25624-7576-4249-AF09-53610429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Summary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83BD-75AA-0440-BCC4-456B40BC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9930"/>
            <a:ext cx="10668000" cy="5257800"/>
          </a:xfrm>
        </p:spPr>
        <p:txBody>
          <a:bodyPr>
            <a:normAutofit lnSpcReduction="10000"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1" dirty="0">
                <a:sym typeface="Trebuchet MS"/>
              </a:rPr>
              <a:t>Benefits</a:t>
            </a:r>
            <a:r>
              <a:rPr lang="en-US" sz="3000" dirty="0">
                <a:sym typeface="Trebuchet MS"/>
              </a:rPr>
              <a:t>: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Automated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Fast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Can take inspiration from not just fonts but also from a variety of sources.</a:t>
            </a:r>
          </a:p>
          <a:p>
            <a:pPr marL="857241" indent="-514350" algn="just" eaLnBrk="0" hangingPunct="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000" dirty="0"/>
              <a:t>Many options to choose from with different style inputs.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3000" dirty="0"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000" dirty="0"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 b="1" dirty="0">
                <a:sym typeface="Trebuchet MS"/>
              </a:rPr>
              <a:t>Drawbacks: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The fonts generated might need little cleaning.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GPU is required.</a:t>
            </a:r>
          </a:p>
          <a:p>
            <a:pPr marL="857241" indent="-514350" algn="just" eaLnBrk="0" hangingPunct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000" dirty="0">
                <a:sym typeface="Trebuchet MS"/>
              </a:rPr>
              <a:t>Each letter is generated individually, so learning from one letter can’t be used to generate a second letter.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3000" dirty="0">
              <a:sym typeface="Trebuchet MS"/>
            </a:endParaRPr>
          </a:p>
          <a:p>
            <a:pPr marL="800091" indent="-4572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3000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828800"/>
            <a:ext cx="8915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F100-603C-BE48-B7E1-53F46E6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924A-F3B8-774E-9D82-206400D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3632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Initially tried out </a:t>
            </a:r>
            <a:r>
              <a:rPr lang="en-US" b="1" dirty="0"/>
              <a:t>multiple</a:t>
            </a:r>
            <a:r>
              <a:rPr lang="en-US" dirty="0"/>
              <a:t> </a:t>
            </a:r>
            <a:r>
              <a:rPr lang="en-US" b="1" dirty="0"/>
              <a:t>methods</a:t>
            </a:r>
            <a:r>
              <a:rPr lang="en-US" dirty="0"/>
              <a:t> including </a:t>
            </a:r>
            <a:r>
              <a:rPr lang="en-US" b="1" dirty="0"/>
              <a:t>GANs</a:t>
            </a:r>
            <a:r>
              <a:rPr lang="en-US" dirty="0"/>
              <a:t> and </a:t>
            </a:r>
            <a:r>
              <a:rPr lang="en-US" b="1" dirty="0"/>
              <a:t>Convolutional Autoencoders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However, these methods had their own </a:t>
            </a: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b="1" dirty="0"/>
              <a:t>GANs</a:t>
            </a:r>
            <a:r>
              <a:rPr lang="en-US" dirty="0"/>
              <a:t> were </a:t>
            </a:r>
            <a:r>
              <a:rPr lang="en-US" b="1" dirty="0"/>
              <a:t>dependent</a:t>
            </a:r>
            <a:r>
              <a:rPr lang="en-US" dirty="0"/>
              <a:t> on a </a:t>
            </a:r>
            <a:r>
              <a:rPr lang="en-US" b="1" dirty="0"/>
              <a:t>large amount of data </a:t>
            </a:r>
            <a:r>
              <a:rPr lang="en-US" dirty="0"/>
              <a:t>being available, which is </a:t>
            </a:r>
            <a:r>
              <a:rPr lang="en-US" b="1" dirty="0"/>
              <a:t>not available</a:t>
            </a:r>
            <a:r>
              <a:rPr lang="en-US" dirty="0"/>
              <a:t> for Indian languages such as </a:t>
            </a:r>
            <a:r>
              <a:rPr lang="en-US" b="1" dirty="0"/>
              <a:t>Kannada</a:t>
            </a:r>
            <a:r>
              <a:rPr lang="en-US" dirty="0"/>
              <a:t>. </a:t>
            </a:r>
          </a:p>
          <a:p>
            <a:pPr marL="514350" indent="-514350">
              <a:buAutoNum type="arabicPeriod"/>
            </a:pPr>
            <a:r>
              <a:rPr lang="en-US" b="1" dirty="0"/>
              <a:t>Convolutional Autoencoders </a:t>
            </a:r>
            <a:r>
              <a:rPr lang="en-US" dirty="0"/>
              <a:t>were able to achieve style transfer to some degree, however the </a:t>
            </a:r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en-US" b="1" dirty="0"/>
              <a:t>plateaued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a </a:t>
            </a:r>
            <a:r>
              <a:rPr lang="en-US" b="1" dirty="0"/>
              <a:t>certain</a:t>
            </a:r>
            <a:r>
              <a:rPr lang="en-US" dirty="0"/>
              <a:t> </a:t>
            </a:r>
            <a:r>
              <a:rPr lang="en-US" b="1" dirty="0"/>
              <a:t>depth</a:t>
            </a:r>
            <a:r>
              <a:rPr lang="en-US" dirty="0"/>
              <a:t> of the model and the results weren’t satisfactory. </a:t>
            </a:r>
          </a:p>
          <a:p>
            <a:pPr marL="0" indent="0">
              <a:buNone/>
            </a:pPr>
            <a:r>
              <a:rPr lang="en-US" dirty="0"/>
              <a:t>Hence, the </a:t>
            </a:r>
            <a:r>
              <a:rPr lang="en-US" b="1" dirty="0"/>
              <a:t>algorithm</a:t>
            </a:r>
            <a:r>
              <a:rPr lang="en-US" dirty="0"/>
              <a:t> we use is - </a:t>
            </a:r>
            <a:r>
              <a:rPr lang="en-US" b="1" dirty="0"/>
              <a:t>Neural style transfer.</a:t>
            </a:r>
          </a:p>
          <a:p>
            <a:pPr marL="342891" indent="0" algn="just" eaLnBrk="0" hangingPunct="0">
              <a:spcBef>
                <a:spcPts val="0"/>
              </a:spcBef>
              <a:buNone/>
              <a:defRPr/>
            </a:pPr>
            <a:endParaRPr lang="en-US" b="1" dirty="0"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buNone/>
              <a:defRPr/>
            </a:pPr>
            <a:endParaRPr lang="en-US" sz="8000" dirty="0"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828800"/>
            <a:ext cx="8915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F100-603C-BE48-B7E1-53F46E6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924A-F3B8-774E-9D82-206400D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1"/>
            <a:ext cx="11658600" cy="5714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Neural style transfer is an </a:t>
            </a:r>
            <a:r>
              <a:rPr lang="en-US" sz="2500" b="1" dirty="0"/>
              <a:t>iterative</a:t>
            </a:r>
            <a:r>
              <a:rPr lang="en-US" sz="2500" dirty="0"/>
              <a:t> </a:t>
            </a:r>
            <a:r>
              <a:rPr lang="en-US" sz="2500" dirty="0" err="1"/>
              <a:t>optimisation</a:t>
            </a:r>
            <a:r>
              <a:rPr lang="en-US" sz="2500" dirty="0"/>
              <a:t> technique that takes </a:t>
            </a:r>
            <a:r>
              <a:rPr lang="en-US" sz="2500" b="1" dirty="0"/>
              <a:t>three</a:t>
            </a:r>
            <a:r>
              <a:rPr lang="en-US" sz="2500" dirty="0"/>
              <a:t> images as </a:t>
            </a:r>
            <a:r>
              <a:rPr lang="en-US" sz="2500" b="1" dirty="0"/>
              <a:t>input</a:t>
            </a:r>
            <a:r>
              <a:rPr lang="en-US" sz="2500" dirty="0"/>
              <a:t>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514350" indent="-514350">
              <a:buAutoNum type="arabicPeriod"/>
            </a:pPr>
            <a:r>
              <a:rPr lang="en-US" sz="2500" b="1" dirty="0"/>
              <a:t>Target image- </a:t>
            </a:r>
            <a:r>
              <a:rPr lang="en-US" sz="2500" dirty="0"/>
              <a:t>which is the character of the Kannada script we want to convert to the desired font.</a:t>
            </a:r>
          </a:p>
          <a:p>
            <a:pPr marL="514350" indent="-514350">
              <a:buAutoNum type="arabicPeriod"/>
            </a:pPr>
            <a:r>
              <a:rPr lang="en-US" sz="2500" b="1" dirty="0"/>
              <a:t>Content image- </a:t>
            </a:r>
            <a:r>
              <a:rPr lang="en-US" sz="2500" dirty="0"/>
              <a:t>which is the actual generated image which is passed iteratively through the network.</a:t>
            </a:r>
          </a:p>
          <a:p>
            <a:pPr marL="514350" indent="-514350">
              <a:buAutoNum type="arabicPeriod"/>
            </a:pPr>
            <a:r>
              <a:rPr lang="en-US" sz="2500" b="1" dirty="0"/>
              <a:t>Style image-</a:t>
            </a:r>
            <a:r>
              <a:rPr lang="en-US" sz="2500" dirty="0"/>
              <a:t> which is an alphabet of English in the desired font style, in this case ‘g’ in </a:t>
            </a:r>
            <a:r>
              <a:rPr lang="en-US" sz="2500" dirty="0" err="1"/>
              <a:t>Locomo</a:t>
            </a:r>
            <a:r>
              <a:rPr lang="en-US" sz="2500" dirty="0"/>
              <a:t> style 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A7ED79-F996-4471-B86E-E40F81633A91}"/>
              </a:ext>
            </a:extLst>
          </p:cNvPr>
          <p:cNvGrpSpPr/>
          <p:nvPr/>
        </p:nvGrpSpPr>
        <p:grpSpPr>
          <a:xfrm>
            <a:off x="2653768" y="1752600"/>
            <a:ext cx="5804432" cy="2133600"/>
            <a:chOff x="1313815" y="2743200"/>
            <a:chExt cx="9963785" cy="3592564"/>
          </a:xfrm>
        </p:grpSpPr>
        <p:pic>
          <p:nvPicPr>
            <p:cNvPr id="6" name="Picture 2" descr="Image result for black noise image">
              <a:extLst>
                <a:ext uri="{FF2B5EF4-FFF2-40B4-BE49-F238E27FC236}">
                  <a16:creationId xmlns:a16="http://schemas.microsoft.com/office/drawing/2014/main" id="{349F85C0-2085-4C04-85B2-F7C8AC4E2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291"/>
            <a:stretch/>
          </p:blipFill>
          <p:spPr bwMode="auto">
            <a:xfrm>
              <a:off x="2362199" y="3835826"/>
              <a:ext cx="914401" cy="923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8F2451-7E54-4C42-9B04-C321E50B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465" y="5059409"/>
              <a:ext cx="909019" cy="90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Shape&#10;&#10;Description automatically generated">
              <a:extLst>
                <a:ext uri="{FF2B5EF4-FFF2-40B4-BE49-F238E27FC236}">
                  <a16:creationId xmlns:a16="http://schemas.microsoft.com/office/drawing/2014/main" id="{8DB9E392-D142-43AB-9C82-B6EE79761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199" y="2743200"/>
              <a:ext cx="889553" cy="88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24DC8806-E6B0-40B7-9BFA-B968D8581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41"/>
            <a:stretch/>
          </p:blipFill>
          <p:spPr>
            <a:xfrm>
              <a:off x="3511267" y="3343321"/>
              <a:ext cx="6528135" cy="171608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F1862D-0391-4321-936B-2B196BEB340D}"/>
                </a:ext>
              </a:extLst>
            </p:cNvPr>
            <p:cNvSpPr/>
            <p:nvPr/>
          </p:nvSpPr>
          <p:spPr>
            <a:xfrm>
              <a:off x="10217427" y="4233076"/>
              <a:ext cx="1060173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506A51-642D-4766-B9E0-8382EC989F74}"/>
                </a:ext>
              </a:extLst>
            </p:cNvPr>
            <p:cNvSpPr/>
            <p:nvPr/>
          </p:nvSpPr>
          <p:spPr>
            <a:xfrm rot="5400000">
              <a:off x="10219574" y="5277738"/>
              <a:ext cx="207033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B3D452-1C63-4E9C-9605-7175AA9B400A}"/>
                </a:ext>
              </a:extLst>
            </p:cNvPr>
            <p:cNvSpPr/>
            <p:nvPr/>
          </p:nvSpPr>
          <p:spPr>
            <a:xfrm rot="16200000">
              <a:off x="323720" y="5287883"/>
              <a:ext cx="2037976" cy="57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CF7B9C-266D-4E81-9403-180F3D228AD7}"/>
                </a:ext>
              </a:extLst>
            </p:cNvPr>
            <p:cNvSpPr/>
            <p:nvPr/>
          </p:nvSpPr>
          <p:spPr>
            <a:xfrm>
              <a:off x="1371600" y="6271052"/>
              <a:ext cx="9906000" cy="647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0DBA993-2035-460D-B1E3-E03B7126563B}"/>
                </a:ext>
              </a:extLst>
            </p:cNvPr>
            <p:cNvSpPr/>
            <p:nvPr/>
          </p:nvSpPr>
          <p:spPr>
            <a:xfrm>
              <a:off x="1333501" y="4263882"/>
              <a:ext cx="787064" cy="102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123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828800" y="1828800"/>
            <a:ext cx="89154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6F100-603C-BE48-B7E1-53F46E60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Design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924A-F3B8-774E-9D82-206400DC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3632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every iteration, a loss </a:t>
            </a:r>
            <a:r>
              <a:rPr lang="en-US" dirty="0"/>
              <a:t>is </a:t>
            </a:r>
            <a:r>
              <a:rPr lang="en-US" b="1" dirty="0"/>
              <a:t>calculated</a:t>
            </a:r>
            <a:r>
              <a:rPr lang="en-US" dirty="0"/>
              <a:t> and </a:t>
            </a:r>
            <a:r>
              <a:rPr lang="en-US" b="1" dirty="0"/>
              <a:t>back propagated </a:t>
            </a:r>
            <a:r>
              <a:rPr lang="en-US" dirty="0"/>
              <a:t>through the network.</a:t>
            </a:r>
          </a:p>
          <a:p>
            <a:pPr marL="0" indent="0">
              <a:buNone/>
            </a:pPr>
            <a:r>
              <a:rPr lang="en-US" dirty="0"/>
              <a:t>These </a:t>
            </a:r>
            <a:r>
              <a:rPr lang="en-US" b="1" dirty="0"/>
              <a:t>three input </a:t>
            </a:r>
            <a:r>
              <a:rPr lang="en-US" dirty="0"/>
              <a:t>images are </a:t>
            </a:r>
            <a:r>
              <a:rPr lang="en-US" b="1" dirty="0"/>
              <a:t>passed iteratively </a:t>
            </a:r>
            <a:r>
              <a:rPr lang="en-US" dirty="0"/>
              <a:t>through the </a:t>
            </a:r>
            <a:r>
              <a:rPr lang="en-US" b="1" dirty="0"/>
              <a:t>network</a:t>
            </a:r>
            <a:r>
              <a:rPr lang="en-US" dirty="0"/>
              <a:t> </a:t>
            </a:r>
            <a:r>
              <a:rPr lang="en-US" b="1" dirty="0"/>
              <a:t>till</a:t>
            </a:r>
            <a:r>
              <a:rPr lang="en-US" dirty="0"/>
              <a:t> the result, that is the </a:t>
            </a:r>
            <a:r>
              <a:rPr lang="en-US" b="1" dirty="0"/>
              <a:t>content image is satisfactory</a:t>
            </a:r>
            <a:r>
              <a:rPr lang="en-US" dirty="0"/>
              <a:t>.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891" indent="0" algn="just" eaLnBrk="0" hangingPunct="0">
              <a:spcBef>
                <a:spcPts val="0"/>
              </a:spcBef>
              <a:buNone/>
              <a:defRPr/>
            </a:pPr>
            <a:endParaRPr lang="en-US" b="1" dirty="0"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buNone/>
              <a:defRPr/>
            </a:pPr>
            <a:endParaRPr lang="en-US" sz="8000" dirty="0">
              <a:sym typeface="Trebuchet MS"/>
            </a:endParaRPr>
          </a:p>
          <a:p>
            <a:pPr marL="342891" indent="0" algn="just" eaLnBrk="0" hangingPunc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228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1"/>
            <a:ext cx="100584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 name: </a:t>
            </a:r>
            <a:r>
              <a:rPr lang="en-US" dirty="0"/>
              <a:t>Data collection</a:t>
            </a:r>
          </a:p>
          <a:p>
            <a:pPr marL="0" indent="0">
              <a:buNone/>
            </a:pPr>
            <a:r>
              <a:rPr lang="en-US" b="1" dirty="0"/>
              <a:t>Technology used</a:t>
            </a:r>
            <a:r>
              <a:rPr lang="en-US" dirty="0"/>
              <a:t>: </a:t>
            </a:r>
            <a:r>
              <a:rPr lang="en-US" dirty="0" err="1"/>
              <a:t>Wget</a:t>
            </a:r>
            <a:r>
              <a:rPr lang="en-US" dirty="0"/>
              <a:t> which is a computer program that retrieves content from web servers.</a:t>
            </a:r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Collecting data includes </a:t>
            </a:r>
            <a:r>
              <a:rPr lang="en-US" b="1" dirty="0"/>
              <a:t>collecting multiple fonts of English language and a few available fonts of Kannada language</a:t>
            </a:r>
            <a:r>
              <a:rPr lang="en-US" dirty="0"/>
              <a:t>. Our code fetches all the characters from ITF where we only need to provide the link to the glyph page of the font we need.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5E6B5E-8E7D-472B-94FF-7074D7D2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5" y="5029200"/>
            <a:ext cx="10554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638300" y="2514600"/>
            <a:ext cx="8915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292B-CC31-AB47-A74C-6756015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Outline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6B33-B7A9-A041-9748-FCC5C6AC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Abstract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Team Roles and Responsibilities.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Summary of Requirements and Design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Summary of Methodology / Approach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Design Description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Modules and Implementation Details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Project Demonstration and Walkthrough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Test Plan and Strategy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Results and Discussion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Lessons Learnt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Conclusion and Future Work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ea typeface="Trebuchet MS"/>
                <a:cs typeface="Trebuchet MS"/>
                <a:sym typeface="Trebuchet MS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487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 name: </a:t>
            </a:r>
            <a:r>
              <a:rPr lang="en-US" dirty="0"/>
              <a:t>Data cleaning</a:t>
            </a:r>
          </a:p>
          <a:p>
            <a:pPr marL="0" indent="0">
              <a:buNone/>
            </a:pPr>
            <a:r>
              <a:rPr lang="en-US" b="1" dirty="0"/>
              <a:t>Technology used</a:t>
            </a:r>
            <a:r>
              <a:rPr lang="en-US" dirty="0"/>
              <a:t>: Python </a:t>
            </a:r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Once, these glyphs are downloaded, we </a:t>
            </a:r>
            <a:r>
              <a:rPr lang="en-US" b="1" dirty="0"/>
              <a:t>get rid of the additional padding </a:t>
            </a:r>
            <a:r>
              <a:rPr lang="en-US" dirty="0"/>
              <a:t>for the images to be visible clearly to our model. We also ensure </a:t>
            </a:r>
            <a:r>
              <a:rPr lang="en-US" b="1" dirty="0"/>
              <a:t>images are centered </a:t>
            </a:r>
            <a:r>
              <a:rPr lang="en-US" dirty="0"/>
              <a:t>and have an </a:t>
            </a:r>
            <a:r>
              <a:rPr lang="en-US" b="1" dirty="0"/>
              <a:t>aspect ratio of 1:1 </a:t>
            </a:r>
            <a:r>
              <a:rPr lang="en-US" dirty="0"/>
              <a:t>(meaning they are squares).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69CA0D-3163-4BAF-A6A3-BC73ADFAF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86000"/>
            <a:ext cx="5853860" cy="31242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A3916-45CB-4F54-9AF3-CB5DDA40FF6E}"/>
              </a:ext>
            </a:extLst>
          </p:cNvPr>
          <p:cNvSpPr txBox="1">
            <a:spLocks/>
          </p:cNvSpPr>
          <p:nvPr/>
        </p:nvSpPr>
        <p:spPr>
          <a:xfrm>
            <a:off x="6096000" y="1676400"/>
            <a:ext cx="2209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91" indent="-342900" algn="just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	 </a:t>
            </a:r>
            <a:r>
              <a:rPr lang="en-US" sz="3000" b="1" dirty="0">
                <a:ea typeface="Trebuchet MS"/>
                <a:cs typeface="Trebuchet MS"/>
                <a:sym typeface="Trebuchet MS"/>
              </a:rPr>
              <a:t>Before</a:t>
            </a:r>
            <a:endParaRPr lang="en-US" sz="3000" b="1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2BEE688-FA8F-4137-9E3B-17785F7F6934}"/>
              </a:ext>
            </a:extLst>
          </p:cNvPr>
          <p:cNvSpPr txBox="1">
            <a:spLocks/>
          </p:cNvSpPr>
          <p:nvPr/>
        </p:nvSpPr>
        <p:spPr>
          <a:xfrm>
            <a:off x="9067800" y="1676400"/>
            <a:ext cx="2209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91" indent="-342900" algn="just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	 </a:t>
            </a:r>
            <a:r>
              <a:rPr lang="en-US" sz="3000" b="1" dirty="0">
                <a:ea typeface="Trebuchet MS"/>
                <a:cs typeface="Trebuchet MS"/>
                <a:sym typeface="Trebuchet MS"/>
              </a:rPr>
              <a:t>After</a:t>
            </a:r>
            <a:endParaRPr lang="en-US" sz="3000" b="1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9060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058400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 name: </a:t>
            </a:r>
            <a:r>
              <a:rPr lang="en-US" dirty="0"/>
              <a:t>Generating fonts</a:t>
            </a:r>
          </a:p>
          <a:p>
            <a:pPr marL="0" indent="0">
              <a:buNone/>
            </a:pPr>
            <a:r>
              <a:rPr lang="en-US" b="1" dirty="0"/>
              <a:t>Technology used: </a:t>
            </a:r>
            <a:r>
              <a:rPr lang="en-US" dirty="0"/>
              <a:t>Python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The most important step of our project is actually </a:t>
            </a:r>
            <a:r>
              <a:rPr lang="en-US" b="1" dirty="0"/>
              <a:t>generating the fonts</a:t>
            </a:r>
            <a:r>
              <a:rPr lang="en-US" dirty="0"/>
              <a:t>. We need to </a:t>
            </a:r>
            <a:r>
              <a:rPr lang="en-US" b="1" dirty="0"/>
              <a:t>iterate</a:t>
            </a:r>
            <a:r>
              <a:rPr lang="en-US" dirty="0"/>
              <a:t> over the set </a:t>
            </a:r>
            <a:r>
              <a:rPr lang="en-US" b="1" dirty="0"/>
              <a:t>epochs</a:t>
            </a:r>
            <a:r>
              <a:rPr lang="en-US" dirty="0"/>
              <a:t> each time, we provide the </a:t>
            </a:r>
            <a:r>
              <a:rPr lang="en-US" b="1" dirty="0"/>
              <a:t>three images </a:t>
            </a:r>
            <a:r>
              <a:rPr lang="en-US" dirty="0"/>
              <a:t>and </a:t>
            </a:r>
            <a:r>
              <a:rPr lang="en-US" b="1" dirty="0"/>
              <a:t>input</a:t>
            </a:r>
            <a:r>
              <a:rPr lang="en-US" dirty="0"/>
              <a:t> to the network.</a:t>
            </a:r>
          </a:p>
          <a:p>
            <a:pPr marL="0" indent="0">
              <a:buNone/>
            </a:pPr>
            <a:r>
              <a:rPr lang="en-US" b="1" dirty="0"/>
              <a:t>Calculate</a:t>
            </a:r>
            <a:r>
              <a:rPr lang="en-US" dirty="0"/>
              <a:t> the </a:t>
            </a:r>
            <a:r>
              <a:rPr lang="en-US" b="1" dirty="0"/>
              <a:t>loss</a:t>
            </a:r>
            <a:r>
              <a:rPr lang="en-US" dirty="0"/>
              <a:t> over the output and finally backpropagate this loss.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8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0FC269-489A-4675-A492-E8DAF897B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752600"/>
            <a:ext cx="6096000" cy="46500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C36B4-283C-4E7F-A7E0-F1A31F40ACAA}"/>
              </a:ext>
            </a:extLst>
          </p:cNvPr>
          <p:cNvSpPr txBox="1">
            <a:spLocks/>
          </p:cNvSpPr>
          <p:nvPr/>
        </p:nvSpPr>
        <p:spPr>
          <a:xfrm>
            <a:off x="807802" y="988367"/>
            <a:ext cx="7543800" cy="461666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Generation of fonts:</a:t>
            </a: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5738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51F3-8A16-4C46-80F7-A6406F7B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1"/>
            <a:ext cx="100584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Module name: </a:t>
            </a:r>
            <a:r>
              <a:rPr lang="en-US" dirty="0"/>
              <a:t>Cleaning generated fonts</a:t>
            </a:r>
          </a:p>
          <a:p>
            <a:pPr marL="0" indent="0">
              <a:buNone/>
            </a:pPr>
            <a:r>
              <a:rPr lang="en-US" b="1" dirty="0"/>
              <a:t>Technology used: </a:t>
            </a:r>
            <a:r>
              <a:rPr lang="en-US" dirty="0"/>
              <a:t>Python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Description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The generated fonts are cleaned and refined to obtain expected results.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D21B06-0BF0-4683-94CA-EDA83981E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0" y="3810001"/>
            <a:ext cx="10211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404-761D-BC41-810D-150349BA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Modules and Implementation Details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923022-E618-4813-A588-E0713163B089}"/>
              </a:ext>
            </a:extLst>
          </p:cNvPr>
          <p:cNvSpPr txBox="1">
            <a:spLocks/>
          </p:cNvSpPr>
          <p:nvPr/>
        </p:nvSpPr>
        <p:spPr>
          <a:xfrm>
            <a:off x="2165790" y="1219200"/>
            <a:ext cx="2634810" cy="9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91" indent="-342900" algn="just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	 </a:t>
            </a:r>
            <a:r>
              <a:rPr lang="en-US" sz="3000" b="1" dirty="0">
                <a:ea typeface="Trebuchet MS"/>
                <a:cs typeface="Trebuchet MS"/>
                <a:sym typeface="Trebuchet MS"/>
              </a:rPr>
              <a:t>Before</a:t>
            </a:r>
            <a:endParaRPr lang="en-US" sz="3000" b="1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05F240-81F5-47EF-9328-6DC5AF02BE63}"/>
              </a:ext>
            </a:extLst>
          </p:cNvPr>
          <p:cNvSpPr txBox="1">
            <a:spLocks/>
          </p:cNvSpPr>
          <p:nvPr/>
        </p:nvSpPr>
        <p:spPr>
          <a:xfrm>
            <a:off x="6858000" y="1219200"/>
            <a:ext cx="2634810" cy="90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91" indent="-342900" algn="just" eaLnBrk="0" fontAlgn="auto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000" dirty="0">
                <a:ea typeface="Trebuchet MS"/>
                <a:cs typeface="Trebuchet MS"/>
                <a:sym typeface="Trebuchet MS"/>
              </a:rPr>
              <a:t>	 </a:t>
            </a:r>
            <a:r>
              <a:rPr lang="en-US" sz="3000" b="1" dirty="0">
                <a:ea typeface="Trebuchet MS"/>
                <a:cs typeface="Trebuchet MS"/>
                <a:sym typeface="Trebuchet MS"/>
              </a:rPr>
              <a:t>After</a:t>
            </a:r>
            <a:endParaRPr lang="en-US" sz="3000" b="1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6BAB8D-2614-443B-9A1D-4E8DF137B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2844"/>
            <a:ext cx="9296400" cy="49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D76CC-7DC2-D841-B105-A7A049A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Project Demonstration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3F4AF-7DF7-4147-9183-30B93FB6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981200"/>
            <a:ext cx="6858000" cy="2514600"/>
          </a:xfrm>
        </p:spPr>
        <p:txBody>
          <a:bodyPr>
            <a:normAutofit/>
          </a:bodyPr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§"/>
              <a:defRPr/>
            </a:pPr>
            <a:endParaRPr lang="en-US" sz="4400" dirty="0">
              <a:solidFill>
                <a:srgbClr val="0033CC"/>
              </a:solidFill>
              <a:ea typeface="Trebuchet MS"/>
              <a:cs typeface="Trebuchet MS"/>
              <a:sym typeface="Trebuchet MS"/>
            </a:endParaRPr>
          </a:p>
          <a:p>
            <a:pPr marL="0" lvl="0" indent="0">
              <a:buNone/>
            </a:pPr>
            <a:r>
              <a:rPr lang="en-US" sz="4400" dirty="0"/>
              <a:t>Demonstration walk through</a:t>
            </a:r>
            <a:endParaRPr lang="en-IN" sz="4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50A1-3793-42A3-A1FD-D8CEE83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143000"/>
            <a:ext cx="11029122" cy="48815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Non-functional performance test:</a:t>
            </a:r>
            <a:endParaRPr lang="en-IN" b="1" dirty="0"/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We wrote a script to help us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loss function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This script took </a:t>
            </a:r>
            <a:r>
              <a:rPr lang="en-US" b="1" dirty="0"/>
              <a:t>two font styles</a:t>
            </a:r>
            <a:r>
              <a:rPr lang="en-US" dirty="0"/>
              <a:t> as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took all combinations</a:t>
            </a:r>
            <a:r>
              <a:rPr lang="en-IN" b="1" dirty="0"/>
              <a:t> </a:t>
            </a:r>
            <a:r>
              <a:rPr lang="en-US" b="1" dirty="0"/>
              <a:t>of letters pairs of the first font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second font</a:t>
            </a:r>
            <a:r>
              <a:rPr lang="en-US" dirty="0"/>
              <a:t> </a:t>
            </a:r>
            <a:r>
              <a:rPr lang="en-US" b="1" dirty="0"/>
              <a:t>as well as all combination of letter pairs of the second font with itself</a:t>
            </a:r>
            <a:r>
              <a:rPr lang="en-US" dirty="0"/>
              <a:t>. </a:t>
            </a:r>
            <a:r>
              <a:rPr lang="en-US" b="1" dirty="0"/>
              <a:t>Loss</a:t>
            </a:r>
            <a:r>
              <a:rPr lang="en-US" dirty="0"/>
              <a:t> was</a:t>
            </a:r>
            <a:r>
              <a:rPr lang="en-IN" dirty="0"/>
              <a:t> </a:t>
            </a:r>
            <a:r>
              <a:rPr lang="en-US" dirty="0"/>
              <a:t>calculated for </a:t>
            </a:r>
            <a:r>
              <a:rPr lang="en-US" b="1" dirty="0"/>
              <a:t>each pair </a:t>
            </a:r>
            <a:r>
              <a:rPr lang="en-US" dirty="0"/>
              <a:t>and the results were compared.</a:t>
            </a:r>
            <a:endParaRPr lang="en-IN" dirty="0"/>
          </a:p>
          <a:p>
            <a:r>
              <a:rPr lang="en-US" b="1" dirty="0"/>
              <a:t>Ideally</a:t>
            </a:r>
            <a:r>
              <a:rPr lang="en-US" dirty="0"/>
              <a:t> the </a:t>
            </a:r>
            <a:r>
              <a:rPr lang="en-US" b="1" dirty="0"/>
              <a:t>style losses</a:t>
            </a:r>
            <a:r>
              <a:rPr lang="en-US" dirty="0"/>
              <a:t> for </a:t>
            </a:r>
            <a:r>
              <a:rPr lang="en-US" b="1" dirty="0"/>
              <a:t>combinations</a:t>
            </a:r>
            <a:r>
              <a:rPr lang="en-US" dirty="0"/>
              <a:t> of letters pairs of the </a:t>
            </a:r>
            <a:r>
              <a:rPr lang="en-US" b="1" dirty="0"/>
              <a:t>first</a:t>
            </a:r>
            <a:r>
              <a:rPr lang="en-IN" b="1" dirty="0"/>
              <a:t> </a:t>
            </a:r>
            <a:r>
              <a:rPr lang="en-US" b="1" dirty="0"/>
              <a:t>font and second font</a:t>
            </a:r>
            <a:r>
              <a:rPr lang="en-US" dirty="0"/>
              <a:t> should be </a:t>
            </a:r>
            <a:r>
              <a:rPr lang="en-US" b="1" dirty="0"/>
              <a:t>really high </a:t>
            </a:r>
            <a:r>
              <a:rPr lang="en-US" dirty="0"/>
              <a:t>and </a:t>
            </a:r>
            <a:r>
              <a:rPr lang="en-US" b="1" dirty="0"/>
              <a:t>style loss </a:t>
            </a:r>
            <a:r>
              <a:rPr lang="en-US" dirty="0"/>
              <a:t>of letter</a:t>
            </a:r>
            <a:r>
              <a:rPr lang="en-IN" dirty="0"/>
              <a:t> </a:t>
            </a:r>
            <a:r>
              <a:rPr lang="en-US" dirty="0"/>
              <a:t>pairs of the </a:t>
            </a:r>
            <a:r>
              <a:rPr lang="en-US" b="1" dirty="0"/>
              <a:t>second font with itself </a:t>
            </a:r>
            <a:r>
              <a:rPr lang="en-US" dirty="0"/>
              <a:t>should be </a:t>
            </a:r>
            <a:r>
              <a:rPr lang="en-US" b="1" dirty="0"/>
              <a:t>minimal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48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600" y="1676400"/>
            <a:ext cx="9296400" cy="4571999"/>
          </a:xfrm>
          <a:prstGeom prst="rect">
            <a:avLst/>
          </a:prstGeom>
        </p:spPr>
        <p:txBody>
          <a:bodyPr/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defRPr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50A1-3793-42A3-A1FD-D8CEE83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1143001"/>
            <a:ext cx="5390322" cy="533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Choosing the right Loss Function:</a:t>
            </a:r>
            <a:endParaRPr lang="en-IN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B21EE6F-DBFA-46E0-BEE1-4C1A285FBB6E}"/>
              </a:ext>
            </a:extLst>
          </p:cNvPr>
          <p:cNvSpPr txBox="1">
            <a:spLocks/>
          </p:cNvSpPr>
          <p:nvPr/>
        </p:nvSpPr>
        <p:spPr>
          <a:xfrm>
            <a:off x="324678" y="1981201"/>
            <a:ext cx="539032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/>
              <a:t>Default Style Loss Function</a:t>
            </a:r>
            <a:endParaRPr lang="en-IN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4479CC-68A9-478F-BCE2-788E9B7A42E8}"/>
              </a:ext>
            </a:extLst>
          </p:cNvPr>
          <p:cNvSpPr txBox="1">
            <a:spLocks/>
          </p:cNvSpPr>
          <p:nvPr/>
        </p:nvSpPr>
        <p:spPr>
          <a:xfrm>
            <a:off x="6500193" y="1981201"/>
            <a:ext cx="5390322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b="1" dirty="0"/>
              <a:t>New Style Loss Function</a:t>
            </a:r>
            <a:endParaRPr lang="en-IN" b="1" dirty="0"/>
          </a:p>
        </p:txBody>
      </p:sp>
      <p:pic>
        <p:nvPicPr>
          <p:cNvPr id="7" name="Old_Loss_Function.png">
            <a:extLst>
              <a:ext uri="{FF2B5EF4-FFF2-40B4-BE49-F238E27FC236}">
                <a16:creationId xmlns:a16="http://schemas.microsoft.com/office/drawing/2014/main" id="{91DB718C-B5FA-49AE-A261-4367C872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90" r="2054" b="3721"/>
          <a:stretch>
            <a:fillRect/>
          </a:stretch>
        </p:blipFill>
        <p:spPr>
          <a:xfrm>
            <a:off x="123168" y="2688245"/>
            <a:ext cx="5846352" cy="3277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New_Loss_Function.png">
            <a:extLst>
              <a:ext uri="{FF2B5EF4-FFF2-40B4-BE49-F238E27FC236}">
                <a16:creationId xmlns:a16="http://schemas.microsoft.com/office/drawing/2014/main" id="{6EE6FDAC-971B-4062-BEA4-66C0FF09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39" r="2174" b="7231"/>
          <a:stretch>
            <a:fillRect/>
          </a:stretch>
        </p:blipFill>
        <p:spPr>
          <a:xfrm>
            <a:off x="6222482" y="2690416"/>
            <a:ext cx="5839197" cy="327500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ation of average style loss = 4:10">
            <a:extLst>
              <a:ext uri="{FF2B5EF4-FFF2-40B4-BE49-F238E27FC236}">
                <a16:creationId xmlns:a16="http://schemas.microsoft.com/office/drawing/2014/main" id="{8B570EE1-5D67-4952-B03B-FD2C9A95CA8C}"/>
              </a:ext>
            </a:extLst>
          </p:cNvPr>
          <p:cNvSpPr txBox="1"/>
          <p:nvPr/>
        </p:nvSpPr>
        <p:spPr>
          <a:xfrm>
            <a:off x="6455291" y="6096000"/>
            <a:ext cx="396146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2200" dirty="0"/>
              <a:t>Ratio of average style loss = 4:10</a:t>
            </a:r>
          </a:p>
        </p:txBody>
      </p:sp>
      <p:sp>
        <p:nvSpPr>
          <p:cNvPr id="11" name="Ration of average style loss = 8:10">
            <a:extLst>
              <a:ext uri="{FF2B5EF4-FFF2-40B4-BE49-F238E27FC236}">
                <a16:creationId xmlns:a16="http://schemas.microsoft.com/office/drawing/2014/main" id="{A0A8259E-B5FC-4214-A5A3-38F706626288}"/>
              </a:ext>
            </a:extLst>
          </p:cNvPr>
          <p:cNvSpPr txBox="1"/>
          <p:nvPr/>
        </p:nvSpPr>
        <p:spPr>
          <a:xfrm>
            <a:off x="381000" y="6096000"/>
            <a:ext cx="396146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sz="2200" dirty="0"/>
              <a:t>Ratio of average style loss = 8:10</a:t>
            </a:r>
          </a:p>
        </p:txBody>
      </p:sp>
    </p:spTree>
    <p:extLst>
      <p:ext uri="{BB962C8B-B14F-4D97-AF65-F5344CB8AC3E}">
        <p14:creationId xmlns:p14="http://schemas.microsoft.com/office/powerpoint/2010/main" val="3197232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6E2392-3E92-4376-926A-02F22376151C}"/>
              </a:ext>
            </a:extLst>
          </p:cNvPr>
          <p:cNvSpPr txBox="1"/>
          <p:nvPr/>
        </p:nvSpPr>
        <p:spPr>
          <a:xfrm>
            <a:off x="865687" y="3695872"/>
            <a:ext cx="5089499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G - Generated Image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T - Target Image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S - Style Image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BS - Basic Style Image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endParaRPr dirty="0"/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L</a:t>
            </a:r>
            <a:r>
              <a:rPr baseline="-5999" dirty="0" err="1"/>
              <a:t>content</a:t>
            </a:r>
            <a:r>
              <a:rPr dirty="0"/>
              <a:t>(G,T)</a:t>
            </a:r>
            <a:r>
              <a:rPr b="1" dirty="0"/>
              <a:t> </a:t>
            </a:r>
            <a:r>
              <a:rPr dirty="0"/>
              <a:t>= ½ || G</a:t>
            </a:r>
            <a:r>
              <a:rPr baseline="31999" dirty="0"/>
              <a:t>[l]</a:t>
            </a:r>
            <a:r>
              <a:rPr dirty="0"/>
              <a:t> - T</a:t>
            </a:r>
            <a:r>
              <a:rPr baseline="31999" dirty="0"/>
              <a:t>[l]</a:t>
            </a:r>
            <a:r>
              <a:rPr dirty="0"/>
              <a:t> ||²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A2170B4-6410-4A33-967A-83A69335AB8B}"/>
              </a:ext>
            </a:extLst>
          </p:cNvPr>
          <p:cNvSpPr txBox="1"/>
          <p:nvPr/>
        </p:nvSpPr>
        <p:spPr>
          <a:xfrm>
            <a:off x="6264302" y="3678185"/>
            <a:ext cx="5089498" cy="209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diff_G</a:t>
            </a:r>
            <a:r>
              <a:rPr dirty="0"/>
              <a:t> = G - T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diff_S</a:t>
            </a:r>
            <a:r>
              <a:rPr dirty="0"/>
              <a:t> = S - BS</a:t>
            </a:r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GG</a:t>
            </a:r>
            <a:r>
              <a:rPr baseline="-5999" dirty="0" err="1"/>
              <a:t>ij</a:t>
            </a:r>
            <a:r>
              <a:rPr dirty="0"/>
              <a:t> = Σ </a:t>
            </a:r>
            <a:r>
              <a:rPr dirty="0" err="1"/>
              <a:t>diff_G</a:t>
            </a:r>
            <a:r>
              <a:rPr baseline="-5999" dirty="0" err="1"/>
              <a:t>ik</a:t>
            </a:r>
            <a:r>
              <a:rPr baseline="-5999" dirty="0"/>
              <a:t> </a:t>
            </a:r>
            <a:r>
              <a:rPr dirty="0" err="1"/>
              <a:t>diff_G</a:t>
            </a:r>
            <a:r>
              <a:rPr baseline="-5999" dirty="0" err="1"/>
              <a:t>jk</a:t>
            </a:r>
            <a:endParaRPr baseline="-5999" dirty="0"/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SS</a:t>
            </a:r>
            <a:r>
              <a:rPr baseline="-5999" dirty="0" err="1"/>
              <a:t>ij</a:t>
            </a:r>
            <a:r>
              <a:rPr dirty="0"/>
              <a:t> = Σ </a:t>
            </a:r>
            <a:r>
              <a:rPr dirty="0" err="1"/>
              <a:t>diff_S</a:t>
            </a:r>
            <a:r>
              <a:rPr baseline="-5999" dirty="0" err="1"/>
              <a:t>ik</a:t>
            </a:r>
            <a:r>
              <a:rPr baseline="-5999" dirty="0"/>
              <a:t> </a:t>
            </a:r>
            <a:r>
              <a:rPr dirty="0" err="1"/>
              <a:t>diff_S</a:t>
            </a:r>
            <a:r>
              <a:rPr baseline="-5999" dirty="0" err="1"/>
              <a:t>jk</a:t>
            </a:r>
            <a:endParaRPr baseline="-5999" dirty="0"/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endParaRPr baseline="-5999" dirty="0"/>
          </a:p>
          <a:p>
            <a:pPr defTabSz="457200">
              <a:defRPr sz="23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L</a:t>
            </a:r>
            <a:r>
              <a:rPr baseline="-5999" dirty="0" err="1"/>
              <a:t>style</a:t>
            </a:r>
            <a:r>
              <a:rPr dirty="0"/>
              <a:t>(GG,SS) = Σ(</a:t>
            </a:r>
            <a:r>
              <a:rPr dirty="0" err="1"/>
              <a:t>GG</a:t>
            </a:r>
            <a:r>
              <a:rPr baseline="-5999" dirty="0" err="1"/>
              <a:t>ij</a:t>
            </a:r>
            <a:r>
              <a:rPr dirty="0"/>
              <a:t> - </a:t>
            </a:r>
            <a:r>
              <a:rPr dirty="0" err="1"/>
              <a:t>SS</a:t>
            </a:r>
            <a:r>
              <a:rPr baseline="-5999" dirty="0" err="1"/>
              <a:t>ij</a:t>
            </a:r>
            <a:r>
              <a:rPr dirty="0"/>
              <a:t>)²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A78BE8-CA62-4BD0-BE13-05C8EC2A804F}"/>
              </a:ext>
            </a:extLst>
          </p:cNvPr>
          <p:cNvSpPr txBox="1"/>
          <p:nvPr/>
        </p:nvSpPr>
        <p:spPr>
          <a:xfrm>
            <a:off x="2177659" y="6150114"/>
            <a:ext cx="730659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400"/>
              </a:spcBef>
              <a:defRPr sz="1000" b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dirty="0"/>
          </a:p>
          <a:p>
            <a:pPr algn="ctr" defTabSz="457200">
              <a:defRPr sz="30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 err="1"/>
              <a:t>L</a:t>
            </a:r>
            <a:r>
              <a:rPr baseline="-5999" dirty="0" err="1"/>
              <a:t>total</a:t>
            </a:r>
            <a:r>
              <a:rPr baseline="-5999" dirty="0"/>
              <a:t> </a:t>
            </a:r>
            <a:r>
              <a:rPr dirty="0"/>
              <a:t> = α </a:t>
            </a:r>
            <a:r>
              <a:rPr dirty="0" err="1"/>
              <a:t>L</a:t>
            </a:r>
            <a:r>
              <a:rPr baseline="-5999" dirty="0" err="1"/>
              <a:t>content</a:t>
            </a:r>
            <a:r>
              <a:rPr dirty="0"/>
              <a:t>(G,T)+ β </a:t>
            </a:r>
            <a:r>
              <a:rPr dirty="0" err="1"/>
              <a:t>L</a:t>
            </a:r>
            <a:r>
              <a:rPr baseline="-5999" dirty="0" err="1"/>
              <a:t>style</a:t>
            </a:r>
            <a:r>
              <a:rPr dirty="0"/>
              <a:t>(GG,SS)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90A563B-679C-43BA-A496-5143845867F9}"/>
              </a:ext>
            </a:extLst>
          </p:cNvPr>
          <p:cNvSpPr txBox="1">
            <a:spLocks/>
          </p:cNvSpPr>
          <p:nvPr/>
        </p:nvSpPr>
        <p:spPr>
          <a:xfrm>
            <a:off x="834887" y="3181172"/>
            <a:ext cx="2790242" cy="38111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Content loss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9DD9E8-C332-46A2-A7B6-0943B1DEF02D}"/>
              </a:ext>
            </a:extLst>
          </p:cNvPr>
          <p:cNvSpPr txBox="1">
            <a:spLocks/>
          </p:cNvSpPr>
          <p:nvPr/>
        </p:nvSpPr>
        <p:spPr>
          <a:xfrm>
            <a:off x="6248330" y="3124200"/>
            <a:ext cx="2311917" cy="38111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Style loss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C97DCA-ED47-49A6-87DF-C6A1A6A7480F}"/>
              </a:ext>
            </a:extLst>
          </p:cNvPr>
          <p:cNvSpPr txBox="1">
            <a:spLocks/>
          </p:cNvSpPr>
          <p:nvPr/>
        </p:nvSpPr>
        <p:spPr>
          <a:xfrm>
            <a:off x="940017" y="6322225"/>
            <a:ext cx="1767732" cy="381115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Total loss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algn="just">
              <a:spcBef>
                <a:spcPts val="480"/>
              </a:spcBef>
              <a:spcAft>
                <a:spcPts val="0"/>
              </a:spcAft>
            </a:pPr>
            <a:endParaRPr lang="en-US" sz="2400" b="1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9ECA96-E66A-4BB1-87E7-DDEB31BF8916}"/>
              </a:ext>
            </a:extLst>
          </p:cNvPr>
          <p:cNvSpPr txBox="1">
            <a:spLocks/>
          </p:cNvSpPr>
          <p:nvPr/>
        </p:nvSpPr>
        <p:spPr>
          <a:xfrm>
            <a:off x="282602" y="1407014"/>
            <a:ext cx="11963400" cy="2050607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Content loss- </a:t>
            </a:r>
            <a:r>
              <a:rPr lang="en-US" sz="3000" dirty="0">
                <a:latin typeface="+mn-lt"/>
                <a:sym typeface="Trebuchet MS"/>
              </a:rPr>
              <a:t>Difference in structure of generated image and input image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000" b="1" dirty="0">
                <a:latin typeface="+mn-lt"/>
                <a:sym typeface="Trebuchet MS"/>
              </a:rPr>
              <a:t>Style loss- </a:t>
            </a:r>
            <a:r>
              <a:rPr lang="en-US" sz="3000" dirty="0">
                <a:latin typeface="+mn-lt"/>
                <a:sym typeface="Trebuchet MS"/>
              </a:rPr>
              <a:t>Difference in style of the generated image and style image </a:t>
            </a:r>
          </a:p>
        </p:txBody>
      </p:sp>
    </p:spTree>
    <p:extLst>
      <p:ext uri="{BB962C8B-B14F-4D97-AF65-F5344CB8AC3E}">
        <p14:creationId xmlns:p14="http://schemas.microsoft.com/office/powerpoint/2010/main" val="295927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C852-D726-4F4D-AA52-5402144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Test Plan and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50A1-3793-42A3-A1FD-D8CEE838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10190922" cy="533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Algorithm: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964BB-AA75-46F3-A250-A772F0637AFF}"/>
              </a:ext>
            </a:extLst>
          </p:cNvPr>
          <p:cNvSpPr/>
          <p:nvPr/>
        </p:nvSpPr>
        <p:spPr>
          <a:xfrm>
            <a:off x="1066800" y="1315278"/>
            <a:ext cx="100584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IN" sz="2300" dirty="0" err="1"/>
              <a:t>style_loss</a:t>
            </a:r>
            <a:r>
              <a:rPr lang="en-IN" sz="2300" dirty="0"/>
              <a:t> = </a:t>
            </a:r>
            <a:r>
              <a:rPr lang="en-IN" sz="2300" dirty="0" err="1"/>
              <a:t>original_loss</a:t>
            </a:r>
            <a:r>
              <a:rPr lang="en-IN" sz="2300" dirty="0"/>
              <a:t> = 0</a:t>
            </a:r>
          </a:p>
          <a:p>
            <a:pPr marL="0" lvl="0" indent="0">
              <a:buNone/>
            </a:pPr>
            <a:r>
              <a:rPr lang="en-IN" sz="2300" dirty="0"/>
              <a:t>for </a:t>
            </a:r>
            <a:r>
              <a:rPr lang="en-IN" sz="2300" dirty="0" err="1"/>
              <a:t>gen_feature</a:t>
            </a:r>
            <a:r>
              <a:rPr lang="en-IN" sz="2300" dirty="0"/>
              <a:t>, </a:t>
            </a:r>
            <a:r>
              <a:rPr lang="en-IN" sz="2300" dirty="0" err="1"/>
              <a:t>orig_feature</a:t>
            </a:r>
            <a:r>
              <a:rPr lang="en-IN" sz="2300" dirty="0"/>
              <a:t> in zip( </a:t>
            </a:r>
            <a:r>
              <a:rPr lang="en-IN" sz="2300" dirty="0" err="1"/>
              <a:t>generated_features</a:t>
            </a:r>
            <a:r>
              <a:rPr lang="en-IN" sz="2300" dirty="0"/>
              <a:t>, 		</a:t>
            </a:r>
            <a:r>
              <a:rPr lang="en-IN" sz="2300" dirty="0" err="1"/>
              <a:t>original_img_features</a:t>
            </a:r>
            <a:r>
              <a:rPr lang="en-IN" sz="2300" dirty="0"/>
              <a:t>):</a:t>
            </a:r>
          </a:p>
          <a:p>
            <a:pPr marL="0" lvl="0" indent="0">
              <a:buNone/>
            </a:pPr>
            <a:r>
              <a:rPr lang="en-IN" sz="2300" dirty="0"/>
              <a:t>	</a:t>
            </a:r>
            <a:r>
              <a:rPr lang="en-IN" sz="2300" dirty="0" err="1"/>
              <a:t>original_loss</a:t>
            </a:r>
            <a:r>
              <a:rPr lang="en-IN" sz="2300" dirty="0"/>
              <a:t> += </a:t>
            </a:r>
            <a:r>
              <a:rPr lang="en-IN" sz="2300" dirty="0" err="1"/>
              <a:t>torch.mean</a:t>
            </a:r>
            <a:r>
              <a:rPr lang="en-IN" sz="2300" dirty="0"/>
              <a:t>((</a:t>
            </a:r>
            <a:r>
              <a:rPr lang="en-IN" sz="2300" dirty="0" err="1"/>
              <a:t>gen_feature</a:t>
            </a:r>
            <a:r>
              <a:rPr lang="en-IN" sz="2300" dirty="0"/>
              <a:t> - </a:t>
            </a:r>
            <a:r>
              <a:rPr lang="en-IN" sz="2300" dirty="0" err="1"/>
              <a:t>orig_feature</a:t>
            </a:r>
            <a:r>
              <a:rPr lang="en-IN" sz="2300" dirty="0"/>
              <a:t>) ** 2)</a:t>
            </a:r>
          </a:p>
          <a:p>
            <a:pPr marL="0" lvl="0" indent="0">
              <a:buNone/>
            </a:pPr>
            <a:endParaRPr lang="en-IN" sz="2300" dirty="0"/>
          </a:p>
          <a:p>
            <a:pPr marL="0" lvl="0" indent="0">
              <a:buNone/>
            </a:pPr>
            <a:r>
              <a:rPr lang="en-IN" sz="2300" dirty="0"/>
              <a:t>for </a:t>
            </a:r>
            <a:r>
              <a:rPr lang="en-IN" sz="2300" dirty="0" err="1"/>
              <a:t>style_features</a:t>
            </a:r>
            <a:r>
              <a:rPr lang="en-IN" sz="2300" dirty="0"/>
              <a:t> in </a:t>
            </a:r>
            <a:r>
              <a:rPr lang="en-IN" sz="2300" dirty="0" err="1"/>
              <a:t>style_features_all</a:t>
            </a:r>
            <a:r>
              <a:rPr lang="en-IN" sz="2300" dirty="0"/>
              <a:t>:</a:t>
            </a:r>
          </a:p>
          <a:p>
            <a:pPr marL="0" lvl="0" indent="0">
              <a:buNone/>
            </a:pPr>
            <a:r>
              <a:rPr lang="en-IN" sz="2300" dirty="0"/>
              <a:t>	for </a:t>
            </a:r>
            <a:r>
              <a:rPr lang="en-IN" sz="2300" dirty="0" err="1"/>
              <a:t>gen_feature</a:t>
            </a:r>
            <a:r>
              <a:rPr lang="en-IN" sz="2300" dirty="0"/>
              <a:t>, </a:t>
            </a:r>
            <a:r>
              <a:rPr lang="en-IN" sz="2300" dirty="0" err="1"/>
              <a:t>style_feature</a:t>
            </a:r>
            <a:r>
              <a:rPr lang="en-IN" sz="2300" dirty="0"/>
              <a:t> in zip(</a:t>
            </a:r>
            <a:r>
              <a:rPr lang="en-IN" sz="2300" dirty="0" err="1"/>
              <a:t>batch_size</a:t>
            </a:r>
            <a:r>
              <a:rPr lang="en-IN" sz="2300" dirty="0"/>
              <a:t>, channel, height, 		width = </a:t>
            </a:r>
            <a:r>
              <a:rPr lang="en-IN" sz="2300" dirty="0" err="1"/>
              <a:t>gen_feature.shape</a:t>
            </a:r>
            <a:endParaRPr lang="en-IN" sz="2300" dirty="0"/>
          </a:p>
          <a:p>
            <a:pPr marL="0" lvl="0" indent="0">
              <a:buNone/>
            </a:pPr>
            <a:r>
              <a:rPr lang="en-IN" sz="2300" dirty="0"/>
              <a:t>		</a:t>
            </a:r>
            <a:r>
              <a:rPr lang="en-IN" sz="2300" dirty="0" err="1"/>
              <a:t>generated_diff</a:t>
            </a:r>
            <a:r>
              <a:rPr lang="en-IN" sz="2300" dirty="0"/>
              <a:t> = </a:t>
            </a:r>
            <a:r>
              <a:rPr lang="en-IN" sz="2300" dirty="0" err="1"/>
              <a:t>gen_feature</a:t>
            </a:r>
            <a:r>
              <a:rPr lang="en-IN" sz="2300" dirty="0"/>
              <a:t> - </a:t>
            </a:r>
            <a:r>
              <a:rPr lang="en-IN" sz="2300" dirty="0" err="1"/>
              <a:t>orig_feature</a:t>
            </a:r>
            <a:endParaRPr lang="en-IN" sz="2300" dirty="0"/>
          </a:p>
          <a:p>
            <a:pPr marL="0" lvl="0" indent="0">
              <a:buNone/>
            </a:pPr>
            <a:r>
              <a:rPr lang="en-IN" sz="2300" dirty="0"/>
              <a:t>		</a:t>
            </a:r>
            <a:r>
              <a:rPr lang="en-IN" sz="2300" dirty="0" err="1"/>
              <a:t>style_diff</a:t>
            </a:r>
            <a:r>
              <a:rPr lang="en-IN" sz="2300" dirty="0"/>
              <a:t> = </a:t>
            </a:r>
            <a:r>
              <a:rPr lang="en-IN" sz="2300" dirty="0" err="1"/>
              <a:t>style_feature</a:t>
            </a:r>
            <a:r>
              <a:rPr lang="en-IN" sz="2300" dirty="0"/>
              <a:t> - </a:t>
            </a:r>
            <a:r>
              <a:rPr lang="en-IN" sz="2300" dirty="0" err="1"/>
              <a:t>base_feature</a:t>
            </a:r>
            <a:endParaRPr lang="en-IN" sz="2300" dirty="0"/>
          </a:p>
          <a:p>
            <a:pPr marL="0" lvl="0" indent="0">
              <a:buNone/>
            </a:pPr>
            <a:r>
              <a:rPr lang="en-IN" sz="2300" dirty="0"/>
              <a:t>		GG = </a:t>
            </a:r>
            <a:r>
              <a:rPr lang="en-IN" sz="2300" dirty="0" err="1"/>
              <a:t>generated_diff.view</a:t>
            </a:r>
            <a:r>
              <a:rPr lang="en-IN" sz="2300" dirty="0"/>
              <a:t>(channel, height * width).mm(</a:t>
            </a:r>
          </a:p>
          <a:p>
            <a:pPr marL="0" lvl="0" indent="0">
              <a:buNone/>
            </a:pPr>
            <a:r>
              <a:rPr lang="en-IN" sz="2300" dirty="0"/>
              <a:t>			</a:t>
            </a:r>
            <a:r>
              <a:rPr lang="en-IN" sz="2300" dirty="0" err="1"/>
              <a:t>generated_diff.view</a:t>
            </a:r>
            <a:r>
              <a:rPr lang="en-IN" sz="2300" dirty="0"/>
              <a:t>(channel, height * width).t())</a:t>
            </a:r>
          </a:p>
          <a:p>
            <a:pPr marL="0" lvl="0" indent="0">
              <a:buNone/>
            </a:pPr>
            <a:r>
              <a:rPr lang="en-IN" sz="2300" dirty="0"/>
              <a:t>		SS = </a:t>
            </a:r>
            <a:r>
              <a:rPr lang="en-IN" sz="2300" dirty="0" err="1"/>
              <a:t>style_diff.view</a:t>
            </a:r>
            <a:r>
              <a:rPr lang="en-IN" sz="2300" dirty="0"/>
              <a:t>(channel, height * width).mm(</a:t>
            </a:r>
          </a:p>
          <a:p>
            <a:pPr marL="0" lvl="0" indent="0">
              <a:buNone/>
            </a:pPr>
            <a:r>
              <a:rPr lang="en-IN" sz="2300" dirty="0"/>
              <a:t>			</a:t>
            </a:r>
            <a:r>
              <a:rPr lang="en-IN" sz="2300" dirty="0" err="1"/>
              <a:t>style_diff.view</a:t>
            </a:r>
            <a:r>
              <a:rPr lang="en-IN" sz="2300" dirty="0"/>
              <a:t>(channel, height * width).t())</a:t>
            </a:r>
          </a:p>
          <a:p>
            <a:pPr marL="0" lvl="0" indent="0">
              <a:buNone/>
            </a:pPr>
            <a:r>
              <a:rPr lang="en-IN" sz="2300" dirty="0"/>
              <a:t>		</a:t>
            </a:r>
            <a:r>
              <a:rPr lang="en-IN" sz="2300" dirty="0" err="1"/>
              <a:t>style_loss</a:t>
            </a:r>
            <a:r>
              <a:rPr lang="en-IN" sz="2300" dirty="0"/>
              <a:t> += </a:t>
            </a:r>
            <a:r>
              <a:rPr lang="en-IN" sz="2300" dirty="0" err="1"/>
              <a:t>torch.mean</a:t>
            </a:r>
            <a:r>
              <a:rPr lang="en-IN" sz="2300" dirty="0"/>
              <a:t>((GG - SS) ** 2)</a:t>
            </a:r>
          </a:p>
        </p:txBody>
      </p:sp>
    </p:spTree>
    <p:extLst>
      <p:ext uri="{BB962C8B-B14F-4D97-AF65-F5344CB8AC3E}">
        <p14:creationId xmlns:p14="http://schemas.microsoft.com/office/powerpoint/2010/main" val="412134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169"/>
              </p:ext>
            </p:extLst>
          </p:nvPr>
        </p:nvGraphicFramePr>
        <p:xfrm>
          <a:off x="6858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4683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2A777E-0282-6A4F-94F8-1A6B9731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Results and Discussion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4908632D-6808-49EF-8E32-FFDD1C14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5867400" cy="5876670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95B04A5-74AF-4E2F-861B-8868C99E9033}"/>
              </a:ext>
            </a:extLst>
          </p:cNvPr>
          <p:cNvSpPr txBox="1">
            <a:spLocks/>
          </p:cNvSpPr>
          <p:nvPr/>
        </p:nvSpPr>
        <p:spPr>
          <a:xfrm>
            <a:off x="228600" y="2240936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Top row: </a:t>
            </a:r>
            <a:r>
              <a:rPr lang="en-US" dirty="0"/>
              <a:t>Input letters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00C4A2-F766-46AE-A922-C4E006BDC999}"/>
              </a:ext>
            </a:extLst>
          </p:cNvPr>
          <p:cNvSpPr txBox="1">
            <a:spLocks/>
          </p:cNvSpPr>
          <p:nvPr/>
        </p:nvSpPr>
        <p:spPr>
          <a:xfrm>
            <a:off x="228600" y="2913485"/>
            <a:ext cx="4876800" cy="1810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First column: </a:t>
            </a:r>
            <a:r>
              <a:rPr lang="en-US" dirty="0"/>
              <a:t>Style input 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500" dirty="0" err="1"/>
              <a:t>Schmalfette</a:t>
            </a:r>
            <a:endParaRPr lang="en-US" sz="2500" dirty="0"/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500" dirty="0"/>
              <a:t>Picket</a:t>
            </a:r>
          </a:p>
          <a:p>
            <a:pPr marL="514350" indent="-514350" fontAlgn="auto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500" dirty="0" err="1"/>
              <a:t>Locomo</a:t>
            </a:r>
            <a:endParaRPr lang="en-US" sz="25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7AE53EC-9CA1-474B-84CA-93F5B3817299}"/>
              </a:ext>
            </a:extLst>
          </p:cNvPr>
          <p:cNvSpPr txBox="1">
            <a:spLocks/>
          </p:cNvSpPr>
          <p:nvPr/>
        </p:nvSpPr>
        <p:spPr>
          <a:xfrm>
            <a:off x="228600" y="1289104"/>
            <a:ext cx="4876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9162073-632D-40B5-AB2D-8B97122B348E}"/>
              </a:ext>
            </a:extLst>
          </p:cNvPr>
          <p:cNvSpPr txBox="1">
            <a:spLocks/>
          </p:cNvSpPr>
          <p:nvPr/>
        </p:nvSpPr>
        <p:spPr>
          <a:xfrm>
            <a:off x="228600" y="4840681"/>
            <a:ext cx="4953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Other boxes: </a:t>
            </a:r>
            <a:r>
              <a:rPr lang="en-US" dirty="0"/>
              <a:t>Generated output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627FB39-EB3B-4426-956A-BA0CC96845F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b="1"/>
              <a:t>Results and Discussion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050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9B418-B345-4DAF-A471-D5235977D1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988219"/>
            <a:ext cx="11125200" cy="4498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Discussion</a:t>
            </a:r>
          </a:p>
          <a:p>
            <a:r>
              <a:rPr lang="en-US" dirty="0"/>
              <a:t>We have </a:t>
            </a:r>
            <a:r>
              <a:rPr lang="en-US" b="1" dirty="0"/>
              <a:t>obtained</a:t>
            </a:r>
            <a:r>
              <a:rPr lang="en-US" dirty="0"/>
              <a:t> </a:t>
            </a:r>
            <a:r>
              <a:rPr lang="en-US" b="1" dirty="0"/>
              <a:t>results as per initial estimated plan </a:t>
            </a:r>
            <a:r>
              <a:rPr lang="en-US" dirty="0"/>
              <a:t>and hence there is </a:t>
            </a:r>
            <a:r>
              <a:rPr lang="en-US" b="1" dirty="0"/>
              <a:t>no deviation </a:t>
            </a:r>
            <a:r>
              <a:rPr lang="en-US" dirty="0"/>
              <a:t>from what we expected.</a:t>
            </a:r>
          </a:p>
          <a:p>
            <a:r>
              <a:rPr lang="en-US" dirty="0"/>
              <a:t>We obtained </a:t>
            </a:r>
            <a:r>
              <a:rPr lang="en-US" b="1" dirty="0"/>
              <a:t>good accuracy</a:t>
            </a:r>
            <a:r>
              <a:rPr lang="en-US" dirty="0"/>
              <a:t> for </a:t>
            </a:r>
            <a:r>
              <a:rPr lang="en-US" b="1" dirty="0"/>
              <a:t>certain styles </a:t>
            </a:r>
            <a:r>
              <a:rPr lang="en-US" dirty="0"/>
              <a:t>as seen in the previous slide-</a:t>
            </a:r>
          </a:p>
          <a:p>
            <a:pPr lvl="1"/>
            <a:r>
              <a:rPr lang="en-US" sz="2500" b="1" dirty="0" err="1"/>
              <a:t>Schmalfette</a:t>
            </a:r>
            <a:endParaRPr lang="en-US" sz="2500" b="1" dirty="0"/>
          </a:p>
          <a:p>
            <a:pPr lvl="1"/>
            <a:r>
              <a:rPr lang="en-US" sz="2500" b="1" dirty="0"/>
              <a:t>Picket</a:t>
            </a:r>
          </a:p>
          <a:p>
            <a:pPr lvl="1"/>
            <a:r>
              <a:rPr lang="en-US" sz="2500" b="1" dirty="0" err="1"/>
              <a:t>Locomo</a:t>
            </a:r>
            <a:endParaRPr lang="en-US" sz="2500" b="1" dirty="0"/>
          </a:p>
          <a:p>
            <a:r>
              <a:rPr lang="en-US" b="1" dirty="0"/>
              <a:t>However</a:t>
            </a:r>
            <a:r>
              <a:rPr lang="en-US" dirty="0"/>
              <a:t>, for some </a:t>
            </a:r>
            <a:r>
              <a:rPr lang="en-US" b="1" dirty="0"/>
              <a:t>fonts</a:t>
            </a:r>
            <a:r>
              <a:rPr lang="en-US" dirty="0"/>
              <a:t> such as </a:t>
            </a:r>
            <a:r>
              <a:rPr lang="en-US" b="1" dirty="0"/>
              <a:t>Zina</a:t>
            </a:r>
            <a:r>
              <a:rPr lang="en-US" dirty="0"/>
              <a:t>, we could </a:t>
            </a:r>
            <a:r>
              <a:rPr lang="en-US" b="1" dirty="0"/>
              <a:t>not meet </a:t>
            </a:r>
            <a:r>
              <a:rPr lang="en-US" dirty="0"/>
              <a:t>the </a:t>
            </a:r>
            <a:r>
              <a:rPr lang="en-US" b="1" dirty="0"/>
              <a:t>required</a:t>
            </a:r>
            <a:r>
              <a:rPr lang="en-US" dirty="0"/>
              <a:t> set of </a:t>
            </a:r>
            <a:r>
              <a:rPr lang="en-US" b="1" dirty="0"/>
              <a:t>expectations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24672F9-DF64-4E14-B2F3-DEC07DD5C1C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b="1"/>
              <a:t>Results and Discussion</a:t>
            </a:r>
            <a:endParaRPr lang="en-US" sz="4000" b="1" dirty="0"/>
          </a:p>
        </p:txBody>
      </p:sp>
      <p:pic>
        <p:nvPicPr>
          <p:cNvPr id="7" name="Picture 6" descr="A picture containing text, screenshot, display&#10;&#10;Description automatically generated">
            <a:extLst>
              <a:ext uri="{FF2B5EF4-FFF2-40B4-BE49-F238E27FC236}">
                <a16:creationId xmlns:a16="http://schemas.microsoft.com/office/drawing/2014/main" id="{5291324E-CB63-4958-A6A8-B328789E7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131939"/>
            <a:ext cx="5334000" cy="1456038"/>
          </a:xfrm>
          <a:prstGeom prst="rect">
            <a:avLst/>
          </a:prstGeom>
        </p:spPr>
      </p:pic>
      <p:pic>
        <p:nvPicPr>
          <p:cNvPr id="3" name="Picture 2" descr="A picture containing dark, night sky&#10;&#10;Description automatically generated">
            <a:extLst>
              <a:ext uri="{FF2B5EF4-FFF2-40B4-BE49-F238E27FC236}">
                <a16:creationId xmlns:a16="http://schemas.microsoft.com/office/drawing/2014/main" id="{14538CD1-5328-424E-B953-EE145974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53000"/>
            <a:ext cx="1600200" cy="1600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502B5-DCEB-4B09-803A-DBE6D0F94DA9}"/>
              </a:ext>
            </a:extLst>
          </p:cNvPr>
          <p:cNvCxnSpPr>
            <a:cxnSpLocks/>
          </p:cNvCxnSpPr>
          <p:nvPr/>
        </p:nvCxnSpPr>
        <p:spPr>
          <a:xfrm>
            <a:off x="5105400" y="5943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13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9B418-B345-4DAF-A471-D5235977D1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990600"/>
            <a:ext cx="1203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Comparison of results with Autoencoders</a:t>
            </a:r>
          </a:p>
          <a:p>
            <a:r>
              <a:rPr lang="en-US" dirty="0"/>
              <a:t>We did </a:t>
            </a:r>
            <a:r>
              <a:rPr lang="en-US" b="1" dirty="0"/>
              <a:t>obtain some results </a:t>
            </a:r>
            <a:r>
              <a:rPr lang="en-US" dirty="0"/>
              <a:t>with </a:t>
            </a:r>
            <a:r>
              <a:rPr lang="en-US" b="1" dirty="0"/>
              <a:t>Autoencoders</a:t>
            </a:r>
            <a:r>
              <a:rPr lang="en-US" dirty="0"/>
              <a:t>. However, the </a:t>
            </a:r>
            <a:r>
              <a:rPr lang="en-US" b="1" dirty="0"/>
              <a:t>performance plateaued</a:t>
            </a:r>
            <a:r>
              <a:rPr lang="en-US" dirty="0"/>
              <a:t> </a:t>
            </a:r>
            <a:r>
              <a:rPr lang="en-US" b="1" dirty="0"/>
              <a:t>beyond</a:t>
            </a:r>
            <a:r>
              <a:rPr lang="en-US" dirty="0"/>
              <a:t> a </a:t>
            </a:r>
            <a:r>
              <a:rPr lang="en-US" b="1" dirty="0"/>
              <a:t>certain point</a:t>
            </a:r>
            <a:r>
              <a:rPr lang="en-US" dirty="0"/>
              <a:t> and hence we could not achieve the results which we were anticipating.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24672F9-DF64-4E14-B2F3-DEC07DD5C1C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b="1"/>
              <a:t>Results and Discussion</a:t>
            </a:r>
            <a:endParaRPr lang="en-US" sz="4000" b="1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B673F43-5E82-4E27-81EB-69681EFA78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175" r="24670" b="14175"/>
          <a:stretch/>
        </p:blipFill>
        <p:spPr>
          <a:xfrm>
            <a:off x="3242900" y="5101376"/>
            <a:ext cx="7440997" cy="16804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6A9D86-C6FE-4DBD-B5FB-D387CD5699EE}"/>
              </a:ext>
            </a:extLst>
          </p:cNvPr>
          <p:cNvSpPr/>
          <p:nvPr/>
        </p:nvSpPr>
        <p:spPr>
          <a:xfrm>
            <a:off x="609600" y="3529500"/>
            <a:ext cx="2259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200" b="1" dirty="0"/>
              <a:t>Training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F627B-88CE-44F0-AE4F-1343044CCA54}"/>
              </a:ext>
            </a:extLst>
          </p:cNvPr>
          <p:cNvSpPr/>
          <p:nvPr/>
        </p:nvSpPr>
        <p:spPr>
          <a:xfrm>
            <a:off x="457200" y="5510701"/>
            <a:ext cx="304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200" b="1" dirty="0"/>
              <a:t>Sharpened results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F53ACF7-23A7-4D49-8463-CB848E3363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6159" r="9376" b="6341"/>
          <a:stretch/>
        </p:blipFill>
        <p:spPr>
          <a:xfrm>
            <a:off x="3239587" y="2930476"/>
            <a:ext cx="88392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0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Schedule</a:t>
            </a:r>
            <a:endParaRPr lang="en-US" b="1" dirty="0"/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E67E79CB-BCD1-493B-9673-CBC2636C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68053"/>
              </p:ext>
            </p:extLst>
          </p:nvPr>
        </p:nvGraphicFramePr>
        <p:xfrm>
          <a:off x="324678" y="1600200"/>
          <a:ext cx="11562522" cy="4747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4174">
                  <a:extLst>
                    <a:ext uri="{9D8B030D-6E8A-4147-A177-3AD203B41FA5}">
                      <a16:colId xmlns:a16="http://schemas.microsoft.com/office/drawing/2014/main" val="2547009842"/>
                    </a:ext>
                  </a:extLst>
                </a:gridCol>
                <a:gridCol w="3854174">
                  <a:extLst>
                    <a:ext uri="{9D8B030D-6E8A-4147-A177-3AD203B41FA5}">
                      <a16:colId xmlns:a16="http://schemas.microsoft.com/office/drawing/2014/main" val="4094732585"/>
                    </a:ext>
                  </a:extLst>
                </a:gridCol>
                <a:gridCol w="3854174">
                  <a:extLst>
                    <a:ext uri="{9D8B030D-6E8A-4147-A177-3AD203B41FA5}">
                      <a16:colId xmlns:a16="http://schemas.microsoft.com/office/drawing/2014/main" val="3988256065"/>
                    </a:ext>
                  </a:extLst>
                </a:gridCol>
              </a:tblGrid>
              <a:tr h="5521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numbers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07634"/>
                  </a:ext>
                </a:extLst>
              </a:tr>
              <a:tr h="6446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Literature survey and definite problem formulation.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97662"/>
                  </a:ext>
                </a:extLst>
              </a:tr>
              <a:tr h="1074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Literature survey on proposed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Did literature survey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revisited previous semester’s work</a:t>
                      </a:r>
                      <a:r>
                        <a:rPr lang="en-IN" dirty="0"/>
                        <a:t> to understand how to integrate.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01487"/>
                  </a:ext>
                </a:extLst>
              </a:tr>
              <a:tr h="552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Calibri"/>
                        </a:rPr>
                        <a:t>Obtaining and cleaning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33496"/>
                  </a:ext>
                </a:extLst>
              </a:tr>
              <a:tr h="552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Build basic model for Style Transfer.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Tried various approaches to build the basic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08814"/>
                  </a:ext>
                </a:extLst>
              </a:tr>
              <a:tr h="552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Train basic model for Style Transfer.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Trained the various models for style transfer.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020"/>
                  </a:ext>
                </a:extLst>
              </a:tr>
              <a:tr h="644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Perform style Transfer for each alphabet of Kannada 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1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38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F3A4B-E344-1648-B539-3F8A895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Schedule</a:t>
            </a:r>
            <a:endParaRPr lang="en-US" b="1" dirty="0"/>
          </a:p>
        </p:txBody>
      </p:sp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E67E79CB-BCD1-493B-9673-CBC2636C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43940"/>
              </p:ext>
            </p:extLst>
          </p:nvPr>
        </p:nvGraphicFramePr>
        <p:xfrm>
          <a:off x="457200" y="2286000"/>
          <a:ext cx="11353800" cy="3263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4600">
                  <a:extLst>
                    <a:ext uri="{9D8B030D-6E8A-4147-A177-3AD203B41FA5}">
                      <a16:colId xmlns:a16="http://schemas.microsoft.com/office/drawing/2014/main" val="2547009842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4094732585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3988256065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numbers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Planned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0763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Incorporating </a:t>
                      </a:r>
                      <a:r>
                        <a:rPr lang="en-US" sz="1800" dirty="0" err="1">
                          <a:sym typeface="Calibri"/>
                        </a:rPr>
                        <a:t>maatras</a:t>
                      </a:r>
                      <a:r>
                        <a:rPr lang="en-US" sz="1800" dirty="0">
                          <a:sym typeface="Calibri"/>
                        </a:rPr>
                        <a:t> for every letter.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1489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Calibri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303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ym typeface="Calibri"/>
                        </a:rPr>
                        <a:t>Enhanced model creation after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Stuck to the Neural style transfer method and enhanced the results for 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9378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Calibri"/>
                        </a:rPr>
                        <a:t>Fine tuning and documentation.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8293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ym typeface="Calibri"/>
                        </a:rPr>
                        <a:t>Fine tuning and documentation.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 per plan.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5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1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D2AF-C1F3-6749-8203-B5875A08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F686-B111-5A45-A7D6-49A152E3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049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Trebuchet MS"/>
                <a:cs typeface="Trebuchet MS"/>
                <a:sym typeface="Trebuchet MS"/>
              </a:rPr>
              <a:t>Status of the below documents:</a:t>
            </a:r>
          </a:p>
          <a:p>
            <a:r>
              <a:rPr lang="en-US" dirty="0">
                <a:ea typeface="Trebuchet MS"/>
                <a:cs typeface="Trebuchet MS"/>
                <a:sym typeface="Trebuchet MS"/>
              </a:rPr>
              <a:t>Project report finalized by Guide –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YES</a:t>
            </a:r>
          </a:p>
          <a:p>
            <a:r>
              <a:rPr lang="en-US" dirty="0">
                <a:ea typeface="Trebuchet MS"/>
                <a:cs typeface="Trebuchet MS"/>
                <a:sym typeface="Trebuchet MS"/>
              </a:rPr>
              <a:t>IEEE format of paper ready for submission –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100% complete</a:t>
            </a:r>
          </a:p>
          <a:p>
            <a:r>
              <a:rPr lang="en-US">
                <a:ea typeface="Trebuchet MS"/>
                <a:cs typeface="Trebuchet MS"/>
                <a:sym typeface="Trebuchet MS"/>
              </a:rPr>
              <a:t>Conferences </a:t>
            </a:r>
            <a:r>
              <a:rPr lang="en-US" dirty="0">
                <a:ea typeface="Trebuchet MS"/>
                <a:cs typeface="Trebuchet MS"/>
                <a:sym typeface="Trebuchet MS"/>
              </a:rPr>
              <a:t>we are you targeting -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ICMLAS 2021 : Scopus-Indexed Springer International Conference on Machine Learning and Autonomous Systems.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ICCCMLA 2021 : International Conference on Cybernetics, Cognition and Machine Learning Applications.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ICIRCA : 3rd IEEE International Conference on Inventive Research in Computing Applications.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ICCVBIC 2021 : 5th International Conference on Computational Vision and Bio Inspired Computing. </a:t>
            </a:r>
          </a:p>
          <a:p>
            <a:pPr marL="457200" lvl="1" indent="0">
              <a:buNone/>
            </a:pPr>
            <a:endParaRPr lang="en-US" b="1" dirty="0"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14163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D2AF-C1F3-6749-8203-B5875A08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F686-B111-5A45-A7D6-49A152E3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049000" cy="4881563"/>
          </a:xfrm>
        </p:spPr>
        <p:txBody>
          <a:bodyPr>
            <a:normAutofit/>
          </a:bodyPr>
          <a:lstStyle/>
          <a:p>
            <a:r>
              <a:rPr lang="en-US" dirty="0">
                <a:ea typeface="Trebuchet MS"/>
                <a:cs typeface="Trebuchet MS"/>
                <a:sym typeface="Trebuchet MS"/>
              </a:rPr>
              <a:t>Video of your project –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100% complete</a:t>
            </a:r>
          </a:p>
          <a:p>
            <a:r>
              <a:rPr lang="en-US" dirty="0">
                <a:ea typeface="Trebuchet MS"/>
                <a:cs typeface="Trebuchet MS"/>
                <a:sym typeface="Trebuchet MS"/>
              </a:rPr>
              <a:t>Add the </a:t>
            </a:r>
            <a:r>
              <a:rPr lang="en-US" dirty="0" err="1">
                <a:ea typeface="Trebuchet MS"/>
                <a:cs typeface="Trebuchet MS"/>
                <a:sym typeface="Trebuchet MS"/>
              </a:rPr>
              <a:t>Github</a:t>
            </a:r>
            <a:r>
              <a:rPr lang="en-US" dirty="0">
                <a:ea typeface="Trebuchet MS"/>
                <a:cs typeface="Trebuchet MS"/>
                <a:sym typeface="Trebuchet MS"/>
              </a:rPr>
              <a:t> repository link-  </a:t>
            </a:r>
            <a:r>
              <a:rPr lang="en-US" altLang="en-US" sz="20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https://github.com/saahil-jain/Font_Style_Transfer.git</a:t>
            </a:r>
            <a:endParaRPr lang="en-US" altLang="en-US" sz="20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a typeface="Trebuchet MS"/>
                <a:cs typeface="Trebuchet MS"/>
                <a:sym typeface="Trebuchet MS"/>
              </a:rPr>
              <a:t>A3 size Poster of your project to be shown-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100% complete</a:t>
            </a:r>
          </a:p>
          <a:p>
            <a:r>
              <a:rPr lang="en-US" dirty="0">
                <a:ea typeface="Trebuchet MS"/>
                <a:cs typeface="Trebuchet MS"/>
                <a:sym typeface="Trebuchet MS"/>
              </a:rPr>
              <a:t>All artifacts of your project uploaded in the CSE Project repository- </a:t>
            </a:r>
            <a:r>
              <a:rPr lang="en-US" b="1" dirty="0">
                <a:ea typeface="Trebuchet MS"/>
                <a:cs typeface="Trebuchet MS"/>
                <a:sym typeface="Trebuchet MS"/>
              </a:rPr>
              <a:t>NO </a:t>
            </a:r>
            <a:r>
              <a:rPr lang="en-US" dirty="0">
                <a:ea typeface="Trebuchet MS"/>
                <a:cs typeface="Trebuchet MS"/>
                <a:sym typeface="Trebuchet MS"/>
              </a:rPr>
              <a:t>(link was just provided)</a:t>
            </a:r>
          </a:p>
        </p:txBody>
      </p:sp>
    </p:spTree>
    <p:extLst>
      <p:ext uri="{BB962C8B-B14F-4D97-AF65-F5344CB8AC3E}">
        <p14:creationId xmlns:p14="http://schemas.microsoft.com/office/powerpoint/2010/main" val="278787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4617C0-C284-3747-AEF4-6A0D55BC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a typeface="Trebuchet MS"/>
                <a:cs typeface="Trebuchet MS"/>
                <a:sym typeface="Trebuchet MS"/>
              </a:rPr>
              <a:t>Lessons Learnt</a:t>
            </a:r>
            <a:endParaRPr lang="en-US" sz="40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BABF7-3C99-DF4C-9998-69B7B3B4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dirty="0"/>
              <a:t>Choice of loss function is extremely important and can vary based on data and not just tasks.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On a broader aspect for a research project, background work matters a lot to define the scope of our project.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Consider different approaches not just theoretically but also practically before opting for one.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dirty="0">
              <a:ea typeface="Arial"/>
              <a:cs typeface="Arial"/>
              <a:sym typeface="Trebuchet MS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a typeface="Arial"/>
                <a:cs typeface="Arial"/>
                <a:sym typeface="Trebuchet MS"/>
              </a:rPr>
              <a:t>Issues we overcame:</a:t>
            </a:r>
          </a:p>
          <a:p>
            <a:r>
              <a:rPr lang="en-US" dirty="0"/>
              <a:t>In Neural style transfer, the default style loss function is used for Art images. So, it focuses on </a:t>
            </a:r>
            <a:r>
              <a:rPr lang="en-US" dirty="0" err="1"/>
              <a:t>colours</a:t>
            </a:r>
            <a:r>
              <a:rPr lang="en-US" dirty="0"/>
              <a:t> and shapes. But in our dataset, </a:t>
            </a:r>
            <a:r>
              <a:rPr lang="en-US" dirty="0" err="1"/>
              <a:t>colours</a:t>
            </a:r>
            <a:r>
              <a:rPr lang="en-US" dirty="0"/>
              <a:t> aren’t considered. Hence, we developed our own loss function.</a:t>
            </a:r>
          </a:p>
          <a:p>
            <a:r>
              <a:rPr lang="en-US" dirty="0"/>
              <a:t>The generated images had some noise, so we further did image processing on them to improve the quality and meet our expectations.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Conclusion and Future work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30EDDC5-77AD-4611-A5CC-7E204B211846}"/>
              </a:ext>
            </a:extLst>
          </p:cNvPr>
          <p:cNvSpPr txBox="1"/>
          <p:nvPr/>
        </p:nvSpPr>
        <p:spPr>
          <a:xfrm>
            <a:off x="304800" y="871331"/>
            <a:ext cx="11506200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buSzPct val="100000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Conclusion</a:t>
            </a:r>
          </a:p>
          <a:p>
            <a:pPr algn="just">
              <a:buSzPct val="100000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 lang="en-US" sz="2600" dirty="0">
              <a:solidFill>
                <a:schemeClr val="tx1"/>
              </a:solidFill>
              <a:latin typeface="+mn-lt"/>
            </a:endParaRP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dirty="0">
                <a:solidFill>
                  <a:schemeClr val="tx1"/>
                </a:solidFill>
                <a:latin typeface="+mn-lt"/>
              </a:rPr>
              <a:t>The required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datasets</a:t>
            </a:r>
            <a:r>
              <a:rPr sz="2600" dirty="0">
                <a:solidFill>
                  <a:schemeClr val="tx1"/>
                </a:solidFill>
                <a:latin typeface="+mn-lt"/>
              </a:rPr>
              <a:t> for both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Kannada and English </a:t>
            </a:r>
            <a:r>
              <a:rPr sz="2600" dirty="0">
                <a:solidFill>
                  <a:schemeClr val="tx1"/>
                </a:solidFill>
                <a:latin typeface="+mn-lt"/>
              </a:rPr>
              <a:t>language were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obtained</a:t>
            </a:r>
            <a:r>
              <a:rPr sz="26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dirty="0">
                <a:solidFill>
                  <a:schemeClr val="tx1"/>
                </a:solidFill>
                <a:latin typeface="+mn-lt"/>
              </a:rPr>
              <a:t>The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datasets</a:t>
            </a:r>
            <a:r>
              <a:rPr sz="2600" dirty="0">
                <a:solidFill>
                  <a:schemeClr val="tx1"/>
                </a:solidFill>
                <a:latin typeface="+mn-lt"/>
              </a:rPr>
              <a:t> were then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cleaned</a:t>
            </a:r>
            <a:r>
              <a:rPr sz="2600" dirty="0">
                <a:solidFill>
                  <a:schemeClr val="tx1"/>
                </a:solidFill>
                <a:latin typeface="+mn-lt"/>
              </a:rPr>
              <a:t> 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labelled</a:t>
            </a:r>
            <a:r>
              <a:rPr sz="2600" dirty="0">
                <a:solidFill>
                  <a:schemeClr val="tx1"/>
                </a:solidFill>
                <a:latin typeface="+mn-lt"/>
              </a:rPr>
              <a:t> accordingly.</a:t>
            </a:r>
            <a:endParaRPr sz="260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dirty="0">
                <a:solidFill>
                  <a:schemeClr val="tx1"/>
                </a:solidFill>
                <a:latin typeface="+mn-lt"/>
              </a:rPr>
              <a:t>A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basic</a:t>
            </a:r>
            <a:r>
              <a:rPr sz="2600" dirty="0">
                <a:solidFill>
                  <a:schemeClr val="tx1"/>
                </a:solidFill>
                <a:latin typeface="+mn-lt"/>
              </a:rPr>
              <a:t>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model</a:t>
            </a:r>
            <a:r>
              <a:rPr sz="2600" dirty="0">
                <a:solidFill>
                  <a:schemeClr val="tx1"/>
                </a:solidFill>
                <a:latin typeface="+mn-lt"/>
              </a:rPr>
              <a:t> was 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built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trained</a:t>
            </a:r>
            <a:r>
              <a:rPr sz="2600" dirty="0">
                <a:solidFill>
                  <a:schemeClr val="tx1"/>
                </a:solidFill>
                <a:latin typeface="+mn-lt"/>
              </a:rPr>
              <a:t> using two approaches –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Neural Style Transfer</a:t>
            </a:r>
            <a:r>
              <a:rPr sz="2600" dirty="0">
                <a:solidFill>
                  <a:schemeClr val="tx1"/>
                </a:solidFill>
                <a:latin typeface="+mn-lt"/>
              </a:rPr>
              <a:t> 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Autoencoders</a:t>
            </a:r>
            <a:r>
              <a:rPr sz="26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Results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were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obatained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for both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 models </a:t>
            </a:r>
            <a:r>
              <a:rPr sz="2600" dirty="0">
                <a:solidFill>
                  <a:schemeClr val="tx1"/>
                </a:solidFill>
                <a:latin typeface="+mn-lt"/>
              </a:rPr>
              <a:t>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comparison</a:t>
            </a:r>
            <a:r>
              <a:rPr sz="2600" dirty="0">
                <a:solidFill>
                  <a:schemeClr val="tx1"/>
                </a:solidFill>
                <a:latin typeface="+mn-lt"/>
              </a:rPr>
              <a:t> was made.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b="1" dirty="0">
                <a:solidFill>
                  <a:schemeClr val="tx1"/>
                </a:solidFill>
                <a:latin typeface="+mn-lt"/>
              </a:rPr>
              <a:t>Neural Style Transfer provided </a:t>
            </a:r>
            <a:r>
              <a:rPr sz="2600" dirty="0">
                <a:solidFill>
                  <a:schemeClr val="tx1"/>
                </a:solidFill>
                <a:latin typeface="+mn-lt"/>
              </a:rPr>
              <a:t>us with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better results </a:t>
            </a:r>
            <a:r>
              <a:rPr sz="2600" dirty="0">
                <a:solidFill>
                  <a:schemeClr val="tx1"/>
                </a:solidFill>
                <a:latin typeface="+mn-lt"/>
              </a:rPr>
              <a:t>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hence</a:t>
            </a:r>
            <a:r>
              <a:rPr sz="2600" dirty="0">
                <a:solidFill>
                  <a:schemeClr val="tx1"/>
                </a:solidFill>
                <a:latin typeface="+mn-lt"/>
              </a:rPr>
              <a:t> that approach was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carried forward</a:t>
            </a:r>
            <a:r>
              <a:rPr sz="2600" dirty="0">
                <a:solidFill>
                  <a:schemeClr val="tx1"/>
                </a:solidFill>
                <a:latin typeface="+mn-lt"/>
              </a:rPr>
              <a:t>.</a:t>
            </a:r>
            <a:endParaRPr sz="2600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b="1" dirty="0">
                <a:solidFill>
                  <a:schemeClr val="tx1"/>
                </a:solidFill>
                <a:latin typeface="+mn-lt"/>
              </a:rPr>
              <a:t>Style transfer </a:t>
            </a:r>
            <a:r>
              <a:rPr sz="2600" dirty="0">
                <a:solidFill>
                  <a:schemeClr val="tx1"/>
                </a:solidFill>
                <a:latin typeface="+mn-lt"/>
              </a:rPr>
              <a:t>has been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achieved</a:t>
            </a:r>
            <a:r>
              <a:rPr sz="2600" dirty="0">
                <a:solidFill>
                  <a:schemeClr val="tx1"/>
                </a:solidFill>
                <a:latin typeface="+mn-lt"/>
              </a:rPr>
              <a:t> with the approach.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b="1" dirty="0">
                <a:solidFill>
                  <a:schemeClr val="tx1"/>
                </a:solidFill>
                <a:latin typeface="+mn-lt"/>
              </a:rPr>
              <a:t>Enhancement</a:t>
            </a:r>
            <a:r>
              <a:rPr sz="2600" dirty="0">
                <a:solidFill>
                  <a:schemeClr val="tx1"/>
                </a:solidFill>
                <a:latin typeface="+mn-lt"/>
              </a:rPr>
              <a:t> has been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done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using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image processing</a:t>
            </a:r>
            <a:r>
              <a:rPr sz="2600" dirty="0">
                <a:solidFill>
                  <a:schemeClr val="tx1"/>
                </a:solidFill>
                <a:latin typeface="+mn-lt"/>
              </a:rPr>
              <a:t> for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intricate detail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s</a:t>
            </a:r>
            <a:r>
              <a:rPr sz="2600" dirty="0">
                <a:solidFill>
                  <a:schemeClr val="tx1"/>
                </a:solidFill>
                <a:latin typeface="+mn-lt"/>
              </a:rPr>
              <a:t> of the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Kannada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language </a:t>
            </a:r>
            <a:r>
              <a:rPr sz="2600" dirty="0">
                <a:solidFill>
                  <a:schemeClr val="tx1"/>
                </a:solidFill>
                <a:latin typeface="+mn-lt"/>
              </a:rPr>
              <a:t>and results were obtained.</a:t>
            </a:r>
          </a:p>
          <a:p>
            <a:pPr marL="342900" indent="-342900" algn="just">
              <a:buSzPct val="100000"/>
              <a:buFont typeface="Arial"/>
              <a:buChar char="•"/>
              <a:defRPr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 sz="2600" b="1" dirty="0">
                <a:solidFill>
                  <a:schemeClr val="tx1"/>
                </a:solidFill>
                <a:latin typeface="+mn-lt"/>
              </a:rPr>
              <a:t>Fine tuning </a:t>
            </a:r>
            <a:r>
              <a:rPr sz="2600" dirty="0">
                <a:solidFill>
                  <a:schemeClr val="tx1"/>
                </a:solidFill>
                <a:latin typeface="+mn-lt"/>
              </a:rPr>
              <a:t>and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documentation</a:t>
            </a:r>
            <a:r>
              <a:rPr sz="2600" dirty="0">
                <a:solidFill>
                  <a:schemeClr val="tx1"/>
                </a:solidFill>
                <a:latin typeface="+mn-lt"/>
              </a:rPr>
              <a:t> has been </a:t>
            </a:r>
            <a:r>
              <a:rPr sz="2600" b="1" dirty="0">
                <a:solidFill>
                  <a:schemeClr val="tx1"/>
                </a:solidFill>
                <a:latin typeface="+mn-lt"/>
              </a:rPr>
              <a:t>completed</a:t>
            </a:r>
            <a:r>
              <a:rPr sz="26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F295-690E-7449-BE41-244C2E53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Conclusion and Future work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5DD303C-FA39-47AC-818C-13F6F4CC8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65373"/>
              </p:ext>
            </p:extLst>
          </p:nvPr>
        </p:nvGraphicFramePr>
        <p:xfrm>
          <a:off x="838200" y="1295400"/>
          <a:ext cx="105156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7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928987"/>
              </p:ext>
            </p:extLst>
          </p:nvPr>
        </p:nvGraphicFramePr>
        <p:xfrm>
          <a:off x="685800" y="1295400"/>
          <a:ext cx="109728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References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0AF51-9C1A-4B59-9871-F6F577C97BC1}"/>
              </a:ext>
            </a:extLst>
          </p:cNvPr>
          <p:cNvSpPr txBox="1"/>
          <p:nvPr/>
        </p:nvSpPr>
        <p:spPr>
          <a:xfrm>
            <a:off x="609600" y="1447800"/>
            <a:ext cx="9982200" cy="17727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 hangingPunct="0">
              <a:spcBef>
                <a:spcPts val="0"/>
              </a:spcBef>
              <a:defRPr/>
            </a:pPr>
            <a:r>
              <a:rPr lang="en-IN" b="1" dirty="0">
                <a:latin typeface="Trebuchet MS"/>
                <a:sym typeface="Calibri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[1] 	</a:t>
            </a:r>
            <a:r>
              <a:rPr lang="en-IN" dirty="0" err="1">
                <a:latin typeface="Trebuchet MS" panose="020B0603020202020204" pitchFamily="34" charset="0"/>
              </a:rPr>
              <a:t>Samaneh</a:t>
            </a:r>
            <a:r>
              <a:rPr lang="en-IN" dirty="0">
                <a:latin typeface="Trebuchet MS" panose="020B0603020202020204" pitchFamily="34" charset="0"/>
              </a:rPr>
              <a:t> Azadi, Matthew Fisher, Vladimir Kim, </a:t>
            </a:r>
            <a:r>
              <a:rPr lang="en-IN" dirty="0" err="1">
                <a:latin typeface="Trebuchet MS" panose="020B0603020202020204" pitchFamily="34" charset="0"/>
              </a:rPr>
              <a:t>Zhaowen</a:t>
            </a:r>
            <a:r>
              <a:rPr lang="en-IN" dirty="0">
                <a:latin typeface="Trebuchet MS" panose="020B0603020202020204" pitchFamily="34" charset="0"/>
              </a:rPr>
              <a:t> Wang, Eli </a:t>
            </a:r>
            <a:r>
              <a:rPr lang="en-IN" dirty="0" err="1">
                <a:latin typeface="Trebuchet MS" panose="020B0603020202020204" pitchFamily="34" charset="0"/>
              </a:rPr>
              <a:t>Shechtman</a:t>
            </a:r>
            <a:r>
              <a:rPr lang="en-IN" dirty="0">
                <a:latin typeface="Trebuchet MS" panose="020B0603020202020204" pitchFamily="34" charset="0"/>
              </a:rPr>
              <a:t>, Trevor 	Darrell, </a:t>
            </a:r>
            <a:r>
              <a:rPr lang="en-US" dirty="0">
                <a:latin typeface="Trebuchet MS" panose="020B0603020202020204" pitchFamily="34" charset="0"/>
              </a:rPr>
              <a:t>“Multi-Content GAN for Few-Shot Font Style Transfer</a:t>
            </a:r>
            <a:r>
              <a:rPr lang="en-IN" dirty="0">
                <a:latin typeface="Trebuchet MS" panose="020B0603020202020204" pitchFamily="34" charset="0"/>
              </a:rPr>
              <a:t>”, Dec. 01, 2017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	[Online] 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https://arxiv.org/pdf/2006.06676.pdf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16,2021]</a:t>
            </a:r>
          </a:p>
          <a:p>
            <a:pPr marL="342891" indent="12700" eaLnBrk="0">
              <a:spcBef>
                <a:spcPct val="20000"/>
              </a:spcBef>
              <a:defRPr/>
            </a:pPr>
            <a:endParaRPr lang="en-IN" sz="1600" dirty="0">
              <a:solidFill>
                <a:srgbClr val="0000FF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11E9965D-309B-4BF1-8B81-3AB1828F912E}"/>
              </a:ext>
            </a:extLst>
          </p:cNvPr>
          <p:cNvSpPr txBox="1"/>
          <p:nvPr/>
        </p:nvSpPr>
        <p:spPr>
          <a:xfrm>
            <a:off x="609600" y="3830192"/>
            <a:ext cx="944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 panose="020B0603020202020204" pitchFamily="34" charset="0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[2] 	</a:t>
            </a:r>
            <a:r>
              <a:rPr lang="en-IN" dirty="0" err="1">
                <a:latin typeface="Trebuchet MS" panose="020B0603020202020204" pitchFamily="34" charset="0"/>
              </a:rPr>
              <a:t>Yonggyu</a:t>
            </a:r>
            <a:r>
              <a:rPr lang="en-IN" dirty="0">
                <a:latin typeface="Trebuchet MS" panose="020B0603020202020204" pitchFamily="34" charset="0"/>
              </a:rPr>
              <a:t> Park, </a:t>
            </a:r>
            <a:r>
              <a:rPr lang="en-IN" dirty="0" err="1">
                <a:latin typeface="Trebuchet MS" panose="020B0603020202020204" pitchFamily="34" charset="0"/>
              </a:rPr>
              <a:t>Junhyun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Yookyung</a:t>
            </a:r>
            <a:r>
              <a:rPr lang="en-IN" dirty="0">
                <a:latin typeface="Trebuchet MS" panose="020B0603020202020204" pitchFamily="34" charset="0"/>
              </a:rPr>
              <a:t> Koh, </a:t>
            </a:r>
            <a:r>
              <a:rPr lang="en-IN" dirty="0" err="1">
                <a:latin typeface="Trebuchet MS" panose="020B0603020202020204" pitchFamily="34" charset="0"/>
              </a:rPr>
              <a:t>Inyeop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Jinhyuk</a:t>
            </a:r>
            <a:r>
              <a:rPr lang="en-IN" dirty="0">
                <a:latin typeface="Trebuchet MS" panose="020B0603020202020204" pitchFamily="34" charset="0"/>
              </a:rPr>
              <a:t> Lee, </a:t>
            </a:r>
            <a:r>
              <a:rPr lang="en-IN" dirty="0" err="1">
                <a:latin typeface="Trebuchet MS" panose="020B0603020202020204" pitchFamily="34" charset="0"/>
              </a:rPr>
              <a:t>Jaewoo</a:t>
            </a:r>
            <a:r>
              <a:rPr lang="en-IN" dirty="0">
                <a:latin typeface="Trebuchet MS" panose="020B0603020202020204" pitchFamily="34" charset="0"/>
              </a:rPr>
              <a:t> 	Kang,</a:t>
            </a:r>
            <a:r>
              <a:rPr lang="en-US" dirty="0">
                <a:latin typeface="Trebuchet MS" panose="020B0603020202020204" pitchFamily="34" charset="0"/>
              </a:rPr>
              <a:t> “Typeface Completion with Generative Adversarial Networks</a:t>
            </a:r>
            <a:r>
              <a:rPr lang="en-IN" dirty="0">
                <a:latin typeface="Trebuchet MS" panose="020B0603020202020204" pitchFamily="34" charset="0"/>
              </a:rPr>
              <a:t>”, Dec. 13, 	2018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	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 </a:t>
            </a:r>
            <a:r>
              <a:rPr lang="en-US" altLang="en-US" dirty="0">
                <a:solidFill>
                  <a:srgbClr val="1155CC"/>
                </a:solidFill>
                <a:latin typeface="Helvetica Neue"/>
                <a:cs typeface="Arial" panose="020B0604020202020204" pitchFamily="34" charset="0"/>
                <a:hlinkClick r:id="rId3"/>
              </a:rPr>
              <a:t>https://arxiv.org/pdf/1811.03762.pdf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05, 2020]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874E82E2-550E-4F26-972E-D888C725A7F0}"/>
              </a:ext>
            </a:extLst>
          </p:cNvPr>
          <p:cNvSpPr/>
          <p:nvPr/>
        </p:nvSpPr>
        <p:spPr>
          <a:xfrm>
            <a:off x="990600" y="3459711"/>
            <a:ext cx="10515600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8C6C-E09C-ED47-908F-1BF251E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82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References</a:t>
            </a:r>
            <a:endParaRPr lang="en-US" b="1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E088523-7D13-48C3-AA1F-EC9B624B4275}"/>
              </a:ext>
            </a:extLst>
          </p:cNvPr>
          <p:cNvSpPr txBox="1"/>
          <p:nvPr/>
        </p:nvSpPr>
        <p:spPr>
          <a:xfrm>
            <a:off x="838200" y="1828800"/>
            <a:ext cx="9677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[3] 	</a:t>
            </a:r>
            <a:r>
              <a:rPr lang="en-US" dirty="0" err="1">
                <a:latin typeface="Trebuchet MS" panose="020B0603020202020204" pitchFamily="34" charset="0"/>
              </a:rPr>
              <a:t>Yizhi</a:t>
            </a:r>
            <a:r>
              <a:rPr lang="en-US" dirty="0">
                <a:latin typeface="Trebuchet MS" panose="020B0603020202020204" pitchFamily="34" charset="0"/>
              </a:rPr>
              <a:t> Wang</a:t>
            </a:r>
            <a:r>
              <a:rPr lang="en-IN" dirty="0">
                <a:latin typeface="Trebuchet MS" panose="020B0603020202020204" pitchFamily="34" charset="0"/>
              </a:rPr>
              <a:t>, Peking University</a:t>
            </a:r>
            <a:r>
              <a:rPr lang="en-US" dirty="0">
                <a:latin typeface="Trebuchet MS" panose="020B0603020202020204" pitchFamily="34" charset="0"/>
              </a:rPr>
              <a:t>, “Attribute2Font</a:t>
            </a:r>
            <a:r>
              <a:rPr lang="en-IN" dirty="0">
                <a:latin typeface="Trebuchet MS" panose="020B0603020202020204" pitchFamily="34" charset="0"/>
              </a:rPr>
              <a:t>”, May. 16, 2020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https://arxiv.org/pdf/2005.07865v1.pdf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Jan. 22,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CCED5A2-4B20-41ED-A2CC-6A1C1004C29D}"/>
              </a:ext>
            </a:extLst>
          </p:cNvPr>
          <p:cNvSpPr txBox="1"/>
          <p:nvPr/>
        </p:nvSpPr>
        <p:spPr>
          <a:xfrm>
            <a:off x="838200" y="3446060"/>
            <a:ext cx="967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24000" indent="12700" eaLnBrk="0">
              <a:defRPr/>
            </a:pPr>
            <a:r>
              <a:rPr lang="en-IN" b="1" dirty="0">
                <a:latin typeface="Trebuchet MS"/>
              </a:rPr>
              <a:t>Research Paper</a:t>
            </a:r>
          </a:p>
          <a:p>
            <a:pPr marL="324000" eaLnBrk="0">
              <a:defRPr/>
            </a:pPr>
            <a:r>
              <a:rPr lang="en-US" dirty="0">
                <a:latin typeface="Trebuchet MS" panose="020B0603020202020204" pitchFamily="34" charset="0"/>
              </a:rPr>
              <a:t>[4] 	Leon A. </a:t>
            </a:r>
            <a:r>
              <a:rPr lang="en-US" dirty="0" err="1">
                <a:latin typeface="Trebuchet MS" panose="020B0603020202020204" pitchFamily="34" charset="0"/>
              </a:rPr>
              <a:t>Gatys</a:t>
            </a:r>
            <a:r>
              <a:rPr lang="en-US" dirty="0">
                <a:latin typeface="Trebuchet MS" panose="020B0603020202020204" pitchFamily="34" charset="0"/>
              </a:rPr>
              <a:t>, Alexander S. Ecker, Matthias </a:t>
            </a:r>
            <a:r>
              <a:rPr lang="en-US" dirty="0" err="1">
                <a:latin typeface="Trebuchet MS" panose="020B0603020202020204" pitchFamily="34" charset="0"/>
              </a:rPr>
              <a:t>Bathge</a:t>
            </a:r>
            <a:r>
              <a:rPr lang="en-US" dirty="0">
                <a:latin typeface="Trebuchet MS" panose="020B0603020202020204" pitchFamily="34" charset="0"/>
              </a:rPr>
              <a:t>, “A Neural Algorithm of Artistic 	Style</a:t>
            </a:r>
            <a:r>
              <a:rPr lang="en-IN" dirty="0">
                <a:latin typeface="Trebuchet MS" panose="020B0603020202020204" pitchFamily="34" charset="0"/>
              </a:rPr>
              <a:t>”, Sep. 02, 2015</a:t>
            </a:r>
            <a:r>
              <a:rPr lang="en-US" dirty="0">
                <a:latin typeface="Trebuchet MS" panose="020B0603020202020204" pitchFamily="34" charset="0"/>
              </a:rPr>
              <a:t>.</a:t>
            </a:r>
            <a:r>
              <a:rPr lang="en-IN" dirty="0">
                <a:latin typeface="Trebuchet MS" panose="020B0603020202020204" pitchFamily="34" charset="0"/>
              </a:rPr>
              <a:t> [Online],</a:t>
            </a:r>
          </a:p>
          <a:p>
            <a:pPr marL="324000" eaLnBrk="0">
              <a:defRPr/>
            </a:pPr>
            <a:r>
              <a:rPr lang="en-IN" dirty="0">
                <a:latin typeface="Trebuchet MS" panose="020B0603020202020204" pitchFamily="34" charset="0"/>
              </a:rPr>
              <a:t>	Available: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https://arxiv.org/pdf/1508.06576.pdf</a:t>
            </a:r>
            <a:r>
              <a:rPr lang="en-US" altLang="en-US" dirty="0">
                <a:solidFill>
                  <a:srgbClr val="0563C1"/>
                </a:solidFill>
                <a:latin typeface="Trebuchet MS" panose="020B0603020202020204" pitchFamily="34" charset="0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[Accessed Feb. 01, 2021]</a:t>
            </a:r>
          </a:p>
          <a:p>
            <a:pPr marL="324000" eaLnBrk="0">
              <a:defRPr/>
            </a:pPr>
            <a:endParaRPr lang="en-IN" sz="1600" dirty="0">
              <a:latin typeface="Trebuchet MS" panose="020B0603020202020204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2DEDC14-E892-4A9E-A460-E270BD16DCF4}"/>
              </a:ext>
            </a:extLst>
          </p:cNvPr>
          <p:cNvSpPr/>
          <p:nvPr/>
        </p:nvSpPr>
        <p:spPr>
          <a:xfrm>
            <a:off x="1219200" y="3038157"/>
            <a:ext cx="10515600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699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5501" y="2971800"/>
            <a:ext cx="31643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9405"/>
              </p:ext>
            </p:extLst>
          </p:nvPr>
        </p:nvGraphicFramePr>
        <p:xfrm>
          <a:off x="685800" y="1295400"/>
          <a:ext cx="10820400" cy="488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75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602845"/>
              </p:ext>
            </p:extLst>
          </p:nvPr>
        </p:nvGraphicFramePr>
        <p:xfrm>
          <a:off x="304800" y="1447800"/>
          <a:ext cx="10896600" cy="472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7209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01096"/>
              </p:ext>
            </p:extLst>
          </p:nvPr>
        </p:nvGraphicFramePr>
        <p:xfrm>
          <a:off x="533400" y="776570"/>
          <a:ext cx="10515600" cy="3262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D61C31-A5EE-42F2-A80A-C35F7DD7EEC0}"/>
              </a:ext>
            </a:extLst>
          </p:cNvPr>
          <p:cNvGrpSpPr/>
          <p:nvPr/>
        </p:nvGrpSpPr>
        <p:grpSpPr>
          <a:xfrm>
            <a:off x="1424609" y="3847677"/>
            <a:ext cx="8686800" cy="2747962"/>
            <a:chOff x="2033873" y="3066997"/>
            <a:chExt cx="7939645" cy="3728525"/>
          </a:xfrm>
        </p:grpSpPr>
        <p:pic>
          <p:nvPicPr>
            <p:cNvPr id="6" name="Graphic 4" descr="Graphic 4">
              <a:extLst>
                <a:ext uri="{FF2B5EF4-FFF2-40B4-BE49-F238E27FC236}">
                  <a16:creationId xmlns:a16="http://schemas.microsoft.com/office/drawing/2014/main" id="{E083BD2A-71F2-451F-AA66-4EE99306C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87931" y="3143051"/>
              <a:ext cx="1237153" cy="123715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icture 5" descr="Picture 5">
              <a:extLst>
                <a:ext uri="{FF2B5EF4-FFF2-40B4-BE49-F238E27FC236}">
                  <a16:creationId xmlns:a16="http://schemas.microsoft.com/office/drawing/2014/main" id="{FA8CBE94-FC11-4F8C-A39F-1BA93D4BF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78421" t="35544" r="647" b="301"/>
            <a:stretch>
              <a:fillRect/>
            </a:stretch>
          </p:blipFill>
          <p:spPr>
            <a:xfrm>
              <a:off x="7493905" y="4205673"/>
              <a:ext cx="2476690" cy="257582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Picture 6" descr="Picture 6">
              <a:extLst>
                <a:ext uri="{FF2B5EF4-FFF2-40B4-BE49-F238E27FC236}">
                  <a16:creationId xmlns:a16="http://schemas.microsoft.com/office/drawing/2014/main" id="{4BA2BDE1-FD5B-44DB-94A0-BA7E95E19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" r="25595" b="68868"/>
            <a:stretch>
              <a:fillRect/>
            </a:stretch>
          </p:blipFill>
          <p:spPr>
            <a:xfrm>
              <a:off x="2047941" y="3066997"/>
              <a:ext cx="7925577" cy="11699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Picture 7" descr="Picture 7">
              <a:extLst>
                <a:ext uri="{FF2B5EF4-FFF2-40B4-BE49-F238E27FC236}">
                  <a16:creationId xmlns:a16="http://schemas.microsoft.com/office/drawing/2014/main" id="{183B97A6-66C3-4405-B22D-9B7411FE0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5847" r="53715"/>
            <a:stretch>
              <a:fillRect/>
            </a:stretch>
          </p:blipFill>
          <p:spPr>
            <a:xfrm>
              <a:off x="2033873" y="4219742"/>
              <a:ext cx="5476445" cy="257578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97793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418850"/>
              </p:ext>
            </p:extLst>
          </p:nvPr>
        </p:nvGraphicFramePr>
        <p:xfrm>
          <a:off x="304800" y="1295400"/>
          <a:ext cx="116586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85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4622-B528-EA4F-949F-3D5DE9B7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/>
              <a:t>Abstract</a:t>
            </a:r>
            <a:endParaRPr lang="en-US" b="1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9AE8A5-3B6E-42E5-A7DD-1079733FC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94068"/>
              </p:ext>
            </p:extLst>
          </p:nvPr>
        </p:nvGraphicFramePr>
        <p:xfrm>
          <a:off x="304800" y="1295401"/>
          <a:ext cx="11506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74869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7633</TotalTime>
  <Words>2763</Words>
  <Application>Microsoft Office PowerPoint</Application>
  <PresentationFormat>Widescreen</PresentationFormat>
  <Paragraphs>384</Paragraphs>
  <Slides>42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Lucida Grande</vt:lpstr>
      <vt:lpstr>Trebuchet MS</vt:lpstr>
      <vt:lpstr>Wingdings</vt:lpstr>
      <vt:lpstr>Custom Design</vt:lpstr>
      <vt:lpstr>PowerPoint Presentation</vt:lpstr>
      <vt:lpstr>Outline</vt:lpstr>
      <vt:lpstr>Abstract</vt:lpstr>
      <vt:lpstr>Abstract</vt:lpstr>
      <vt:lpstr>Abstract</vt:lpstr>
      <vt:lpstr>Abstract</vt:lpstr>
      <vt:lpstr>Abstract</vt:lpstr>
      <vt:lpstr>Abstract</vt:lpstr>
      <vt:lpstr>Abstract</vt:lpstr>
      <vt:lpstr>Team Roles and Responsibilities</vt:lpstr>
      <vt:lpstr>Summary of Requirements</vt:lpstr>
      <vt:lpstr>Strengths and Weaknesses</vt:lpstr>
      <vt:lpstr>Summary of Approach</vt:lpstr>
      <vt:lpstr>Summary of Approach</vt:lpstr>
      <vt:lpstr>Summary of Approach</vt:lpstr>
      <vt:lpstr>Design Description</vt:lpstr>
      <vt:lpstr>Design Description</vt:lpstr>
      <vt:lpstr>Design Description</vt:lpstr>
      <vt:lpstr>Modules and Implementation Details</vt:lpstr>
      <vt:lpstr>Modules and Implementation Details</vt:lpstr>
      <vt:lpstr>Modules and Implementation Details</vt:lpstr>
      <vt:lpstr>Modules and Implementation Details</vt:lpstr>
      <vt:lpstr>Modules and Implementation Details</vt:lpstr>
      <vt:lpstr>Modules and Implementation Details</vt:lpstr>
      <vt:lpstr>Project Demonstration</vt:lpstr>
      <vt:lpstr>Test Plan and Strategy</vt:lpstr>
      <vt:lpstr>Test Plan and Strategy</vt:lpstr>
      <vt:lpstr>Test Plan and Strategy</vt:lpstr>
      <vt:lpstr>Test Plan and Strategy</vt:lpstr>
      <vt:lpstr>Results and Discussion</vt:lpstr>
      <vt:lpstr>PowerPoint Presentation</vt:lpstr>
      <vt:lpstr>PowerPoint Presentation</vt:lpstr>
      <vt:lpstr>Schedule</vt:lpstr>
      <vt:lpstr>Schedule</vt:lpstr>
      <vt:lpstr>Documentation</vt:lpstr>
      <vt:lpstr>Documentation</vt:lpstr>
      <vt:lpstr>Lessons Learnt</vt:lpstr>
      <vt:lpstr>Conclusion and Future work</vt:lpstr>
      <vt:lpstr>Conclusion and Future work</vt:lpstr>
      <vt:lpstr>References</vt:lpstr>
      <vt:lpstr>References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RR CS 8D JEEVANA R HEGDE</cp:lastModifiedBy>
  <cp:revision>655</cp:revision>
  <dcterms:created xsi:type="dcterms:W3CDTF">2020-11-22T08:14:37Z</dcterms:created>
  <dcterms:modified xsi:type="dcterms:W3CDTF">2021-05-03T05:48:34Z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