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media/image1.jpeg" ContentType="image/jpeg"/>
  <Override PartName="/ppt/media/image2.jpeg" ContentType="image/jpeg"/>
  <Override PartName="/ppt/media/image3.jpeg" ContentType="image/jpeg"/>
  <Override PartName="/ppt/media/image4.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0" name="Shape 90"/>
          <p:cNvSpPr/>
          <p:nvPr>
            <p:ph type="sldImg"/>
          </p:nvPr>
        </p:nvSpPr>
        <p:spPr>
          <a:xfrm>
            <a:off x="1143000" y="685800"/>
            <a:ext cx="4572000" cy="3429000"/>
          </a:xfrm>
          <a:prstGeom prst="rect">
            <a:avLst/>
          </a:prstGeom>
        </p:spPr>
        <p:txBody>
          <a:bodyPr/>
          <a:lstStyle/>
          <a:p>
            <a:pPr/>
          </a:p>
        </p:txBody>
      </p:sp>
      <p:sp>
        <p:nvSpPr>
          <p:cNvPr id="91" name="Shape 9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eg"/><Relationship Id="rId7" Type="http://schemas.openxmlformats.org/officeDocument/2006/relationships/image" Target="../media/image4.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eg"/><Relationship Id="rId7" Type="http://schemas.openxmlformats.org/officeDocument/2006/relationships/image" Target="../media/image4.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eg"/><Relationship Id="rId7"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9" name="Title Text"/>
          <p:cNvSpPr txBox="1"/>
          <p:nvPr>
            <p:ph type="title"/>
          </p:nvPr>
        </p:nvSpPr>
        <p:spPr>
          <a:xfrm>
            <a:off x="75815" y="1156205"/>
            <a:ext cx="8992367" cy="391160"/>
          </a:xfrm>
          <a:prstGeom prst="rect">
            <a:avLst/>
          </a:prstGeom>
        </p:spPr>
        <p:txBody>
          <a:bodyPr/>
          <a:lstStyle/>
          <a:p>
            <a:pPr/>
            <a:r>
              <a:t>Title Text</a:t>
            </a:r>
          </a:p>
        </p:txBody>
      </p:sp>
      <p:sp>
        <p:nvSpPr>
          <p:cNvPr id="20" name="Body Level One…"/>
          <p:cNvSpPr txBox="1"/>
          <p:nvPr>
            <p:ph type="body" sz="quarter" idx="1"/>
          </p:nvPr>
        </p:nvSpPr>
        <p:spPr>
          <a:xfrm>
            <a:off x="1371600" y="3840479"/>
            <a:ext cx="6400800" cy="17145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0">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6" name="bg object 16"/>
          <p:cNvSpPr/>
          <p:nvPr/>
        </p:nvSpPr>
        <p:spPr>
          <a:xfrm>
            <a:off x="0" y="-2"/>
            <a:ext cx="9143980" cy="6857990"/>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47" name="bg object 17"/>
          <p:cNvSpPr/>
          <p:nvPr/>
        </p:nvSpPr>
        <p:spPr>
          <a:xfrm>
            <a:off x="0" y="152398"/>
            <a:ext cx="1447797" cy="1200329"/>
          </a:xfrm>
          <a:prstGeom prst="rect">
            <a:avLst/>
          </a:prstGeom>
          <a:solidFill>
            <a:srgbClr val="FFFFFF"/>
          </a:solidFill>
          <a:ln w="12700">
            <a:miter lim="400000"/>
          </a:ln>
        </p:spPr>
        <p:txBody>
          <a:bodyPr lIns="45718" tIns="45718" rIns="45718" bIns="45718"/>
          <a:lstStyle/>
          <a:p>
            <a:pPr>
              <a:defRPr>
                <a:latin typeface="+mj-lt"/>
                <a:ea typeface="+mj-ea"/>
                <a:cs typeface="+mj-cs"/>
                <a:sym typeface="Calibri"/>
              </a:defRPr>
            </a:pPr>
          </a:p>
        </p:txBody>
      </p:sp>
      <p:sp>
        <p:nvSpPr>
          <p:cNvPr id="48" name="bg object 18"/>
          <p:cNvSpPr/>
          <p:nvPr/>
        </p:nvSpPr>
        <p:spPr>
          <a:xfrm>
            <a:off x="179695" y="138751"/>
            <a:ext cx="868722" cy="972000"/>
          </a:xfrm>
          <a:prstGeom prst="rect">
            <a:avLst/>
          </a:prstGeom>
          <a:blipFill>
            <a:blip r:embed="rId3"/>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49" name="bg object 19"/>
          <p:cNvSpPr/>
          <p:nvPr/>
        </p:nvSpPr>
        <p:spPr>
          <a:xfrm>
            <a:off x="2702617" y="103495"/>
            <a:ext cx="3240971" cy="991876"/>
          </a:xfrm>
          <a:prstGeom prst="rect">
            <a:avLst/>
          </a:prstGeom>
          <a:blipFill>
            <a:blip r:embed="rId4"/>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50" name="bg object 20"/>
          <p:cNvSpPr/>
          <p:nvPr/>
        </p:nvSpPr>
        <p:spPr>
          <a:xfrm>
            <a:off x="5923787" y="112054"/>
            <a:ext cx="3220196" cy="995085"/>
          </a:xfrm>
          <a:prstGeom prst="rect">
            <a:avLst/>
          </a:prstGeom>
          <a:blipFill>
            <a:blip r:embed="rId5"/>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51" name="bg object 21"/>
          <p:cNvSpPr/>
          <p:nvPr/>
        </p:nvSpPr>
        <p:spPr>
          <a:xfrm>
            <a:off x="1219196" y="102152"/>
            <a:ext cx="1619998" cy="990002"/>
          </a:xfrm>
          <a:prstGeom prst="rect">
            <a:avLst/>
          </a:prstGeom>
          <a:blipFill>
            <a:blip r:embed="rId6"/>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52" name="bg object 22"/>
          <p:cNvSpPr/>
          <p:nvPr/>
        </p:nvSpPr>
        <p:spPr>
          <a:xfrm>
            <a:off x="7530134" y="1600195"/>
            <a:ext cx="1600198" cy="5126992"/>
          </a:xfrm>
          <a:prstGeom prst="rect">
            <a:avLst/>
          </a:prstGeom>
          <a:blipFill>
            <a:blip r:embed="rId7"/>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53" name="Title Text"/>
          <p:cNvSpPr txBox="1"/>
          <p:nvPr>
            <p:ph type="title"/>
          </p:nvPr>
        </p:nvSpPr>
        <p:spPr>
          <a:prstGeom prst="rect">
            <a:avLst/>
          </a:prstGeom>
        </p:spPr>
        <p:txBody>
          <a:bodyPr/>
          <a:lstStyle/>
          <a:p>
            <a:pPr/>
            <a:r>
              <a:t>Title Text</a:t>
            </a:r>
          </a:p>
        </p:txBody>
      </p:sp>
      <p:sp>
        <p:nvSpPr>
          <p:cNvPr id="54" name="Body Level One…"/>
          <p:cNvSpPr txBox="1"/>
          <p:nvPr>
            <p:ph type="body" sz="half" idx="1"/>
          </p:nvPr>
        </p:nvSpPr>
        <p:spPr>
          <a:xfrm>
            <a:off x="457200" y="1577338"/>
            <a:ext cx="3977641" cy="452628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2" name="bg object 16"/>
          <p:cNvSpPr/>
          <p:nvPr/>
        </p:nvSpPr>
        <p:spPr>
          <a:xfrm>
            <a:off x="0" y="-2"/>
            <a:ext cx="9143980" cy="6857990"/>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63" name="bg object 17"/>
          <p:cNvSpPr/>
          <p:nvPr/>
        </p:nvSpPr>
        <p:spPr>
          <a:xfrm>
            <a:off x="0" y="152398"/>
            <a:ext cx="1447797" cy="1200329"/>
          </a:xfrm>
          <a:prstGeom prst="rect">
            <a:avLst/>
          </a:prstGeom>
          <a:solidFill>
            <a:srgbClr val="FFFFFF"/>
          </a:solidFill>
          <a:ln w="12700">
            <a:miter lim="400000"/>
          </a:ln>
        </p:spPr>
        <p:txBody>
          <a:bodyPr lIns="45718" tIns="45718" rIns="45718" bIns="45718"/>
          <a:lstStyle/>
          <a:p>
            <a:pPr>
              <a:defRPr>
                <a:latin typeface="+mj-lt"/>
                <a:ea typeface="+mj-ea"/>
                <a:cs typeface="+mj-cs"/>
                <a:sym typeface="Calibri"/>
              </a:defRPr>
            </a:pPr>
          </a:p>
        </p:txBody>
      </p:sp>
      <p:sp>
        <p:nvSpPr>
          <p:cNvPr id="64" name="bg object 18"/>
          <p:cNvSpPr/>
          <p:nvPr/>
        </p:nvSpPr>
        <p:spPr>
          <a:xfrm>
            <a:off x="179695" y="138751"/>
            <a:ext cx="868722" cy="972000"/>
          </a:xfrm>
          <a:prstGeom prst="rect">
            <a:avLst/>
          </a:prstGeom>
          <a:blipFill>
            <a:blip r:embed="rId3"/>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65" name="bg object 19"/>
          <p:cNvSpPr/>
          <p:nvPr/>
        </p:nvSpPr>
        <p:spPr>
          <a:xfrm>
            <a:off x="2702617" y="103495"/>
            <a:ext cx="3240971" cy="991876"/>
          </a:xfrm>
          <a:prstGeom prst="rect">
            <a:avLst/>
          </a:prstGeom>
          <a:blipFill>
            <a:blip r:embed="rId4"/>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66" name="bg object 20"/>
          <p:cNvSpPr/>
          <p:nvPr/>
        </p:nvSpPr>
        <p:spPr>
          <a:xfrm>
            <a:off x="5923787" y="112054"/>
            <a:ext cx="3220196" cy="995085"/>
          </a:xfrm>
          <a:prstGeom prst="rect">
            <a:avLst/>
          </a:prstGeom>
          <a:blipFill>
            <a:blip r:embed="rId5"/>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67" name="bg object 21"/>
          <p:cNvSpPr/>
          <p:nvPr/>
        </p:nvSpPr>
        <p:spPr>
          <a:xfrm>
            <a:off x="1219196" y="102152"/>
            <a:ext cx="1619998" cy="990002"/>
          </a:xfrm>
          <a:prstGeom prst="rect">
            <a:avLst/>
          </a:prstGeom>
          <a:blipFill>
            <a:blip r:embed="rId6"/>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68" name="bg object 22"/>
          <p:cNvSpPr/>
          <p:nvPr/>
        </p:nvSpPr>
        <p:spPr>
          <a:xfrm>
            <a:off x="7530134" y="1600195"/>
            <a:ext cx="1600198" cy="5126992"/>
          </a:xfrm>
          <a:prstGeom prst="rect">
            <a:avLst/>
          </a:prstGeom>
          <a:blipFill>
            <a:blip r:embed="rId7"/>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69" name="Title Text"/>
          <p:cNvSpPr txBox="1"/>
          <p:nvPr>
            <p:ph type="title"/>
          </p:nvPr>
        </p:nvSpPr>
        <p:spPr>
          <a:prstGeom prst="rect">
            <a:avLst/>
          </a:prstGeom>
        </p:spPr>
        <p:txBody>
          <a:body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7" name="bg object 16"/>
          <p:cNvSpPr/>
          <p:nvPr/>
        </p:nvSpPr>
        <p:spPr>
          <a:xfrm>
            <a:off x="0" y="-2"/>
            <a:ext cx="9143980" cy="6857990"/>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78" name="bg object 17"/>
          <p:cNvSpPr/>
          <p:nvPr/>
        </p:nvSpPr>
        <p:spPr>
          <a:xfrm>
            <a:off x="0" y="152398"/>
            <a:ext cx="1447797" cy="1200329"/>
          </a:xfrm>
          <a:prstGeom prst="rect">
            <a:avLst/>
          </a:prstGeom>
          <a:solidFill>
            <a:srgbClr val="FFFFFF"/>
          </a:solidFill>
          <a:ln w="12700">
            <a:miter lim="400000"/>
          </a:ln>
        </p:spPr>
        <p:txBody>
          <a:bodyPr lIns="45718" tIns="45718" rIns="45718" bIns="45718"/>
          <a:lstStyle/>
          <a:p>
            <a:pPr>
              <a:defRPr>
                <a:latin typeface="+mj-lt"/>
                <a:ea typeface="+mj-ea"/>
                <a:cs typeface="+mj-cs"/>
                <a:sym typeface="Calibri"/>
              </a:defRPr>
            </a:pPr>
          </a:p>
        </p:txBody>
      </p:sp>
      <p:sp>
        <p:nvSpPr>
          <p:cNvPr id="79" name="bg object 18"/>
          <p:cNvSpPr/>
          <p:nvPr/>
        </p:nvSpPr>
        <p:spPr>
          <a:xfrm>
            <a:off x="179695" y="138751"/>
            <a:ext cx="868722" cy="972000"/>
          </a:xfrm>
          <a:prstGeom prst="rect">
            <a:avLst/>
          </a:prstGeom>
          <a:blipFill>
            <a:blip r:embed="rId3"/>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80" name="bg object 19"/>
          <p:cNvSpPr/>
          <p:nvPr/>
        </p:nvSpPr>
        <p:spPr>
          <a:xfrm>
            <a:off x="2702617" y="103495"/>
            <a:ext cx="3240971" cy="991876"/>
          </a:xfrm>
          <a:prstGeom prst="rect">
            <a:avLst/>
          </a:prstGeom>
          <a:blipFill>
            <a:blip r:embed="rId4"/>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81" name="bg object 20"/>
          <p:cNvSpPr/>
          <p:nvPr/>
        </p:nvSpPr>
        <p:spPr>
          <a:xfrm>
            <a:off x="5923787" y="112054"/>
            <a:ext cx="3220196" cy="995085"/>
          </a:xfrm>
          <a:prstGeom prst="rect">
            <a:avLst/>
          </a:prstGeom>
          <a:blipFill>
            <a:blip r:embed="rId5"/>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82" name="bg object 21"/>
          <p:cNvSpPr/>
          <p:nvPr/>
        </p:nvSpPr>
        <p:spPr>
          <a:xfrm>
            <a:off x="1219196" y="102152"/>
            <a:ext cx="1619998" cy="990002"/>
          </a:xfrm>
          <a:prstGeom prst="rect">
            <a:avLst/>
          </a:prstGeom>
          <a:blipFill>
            <a:blip r:embed="rId6"/>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83" name="bg object 22"/>
          <p:cNvSpPr/>
          <p:nvPr/>
        </p:nvSpPr>
        <p:spPr>
          <a:xfrm>
            <a:off x="7530134" y="1600195"/>
            <a:ext cx="1600198" cy="5126992"/>
          </a:xfrm>
          <a:prstGeom prst="rect">
            <a:avLst/>
          </a:prstGeom>
          <a:blipFill>
            <a:blip r:embed="rId7"/>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eg"/><Relationship Id="rId7" Type="http://schemas.openxmlformats.org/officeDocument/2006/relationships/image" Target="../media/image4.jpe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g object 16"/>
          <p:cNvSpPr/>
          <p:nvPr/>
        </p:nvSpPr>
        <p:spPr>
          <a:xfrm>
            <a:off x="0" y="-2"/>
            <a:ext cx="9143980" cy="6857990"/>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3" name="bg object 17"/>
          <p:cNvSpPr/>
          <p:nvPr/>
        </p:nvSpPr>
        <p:spPr>
          <a:xfrm>
            <a:off x="0" y="152398"/>
            <a:ext cx="1447797" cy="1200329"/>
          </a:xfrm>
          <a:prstGeom prst="rect">
            <a:avLst/>
          </a:prstGeom>
          <a:solidFill>
            <a:srgbClr val="FFFFFF"/>
          </a:solidFill>
          <a:ln w="12700">
            <a:miter lim="400000"/>
          </a:ln>
        </p:spPr>
        <p:txBody>
          <a:bodyPr lIns="45718" tIns="45718" rIns="45718" bIns="45718"/>
          <a:lstStyle/>
          <a:p>
            <a:pPr>
              <a:defRPr>
                <a:latin typeface="+mj-lt"/>
                <a:ea typeface="+mj-ea"/>
                <a:cs typeface="+mj-cs"/>
                <a:sym typeface="Calibri"/>
              </a:defRPr>
            </a:pPr>
          </a:p>
        </p:txBody>
      </p:sp>
      <p:sp>
        <p:nvSpPr>
          <p:cNvPr id="4" name="bg object 18"/>
          <p:cNvSpPr/>
          <p:nvPr/>
        </p:nvSpPr>
        <p:spPr>
          <a:xfrm>
            <a:off x="179695" y="138751"/>
            <a:ext cx="868722" cy="972000"/>
          </a:xfrm>
          <a:prstGeom prst="rect">
            <a:avLst/>
          </a:prstGeom>
          <a:blipFill>
            <a:blip r:embed="rId3"/>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5" name="bg object 19"/>
          <p:cNvSpPr/>
          <p:nvPr/>
        </p:nvSpPr>
        <p:spPr>
          <a:xfrm>
            <a:off x="2702617" y="103495"/>
            <a:ext cx="3240971" cy="991876"/>
          </a:xfrm>
          <a:prstGeom prst="rect">
            <a:avLst/>
          </a:prstGeom>
          <a:blipFill>
            <a:blip r:embed="rId4"/>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6" name="bg object 20"/>
          <p:cNvSpPr/>
          <p:nvPr/>
        </p:nvSpPr>
        <p:spPr>
          <a:xfrm>
            <a:off x="5923787" y="112054"/>
            <a:ext cx="3220196" cy="995085"/>
          </a:xfrm>
          <a:prstGeom prst="rect">
            <a:avLst/>
          </a:prstGeom>
          <a:blipFill>
            <a:blip r:embed="rId5"/>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7" name="bg object 21"/>
          <p:cNvSpPr/>
          <p:nvPr/>
        </p:nvSpPr>
        <p:spPr>
          <a:xfrm>
            <a:off x="1219196" y="102152"/>
            <a:ext cx="1619998" cy="990002"/>
          </a:xfrm>
          <a:prstGeom prst="rect">
            <a:avLst/>
          </a:prstGeom>
          <a:blipFill>
            <a:blip r:embed="rId6"/>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8" name="bg object 22"/>
          <p:cNvSpPr/>
          <p:nvPr/>
        </p:nvSpPr>
        <p:spPr>
          <a:xfrm>
            <a:off x="7530134" y="1600195"/>
            <a:ext cx="1600198" cy="5126992"/>
          </a:xfrm>
          <a:prstGeom prst="rect">
            <a:avLst/>
          </a:prstGeom>
          <a:blipFill>
            <a:blip r:embed="rId7"/>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9" name="bg object 23"/>
          <p:cNvSpPr/>
          <p:nvPr/>
        </p:nvSpPr>
        <p:spPr>
          <a:xfrm>
            <a:off x="1523994" y="1581146"/>
            <a:ext cx="7619987" cy="36601"/>
          </a:xfrm>
          <a:prstGeom prst="rect">
            <a:avLst/>
          </a:prstGeom>
          <a:solidFill>
            <a:srgbClr val="33CCCC"/>
          </a:solidFill>
          <a:ln w="12700">
            <a:miter lim="400000"/>
          </a:ln>
        </p:spPr>
        <p:txBody>
          <a:bodyPr lIns="45718" tIns="45718" rIns="45718" bIns="45718"/>
          <a:lstStyle/>
          <a:p>
            <a:pPr>
              <a:defRPr>
                <a:latin typeface="+mj-lt"/>
                <a:ea typeface="+mj-ea"/>
                <a:cs typeface="+mj-cs"/>
                <a:sym typeface="Calibri"/>
              </a:defRPr>
            </a:pPr>
          </a:p>
        </p:txBody>
      </p:sp>
      <p:sp>
        <p:nvSpPr>
          <p:cNvPr id="10" name="Title Text"/>
          <p:cNvSpPr txBox="1"/>
          <p:nvPr>
            <p:ph type="title"/>
          </p:nvPr>
        </p:nvSpPr>
        <p:spPr>
          <a:xfrm>
            <a:off x="2372392" y="1156205"/>
            <a:ext cx="6689726" cy="39116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11" name="Body Level One…"/>
          <p:cNvSpPr txBox="1"/>
          <p:nvPr>
            <p:ph type="body" idx="1"/>
          </p:nvPr>
        </p:nvSpPr>
        <p:spPr>
          <a:xfrm>
            <a:off x="163549" y="1523241"/>
            <a:ext cx="7131685" cy="46259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2" name="Slide Number"/>
          <p:cNvSpPr txBox="1"/>
          <p:nvPr>
            <p:ph type="sldNum" sz="quarter" idx="2"/>
          </p:nvPr>
        </p:nvSpPr>
        <p:spPr>
          <a:xfrm>
            <a:off x="8798052" y="6415182"/>
            <a:ext cx="246508" cy="187388"/>
          </a:xfrm>
          <a:prstGeom prst="rect">
            <a:avLst/>
          </a:prstGeom>
          <a:ln w="12700">
            <a:miter lim="400000"/>
          </a:ln>
        </p:spPr>
        <p:txBody>
          <a:bodyPr wrap="none" lIns="0" tIns="0" rIns="0" bIns="0">
            <a:spAutoFit/>
          </a:bodyPr>
          <a:lstStyle>
            <a:lvl1pPr indent="50165">
              <a:lnSpc>
                <a:spcPts val="1500"/>
              </a:lnSpc>
              <a:defRPr sz="1300">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9pPr>
    </p:bodyStyle>
    <p:otherStyle>
      <a:lvl1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1pPr>
      <a:lvl2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2pPr>
      <a:lvl3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3pPr>
      <a:lvl4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4pPr>
      <a:lvl5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5pPr>
      <a:lvl6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6pPr>
      <a:lvl7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7pPr>
      <a:lvl8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8pPr>
      <a:lvl9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eg"/><Relationship Id="rId7" Type="http://schemas.openxmlformats.org/officeDocument/2006/relationships/image" Target="../media/image4.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rive.google.com/open?id=1x2w5T-zNNcBlKhuwpDJbt3xEiITtnucwL" TargetMode="External"/><Relationship Id="rId3" Type="http://schemas.openxmlformats.org/officeDocument/2006/relationships/hyperlink" Target="https://pythonprogramming.net/q-learning-reinforcement-learning-python-tutorial/"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0" name="object 2"/>
          <p:cNvGrpSpPr/>
          <p:nvPr/>
        </p:nvGrpSpPr>
        <p:grpSpPr>
          <a:xfrm>
            <a:off x="-4" y="-3"/>
            <a:ext cx="9143986" cy="6857988"/>
            <a:chOff x="-1" y="-1"/>
            <a:chExt cx="9143984" cy="6857986"/>
          </a:xfrm>
        </p:grpSpPr>
        <p:sp>
          <p:nvSpPr>
            <p:cNvPr id="93" name="object 3"/>
            <p:cNvSpPr/>
            <p:nvPr/>
          </p:nvSpPr>
          <p:spPr>
            <a:xfrm>
              <a:off x="-2" y="-2"/>
              <a:ext cx="9143983" cy="6857988"/>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94" name="object 4"/>
            <p:cNvSpPr/>
            <p:nvPr/>
          </p:nvSpPr>
          <p:spPr>
            <a:xfrm>
              <a:off x="-2" y="152397"/>
              <a:ext cx="1447799" cy="1200329"/>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95" name="object 5"/>
            <p:cNvSpPr/>
            <p:nvPr/>
          </p:nvSpPr>
          <p:spPr>
            <a:xfrm>
              <a:off x="179693" y="138750"/>
              <a:ext cx="868724" cy="972000"/>
            </a:xfrm>
            <a:prstGeom prst="rect">
              <a:avLst/>
            </a:prstGeom>
            <a:blipFill rotWithShape="1">
              <a:blip r:embed="rId3"/>
              <a:srcRect l="0" t="0" r="0" b="0"/>
              <a:stretch>
                <a:fillRect/>
              </a:stretch>
            </a:blip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96" name="object 6"/>
            <p:cNvSpPr/>
            <p:nvPr/>
          </p:nvSpPr>
          <p:spPr>
            <a:xfrm>
              <a:off x="2702617" y="103493"/>
              <a:ext cx="3240971" cy="991879"/>
            </a:xfrm>
            <a:prstGeom prst="rect">
              <a:avLst/>
            </a:prstGeom>
            <a:blipFill rotWithShape="1">
              <a:blip r:embed="rId4"/>
              <a:srcRect l="0" t="0" r="0" b="0"/>
              <a:stretch>
                <a:fillRect/>
              </a:stretch>
            </a:blip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97" name="object 7"/>
            <p:cNvSpPr/>
            <p:nvPr/>
          </p:nvSpPr>
          <p:spPr>
            <a:xfrm>
              <a:off x="5923788" y="112053"/>
              <a:ext cx="3220195" cy="995087"/>
            </a:xfrm>
            <a:prstGeom prst="rect">
              <a:avLst/>
            </a:prstGeom>
            <a:blipFill rotWithShape="1">
              <a:blip r:embed="rId5"/>
              <a:srcRect l="0" t="0" r="0" b="0"/>
              <a:stretch>
                <a:fillRect/>
              </a:stretch>
            </a:blip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98" name="object 8"/>
            <p:cNvSpPr/>
            <p:nvPr/>
          </p:nvSpPr>
          <p:spPr>
            <a:xfrm>
              <a:off x="1219195" y="102152"/>
              <a:ext cx="1619998" cy="990000"/>
            </a:xfrm>
            <a:prstGeom prst="rect">
              <a:avLst/>
            </a:prstGeom>
            <a:blipFill rotWithShape="1">
              <a:blip r:embed="rId6"/>
              <a:srcRect l="0" t="0" r="0" b="0"/>
              <a:stretch>
                <a:fillRect/>
              </a:stretch>
            </a:blip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99" name="object 9"/>
            <p:cNvSpPr/>
            <p:nvPr/>
          </p:nvSpPr>
          <p:spPr>
            <a:xfrm>
              <a:off x="7530134" y="1600195"/>
              <a:ext cx="1600198" cy="5126991"/>
            </a:xfrm>
            <a:prstGeom prst="rect">
              <a:avLst/>
            </a:prstGeom>
            <a:blipFill rotWithShape="1">
              <a:blip r:embed="rId7"/>
              <a:srcRect l="0" t="0" r="0" b="0"/>
              <a:stretch>
                <a:fillRect/>
              </a:stretch>
            </a:blip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grpSp>
      <p:sp>
        <p:nvSpPr>
          <p:cNvPr id="101" name="object 10"/>
          <p:cNvSpPr txBox="1"/>
          <p:nvPr>
            <p:ph type="title"/>
          </p:nvPr>
        </p:nvSpPr>
        <p:spPr>
          <a:xfrm>
            <a:off x="484424" y="2741846"/>
            <a:ext cx="5659755" cy="964565"/>
          </a:xfrm>
          <a:prstGeom prst="rect">
            <a:avLst/>
          </a:prstGeom>
        </p:spPr>
        <p:txBody>
          <a:bodyPr/>
          <a:lstStyle/>
          <a:p>
            <a:pPr indent="96518">
              <a:spcBef>
                <a:spcPts val="100"/>
              </a:spcBef>
              <a:defRPr spc="-100" sz="3600"/>
            </a:pPr>
            <a:r>
              <a:t>Project Presentation</a:t>
            </a:r>
          </a:p>
          <a:p>
            <a:pPr indent="12700">
              <a:defRPr spc="-100" sz="2500"/>
            </a:pPr>
            <a:r>
              <a:t>(Final - ESA)</a:t>
            </a:r>
          </a:p>
        </p:txBody>
      </p:sp>
      <p:sp>
        <p:nvSpPr>
          <p:cNvPr id="102" name="object 14"/>
          <p:cNvSpPr txBox="1"/>
          <p:nvPr>
            <p:ph type="sldNum" sz="quarter" idx="4294967295"/>
          </p:nvPr>
        </p:nvSpPr>
        <p:spPr>
          <a:xfrm>
            <a:off x="8889847" y="6415182"/>
            <a:ext cx="142622" cy="187388"/>
          </a:xfrm>
          <a:prstGeom prst="rect">
            <a:avLst/>
          </a:prstGeom>
          <a:extLst>
            <a:ext uri="{C572A759-6A51-4108-AA02-DFA0A04FC94B}">
              <ma14:wrappingTextBoxFlag xmlns:ma14="http://schemas.microsoft.com/office/mac/drawingml/2011/main" val="1"/>
            </a:ext>
          </a:extLst>
        </p:spPr>
        <p:txBody>
          <a:bodyPr/>
          <a:lstStyle>
            <a:lvl1pPr indent="38100"/>
          </a:lstStyle>
          <a:p>
            <a:pPr/>
            <a:fld id="{86CB4B4D-7CA3-9044-876B-883B54F8677D}" type="slidenum"/>
          </a:p>
        </p:txBody>
      </p:sp>
      <p:sp>
        <p:nvSpPr>
          <p:cNvPr id="103" name="object 11"/>
          <p:cNvSpPr txBox="1"/>
          <p:nvPr/>
        </p:nvSpPr>
        <p:spPr>
          <a:xfrm>
            <a:off x="484424" y="4289843"/>
            <a:ext cx="1597662" cy="292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2700">
              <a:spcBef>
                <a:spcPts val="100"/>
              </a:spcBef>
              <a:defRPr spc="-4" sz="2000">
                <a:solidFill>
                  <a:srgbClr val="0033CC"/>
                </a:solidFill>
                <a:latin typeface="Trebuchet MS"/>
                <a:ea typeface="Trebuchet MS"/>
                <a:cs typeface="Trebuchet MS"/>
                <a:sym typeface="Trebuchet MS"/>
              </a:defRPr>
            </a:lvl1pPr>
          </a:lstStyle>
          <a:p>
            <a:pPr/>
            <a:r>
              <a:t>Project Title</a:t>
            </a:r>
          </a:p>
        </p:txBody>
      </p:sp>
      <p:sp>
        <p:nvSpPr>
          <p:cNvPr id="104" name="object 12"/>
          <p:cNvSpPr txBox="1"/>
          <p:nvPr/>
        </p:nvSpPr>
        <p:spPr>
          <a:xfrm>
            <a:off x="2307711" y="4289843"/>
            <a:ext cx="4486714" cy="876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3334">
              <a:spcBef>
                <a:spcPts val="100"/>
              </a:spcBef>
              <a:tabLst>
                <a:tab pos="254000" algn="l"/>
              </a:tabLst>
              <a:defRPr sz="2000">
                <a:solidFill>
                  <a:srgbClr val="0033CC"/>
                </a:solidFill>
                <a:latin typeface="Trebuchet MS"/>
                <a:ea typeface="Trebuchet MS"/>
                <a:cs typeface="Trebuchet MS"/>
                <a:sym typeface="Trebuchet MS"/>
              </a:defRPr>
            </a:lvl1pPr>
          </a:lstStyle>
          <a:p>
            <a:pPr/>
            <a:r>
              <a:t>:	Multiple cops catching a criminal using Multi Agent Reinforcement Learning</a:t>
            </a:r>
          </a:p>
        </p:txBody>
      </p:sp>
      <p:sp>
        <p:nvSpPr>
          <p:cNvPr id="105" name="object 13"/>
          <p:cNvSpPr txBox="1"/>
          <p:nvPr/>
        </p:nvSpPr>
        <p:spPr>
          <a:xfrm>
            <a:off x="484424" y="5394742"/>
            <a:ext cx="7910194"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734059" indent="12700">
              <a:spcBef>
                <a:spcPts val="100"/>
              </a:spcBef>
              <a:tabLst>
                <a:tab pos="1828800" algn="l"/>
                <a:tab pos="2082800" algn="l"/>
              </a:tabLst>
              <a:defRPr spc="-4" sz="2000">
                <a:solidFill>
                  <a:srgbClr val="0033CC"/>
                </a:solidFill>
                <a:latin typeface="Trebuchet MS"/>
                <a:ea typeface="Trebuchet MS"/>
                <a:cs typeface="Trebuchet MS"/>
                <a:sym typeface="Trebuchet MS"/>
              </a:defRPr>
            </a:pPr>
            <a:r>
              <a:t>Project Team	</a:t>
            </a:r>
            <a:r>
              <a:rPr spc="0"/>
              <a:t>:	</a:t>
            </a:r>
            <a:r>
              <a:t>Saahil B Jain	      PES1201700241</a:t>
            </a:r>
          </a:p>
          <a:p>
            <a:pPr marR="734059" indent="12700">
              <a:spcBef>
                <a:spcPts val="100"/>
              </a:spcBef>
              <a:tabLst>
                <a:tab pos="1828800" algn="l"/>
                <a:tab pos="2082800" algn="l"/>
              </a:tabLst>
              <a:defRPr spc="-4" sz="2000">
                <a:solidFill>
                  <a:srgbClr val="0033CC"/>
                </a:solidFill>
                <a:latin typeface="Trebuchet MS"/>
                <a:ea typeface="Trebuchet MS"/>
                <a:cs typeface="Trebuchet MS"/>
                <a:sym typeface="Trebuchet MS"/>
              </a:defRPr>
            </a:pPr>
            <a:r>
              <a:t>	   Jeevana R Hegde  PES1201700633</a:t>
            </a:r>
          </a:p>
          <a:p>
            <a:pPr marR="734059" indent="12700">
              <a:spcBef>
                <a:spcPts val="100"/>
              </a:spcBef>
              <a:tabLst>
                <a:tab pos="1828800" algn="l"/>
                <a:tab pos="2082800" algn="l"/>
              </a:tabLst>
              <a:defRPr spc="-4" sz="2000">
                <a:solidFill>
                  <a:srgbClr val="0033CC"/>
                </a:solidFill>
                <a:latin typeface="Trebuchet MS"/>
                <a:ea typeface="Trebuchet MS"/>
                <a:cs typeface="Trebuchet MS"/>
                <a:sym typeface="Trebuchet MS"/>
              </a:defRPr>
            </a:pPr>
            <a:r>
              <a:t>		Rishabh Jain    </a:t>
            </a:r>
            <a:r>
              <a:t>   </a:t>
            </a:r>
            <a:r>
              <a:t> PES1201700099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object 2"/>
          <p:cNvSpPr/>
          <p:nvPr/>
        </p:nvSpPr>
        <p:spPr>
          <a:xfrm>
            <a:off x="1523994" y="1581146"/>
            <a:ext cx="7619987" cy="36601"/>
          </a:xfrm>
          <a:prstGeom prst="rect">
            <a:avLst/>
          </a:prstGeom>
          <a:solidFill>
            <a:srgbClr val="33CCCC"/>
          </a:solidFill>
          <a:ln w="12700">
            <a:miter lim="400000"/>
          </a:ln>
        </p:spPr>
        <p:txBody>
          <a:bodyPr lIns="45718" tIns="45718" rIns="45718" bIns="45718"/>
          <a:lstStyle/>
          <a:p>
            <a:pPr>
              <a:defRPr>
                <a:latin typeface="+mj-lt"/>
                <a:ea typeface="+mj-ea"/>
                <a:cs typeface="+mj-cs"/>
                <a:sym typeface="Calibri"/>
              </a:defRPr>
            </a:pPr>
          </a:p>
        </p:txBody>
      </p:sp>
      <p:sp>
        <p:nvSpPr>
          <p:cNvPr id="147" name="object 3"/>
          <p:cNvSpPr txBox="1"/>
          <p:nvPr>
            <p:ph type="title"/>
          </p:nvPr>
        </p:nvSpPr>
        <p:spPr>
          <a:xfrm>
            <a:off x="6469576" y="1182852"/>
            <a:ext cx="2504409" cy="391161"/>
          </a:xfrm>
          <a:prstGeom prst="rect">
            <a:avLst/>
          </a:prstGeom>
        </p:spPr>
        <p:txBody>
          <a:bodyPr/>
          <a:lstStyle>
            <a:lvl1pPr indent="12700">
              <a:spcBef>
                <a:spcPts val="100"/>
              </a:spcBef>
              <a:defRPr spc="-100"/>
            </a:lvl1pPr>
          </a:lstStyle>
          <a:p>
            <a:pPr/>
            <a:r>
              <a:t>Future work plan </a:t>
            </a:r>
          </a:p>
        </p:txBody>
      </p:sp>
      <p:sp>
        <p:nvSpPr>
          <p:cNvPr id="148" name="object 6"/>
          <p:cNvSpPr txBox="1"/>
          <p:nvPr>
            <p:ph type="sldNum" sz="quarter" idx="4294967295"/>
          </p:nvPr>
        </p:nvSpPr>
        <p:spPr>
          <a:xfrm>
            <a:off x="8889847" y="6415182"/>
            <a:ext cx="234442" cy="187388"/>
          </a:xfrm>
          <a:prstGeom prst="rect">
            <a:avLst/>
          </a:prstGeom>
          <a:extLst>
            <a:ext uri="{C572A759-6A51-4108-AA02-DFA0A04FC94B}">
              <ma14:wrappingTextBoxFlag xmlns:ma14="http://schemas.microsoft.com/office/mac/drawingml/2011/main" val="1"/>
            </a:ext>
          </a:extLst>
        </p:spPr>
        <p:txBody>
          <a:bodyPr/>
          <a:lstStyle>
            <a:lvl1pPr indent="38100"/>
          </a:lstStyle>
          <a:p>
            <a:pPr/>
            <a:fld id="{86CB4B4D-7CA3-9044-876B-883B54F8677D}" type="slidenum"/>
          </a:p>
        </p:txBody>
      </p:sp>
      <p:sp>
        <p:nvSpPr>
          <p:cNvPr id="149" name="TextBox 6"/>
          <p:cNvSpPr txBox="1"/>
          <p:nvPr/>
        </p:nvSpPr>
        <p:spPr>
          <a:xfrm>
            <a:off x="426719" y="1981200"/>
            <a:ext cx="7071360" cy="2225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pc="-5">
                <a:solidFill>
                  <a:srgbClr val="0033CC"/>
                </a:solidFill>
                <a:latin typeface="Trebuchet MS"/>
                <a:ea typeface="Trebuchet MS"/>
                <a:cs typeface="Trebuchet MS"/>
                <a:sym typeface="Trebuchet MS"/>
              </a:defRPr>
            </a:pPr>
            <a:r>
              <a:t>Future work plans:</a:t>
            </a:r>
          </a:p>
          <a:p>
            <a:pPr marL="285750" indent="-285750">
              <a:buSzPct val="100000"/>
              <a:buFont typeface="Arial"/>
              <a:buChar char="•"/>
              <a:defRPr spc="-5">
                <a:solidFill>
                  <a:srgbClr val="0033CC"/>
                </a:solidFill>
                <a:latin typeface="Trebuchet MS"/>
                <a:ea typeface="Trebuchet MS"/>
                <a:cs typeface="Trebuchet MS"/>
                <a:sym typeface="Trebuchet MS"/>
              </a:defRPr>
            </a:pPr>
            <a:r>
              <a:t>We have catered to all the essential requirements.</a:t>
            </a:r>
          </a:p>
          <a:p>
            <a:pPr marL="285750" indent="-285750">
              <a:buSzPct val="100000"/>
              <a:buFont typeface="Arial"/>
              <a:buChar char="•"/>
              <a:defRPr spc="-5">
                <a:solidFill>
                  <a:srgbClr val="0033CC"/>
                </a:solidFill>
                <a:latin typeface="Trebuchet MS"/>
                <a:ea typeface="Trebuchet MS"/>
                <a:cs typeface="Trebuchet MS"/>
                <a:sym typeface="Trebuchet MS"/>
              </a:defRPr>
            </a:pPr>
            <a:r>
              <a:t>However additional features can be taken care of such as providing a more visual feed rather than relative positions. This would enable the same model to be applicable for any number of agents.</a:t>
            </a:r>
          </a:p>
          <a:p>
            <a:pPr marL="285750" indent="-285750">
              <a:buSzPct val="100000"/>
              <a:buFont typeface="Arial"/>
              <a:buChar char="•"/>
              <a:defRPr spc="-5">
                <a:solidFill>
                  <a:srgbClr val="0033CC"/>
                </a:solidFill>
                <a:latin typeface="Trebuchet MS"/>
                <a:ea typeface="Trebuchet MS"/>
                <a:cs typeface="Trebuchet MS"/>
                <a:sym typeface="Trebuchet MS"/>
              </a:defRPr>
            </a:pPr>
            <a:r>
              <a:t>The environment can be made more realistic by taking into consideration some obstacles.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object 2"/>
          <p:cNvSpPr txBox="1"/>
          <p:nvPr>
            <p:ph type="title"/>
          </p:nvPr>
        </p:nvSpPr>
        <p:spPr>
          <a:xfrm>
            <a:off x="7392196" y="1143000"/>
            <a:ext cx="1666209" cy="391159"/>
          </a:xfrm>
          <a:prstGeom prst="rect">
            <a:avLst/>
          </a:prstGeom>
        </p:spPr>
        <p:txBody>
          <a:bodyPr/>
          <a:lstStyle>
            <a:lvl1pPr indent="12700">
              <a:spcBef>
                <a:spcPts val="100"/>
              </a:spcBef>
              <a:defRPr spc="-100"/>
            </a:lvl1pPr>
          </a:lstStyle>
          <a:p>
            <a:pPr/>
            <a:r>
              <a:t>References</a:t>
            </a:r>
          </a:p>
        </p:txBody>
      </p:sp>
      <p:sp>
        <p:nvSpPr>
          <p:cNvPr id="152" name="object 4"/>
          <p:cNvSpPr txBox="1"/>
          <p:nvPr>
            <p:ph type="sldNum" sz="quarter" idx="4294967295"/>
          </p:nvPr>
        </p:nvSpPr>
        <p:spPr>
          <a:xfrm>
            <a:off x="8798052" y="6415182"/>
            <a:ext cx="234254" cy="18738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3" name="object 3"/>
          <p:cNvSpPr txBox="1"/>
          <p:nvPr>
            <p:ph type="body" sz="half" idx="1"/>
          </p:nvPr>
        </p:nvSpPr>
        <p:spPr>
          <a:xfrm>
            <a:off x="183267" y="2156147"/>
            <a:ext cx="8462503" cy="2827059"/>
          </a:xfrm>
          <a:prstGeom prst="rect">
            <a:avLst/>
          </a:prstGeom>
        </p:spPr>
        <p:txBody>
          <a:bodyPr/>
          <a:lstStyle/>
          <a:p>
            <a:pPr>
              <a:lnSpc>
                <a:spcPct val="99000"/>
              </a:lnSpc>
              <a:defRPr b="1" spc="-100"/>
            </a:pPr>
            <a:r>
              <a:t>References:</a:t>
            </a:r>
            <a:endParaRPr spc="-5"/>
          </a:p>
          <a:p>
            <a:pPr indent="379095">
              <a:lnSpc>
                <a:spcPct val="90000"/>
              </a:lnSpc>
              <a:spcBef>
                <a:spcPts val="500"/>
              </a:spcBef>
              <a:defRPr b="1" spc="-100"/>
            </a:pPr>
          </a:p>
          <a:p>
            <a:pPr indent="379095">
              <a:lnSpc>
                <a:spcPct val="90000"/>
              </a:lnSpc>
              <a:spcBef>
                <a:spcPts val="500"/>
              </a:spcBef>
              <a:defRPr b="1" spc="-100"/>
            </a:pPr>
            <a:r>
              <a:t>Lecture n</a:t>
            </a:r>
            <a:r>
              <a:rPr spc="0"/>
              <a:t>otes      </a:t>
            </a:r>
          </a:p>
          <a:p>
            <a:pPr indent="379095">
              <a:lnSpc>
                <a:spcPct val="90000"/>
              </a:lnSpc>
              <a:spcBef>
                <a:spcPts val="500"/>
              </a:spcBef>
            </a:pPr>
            <a:r>
              <a:t>[1]	Srinivas K.S</a:t>
            </a:r>
          </a:p>
          <a:p>
            <a:pPr indent="379095">
              <a:lnSpc>
                <a:spcPct val="90000"/>
              </a:lnSpc>
              <a:spcBef>
                <a:spcPts val="500"/>
              </a:spcBef>
            </a:pPr>
            <a:r>
              <a:t>	</a:t>
            </a:r>
            <a:r>
              <a:rPr sz="1600" u="sng">
                <a:solidFill>
                  <a:srgbClr val="0000FF"/>
                </a:solidFill>
                <a:uFill>
                  <a:solidFill>
                    <a:srgbClr val="0000FF"/>
                  </a:solidFill>
                </a:uFill>
                <a:latin typeface="Arial"/>
                <a:ea typeface="Arial"/>
                <a:cs typeface="Arial"/>
                <a:sym typeface="Arial"/>
                <a:hlinkClick r:id="rId2" invalidUrl="" action="" tgtFrame="" tooltip="" history="1" highlightClick="0" endSnd="0"/>
              </a:rPr>
              <a:t>https://drive.google.com/open?id=1x2w5T-zNNcBlKhuwpDJbt3xEiITtnucwL</a:t>
            </a:r>
            <a:r>
              <a:rPr sz="1600">
                <a:solidFill>
                  <a:srgbClr val="000000"/>
                </a:solidFill>
              </a:rPr>
              <a:t> </a:t>
            </a:r>
            <a:endParaRPr sz="1600">
              <a:solidFill>
                <a:srgbClr val="000000"/>
              </a:solidFill>
              <a:latin typeface="Arial"/>
              <a:ea typeface="Arial"/>
              <a:cs typeface="Arial"/>
              <a:sym typeface="Arial"/>
            </a:endParaRPr>
          </a:p>
          <a:p>
            <a:pPr indent="379095">
              <a:lnSpc>
                <a:spcPct val="90000"/>
              </a:lnSpc>
              <a:spcBef>
                <a:spcPts val="500"/>
              </a:spcBef>
              <a:defRPr sz="1600">
                <a:solidFill>
                  <a:srgbClr val="000000"/>
                </a:solidFill>
                <a:latin typeface="Arial"/>
                <a:ea typeface="Arial"/>
                <a:cs typeface="Arial"/>
                <a:sym typeface="Arial"/>
              </a:defRPr>
            </a:pPr>
          </a:p>
          <a:p>
            <a:pPr indent="379095">
              <a:lnSpc>
                <a:spcPct val="90000"/>
              </a:lnSpc>
              <a:spcBef>
                <a:spcPts val="500"/>
              </a:spcBef>
              <a:defRPr b="1"/>
            </a:pPr>
            <a:r>
              <a:t>Internet tutorial</a:t>
            </a:r>
          </a:p>
          <a:p>
            <a:pPr indent="379095">
              <a:lnSpc>
                <a:spcPct val="90000"/>
              </a:lnSpc>
              <a:spcBef>
                <a:spcPts val="500"/>
              </a:spcBef>
            </a:pPr>
            <a:r>
              <a:t>[2]	Sendex, Q-Learning introduction and Q Table - Reinforcement Learning</a:t>
            </a:r>
          </a:p>
          <a:p>
            <a:pPr indent="379095">
              <a:lnSpc>
                <a:spcPct val="90000"/>
              </a:lnSpc>
              <a:spcBef>
                <a:spcPts val="500"/>
              </a:spcBef>
            </a:pPr>
            <a:r>
              <a:t>	</a:t>
            </a:r>
            <a:r>
              <a:rPr sz="1600" u="sng">
                <a:solidFill>
                  <a:srgbClr val="0000FF"/>
                </a:solidFill>
                <a:uFill>
                  <a:solidFill>
                    <a:srgbClr val="0000FF"/>
                  </a:solidFill>
                </a:uFill>
                <a:latin typeface="Arial"/>
                <a:ea typeface="Arial"/>
                <a:cs typeface="Arial"/>
                <a:sym typeface="Arial"/>
                <a:hlinkClick r:id="rId3" invalidUrl="" action="" tgtFrame="" tooltip="" history="1" highlightClick="0" endSnd="0"/>
              </a:rPr>
              <a:t>https://pythonprogramming.net/q-learning-reinforcement-learning-python-tutorial/</a:t>
            </a:r>
            <a:r>
              <a:rPr sz="1600">
                <a:solidFill>
                  <a:srgbClr val="1155CC"/>
                </a:solidFill>
                <a:latin typeface="Arial"/>
                <a:ea typeface="Arial"/>
                <a:cs typeface="Arial"/>
                <a:sym typeface="Arial"/>
              </a:rPr>
              <a: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object 2"/>
          <p:cNvSpPr txBox="1"/>
          <p:nvPr>
            <p:ph type="title"/>
          </p:nvPr>
        </p:nvSpPr>
        <p:spPr>
          <a:xfrm>
            <a:off x="3113855" y="3357872"/>
            <a:ext cx="2388237" cy="635002"/>
          </a:xfrm>
          <a:prstGeom prst="rect">
            <a:avLst/>
          </a:prstGeom>
        </p:spPr>
        <p:txBody>
          <a:bodyPr/>
          <a:lstStyle>
            <a:lvl1pPr indent="12700">
              <a:spcBef>
                <a:spcPts val="100"/>
              </a:spcBef>
              <a:defRPr spc="-100" sz="4000"/>
            </a:lvl1pPr>
          </a:lstStyle>
          <a:p>
            <a:pPr/>
            <a:r>
              <a:t>Thank You</a:t>
            </a:r>
          </a:p>
        </p:txBody>
      </p:sp>
      <p:sp>
        <p:nvSpPr>
          <p:cNvPr id="156" name="object 3"/>
          <p:cNvSpPr txBox="1"/>
          <p:nvPr>
            <p:ph type="sldNum" sz="quarter" idx="4294967295"/>
          </p:nvPr>
        </p:nvSpPr>
        <p:spPr>
          <a:xfrm>
            <a:off x="8798052" y="6415182"/>
            <a:ext cx="246508" cy="18738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object 2"/>
          <p:cNvSpPr txBox="1"/>
          <p:nvPr>
            <p:ph type="title"/>
          </p:nvPr>
        </p:nvSpPr>
        <p:spPr>
          <a:xfrm>
            <a:off x="5330518" y="1156205"/>
            <a:ext cx="3729992" cy="391162"/>
          </a:xfrm>
          <a:prstGeom prst="rect">
            <a:avLst/>
          </a:prstGeom>
        </p:spPr>
        <p:txBody>
          <a:bodyPr/>
          <a:lstStyle>
            <a:lvl1pPr indent="12700">
              <a:spcBef>
                <a:spcPts val="100"/>
              </a:spcBef>
              <a:defRPr spc="-100"/>
            </a:lvl1pPr>
          </a:lstStyle>
          <a:p>
            <a:pPr/>
            <a:r>
              <a:t>Project Abstract and Scope</a:t>
            </a:r>
          </a:p>
        </p:txBody>
      </p:sp>
      <p:sp>
        <p:nvSpPr>
          <p:cNvPr id="108" name="object 4"/>
          <p:cNvSpPr txBox="1"/>
          <p:nvPr>
            <p:ph type="sldNum" sz="quarter" idx="4294967295"/>
          </p:nvPr>
        </p:nvSpPr>
        <p:spPr>
          <a:xfrm>
            <a:off x="8889847" y="6415182"/>
            <a:ext cx="142622" cy="187388"/>
          </a:xfrm>
          <a:prstGeom prst="rect">
            <a:avLst/>
          </a:prstGeom>
          <a:extLst>
            <a:ext uri="{C572A759-6A51-4108-AA02-DFA0A04FC94B}">
              <ma14:wrappingTextBoxFlag xmlns:ma14="http://schemas.microsoft.com/office/mac/drawingml/2011/main" val="1"/>
            </a:ext>
          </a:extLst>
        </p:spPr>
        <p:txBody>
          <a:bodyPr/>
          <a:lstStyle>
            <a:lvl1pPr indent="38100"/>
          </a:lstStyle>
          <a:p>
            <a:pPr/>
            <a:fld id="{86CB4B4D-7CA3-9044-876B-883B54F8677D}" type="slidenum"/>
          </a:p>
        </p:txBody>
      </p:sp>
      <p:sp>
        <p:nvSpPr>
          <p:cNvPr id="109" name="object 3"/>
          <p:cNvSpPr txBox="1"/>
          <p:nvPr/>
        </p:nvSpPr>
        <p:spPr>
          <a:xfrm>
            <a:off x="228600" y="1916429"/>
            <a:ext cx="7221219" cy="428716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5080" indent="12700" algn="just">
              <a:lnSpc>
                <a:spcPct val="100499"/>
              </a:lnSpc>
              <a:defRPr b="1" spc="-5">
                <a:solidFill>
                  <a:srgbClr val="0033CC"/>
                </a:solidFill>
                <a:latin typeface="Trebuchet MS"/>
                <a:ea typeface="Trebuchet MS"/>
                <a:cs typeface="Trebuchet MS"/>
                <a:sym typeface="Trebuchet MS"/>
              </a:defRPr>
            </a:pPr>
            <a:r>
              <a:t>Project description:</a:t>
            </a:r>
          </a:p>
          <a:p>
            <a:pPr marL="298450" marR="5080" indent="-285750" algn="just">
              <a:lnSpc>
                <a:spcPct val="100499"/>
              </a:lnSpc>
              <a:buSzPct val="100000"/>
              <a:buFont typeface="Arial"/>
              <a:buChar char="•"/>
              <a:defRPr spc="-5">
                <a:solidFill>
                  <a:srgbClr val="0033CC"/>
                </a:solidFill>
                <a:latin typeface="Trebuchet MS"/>
                <a:ea typeface="Trebuchet MS"/>
                <a:cs typeface="Trebuchet MS"/>
                <a:sym typeface="Trebuchet MS"/>
              </a:defRPr>
            </a:pPr>
            <a:r>
              <a:t>A group of cops are trained to chase and catch a criminal by reinforcement learning.</a:t>
            </a:r>
          </a:p>
          <a:p>
            <a:pPr marL="298450" marR="5080" indent="-285750" algn="just">
              <a:lnSpc>
                <a:spcPct val="100499"/>
              </a:lnSpc>
              <a:buSzPct val="100000"/>
              <a:buFont typeface="Arial"/>
              <a:buChar char="•"/>
              <a:defRPr spc="-5">
                <a:solidFill>
                  <a:srgbClr val="0033CC"/>
                </a:solidFill>
                <a:latin typeface="Trebuchet MS"/>
                <a:ea typeface="Trebuchet MS"/>
                <a:cs typeface="Trebuchet MS"/>
                <a:sym typeface="Trebuchet MS"/>
              </a:defRPr>
            </a:pPr>
            <a:r>
              <a:t>The criminal is programmed to dodge the cops.</a:t>
            </a:r>
          </a:p>
          <a:p>
            <a:pPr marL="298450" marR="5080" indent="-285750" algn="just">
              <a:lnSpc>
                <a:spcPct val="100499"/>
              </a:lnSpc>
              <a:buSzPct val="100000"/>
              <a:buFont typeface="Arial"/>
              <a:buChar char="•"/>
              <a:defRPr spc="-5">
                <a:solidFill>
                  <a:srgbClr val="0033CC"/>
                </a:solidFill>
                <a:latin typeface="Trebuchet MS"/>
                <a:ea typeface="Trebuchet MS"/>
                <a:cs typeface="Trebuchet MS"/>
                <a:sym typeface="Trebuchet MS"/>
              </a:defRPr>
            </a:pPr>
            <a:r>
              <a:t>Four test cases have been taken. Two for 2 cops and two for 3 cops. Out of the two, in one case the Q table is shared amongst the cops and in the other, they have their independent Q tables.</a:t>
            </a:r>
          </a:p>
          <a:p>
            <a:pPr marL="298450" marR="5080" indent="-285750" algn="just">
              <a:lnSpc>
                <a:spcPct val="100499"/>
              </a:lnSpc>
              <a:buSzPct val="100000"/>
              <a:buFont typeface="Arial"/>
              <a:buChar char="•"/>
              <a:defRPr spc="-5">
                <a:solidFill>
                  <a:srgbClr val="0033CC"/>
                </a:solidFill>
                <a:latin typeface="Trebuchet MS"/>
                <a:ea typeface="Trebuchet MS"/>
                <a:cs typeface="Trebuchet MS"/>
                <a:sym typeface="Trebuchet MS"/>
              </a:defRPr>
            </a:pPr>
            <a:r>
              <a:t>The episode ends either when the criminal is caught or once 200 steps are have been taken.</a:t>
            </a:r>
          </a:p>
          <a:p>
            <a:pPr marR="5080" indent="12700" algn="just">
              <a:lnSpc>
                <a:spcPct val="100499"/>
              </a:lnSpc>
              <a:defRPr spc="-5">
                <a:solidFill>
                  <a:srgbClr val="0033CC"/>
                </a:solidFill>
                <a:latin typeface="Trebuchet MS"/>
                <a:ea typeface="Trebuchet MS"/>
                <a:cs typeface="Trebuchet MS"/>
                <a:sym typeface="Trebuchet MS"/>
              </a:defRPr>
            </a:pPr>
          </a:p>
          <a:p>
            <a:pPr marR="5080" indent="12700" algn="just">
              <a:lnSpc>
                <a:spcPct val="100499"/>
              </a:lnSpc>
              <a:defRPr b="1" spc="-5">
                <a:solidFill>
                  <a:srgbClr val="0033CC"/>
                </a:solidFill>
                <a:latin typeface="Trebuchet MS"/>
                <a:ea typeface="Trebuchet MS"/>
                <a:cs typeface="Trebuchet MS"/>
                <a:sym typeface="Trebuchet MS"/>
              </a:defRPr>
            </a:pPr>
            <a:r>
              <a:t>Reason behind choosing this problem statement:</a:t>
            </a:r>
          </a:p>
          <a:p>
            <a:pPr marL="298450" marR="5080" indent="-285750" algn="just">
              <a:lnSpc>
                <a:spcPct val="100499"/>
              </a:lnSpc>
              <a:buSzPct val="100000"/>
              <a:buFont typeface="Arial"/>
              <a:buChar char="•"/>
              <a:defRPr spc="-5">
                <a:solidFill>
                  <a:srgbClr val="0033CC"/>
                </a:solidFill>
                <a:latin typeface="Trebuchet MS"/>
                <a:ea typeface="Trebuchet MS"/>
                <a:cs typeface="Trebuchet MS"/>
                <a:sym typeface="Trebuchet MS"/>
              </a:defRPr>
            </a:pPr>
            <a:r>
              <a:t>Broadly, reinforcement learning is an active area of research hence the project opted was in this domain. </a:t>
            </a:r>
          </a:p>
          <a:p>
            <a:pPr marL="298450" marR="5080" indent="-285750" algn="just">
              <a:lnSpc>
                <a:spcPct val="100499"/>
              </a:lnSpc>
              <a:buSzPct val="100000"/>
              <a:buFont typeface="Arial"/>
              <a:buChar char="•"/>
              <a:defRPr spc="-5">
                <a:solidFill>
                  <a:srgbClr val="0033CC"/>
                </a:solidFill>
                <a:latin typeface="Trebuchet MS"/>
                <a:ea typeface="Trebuchet MS"/>
                <a:cs typeface="Trebuchet MS"/>
                <a:sym typeface="Trebuchet MS"/>
              </a:defRPr>
            </a:pPr>
            <a:r>
              <a:t>To learn and gain more insight about the cooperativeness of multi-agent reinforcement learning, this topic was chosen.</a:t>
            </a:r>
          </a:p>
          <a:p>
            <a:pPr marL="298450" marR="5080" indent="-285750" algn="just">
              <a:lnSpc>
                <a:spcPct val="100499"/>
              </a:lnSpc>
              <a:buSzPct val="100000"/>
              <a:buFont typeface="Arial"/>
              <a:buChar char="•"/>
              <a:defRPr spc="-5">
                <a:solidFill>
                  <a:srgbClr val="0033CC"/>
                </a:solidFill>
                <a:latin typeface="Trebuchet MS"/>
                <a:ea typeface="Trebuchet MS"/>
                <a:cs typeface="Trebuchet MS"/>
                <a:sym typeface="Trebuchet MS"/>
              </a:defRPr>
            </a:pPr>
            <a:r>
              <a:t>The applications are also wide-ranged.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object 2"/>
          <p:cNvSpPr txBox="1"/>
          <p:nvPr>
            <p:ph type="title"/>
          </p:nvPr>
        </p:nvSpPr>
        <p:spPr>
          <a:xfrm>
            <a:off x="6854518" y="1231927"/>
            <a:ext cx="2289483" cy="391162"/>
          </a:xfrm>
          <a:prstGeom prst="rect">
            <a:avLst/>
          </a:prstGeom>
        </p:spPr>
        <p:txBody>
          <a:bodyPr/>
          <a:lstStyle>
            <a:lvl1pPr indent="12700">
              <a:spcBef>
                <a:spcPts val="100"/>
              </a:spcBef>
              <a:defRPr spc="-100"/>
            </a:lvl1pPr>
          </a:lstStyle>
          <a:p>
            <a:pPr/>
            <a:r>
              <a:t>Project Scope -2</a:t>
            </a:r>
          </a:p>
        </p:txBody>
      </p:sp>
      <p:sp>
        <p:nvSpPr>
          <p:cNvPr id="112" name="object 70"/>
          <p:cNvSpPr txBox="1"/>
          <p:nvPr/>
        </p:nvSpPr>
        <p:spPr>
          <a:xfrm>
            <a:off x="8915247" y="6412241"/>
            <a:ext cx="117477" cy="1850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z="1300">
                <a:latin typeface="Arial"/>
                <a:ea typeface="Arial"/>
                <a:cs typeface="Arial"/>
                <a:sym typeface="Arial"/>
              </a:defRPr>
            </a:lvl1pPr>
          </a:lstStyle>
          <a:p>
            <a:pPr/>
            <a:r>
              <a:t>3</a:t>
            </a:r>
          </a:p>
        </p:txBody>
      </p:sp>
      <p:sp>
        <p:nvSpPr>
          <p:cNvPr id="113" name="Rectangle 2"/>
          <p:cNvSpPr txBox="1"/>
          <p:nvPr/>
        </p:nvSpPr>
        <p:spPr>
          <a:xfrm>
            <a:off x="156997" y="1623087"/>
            <a:ext cx="7071360" cy="464663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R="5080" indent="12700" algn="just">
              <a:lnSpc>
                <a:spcPct val="100499"/>
              </a:lnSpc>
              <a:defRPr b="1" spc="-5">
                <a:solidFill>
                  <a:srgbClr val="0033CC"/>
                </a:solidFill>
                <a:latin typeface="Trebuchet MS"/>
                <a:ea typeface="Trebuchet MS"/>
                <a:cs typeface="Trebuchet MS"/>
                <a:sym typeface="Trebuchet MS"/>
              </a:defRPr>
            </a:pPr>
            <a:r>
              <a:t>Uniqueness and comparison of our solution:</a:t>
            </a:r>
          </a:p>
          <a:p>
            <a:pPr marL="298450" marR="5080" indent="-285750" algn="just">
              <a:lnSpc>
                <a:spcPct val="100499"/>
              </a:lnSpc>
              <a:buSzPct val="100000"/>
              <a:buFont typeface="Arial"/>
              <a:buChar char="•"/>
              <a:defRPr spc="-5">
                <a:solidFill>
                  <a:srgbClr val="0033CC"/>
                </a:solidFill>
                <a:latin typeface="Trebuchet MS"/>
                <a:ea typeface="Trebuchet MS"/>
                <a:cs typeface="Trebuchet MS"/>
                <a:sym typeface="Trebuchet MS"/>
              </a:defRPr>
            </a:pPr>
            <a:r>
              <a:t>In generic cases of reinforcement learning, a common Q table is shared amongst the various agents and complete visibility is provided in a small environment like the one used in our project.</a:t>
            </a:r>
          </a:p>
          <a:p>
            <a:pPr marL="298450" marR="5080" indent="-285750" algn="just">
              <a:lnSpc>
                <a:spcPct val="100499"/>
              </a:lnSpc>
              <a:buSzPct val="100000"/>
              <a:buFont typeface="Arial"/>
              <a:buChar char="•"/>
              <a:defRPr spc="-5">
                <a:solidFill>
                  <a:srgbClr val="0033CC"/>
                </a:solidFill>
                <a:latin typeface="Trebuchet MS"/>
                <a:ea typeface="Trebuchet MS"/>
                <a:cs typeface="Trebuchet MS"/>
                <a:sym typeface="Trebuchet MS"/>
              </a:defRPr>
            </a:pPr>
            <a:r>
              <a:t>However, to reduce the size of the Q table, partial visibility has been provided to the agents.</a:t>
            </a:r>
          </a:p>
          <a:p>
            <a:pPr marR="5080" indent="12700" algn="just">
              <a:lnSpc>
                <a:spcPct val="100499"/>
              </a:lnSpc>
              <a:defRPr spc="-5">
                <a:solidFill>
                  <a:srgbClr val="0033CC"/>
                </a:solidFill>
                <a:latin typeface="Trebuchet MS"/>
                <a:ea typeface="Trebuchet MS"/>
                <a:cs typeface="Trebuchet MS"/>
                <a:sym typeface="Trebuchet MS"/>
              </a:defRPr>
            </a:pPr>
          </a:p>
          <a:p>
            <a:pPr marR="5080" indent="12700" algn="just">
              <a:lnSpc>
                <a:spcPct val="100499"/>
              </a:lnSpc>
              <a:defRPr b="1" spc="-5">
                <a:solidFill>
                  <a:srgbClr val="0033CC"/>
                </a:solidFill>
                <a:latin typeface="Trebuchet MS"/>
                <a:ea typeface="Trebuchet MS"/>
                <a:cs typeface="Trebuchet MS"/>
                <a:sym typeface="Trebuchet MS"/>
              </a:defRPr>
            </a:pPr>
            <a:r>
              <a:t>Scope of our project:</a:t>
            </a:r>
          </a:p>
          <a:p>
            <a:pPr marL="298450" marR="5080" indent="-285750" algn="just">
              <a:lnSpc>
                <a:spcPct val="100499"/>
              </a:lnSpc>
              <a:buSzPct val="100000"/>
              <a:buFont typeface="Arial"/>
              <a:buChar char="•"/>
              <a:defRPr spc="-5">
                <a:solidFill>
                  <a:srgbClr val="0033CC"/>
                </a:solidFill>
                <a:latin typeface="Trebuchet MS"/>
                <a:ea typeface="Trebuchet MS"/>
                <a:cs typeface="Trebuchet MS"/>
                <a:sym typeface="Trebuchet MS"/>
              </a:defRPr>
            </a:pPr>
            <a:r>
              <a:t>As and when technology and AI play a bigger role in real life, this could be a possible application for robo-cops.</a:t>
            </a:r>
          </a:p>
          <a:p>
            <a:pPr marL="298450" marR="5080" indent="-285750" algn="just">
              <a:lnSpc>
                <a:spcPct val="100499"/>
              </a:lnSpc>
              <a:buSzPct val="100000"/>
              <a:buFont typeface="Arial"/>
              <a:buChar char="•"/>
              <a:defRPr spc="-5">
                <a:solidFill>
                  <a:srgbClr val="0033CC"/>
                </a:solidFill>
                <a:latin typeface="Trebuchet MS"/>
                <a:ea typeface="Trebuchet MS"/>
                <a:cs typeface="Trebuchet MS"/>
                <a:sym typeface="Trebuchet MS"/>
              </a:defRPr>
            </a:pPr>
            <a:r>
              <a:t>Autonomous drone clusters in army.</a:t>
            </a:r>
          </a:p>
          <a:p>
            <a:pPr marL="298450" marR="5080" indent="-285750" algn="just">
              <a:lnSpc>
                <a:spcPct val="100499"/>
              </a:lnSpc>
              <a:buSzPct val="100000"/>
              <a:buFont typeface="Arial"/>
              <a:buChar char="•"/>
              <a:defRPr spc="-5">
                <a:solidFill>
                  <a:srgbClr val="0033CC"/>
                </a:solidFill>
                <a:latin typeface="Trebuchet MS"/>
                <a:ea typeface="Trebuchet MS"/>
                <a:cs typeface="Trebuchet MS"/>
                <a:sym typeface="Trebuchet MS"/>
              </a:defRPr>
            </a:pPr>
          </a:p>
          <a:p>
            <a:pPr marR="5080" indent="12700" algn="just">
              <a:lnSpc>
                <a:spcPct val="100499"/>
              </a:lnSpc>
              <a:defRPr b="1" spc="-5">
                <a:solidFill>
                  <a:srgbClr val="0033CC"/>
                </a:solidFill>
                <a:latin typeface="Trebuchet MS"/>
                <a:ea typeface="Trebuchet MS"/>
                <a:cs typeface="Trebuchet MS"/>
                <a:sym typeface="Trebuchet MS"/>
              </a:defRPr>
            </a:pPr>
            <a:r>
              <a:t>Additional information:</a:t>
            </a:r>
          </a:p>
          <a:p>
            <a:pPr marL="298450" marR="5080" indent="-285750" algn="just">
              <a:lnSpc>
                <a:spcPct val="100499"/>
              </a:lnSpc>
              <a:buSzPct val="100000"/>
              <a:buFont typeface="Arial"/>
              <a:buChar char="•"/>
              <a:defRPr spc="-5">
                <a:solidFill>
                  <a:srgbClr val="0033CC"/>
                </a:solidFill>
                <a:latin typeface="Trebuchet MS"/>
                <a:ea typeface="Trebuchet MS"/>
                <a:cs typeface="Trebuchet MS"/>
                <a:sym typeface="Trebuchet MS"/>
              </a:defRPr>
            </a:pPr>
            <a:r>
              <a:t>The reason for choosing shared Q tables is for quicker learning and smaller model size.</a:t>
            </a:r>
          </a:p>
          <a:p>
            <a:pPr marL="298450" marR="5080" indent="-285750" algn="just">
              <a:lnSpc>
                <a:spcPct val="100499"/>
              </a:lnSpc>
              <a:buSzPct val="100000"/>
              <a:buFont typeface="Arial"/>
              <a:buChar char="•"/>
              <a:defRPr spc="-5">
                <a:solidFill>
                  <a:srgbClr val="0033CC"/>
                </a:solidFill>
                <a:latin typeface="Trebuchet MS"/>
                <a:ea typeface="Trebuchet MS"/>
                <a:cs typeface="Trebuchet MS"/>
                <a:sym typeface="Trebuchet MS"/>
              </a:defRPr>
            </a:pPr>
            <a:r>
              <a:t>The reason for choosing independent Q tables was assuming that different agents would opt for different roles.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object 2"/>
          <p:cNvSpPr txBox="1"/>
          <p:nvPr>
            <p:ph type="title"/>
          </p:nvPr>
        </p:nvSpPr>
        <p:spPr>
          <a:xfrm>
            <a:off x="6120022" y="1197149"/>
            <a:ext cx="2987638" cy="391162"/>
          </a:xfrm>
          <a:prstGeom prst="rect">
            <a:avLst/>
          </a:prstGeom>
        </p:spPr>
        <p:txBody>
          <a:bodyPr/>
          <a:lstStyle>
            <a:lvl1pPr indent="12700">
              <a:spcBef>
                <a:spcPts val="100"/>
              </a:spcBef>
              <a:defRPr spc="-100"/>
            </a:lvl1pPr>
          </a:lstStyle>
          <a:p>
            <a:pPr/>
            <a:r>
              <a:t>Solution Architecture</a:t>
            </a:r>
          </a:p>
        </p:txBody>
      </p:sp>
      <p:sp>
        <p:nvSpPr>
          <p:cNvPr id="116" name="object 4"/>
          <p:cNvSpPr txBox="1"/>
          <p:nvPr>
            <p:ph type="sldNum" sz="quarter" idx="4294967295"/>
          </p:nvPr>
        </p:nvSpPr>
        <p:spPr>
          <a:xfrm>
            <a:off x="8889847" y="6415182"/>
            <a:ext cx="142622" cy="187388"/>
          </a:xfrm>
          <a:prstGeom prst="rect">
            <a:avLst/>
          </a:prstGeom>
          <a:extLst>
            <a:ext uri="{C572A759-6A51-4108-AA02-DFA0A04FC94B}">
              <ma14:wrappingTextBoxFlag xmlns:ma14="http://schemas.microsoft.com/office/mac/drawingml/2011/main" val="1"/>
            </a:ext>
          </a:extLst>
        </p:spPr>
        <p:txBody>
          <a:bodyPr/>
          <a:lstStyle>
            <a:lvl1pPr indent="38100"/>
          </a:lstStyle>
          <a:p>
            <a:pPr/>
            <a:fld id="{86CB4B4D-7CA3-9044-876B-883B54F8677D}" type="slidenum"/>
          </a:p>
        </p:txBody>
      </p:sp>
      <p:sp>
        <p:nvSpPr>
          <p:cNvPr id="117" name="object 3"/>
          <p:cNvSpPr txBox="1"/>
          <p:nvPr/>
        </p:nvSpPr>
        <p:spPr>
          <a:xfrm>
            <a:off x="-228600" y="1727430"/>
            <a:ext cx="3733800" cy="266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469265">
              <a:spcBef>
                <a:spcPts val="500"/>
              </a:spcBef>
              <a:defRPr b="1" spc="-5">
                <a:solidFill>
                  <a:srgbClr val="0033CC"/>
                </a:solidFill>
                <a:latin typeface="Trebuchet MS"/>
                <a:ea typeface="Trebuchet MS"/>
                <a:cs typeface="Trebuchet MS"/>
                <a:sym typeface="Trebuchet MS"/>
              </a:defRPr>
            </a:lvl1pPr>
          </a:lstStyle>
          <a:p>
            <a:pPr/>
            <a:r>
              <a:t>PICTORIAL REPRESENTATION</a:t>
            </a:r>
          </a:p>
        </p:txBody>
      </p:sp>
      <p:pic>
        <p:nvPicPr>
          <p:cNvPr id="118" name="Picture 5" descr="Picture 5"/>
          <p:cNvPicPr>
            <a:picLocks noChangeAspect="1"/>
          </p:cNvPicPr>
          <p:nvPr/>
        </p:nvPicPr>
        <p:blipFill>
          <a:blip r:embed="rId2">
            <a:extLst/>
          </a:blip>
          <a:stretch>
            <a:fillRect/>
          </a:stretch>
        </p:blipFill>
        <p:spPr>
          <a:xfrm>
            <a:off x="1859134" y="2005129"/>
            <a:ext cx="4343402" cy="441005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object 2"/>
          <p:cNvSpPr txBox="1"/>
          <p:nvPr/>
        </p:nvSpPr>
        <p:spPr>
          <a:xfrm>
            <a:off x="6156364" y="1155700"/>
            <a:ext cx="2987638" cy="355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pc="-5" sz="2400">
                <a:solidFill>
                  <a:srgbClr val="FF0000"/>
                </a:solidFill>
                <a:latin typeface="Trebuchet MS"/>
                <a:ea typeface="Trebuchet MS"/>
                <a:cs typeface="Trebuchet MS"/>
                <a:sym typeface="Trebuchet MS"/>
              </a:defRPr>
            </a:lvl1pPr>
          </a:lstStyle>
          <a:p>
            <a:pPr/>
            <a:r>
              <a:t>Solution Architecture</a:t>
            </a:r>
          </a:p>
        </p:txBody>
      </p:sp>
      <p:pic>
        <p:nvPicPr>
          <p:cNvPr id="121" name="Picture 3" descr="Picture 3"/>
          <p:cNvPicPr>
            <a:picLocks noChangeAspect="1"/>
          </p:cNvPicPr>
          <p:nvPr/>
        </p:nvPicPr>
        <p:blipFill>
          <a:blip r:embed="rId2">
            <a:extLst/>
          </a:blip>
          <a:srcRect l="3357" t="3077" r="0" b="3077"/>
          <a:stretch>
            <a:fillRect/>
          </a:stretch>
        </p:blipFill>
        <p:spPr>
          <a:xfrm>
            <a:off x="105666" y="1819443"/>
            <a:ext cx="4284289" cy="4539706"/>
          </a:xfrm>
          <a:prstGeom prst="rect">
            <a:avLst/>
          </a:prstGeom>
          <a:ln w="12700">
            <a:miter lim="400000"/>
          </a:ln>
        </p:spPr>
      </p:pic>
      <p:sp>
        <p:nvSpPr>
          <p:cNvPr id="122" name="TextBox 4"/>
          <p:cNvSpPr txBox="1"/>
          <p:nvPr/>
        </p:nvSpPr>
        <p:spPr>
          <a:xfrm>
            <a:off x="4243054" y="1847581"/>
            <a:ext cx="3361410" cy="4409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spc="-5" sz="1700">
                <a:solidFill>
                  <a:srgbClr val="0033CC"/>
                </a:solidFill>
                <a:latin typeface="Trebuchet MS"/>
                <a:ea typeface="Trebuchet MS"/>
                <a:cs typeface="Trebuchet MS"/>
                <a:sym typeface="Trebuchet MS"/>
              </a:defRPr>
            </a:pPr>
            <a:r>
              <a:t>A Q table is used to make the predictions.</a:t>
            </a:r>
          </a:p>
          <a:p>
            <a:pPr marL="285750" indent="-285750">
              <a:buSzPct val="100000"/>
              <a:buFont typeface="Arial"/>
              <a:buChar char="•"/>
              <a:defRPr spc="-5" sz="1700">
                <a:solidFill>
                  <a:srgbClr val="0033CC"/>
                </a:solidFill>
                <a:latin typeface="Trebuchet MS"/>
                <a:ea typeface="Trebuchet MS"/>
                <a:cs typeface="Trebuchet MS"/>
                <a:sym typeface="Trebuchet MS"/>
              </a:defRPr>
            </a:pPr>
            <a:r>
              <a:t>The discrete states/observations that the agent see are represented as </a:t>
            </a:r>
            <a:r>
              <a:rPr b="1"/>
              <a:t>rows</a:t>
            </a:r>
            <a:r>
              <a:t> of the Q table.</a:t>
            </a:r>
          </a:p>
          <a:p>
            <a:pPr marL="285750" indent="-285750">
              <a:buSzPct val="100000"/>
              <a:buFont typeface="Arial"/>
              <a:buChar char="•"/>
              <a:defRPr spc="-5" sz="1700">
                <a:solidFill>
                  <a:srgbClr val="0033CC"/>
                </a:solidFill>
                <a:latin typeface="Trebuchet MS"/>
                <a:ea typeface="Trebuchet MS"/>
                <a:cs typeface="Trebuchet MS"/>
                <a:sym typeface="Trebuchet MS"/>
              </a:defRPr>
            </a:pPr>
            <a:r>
              <a:t>The various actions it can perform which are </a:t>
            </a:r>
            <a:r>
              <a:rPr b="1"/>
              <a:t>UP, DOWN, LEFT or RIGHT </a:t>
            </a:r>
            <a:r>
              <a:t>are represented as </a:t>
            </a:r>
            <a:r>
              <a:rPr b="1"/>
              <a:t>columns</a:t>
            </a:r>
            <a:r>
              <a:t>.</a:t>
            </a:r>
          </a:p>
          <a:p>
            <a:pPr marL="285750" indent="-285750">
              <a:buSzPct val="100000"/>
              <a:buFont typeface="Arial"/>
              <a:buChar char="•"/>
              <a:defRPr spc="-5" sz="1700">
                <a:solidFill>
                  <a:srgbClr val="0033CC"/>
                </a:solidFill>
                <a:latin typeface="Trebuchet MS"/>
                <a:ea typeface="Trebuchet MS"/>
                <a:cs typeface="Trebuchet MS"/>
                <a:sym typeface="Trebuchet MS"/>
              </a:defRPr>
            </a:pPr>
            <a:r>
              <a:t>To reduce the grid space, relative positions of the other agents and criminal are provided to each agent.</a:t>
            </a:r>
          </a:p>
          <a:p>
            <a:pPr marL="285750" indent="-285750">
              <a:buSzPct val="100000"/>
              <a:buFont typeface="Arial"/>
              <a:buChar char="•"/>
              <a:defRPr spc="-5" sz="1700">
                <a:solidFill>
                  <a:srgbClr val="0033CC"/>
                </a:solidFill>
                <a:latin typeface="Trebuchet MS"/>
                <a:ea typeface="Trebuchet MS"/>
                <a:cs typeface="Trebuchet MS"/>
                <a:sym typeface="Trebuchet MS"/>
              </a:defRPr>
            </a:pPr>
            <a:r>
              <a:t>This is further reduced by limiting the sight of the agent as shown in the diagram.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1"/>
          <p:cNvSpPr txBox="1"/>
          <p:nvPr>
            <p:ph type="title"/>
          </p:nvPr>
        </p:nvSpPr>
        <p:spPr>
          <a:xfrm>
            <a:off x="7696200" y="1219199"/>
            <a:ext cx="1313343" cy="369335"/>
          </a:xfrm>
          <a:prstGeom prst="rect">
            <a:avLst/>
          </a:prstGeom>
        </p:spPr>
        <p:txBody>
          <a:bodyPr/>
          <a:lstStyle/>
          <a:p>
            <a:pPr/>
            <a:r>
              <a:t>Solution</a:t>
            </a:r>
          </a:p>
        </p:txBody>
      </p:sp>
      <p:sp>
        <p:nvSpPr>
          <p:cNvPr id="125" name="Content Placeholder 2"/>
          <p:cNvSpPr txBox="1"/>
          <p:nvPr>
            <p:ph type="body" sz="half" idx="1"/>
          </p:nvPr>
        </p:nvSpPr>
        <p:spPr>
          <a:xfrm>
            <a:off x="304800" y="2514599"/>
            <a:ext cx="7162800" cy="2492993"/>
          </a:xfrm>
          <a:prstGeom prst="rect">
            <a:avLst/>
          </a:prstGeom>
        </p:spPr>
        <p:txBody>
          <a:bodyPr/>
          <a:lstStyle/>
          <a:p>
            <a:pPr>
              <a:defRPr b="1"/>
            </a:pPr>
            <a:r>
              <a:t>Shared Q tables, Independent Q tables for 2 agents and three agents:</a:t>
            </a:r>
          </a:p>
          <a:p>
            <a:pPr algn="ctr">
              <a:defRPr b="1"/>
            </a:pPr>
          </a:p>
          <a:p>
            <a:pPr>
              <a:defRPr b="1"/>
            </a:pPr>
            <a:r>
              <a:t>1. Algorithm:</a:t>
            </a:r>
          </a:p>
          <a:p>
            <a:pPr>
              <a:defRPr b="1"/>
            </a:pPr>
          </a:p>
          <a:p>
            <a:pPr marL="285750" indent="-285750">
              <a:buSzPct val="100000"/>
              <a:buFont typeface="Arial"/>
              <a:buChar char="•"/>
            </a:pPr>
            <a:r>
              <a:t>The new reward for the current action in a particular state is the sum of a fraction (1-learning rate) of its current value and a fraction(learning rate) times sum of current reward and maximum future reward.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1"/>
          <p:cNvSpPr txBox="1"/>
          <p:nvPr>
            <p:ph type="title"/>
          </p:nvPr>
        </p:nvSpPr>
        <p:spPr>
          <a:xfrm>
            <a:off x="7579186" y="1153909"/>
            <a:ext cx="1437609" cy="369334"/>
          </a:xfrm>
          <a:prstGeom prst="rect">
            <a:avLst/>
          </a:prstGeom>
        </p:spPr>
        <p:txBody>
          <a:bodyPr/>
          <a:lstStyle/>
          <a:p>
            <a:pPr/>
            <a:r>
              <a:t>Solution-2</a:t>
            </a:r>
          </a:p>
        </p:txBody>
      </p:sp>
      <p:sp>
        <p:nvSpPr>
          <p:cNvPr id="128" name="Text Placeholder 2"/>
          <p:cNvSpPr txBox="1"/>
          <p:nvPr>
            <p:ph type="body" idx="1"/>
          </p:nvPr>
        </p:nvSpPr>
        <p:spPr>
          <a:xfrm>
            <a:off x="163548" y="2057400"/>
            <a:ext cx="7415639" cy="3877985"/>
          </a:xfrm>
          <a:prstGeom prst="rect">
            <a:avLst/>
          </a:prstGeom>
        </p:spPr>
        <p:txBody>
          <a:bodyPr/>
          <a:lstStyle/>
          <a:p>
            <a:pPr>
              <a:defRPr b="1"/>
            </a:pPr>
            <a:r>
              <a:t>2. Math:</a:t>
            </a:r>
          </a:p>
          <a:p>
            <a:pPr/>
            <a:endParaRPr b="1"/>
          </a:p>
          <a:p>
            <a:pPr/>
            <a:r>
              <a:t>Given a Q-table Q with the possible discrete states as rows and possible actions as columns,</a:t>
            </a:r>
            <a:br/>
            <a:r>
              <a:t>Updating Q table is given as follows:</a:t>
            </a:r>
          </a:p>
          <a:p>
            <a:pPr/>
            <a:r>
              <a:t>given state S</a:t>
            </a:r>
          </a:p>
          <a:p>
            <a:pPr/>
            <a:r>
              <a:t>and action performed as A </a:t>
            </a:r>
          </a:p>
          <a:p>
            <a:pPr/>
          </a:p>
          <a:p>
            <a:pPr>
              <a:defRPr b="1"/>
            </a:pPr>
            <a:r>
              <a:t>Q[S][A] = ((1- LEARNING_RATE) * Q[S][A]) + (LEARNING_RATE * (Current_Reward + (DISCOUNT * max(Q[Perform_Action(A)]))))</a:t>
            </a:r>
          </a:p>
          <a:p>
            <a:pPr/>
            <a:endParaRPr b="1"/>
          </a:p>
          <a:p>
            <a:pPr/>
            <a:r>
              <a:t>Here, Perform_Action(A) returns the new state when the agent performs the action.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xfrm>
            <a:off x="7927958" y="1219199"/>
            <a:ext cx="1216042" cy="369335"/>
          </a:xfrm>
          <a:prstGeom prst="rect">
            <a:avLst/>
          </a:prstGeom>
        </p:spPr>
        <p:txBody>
          <a:bodyPr/>
          <a:lstStyle/>
          <a:p>
            <a:pPr/>
            <a:r>
              <a:t>Solution</a:t>
            </a:r>
          </a:p>
        </p:txBody>
      </p:sp>
      <p:sp>
        <p:nvSpPr>
          <p:cNvPr id="131" name="Text Placeholder 2"/>
          <p:cNvSpPr txBox="1"/>
          <p:nvPr>
            <p:ph type="body" sz="half" idx="1"/>
          </p:nvPr>
        </p:nvSpPr>
        <p:spPr>
          <a:xfrm>
            <a:off x="152399" y="1616667"/>
            <a:ext cx="7131685" cy="1981202"/>
          </a:xfrm>
          <a:prstGeom prst="rect">
            <a:avLst/>
          </a:prstGeom>
        </p:spPr>
        <p:txBody>
          <a:bodyPr/>
          <a:lstStyle/>
          <a:p>
            <a:pPr>
              <a:lnSpc>
                <a:spcPct val="90000"/>
              </a:lnSpc>
              <a:defRPr b="1"/>
            </a:pPr>
          </a:p>
          <a:p>
            <a:pPr>
              <a:lnSpc>
                <a:spcPct val="90000"/>
              </a:lnSpc>
              <a:defRPr b="1"/>
            </a:pPr>
            <a:r>
              <a:t>3. Testing carried out:</a:t>
            </a:r>
          </a:p>
          <a:p>
            <a:pPr>
              <a:lnSpc>
                <a:spcPct val="90000"/>
              </a:lnSpc>
              <a:defRPr b="1"/>
            </a:pPr>
          </a:p>
          <a:p>
            <a:pPr marL="285750" indent="-285750">
              <a:lnSpc>
                <a:spcPct val="90000"/>
              </a:lnSpc>
              <a:buSzPct val="100000"/>
              <a:buFont typeface="Arial"/>
              <a:buChar char="•"/>
            </a:pPr>
            <a:r>
              <a:t>Each of the four solutions were tested for 1000</a:t>
            </a:r>
            <a:r>
              <a:t>0</a:t>
            </a:r>
            <a:r>
              <a:t>0 iterations.</a:t>
            </a:r>
          </a:p>
          <a:p>
            <a:pPr marL="285750" indent="-285750">
              <a:lnSpc>
                <a:spcPct val="90000"/>
              </a:lnSpc>
              <a:buSzPct val="100000"/>
              <a:buFont typeface="Arial"/>
              <a:buChar char="•"/>
            </a:pPr>
            <a:r>
              <a:t>The number of times the cops succeeded in catching the criminal is taken in percentage.</a:t>
            </a:r>
          </a:p>
          <a:p>
            <a:pPr marL="285750" indent="-285750">
              <a:lnSpc>
                <a:spcPct val="90000"/>
              </a:lnSpc>
              <a:buSzPct val="100000"/>
              <a:buFont typeface="Arial"/>
              <a:buChar char="•"/>
            </a:pPr>
          </a:p>
          <a:p>
            <a:pPr>
              <a:lnSpc>
                <a:spcPct val="90000"/>
              </a:lnSpc>
              <a:defRPr b="1"/>
            </a:pPr>
            <a:r>
              <a:t>4. Results:</a:t>
            </a:r>
          </a:p>
        </p:txBody>
      </p:sp>
      <p:graphicFrame>
        <p:nvGraphicFramePr>
          <p:cNvPr id="132" name="Table 8"/>
          <p:cNvGraphicFramePr/>
          <p:nvPr/>
        </p:nvGraphicFramePr>
        <p:xfrm>
          <a:off x="152398" y="3897124"/>
          <a:ext cx="8049068" cy="142046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758777"/>
                <a:gridCol w="1282189"/>
                <a:gridCol w="1786597"/>
                <a:gridCol w="1322363"/>
                <a:gridCol w="1899138"/>
              </a:tblGrid>
              <a:tr h="466578">
                <a:tc>
                  <a:txBody>
                    <a:bodyPr/>
                    <a:lstStyle/>
                    <a:p>
                      <a:pPr>
                        <a:defRPr i="1">
                          <a:sym typeface="Helvetica"/>
                        </a:defRPr>
                      </a:pPr>
                    </a:p>
                  </a:txBody>
                  <a:tcPr marL="45720" marR="45720" marT="45720" marB="45720" anchor="t" anchorCtr="0" horzOverflow="overflow"/>
                </a:tc>
                <a:tc>
                  <a:txBody>
                    <a:bodyPr/>
                    <a:lstStyle/>
                    <a:p>
                      <a:pPr algn="ctr">
                        <a:defRPr b="1" i="1" sz="1600">
                          <a:sym typeface="Helvetica"/>
                        </a:defRPr>
                      </a:pPr>
                    </a:p>
                    <a:p>
                      <a:pPr>
                        <a:defRPr b="1" i="1" sz="1600">
                          <a:sym typeface="Helvetica"/>
                        </a:defRPr>
                      </a:pPr>
                      <a:r>
                        <a:t>2 - shared</a:t>
                      </a:r>
                    </a:p>
                  </a:txBody>
                  <a:tcPr marL="0" marR="0" marT="0" marB="0" anchor="t" anchorCtr="0" horzOverflow="overflow"/>
                </a:tc>
                <a:tc>
                  <a:txBody>
                    <a:bodyPr/>
                    <a:lstStyle/>
                    <a:p>
                      <a:pPr>
                        <a:defRPr b="1" i="1" sz="1600">
                          <a:sym typeface="Helvetica"/>
                        </a:defRPr>
                      </a:pPr>
                    </a:p>
                    <a:p>
                      <a:pPr>
                        <a:defRPr b="1" i="1" sz="1600">
                          <a:sym typeface="Helvetica"/>
                        </a:defRPr>
                      </a:pPr>
                      <a:r>
                        <a:t>2 - Independent</a:t>
                      </a:r>
                    </a:p>
                  </a:txBody>
                  <a:tcPr marL="0" marR="0" marT="0" marB="0" anchor="t" anchorCtr="0" horzOverflow="overflow"/>
                </a:tc>
                <a:tc>
                  <a:txBody>
                    <a:bodyPr/>
                    <a:lstStyle/>
                    <a:p>
                      <a:pPr>
                        <a:defRPr b="1" i="1" sz="1600">
                          <a:sym typeface="Helvetica"/>
                        </a:defRPr>
                      </a:pPr>
                    </a:p>
                    <a:p>
                      <a:pPr>
                        <a:defRPr b="1" i="1" sz="1600">
                          <a:sym typeface="Helvetica"/>
                        </a:defRPr>
                      </a:pPr>
                      <a:r>
                        <a:t>3 - shared</a:t>
                      </a:r>
                    </a:p>
                  </a:txBody>
                  <a:tcPr marL="0" marR="0" marT="0" marB="0" anchor="t" anchorCtr="0" horzOverflow="overflow"/>
                </a:tc>
                <a:tc>
                  <a:txBody>
                    <a:bodyPr/>
                    <a:lstStyle/>
                    <a:p>
                      <a:pPr>
                        <a:defRPr b="1" i="1" sz="1600">
                          <a:sym typeface="Helvetica"/>
                        </a:defRPr>
                      </a:pPr>
                    </a:p>
                    <a:p>
                      <a:pPr>
                        <a:defRPr b="1" i="1" sz="1600">
                          <a:sym typeface="Helvetica"/>
                        </a:defRPr>
                      </a:pPr>
                      <a:r>
                        <a:t>3 - independent</a:t>
                      </a:r>
                    </a:p>
                  </a:txBody>
                  <a:tcPr marL="0" marR="0" marT="0" marB="0" anchor="t" anchorCtr="0" horzOverflow="overflow"/>
                </a:tc>
              </a:tr>
              <a:tr h="461515">
                <a:tc>
                  <a:txBody>
                    <a:bodyPr/>
                    <a:lstStyle/>
                    <a:p>
                      <a:pPr>
                        <a:defRPr sz="1800"/>
                      </a:pPr>
                      <a:r>
                        <a:rPr b="1" i="1" sz="1600">
                          <a:sym typeface="Helvetica"/>
                        </a:rPr>
                        <a:t>Catching Percentage</a:t>
                      </a:r>
                    </a:p>
                  </a:txBody>
                  <a:tcPr marL="45720" marR="45720" marT="45720" marB="45720" anchor="t" anchorCtr="0" horzOverflow="overflow"/>
                </a:tc>
                <a:tc>
                  <a:txBody>
                    <a:bodyPr/>
                    <a:lstStyle/>
                    <a:p>
                      <a:pPr indent="50165">
                        <a:defRPr i="1" sz="1600">
                          <a:sym typeface="Helvetica"/>
                        </a:defRPr>
                      </a:pPr>
                    </a:p>
                  </a:txBody>
                  <a:tcPr marL="0" marR="0" marT="0" marB="0" anchor="t" anchorCtr="0" horzOverflow="overflow"/>
                </a:tc>
                <a:tc>
                  <a:txBody>
                    <a:bodyPr/>
                    <a:lstStyle/>
                    <a:p>
                      <a:pPr indent="50165">
                        <a:defRPr i="1" sz="1600">
                          <a:sym typeface="Helvetica"/>
                        </a:defRPr>
                      </a:pPr>
                    </a:p>
                  </a:txBody>
                  <a:tcPr marL="0" marR="0" marT="0" marB="0" anchor="t" anchorCtr="0" horzOverflow="overflow"/>
                </a:tc>
                <a:tc>
                  <a:txBody>
                    <a:bodyPr/>
                    <a:lstStyle/>
                    <a:p>
                      <a:pPr indent="50165">
                        <a:defRPr i="1" sz="1600">
                          <a:sym typeface="Helvetica"/>
                        </a:defRPr>
                      </a:pPr>
                    </a:p>
                  </a:txBody>
                  <a:tcPr marL="0" marR="0" marT="0" marB="0" anchor="t" anchorCtr="0" horzOverflow="overflow"/>
                </a:tc>
                <a:tc>
                  <a:txBody>
                    <a:bodyPr/>
                    <a:lstStyle/>
                    <a:p>
                      <a:pPr indent="50165">
                        <a:defRPr i="1" sz="1600">
                          <a:sym typeface="Helvetica"/>
                        </a:defRPr>
                      </a:pPr>
                    </a:p>
                  </a:txBody>
                  <a:tcPr marL="0" marR="0" marT="0" marB="0" anchor="t" anchorCtr="0" horzOverflow="overflow"/>
                </a:tc>
              </a:tr>
              <a:tr h="492368">
                <a:tc>
                  <a:txBody>
                    <a:bodyPr/>
                    <a:lstStyle/>
                    <a:p>
                      <a:pPr>
                        <a:defRPr sz="1800"/>
                      </a:pPr>
                      <a:r>
                        <a:rPr b="1" i="1" sz="1600">
                          <a:sym typeface="Helvetica"/>
                        </a:rPr>
                        <a:t>Average Steps to Catch</a:t>
                      </a:r>
                    </a:p>
                  </a:txBody>
                  <a:tcPr marL="45720" marR="45720" marT="45720" marB="45720" anchor="t" anchorCtr="0" horzOverflow="overflow"/>
                </a:tc>
                <a:tc>
                  <a:txBody>
                    <a:bodyPr/>
                    <a:lstStyle/>
                    <a:p>
                      <a:pPr indent="50165">
                        <a:defRPr i="1" sz="1600">
                          <a:sym typeface="Helvetica"/>
                        </a:defRPr>
                      </a:pPr>
                    </a:p>
                  </a:txBody>
                  <a:tcPr marL="0" marR="0" marT="0" marB="0" anchor="t" anchorCtr="0" horzOverflow="overflow"/>
                </a:tc>
                <a:tc>
                  <a:txBody>
                    <a:bodyPr/>
                    <a:lstStyle/>
                    <a:p>
                      <a:pPr indent="50165">
                        <a:defRPr i="1" sz="1600">
                          <a:sym typeface="Helvetica"/>
                        </a:defRPr>
                      </a:pPr>
                    </a:p>
                  </a:txBody>
                  <a:tcPr marL="0" marR="0" marT="0" marB="0" anchor="t" anchorCtr="0" horzOverflow="overflow"/>
                </a:tc>
                <a:tc>
                  <a:txBody>
                    <a:bodyPr/>
                    <a:lstStyle/>
                    <a:p>
                      <a:pPr indent="50165">
                        <a:defRPr i="1" sz="1600">
                          <a:sym typeface="Helvetica"/>
                        </a:defRPr>
                      </a:pPr>
                    </a:p>
                  </a:txBody>
                  <a:tcPr marL="0" marR="0" marT="0" marB="0" anchor="t" anchorCtr="0" horzOverflow="overflow"/>
                </a:tc>
                <a:tc>
                  <a:txBody>
                    <a:bodyPr/>
                    <a:lstStyle/>
                    <a:p>
                      <a:pPr indent="50165">
                        <a:defRPr i="1" sz="1600">
                          <a:sym typeface="Helvetica"/>
                        </a:defRPr>
                      </a:pPr>
                    </a:p>
                  </a:txBody>
                  <a:tcPr marL="0" marR="0" marT="0" marB="0" anchor="t" anchorCtr="0" horzOverflow="overflow"/>
                </a:tc>
              </a:tr>
            </a:tbl>
          </a:graphicData>
        </a:graphic>
      </p:graphicFrame>
      <p:sp>
        <p:nvSpPr>
          <p:cNvPr id="133" name="TextBox 12"/>
          <p:cNvSpPr txBox="1"/>
          <p:nvPr/>
        </p:nvSpPr>
        <p:spPr>
          <a:xfrm>
            <a:off x="2001534" y="4898018"/>
            <a:ext cx="1173291" cy="3330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alibri"/>
              </a:defRPr>
            </a:lvl1pPr>
          </a:lstStyle>
          <a:p>
            <a:pPr/>
            <a:r>
              <a:t>106.81956</a:t>
            </a:r>
          </a:p>
        </p:txBody>
      </p:sp>
      <p:sp>
        <p:nvSpPr>
          <p:cNvPr id="134" name="TextBox 23"/>
          <p:cNvSpPr txBox="1"/>
          <p:nvPr/>
        </p:nvSpPr>
        <p:spPr>
          <a:xfrm>
            <a:off x="2164356" y="4419224"/>
            <a:ext cx="770998" cy="3330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alibri"/>
              </a:defRPr>
            </a:lvl1pPr>
          </a:lstStyle>
          <a:p>
            <a:pPr/>
            <a:r>
              <a:t>74.727</a:t>
            </a:r>
          </a:p>
        </p:txBody>
      </p:sp>
      <p:sp>
        <p:nvSpPr>
          <p:cNvPr id="135" name="TextBox 24"/>
          <p:cNvSpPr txBox="1"/>
          <p:nvPr/>
        </p:nvSpPr>
        <p:spPr>
          <a:xfrm>
            <a:off x="6782251" y="4419224"/>
            <a:ext cx="742266" cy="3330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alibri"/>
              </a:defRPr>
            </a:lvl1pPr>
          </a:lstStyle>
          <a:p>
            <a:pPr/>
            <a:r>
              <a:t>81.494</a:t>
            </a:r>
          </a:p>
        </p:txBody>
      </p:sp>
      <p:sp>
        <p:nvSpPr>
          <p:cNvPr id="136" name="TextBox 25"/>
          <p:cNvSpPr txBox="1"/>
          <p:nvPr/>
        </p:nvSpPr>
        <p:spPr>
          <a:xfrm>
            <a:off x="5211648" y="4379061"/>
            <a:ext cx="742266" cy="3330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alibri"/>
              </a:defRPr>
            </a:lvl1pPr>
          </a:lstStyle>
          <a:p>
            <a:pPr/>
            <a:r>
              <a:t>78.601</a:t>
            </a:r>
          </a:p>
        </p:txBody>
      </p:sp>
      <p:sp>
        <p:nvSpPr>
          <p:cNvPr id="137" name="TextBox 26"/>
          <p:cNvSpPr txBox="1"/>
          <p:nvPr/>
        </p:nvSpPr>
        <p:spPr>
          <a:xfrm>
            <a:off x="3641047" y="4419224"/>
            <a:ext cx="742265" cy="3330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alibri"/>
              </a:defRPr>
            </a:lvl1pPr>
          </a:lstStyle>
          <a:p>
            <a:pPr/>
            <a:r>
              <a:t>75.054</a:t>
            </a:r>
          </a:p>
        </p:txBody>
      </p:sp>
      <p:sp>
        <p:nvSpPr>
          <p:cNvPr id="138" name="TextBox 27"/>
          <p:cNvSpPr txBox="1"/>
          <p:nvPr/>
        </p:nvSpPr>
        <p:spPr>
          <a:xfrm>
            <a:off x="6691451" y="4898018"/>
            <a:ext cx="1047229" cy="3330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alibri"/>
              </a:defRPr>
            </a:lvl1pPr>
          </a:lstStyle>
          <a:p>
            <a:pPr/>
            <a:r>
              <a:t>93.26331</a:t>
            </a:r>
          </a:p>
        </p:txBody>
      </p:sp>
      <p:sp>
        <p:nvSpPr>
          <p:cNvPr id="139" name="TextBox 28"/>
          <p:cNvSpPr txBox="1"/>
          <p:nvPr/>
        </p:nvSpPr>
        <p:spPr>
          <a:xfrm>
            <a:off x="5055375" y="4855081"/>
            <a:ext cx="1173290" cy="3330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alibri"/>
              </a:defRPr>
            </a:lvl1pPr>
          </a:lstStyle>
          <a:p>
            <a:pPr/>
            <a:r>
              <a:t>101.90124</a:t>
            </a:r>
          </a:p>
        </p:txBody>
      </p:sp>
      <p:sp>
        <p:nvSpPr>
          <p:cNvPr id="140" name="TextBox 29"/>
          <p:cNvSpPr txBox="1"/>
          <p:nvPr/>
        </p:nvSpPr>
        <p:spPr>
          <a:xfrm>
            <a:off x="3528455" y="4898018"/>
            <a:ext cx="1173289" cy="3330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alibri"/>
              </a:defRPr>
            </a:lvl1pPr>
          </a:lstStyle>
          <a:p>
            <a:pPr/>
            <a:r>
              <a:t>105.29157</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object 2"/>
          <p:cNvSpPr txBox="1"/>
          <p:nvPr>
            <p:ph type="title"/>
          </p:nvPr>
        </p:nvSpPr>
        <p:spPr>
          <a:xfrm>
            <a:off x="3362993" y="1143000"/>
            <a:ext cx="5781009" cy="391159"/>
          </a:xfrm>
          <a:prstGeom prst="rect">
            <a:avLst/>
          </a:prstGeom>
        </p:spPr>
        <p:txBody>
          <a:bodyPr/>
          <a:lstStyle/>
          <a:p>
            <a:pPr indent="12700">
              <a:spcBef>
                <a:spcPts val="100"/>
              </a:spcBef>
              <a:defRPr spc="-100"/>
            </a:pPr>
            <a:r>
              <a:t>Constraints, Assumptions </a:t>
            </a:r>
            <a:r>
              <a:rPr spc="0"/>
              <a:t>&amp;</a:t>
            </a:r>
            <a:r>
              <a:t> Dependencies</a:t>
            </a:r>
          </a:p>
        </p:txBody>
      </p:sp>
      <p:sp>
        <p:nvSpPr>
          <p:cNvPr id="143" name="object 4"/>
          <p:cNvSpPr txBox="1"/>
          <p:nvPr>
            <p:ph type="sldNum" sz="quarter" idx="4294967295"/>
          </p:nvPr>
        </p:nvSpPr>
        <p:spPr>
          <a:xfrm>
            <a:off x="8889847" y="6415182"/>
            <a:ext cx="142622" cy="187388"/>
          </a:xfrm>
          <a:prstGeom prst="rect">
            <a:avLst/>
          </a:prstGeom>
          <a:extLst>
            <a:ext uri="{C572A759-6A51-4108-AA02-DFA0A04FC94B}">
              <ma14:wrappingTextBoxFlag xmlns:ma14="http://schemas.microsoft.com/office/mac/drawingml/2011/main" val="1"/>
            </a:ext>
          </a:extLst>
        </p:spPr>
        <p:txBody>
          <a:bodyPr/>
          <a:lstStyle>
            <a:lvl1pPr indent="38100"/>
          </a:lstStyle>
          <a:p>
            <a:pPr/>
            <a:fld id="{86CB4B4D-7CA3-9044-876B-883B54F8677D}" type="slidenum"/>
          </a:p>
        </p:txBody>
      </p:sp>
      <p:sp>
        <p:nvSpPr>
          <p:cNvPr id="144" name="object 3"/>
          <p:cNvSpPr txBox="1"/>
          <p:nvPr/>
        </p:nvSpPr>
        <p:spPr>
          <a:xfrm>
            <a:off x="380999" y="1916429"/>
            <a:ext cx="6763385" cy="42791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5080" indent="12700" algn="just">
              <a:lnSpc>
                <a:spcPct val="100299"/>
              </a:lnSpc>
              <a:defRPr b="1" spc="-5">
                <a:solidFill>
                  <a:srgbClr val="0033CC"/>
                </a:solidFill>
                <a:latin typeface="Trebuchet MS"/>
                <a:ea typeface="Trebuchet MS"/>
                <a:cs typeface="Trebuchet MS"/>
                <a:sym typeface="Trebuchet MS"/>
              </a:defRPr>
            </a:pPr>
            <a:r>
              <a:t>Constraints:</a:t>
            </a:r>
          </a:p>
          <a:p>
            <a:pPr marL="298450" marR="5080" indent="-285750" algn="just">
              <a:lnSpc>
                <a:spcPct val="100299"/>
              </a:lnSpc>
              <a:buSzPct val="100000"/>
              <a:buFont typeface="Arial"/>
              <a:buChar char="•"/>
              <a:defRPr spc="-5">
                <a:solidFill>
                  <a:srgbClr val="0033CC"/>
                </a:solidFill>
                <a:latin typeface="Trebuchet MS"/>
                <a:ea typeface="Trebuchet MS"/>
                <a:cs typeface="Trebuchet MS"/>
                <a:sym typeface="Trebuchet MS"/>
              </a:defRPr>
            </a:pPr>
            <a:r>
              <a:t>The constraint is for the cops to catch the criminal within 200 steps. If the cops were unable to catch, the criminal wins.</a:t>
            </a:r>
          </a:p>
          <a:p>
            <a:pPr marL="298450" marR="5080" indent="-285750" algn="just">
              <a:lnSpc>
                <a:spcPct val="100299"/>
              </a:lnSpc>
              <a:buSzPct val="100000"/>
              <a:buFont typeface="Arial"/>
              <a:buChar char="•"/>
              <a:defRPr spc="-5">
                <a:solidFill>
                  <a:srgbClr val="0033CC"/>
                </a:solidFill>
                <a:latin typeface="Trebuchet MS"/>
                <a:ea typeface="Trebuchet MS"/>
                <a:cs typeface="Trebuchet MS"/>
                <a:sym typeface="Trebuchet MS"/>
              </a:defRPr>
            </a:pPr>
          </a:p>
          <a:p>
            <a:pPr marR="5080" indent="12700" algn="just">
              <a:lnSpc>
                <a:spcPct val="100299"/>
              </a:lnSpc>
              <a:defRPr b="1" spc="-5">
                <a:solidFill>
                  <a:srgbClr val="0033CC"/>
                </a:solidFill>
                <a:latin typeface="Trebuchet MS"/>
                <a:ea typeface="Trebuchet MS"/>
                <a:cs typeface="Trebuchet MS"/>
                <a:sym typeface="Trebuchet MS"/>
              </a:defRPr>
            </a:pPr>
            <a:r>
              <a:t>Assumptions:</a:t>
            </a:r>
          </a:p>
          <a:p>
            <a:pPr marL="298450" marR="5080" indent="-285750" algn="just">
              <a:lnSpc>
                <a:spcPct val="100299"/>
              </a:lnSpc>
              <a:buSzPct val="100000"/>
              <a:buFont typeface="Arial"/>
              <a:buChar char="•"/>
              <a:defRPr spc="-5">
                <a:solidFill>
                  <a:srgbClr val="0033CC"/>
                </a:solidFill>
                <a:latin typeface="Trebuchet MS"/>
                <a:ea typeface="Trebuchet MS"/>
                <a:cs typeface="Trebuchet MS"/>
                <a:sym typeface="Trebuchet MS"/>
              </a:defRPr>
            </a:pPr>
            <a:r>
              <a:t>At each step, the cops and criminal have the same speed.</a:t>
            </a:r>
          </a:p>
          <a:p>
            <a:pPr marL="298450" marR="5080" indent="-285750" algn="just">
              <a:lnSpc>
                <a:spcPct val="100299"/>
              </a:lnSpc>
              <a:buSzPct val="100000"/>
              <a:buFont typeface="Arial"/>
              <a:buChar char="•"/>
              <a:defRPr spc="-5">
                <a:solidFill>
                  <a:srgbClr val="0033CC"/>
                </a:solidFill>
                <a:latin typeface="Trebuchet MS"/>
                <a:ea typeface="Trebuchet MS"/>
                <a:cs typeface="Trebuchet MS"/>
                <a:sym typeface="Trebuchet MS"/>
              </a:defRPr>
            </a:pPr>
            <a:r>
              <a:t>The grid is assumed to be wrap around. (Ex: -1 is n-1 if the cells are assumed to be numbered from 0 to n-1. This case is true for both x and y directions.)</a:t>
            </a:r>
          </a:p>
          <a:p>
            <a:pPr marL="298450" marR="5080" indent="-285750" algn="just">
              <a:lnSpc>
                <a:spcPct val="100299"/>
              </a:lnSpc>
              <a:buSzPct val="100000"/>
              <a:buFont typeface="Arial"/>
              <a:buChar char="•"/>
              <a:defRPr spc="-5">
                <a:solidFill>
                  <a:srgbClr val="0033CC"/>
                </a:solidFill>
                <a:latin typeface="Trebuchet MS"/>
                <a:ea typeface="Trebuchet MS"/>
                <a:cs typeface="Trebuchet MS"/>
                <a:sym typeface="Trebuchet MS"/>
              </a:defRPr>
            </a:pPr>
            <a:r>
              <a:t>The grid is assumed to be free of obstacles.</a:t>
            </a:r>
          </a:p>
          <a:p>
            <a:pPr marL="298450" marR="5080" indent="-285750" algn="just">
              <a:lnSpc>
                <a:spcPct val="100299"/>
              </a:lnSpc>
              <a:buSzPct val="100000"/>
              <a:buFont typeface="Arial"/>
              <a:buChar char="•"/>
              <a:defRPr spc="-5">
                <a:solidFill>
                  <a:srgbClr val="0033CC"/>
                </a:solidFill>
                <a:latin typeface="Trebuchet MS"/>
                <a:ea typeface="Trebuchet MS"/>
                <a:cs typeface="Trebuchet MS"/>
                <a:sym typeface="Trebuchet MS"/>
              </a:defRPr>
            </a:pPr>
            <a:r>
              <a:t>The agent is unaware of the whole picture of the environment. They are rather known to have the relative positions of the criminal as well as the other agents at all times.</a:t>
            </a:r>
          </a:p>
          <a:p>
            <a:pPr marR="5080" indent="12700" algn="just">
              <a:lnSpc>
                <a:spcPct val="100299"/>
              </a:lnSpc>
              <a:defRPr spc="-5">
                <a:solidFill>
                  <a:srgbClr val="0033CC"/>
                </a:solidFill>
                <a:latin typeface="Trebuchet MS"/>
                <a:ea typeface="Trebuchet MS"/>
                <a:cs typeface="Trebuchet MS"/>
                <a:sym typeface="Trebuchet MS"/>
              </a:defRPr>
            </a:pPr>
          </a:p>
          <a:p>
            <a:pPr marR="5080" indent="12700" algn="just">
              <a:lnSpc>
                <a:spcPct val="100299"/>
              </a:lnSpc>
              <a:defRPr b="1" spc="-5">
                <a:solidFill>
                  <a:srgbClr val="0033CC"/>
                </a:solidFill>
                <a:latin typeface="Trebuchet MS"/>
                <a:ea typeface="Trebuchet MS"/>
                <a:cs typeface="Trebuchet MS"/>
                <a:sym typeface="Trebuchet MS"/>
              </a:defRPr>
            </a:pPr>
            <a:r>
              <a:t>Dependencies:</a:t>
            </a:r>
          </a:p>
          <a:p>
            <a:pPr marL="298450" marR="5080" indent="-285750" algn="just">
              <a:lnSpc>
                <a:spcPct val="100299"/>
              </a:lnSpc>
              <a:buSzPct val="100000"/>
              <a:buFont typeface="Arial"/>
              <a:buChar char="•"/>
              <a:defRPr spc="-5">
                <a:solidFill>
                  <a:srgbClr val="0033CC"/>
                </a:solidFill>
                <a:latin typeface="Trebuchet MS"/>
                <a:ea typeface="Trebuchet MS"/>
                <a:cs typeface="Trebuchet MS"/>
                <a:sym typeface="Trebuchet MS"/>
              </a:defRPr>
            </a:pPr>
            <a:r>
              <a:t>There are no dependencies as such.</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