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4"/>
  </p:sldMasterIdLst>
  <p:notesMasterIdLst>
    <p:notesMasterId r:id="rId20"/>
  </p:notesMasterIdLst>
  <p:handoutMasterIdLst>
    <p:handoutMasterId r:id="rId21"/>
  </p:handoutMasterIdLst>
  <p:sldIdLst>
    <p:sldId id="298" r:id="rId5"/>
    <p:sldId id="299" r:id="rId6"/>
    <p:sldId id="300" r:id="rId7"/>
    <p:sldId id="301" r:id="rId8"/>
    <p:sldId id="305" r:id="rId9"/>
    <p:sldId id="314" r:id="rId10"/>
    <p:sldId id="313" r:id="rId11"/>
    <p:sldId id="303" r:id="rId12"/>
    <p:sldId id="315" r:id="rId13"/>
    <p:sldId id="304" r:id="rId14"/>
    <p:sldId id="307" r:id="rId15"/>
    <p:sldId id="309" r:id="rId16"/>
    <p:sldId id="311" r:id="rId17"/>
    <p:sldId id="312" r:id="rId18"/>
    <p:sldId id="297" r:id="rId19"/>
  </p:sldIdLst>
  <p:sldSz cx="12192000" cy="6858000"/>
  <p:notesSz cx="13716000" cy="2438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1" autoAdjust="0"/>
    <p:restoredTop sz="84506" autoAdjust="0"/>
  </p:normalViewPr>
  <p:slideViewPr>
    <p:cSldViewPr snapToGrid="0" snapToObjects="1">
      <p:cViewPr varScale="1">
        <p:scale>
          <a:sx n="94" d="100"/>
          <a:sy n="94" d="100"/>
        </p:scale>
        <p:origin x="208" y="2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B6CE6B7-4FA0-8049-A4FB-A715A9185A8D}" type="slidenum">
              <a:rPr lang="en-US" smtClean="0"/>
              <a:t>1</a:t>
            </a:fld>
            <a:endParaRPr lang="en-US"/>
          </a:p>
        </p:txBody>
      </p:sp>
    </p:spTree>
    <p:extLst>
      <p:ext uri="{BB962C8B-B14F-4D97-AF65-F5344CB8AC3E}">
        <p14:creationId xmlns:p14="http://schemas.microsoft.com/office/powerpoint/2010/main" val="288625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410125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406260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3494941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324576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5437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8B6CE6B7-4FA0-8049-A4FB-A715A9185A8D}" type="slidenum">
              <a:rPr lang="en-US" smtClean="0"/>
              <a:t>3</a:t>
            </a:fld>
            <a:endParaRPr lang="en-US"/>
          </a:p>
        </p:txBody>
      </p:sp>
    </p:spTree>
    <p:extLst>
      <p:ext uri="{BB962C8B-B14F-4D97-AF65-F5344CB8AC3E}">
        <p14:creationId xmlns:p14="http://schemas.microsoft.com/office/powerpoint/2010/main" val="77991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340909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B6CE6B7-4FA0-8049-A4FB-A715A9185A8D}" type="slidenum">
              <a:rPr lang="en-US" smtClean="0"/>
              <a:t>5</a:t>
            </a:fld>
            <a:endParaRPr lang="en-US"/>
          </a:p>
        </p:txBody>
      </p:sp>
    </p:spTree>
    <p:extLst>
      <p:ext uri="{BB962C8B-B14F-4D97-AF65-F5344CB8AC3E}">
        <p14:creationId xmlns:p14="http://schemas.microsoft.com/office/powerpoint/2010/main" val="137872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CE6B7-4FA0-8049-A4FB-A715A9185A8D}" type="slidenum">
              <a:rPr lang="en-US" smtClean="0"/>
              <a:t>6</a:t>
            </a:fld>
            <a:endParaRPr lang="en-US"/>
          </a:p>
        </p:txBody>
      </p:sp>
    </p:spTree>
    <p:extLst>
      <p:ext uri="{BB962C8B-B14F-4D97-AF65-F5344CB8AC3E}">
        <p14:creationId xmlns:p14="http://schemas.microsoft.com/office/powerpoint/2010/main" val="56627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177752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54911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9255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432E17D-ED30-440F-8973-208DCC2B8D18}"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4/15/24</a:t>
            </a:fld>
            <a:endParaRPr kumimoji="0" 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0512F3-3EFE-CE4F-9245-9EE2820BBD08}"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311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63E756-E624-4F16-B471-AC990F48720A}"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t>4/15/24</a:t>
            </a:fld>
            <a:endParaRPr kumimoji="0" 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0512F3-3EFE-CE4F-9245-9EE2820BBD08}"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8691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330549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517572-E21B-49C2-82FB-FE9053024428}" type="datetime1">
              <a:rPr lang="en-US" smtClean="0"/>
              <a:t>4/15/24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0512F3-3EFE-CE4F-9245-9EE2820BBD08}" type="slidenum">
              <a:rPr lang="en-US" smtClean="0"/>
              <a:t>‹#›</a:t>
            </a:fld>
            <a:endParaRPr lang="en-US"/>
          </a:p>
        </p:txBody>
      </p:sp>
    </p:spTree>
    <p:extLst>
      <p:ext uri="{BB962C8B-B14F-4D97-AF65-F5344CB8AC3E}">
        <p14:creationId xmlns:p14="http://schemas.microsoft.com/office/powerpoint/2010/main" val="37607658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08" r:id="rId3"/>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6463-CE73-D4A3-C985-6A4348588F29}"/>
              </a:ext>
            </a:extLst>
          </p:cNvPr>
          <p:cNvSpPr>
            <a:spLocks noGrp="1"/>
          </p:cNvSpPr>
          <p:nvPr>
            <p:ph type="ctrTitle"/>
          </p:nvPr>
        </p:nvSpPr>
        <p:spPr>
          <a:xfrm>
            <a:off x="1898690" y="-20964"/>
            <a:ext cx="3710018" cy="3738722"/>
          </a:xfrm>
        </p:spPr>
        <p:txBody>
          <a:bodyPr>
            <a:normAutofit/>
          </a:bodyPr>
          <a:lstStyle/>
          <a:p>
            <a:r>
              <a:rPr lang="en-US" sz="4400" b="1" dirty="0">
                <a:cs typeface="Algerian" panose="020F0502020204030204" pitchFamily="34" charset="0"/>
              </a:rPr>
              <a:t>Hamilton Street Railway Master Database </a:t>
            </a:r>
          </a:p>
        </p:txBody>
      </p:sp>
      <p:sp>
        <p:nvSpPr>
          <p:cNvPr id="3" name="Subtitle 2">
            <a:extLst>
              <a:ext uri="{FF2B5EF4-FFF2-40B4-BE49-F238E27FC236}">
                <a16:creationId xmlns:a16="http://schemas.microsoft.com/office/drawing/2014/main" id="{1C5E61C2-F24F-13BC-4046-687C4ADEB3C8}"/>
              </a:ext>
            </a:extLst>
          </p:cNvPr>
          <p:cNvSpPr>
            <a:spLocks noGrp="1"/>
          </p:cNvSpPr>
          <p:nvPr>
            <p:ph type="subTitle" idx="1"/>
          </p:nvPr>
        </p:nvSpPr>
        <p:spPr>
          <a:xfrm>
            <a:off x="1552074" y="4271210"/>
            <a:ext cx="4211052" cy="1167063"/>
          </a:xfrm>
        </p:spPr>
        <p:txBody>
          <a:bodyPr>
            <a:normAutofit fontScale="70000" lnSpcReduction="20000"/>
          </a:bodyPr>
          <a:lstStyle/>
          <a:p>
            <a:pPr marL="285750" indent="-285750">
              <a:lnSpc>
                <a:spcPct val="90000"/>
              </a:lnSpc>
              <a:buFontTx/>
              <a:buChar char="-"/>
            </a:pPr>
            <a:r>
              <a:rPr lang="en-US" sz="2200" dirty="0"/>
              <a:t>Saahil Karnik     -</a:t>
            </a:r>
            <a:r>
              <a:rPr lang="en-US" sz="2200" dirty="0" err="1"/>
              <a:t>Zaheeruddin</a:t>
            </a:r>
            <a:r>
              <a:rPr lang="en-US" sz="2200" dirty="0"/>
              <a:t> Siddiqui</a:t>
            </a:r>
          </a:p>
          <a:p>
            <a:pPr marL="285750" indent="-285750">
              <a:lnSpc>
                <a:spcPct val="90000"/>
              </a:lnSpc>
              <a:buFontTx/>
              <a:buChar char="-"/>
            </a:pPr>
            <a:r>
              <a:rPr lang="en-US" sz="2200" dirty="0"/>
              <a:t>Karan Parmar   -Abdul Mohsin Ahmed</a:t>
            </a:r>
          </a:p>
          <a:p>
            <a:pPr marL="285750" indent="-285750">
              <a:lnSpc>
                <a:spcPct val="90000"/>
              </a:lnSpc>
              <a:buFontTx/>
              <a:buChar char="-"/>
            </a:pPr>
            <a:r>
              <a:rPr lang="en-US" sz="2200" dirty="0" err="1"/>
              <a:t>Shrajna</a:t>
            </a:r>
            <a:r>
              <a:rPr lang="en-US" sz="2200" dirty="0"/>
              <a:t> Shetty  -Aman Khan </a:t>
            </a:r>
          </a:p>
          <a:p>
            <a:pPr marL="285750" indent="-285750">
              <a:lnSpc>
                <a:spcPct val="90000"/>
              </a:lnSpc>
              <a:buFontTx/>
              <a:buChar char="-"/>
            </a:pPr>
            <a:endParaRPr lang="en-US" sz="1600" dirty="0"/>
          </a:p>
        </p:txBody>
      </p:sp>
      <p:pic>
        <p:nvPicPr>
          <p:cNvPr id="5" name="Picture 4" descr="A railway junction and power lines">
            <a:extLst>
              <a:ext uri="{FF2B5EF4-FFF2-40B4-BE49-F238E27FC236}">
                <a16:creationId xmlns:a16="http://schemas.microsoft.com/office/drawing/2014/main" id="{1B7AAAE3-4916-063C-9EDE-4131177B5FEB}"/>
              </a:ext>
            </a:extLst>
          </p:cNvPr>
          <p:cNvPicPr>
            <a:picLocks noChangeAspect="1"/>
          </p:cNvPicPr>
          <p:nvPr/>
        </p:nvPicPr>
        <p:blipFill rotWithShape="1">
          <a:blip r:embed="rId3"/>
          <a:srcRect l="20445" r="20625" b="1"/>
          <a:stretch/>
        </p:blipFill>
        <p:spPr>
          <a:xfrm>
            <a:off x="6095998" y="-20965"/>
            <a:ext cx="6096002" cy="6878965"/>
          </a:xfrm>
          <a:prstGeom prst="rect">
            <a:avLst/>
          </a:prstGeom>
        </p:spPr>
      </p:pic>
    </p:spTree>
    <p:extLst>
      <p:ext uri="{BB962C8B-B14F-4D97-AF65-F5344CB8AC3E}">
        <p14:creationId xmlns:p14="http://schemas.microsoft.com/office/powerpoint/2010/main" val="219191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61D9-1426-EB07-B9E3-84F2863B1B88}"/>
              </a:ext>
            </a:extLst>
          </p:cNvPr>
          <p:cNvSpPr>
            <a:spLocks noGrp="1"/>
          </p:cNvSpPr>
          <p:nvPr>
            <p:ph type="title"/>
          </p:nvPr>
        </p:nvSpPr>
        <p:spPr>
          <a:xfrm>
            <a:off x="6483096" y="624110"/>
            <a:ext cx="5021516" cy="1280890"/>
          </a:xfrm>
        </p:spPr>
        <p:txBody>
          <a:bodyPr>
            <a:normAutofit/>
          </a:bodyPr>
          <a:lstStyle/>
          <a:p>
            <a:r>
              <a:rPr lang="en-US"/>
              <a:t>Physical Schema</a:t>
            </a:r>
          </a:p>
        </p:txBody>
      </p:sp>
      <p:sp>
        <p:nvSpPr>
          <p:cNvPr id="3" name="Content Placeholder 2">
            <a:extLst>
              <a:ext uri="{FF2B5EF4-FFF2-40B4-BE49-F238E27FC236}">
                <a16:creationId xmlns:a16="http://schemas.microsoft.com/office/drawing/2014/main" id="{D09E065E-6A58-9529-B749-14A11378E586}"/>
              </a:ext>
            </a:extLst>
          </p:cNvPr>
          <p:cNvSpPr>
            <a:spLocks noGrp="1"/>
          </p:cNvSpPr>
          <p:nvPr>
            <p:ph idx="1"/>
          </p:nvPr>
        </p:nvSpPr>
        <p:spPr>
          <a:xfrm>
            <a:off x="6193971" y="1589314"/>
            <a:ext cx="5310641" cy="5050972"/>
          </a:xfrm>
        </p:spPr>
        <p:txBody>
          <a:bodyPr>
            <a:normAutofit/>
          </a:bodyPr>
          <a:lstStyle/>
          <a:p>
            <a:pPr marL="0" indent="0">
              <a:buNone/>
            </a:pPr>
            <a:r>
              <a:rPr lang="en-US" sz="1700" dirty="0"/>
              <a:t>The most important entities and their attributes are:</a:t>
            </a:r>
          </a:p>
          <a:p>
            <a:pPr lvl="1">
              <a:buFont typeface="Arial" panose="020B0604020202020204" pitchFamily="34" charset="0"/>
              <a:buChar char="•"/>
            </a:pPr>
            <a:r>
              <a:rPr lang="en-US" sz="1700" dirty="0"/>
              <a:t>Person- Name, Gender, Date of birth, Address(Street/City/Province), Occupation. Maintenance Personnel, Passenger Type, Driver etc. are derived from Person.</a:t>
            </a:r>
          </a:p>
          <a:p>
            <a:pPr lvl="1">
              <a:buFont typeface="Arial" panose="020B0604020202020204" pitchFamily="34" charset="0"/>
              <a:buChar char="•"/>
            </a:pPr>
            <a:r>
              <a:rPr lang="en-US" sz="1700" dirty="0"/>
              <a:t>Route- Route#, Name. Route Stop, and Event are derived from Route.</a:t>
            </a:r>
          </a:p>
          <a:p>
            <a:pPr lvl="1">
              <a:buFont typeface="Arial" panose="020B0604020202020204" pitchFamily="34" charset="0"/>
              <a:buChar char="•"/>
            </a:pPr>
            <a:r>
              <a:rPr lang="en-US" sz="1700" dirty="0"/>
              <a:t>Bus- Years in Operation, No. Of Seats, Manufacturer, Route ID, Schedule, Stop, Service are derived from Bus.</a:t>
            </a:r>
          </a:p>
          <a:p>
            <a:pPr lvl="1">
              <a:buFont typeface="Arial" panose="020B0604020202020204" pitchFamily="34" charset="0"/>
              <a:buChar char="•"/>
            </a:pPr>
            <a:endParaRPr lang="en-US" sz="1700" dirty="0"/>
          </a:p>
        </p:txBody>
      </p:sp>
      <p:pic>
        <p:nvPicPr>
          <p:cNvPr id="5" name="Picture 4" descr="Interior of empty bus">
            <a:extLst>
              <a:ext uri="{FF2B5EF4-FFF2-40B4-BE49-F238E27FC236}">
                <a16:creationId xmlns:a16="http://schemas.microsoft.com/office/drawing/2014/main" id="{5081F119-8923-6A24-455B-184920B0D0F7}"/>
              </a:ext>
            </a:extLst>
          </p:cNvPr>
          <p:cNvPicPr>
            <a:picLocks noChangeAspect="1"/>
          </p:cNvPicPr>
          <p:nvPr/>
        </p:nvPicPr>
        <p:blipFill rotWithShape="1">
          <a:blip r:embed="rId3"/>
          <a:srcRect l="28324" r="26211" b="-2"/>
          <a:stretch/>
        </p:blipFill>
        <p:spPr>
          <a:xfrm>
            <a:off x="-1555" y="1731"/>
            <a:ext cx="4671091" cy="6858000"/>
          </a:xfrm>
          <a:prstGeom prst="rect">
            <a:avLst/>
          </a:prstGeom>
        </p:spPr>
      </p:pic>
      <p:sp>
        <p:nvSpPr>
          <p:cNvPr id="6" name="Footer Placeholder 5">
            <a:extLst>
              <a:ext uri="{FF2B5EF4-FFF2-40B4-BE49-F238E27FC236}">
                <a16:creationId xmlns:a16="http://schemas.microsoft.com/office/drawing/2014/main" id="{B0A86276-AE25-C68A-2DBE-995CFCA1C258}"/>
              </a:ext>
            </a:extLst>
          </p:cNvPr>
          <p:cNvSpPr>
            <a:spLocks noGrp="1"/>
          </p:cNvSpPr>
          <p:nvPr>
            <p:ph type="ftr" sz="quarter" idx="11"/>
          </p:nvPr>
        </p:nvSpPr>
        <p:spPr>
          <a:xfrm>
            <a:off x="9122359" y="6135808"/>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10</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1111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AEA-4996-B302-8546-75FA7A98B954}"/>
              </a:ext>
            </a:extLst>
          </p:cNvPr>
          <p:cNvSpPr>
            <a:spLocks noGrp="1"/>
          </p:cNvSpPr>
          <p:nvPr>
            <p:ph type="title"/>
          </p:nvPr>
        </p:nvSpPr>
        <p:spPr>
          <a:xfrm>
            <a:off x="6483096" y="624110"/>
            <a:ext cx="5021516" cy="1280890"/>
          </a:xfrm>
        </p:spPr>
        <p:txBody>
          <a:bodyPr>
            <a:normAutofit/>
          </a:bodyPr>
          <a:lstStyle/>
          <a:p>
            <a:r>
              <a:rPr lang="en-US"/>
              <a:t>Application</a:t>
            </a:r>
            <a:endParaRPr lang="en-US" dirty="0"/>
          </a:p>
        </p:txBody>
      </p:sp>
      <p:sp>
        <p:nvSpPr>
          <p:cNvPr id="3" name="Content Placeholder 2">
            <a:extLst>
              <a:ext uri="{FF2B5EF4-FFF2-40B4-BE49-F238E27FC236}">
                <a16:creationId xmlns:a16="http://schemas.microsoft.com/office/drawing/2014/main" id="{C629A08E-EACB-B13E-42C2-933A44D170EC}"/>
              </a:ext>
            </a:extLst>
          </p:cNvPr>
          <p:cNvSpPr>
            <a:spLocks noGrp="1"/>
          </p:cNvSpPr>
          <p:nvPr>
            <p:ph idx="1"/>
          </p:nvPr>
        </p:nvSpPr>
        <p:spPr>
          <a:xfrm>
            <a:off x="6438191" y="2133600"/>
            <a:ext cx="5066419" cy="3777622"/>
          </a:xfrm>
        </p:spPr>
        <p:txBody>
          <a:bodyPr>
            <a:normAutofit/>
          </a:bodyPr>
          <a:lstStyle/>
          <a:p>
            <a:pPr>
              <a:lnSpc>
                <a:spcPct val="90000"/>
              </a:lnSpc>
            </a:pPr>
            <a:r>
              <a:rPr lang="en-US"/>
              <a:t>Any transit system can use this application to store the details of customers, routes, and vehicles used. </a:t>
            </a:r>
          </a:p>
          <a:p>
            <a:pPr>
              <a:lnSpc>
                <a:spcPct val="90000"/>
              </a:lnSpc>
            </a:pPr>
            <a:r>
              <a:rPr lang="en-US"/>
              <a:t>Aids the management to view snapshots of each significant entity and immediately root out problems. </a:t>
            </a:r>
          </a:p>
          <a:p>
            <a:pPr>
              <a:lnSpc>
                <a:spcPct val="90000"/>
              </a:lnSpc>
            </a:pPr>
            <a:r>
              <a:rPr lang="en-US"/>
              <a:t>Helps provide insights to efficiently manage company resources – vehicles, drivers. </a:t>
            </a:r>
          </a:p>
          <a:p>
            <a:pPr>
              <a:lnSpc>
                <a:spcPct val="90000"/>
              </a:lnSpc>
            </a:pPr>
            <a:r>
              <a:rPr lang="en-US"/>
              <a:t>Helps management to effectively chart out new routes and stops to maximize revenue and increase customer convenience.</a:t>
            </a:r>
          </a:p>
        </p:txBody>
      </p:sp>
      <p:pic>
        <p:nvPicPr>
          <p:cNvPr id="5" name="Picture 4" descr="Light bulb on yellow background with sketched light beams and cord">
            <a:extLst>
              <a:ext uri="{FF2B5EF4-FFF2-40B4-BE49-F238E27FC236}">
                <a16:creationId xmlns:a16="http://schemas.microsoft.com/office/drawing/2014/main" id="{ED8FC340-6530-698C-2176-285519313D81}"/>
              </a:ext>
            </a:extLst>
          </p:cNvPr>
          <p:cNvPicPr>
            <a:picLocks noChangeAspect="1"/>
          </p:cNvPicPr>
          <p:nvPr/>
        </p:nvPicPr>
        <p:blipFill rotWithShape="1">
          <a:blip r:embed="rId2"/>
          <a:srcRect l="51185" r="6927"/>
          <a:stretch/>
        </p:blipFill>
        <p:spPr>
          <a:xfrm>
            <a:off x="-1555" y="1731"/>
            <a:ext cx="4671091" cy="6858000"/>
          </a:xfrm>
          <a:prstGeom prst="rect">
            <a:avLst/>
          </a:prstGeom>
        </p:spPr>
      </p:pic>
      <p:sp>
        <p:nvSpPr>
          <p:cNvPr id="6" name="Footer Placeholder 5">
            <a:extLst>
              <a:ext uri="{FF2B5EF4-FFF2-40B4-BE49-F238E27FC236}">
                <a16:creationId xmlns:a16="http://schemas.microsoft.com/office/drawing/2014/main" id="{B9117C56-5F5E-2E93-2493-D4AD0354085B}"/>
              </a:ext>
            </a:extLst>
          </p:cNvPr>
          <p:cNvSpPr>
            <a:spLocks noGrp="1"/>
          </p:cNvSpPr>
          <p:nvPr>
            <p:ph type="ftr" sz="quarter" idx="11"/>
          </p:nvPr>
        </p:nvSpPr>
        <p:spPr>
          <a:xfrm>
            <a:off x="10337549" y="6135808"/>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11</a:t>
            </a:r>
          </a:p>
        </p:txBody>
      </p:sp>
    </p:spTree>
    <p:extLst>
      <p:ext uri="{BB962C8B-B14F-4D97-AF65-F5344CB8AC3E}">
        <p14:creationId xmlns:p14="http://schemas.microsoft.com/office/powerpoint/2010/main" val="116336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27F7-0C14-E8F1-5D68-7161106732F3}"/>
              </a:ext>
            </a:extLst>
          </p:cNvPr>
          <p:cNvSpPr>
            <a:spLocks noGrp="1"/>
          </p:cNvSpPr>
          <p:nvPr>
            <p:ph type="title"/>
          </p:nvPr>
        </p:nvSpPr>
        <p:spPr>
          <a:xfrm>
            <a:off x="6483096" y="624110"/>
            <a:ext cx="5021516" cy="1280890"/>
          </a:xfrm>
        </p:spPr>
        <p:txBody>
          <a:bodyPr>
            <a:normAutofit/>
          </a:bodyPr>
          <a:lstStyle/>
          <a:p>
            <a:r>
              <a:rPr lang="en-US"/>
              <a:t>Sales &amp; Service Expansion</a:t>
            </a:r>
          </a:p>
        </p:txBody>
      </p:sp>
      <p:sp>
        <p:nvSpPr>
          <p:cNvPr id="3" name="Content Placeholder 2">
            <a:extLst>
              <a:ext uri="{FF2B5EF4-FFF2-40B4-BE49-F238E27FC236}">
                <a16:creationId xmlns:a16="http://schemas.microsoft.com/office/drawing/2014/main" id="{80EE5FA4-133A-8019-47D9-02A89BC6D2B5}"/>
              </a:ext>
            </a:extLst>
          </p:cNvPr>
          <p:cNvSpPr>
            <a:spLocks noGrp="1"/>
          </p:cNvSpPr>
          <p:nvPr>
            <p:ph idx="1"/>
          </p:nvPr>
        </p:nvSpPr>
        <p:spPr>
          <a:xfrm>
            <a:off x="6438191" y="2133600"/>
            <a:ext cx="5066419" cy="3777622"/>
          </a:xfrm>
        </p:spPr>
        <p:txBody>
          <a:bodyPr>
            <a:normAutofit/>
          </a:bodyPr>
          <a:lstStyle/>
          <a:p>
            <a:pPr>
              <a:buFont typeface="Arial" panose="020B0604020202020204" pitchFamily="34" charset="0"/>
              <a:buChar char="•"/>
            </a:pPr>
            <a:r>
              <a:rPr lang="en-US" dirty="0"/>
              <a:t>With the driver models and their respective infractions data, we get insights into trends of drivers committing traffic infractions. This aids in planning and preventing losses through fines and any other legal issues.</a:t>
            </a:r>
          </a:p>
          <a:p>
            <a:pPr>
              <a:buFont typeface="Arial" panose="020B0604020202020204" pitchFamily="34" charset="0"/>
              <a:buChar char="•"/>
            </a:pPr>
            <a:r>
              <a:rPr lang="en-US" dirty="0"/>
              <a:t>We can build new route and transit option for the future reference as per sales, supply and demand of the city population</a:t>
            </a:r>
          </a:p>
        </p:txBody>
      </p:sp>
      <p:pic>
        <p:nvPicPr>
          <p:cNvPr id="5" name="Picture 4" descr="Magnifying glass showing decling performance">
            <a:extLst>
              <a:ext uri="{FF2B5EF4-FFF2-40B4-BE49-F238E27FC236}">
                <a16:creationId xmlns:a16="http://schemas.microsoft.com/office/drawing/2014/main" id="{AC753AE3-2C61-137D-3C39-A0D44C998532}"/>
              </a:ext>
            </a:extLst>
          </p:cNvPr>
          <p:cNvPicPr>
            <a:picLocks noChangeAspect="1"/>
          </p:cNvPicPr>
          <p:nvPr/>
        </p:nvPicPr>
        <p:blipFill rotWithShape="1">
          <a:blip r:embed="rId3"/>
          <a:srcRect l="11986" r="42549" b="-2"/>
          <a:stretch/>
        </p:blipFill>
        <p:spPr>
          <a:xfrm>
            <a:off x="-1555" y="1731"/>
            <a:ext cx="4671091" cy="6858000"/>
          </a:xfrm>
          <a:prstGeom prst="rect">
            <a:avLst/>
          </a:prstGeom>
        </p:spPr>
      </p:pic>
      <p:sp>
        <p:nvSpPr>
          <p:cNvPr id="6" name="Footer Placeholder 5">
            <a:extLst>
              <a:ext uri="{FF2B5EF4-FFF2-40B4-BE49-F238E27FC236}">
                <a16:creationId xmlns:a16="http://schemas.microsoft.com/office/drawing/2014/main" id="{32ED097E-A8C3-58C4-2D37-C6708F09CA04}"/>
              </a:ext>
            </a:extLst>
          </p:cNvPr>
          <p:cNvSpPr>
            <a:spLocks noGrp="1"/>
          </p:cNvSpPr>
          <p:nvPr>
            <p:ph type="ftr" sz="quarter" idx="11"/>
          </p:nvPr>
        </p:nvSpPr>
        <p:spPr>
          <a:xfrm>
            <a:off x="10209211" y="6139822"/>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12</a:t>
            </a:r>
          </a:p>
        </p:txBody>
      </p:sp>
    </p:spTree>
    <p:extLst>
      <p:ext uri="{BB962C8B-B14F-4D97-AF65-F5344CB8AC3E}">
        <p14:creationId xmlns:p14="http://schemas.microsoft.com/office/powerpoint/2010/main" val="249532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9B5C-10BB-CE6B-5AAB-364BC394CD2A}"/>
              </a:ext>
            </a:extLst>
          </p:cNvPr>
          <p:cNvSpPr>
            <a:spLocks noGrp="1"/>
          </p:cNvSpPr>
          <p:nvPr>
            <p:ph type="title"/>
          </p:nvPr>
        </p:nvSpPr>
        <p:spPr>
          <a:xfrm>
            <a:off x="6483096" y="624110"/>
            <a:ext cx="5021516" cy="1280890"/>
          </a:xfrm>
        </p:spPr>
        <p:txBody>
          <a:bodyPr>
            <a:normAutofit/>
          </a:bodyPr>
          <a:lstStyle/>
          <a:p>
            <a:r>
              <a:rPr lang="en-US"/>
              <a:t>Financial Gain</a:t>
            </a:r>
          </a:p>
        </p:txBody>
      </p:sp>
      <p:sp>
        <p:nvSpPr>
          <p:cNvPr id="3" name="Content Placeholder 2">
            <a:extLst>
              <a:ext uri="{FF2B5EF4-FFF2-40B4-BE49-F238E27FC236}">
                <a16:creationId xmlns:a16="http://schemas.microsoft.com/office/drawing/2014/main" id="{695D6009-1CC5-276A-560E-A311E78523CA}"/>
              </a:ext>
            </a:extLst>
          </p:cNvPr>
          <p:cNvSpPr>
            <a:spLocks noGrp="1"/>
          </p:cNvSpPr>
          <p:nvPr>
            <p:ph idx="1"/>
          </p:nvPr>
        </p:nvSpPr>
        <p:spPr>
          <a:xfrm>
            <a:off x="6438191" y="2133600"/>
            <a:ext cx="5066419" cy="3777622"/>
          </a:xfrm>
        </p:spPr>
        <p:txBody>
          <a:bodyPr>
            <a:normAutofit/>
          </a:bodyPr>
          <a:lstStyle/>
          <a:p>
            <a:pPr>
              <a:buFont typeface="Arial" panose="020B0604020202020204" pitchFamily="34" charset="0"/>
              <a:buChar char="•"/>
            </a:pPr>
            <a:r>
              <a:rPr lang="en-US" dirty="0"/>
              <a:t>With this database, the requirements and concerns of the customers and the employees can be analyzed and easily addressed.</a:t>
            </a:r>
          </a:p>
          <a:p>
            <a:pPr>
              <a:buFont typeface="Arial" panose="020B0604020202020204" pitchFamily="34" charset="0"/>
              <a:buChar char="•"/>
            </a:pPr>
            <a:r>
              <a:rPr lang="en-US" dirty="0"/>
              <a:t>Such a comprehensive database with support for business intelligence tools will help the management maximize the resources available. </a:t>
            </a:r>
          </a:p>
          <a:p>
            <a:pPr>
              <a:buFont typeface="Arial" panose="020B0604020202020204" pitchFamily="34" charset="0"/>
              <a:buChar char="•"/>
            </a:pPr>
            <a:r>
              <a:rPr lang="en-US" dirty="0"/>
              <a:t>This assures increasing profitability.</a:t>
            </a:r>
          </a:p>
        </p:txBody>
      </p:sp>
      <p:pic>
        <p:nvPicPr>
          <p:cNvPr id="5" name="Picture 4" descr="Puzzle pieces">
            <a:extLst>
              <a:ext uri="{FF2B5EF4-FFF2-40B4-BE49-F238E27FC236}">
                <a16:creationId xmlns:a16="http://schemas.microsoft.com/office/drawing/2014/main" id="{74CD037E-97E3-5547-926C-7B4C915E75FF}"/>
              </a:ext>
            </a:extLst>
          </p:cNvPr>
          <p:cNvPicPr>
            <a:picLocks noChangeAspect="1"/>
          </p:cNvPicPr>
          <p:nvPr/>
        </p:nvPicPr>
        <p:blipFill rotWithShape="1">
          <a:blip r:embed="rId3"/>
          <a:srcRect l="31162" r="23544"/>
          <a:stretch/>
        </p:blipFill>
        <p:spPr>
          <a:xfrm>
            <a:off x="-1555" y="1731"/>
            <a:ext cx="4671091" cy="6858000"/>
          </a:xfrm>
          <a:prstGeom prst="rect">
            <a:avLst/>
          </a:prstGeom>
        </p:spPr>
      </p:pic>
      <p:sp>
        <p:nvSpPr>
          <p:cNvPr id="6" name="Footer Placeholder 5">
            <a:extLst>
              <a:ext uri="{FF2B5EF4-FFF2-40B4-BE49-F238E27FC236}">
                <a16:creationId xmlns:a16="http://schemas.microsoft.com/office/drawing/2014/main" id="{0B479CF8-77CD-0DE6-BE27-0A9A1E7698A5}"/>
              </a:ext>
            </a:extLst>
          </p:cNvPr>
          <p:cNvSpPr>
            <a:spLocks noGrp="1"/>
          </p:cNvSpPr>
          <p:nvPr>
            <p:ph type="ftr" sz="quarter" idx="11"/>
          </p:nvPr>
        </p:nvSpPr>
        <p:spPr>
          <a:xfrm>
            <a:off x="9591591" y="6135808"/>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13</a:t>
            </a:r>
          </a:p>
        </p:txBody>
      </p:sp>
    </p:spTree>
    <p:extLst>
      <p:ext uri="{BB962C8B-B14F-4D97-AF65-F5344CB8AC3E}">
        <p14:creationId xmlns:p14="http://schemas.microsoft.com/office/powerpoint/2010/main" val="143789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Electronic circuit board">
            <a:extLst>
              <a:ext uri="{FF2B5EF4-FFF2-40B4-BE49-F238E27FC236}">
                <a16:creationId xmlns:a16="http://schemas.microsoft.com/office/drawing/2014/main" id="{366BBEF6-643B-96BF-2AEA-7467BE6519C9}"/>
              </a:ext>
            </a:extLst>
          </p:cNvPr>
          <p:cNvPicPr>
            <a:picLocks noChangeAspect="1"/>
          </p:cNvPicPr>
          <p:nvPr/>
        </p:nvPicPr>
        <p:blipFill rotWithShape="1">
          <a:blip r:embed="rId3"/>
          <a:srcRect l="26277" r="-1" b="-1"/>
          <a:stretch/>
        </p:blipFill>
        <p:spPr>
          <a:xfrm>
            <a:off x="1" y="10"/>
            <a:ext cx="7574440" cy="6857990"/>
          </a:xfrm>
          <a:prstGeom prst="rect">
            <a:avLst/>
          </a:prstGeom>
        </p:spPr>
      </p:pic>
      <p:sp>
        <p:nvSpPr>
          <p:cNvPr id="2" name="Title 1">
            <a:extLst>
              <a:ext uri="{FF2B5EF4-FFF2-40B4-BE49-F238E27FC236}">
                <a16:creationId xmlns:a16="http://schemas.microsoft.com/office/drawing/2014/main" id="{1E3BFA0A-CEDD-F743-EB3B-A48C155F2C89}"/>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Summary</a:t>
            </a:r>
          </a:p>
        </p:txBody>
      </p:sp>
      <p:sp>
        <p:nvSpPr>
          <p:cNvPr id="3" name="Content Placeholder 2">
            <a:extLst>
              <a:ext uri="{FF2B5EF4-FFF2-40B4-BE49-F238E27FC236}">
                <a16:creationId xmlns:a16="http://schemas.microsoft.com/office/drawing/2014/main" id="{05CB0D33-CEBC-9EA1-9868-72A2E9792653}"/>
              </a:ext>
            </a:extLst>
          </p:cNvPr>
          <p:cNvSpPr>
            <a:spLocks noGrp="1"/>
          </p:cNvSpPr>
          <p:nvPr>
            <p:ph idx="1"/>
          </p:nvPr>
        </p:nvSpPr>
        <p:spPr>
          <a:xfrm>
            <a:off x="7860770" y="2017668"/>
            <a:ext cx="3750205" cy="3857816"/>
          </a:xfrm>
        </p:spPr>
        <p:txBody>
          <a:bodyPr>
            <a:normAutofit/>
          </a:bodyPr>
          <a:lstStyle/>
          <a:p>
            <a:pPr>
              <a:buFont typeface="Arial" panose="020B0604020202020204" pitchFamily="34" charset="0"/>
              <a:buChar char="•"/>
            </a:pPr>
            <a:r>
              <a:rPr lang="en-US">
                <a:solidFill>
                  <a:schemeClr val="tx1">
                    <a:lumMod val="95000"/>
                    <a:lumOff val="5000"/>
                  </a:schemeClr>
                </a:solidFill>
              </a:rPr>
              <a:t>So, with this intuitive master database, HSR would have the cutting-edge expertise to take smart business decisions.</a:t>
            </a:r>
          </a:p>
          <a:p>
            <a:pPr>
              <a:buFont typeface="Arial" panose="020B0604020202020204" pitchFamily="34" charset="0"/>
              <a:buChar char="•"/>
            </a:pPr>
            <a:r>
              <a:rPr lang="en-US">
                <a:solidFill>
                  <a:schemeClr val="tx1">
                    <a:lumMod val="95000"/>
                    <a:lumOff val="5000"/>
                  </a:schemeClr>
                </a:solidFill>
              </a:rPr>
              <a:t>It endears the customers and bus drivers.</a:t>
            </a:r>
          </a:p>
          <a:p>
            <a:pPr>
              <a:buFont typeface="Arial" panose="020B0604020202020204" pitchFamily="34" charset="0"/>
              <a:buChar char="•"/>
            </a:pPr>
            <a:r>
              <a:rPr lang="en-US">
                <a:solidFill>
                  <a:schemeClr val="tx1">
                    <a:lumMod val="95000"/>
                    <a:lumOff val="5000"/>
                  </a:schemeClr>
                </a:solidFill>
              </a:rPr>
              <a:t>It ensures that there are no data gaps and keeps track of all the processes involved in this.</a:t>
            </a:r>
          </a:p>
        </p:txBody>
      </p:sp>
      <p:sp>
        <p:nvSpPr>
          <p:cNvPr id="6" name="Footer Placeholder 5">
            <a:extLst>
              <a:ext uri="{FF2B5EF4-FFF2-40B4-BE49-F238E27FC236}">
                <a16:creationId xmlns:a16="http://schemas.microsoft.com/office/drawing/2014/main" id="{7FED7960-24D6-3B18-4397-18FEE150BE5A}"/>
              </a:ext>
            </a:extLst>
          </p:cNvPr>
          <p:cNvSpPr>
            <a:spLocks noGrp="1"/>
          </p:cNvSpPr>
          <p:nvPr>
            <p:ph type="ftr" sz="quarter" idx="11"/>
          </p:nvPr>
        </p:nvSpPr>
        <p:spPr>
          <a:xfrm>
            <a:off x="10084886" y="6135808"/>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14</a:t>
            </a:r>
          </a:p>
        </p:txBody>
      </p:sp>
    </p:spTree>
    <p:extLst>
      <p:ext uri="{BB962C8B-B14F-4D97-AF65-F5344CB8AC3E}">
        <p14:creationId xmlns:p14="http://schemas.microsoft.com/office/powerpoint/2010/main" val="234871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CA"/>
          </a:p>
        </p:txBody>
      </p:sp>
      <p:sp useBgFill="1">
        <p:nvSpPr>
          <p:cNvPr id="42" name="Rectangle 41">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B6E94A19-DE21-E205-D258-6EF28CD087B8}"/>
              </a:ext>
            </a:extLst>
          </p:cNvPr>
          <p:cNvPicPr>
            <a:picLocks noChangeAspect="1"/>
          </p:cNvPicPr>
          <p:nvPr/>
        </p:nvPicPr>
        <p:blipFill rotWithShape="1">
          <a:blip r:embed="rId3"/>
          <a:srcRect t="22256" b="16269"/>
          <a:stretch/>
        </p:blipFill>
        <p:spPr>
          <a:xfrm>
            <a:off x="22374" y="-4737"/>
            <a:ext cx="12191980" cy="6857990"/>
          </a:xfrm>
          <a:prstGeom prst="rect">
            <a:avLst/>
          </a:prstGeom>
        </p:spPr>
      </p:pic>
      <p:sp>
        <p:nvSpPr>
          <p:cNvPr id="44" name="Freeform: Shape 43">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000000">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84707" y="3755319"/>
            <a:ext cx="5478432" cy="1497843"/>
          </a:xfrm>
        </p:spPr>
        <p:txBody>
          <a:bodyPr vert="horz" lIns="91440" tIns="45720" rIns="91440" bIns="45720" rtlCol="0" anchor="b">
            <a:normAutofit/>
          </a:bodyPr>
          <a:lstStyle/>
          <a:p>
            <a:pPr>
              <a:lnSpc>
                <a:spcPct val="90000"/>
              </a:lnSpc>
            </a:pPr>
            <a:r>
              <a:rPr lang="en-US" sz="3400" dirty="0">
                <a:solidFill>
                  <a:srgbClr val="FEFFFF"/>
                </a:solidFill>
              </a:rPr>
              <a:t>Thank </a:t>
            </a:r>
            <a:br>
              <a:rPr lang="en-US" sz="3400" dirty="0">
                <a:solidFill>
                  <a:srgbClr val="FEFFFF"/>
                </a:solidFill>
              </a:rPr>
            </a:br>
            <a:r>
              <a:rPr lang="en-US" sz="3400" dirty="0">
                <a:solidFill>
                  <a:srgbClr val="FEFFFF"/>
                </a:solidFill>
              </a:rPr>
              <a:t>you</a:t>
            </a:r>
          </a:p>
        </p:txBody>
      </p:sp>
    </p:spTree>
    <p:extLst>
      <p:ext uri="{BB962C8B-B14F-4D97-AF65-F5344CB8AC3E}">
        <p14:creationId xmlns:p14="http://schemas.microsoft.com/office/powerpoint/2010/main" val="19731730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6FBC-0426-2EBB-1FF9-96127BD4B55E}"/>
              </a:ext>
            </a:extLst>
          </p:cNvPr>
          <p:cNvSpPr>
            <a:spLocks noGrp="1"/>
          </p:cNvSpPr>
          <p:nvPr>
            <p:ph type="title"/>
          </p:nvPr>
        </p:nvSpPr>
        <p:spPr>
          <a:xfrm>
            <a:off x="6483096" y="624110"/>
            <a:ext cx="5021516" cy="1280890"/>
          </a:xfrm>
        </p:spPr>
        <p:txBody>
          <a:bodyPr>
            <a:normAutofit/>
          </a:bodyPr>
          <a:lstStyle/>
          <a:p>
            <a:r>
              <a:rPr lang="en-US"/>
              <a:t>Outline</a:t>
            </a:r>
            <a:endParaRPr lang="en-CA" dirty="0"/>
          </a:p>
        </p:txBody>
      </p:sp>
      <p:sp>
        <p:nvSpPr>
          <p:cNvPr id="3" name="Content Placeholder 2">
            <a:extLst>
              <a:ext uri="{FF2B5EF4-FFF2-40B4-BE49-F238E27FC236}">
                <a16:creationId xmlns:a16="http://schemas.microsoft.com/office/drawing/2014/main" id="{33B42146-E7A3-9457-33EE-C7313F6A2C1C}"/>
              </a:ext>
            </a:extLst>
          </p:cNvPr>
          <p:cNvSpPr>
            <a:spLocks noGrp="1"/>
          </p:cNvSpPr>
          <p:nvPr>
            <p:ph idx="1"/>
          </p:nvPr>
        </p:nvSpPr>
        <p:spPr>
          <a:xfrm>
            <a:off x="6438191" y="2133600"/>
            <a:ext cx="5066419" cy="3777622"/>
          </a:xfrm>
        </p:spPr>
        <p:txBody>
          <a:bodyPr>
            <a:normAutofit/>
          </a:bodyPr>
          <a:lstStyle/>
          <a:p>
            <a:r>
              <a:rPr lang="en-US" b="0" i="1" u="none" strike="noStrike" baseline="0"/>
              <a:t>Hamilton Street Railway (HSR) </a:t>
            </a:r>
            <a:r>
              <a:rPr lang="en-US" b="0" i="0" u="none" strike="noStrike" baseline="0"/>
              <a:t>is a public transport agency providing bus service in the Hamilton area. </a:t>
            </a:r>
          </a:p>
          <a:p>
            <a:endParaRPr lang="en-US" b="0" i="0" u="none" strike="noStrike" baseline="0"/>
          </a:p>
          <a:p>
            <a:r>
              <a:rPr lang="en-US"/>
              <a:t>We have </a:t>
            </a:r>
            <a:r>
              <a:rPr lang="en-US" b="0" i="0" u="none" strike="noStrike" baseline="0"/>
              <a:t>designed a database that tracks the activity and operations of its bus fleet so they can analyze the utilization of buses and its resources in serving customers. </a:t>
            </a:r>
            <a:endParaRPr lang="en-US">
              <a:highlight>
                <a:srgbClr val="FFFFFF"/>
              </a:highlight>
            </a:endParaRPr>
          </a:p>
          <a:p>
            <a:endParaRPr lang="en-CA" dirty="0"/>
          </a:p>
        </p:txBody>
      </p:sp>
      <p:pic>
        <p:nvPicPr>
          <p:cNvPr id="7" name="Picture 6" descr="View of motion blurred underground railway">
            <a:extLst>
              <a:ext uri="{FF2B5EF4-FFF2-40B4-BE49-F238E27FC236}">
                <a16:creationId xmlns:a16="http://schemas.microsoft.com/office/drawing/2014/main" id="{49C72CAA-37BA-BF3E-9CCF-F686CA8ABF62}"/>
              </a:ext>
            </a:extLst>
          </p:cNvPr>
          <p:cNvPicPr>
            <a:picLocks noChangeAspect="1"/>
          </p:cNvPicPr>
          <p:nvPr/>
        </p:nvPicPr>
        <p:blipFill rotWithShape="1">
          <a:blip r:embed="rId3"/>
          <a:srcRect l="43431" r="11103" b="-2"/>
          <a:stretch/>
        </p:blipFill>
        <p:spPr>
          <a:xfrm>
            <a:off x="-1555" y="1731"/>
            <a:ext cx="4671091" cy="6858000"/>
          </a:xfrm>
          <a:prstGeom prst="rect">
            <a:avLst/>
          </a:prstGeom>
        </p:spPr>
      </p:pic>
      <p:sp>
        <p:nvSpPr>
          <p:cNvPr id="5" name="Footer Placeholder 4">
            <a:extLst>
              <a:ext uri="{FF2B5EF4-FFF2-40B4-BE49-F238E27FC236}">
                <a16:creationId xmlns:a16="http://schemas.microsoft.com/office/drawing/2014/main" id="{6C19CEBD-2B9E-27DB-F760-6F737AB61C37}"/>
              </a:ext>
            </a:extLst>
          </p:cNvPr>
          <p:cNvSpPr>
            <a:spLocks noGrp="1"/>
          </p:cNvSpPr>
          <p:nvPr>
            <p:ph type="ftr" sz="quarter" idx="11"/>
          </p:nvPr>
        </p:nvSpPr>
        <p:spPr>
          <a:xfrm>
            <a:off x="10277391" y="6318370"/>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2</a:t>
            </a:r>
          </a:p>
        </p:txBody>
      </p:sp>
    </p:spTree>
    <p:extLst>
      <p:ext uri="{BB962C8B-B14F-4D97-AF65-F5344CB8AC3E}">
        <p14:creationId xmlns:p14="http://schemas.microsoft.com/office/powerpoint/2010/main" val="165525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568E-9EC7-A068-B71F-364F128B9CF5}"/>
              </a:ext>
            </a:extLst>
          </p:cNvPr>
          <p:cNvSpPr>
            <a:spLocks noGrp="1"/>
          </p:cNvSpPr>
          <p:nvPr>
            <p:ph type="title"/>
          </p:nvPr>
        </p:nvSpPr>
        <p:spPr>
          <a:xfrm>
            <a:off x="6483096" y="624110"/>
            <a:ext cx="5021516" cy="1280890"/>
          </a:xfrm>
        </p:spPr>
        <p:txBody>
          <a:bodyPr>
            <a:normAutofit/>
          </a:bodyPr>
          <a:lstStyle/>
          <a:p>
            <a:r>
              <a:rPr lang="en-US"/>
              <a:t>Executive Summary</a:t>
            </a:r>
          </a:p>
        </p:txBody>
      </p:sp>
      <p:sp>
        <p:nvSpPr>
          <p:cNvPr id="3" name="Content Placeholder 2">
            <a:extLst>
              <a:ext uri="{FF2B5EF4-FFF2-40B4-BE49-F238E27FC236}">
                <a16:creationId xmlns:a16="http://schemas.microsoft.com/office/drawing/2014/main" id="{8D243C5C-6B11-7193-58CB-C888669DFEE0}"/>
              </a:ext>
            </a:extLst>
          </p:cNvPr>
          <p:cNvSpPr>
            <a:spLocks noGrp="1"/>
          </p:cNvSpPr>
          <p:nvPr>
            <p:ph idx="1"/>
          </p:nvPr>
        </p:nvSpPr>
        <p:spPr>
          <a:xfrm>
            <a:off x="6438191" y="2133600"/>
            <a:ext cx="5066419" cy="3777622"/>
          </a:xfrm>
        </p:spPr>
        <p:txBody>
          <a:bodyPr>
            <a:normAutofit/>
          </a:bodyPr>
          <a:lstStyle/>
          <a:p>
            <a:pPr marL="0" indent="0">
              <a:lnSpc>
                <a:spcPct val="90000"/>
              </a:lnSpc>
              <a:buNone/>
            </a:pPr>
            <a:r>
              <a:rPr lang="en-US" sz="1500" dirty="0"/>
              <a:t>We have designed the Hamilton Street Railway Master Database system, which has many robust and productive features.</a:t>
            </a:r>
          </a:p>
          <a:p>
            <a:pPr>
              <a:lnSpc>
                <a:spcPct val="90000"/>
              </a:lnSpc>
            </a:pPr>
            <a:r>
              <a:rPr lang="en-US" sz="1500" dirty="0"/>
              <a:t>Organized and stored individual data items in table format.</a:t>
            </a:r>
          </a:p>
          <a:p>
            <a:pPr>
              <a:lnSpc>
                <a:spcPct val="90000"/>
              </a:lnSpc>
            </a:pPr>
            <a:r>
              <a:rPr lang="en-US" sz="1500" dirty="0"/>
              <a:t>Displayed relationships / associations among entities as shown in Entity Relationship diagrams (ERDs).</a:t>
            </a:r>
          </a:p>
          <a:p>
            <a:pPr>
              <a:lnSpc>
                <a:spcPct val="90000"/>
              </a:lnSpc>
            </a:pPr>
            <a:r>
              <a:rPr lang="en-US" sz="1500" dirty="0"/>
              <a:t>Included details of physical data store organization including field name, field types, field size and other related metadata.</a:t>
            </a:r>
          </a:p>
          <a:p>
            <a:pPr>
              <a:lnSpc>
                <a:spcPct val="90000"/>
              </a:lnSpc>
            </a:pPr>
            <a:r>
              <a:rPr lang="en-US" sz="1500" dirty="0"/>
              <a:t>Exercised access and content controls, allowable values used for specific data items, list of users allowed to read or update data items via customized views.</a:t>
            </a:r>
          </a:p>
          <a:p>
            <a:pPr marL="0" indent="0">
              <a:lnSpc>
                <a:spcPct val="90000"/>
              </a:lnSpc>
              <a:buNone/>
            </a:pPr>
            <a:endParaRPr lang="en-US" sz="1500" dirty="0"/>
          </a:p>
        </p:txBody>
      </p:sp>
      <p:pic>
        <p:nvPicPr>
          <p:cNvPr id="5" name="Picture 4" descr="3D box skeletons">
            <a:extLst>
              <a:ext uri="{FF2B5EF4-FFF2-40B4-BE49-F238E27FC236}">
                <a16:creationId xmlns:a16="http://schemas.microsoft.com/office/drawing/2014/main" id="{7EBA2AAA-459C-653C-0905-48507AFA6E60}"/>
              </a:ext>
            </a:extLst>
          </p:cNvPr>
          <p:cNvPicPr>
            <a:picLocks noChangeAspect="1"/>
          </p:cNvPicPr>
          <p:nvPr/>
        </p:nvPicPr>
        <p:blipFill rotWithShape="1">
          <a:blip r:embed="rId3"/>
          <a:srcRect l="28984" r="25551" b="-2"/>
          <a:stretch/>
        </p:blipFill>
        <p:spPr>
          <a:xfrm>
            <a:off x="-1555" y="23503"/>
            <a:ext cx="4671091" cy="6858000"/>
          </a:xfrm>
          <a:prstGeom prst="rect">
            <a:avLst/>
          </a:prstGeom>
        </p:spPr>
      </p:pic>
      <p:sp>
        <p:nvSpPr>
          <p:cNvPr id="7" name="Footer Placeholder 4">
            <a:extLst>
              <a:ext uri="{FF2B5EF4-FFF2-40B4-BE49-F238E27FC236}">
                <a16:creationId xmlns:a16="http://schemas.microsoft.com/office/drawing/2014/main" id="{60A50CDA-E4BC-6A55-0E8A-BB8BFB094620}"/>
              </a:ext>
            </a:extLst>
          </p:cNvPr>
          <p:cNvSpPr>
            <a:spLocks noGrp="1"/>
          </p:cNvSpPr>
          <p:nvPr>
            <p:ph type="ftr" sz="quarter" idx="11"/>
          </p:nvPr>
        </p:nvSpPr>
        <p:spPr>
          <a:xfrm>
            <a:off x="10277392" y="6318370"/>
            <a:ext cx="436102"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3</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36239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F6E-7922-D5C7-D52D-7C0B099AD3FA}"/>
              </a:ext>
            </a:extLst>
          </p:cNvPr>
          <p:cNvSpPr>
            <a:spLocks noGrp="1"/>
          </p:cNvSpPr>
          <p:nvPr>
            <p:ph type="title"/>
          </p:nvPr>
        </p:nvSpPr>
        <p:spPr>
          <a:xfrm>
            <a:off x="5453743" y="624110"/>
            <a:ext cx="6050869" cy="595090"/>
          </a:xfrm>
        </p:spPr>
        <p:txBody>
          <a:bodyPr>
            <a:normAutofit fontScale="90000"/>
          </a:bodyPr>
          <a:lstStyle/>
          <a:p>
            <a:r>
              <a:rPr lang="en-US" dirty="0"/>
              <a:t>Initial Phase to Design Phase</a:t>
            </a:r>
          </a:p>
        </p:txBody>
      </p:sp>
      <p:sp>
        <p:nvSpPr>
          <p:cNvPr id="3" name="Content Placeholder 2">
            <a:extLst>
              <a:ext uri="{FF2B5EF4-FFF2-40B4-BE49-F238E27FC236}">
                <a16:creationId xmlns:a16="http://schemas.microsoft.com/office/drawing/2014/main" id="{79AFAAE6-67F1-3CE0-ECBC-64A777E689B2}"/>
              </a:ext>
            </a:extLst>
          </p:cNvPr>
          <p:cNvSpPr>
            <a:spLocks noGrp="1"/>
          </p:cNvSpPr>
          <p:nvPr>
            <p:ph idx="1"/>
          </p:nvPr>
        </p:nvSpPr>
        <p:spPr>
          <a:xfrm>
            <a:off x="5708905" y="1219200"/>
            <a:ext cx="5795705" cy="5246914"/>
          </a:xfrm>
        </p:spPr>
        <p:txBody>
          <a:bodyPr>
            <a:normAutofit/>
          </a:bodyPr>
          <a:lstStyle/>
          <a:p>
            <a:pPr>
              <a:lnSpc>
                <a:spcPct val="90000"/>
              </a:lnSpc>
            </a:pPr>
            <a:r>
              <a:rPr lang="en-US" sz="1600" dirty="0"/>
              <a:t>Collecting Requirements</a:t>
            </a:r>
          </a:p>
          <a:p>
            <a:pPr marL="0" indent="0">
              <a:lnSpc>
                <a:spcPct val="90000"/>
              </a:lnSpc>
              <a:buNone/>
            </a:pPr>
            <a:r>
              <a:rPr lang="en-US" sz="1600" dirty="0"/>
              <a:t>      Documentation of the most common concerns and expected features by collaborating with current customers and relevant stakeholders.</a:t>
            </a:r>
          </a:p>
          <a:p>
            <a:pPr>
              <a:lnSpc>
                <a:spcPct val="90000"/>
              </a:lnSpc>
            </a:pPr>
            <a:r>
              <a:rPr lang="en-US" sz="1600" dirty="0"/>
              <a:t>Conceptual Modelling</a:t>
            </a:r>
          </a:p>
          <a:p>
            <a:pPr marL="0" indent="0">
              <a:lnSpc>
                <a:spcPct val="90000"/>
              </a:lnSpc>
              <a:buNone/>
            </a:pPr>
            <a:r>
              <a:rPr lang="en-US" sz="1600" dirty="0"/>
              <a:t>      Cognitive perception of the data and its related processes by identifying entities, defining attributes, establishing relationships and business rules.</a:t>
            </a:r>
          </a:p>
          <a:p>
            <a:pPr>
              <a:lnSpc>
                <a:spcPct val="90000"/>
              </a:lnSpc>
            </a:pPr>
            <a:r>
              <a:rPr lang="en-US" sz="1600" dirty="0"/>
              <a:t>Logical Modelling</a:t>
            </a:r>
          </a:p>
          <a:p>
            <a:pPr marL="0" indent="0">
              <a:lnSpc>
                <a:spcPct val="90000"/>
              </a:lnSpc>
              <a:buNone/>
            </a:pPr>
            <a:r>
              <a:rPr lang="en-US" sz="1600" dirty="0"/>
              <a:t>      Clear pictorial representation of the data with all its child elements and high-level functionality. </a:t>
            </a:r>
            <a:r>
              <a:rPr lang="en-US" sz="1600" dirty="0">
                <a:solidFill>
                  <a:schemeClr val="tx1">
                    <a:lumMod val="95000"/>
                    <a:lumOff val="5000"/>
                  </a:schemeClr>
                </a:solidFill>
              </a:rPr>
              <a:t>Primarily involved in designing the system with 4 core components which interact with each other resulting in child elements</a:t>
            </a:r>
            <a:endParaRPr lang="en-US" sz="1600" dirty="0"/>
          </a:p>
          <a:p>
            <a:pPr>
              <a:lnSpc>
                <a:spcPct val="90000"/>
              </a:lnSpc>
            </a:pPr>
            <a:r>
              <a:rPr lang="en-US" sz="1600" dirty="0"/>
              <a:t>Physical Database Design</a:t>
            </a:r>
          </a:p>
          <a:p>
            <a:pPr marL="0" indent="0">
              <a:lnSpc>
                <a:spcPct val="90000"/>
              </a:lnSpc>
              <a:buNone/>
            </a:pPr>
            <a:r>
              <a:rPr lang="en-US" sz="1600" dirty="0"/>
              <a:t>        ERD-based development of the database which comprises the table columns with involved relationships.</a:t>
            </a:r>
            <a:r>
              <a:rPr lang="en-US" sz="1600" dirty="0">
                <a:solidFill>
                  <a:schemeClr val="tx1">
                    <a:lumMod val="95000"/>
                    <a:lumOff val="5000"/>
                  </a:schemeClr>
                </a:solidFill>
              </a:rPr>
              <a:t> Using these core and child entities, we normalized the flow of data and designed the Entity Relationship Diagram.</a:t>
            </a:r>
          </a:p>
          <a:p>
            <a:pPr marL="0" indent="0">
              <a:lnSpc>
                <a:spcPct val="90000"/>
              </a:lnSpc>
              <a:buNone/>
            </a:pPr>
            <a:endParaRPr lang="en-US" dirty="0">
              <a:solidFill>
                <a:schemeClr val="tx1">
                  <a:lumMod val="95000"/>
                  <a:lumOff val="5000"/>
                </a:schemeClr>
              </a:solidFill>
            </a:endParaRPr>
          </a:p>
          <a:p>
            <a:pPr marL="0" indent="0">
              <a:lnSpc>
                <a:spcPct val="90000"/>
              </a:lnSpc>
              <a:buNone/>
            </a:pPr>
            <a:endParaRPr lang="en-US" sz="1400" dirty="0"/>
          </a:p>
          <a:p>
            <a:pPr marL="0" indent="0">
              <a:lnSpc>
                <a:spcPct val="90000"/>
              </a:lnSpc>
              <a:buNone/>
            </a:pPr>
            <a:endParaRPr lang="en-US" sz="1400" dirty="0"/>
          </a:p>
        </p:txBody>
      </p:sp>
      <p:pic>
        <p:nvPicPr>
          <p:cNvPr id="47" name="Picture 46" descr="Technological background">
            <a:extLst>
              <a:ext uri="{FF2B5EF4-FFF2-40B4-BE49-F238E27FC236}">
                <a16:creationId xmlns:a16="http://schemas.microsoft.com/office/drawing/2014/main" id="{E32E7567-98DF-5918-AC05-68FED324114F}"/>
              </a:ext>
            </a:extLst>
          </p:cNvPr>
          <p:cNvPicPr>
            <a:picLocks noChangeAspect="1"/>
          </p:cNvPicPr>
          <p:nvPr/>
        </p:nvPicPr>
        <p:blipFill rotWithShape="1">
          <a:blip r:embed="rId3"/>
          <a:srcRect l="19800" r="34735" b="-2"/>
          <a:stretch/>
        </p:blipFill>
        <p:spPr>
          <a:xfrm>
            <a:off x="-1555" y="1731"/>
            <a:ext cx="4671091" cy="6858000"/>
          </a:xfrm>
          <a:prstGeom prst="rect">
            <a:avLst/>
          </a:prstGeom>
        </p:spPr>
      </p:pic>
      <p:sp>
        <p:nvSpPr>
          <p:cNvPr id="5" name="Footer Placeholder 4">
            <a:extLst>
              <a:ext uri="{FF2B5EF4-FFF2-40B4-BE49-F238E27FC236}">
                <a16:creationId xmlns:a16="http://schemas.microsoft.com/office/drawing/2014/main" id="{8E4BB2A9-CC1C-15CC-D39D-0DF3AD2C5200}"/>
              </a:ext>
            </a:extLst>
          </p:cNvPr>
          <p:cNvSpPr>
            <a:spLocks noGrp="1"/>
          </p:cNvSpPr>
          <p:nvPr>
            <p:ph type="ftr" sz="quarter" idx="11"/>
          </p:nvPr>
        </p:nvSpPr>
        <p:spPr>
          <a:xfrm>
            <a:off x="10373643" y="6283551"/>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4</a:t>
            </a:r>
          </a:p>
        </p:txBody>
      </p:sp>
    </p:spTree>
    <p:extLst>
      <p:ext uri="{BB962C8B-B14F-4D97-AF65-F5344CB8AC3E}">
        <p14:creationId xmlns:p14="http://schemas.microsoft.com/office/powerpoint/2010/main" val="41889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9B99-BE3E-2AFD-A005-E2CB07D39BB1}"/>
              </a:ext>
            </a:extLst>
          </p:cNvPr>
          <p:cNvSpPr>
            <a:spLocks noGrp="1"/>
          </p:cNvSpPr>
          <p:nvPr>
            <p:ph type="title"/>
          </p:nvPr>
        </p:nvSpPr>
        <p:spPr>
          <a:xfrm>
            <a:off x="6483096" y="624110"/>
            <a:ext cx="5021516" cy="1280890"/>
          </a:xfrm>
        </p:spPr>
        <p:txBody>
          <a:bodyPr>
            <a:normAutofit/>
          </a:bodyPr>
          <a:lstStyle/>
          <a:p>
            <a:r>
              <a:rPr lang="en-US" dirty="0"/>
              <a:t>Business Rules</a:t>
            </a:r>
          </a:p>
        </p:txBody>
      </p:sp>
      <p:sp>
        <p:nvSpPr>
          <p:cNvPr id="45" name="Content Placeholder 2">
            <a:extLst>
              <a:ext uri="{FF2B5EF4-FFF2-40B4-BE49-F238E27FC236}">
                <a16:creationId xmlns:a16="http://schemas.microsoft.com/office/drawing/2014/main" id="{ECEA3159-9521-E6E5-2CE7-8CD7E9DAC3D7}"/>
              </a:ext>
            </a:extLst>
          </p:cNvPr>
          <p:cNvSpPr>
            <a:spLocks noGrp="1"/>
          </p:cNvSpPr>
          <p:nvPr>
            <p:ph idx="1"/>
          </p:nvPr>
        </p:nvSpPr>
        <p:spPr>
          <a:xfrm>
            <a:off x="6438191" y="1323475"/>
            <a:ext cx="5066419" cy="5342020"/>
          </a:xfrm>
        </p:spPr>
        <p:txBody>
          <a:bodyPr>
            <a:normAutofit fontScale="92500" lnSpcReduction="10000"/>
          </a:bodyPr>
          <a:lstStyle/>
          <a:p>
            <a:pPr>
              <a:lnSpc>
                <a:spcPct val="90000"/>
              </a:lnSpc>
            </a:pPr>
            <a:r>
              <a:rPr lang="en-CA" dirty="0">
                <a:effectLst/>
                <a:latin typeface="+mj-lt"/>
                <a:ea typeface="Aptos" panose="020B0004020202020204" pitchFamily="34" charset="0"/>
              </a:rPr>
              <a:t>Event Information: Each event representing a closure or disruption in a specific route must have a unique identifier, name, description, start date and time, end date and time, and affected route(s) recorded.</a:t>
            </a:r>
          </a:p>
          <a:p>
            <a:pPr>
              <a:lnSpc>
                <a:spcPct val="90000"/>
              </a:lnSpc>
            </a:pPr>
            <a:r>
              <a:rPr lang="en-CA" dirty="0">
                <a:effectLst/>
                <a:latin typeface="+mj-lt"/>
                <a:ea typeface="Aptos" panose="020B0004020202020204" pitchFamily="34" charset="0"/>
              </a:rPr>
              <a:t>Closure Events: Events representing closures or disruptions must specify the affected route(s) and the duration of the closure (start and end date and time).</a:t>
            </a:r>
          </a:p>
          <a:p>
            <a:pPr>
              <a:lnSpc>
                <a:spcPct val="90000"/>
              </a:lnSpc>
            </a:pPr>
            <a:r>
              <a:rPr lang="en-CA" dirty="0">
                <a:effectLst/>
                <a:latin typeface="+mj-lt"/>
                <a:ea typeface="Aptos" panose="020B0004020202020204" pitchFamily="34" charset="0"/>
              </a:rPr>
              <a:t>Alternate Services: During closures, passengers must be informed about alternate routes, services or transportation options to minimize inconvenience.</a:t>
            </a:r>
          </a:p>
          <a:p>
            <a:pPr>
              <a:lnSpc>
                <a:spcPct val="90000"/>
              </a:lnSpc>
            </a:pPr>
            <a:r>
              <a:rPr lang="en-CA" dirty="0">
                <a:latin typeface="+mj-lt"/>
                <a:ea typeface="Aptos" panose="020B0004020202020204" pitchFamily="34" charset="0"/>
              </a:rPr>
              <a:t>Bus Information: Each bus must have a unique identifier, years in operation, number of seats, manufacturer, advertising revenue, and fuel type recorded.</a:t>
            </a:r>
          </a:p>
          <a:p>
            <a:pPr>
              <a:lnSpc>
                <a:spcPct val="90000"/>
              </a:lnSpc>
            </a:pPr>
            <a:r>
              <a:rPr lang="en-CA" dirty="0">
                <a:effectLst/>
                <a:latin typeface="+mj-lt"/>
                <a:ea typeface="Aptos" panose="020B0004020202020204" pitchFamily="34" charset="0"/>
              </a:rPr>
              <a:t>Route and Stop Information: Routes and stops must have unique identifiers and names. A route contains multiple stops, and a stop may belong to multiple routes.</a:t>
            </a:r>
          </a:p>
          <a:p>
            <a:pPr>
              <a:lnSpc>
                <a:spcPct val="90000"/>
              </a:lnSpc>
            </a:pPr>
            <a:endParaRPr lang="en-CA" dirty="0">
              <a:effectLst/>
              <a:latin typeface="+mj-lt"/>
              <a:ea typeface="Aptos" panose="020B0004020202020204" pitchFamily="34" charset="0"/>
            </a:endParaRPr>
          </a:p>
          <a:p>
            <a:pPr>
              <a:lnSpc>
                <a:spcPct val="90000"/>
              </a:lnSpc>
            </a:pPr>
            <a:endParaRPr lang="en-CA" dirty="0">
              <a:effectLst/>
              <a:latin typeface="+mj-lt"/>
              <a:ea typeface="Aptos" panose="020B0004020202020204" pitchFamily="34" charset="0"/>
            </a:endParaRPr>
          </a:p>
          <a:p>
            <a:pPr>
              <a:lnSpc>
                <a:spcPct val="90000"/>
              </a:lnSpc>
            </a:pPr>
            <a:endParaRPr lang="en-CA" dirty="0">
              <a:effectLst/>
              <a:latin typeface="+mj-lt"/>
              <a:ea typeface="Aptos" panose="020B0004020202020204" pitchFamily="34" charset="0"/>
            </a:endParaRPr>
          </a:p>
          <a:p>
            <a:pPr>
              <a:lnSpc>
                <a:spcPct val="90000"/>
              </a:lnSpc>
            </a:pPr>
            <a:endParaRPr lang="en-CA" sz="1500" dirty="0"/>
          </a:p>
          <a:p>
            <a:pPr>
              <a:lnSpc>
                <a:spcPct val="90000"/>
              </a:lnSpc>
            </a:pPr>
            <a:endParaRPr lang="en-US" sz="1500" dirty="0"/>
          </a:p>
        </p:txBody>
      </p:sp>
      <p:pic>
        <p:nvPicPr>
          <p:cNvPr id="5" name="Picture 4">
            <a:extLst>
              <a:ext uri="{FF2B5EF4-FFF2-40B4-BE49-F238E27FC236}">
                <a16:creationId xmlns:a16="http://schemas.microsoft.com/office/drawing/2014/main" id="{85E78C47-D2A5-364B-DA58-7D98B7329054}"/>
              </a:ext>
            </a:extLst>
          </p:cNvPr>
          <p:cNvPicPr>
            <a:picLocks noChangeAspect="1"/>
          </p:cNvPicPr>
          <p:nvPr/>
        </p:nvPicPr>
        <p:blipFill rotWithShape="1">
          <a:blip r:embed="rId3"/>
          <a:srcRect l="19408" r="42279"/>
          <a:stretch/>
        </p:blipFill>
        <p:spPr>
          <a:xfrm>
            <a:off x="-1555" y="1731"/>
            <a:ext cx="4671091" cy="6858000"/>
          </a:xfrm>
          <a:prstGeom prst="rect">
            <a:avLst/>
          </a:prstGeom>
        </p:spPr>
      </p:pic>
      <p:sp>
        <p:nvSpPr>
          <p:cNvPr id="6" name="Footer Placeholder 4">
            <a:extLst>
              <a:ext uri="{FF2B5EF4-FFF2-40B4-BE49-F238E27FC236}">
                <a16:creationId xmlns:a16="http://schemas.microsoft.com/office/drawing/2014/main" id="{B5FF032C-4A4C-135D-D34A-7E421A8E470A}"/>
              </a:ext>
            </a:extLst>
          </p:cNvPr>
          <p:cNvSpPr>
            <a:spLocks noGrp="1"/>
          </p:cNvSpPr>
          <p:nvPr>
            <p:ph type="ftr" sz="quarter" idx="11"/>
          </p:nvPr>
        </p:nvSpPr>
        <p:spPr>
          <a:xfrm>
            <a:off x="10277391" y="6318370"/>
            <a:ext cx="354215"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5</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2895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9B99-BE3E-2AFD-A005-E2CB07D39BB1}"/>
              </a:ext>
            </a:extLst>
          </p:cNvPr>
          <p:cNvSpPr>
            <a:spLocks noGrp="1"/>
          </p:cNvSpPr>
          <p:nvPr>
            <p:ph type="title"/>
          </p:nvPr>
        </p:nvSpPr>
        <p:spPr>
          <a:xfrm>
            <a:off x="6483096" y="261257"/>
            <a:ext cx="5021516" cy="1328057"/>
          </a:xfrm>
        </p:spPr>
        <p:txBody>
          <a:bodyPr>
            <a:normAutofit/>
          </a:bodyPr>
          <a:lstStyle/>
          <a:p>
            <a:r>
              <a:rPr lang="en-US" dirty="0"/>
              <a:t>Business Rules</a:t>
            </a:r>
            <a:br>
              <a:rPr lang="en-US" dirty="0"/>
            </a:br>
            <a:r>
              <a:rPr lang="en-US" dirty="0"/>
              <a:t>(Continued)</a:t>
            </a:r>
          </a:p>
        </p:txBody>
      </p:sp>
      <p:sp>
        <p:nvSpPr>
          <p:cNvPr id="45" name="Content Placeholder 2">
            <a:extLst>
              <a:ext uri="{FF2B5EF4-FFF2-40B4-BE49-F238E27FC236}">
                <a16:creationId xmlns:a16="http://schemas.microsoft.com/office/drawing/2014/main" id="{ECEA3159-9521-E6E5-2CE7-8CD7E9DAC3D7}"/>
              </a:ext>
            </a:extLst>
          </p:cNvPr>
          <p:cNvSpPr>
            <a:spLocks noGrp="1"/>
          </p:cNvSpPr>
          <p:nvPr>
            <p:ph idx="1"/>
          </p:nvPr>
        </p:nvSpPr>
        <p:spPr>
          <a:xfrm>
            <a:off x="5919537" y="1502229"/>
            <a:ext cx="5585073" cy="5355771"/>
          </a:xfrm>
        </p:spPr>
        <p:txBody>
          <a:bodyPr>
            <a:normAutofit/>
          </a:bodyPr>
          <a:lstStyle/>
          <a:p>
            <a:pPr>
              <a:lnSpc>
                <a:spcPct val="90000"/>
              </a:lnSpc>
            </a:pPr>
            <a:r>
              <a:rPr lang="en-US" sz="1700" dirty="0"/>
              <a:t>Recording Closure Reasons: The reason for the closure event (e.g., track maintenance, emergency repair) must be recorded for tracking and analysis purposes.</a:t>
            </a:r>
          </a:p>
          <a:p>
            <a:pPr>
              <a:lnSpc>
                <a:spcPct val="90000"/>
              </a:lnSpc>
            </a:pPr>
            <a:r>
              <a:rPr lang="en-US" sz="1700" dirty="0"/>
              <a:t>Coordination with Maintenance: Closure events may be initiated due to maintenance activities, and there must be coordination between maintenance personnel and operations staff to ensure timely completion of maintenance work and restoration of service</a:t>
            </a:r>
          </a:p>
          <a:p>
            <a:pPr>
              <a:lnSpc>
                <a:spcPct val="90000"/>
              </a:lnSpc>
            </a:pPr>
            <a:r>
              <a:rPr lang="en-US" sz="1700" dirty="0"/>
              <a:t>No Service during Closure: During the duration of a closure event, no buses will operate on the affected route(s).</a:t>
            </a:r>
          </a:p>
          <a:p>
            <a:pPr>
              <a:lnSpc>
                <a:spcPct val="90000"/>
              </a:lnSpc>
            </a:pPr>
            <a:r>
              <a:rPr lang="en-US" sz="1700" dirty="0"/>
              <a:t>Communication of Closure: Closure events must be communicated to passengers through appropriate channels (e.g., website, mobile app, signage at stops) to inform them about service disruptions.</a:t>
            </a:r>
          </a:p>
          <a:p>
            <a:pPr>
              <a:lnSpc>
                <a:spcPct val="90000"/>
              </a:lnSpc>
            </a:pPr>
            <a:r>
              <a:rPr lang="en-CA" sz="1700" dirty="0"/>
              <a:t>Sites must have their name, address, phone number, capacity, and category recorded. </a:t>
            </a:r>
          </a:p>
          <a:p>
            <a:pPr>
              <a:lnSpc>
                <a:spcPct val="90000"/>
              </a:lnSpc>
            </a:pPr>
            <a:endParaRPr lang="en-CA" sz="1500" dirty="0">
              <a:effectLst/>
              <a:latin typeface="+mj-lt"/>
              <a:ea typeface="Aptos" panose="020B0004020202020204" pitchFamily="34" charset="0"/>
            </a:endParaRPr>
          </a:p>
          <a:p>
            <a:pPr>
              <a:lnSpc>
                <a:spcPct val="90000"/>
              </a:lnSpc>
            </a:pPr>
            <a:endParaRPr lang="en-CA" sz="1500" dirty="0">
              <a:effectLst/>
              <a:latin typeface="+mj-lt"/>
              <a:ea typeface="Aptos" panose="020B0004020202020204" pitchFamily="34" charset="0"/>
            </a:endParaRPr>
          </a:p>
          <a:p>
            <a:pPr>
              <a:lnSpc>
                <a:spcPct val="90000"/>
              </a:lnSpc>
            </a:pPr>
            <a:endParaRPr lang="en-CA" sz="1500" dirty="0"/>
          </a:p>
          <a:p>
            <a:pPr>
              <a:lnSpc>
                <a:spcPct val="90000"/>
              </a:lnSpc>
            </a:pPr>
            <a:endParaRPr lang="en-US" sz="1500" dirty="0"/>
          </a:p>
        </p:txBody>
      </p:sp>
      <p:pic>
        <p:nvPicPr>
          <p:cNvPr id="5" name="Picture 4">
            <a:extLst>
              <a:ext uri="{FF2B5EF4-FFF2-40B4-BE49-F238E27FC236}">
                <a16:creationId xmlns:a16="http://schemas.microsoft.com/office/drawing/2014/main" id="{85E78C47-D2A5-364B-DA58-7D98B7329054}"/>
              </a:ext>
            </a:extLst>
          </p:cNvPr>
          <p:cNvPicPr>
            <a:picLocks noChangeAspect="1"/>
          </p:cNvPicPr>
          <p:nvPr/>
        </p:nvPicPr>
        <p:blipFill rotWithShape="1">
          <a:blip r:embed="rId3"/>
          <a:srcRect l="19408" r="42279"/>
          <a:stretch/>
        </p:blipFill>
        <p:spPr>
          <a:xfrm>
            <a:off x="-1555" y="1731"/>
            <a:ext cx="4671091" cy="6858000"/>
          </a:xfrm>
          <a:prstGeom prst="rect">
            <a:avLst/>
          </a:prstGeom>
        </p:spPr>
      </p:pic>
      <p:sp>
        <p:nvSpPr>
          <p:cNvPr id="7" name="TextBox 6">
            <a:extLst>
              <a:ext uri="{FF2B5EF4-FFF2-40B4-BE49-F238E27FC236}">
                <a16:creationId xmlns:a16="http://schemas.microsoft.com/office/drawing/2014/main" id="{9E0C19AA-25A6-CC22-47BA-32FAE409DA88}"/>
              </a:ext>
            </a:extLst>
          </p:cNvPr>
          <p:cNvSpPr txBox="1"/>
          <p:nvPr/>
        </p:nvSpPr>
        <p:spPr>
          <a:xfrm>
            <a:off x="11504610" y="6412077"/>
            <a:ext cx="412845"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6</a:t>
            </a:r>
            <a:endParaRPr kumimoji="0" lang="en-US" sz="1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544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9771-550D-51BD-F0EF-8848906145A7}"/>
              </a:ext>
            </a:extLst>
          </p:cNvPr>
          <p:cNvSpPr>
            <a:spLocks noGrp="1"/>
          </p:cNvSpPr>
          <p:nvPr>
            <p:ph type="title"/>
          </p:nvPr>
        </p:nvSpPr>
        <p:spPr>
          <a:xfrm>
            <a:off x="1558782" y="624110"/>
            <a:ext cx="8911687" cy="1280890"/>
          </a:xfrm>
        </p:spPr>
        <p:txBody>
          <a:bodyPr/>
          <a:lstStyle/>
          <a:p>
            <a:r>
              <a:rPr lang="en-CA" dirty="0"/>
              <a:t>ERD (Original)</a:t>
            </a:r>
          </a:p>
        </p:txBody>
      </p:sp>
      <p:pic>
        <p:nvPicPr>
          <p:cNvPr id="5" name="Content Placeholder 4" descr="A diagram of a computer program&#10;&#10;Description automatically generated with medium confidence">
            <a:extLst>
              <a:ext uri="{FF2B5EF4-FFF2-40B4-BE49-F238E27FC236}">
                <a16:creationId xmlns:a16="http://schemas.microsoft.com/office/drawing/2014/main" id="{4331F5C9-A0CC-0836-AF13-58771D4EDD75}"/>
              </a:ext>
            </a:extLst>
          </p:cNvPr>
          <p:cNvPicPr>
            <a:picLocks noGrp="1" noChangeAspect="1"/>
          </p:cNvPicPr>
          <p:nvPr>
            <p:ph idx="1"/>
          </p:nvPr>
        </p:nvPicPr>
        <p:blipFill>
          <a:blip r:embed="rId4"/>
          <a:stretch>
            <a:fillRect/>
          </a:stretch>
        </p:blipFill>
        <p:spPr>
          <a:xfrm>
            <a:off x="4804012" y="141685"/>
            <a:ext cx="6810233" cy="6289266"/>
          </a:xfrm>
          <a:effectLst>
            <a:outerShdw blurRad="50800" dist="50800" dir="5400000" algn="ctr" rotWithShape="0">
              <a:srgbClr val="000000">
                <a:alpha val="0"/>
              </a:srgbClr>
            </a:outerShdw>
          </a:effectLst>
        </p:spPr>
      </p:pic>
      <p:sp>
        <p:nvSpPr>
          <p:cNvPr id="4" name="Footer Placeholder 3">
            <a:extLst>
              <a:ext uri="{FF2B5EF4-FFF2-40B4-BE49-F238E27FC236}">
                <a16:creationId xmlns:a16="http://schemas.microsoft.com/office/drawing/2014/main" id="{005AF8F6-D618-B6F8-F526-7DB35434D153}"/>
              </a:ext>
            </a:extLst>
          </p:cNvPr>
          <p:cNvSpPr>
            <a:spLocks noGrp="1"/>
          </p:cNvSpPr>
          <p:nvPr>
            <p:ph type="ftr" sz="quarter" idx="11"/>
          </p:nvPr>
        </p:nvSpPr>
        <p:spPr>
          <a:xfrm>
            <a:off x="10301454" y="6430950"/>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7</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5669669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A272-BBAC-A328-D5EC-A148375F83B1}"/>
              </a:ext>
            </a:extLst>
          </p:cNvPr>
          <p:cNvSpPr>
            <a:spLocks noGrp="1"/>
          </p:cNvSpPr>
          <p:nvPr>
            <p:ph type="title"/>
          </p:nvPr>
        </p:nvSpPr>
        <p:spPr>
          <a:xfrm>
            <a:off x="1618053" y="645106"/>
            <a:ext cx="3650279" cy="1259894"/>
          </a:xfrm>
        </p:spPr>
        <p:txBody>
          <a:bodyPr>
            <a:normAutofit/>
          </a:bodyPr>
          <a:lstStyle/>
          <a:p>
            <a:r>
              <a:rPr lang="en-US" dirty="0"/>
              <a:t>ERD (Updated)</a:t>
            </a:r>
          </a:p>
        </p:txBody>
      </p:sp>
      <p:pic>
        <p:nvPicPr>
          <p:cNvPr id="5" name="Content Placeholder 4" descr="A diagram of a company&#10;&#10;Description automatically generated">
            <a:extLst>
              <a:ext uri="{FF2B5EF4-FFF2-40B4-BE49-F238E27FC236}">
                <a16:creationId xmlns:a16="http://schemas.microsoft.com/office/drawing/2014/main" id="{DE0D8D6E-D53C-CD15-C1B5-6D3D70213513}"/>
              </a:ext>
            </a:extLst>
          </p:cNvPr>
          <p:cNvPicPr>
            <a:picLocks noChangeAspect="1"/>
          </p:cNvPicPr>
          <p:nvPr/>
        </p:nvPicPr>
        <p:blipFill>
          <a:blip r:embed="rId3"/>
          <a:stretch>
            <a:fillRect/>
          </a:stretch>
        </p:blipFill>
        <p:spPr>
          <a:xfrm>
            <a:off x="5268333" y="103634"/>
            <a:ext cx="6532572" cy="6240459"/>
          </a:xfrm>
          <a:prstGeom prst="rect">
            <a:avLst/>
          </a:prstGeom>
        </p:spPr>
      </p:pic>
      <p:sp>
        <p:nvSpPr>
          <p:cNvPr id="4" name="Footer Placeholder 3">
            <a:extLst>
              <a:ext uri="{FF2B5EF4-FFF2-40B4-BE49-F238E27FC236}">
                <a16:creationId xmlns:a16="http://schemas.microsoft.com/office/drawing/2014/main" id="{E637860D-F8F0-1BC3-6342-0841A5ED688F}"/>
              </a:ext>
            </a:extLst>
          </p:cNvPr>
          <p:cNvSpPr>
            <a:spLocks noGrp="1"/>
          </p:cNvSpPr>
          <p:nvPr>
            <p:ph type="ftr" sz="quarter" idx="11"/>
          </p:nvPr>
        </p:nvSpPr>
        <p:spPr>
          <a:xfrm>
            <a:off x="9988633" y="6389241"/>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8</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0687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279B-4A14-76E0-12AF-C5FE63E1103A}"/>
              </a:ext>
            </a:extLst>
          </p:cNvPr>
          <p:cNvSpPr>
            <a:spLocks noGrp="1"/>
          </p:cNvSpPr>
          <p:nvPr>
            <p:ph type="title"/>
          </p:nvPr>
        </p:nvSpPr>
        <p:spPr>
          <a:xfrm>
            <a:off x="2433899" y="584825"/>
            <a:ext cx="3476571" cy="369332"/>
          </a:xfrm>
        </p:spPr>
        <p:txBody>
          <a:bodyPr>
            <a:normAutofit fontScale="90000"/>
          </a:bodyPr>
          <a:lstStyle/>
          <a:p>
            <a:r>
              <a:rPr lang="en-US" dirty="0"/>
              <a:t>Code </a:t>
            </a:r>
          </a:p>
        </p:txBody>
      </p:sp>
      <p:pic>
        <p:nvPicPr>
          <p:cNvPr id="5" name="Content Placeholder 4" descr="A screenshot of a computer&#10;&#10;Description automatically generated">
            <a:extLst>
              <a:ext uri="{FF2B5EF4-FFF2-40B4-BE49-F238E27FC236}">
                <a16:creationId xmlns:a16="http://schemas.microsoft.com/office/drawing/2014/main" id="{6F35951F-04C7-FAB3-63B5-0548E09F0E76}"/>
              </a:ext>
            </a:extLst>
          </p:cNvPr>
          <p:cNvPicPr>
            <a:picLocks noGrp="1" noChangeAspect="1"/>
          </p:cNvPicPr>
          <p:nvPr>
            <p:ph idx="1"/>
          </p:nvPr>
        </p:nvPicPr>
        <p:blipFill>
          <a:blip r:embed="rId3"/>
          <a:stretch>
            <a:fillRect/>
          </a:stretch>
        </p:blipFill>
        <p:spPr>
          <a:xfrm>
            <a:off x="2433899" y="2155370"/>
            <a:ext cx="4288262" cy="1621499"/>
          </a:xfrm>
        </p:spPr>
      </p:pic>
      <p:sp>
        <p:nvSpPr>
          <p:cNvPr id="10" name="TextBox 9">
            <a:extLst>
              <a:ext uri="{FF2B5EF4-FFF2-40B4-BE49-F238E27FC236}">
                <a16:creationId xmlns:a16="http://schemas.microsoft.com/office/drawing/2014/main" id="{822FF865-E6C3-7087-EEA2-FC5494205DF1}"/>
              </a:ext>
            </a:extLst>
          </p:cNvPr>
          <p:cNvSpPr txBox="1"/>
          <p:nvPr/>
        </p:nvSpPr>
        <p:spPr>
          <a:xfrm>
            <a:off x="2433899" y="1567846"/>
            <a:ext cx="1404552" cy="369332"/>
          </a:xfrm>
          <a:prstGeom prst="rect">
            <a:avLst/>
          </a:prstGeom>
          <a:noFill/>
        </p:spPr>
        <p:txBody>
          <a:bodyPr wrap="none" rtlCol="0">
            <a:spAutoFit/>
          </a:bodyPr>
          <a:lstStyle/>
          <a:p>
            <a:r>
              <a:rPr lang="en-US" dirty="0"/>
              <a:t>Sequence </a:t>
            </a:r>
          </a:p>
        </p:txBody>
      </p:sp>
      <p:pic>
        <p:nvPicPr>
          <p:cNvPr id="12" name="Picture 11" descr="A screenshot of a computer&#10;&#10;Description automatically generated">
            <a:extLst>
              <a:ext uri="{FF2B5EF4-FFF2-40B4-BE49-F238E27FC236}">
                <a16:creationId xmlns:a16="http://schemas.microsoft.com/office/drawing/2014/main" id="{5F1679D5-1309-29E0-D817-ADC0F9D27F47}"/>
              </a:ext>
            </a:extLst>
          </p:cNvPr>
          <p:cNvPicPr>
            <a:picLocks noChangeAspect="1"/>
          </p:cNvPicPr>
          <p:nvPr/>
        </p:nvPicPr>
        <p:blipFill>
          <a:blip r:embed="rId3"/>
          <a:stretch>
            <a:fillRect/>
          </a:stretch>
        </p:blipFill>
        <p:spPr>
          <a:xfrm>
            <a:off x="7428344" y="2155370"/>
            <a:ext cx="4288264" cy="1621499"/>
          </a:xfrm>
          <a:prstGeom prst="rect">
            <a:avLst/>
          </a:prstGeom>
        </p:spPr>
      </p:pic>
      <p:sp>
        <p:nvSpPr>
          <p:cNvPr id="13" name="TextBox 12">
            <a:extLst>
              <a:ext uri="{FF2B5EF4-FFF2-40B4-BE49-F238E27FC236}">
                <a16:creationId xmlns:a16="http://schemas.microsoft.com/office/drawing/2014/main" id="{E5DD0EC2-86A2-B4A7-0CB0-7C22E1A1F159}"/>
              </a:ext>
            </a:extLst>
          </p:cNvPr>
          <p:cNvSpPr txBox="1"/>
          <p:nvPr/>
        </p:nvSpPr>
        <p:spPr>
          <a:xfrm>
            <a:off x="7527684" y="1567846"/>
            <a:ext cx="825867" cy="369332"/>
          </a:xfrm>
          <a:prstGeom prst="rect">
            <a:avLst/>
          </a:prstGeom>
          <a:noFill/>
        </p:spPr>
        <p:txBody>
          <a:bodyPr wrap="none" rtlCol="0">
            <a:spAutoFit/>
          </a:bodyPr>
          <a:lstStyle/>
          <a:p>
            <a:r>
              <a:rPr lang="en-US" dirty="0"/>
              <a:t>Views</a:t>
            </a:r>
          </a:p>
        </p:txBody>
      </p:sp>
      <p:pic>
        <p:nvPicPr>
          <p:cNvPr id="15" name="Picture 14" descr="A screenshot of a computer&#10;&#10;Description automatically generated">
            <a:extLst>
              <a:ext uri="{FF2B5EF4-FFF2-40B4-BE49-F238E27FC236}">
                <a16:creationId xmlns:a16="http://schemas.microsoft.com/office/drawing/2014/main" id="{9A551554-AC10-6007-74A6-50BF4F5FAA9A}"/>
              </a:ext>
            </a:extLst>
          </p:cNvPr>
          <p:cNvPicPr>
            <a:picLocks noChangeAspect="1"/>
          </p:cNvPicPr>
          <p:nvPr/>
        </p:nvPicPr>
        <p:blipFill>
          <a:blip r:embed="rId4"/>
          <a:stretch>
            <a:fillRect/>
          </a:stretch>
        </p:blipFill>
        <p:spPr>
          <a:xfrm>
            <a:off x="2389015" y="4519607"/>
            <a:ext cx="4288262" cy="1541094"/>
          </a:xfrm>
          <a:prstGeom prst="rect">
            <a:avLst/>
          </a:prstGeom>
        </p:spPr>
      </p:pic>
      <p:sp>
        <p:nvSpPr>
          <p:cNvPr id="16" name="TextBox 15">
            <a:extLst>
              <a:ext uri="{FF2B5EF4-FFF2-40B4-BE49-F238E27FC236}">
                <a16:creationId xmlns:a16="http://schemas.microsoft.com/office/drawing/2014/main" id="{86D5E480-5DE0-C104-AE33-16C7181D8C62}"/>
              </a:ext>
            </a:extLst>
          </p:cNvPr>
          <p:cNvSpPr txBox="1"/>
          <p:nvPr/>
        </p:nvSpPr>
        <p:spPr>
          <a:xfrm>
            <a:off x="2389015" y="3995061"/>
            <a:ext cx="1449436" cy="369332"/>
          </a:xfrm>
          <a:prstGeom prst="rect">
            <a:avLst/>
          </a:prstGeom>
          <a:noFill/>
        </p:spPr>
        <p:txBody>
          <a:bodyPr wrap="none" rtlCol="0">
            <a:spAutoFit/>
          </a:bodyPr>
          <a:lstStyle/>
          <a:p>
            <a:r>
              <a:rPr lang="en-US" dirty="0"/>
              <a:t>Procedures</a:t>
            </a:r>
          </a:p>
        </p:txBody>
      </p:sp>
      <p:sp>
        <p:nvSpPr>
          <p:cNvPr id="4" name="Footer Placeholder 3">
            <a:extLst>
              <a:ext uri="{FF2B5EF4-FFF2-40B4-BE49-F238E27FC236}">
                <a16:creationId xmlns:a16="http://schemas.microsoft.com/office/drawing/2014/main" id="{A4B64990-E5E9-C706-D5A9-3A0A0D437C10}"/>
              </a:ext>
            </a:extLst>
          </p:cNvPr>
          <p:cNvSpPr>
            <a:spLocks noGrp="1"/>
          </p:cNvSpPr>
          <p:nvPr>
            <p:ph type="ftr" sz="quarter" idx="11"/>
          </p:nvPr>
        </p:nvSpPr>
        <p:spPr>
          <a:xfrm>
            <a:off x="9880349" y="6159574"/>
            <a:ext cx="761999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tint val="75000"/>
                  </a:prstClr>
                </a:solidFill>
                <a:latin typeface="Century Gothic" panose="020B0502020202020204"/>
              </a:rPr>
              <a:t>9</a:t>
            </a:r>
            <a:endParaRPr kumimoji="0" lang="en-US" sz="28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0658407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183</TotalTime>
  <Words>937</Words>
  <Application>Microsoft Macintosh PowerPoint</Application>
  <PresentationFormat>Widescreen</PresentationFormat>
  <Paragraphs>86</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Century Gothic</vt:lpstr>
      <vt:lpstr>Wingdings 3</vt:lpstr>
      <vt:lpstr>Wisp</vt:lpstr>
      <vt:lpstr>Hamilton Street Railway Master Database </vt:lpstr>
      <vt:lpstr>Outline</vt:lpstr>
      <vt:lpstr>Executive Summary</vt:lpstr>
      <vt:lpstr>Initial Phase to Design Phase</vt:lpstr>
      <vt:lpstr>Business Rules</vt:lpstr>
      <vt:lpstr>Business Rules (Continued)</vt:lpstr>
      <vt:lpstr>ERD (Original)</vt:lpstr>
      <vt:lpstr>ERD (Updated)</vt:lpstr>
      <vt:lpstr>Code </vt:lpstr>
      <vt:lpstr>Physical Schema</vt:lpstr>
      <vt:lpstr>Application</vt:lpstr>
      <vt:lpstr>Sales &amp; Service Expansion</vt:lpstr>
      <vt:lpstr>Financial Gain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Hamilton Street Railway Master Database </dc:title>
  <dc:subject/>
  <dc:creator>Saahil Karnik</dc:creator>
  <cp:lastModifiedBy>Shrajna Shetty</cp:lastModifiedBy>
  <cp:revision>22</cp:revision>
  <dcterms:created xsi:type="dcterms:W3CDTF">2024-04-14T18:06:53Z</dcterms:created>
  <dcterms:modified xsi:type="dcterms:W3CDTF">2024-04-15T18:53:49Z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