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7" r:id="rId3"/>
    <p:sldId id="268" r:id="rId4"/>
    <p:sldId id="269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9D5B-92E7-4771-8DF3-81AB6FE3AEB4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E88D2-8588-445F-A92A-5CAC55B95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8500"/>
            <a:ext cx="6203950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35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69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06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72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the box plot, it can be seen that the optimized NSGA-II seems to perform the best in our use case, having lowest standard deviation, lower Minimum storage and negligible difference of 2 Meters in maximum storage. Of course, this analysis result will vary when applied on different dataset and/or with different objective functions</a:t>
            </a:r>
            <a:endParaRPr dirty="0"/>
          </a:p>
        </p:txBody>
      </p:sp>
      <p:sp>
        <p:nvSpPr>
          <p:cNvPr id="266" name="Google Shape;2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08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the box plot, it can be seen that the optimized NSGA-II seems to perform the best in our use case, having lowest standard deviation, lower Minimum storage and negligible difference of 2 Meters in maximum storage. Of course, this analysis result will vary when applied on different dataset and/or with different objective functions</a:t>
            </a:r>
            <a:endParaRPr dirty="0"/>
          </a:p>
        </p:txBody>
      </p:sp>
      <p:sp>
        <p:nvSpPr>
          <p:cNvPr id="266" name="Google Shape;2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17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878D-AD08-4004-A607-6BC876E5A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543A2-A86C-4AFD-B1FE-4FBECE1F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A2E3-6BED-49A3-A862-95A36453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33E0-4FD3-490D-9BDF-A55805CA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633F-985B-450A-8EF3-FA23CD94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8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3C2B-F8BD-4474-88AE-FC2488EB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DA25F-D551-471E-AF47-A7BA06CB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F02-89B9-4104-86F5-18BEE239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54B5-4558-4709-B482-8254AB6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4713-7D88-42D1-BCDC-508F3419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6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786EF-5BBE-4ED9-8C15-11995A104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B145F-89C1-46BA-BB83-905ABFFB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197F-6AB2-4127-B7FB-E52A1F16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3846-483D-4652-8DF2-932C4F0E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F09A-8ABF-4AAC-8F1D-3ED7E45A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1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5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5555-E4EA-418C-A4B1-BF48840E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B6C-09E1-4013-BBD6-969A48D5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95C5-8D5B-4D9C-9CBE-A9EE2724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671D-88E9-40F9-893A-41994546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B8BB-9AF0-49E5-948F-8023F025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5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5349-4F87-4087-8676-170A3BD2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9F76-A5BA-46A4-8949-E0E44A01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8B0A-4564-4087-876D-939240E2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84313-B553-4CB7-A8DA-4BA40354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561E-1D65-4596-96C7-51616429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4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DBEC-C711-4643-896F-B16F9F5E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22D7-ED9D-45F0-B783-F9D225F38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945B8-C3EB-4A22-BE11-46DF07EF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6739C-3178-400B-B28F-9250CB1A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C3636-49E0-44F9-84C4-AE14690A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5F08-67D8-4553-8C3D-B6BF8CFA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AEE8-6772-4D19-9ECF-D3E47842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80E3-D0EB-42D5-A625-996D3CEFC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84A5-9480-4E34-98A6-92A13CA98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64247-022D-44CF-AC23-18B02B4ED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77F2D-BC33-4950-9D10-A3272A25C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63ED0-F60B-4F31-8FB2-8FE847F3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673F4-AD3A-4C20-A822-9FD6C1BD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D83B7-3308-4F79-9E6C-9A55457C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15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AD7A-182A-46EC-8DA0-26A1594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9BD27-7615-4E6E-8CAE-439EAE62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1921A-6FC6-47E2-8A17-D3875EC2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B40DE-9E61-478B-ACAE-83E02C0D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18AE1-7ED9-400C-8770-070B87E8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F0F8C-348B-4414-A4F3-1CE93862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543C8-43DC-4151-86C3-AEBB4F99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0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F8DC-ACBE-489E-870B-75A747BA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7640-2BB5-4D19-8416-D65499A1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D7D9B-47B1-4189-8018-3983D3C2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87DB5-5081-4F02-9403-39DF0BAF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ADDE9-47F6-4A79-AB50-ECDE1645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1EE2-D971-4A07-BC16-481FA962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580E-E41F-4018-8ECA-1F1446A8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048C1-E0C4-4666-9D67-783818771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16D2B-5B4B-47C3-B0D2-577882B2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73C5-FFC8-4F26-9805-586D5FA2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2720-6885-459C-ABF7-60B55377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97F3A-39B4-4C44-997C-E5363711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4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35F0A-6C41-450D-9B45-75FFBA2B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F22A2-12E7-403C-B2E7-90962D04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E6ED-3939-4E8B-A3EE-0B78D38BE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3C35-0C4C-44D6-A8FA-4BF54A15E408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BA46-E8C0-4E0E-A8BB-7F8C12363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D1C7-90C6-4E7B-80C6-715B17872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40A1-9038-4558-B9C8-A6F15357C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body" idx="1"/>
          </p:nvPr>
        </p:nvSpPr>
        <p:spPr>
          <a:xfrm>
            <a:off x="550606" y="238971"/>
            <a:ext cx="11051459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Ministry of Electronics and Information Technology (MeitY)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D0BC9"/>
              </a:buClr>
              <a:buSzPts val="3200"/>
              <a:buNone/>
            </a:pPr>
            <a:r>
              <a:rPr lang="en-US" sz="3200" b="1">
                <a:solidFill>
                  <a:srgbClr val="3D0B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Warning System for Flood Prediction in the River Basins of India</a:t>
            </a:r>
            <a:endParaRPr sz="3200">
              <a:solidFill>
                <a:srgbClr val="3D0B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rgbClr val="3D0B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rgbClr val="3D0B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rgbClr val="3D0B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solidFill>
                <a:srgbClr val="3D0B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solidFill>
                <a:srgbClr val="3D0B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solidFill>
                <a:srgbClr val="3D0B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D0BC9"/>
              </a:buClr>
              <a:buSzPts val="2000"/>
              <a:buNone/>
            </a:pPr>
            <a:r>
              <a:rPr lang="en-US" sz="2000" b="1">
                <a:solidFill>
                  <a:srgbClr val="3D0B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Partner Institute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D0BC9"/>
              </a:buClr>
              <a:buSzPts val="3200"/>
              <a:buNone/>
            </a:pPr>
            <a:r>
              <a:rPr lang="en-US" sz="3200" b="1">
                <a:solidFill>
                  <a:srgbClr val="3D0B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Punjab Engineering College, Chandigarh</a:t>
            </a:r>
            <a:endParaRPr sz="3200" b="1">
              <a:solidFill>
                <a:srgbClr val="3D0B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6281" y="2726712"/>
            <a:ext cx="2967712" cy="264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body" idx="1"/>
          </p:nvPr>
        </p:nvSpPr>
        <p:spPr>
          <a:xfrm>
            <a:off x="720079" y="213769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0BC9"/>
              </a:buClr>
              <a:buSzPts val="4400"/>
              <a:buNone/>
            </a:pPr>
            <a:r>
              <a:rPr lang="en-US" sz="4400" b="1">
                <a:solidFill>
                  <a:srgbClr val="3D0B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SINGLE RESERVOIR OPERATION  USING NSGA II,NSGA III AND EpsMOEA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E59703-8C51-4406-880F-6D825C086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"/>
          <a:stretch/>
        </p:blipFill>
        <p:spPr>
          <a:xfrm>
            <a:off x="1467054" y="780633"/>
            <a:ext cx="9102129" cy="60271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BB8F09-EAD0-4772-B8FB-7CE0D154E092}"/>
              </a:ext>
            </a:extLst>
          </p:cNvPr>
          <p:cNvSpPr txBox="1"/>
          <p:nvPr/>
        </p:nvSpPr>
        <p:spPr>
          <a:xfrm>
            <a:off x="1266092" y="110535"/>
            <a:ext cx="960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Final Output Ravishankar Data </a:t>
            </a:r>
            <a:endParaRPr lang="en-IN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86812" y="0"/>
            <a:ext cx="1178887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0ADA"/>
              </a:buClr>
              <a:buSzPts val="2400"/>
              <a:buFont typeface="Noto Sans Symbols"/>
              <a:buChar char="❑"/>
            </a:pPr>
            <a:r>
              <a:rPr lang="en-US" sz="2400" b="1" dirty="0">
                <a:solidFill>
                  <a:srgbClr val="400A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COMPARISONS OF THE RESULTS OF THREE ALGORITHMS AS FOLLOWS: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579C3-328E-4871-B5BA-D5E91A4F9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" y="532562"/>
            <a:ext cx="11788878" cy="2984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AF0874-1CFB-4135-9EB6-7C1CCB9E3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2" y="3717890"/>
            <a:ext cx="11788878" cy="2819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>
            <a:spLocks noGrp="1"/>
          </p:cNvSpPr>
          <p:nvPr>
            <p:ph type="title"/>
          </p:nvPr>
        </p:nvSpPr>
        <p:spPr>
          <a:xfrm>
            <a:off x="0" y="19431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0ADA"/>
              </a:buClr>
              <a:buSzPts val="4400"/>
              <a:buFont typeface="Noto Sans Symbols"/>
              <a:buChar char="❑"/>
            </a:pPr>
            <a:r>
              <a:rPr lang="en-US" sz="3600" b="1" dirty="0">
                <a:solidFill>
                  <a:srgbClr val="400A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Results (For Storage)</a:t>
            </a:r>
            <a:endParaRPr sz="3600" b="1" dirty="0">
              <a:solidFill>
                <a:srgbClr val="400AD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0" name="Google Shape;270;p22"/>
          <p:cNvGraphicFramePr/>
          <p:nvPr>
            <p:extLst/>
          </p:nvPr>
        </p:nvGraphicFramePr>
        <p:xfrm>
          <a:off x="6624685" y="947981"/>
          <a:ext cx="4986276" cy="39839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7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NSGA-II</a:t>
                      </a:r>
                      <a:endParaRPr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Eps-MOEA</a:t>
                      </a:r>
                      <a:endParaRPr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NSGA-III</a:t>
                      </a:r>
                      <a:endParaRPr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209.47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220.37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218.16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532.52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547.10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464.44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149.30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146.73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145.13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4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908.06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905.03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908.54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1" name="Google Shape;271;p22"/>
          <p:cNvSpPr txBox="1"/>
          <p:nvPr/>
        </p:nvSpPr>
        <p:spPr>
          <a:xfrm>
            <a:off x="453216" y="4996033"/>
            <a:ext cx="11265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Based on the </a:t>
            </a:r>
            <a:r>
              <a:rPr lang="en-GB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Evaluation parameter  viz. lowest Standard Deviation, Minimum storage, comparable value (Median and Maximum storage).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 can be concluded that the algorithm </a:t>
            </a:r>
            <a:r>
              <a:rPr lang="en-US" sz="2000" b="1" i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NSGA-II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performed well as per formulated  single objective function for flood control.</a:t>
            </a:r>
            <a:endParaRPr sz="2000" b="1" dirty="0">
              <a:solidFill>
                <a:srgbClr val="00206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BEA93-5A69-4B99-B0AA-ACBBEB36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7690"/>
            <a:ext cx="6524167" cy="43572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>
            <a:spLocks noGrp="1"/>
          </p:cNvSpPr>
          <p:nvPr>
            <p:ph type="title"/>
          </p:nvPr>
        </p:nvSpPr>
        <p:spPr>
          <a:xfrm>
            <a:off x="0" y="19431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0ADA"/>
              </a:buClr>
              <a:buSzPts val="4400"/>
              <a:buFont typeface="Noto Sans Symbols"/>
              <a:buChar char="❑"/>
            </a:pPr>
            <a:r>
              <a:rPr lang="en-US" sz="3600" b="1" dirty="0">
                <a:solidFill>
                  <a:srgbClr val="400A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Results (For Outflow) </a:t>
            </a:r>
            <a:endParaRPr sz="3600" b="1" dirty="0">
              <a:solidFill>
                <a:srgbClr val="400AD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0" name="Google Shape;270;p22"/>
          <p:cNvGraphicFramePr/>
          <p:nvPr>
            <p:extLst>
              <p:ext uri="{D42A27DB-BD31-4B8C-83A1-F6EECF244321}">
                <p14:modId xmlns:p14="http://schemas.microsoft.com/office/powerpoint/2010/main" val="146231470"/>
              </p:ext>
            </p:extLst>
          </p:nvPr>
        </p:nvGraphicFramePr>
        <p:xfrm>
          <a:off x="6624685" y="1656192"/>
          <a:ext cx="4986276" cy="40750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7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Eps-MOEA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NSGA-II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NSGA-III</a:t>
                      </a:r>
                      <a:endParaRPr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444.90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428.10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435.84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757.20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797.93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698.98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11.33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4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1537.82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1530.41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1531.12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CB6C5BC-BF22-4577-B16F-6F24AF53D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1611369"/>
            <a:ext cx="6208586" cy="41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278</Words>
  <Application>Microsoft Office PowerPoint</Application>
  <PresentationFormat>Widescreen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Noto Sans Symbols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Analysis of Results (For Storage)</vt:lpstr>
      <vt:lpstr>Analysis of Results (For Outflow)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Jaideep Singh</dc:creator>
  <cp:lastModifiedBy>Jaideep Singh</cp:lastModifiedBy>
  <cp:revision>5</cp:revision>
  <dcterms:created xsi:type="dcterms:W3CDTF">2022-01-11T04:57:18Z</dcterms:created>
  <dcterms:modified xsi:type="dcterms:W3CDTF">2022-01-11T08:05:46Z</dcterms:modified>
</cp:coreProperties>
</file>