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10" r:id="rId5"/>
    <p:sldId id="311" r:id="rId6"/>
    <p:sldId id="312" r:id="rId7"/>
    <p:sldId id="313" r:id="rId8"/>
    <p:sldId id="317" r:id="rId9"/>
    <p:sldId id="315" r:id="rId10"/>
    <p:sldId id="316" r:id="rId11"/>
    <p:sldId id="318" r:id="rId12"/>
    <p:sldId id="319" r:id="rId13"/>
    <p:sldId id="320" r:id="rId14"/>
    <p:sldId id="321" r:id="rId15"/>
    <p:sldId id="322" r:id="rId16"/>
    <p:sldId id="287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9B570E1-CFFA-F280-BAED-DB325FDF417B}" name="Bridges, Jessica L" initials="BL" userId="S::bridges@uta.edu::7543e851-fc57-4885-b57d-2df771cc28b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FC2184"/>
    <a:srgbClr val="00599B"/>
    <a:srgbClr val="80F571"/>
    <a:srgbClr val="13409F"/>
    <a:srgbClr val="CAB447"/>
    <a:srgbClr val="FFE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B66E04-6282-47EF-946B-E588A8602403}" v="132" dt="2022-01-05T19:41:43.0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8"/>
    <p:restoredTop sz="96327"/>
  </p:normalViewPr>
  <p:slideViewPr>
    <p:cSldViewPr snapToGrid="0" snapToObjects="1">
      <p:cViewPr varScale="1">
        <p:scale>
          <a:sx n="107" d="100"/>
          <a:sy n="107" d="100"/>
        </p:scale>
        <p:origin x="446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F0ABC6-AE81-214D-B04B-F13CE22270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823795-EAAB-8C4B-B865-8464BECAB5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FE638-083F-2742-8710-EF25AB6A16C1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ECA2D-985E-8D44-A4FB-51751C64F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40B2F-FCD1-B940-AFB1-3C0582F356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70D12-813D-3D40-A841-271861A2D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57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5A097-495F-854B-A9AD-402D045A329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0C5E2-78CD-F746-9BAF-2B89BCA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6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0C5E2-78CD-F746-9BAF-2B89BCAF7E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45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4">
            <a:extLst>
              <a:ext uri="{FF2B5EF4-FFF2-40B4-BE49-F238E27FC236}">
                <a16:creationId xmlns:a16="http://schemas.microsoft.com/office/drawing/2014/main" id="{4EEBD0D7-6519-B842-ACAE-C6ABB040932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1585" y="3033762"/>
            <a:ext cx="2333625" cy="29099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My Title</a:t>
            </a:r>
          </a:p>
        </p:txBody>
      </p:sp>
      <p:sp>
        <p:nvSpPr>
          <p:cNvPr id="11" name="H3">
            <a:extLst>
              <a:ext uri="{FF2B5EF4-FFF2-40B4-BE49-F238E27FC236}">
                <a16:creationId xmlns:a16="http://schemas.microsoft.com/office/drawing/2014/main" id="{F0663673-BC83-3044-9EF4-B601B50B6DD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585" y="2741663"/>
            <a:ext cx="4114800" cy="29188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My Name</a:t>
            </a:r>
          </a:p>
        </p:txBody>
      </p:sp>
      <p:cxnSp>
        <p:nvCxnSpPr>
          <p:cNvPr id="9" name="Line">
            <a:extLst>
              <a:ext uri="{FF2B5EF4-FFF2-40B4-BE49-F238E27FC236}">
                <a16:creationId xmlns:a16="http://schemas.microsoft.com/office/drawing/2014/main" id="{F961A44D-63B2-3547-B671-D76FD4AAA4C8}"/>
              </a:ext>
            </a:extLst>
          </p:cNvPr>
          <p:cNvCxnSpPr/>
          <p:nvPr userDrawn="1"/>
        </p:nvCxnSpPr>
        <p:spPr>
          <a:xfrm>
            <a:off x="690413" y="2633032"/>
            <a:ext cx="48869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H2 Subtitle">
            <a:extLst>
              <a:ext uri="{FF2B5EF4-FFF2-40B4-BE49-F238E27FC236}">
                <a16:creationId xmlns:a16="http://schemas.microsoft.com/office/drawing/2014/main" id="{C330FAE0-5504-8A44-8C81-7D40C5EF21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1585" y="2151475"/>
            <a:ext cx="8229599" cy="430888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H1 Title">
            <a:extLst>
              <a:ext uri="{FF2B5EF4-FFF2-40B4-BE49-F238E27FC236}">
                <a16:creationId xmlns:a16="http://schemas.microsoft.com/office/drawing/2014/main" id="{33034725-7AAD-B746-AE51-C7D78423B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585" y="1466849"/>
            <a:ext cx="8229600" cy="857251"/>
          </a:xfrm>
          <a:noFill/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94095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2 Subtitle">
            <a:extLst>
              <a:ext uri="{FF2B5EF4-FFF2-40B4-BE49-F238E27FC236}">
                <a16:creationId xmlns:a16="http://schemas.microsoft.com/office/drawing/2014/main" id="{DB257BD6-4D9A-CD45-BCE2-728C5AB620C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2529642"/>
            <a:ext cx="8229600" cy="67945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H1 Title"/>
          <p:cNvSpPr>
            <a:spLocks noGrp="1"/>
          </p:cNvSpPr>
          <p:nvPr>
            <p:ph type="title"/>
          </p:nvPr>
        </p:nvSpPr>
        <p:spPr>
          <a:xfrm>
            <a:off x="457200" y="1785462"/>
            <a:ext cx="8229600" cy="85725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287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ody Content">
            <a:extLst>
              <a:ext uri="{FF2B5EF4-FFF2-40B4-BE49-F238E27FC236}">
                <a16:creationId xmlns:a16="http://schemas.microsoft.com/office/drawing/2014/main" id="{4F275BD8-ECF8-F54B-B4E2-A66F7AB27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10641"/>
            <a:ext cx="8229600" cy="3098800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1600"/>
            </a:lvl1pPr>
            <a:lvl2pPr marL="742950" indent="-285750">
              <a:buFont typeface="Wingdings" pitchFamily="2" charset="2"/>
              <a:buChar char="§"/>
              <a:defRPr sz="1600"/>
            </a:lvl2pPr>
            <a:lvl3pPr marL="1143000" indent="-228600">
              <a:buFont typeface="Wingdings" pitchFamily="2" charset="2"/>
              <a:buChar char="§"/>
              <a:defRPr sz="16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 marL="2057400" indent="-228600">
              <a:buFont typeface="Wingdings" pitchFamily="2" charset="2"/>
              <a:buChar char="§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H2 Subtitle">
            <a:extLst>
              <a:ext uri="{FF2B5EF4-FFF2-40B4-BE49-F238E27FC236}">
                <a16:creationId xmlns:a16="http://schemas.microsoft.com/office/drawing/2014/main" id="{5B196C90-74A6-5E42-A204-A1E0DBCB67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837565"/>
            <a:ext cx="8229600" cy="338456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599B"/>
                </a:solidFill>
              </a:defRPr>
            </a:lvl1pPr>
            <a:lvl2pPr marL="457200" indent="0">
              <a:buNone/>
              <a:defRPr sz="2400">
                <a:solidFill>
                  <a:srgbClr val="00599B"/>
                </a:solidFill>
              </a:defRPr>
            </a:lvl2pPr>
            <a:lvl3pPr marL="914400" indent="0">
              <a:buNone/>
              <a:defRPr sz="2400">
                <a:solidFill>
                  <a:srgbClr val="00599B"/>
                </a:solidFill>
              </a:defRPr>
            </a:lvl3pPr>
            <a:lvl4pPr marL="1371600" indent="0">
              <a:buNone/>
              <a:defRPr sz="2400">
                <a:solidFill>
                  <a:srgbClr val="00599B"/>
                </a:solidFill>
              </a:defRPr>
            </a:lvl4pPr>
            <a:lvl5pPr marL="1828800" indent="0">
              <a:buNone/>
              <a:defRPr sz="2400">
                <a:solidFill>
                  <a:srgbClr val="00599B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H1 Title">
            <a:extLst>
              <a:ext uri="{FF2B5EF4-FFF2-40B4-BE49-F238E27FC236}">
                <a16:creationId xmlns:a16="http://schemas.microsoft.com/office/drawing/2014/main" id="{88B4A6B9-381D-5D40-84AC-41D60C0A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8999"/>
            <a:ext cx="8229600" cy="85725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96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dy Content 2"/>
          <p:cNvSpPr>
            <a:spLocks noGrp="1"/>
          </p:cNvSpPr>
          <p:nvPr>
            <p:ph sz="half" idx="2"/>
          </p:nvPr>
        </p:nvSpPr>
        <p:spPr>
          <a:xfrm>
            <a:off x="4648200" y="1310641"/>
            <a:ext cx="4038600" cy="3098800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Body Content 1"/>
          <p:cNvSpPr>
            <a:spLocks noGrp="1"/>
          </p:cNvSpPr>
          <p:nvPr>
            <p:ph sz="half" idx="1"/>
          </p:nvPr>
        </p:nvSpPr>
        <p:spPr>
          <a:xfrm>
            <a:off x="457200" y="1310641"/>
            <a:ext cx="4038600" cy="3098800"/>
          </a:xfrm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H2 Subtitle">
            <a:extLst>
              <a:ext uri="{FF2B5EF4-FFF2-40B4-BE49-F238E27FC236}">
                <a16:creationId xmlns:a16="http://schemas.microsoft.com/office/drawing/2014/main" id="{7E449A25-5BA8-A049-892B-A920427B81B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799465"/>
            <a:ext cx="8229600" cy="338456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599B"/>
                </a:solidFill>
              </a:defRPr>
            </a:lvl1pPr>
            <a:lvl2pPr marL="457200" indent="0">
              <a:buNone/>
              <a:defRPr sz="2400">
                <a:solidFill>
                  <a:srgbClr val="00599B"/>
                </a:solidFill>
              </a:defRPr>
            </a:lvl2pPr>
            <a:lvl3pPr marL="914400" indent="0">
              <a:buNone/>
              <a:defRPr sz="2400">
                <a:solidFill>
                  <a:srgbClr val="00599B"/>
                </a:solidFill>
              </a:defRPr>
            </a:lvl3pPr>
            <a:lvl4pPr marL="1371600" indent="0">
              <a:buNone/>
              <a:defRPr sz="2400">
                <a:solidFill>
                  <a:srgbClr val="00599B"/>
                </a:solidFill>
              </a:defRPr>
            </a:lvl4pPr>
            <a:lvl5pPr marL="1828800" indent="0">
              <a:buNone/>
              <a:defRPr sz="2400">
                <a:solidFill>
                  <a:srgbClr val="00599B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H1 Title">
            <a:extLst>
              <a:ext uri="{FF2B5EF4-FFF2-40B4-BE49-F238E27FC236}">
                <a16:creationId xmlns:a16="http://schemas.microsoft.com/office/drawing/2014/main" id="{32D9C8E5-1CF3-6F45-9C03-04506B4E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699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77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ide Table">
            <a:extLst>
              <a:ext uri="{FF2B5EF4-FFF2-40B4-BE49-F238E27FC236}">
                <a16:creationId xmlns:a16="http://schemas.microsoft.com/office/drawing/2014/main" id="{A31F2DD0-A818-C246-A801-671F4BC2994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228600" y="285750"/>
            <a:ext cx="8686800" cy="4572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2" name="Invisible H1 Title">
            <a:extLst>
              <a:ext uri="{FF2B5EF4-FFF2-40B4-BE49-F238E27FC236}">
                <a16:creationId xmlns:a16="http://schemas.microsoft.com/office/drawing/2014/main" id="{D197014B-C43D-B34F-A577-29627A8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63602"/>
            <a:ext cx="8229600" cy="85725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6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ide Chart">
            <a:extLst>
              <a:ext uri="{FF2B5EF4-FFF2-40B4-BE49-F238E27FC236}">
                <a16:creationId xmlns:a16="http://schemas.microsoft.com/office/drawing/2014/main" id="{21B7D27F-640B-514B-9B11-9D1645F3F49A}"/>
              </a:ext>
            </a:extLst>
          </p:cNvPr>
          <p:cNvSpPr>
            <a:spLocks noGrp="1" noChangeAspect="1"/>
          </p:cNvSpPr>
          <p:nvPr>
            <p:ph type="chart" sz="quarter" idx="11"/>
          </p:nvPr>
        </p:nvSpPr>
        <p:spPr>
          <a:xfrm>
            <a:off x="228600" y="285750"/>
            <a:ext cx="8686800" cy="4572000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2" name="Invisible H1 Title">
            <a:extLst>
              <a:ext uri="{FF2B5EF4-FFF2-40B4-BE49-F238E27FC236}">
                <a16:creationId xmlns:a16="http://schemas.microsoft.com/office/drawing/2014/main" id="{D197014B-C43D-B34F-A577-29627A8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63602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25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ll Bleed Photo">
            <a:extLst>
              <a:ext uri="{FF2B5EF4-FFF2-40B4-BE49-F238E27FC236}">
                <a16:creationId xmlns:a16="http://schemas.microsoft.com/office/drawing/2014/main" id="{3D0D2707-18C2-FA48-9C1E-B114D1A3869D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-45720" y="-34290"/>
            <a:ext cx="9235440" cy="521208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Invisible H1 Title">
            <a:extLst>
              <a:ext uri="{FF2B5EF4-FFF2-40B4-BE49-F238E27FC236}">
                <a16:creationId xmlns:a16="http://schemas.microsoft.com/office/drawing/2014/main" id="{D197014B-C43D-B34F-A577-29627A8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63602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953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ll Bleed Video">
            <a:extLst>
              <a:ext uri="{FF2B5EF4-FFF2-40B4-BE49-F238E27FC236}">
                <a16:creationId xmlns:a16="http://schemas.microsoft.com/office/drawing/2014/main" id="{E64AE5ED-FB71-2940-A0AA-8B776317FAB2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-45720" y="-34290"/>
            <a:ext cx="9235440" cy="5212080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  <p:sp>
        <p:nvSpPr>
          <p:cNvPr id="2" name="Invisible H1 Title">
            <a:extLst>
              <a:ext uri="{FF2B5EF4-FFF2-40B4-BE49-F238E27FC236}">
                <a16:creationId xmlns:a16="http://schemas.microsoft.com/office/drawing/2014/main" id="{D197014B-C43D-B34F-A577-29627A8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63602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9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ody Content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H1 Title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415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9" r:id="rId5"/>
    <p:sldLayoutId id="2147483662" r:id="rId6"/>
    <p:sldLayoutId id="2147483660" r:id="rId7"/>
    <p:sldLayoutId id="2147483661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35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C026-94C5-D879-5BBA-3F6A389ABDE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1584" y="3248869"/>
            <a:ext cx="5289153" cy="291886"/>
          </a:xfrm>
        </p:spPr>
        <p:txBody>
          <a:bodyPr>
            <a:noAutofit/>
          </a:bodyPr>
          <a:lstStyle/>
          <a:p>
            <a:r>
              <a:rPr lang="fi-FI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Mukka himaneesh, Do quan &amp; Saahil Anande</a:t>
            </a:r>
          </a:p>
          <a:p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F24223-80A2-E9EE-A9BB-6FE1E6CC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/>
              <a:t>Image Segmentation on Brain MRI Images Using U-Net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7737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E2DF7C-CA42-2B17-F889-C502A362B8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285594"/>
            <a:ext cx="8229600" cy="1150161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05E80B8-274D-D37C-EF88-79C77E27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Results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9481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8FBFB0-7A3F-B5FB-4C2C-78BBDF5B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Resultant Images</a:t>
            </a:r>
            <a:endParaRPr lang="en-IN" dirty="0"/>
          </a:p>
        </p:txBody>
      </p:sp>
      <p:pic>
        <p:nvPicPr>
          <p:cNvPr id="6" name="Google Shape;3081;p33">
            <a:extLst>
              <a:ext uri="{FF2B5EF4-FFF2-40B4-BE49-F238E27FC236}">
                <a16:creationId xmlns:a16="http://schemas.microsoft.com/office/drawing/2014/main" id="{628854E6-078C-5416-7669-97A920189046}"/>
              </a:ext>
            </a:extLst>
          </p:cNvPr>
          <p:cNvPicPr preferRelativeResize="0">
            <a:picLocks noGrp="1"/>
          </p:cNvPicPr>
          <p:nvPr>
            <p:ph sz="half"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5823" y="981949"/>
            <a:ext cx="3661902" cy="3428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3082;p33">
            <a:extLst>
              <a:ext uri="{FF2B5EF4-FFF2-40B4-BE49-F238E27FC236}">
                <a16:creationId xmlns:a16="http://schemas.microsoft.com/office/drawing/2014/main" id="{C59B5880-7E91-9068-18D5-3046308A3999}"/>
              </a:ext>
            </a:extLst>
          </p:cNvPr>
          <p:cNvPicPr preferRelativeResize="0">
            <a:picLocks noGrp="1"/>
          </p:cNvPicPr>
          <p:nvPr>
            <p:ph sz="half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189" y="981949"/>
            <a:ext cx="3436142" cy="34281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9773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950649-B455-398A-EED8-EBD8FDE546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lvl="0" indent="-3175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❑"/>
            </a:pPr>
            <a:r>
              <a:rPr lang="en-US" dirty="0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Since we did not have access to high powered GPU, training time was very high which prevented us from experimenting with various model parameters.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❑"/>
            </a:pPr>
            <a:r>
              <a:rPr lang="en-US" dirty="0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We were unable to run the model for longer iterations due to the processing issue.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850580-9A42-8984-2AFA-F2F3187E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 Faced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8018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333063-774E-D64F-A41A-85AA488BD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80BFB7"/>
                </a:solidFill>
                <a:latin typeface="Dosis"/>
                <a:sym typeface="Dosis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5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160EEB-6126-86FB-FAFD-496CF2FBF4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❑"/>
            </a:pPr>
            <a:r>
              <a:rPr lang="en-US" dirty="0">
                <a:solidFill>
                  <a:srgbClr val="8064A2"/>
                </a:solidFill>
              </a:rPr>
              <a:t>Brain image segmentation is one of the most time-consuming and challenging procedures in a clinical environment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❑"/>
            </a:pPr>
            <a:endParaRPr lang="en-US" sz="1600" dirty="0">
              <a:solidFill>
                <a:schemeClr val="accent4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❑"/>
            </a:pPr>
            <a:r>
              <a:rPr lang="en-US" sz="1600" dirty="0">
                <a:solidFill>
                  <a:schemeClr val="accent4"/>
                </a:solidFill>
              </a:rPr>
              <a:t>Nearly 1 in 6 of world’s population suffer from neurological disorders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❑"/>
            </a:pPr>
            <a:endParaRPr lang="en-US" dirty="0">
              <a:solidFill>
                <a:schemeClr val="accent4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❑"/>
            </a:pPr>
            <a:r>
              <a:rPr lang="en-US" sz="1600" dirty="0">
                <a:solidFill>
                  <a:schemeClr val="accent4"/>
                </a:solidFill>
              </a:rPr>
              <a:t>We are attempting use U-Net on Brain MRI images to apply image segmentation to isolate LGG tumor cells in the brain.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❑"/>
            </a:pPr>
            <a:endParaRPr lang="en-US" sz="1600" dirty="0">
              <a:solidFill>
                <a:schemeClr val="accent4"/>
              </a:solidFill>
            </a:endParaRPr>
          </a:p>
          <a:p>
            <a:pPr marL="457200" indent="-330200">
              <a:spcBef>
                <a:spcPts val="0"/>
              </a:spcBef>
              <a:buClr>
                <a:schemeClr val="accent4"/>
              </a:buClr>
              <a:buSzPts val="1600"/>
              <a:buFont typeface="Noto Sans Symbols"/>
              <a:buChar char="❑"/>
            </a:pPr>
            <a:r>
              <a:rPr lang="en-US" sz="1600" dirty="0">
                <a:solidFill>
                  <a:schemeClr val="accent4"/>
                </a:solidFill>
              </a:rPr>
              <a:t>This method will aid in Brain Cancer diagnosis and treatment planning.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❑"/>
            </a:pPr>
            <a:endParaRPr lang="en-US" sz="1600" dirty="0">
              <a:solidFill>
                <a:schemeClr val="accent4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1ACCD7-A06D-A188-7622-EB431789E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Introduction &amp; motivation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047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2F3DA-77E6-6BE4-24AD-046CB726AB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457200" lvl="0" indent="-469900" algn="just" rtl="0">
              <a:lnSpc>
                <a:spcPct val="128151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Titillium Web"/>
              <a:buChar char="❑"/>
            </a:pPr>
            <a:r>
              <a:rPr lang="en-US" dirty="0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Used LGG segmentation dataset from Kaggle</a:t>
            </a:r>
            <a:endParaRPr lang="en-IN" dirty="0">
              <a:solidFill>
                <a:schemeClr val="accent4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indent="-469900" algn="just">
              <a:lnSpc>
                <a:spcPct val="128151"/>
              </a:lnSpc>
              <a:spcBef>
                <a:spcPts val="1200"/>
              </a:spcBef>
              <a:buClr>
                <a:schemeClr val="accent4"/>
              </a:buClr>
              <a:buSzPts val="1400"/>
              <a:buFont typeface="Titillium Web"/>
              <a:buChar char="❑"/>
            </a:pPr>
            <a:r>
              <a:rPr lang="en-US" dirty="0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dataset consists of Brain MR images together with manual FLAIR abnormality segmentations masks</a:t>
            </a:r>
          </a:p>
          <a:p>
            <a:pPr marL="457200" indent="-469900" algn="just">
              <a:lnSpc>
                <a:spcPct val="128151"/>
              </a:lnSpc>
              <a:spcBef>
                <a:spcPts val="1200"/>
              </a:spcBef>
              <a:buClr>
                <a:schemeClr val="accent4"/>
              </a:buClr>
              <a:buSzPts val="1400"/>
              <a:buFont typeface="Titillium Web"/>
              <a:buChar char="❑"/>
            </a:pPr>
            <a:r>
              <a:rPr lang="en-US" dirty="0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They correspond to 110 patients included in the cancer genome atlas (TCGA) - Lower Grade Glioma collection with Fluid-Attenuated Inversion Recovery (FLAIR) sequence</a:t>
            </a:r>
          </a:p>
          <a:p>
            <a:pPr marL="457200" indent="-469900" algn="just">
              <a:lnSpc>
                <a:spcPct val="128151"/>
              </a:lnSpc>
              <a:spcBef>
                <a:spcPts val="1200"/>
              </a:spcBef>
              <a:buClr>
                <a:schemeClr val="accent4"/>
              </a:buClr>
              <a:buSzPts val="1400"/>
              <a:buFont typeface="Titillium Web"/>
              <a:buChar char="❑"/>
            </a:pPr>
            <a:r>
              <a:rPr lang="en-US" dirty="0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tumor clusters and patient data is provided in a CSV file</a:t>
            </a:r>
          </a:p>
          <a:p>
            <a:pPr marL="457200" indent="-469900" algn="just">
              <a:lnSpc>
                <a:spcPct val="128151"/>
              </a:lnSpc>
              <a:spcBef>
                <a:spcPts val="1200"/>
              </a:spcBef>
              <a:buClr>
                <a:schemeClr val="accent4"/>
              </a:buClr>
              <a:buSzPts val="1400"/>
              <a:buFont typeface="Titillium Web"/>
              <a:buChar char="❑"/>
            </a:pPr>
            <a:endParaRPr lang="en-US" dirty="0">
              <a:solidFill>
                <a:schemeClr val="accent4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469900" algn="just" rtl="0">
              <a:lnSpc>
                <a:spcPct val="128151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Titillium Web"/>
              <a:buChar char="❑"/>
            </a:pPr>
            <a:endParaRPr lang="en-US" dirty="0">
              <a:solidFill>
                <a:schemeClr val="accent4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673E323-9C87-AECA-D422-F31C67BDB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Dataset Used</a:t>
            </a:r>
            <a:endParaRPr lang="en-IN" dirty="0"/>
          </a:p>
        </p:txBody>
      </p:sp>
      <p:pic>
        <p:nvPicPr>
          <p:cNvPr id="6" name="Google Shape;3018;p24">
            <a:extLst>
              <a:ext uri="{FF2B5EF4-FFF2-40B4-BE49-F238E27FC236}">
                <a16:creationId xmlns:a16="http://schemas.microsoft.com/office/drawing/2014/main" id="{85117389-8C70-C599-4C52-E92B78C16CC1}"/>
              </a:ext>
            </a:extLst>
          </p:cNvPr>
          <p:cNvPicPr preferRelativeResize="0">
            <a:picLocks noGrp="1"/>
          </p:cNvPicPr>
          <p:nvPr>
            <p:ph sz="half" idx="2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48200" y="1758866"/>
            <a:ext cx="4038600" cy="22036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417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DBFE27-5919-DFBC-8FC6-4F334BAD3D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lvl="0" indent="-469900" algn="just" rtl="0">
              <a:lnSpc>
                <a:spcPct val="128151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Titillium Web"/>
              <a:buChar char="❑"/>
            </a:pPr>
            <a:r>
              <a:rPr lang="en-US" sz="1600" dirty="0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Loading dataset from Kaggle</a:t>
            </a:r>
          </a:p>
          <a:p>
            <a:pPr marL="457200" lvl="0" indent="-469900" algn="just" rtl="0">
              <a:lnSpc>
                <a:spcPct val="128151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Titillium Web"/>
              <a:buChar char="❑"/>
            </a:pPr>
            <a:r>
              <a:rPr lang="en-US" sz="1600" dirty="0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Splitting the images into Train, Test, &amp; Validation</a:t>
            </a:r>
          </a:p>
          <a:p>
            <a:pPr marL="457200" lvl="0" indent="-469900" algn="just" rtl="0">
              <a:lnSpc>
                <a:spcPct val="128151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Titillium Web"/>
              <a:buChar char="❑"/>
            </a:pPr>
            <a:r>
              <a:rPr lang="en-US" sz="1600" dirty="0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Preprocessing the Images</a:t>
            </a:r>
          </a:p>
          <a:p>
            <a:pPr marL="457200" lvl="0" indent="-469900" algn="just" rtl="0">
              <a:lnSpc>
                <a:spcPct val="128151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Titillium Web"/>
              <a:buChar char="❑"/>
            </a:pPr>
            <a:r>
              <a:rPr lang="en-US" sz="1600" dirty="0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Defining the U-Net Model</a:t>
            </a:r>
          </a:p>
          <a:p>
            <a:pPr marL="457200" lvl="0" indent="-469900" algn="just" rtl="0">
              <a:lnSpc>
                <a:spcPct val="128151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Titillium Web"/>
              <a:buChar char="❑"/>
            </a:pPr>
            <a:r>
              <a:rPr lang="en-US" sz="1600" dirty="0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Training the model</a:t>
            </a:r>
          </a:p>
          <a:p>
            <a:pPr marL="457200" lvl="0" indent="-469900" algn="just" rtl="0">
              <a:lnSpc>
                <a:spcPct val="128151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Titillium Web"/>
              <a:buChar char="❑"/>
            </a:pPr>
            <a:r>
              <a:rPr lang="en-US" sz="1600" dirty="0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Evaluating the model based on multiple coefficients</a:t>
            </a:r>
          </a:p>
          <a:p>
            <a:pPr marL="457200" lvl="0" indent="-469900" algn="just" rtl="0">
              <a:lnSpc>
                <a:spcPct val="128151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Titillium Web"/>
              <a:buChar char="❑"/>
            </a:pPr>
            <a:r>
              <a:rPr lang="en-US" sz="1600" dirty="0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Testing the model on Test images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68D1E1-BD2A-33FC-824D-4024ECF07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(Pipeline):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900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6295A-AAAF-805D-C97F-1DB65AFE38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lvl="0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lang="en-US" sz="1400" dirty="0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Resizing the image to 128X128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Titillium Web"/>
              <a:buChar char="❑"/>
            </a:pPr>
            <a:r>
              <a:rPr lang="en-US" sz="1400" dirty="0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Augmenting the images</a:t>
            </a:r>
          </a:p>
          <a:p>
            <a:pPr marL="914400" lvl="1" indent="-3175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Titillium Web"/>
              <a:buChar char="▫"/>
            </a:pPr>
            <a:r>
              <a:rPr lang="en-US" sz="1400" dirty="0" err="1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rotation_range</a:t>
            </a:r>
            <a:r>
              <a:rPr lang="en-US" sz="1400" dirty="0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=0.2,</a:t>
            </a:r>
          </a:p>
          <a:p>
            <a:pPr marL="914400" lvl="1" indent="-3175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Titillium Web"/>
              <a:buChar char="▫"/>
            </a:pPr>
            <a:r>
              <a:rPr lang="en-US" sz="1400" dirty="0" err="1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width_shift_range</a:t>
            </a:r>
            <a:r>
              <a:rPr lang="en-US" sz="1400" dirty="0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=0.05,</a:t>
            </a:r>
          </a:p>
          <a:p>
            <a:pPr marL="914400" lvl="1" indent="-3175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Titillium Web"/>
              <a:buChar char="▫"/>
            </a:pPr>
            <a:r>
              <a:rPr lang="en-US" sz="1400" dirty="0" err="1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height_shift_range</a:t>
            </a:r>
            <a:r>
              <a:rPr lang="en-US" sz="1400" dirty="0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=0.05,</a:t>
            </a:r>
          </a:p>
          <a:p>
            <a:pPr marL="914400" lvl="1" indent="-3175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Titillium Web"/>
              <a:buChar char="▫"/>
            </a:pPr>
            <a:r>
              <a:rPr lang="en-US" sz="1400" dirty="0" err="1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shear_range</a:t>
            </a:r>
            <a:r>
              <a:rPr lang="en-US" sz="1400" dirty="0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=0.05,</a:t>
            </a:r>
          </a:p>
          <a:p>
            <a:pPr marL="914400" lvl="1" indent="-3175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Titillium Web"/>
              <a:buChar char="▫"/>
            </a:pPr>
            <a:r>
              <a:rPr lang="en-US" sz="1400" dirty="0" err="1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zoom_range</a:t>
            </a:r>
            <a:r>
              <a:rPr lang="en-US" sz="1400" dirty="0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=0.05,</a:t>
            </a:r>
          </a:p>
          <a:p>
            <a:pPr marL="914400" lvl="1" indent="-3175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Titillium Web"/>
              <a:buChar char="▫"/>
            </a:pPr>
            <a:r>
              <a:rPr lang="en-US" sz="1400" dirty="0" err="1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horizontal_flip</a:t>
            </a:r>
            <a:endParaRPr lang="en-US" sz="1050" dirty="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lang="en-US" sz="1400" dirty="0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Thresholding the images</a:t>
            </a:r>
          </a:p>
          <a:p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731CC9-5A66-18E1-D7C3-37FF805C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Preprocessing</a:t>
            </a:r>
            <a:r>
              <a:rPr lang="en-GB" dirty="0"/>
              <a:t>:</a:t>
            </a: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13925AC-B4A8-FC9A-A2CA-9DAACA8B85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696608"/>
            <a:ext cx="4038600" cy="2328134"/>
          </a:xfrm>
        </p:spPr>
      </p:pic>
    </p:spTree>
    <p:extLst>
      <p:ext uri="{BB962C8B-B14F-4D97-AF65-F5344CB8AC3E}">
        <p14:creationId xmlns:p14="http://schemas.microsoft.com/office/powerpoint/2010/main" val="1776281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D866A6-1D2D-B24D-F533-DD832026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U-Net</a:t>
            </a:r>
            <a:endParaRPr lang="en-IN" dirty="0"/>
          </a:p>
        </p:txBody>
      </p:sp>
      <p:pic>
        <p:nvPicPr>
          <p:cNvPr id="5" name="Google Shape;3038;p27">
            <a:extLst>
              <a:ext uri="{FF2B5EF4-FFF2-40B4-BE49-F238E27FC236}">
                <a16:creationId xmlns:a16="http://schemas.microsoft.com/office/drawing/2014/main" id="{53132F48-39FC-A382-8D63-B7F4E8467885}"/>
              </a:ext>
            </a:extLst>
          </p:cNvPr>
          <p:cNvPicPr preferRelativeResize="0">
            <a:picLocks noGrp="1"/>
          </p:cNvPicPr>
          <p:nvPr>
            <p:ph sz="half"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0" y="1028700"/>
            <a:ext cx="7100888" cy="33932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345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E4A6531-D91F-6096-F93F-51C6277A8D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85197" y="1390458"/>
            <a:ext cx="3764606" cy="754445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56D06-5DE9-077D-7AC2-A3BB818808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lvl="0" indent="-3175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❑"/>
            </a:pPr>
            <a:r>
              <a:rPr lang="en-US" dirty="0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Optimizer used: Adam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❑"/>
            </a:pPr>
            <a:r>
              <a:rPr lang="en-US" dirty="0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Learning Rate: 0.0001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❑"/>
            </a:pPr>
            <a:r>
              <a:rPr lang="en-US" dirty="0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Epochs: 80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❑"/>
            </a:pPr>
            <a:r>
              <a:rPr lang="en-US" dirty="0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Batch size: 32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❑"/>
            </a:pPr>
            <a:r>
              <a:rPr lang="en-US" dirty="0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Decay rate: 0.0001/80</a:t>
            </a:r>
          </a:p>
          <a:p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A803A49-836C-BC3A-E5D1-DDA4D15D2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Training: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F4B588-964B-458A-BA4C-7E15F6360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822" y="2321718"/>
            <a:ext cx="5401178" cy="16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94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58531-B1CC-E0B5-2248-7B610D2174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lvl="0" indent="-3175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❑"/>
            </a:pPr>
            <a:r>
              <a:rPr lang="en-US" dirty="0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IOU value : 0.7866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❑"/>
            </a:pPr>
            <a:r>
              <a:rPr lang="en-US" dirty="0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Dice Coefficient Value: 0.8769</a:t>
            </a:r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❑"/>
            </a:pPr>
            <a:r>
              <a:rPr lang="en-US" dirty="0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Loss Value : -0.8777 </a:t>
            </a:r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❑"/>
            </a:pPr>
            <a:r>
              <a:rPr lang="en-US" dirty="0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Jaccard Accuracy : 0.9987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1429B3-4451-0B82-EB7D-EBF9A2386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Parameters</a:t>
            </a:r>
            <a:endParaRPr lang="en-IN" dirty="0"/>
          </a:p>
        </p:txBody>
      </p:sp>
      <p:pic>
        <p:nvPicPr>
          <p:cNvPr id="6" name="Google Shape;3060;p30">
            <a:extLst>
              <a:ext uri="{FF2B5EF4-FFF2-40B4-BE49-F238E27FC236}">
                <a16:creationId xmlns:a16="http://schemas.microsoft.com/office/drawing/2014/main" id="{C8205757-03D1-983B-3089-8CBABF88412C}"/>
              </a:ext>
            </a:extLst>
          </p:cNvPr>
          <p:cNvPicPr preferRelativeResize="0">
            <a:picLocks noGrp="1"/>
          </p:cNvPicPr>
          <p:nvPr>
            <p:ph sz="half" idx="2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05362" y="1546225"/>
            <a:ext cx="3724275" cy="2628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810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444D15-AE51-E0E5-F73C-94DB0852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Accuracy Graph</a:t>
            </a:r>
            <a:endParaRPr lang="en-IN" dirty="0"/>
          </a:p>
        </p:txBody>
      </p:sp>
      <p:pic>
        <p:nvPicPr>
          <p:cNvPr id="6" name="Google Shape;3067;p31">
            <a:extLst>
              <a:ext uri="{FF2B5EF4-FFF2-40B4-BE49-F238E27FC236}">
                <a16:creationId xmlns:a16="http://schemas.microsoft.com/office/drawing/2014/main" id="{45355197-7C75-B469-D37A-2A385CBA3780}"/>
              </a:ext>
            </a:extLst>
          </p:cNvPr>
          <p:cNvPicPr preferRelativeResize="0">
            <a:picLocks noGrp="1"/>
          </p:cNvPicPr>
          <p:nvPr>
            <p:ph sz="half"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462" y="1498600"/>
            <a:ext cx="3648075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3068;p31">
            <a:extLst>
              <a:ext uri="{FF2B5EF4-FFF2-40B4-BE49-F238E27FC236}">
                <a16:creationId xmlns:a16="http://schemas.microsoft.com/office/drawing/2014/main" id="{2A90838D-89D3-AA08-A8A3-7E7BABB2385B}"/>
              </a:ext>
            </a:extLst>
          </p:cNvPr>
          <p:cNvPicPr preferRelativeResize="0">
            <a:picLocks noGrp="1"/>
          </p:cNvPicPr>
          <p:nvPr>
            <p:ph sz="half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8225" y="1517650"/>
            <a:ext cx="3638550" cy="2686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7524869"/>
      </p:ext>
    </p:extLst>
  </p:cSld>
  <p:clrMapOvr>
    <a:masterClrMapping/>
  </p:clrMapOvr>
</p:sld>
</file>

<file path=ppt/theme/theme1.xml><?xml version="1.0" encoding="utf-8"?>
<a:theme xmlns:a="http://schemas.openxmlformats.org/drawingml/2006/main" name="UTA Accessibl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ccessible-PPT.pptx" id="{DC14534C-1046-F040-970C-D4B656BEDF73}" vid="{22719C90-FD2E-C343-B61D-D3EE9148FC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E8C2F9B7856C4FB1B45376C9CA1279" ma:contentTypeVersion="12" ma:contentTypeDescription="Create a new document." ma:contentTypeScope="" ma:versionID="47b510a268ab94799d39988294a018bf">
  <xsd:schema xmlns:xsd="http://www.w3.org/2001/XMLSchema" xmlns:xs="http://www.w3.org/2001/XMLSchema" xmlns:p="http://schemas.microsoft.com/office/2006/metadata/properties" xmlns:ns2="56169281-d10e-4687-8d86-e0ae9795bb4c" xmlns:ns3="d98033a5-711e-4d41-9a92-34dc22feb152" targetNamespace="http://schemas.microsoft.com/office/2006/metadata/properties" ma:root="true" ma:fieldsID="430f78a0ddeb4ad93cb2cb32c7d65c5c" ns2:_="" ns3:_="">
    <xsd:import namespace="56169281-d10e-4687-8d86-e0ae9795bb4c"/>
    <xsd:import namespace="d98033a5-711e-4d41-9a92-34dc22feb1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69281-d10e-4687-8d86-e0ae9795bb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8033a5-711e-4d41-9a92-34dc22feb15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F4F739-B76C-4907-A1E7-133652B3E2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169281-d10e-4687-8d86-e0ae9795bb4c"/>
    <ds:schemaRef ds:uri="d98033a5-711e-4d41-9a92-34dc22feb1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99CAED-701D-44BF-B45E-0631AD0D07E6}">
  <ds:schemaRefs>
    <ds:schemaRef ds:uri="56169281-d10e-4687-8d86-e0ae9795bb4c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www.w3.org/XML/1998/namespace"/>
    <ds:schemaRef ds:uri="http://purl.org/dc/dcmitype/"/>
    <ds:schemaRef ds:uri="http://schemas.openxmlformats.org/package/2006/metadata/core-properties"/>
    <ds:schemaRef ds:uri="d98033a5-711e-4d41-9a92-34dc22feb152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987676A-099B-4B53-B66D-C60F83A714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UTA Accessible Template</Template>
  <TotalTime>733</TotalTime>
  <Words>328</Words>
  <Application>Microsoft Office PowerPoint</Application>
  <PresentationFormat>On-screen Show (16:9)</PresentationFormat>
  <Paragraphs>53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Courier New</vt:lpstr>
      <vt:lpstr>Dosis</vt:lpstr>
      <vt:lpstr>Helvetica</vt:lpstr>
      <vt:lpstr>Noto Sans Symbols</vt:lpstr>
      <vt:lpstr>Titillium Web</vt:lpstr>
      <vt:lpstr>Wingdings</vt:lpstr>
      <vt:lpstr>UTA Accessible Template</vt:lpstr>
      <vt:lpstr>Image Segmentation on Brain MRI Images Using U-Net</vt:lpstr>
      <vt:lpstr>Introduction &amp; motivation</vt:lpstr>
      <vt:lpstr>Dataset Used</vt:lpstr>
      <vt:lpstr>Approach (Pipeline):</vt:lpstr>
      <vt:lpstr>Preprocessing:</vt:lpstr>
      <vt:lpstr>U-Net</vt:lpstr>
      <vt:lpstr>Training:</vt:lpstr>
      <vt:lpstr>Evaluation Parameters</vt:lpstr>
      <vt:lpstr>Accuracy Graph</vt:lpstr>
      <vt:lpstr>Testing Results</vt:lpstr>
      <vt:lpstr>Resultant Images</vt:lpstr>
      <vt:lpstr>Challenges Faced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George, Melissa J</dc:creator>
  <cp:lastModifiedBy>Anande, Saahil</cp:lastModifiedBy>
  <cp:revision>71</cp:revision>
  <dcterms:created xsi:type="dcterms:W3CDTF">2021-08-31T19:16:02Z</dcterms:created>
  <dcterms:modified xsi:type="dcterms:W3CDTF">2022-05-01T23:45:44Z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0x0101006AE8C2F9B7856C4FB1B45376C9CA1279</vt:lpwstr>
  </property>
</Properties>
</file>