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7F25103-22CA-4CEB-ACF0-A8EF550B343B}">
  <a:tblStyle styleId="{D7F25103-22CA-4CEB-ACF0-A8EF550B343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791cf7324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791cf7324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40b4a07de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40b4a07de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40b4a07ded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40b4a07de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40b4a07de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40b4a07de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0b4a07ded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0b4a07de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40b4a07ded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40b4a07ded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40b4a07de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40b4a07de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40b4a07ded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40b4a07ded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40b4a07de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40b4a07de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40b4a07de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40b4a07de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40b4a07de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40b4a07de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0b4a07de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0b4a07de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40b4a07de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40b4a07de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7b8a24eb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7b8a24eb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7b8a24ebc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7b8a24ebc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40b4a07de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40b4a07de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400"/>
              </a:spcBef>
              <a:spcAft>
                <a:spcPts val="0"/>
              </a:spcAft>
              <a:buClr>
                <a:schemeClr val="dk1"/>
              </a:buClr>
              <a:buSzPct val="50000"/>
              <a:buFont typeface="Arial"/>
              <a:buNone/>
            </a:pPr>
            <a:r>
              <a:rPr lang="en" sz="2200">
                <a:solidFill>
                  <a:srgbClr val="610B38"/>
                </a:solidFill>
                <a:highlight>
                  <a:srgbClr val="FFFFFF"/>
                </a:highlight>
              </a:rPr>
              <a:t>C++ Templates</a:t>
            </a:r>
            <a:endParaRPr sz="2200">
              <a:solidFill>
                <a:srgbClr val="610B38"/>
              </a:solidFill>
              <a:highlight>
                <a:srgbClr val="FFFFFF"/>
              </a:highlight>
            </a:endParaRPr>
          </a:p>
          <a:p>
            <a:pPr indent="0" lvl="0" marL="0" rtl="0" algn="l">
              <a:spcBef>
                <a:spcPts val="600"/>
              </a:spcBef>
              <a:spcAft>
                <a:spcPts val="0"/>
              </a:spcAft>
              <a:buNone/>
            </a:pPr>
            <a:r>
              <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C++ template is a powerful feature added to C++. It allows you to define the generic classes and generic functions and thus provides support for generic programming. Generic programming is a technique where generic types are used as parameters in algorithms so that they can work for a variety of data types.</a:t>
            </a:r>
            <a:endParaRPr/>
          </a:p>
        </p:txBody>
      </p:sp>
      <p:pic>
        <p:nvPicPr>
          <p:cNvPr id="56" name="Google Shape;56;p13"/>
          <p:cNvPicPr preferRelativeResize="0"/>
          <p:nvPr/>
        </p:nvPicPr>
        <p:blipFill>
          <a:blip r:embed="rId3">
            <a:alphaModFix/>
          </a:blip>
          <a:stretch>
            <a:fillRect/>
          </a:stretch>
        </p:blipFill>
        <p:spPr>
          <a:xfrm>
            <a:off x="2360263" y="2938575"/>
            <a:ext cx="3171825" cy="1847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idx="1" type="body"/>
          </p:nvPr>
        </p:nvSpPr>
        <p:spPr>
          <a:xfrm>
            <a:off x="311700" y="185800"/>
            <a:ext cx="8520600" cy="4383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 STL components are designed in a way that promotes code reuse, modularity, and efficiency. It consists of several components:</a:t>
            </a:r>
            <a:endParaRPr/>
          </a:p>
          <a:p>
            <a:pPr indent="-334327" lvl="0" marL="457200" rtl="0" algn="l">
              <a:spcBef>
                <a:spcPts val="1200"/>
              </a:spcBef>
              <a:spcAft>
                <a:spcPts val="0"/>
              </a:spcAft>
              <a:buSzPct val="100000"/>
              <a:buChar char="●"/>
            </a:pPr>
            <a:r>
              <a:rPr lang="en"/>
              <a:t>Containers: These are data structures that store and organize objects of various types. Some commonly used containers are vector (dynamic array), list (doubly-linked list), deque (double-ended queue), map (associative array), set (ordered set), and more.</a:t>
            </a:r>
            <a:endParaRPr/>
          </a:p>
          <a:p>
            <a:pPr indent="-334327" lvl="0" marL="457200" rtl="0" algn="l">
              <a:spcBef>
                <a:spcPts val="0"/>
              </a:spcBef>
              <a:spcAft>
                <a:spcPts val="0"/>
              </a:spcAft>
              <a:buSzPct val="100000"/>
              <a:buChar char="●"/>
            </a:pPr>
            <a:r>
              <a:rPr lang="en"/>
              <a:t>Algorithms: The STL provides a wide range of algorithms for tasks like sorting, searching, and manipulating data in containers. These algorithms can be used with any container that meets their requirements.</a:t>
            </a:r>
            <a:endParaRPr/>
          </a:p>
          <a:p>
            <a:pPr indent="-334327" lvl="0" marL="457200" rtl="0" algn="l">
              <a:spcBef>
                <a:spcPts val="0"/>
              </a:spcBef>
              <a:spcAft>
                <a:spcPts val="0"/>
              </a:spcAft>
              <a:buSzPct val="100000"/>
              <a:buChar char="●"/>
            </a:pPr>
            <a:r>
              <a:rPr lang="en"/>
              <a:t>Iterators: Iterators provide a way to access and manipulate the elements of a container in a generic and uniform manner. They act as pointers to elements within a container.</a:t>
            </a:r>
            <a:endParaRPr/>
          </a:p>
          <a:p>
            <a:pPr indent="-334327" lvl="0" marL="457200" rtl="0" algn="l">
              <a:spcBef>
                <a:spcPts val="0"/>
              </a:spcBef>
              <a:spcAft>
                <a:spcPts val="0"/>
              </a:spcAft>
              <a:buSzPct val="100000"/>
              <a:buChar char="●"/>
            </a:pPr>
            <a:r>
              <a:rPr lang="en"/>
              <a:t>Function Objects: Also known as functors, these are objects that behave like functions. They can be used with algorithms to customize their behavior.</a:t>
            </a:r>
            <a:endParaRPr/>
          </a:p>
          <a:p>
            <a:pPr indent="-334327" lvl="0" marL="457200" rtl="0" algn="l">
              <a:spcBef>
                <a:spcPts val="0"/>
              </a:spcBef>
              <a:spcAft>
                <a:spcPts val="0"/>
              </a:spcAft>
              <a:buSzPct val="100000"/>
              <a:buChar char="●"/>
            </a:pPr>
            <a:r>
              <a:rPr lang="en"/>
              <a:t>Allocators: These manage memory allocation and deallocation for containers.</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nvSpPr>
        <p:spPr>
          <a:xfrm>
            <a:off x="536575" y="57150"/>
            <a:ext cx="4118100" cy="568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2400">
                <a:solidFill>
                  <a:srgbClr val="000000"/>
                </a:solidFill>
                <a:latin typeface="Calibri"/>
                <a:ea typeface="Calibri"/>
                <a:cs typeface="Calibri"/>
                <a:sym typeface="Calibri"/>
              </a:rPr>
              <a:t>Containers</a:t>
            </a:r>
            <a:endParaRPr b="1" sz="2400">
              <a:solidFill>
                <a:srgbClr val="000000"/>
              </a:solidFill>
              <a:latin typeface="Calibri"/>
              <a:ea typeface="Calibri"/>
              <a:cs typeface="Calibri"/>
              <a:sym typeface="Calibri"/>
            </a:endParaRPr>
          </a:p>
        </p:txBody>
      </p:sp>
      <p:sp>
        <p:nvSpPr>
          <p:cNvPr id="131" name="Google Shape;131;p23"/>
          <p:cNvSpPr txBox="1"/>
          <p:nvPr/>
        </p:nvSpPr>
        <p:spPr>
          <a:xfrm>
            <a:off x="282850" y="801850"/>
            <a:ext cx="8128500" cy="3852000"/>
          </a:xfrm>
          <a:prstGeom prst="rect">
            <a:avLst/>
          </a:prstGeom>
          <a:noFill/>
          <a:ln>
            <a:noFill/>
          </a:ln>
        </p:spPr>
        <p:txBody>
          <a:bodyPr anchorCtr="0" anchor="t" bIns="45700" lIns="91425" spcFirstLastPara="1" rIns="91425" wrap="square" tIns="45700">
            <a:normAutofit/>
          </a:bodyPr>
          <a:lstStyle/>
          <a:p>
            <a:pPr indent="-487584" lvl="0" marL="495300" rtl="0" algn="just">
              <a:lnSpc>
                <a:spcPct val="70000"/>
              </a:lnSpc>
              <a:spcBef>
                <a:spcPts val="0"/>
              </a:spcBef>
              <a:spcAft>
                <a:spcPts val="0"/>
              </a:spcAft>
              <a:buClr>
                <a:srgbClr val="000000"/>
              </a:buClr>
              <a:buSzPts val="2080"/>
              <a:buFont typeface="Noto Sans Symbols"/>
              <a:buChar char="▪"/>
            </a:pPr>
            <a:r>
              <a:rPr lang="en" sz="2500">
                <a:solidFill>
                  <a:srgbClr val="000000"/>
                </a:solidFill>
                <a:latin typeface="Calibri"/>
                <a:ea typeface="Calibri"/>
                <a:cs typeface="Calibri"/>
                <a:sym typeface="Calibri"/>
              </a:rPr>
              <a:t>Used to manage collections of objects of a certain kind.</a:t>
            </a:r>
            <a:endParaRPr sz="2500">
              <a:solidFill>
                <a:srgbClr val="000000"/>
              </a:solidFill>
              <a:latin typeface="Calibri"/>
              <a:ea typeface="Calibri"/>
              <a:cs typeface="Calibri"/>
              <a:sym typeface="Calibri"/>
            </a:endParaRPr>
          </a:p>
          <a:p>
            <a:pPr indent="-487584" lvl="0" marL="495300" rtl="0" algn="just">
              <a:lnSpc>
                <a:spcPct val="70000"/>
              </a:lnSpc>
              <a:spcBef>
                <a:spcPts val="518"/>
              </a:spcBef>
              <a:spcAft>
                <a:spcPts val="0"/>
              </a:spcAft>
              <a:buClr>
                <a:srgbClr val="000000"/>
              </a:buClr>
              <a:buSzPts val="2080"/>
              <a:buFont typeface="Noto Sans Symbols"/>
              <a:buChar char="▪"/>
            </a:pPr>
            <a:r>
              <a:rPr lang="en" sz="2500">
                <a:solidFill>
                  <a:srgbClr val="000000"/>
                </a:solidFill>
                <a:latin typeface="Calibri"/>
                <a:ea typeface="Calibri"/>
                <a:cs typeface="Calibri"/>
                <a:sym typeface="Calibri"/>
              </a:rPr>
              <a:t>Two general types of containers</a:t>
            </a:r>
            <a:endParaRPr sz="2500">
              <a:solidFill>
                <a:srgbClr val="000000"/>
              </a:solidFill>
              <a:latin typeface="Calibri"/>
              <a:ea typeface="Calibri"/>
              <a:cs typeface="Calibri"/>
              <a:sym typeface="Calibri"/>
            </a:endParaRPr>
          </a:p>
          <a:p>
            <a:pPr indent="-448674" lvl="1" marL="914400" rtl="0" algn="just">
              <a:lnSpc>
                <a:spcPct val="70000"/>
              </a:lnSpc>
              <a:spcBef>
                <a:spcPts val="481"/>
              </a:spcBef>
              <a:spcAft>
                <a:spcPts val="0"/>
              </a:spcAft>
              <a:buClr>
                <a:srgbClr val="000000"/>
              </a:buClr>
              <a:buSzPts val="1910"/>
              <a:buFont typeface="Noto Sans Symbols"/>
              <a:buAutoNum type="arabicPeriod"/>
            </a:pPr>
            <a:r>
              <a:rPr lang="en" sz="2300">
                <a:solidFill>
                  <a:srgbClr val="000000"/>
                </a:solidFill>
                <a:latin typeface="Calibri"/>
                <a:ea typeface="Calibri"/>
                <a:cs typeface="Calibri"/>
                <a:sym typeface="Calibri"/>
              </a:rPr>
              <a:t>Sequence Containers</a:t>
            </a:r>
            <a:endParaRPr sz="2300">
              <a:solidFill>
                <a:srgbClr val="000000"/>
              </a:solidFill>
              <a:latin typeface="Calibri"/>
              <a:ea typeface="Calibri"/>
              <a:cs typeface="Calibri"/>
              <a:sym typeface="Calibri"/>
            </a:endParaRPr>
          </a:p>
          <a:p>
            <a:pPr indent="-409765" lvl="2" marL="1333500" rtl="0" algn="just">
              <a:lnSpc>
                <a:spcPct val="70000"/>
              </a:lnSpc>
              <a:spcBef>
                <a:spcPts val="444"/>
              </a:spcBef>
              <a:spcAft>
                <a:spcPts val="0"/>
              </a:spcAft>
              <a:buClr>
                <a:srgbClr val="000000"/>
              </a:buClr>
              <a:buSzPts val="1740"/>
              <a:buFont typeface="Noto Sans Symbols"/>
              <a:buChar char="▪"/>
            </a:pPr>
            <a:r>
              <a:rPr lang="en" sz="2100">
                <a:solidFill>
                  <a:srgbClr val="000000"/>
                </a:solidFill>
                <a:latin typeface="Calibri"/>
                <a:ea typeface="Calibri"/>
                <a:cs typeface="Calibri"/>
                <a:sym typeface="Calibri"/>
              </a:rPr>
              <a:t>Ordered collections in which every element has a certain position.</a:t>
            </a:r>
            <a:endParaRPr sz="2100">
              <a:solidFill>
                <a:srgbClr val="000000"/>
              </a:solidFill>
              <a:latin typeface="Calibri"/>
              <a:ea typeface="Calibri"/>
              <a:cs typeface="Calibri"/>
              <a:sym typeface="Calibri"/>
            </a:endParaRPr>
          </a:p>
          <a:p>
            <a:pPr indent="-409765" lvl="2" marL="1333500" rtl="0" algn="just">
              <a:lnSpc>
                <a:spcPct val="70000"/>
              </a:lnSpc>
              <a:spcBef>
                <a:spcPts val="444"/>
              </a:spcBef>
              <a:spcAft>
                <a:spcPts val="0"/>
              </a:spcAft>
              <a:buClr>
                <a:srgbClr val="000000"/>
              </a:buClr>
              <a:buSzPts val="1740"/>
              <a:buFont typeface="Noto Sans Symbols"/>
              <a:buChar char="▪"/>
            </a:pPr>
            <a:r>
              <a:rPr lang="en" sz="2100">
                <a:solidFill>
                  <a:srgbClr val="000000"/>
                </a:solidFill>
                <a:latin typeface="Calibri"/>
                <a:ea typeface="Calibri"/>
                <a:cs typeface="Calibri"/>
                <a:sym typeface="Calibri"/>
              </a:rPr>
              <a:t>Variable sized container, elements are arranged in strict linear order.</a:t>
            </a:r>
            <a:endParaRPr sz="2100">
              <a:solidFill>
                <a:srgbClr val="000000"/>
              </a:solidFill>
              <a:latin typeface="Calibri"/>
              <a:ea typeface="Calibri"/>
              <a:cs typeface="Calibri"/>
              <a:sym typeface="Calibri"/>
            </a:endParaRPr>
          </a:p>
          <a:p>
            <a:pPr indent="-448674" lvl="1" marL="914400" rtl="0" algn="just">
              <a:lnSpc>
                <a:spcPct val="70000"/>
              </a:lnSpc>
              <a:spcBef>
                <a:spcPts val="481"/>
              </a:spcBef>
              <a:spcAft>
                <a:spcPts val="0"/>
              </a:spcAft>
              <a:buClr>
                <a:srgbClr val="000000"/>
              </a:buClr>
              <a:buSzPts val="1910"/>
              <a:buFont typeface="Noto Sans Symbols"/>
              <a:buAutoNum type="arabicPeriod"/>
            </a:pPr>
            <a:r>
              <a:rPr lang="en" sz="2300">
                <a:solidFill>
                  <a:srgbClr val="000000"/>
                </a:solidFill>
                <a:latin typeface="Calibri"/>
                <a:ea typeface="Calibri"/>
                <a:cs typeface="Calibri"/>
                <a:sym typeface="Calibri"/>
              </a:rPr>
              <a:t>Associative Containers </a:t>
            </a:r>
            <a:endParaRPr sz="2300">
              <a:solidFill>
                <a:srgbClr val="000000"/>
              </a:solidFill>
              <a:latin typeface="Calibri"/>
              <a:ea typeface="Calibri"/>
              <a:cs typeface="Calibri"/>
              <a:sym typeface="Calibri"/>
            </a:endParaRPr>
          </a:p>
          <a:p>
            <a:pPr indent="-409765" lvl="2" marL="1333500" rtl="0" algn="just">
              <a:lnSpc>
                <a:spcPct val="70000"/>
              </a:lnSpc>
              <a:spcBef>
                <a:spcPts val="444"/>
              </a:spcBef>
              <a:spcAft>
                <a:spcPts val="0"/>
              </a:spcAft>
              <a:buClr>
                <a:srgbClr val="000000"/>
              </a:buClr>
              <a:buSzPts val="1740"/>
              <a:buFont typeface="Noto Sans Symbols"/>
              <a:buChar char="▪"/>
            </a:pPr>
            <a:r>
              <a:rPr lang="en" sz="2100">
                <a:solidFill>
                  <a:srgbClr val="000000"/>
                </a:solidFill>
                <a:latin typeface="Calibri"/>
                <a:ea typeface="Calibri"/>
                <a:cs typeface="Calibri"/>
                <a:sym typeface="Calibri"/>
              </a:rPr>
              <a:t>Sorted collections in which the actual position of an element depends on its value due to some sorting criteria.</a:t>
            </a:r>
            <a:endParaRPr sz="2100">
              <a:solidFill>
                <a:srgbClr val="000000"/>
              </a:solidFill>
              <a:latin typeface="Calibri"/>
              <a:ea typeface="Calibri"/>
              <a:cs typeface="Calibri"/>
              <a:sym typeface="Calibri"/>
            </a:endParaRPr>
          </a:p>
          <a:p>
            <a:pPr indent="-409765" lvl="2" marL="1333500" rtl="0" algn="just">
              <a:lnSpc>
                <a:spcPct val="70000"/>
              </a:lnSpc>
              <a:spcBef>
                <a:spcPts val="444"/>
              </a:spcBef>
              <a:spcAft>
                <a:spcPts val="0"/>
              </a:spcAft>
              <a:buClr>
                <a:srgbClr val="000000"/>
              </a:buClr>
              <a:buSzPts val="1740"/>
              <a:buFont typeface="Noto Sans Symbols"/>
              <a:buChar char="▪"/>
            </a:pPr>
            <a:r>
              <a:rPr lang="en" sz="2100">
                <a:solidFill>
                  <a:srgbClr val="000000"/>
                </a:solidFill>
                <a:latin typeface="Calibri"/>
                <a:ea typeface="Calibri"/>
                <a:cs typeface="Calibri"/>
                <a:sym typeface="Calibri"/>
              </a:rPr>
              <a:t>Variable sized container, supports efficient retrieval of elements based on keys.</a:t>
            </a:r>
            <a:endParaRPr sz="2100">
              <a:solidFill>
                <a:srgbClr val="000000"/>
              </a:solidFill>
              <a:latin typeface="Calibri"/>
              <a:ea typeface="Calibri"/>
              <a:cs typeface="Calibri"/>
              <a:sym typeface="Calibri"/>
            </a:endParaRPr>
          </a:p>
          <a:p>
            <a:pPr indent="-409765" lvl="2" marL="1333500" rtl="0" algn="just">
              <a:lnSpc>
                <a:spcPct val="70000"/>
              </a:lnSpc>
              <a:spcBef>
                <a:spcPts val="444"/>
              </a:spcBef>
              <a:spcAft>
                <a:spcPts val="0"/>
              </a:spcAft>
              <a:buClr>
                <a:srgbClr val="000000"/>
              </a:buClr>
              <a:buSzPts val="1740"/>
              <a:buFont typeface="Noto Sans Symbols"/>
              <a:buChar char="▪"/>
            </a:pPr>
            <a:r>
              <a:rPr lang="en" sz="2100">
                <a:solidFill>
                  <a:srgbClr val="000000"/>
                </a:solidFill>
                <a:latin typeface="Calibri"/>
                <a:ea typeface="Calibri"/>
                <a:cs typeface="Calibri"/>
                <a:sym typeface="Calibri"/>
              </a:rPr>
              <a:t>Typically implemented as binary trees.</a:t>
            </a:r>
            <a:endParaRPr sz="2100">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nvSpPr>
        <p:spPr>
          <a:xfrm>
            <a:off x="0" y="0"/>
            <a:ext cx="9729600" cy="4535700"/>
          </a:xfrm>
          <a:prstGeom prst="rect">
            <a:avLst/>
          </a:prstGeom>
          <a:noFill/>
          <a:ln>
            <a:noFill/>
          </a:ln>
        </p:spPr>
        <p:txBody>
          <a:bodyPr anchorCtr="0" anchor="t" bIns="91425" lIns="91425" spcFirstLastPara="1" rIns="91425" wrap="square" tIns="91425">
            <a:spAutoFit/>
          </a:bodyPr>
          <a:lstStyle/>
          <a:p>
            <a:pPr indent="-495300" lvl="0" marL="495300" rtl="0" algn="just">
              <a:spcBef>
                <a:spcPts val="0"/>
              </a:spcBef>
              <a:spcAft>
                <a:spcPts val="0"/>
              </a:spcAft>
              <a:buClr>
                <a:schemeClr val="dk1"/>
              </a:buClr>
              <a:buSzPts val="2380"/>
              <a:buFont typeface="Noto Sans Symbols"/>
              <a:buChar char="▪"/>
            </a:pPr>
            <a:r>
              <a:rPr lang="en" sz="2800">
                <a:solidFill>
                  <a:schemeClr val="dk1"/>
                </a:solidFill>
                <a:latin typeface="Calibri"/>
                <a:ea typeface="Calibri"/>
                <a:cs typeface="Calibri"/>
                <a:sym typeface="Calibri"/>
              </a:rPr>
              <a:t>The following sequence containers are available in STL:</a:t>
            </a:r>
            <a:endParaRPr sz="2800">
              <a:solidFill>
                <a:schemeClr val="dk1"/>
              </a:solidFill>
              <a:latin typeface="Calibri"/>
              <a:ea typeface="Calibri"/>
              <a:cs typeface="Calibri"/>
              <a:sym typeface="Calibri"/>
            </a:endParaRPr>
          </a:p>
          <a:p>
            <a:pPr indent="-457200" lvl="1" marL="914400" rtl="0" algn="just">
              <a:spcBef>
                <a:spcPts val="520"/>
              </a:spcBef>
              <a:spcAft>
                <a:spcPts val="0"/>
              </a:spcAft>
              <a:buClr>
                <a:schemeClr val="dk1"/>
              </a:buClr>
              <a:buSzPts val="2210"/>
              <a:buFont typeface="Noto Sans Symbols"/>
              <a:buAutoNum type="arabicPeriod"/>
            </a:pPr>
            <a:r>
              <a:rPr lang="en" sz="2600">
                <a:solidFill>
                  <a:schemeClr val="dk1"/>
                </a:solidFill>
                <a:latin typeface="Calibri"/>
                <a:ea typeface="Calibri"/>
                <a:cs typeface="Calibri"/>
                <a:sym typeface="Calibri"/>
              </a:rPr>
              <a:t>Vector (Dynamic Array)</a:t>
            </a:r>
            <a:endParaRPr sz="2600">
              <a:solidFill>
                <a:schemeClr val="dk1"/>
              </a:solidFill>
              <a:latin typeface="Calibri"/>
              <a:ea typeface="Calibri"/>
              <a:cs typeface="Calibri"/>
              <a:sym typeface="Calibri"/>
            </a:endParaRPr>
          </a:p>
          <a:p>
            <a:pPr indent="-316865" lvl="1" marL="914400" rtl="0" algn="just">
              <a:spcBef>
                <a:spcPts val="520"/>
              </a:spcBef>
              <a:spcAft>
                <a:spcPts val="0"/>
              </a:spcAft>
              <a:buNone/>
            </a:pPr>
            <a:r>
              <a:t/>
            </a:r>
            <a:endParaRPr sz="2600">
              <a:solidFill>
                <a:schemeClr val="dk1"/>
              </a:solidFill>
              <a:latin typeface="Calibri"/>
              <a:ea typeface="Calibri"/>
              <a:cs typeface="Calibri"/>
              <a:sym typeface="Calibri"/>
            </a:endParaRPr>
          </a:p>
          <a:p>
            <a:pPr indent="-457200" lvl="2" marL="1314450" rtl="0" algn="just">
              <a:spcBef>
                <a:spcPts val="400"/>
              </a:spcBef>
              <a:spcAft>
                <a:spcPts val="0"/>
              </a:spcAft>
              <a:buClr>
                <a:schemeClr val="dk1"/>
              </a:buClr>
              <a:buSzPts val="1700"/>
              <a:buFont typeface="Verdana"/>
              <a:buChar char="•"/>
            </a:pPr>
            <a:r>
              <a:rPr lang="en" sz="2000">
                <a:solidFill>
                  <a:schemeClr val="dk1"/>
                </a:solidFill>
                <a:latin typeface="Calibri"/>
                <a:ea typeface="Calibri"/>
                <a:cs typeface="Calibri"/>
                <a:sym typeface="Calibri"/>
              </a:rPr>
              <a:t>Manages its elements in a dynamic array. </a:t>
            </a:r>
            <a:endParaRPr sz="2400">
              <a:solidFill>
                <a:schemeClr val="dk1"/>
              </a:solidFill>
              <a:latin typeface="Calibri"/>
              <a:ea typeface="Calibri"/>
              <a:cs typeface="Calibri"/>
              <a:sym typeface="Calibri"/>
            </a:endParaRPr>
          </a:p>
          <a:p>
            <a:pPr indent="-457200" lvl="2" marL="1314450" rtl="0" algn="just">
              <a:spcBef>
                <a:spcPts val="400"/>
              </a:spcBef>
              <a:spcAft>
                <a:spcPts val="0"/>
              </a:spcAft>
              <a:buClr>
                <a:schemeClr val="dk1"/>
              </a:buClr>
              <a:buSzPts val="1700"/>
              <a:buFont typeface="Verdana"/>
              <a:buChar char="•"/>
            </a:pPr>
            <a:r>
              <a:rPr lang="en" sz="2000">
                <a:solidFill>
                  <a:schemeClr val="dk1"/>
                </a:solidFill>
                <a:latin typeface="Calibri"/>
                <a:ea typeface="Calibri"/>
                <a:cs typeface="Calibri"/>
                <a:sym typeface="Calibri"/>
              </a:rPr>
              <a:t>Enables random access, which means each element can be directly accessed with the corresponding index.</a:t>
            </a:r>
            <a:endParaRPr sz="2400">
              <a:solidFill>
                <a:schemeClr val="dk1"/>
              </a:solidFill>
              <a:latin typeface="Calibri"/>
              <a:ea typeface="Calibri"/>
              <a:cs typeface="Calibri"/>
              <a:sym typeface="Calibri"/>
            </a:endParaRPr>
          </a:p>
          <a:p>
            <a:pPr indent="-457200" lvl="1" marL="914400" rtl="0" algn="just">
              <a:spcBef>
                <a:spcPts val="520"/>
              </a:spcBef>
              <a:spcAft>
                <a:spcPts val="0"/>
              </a:spcAft>
              <a:buClr>
                <a:schemeClr val="dk1"/>
              </a:buClr>
              <a:buSzPts val="2210"/>
              <a:buFont typeface="Noto Sans Symbols"/>
              <a:buAutoNum type="arabicPeriod"/>
            </a:pPr>
            <a:r>
              <a:rPr lang="en" sz="2600">
                <a:solidFill>
                  <a:schemeClr val="dk1"/>
                </a:solidFill>
                <a:latin typeface="Calibri"/>
                <a:ea typeface="Calibri"/>
                <a:cs typeface="Calibri"/>
                <a:sym typeface="Calibri"/>
              </a:rPr>
              <a:t>Dequeue (Double-ended Queue)</a:t>
            </a:r>
            <a:endParaRPr sz="2600">
              <a:solidFill>
                <a:schemeClr val="dk1"/>
              </a:solidFill>
              <a:latin typeface="Calibri"/>
              <a:ea typeface="Calibri"/>
              <a:cs typeface="Calibri"/>
              <a:sym typeface="Calibri"/>
            </a:endParaRPr>
          </a:p>
          <a:p>
            <a:pPr indent="-457200" lvl="1" marL="914400" rtl="0" algn="just">
              <a:spcBef>
                <a:spcPts val="520"/>
              </a:spcBef>
              <a:spcAft>
                <a:spcPts val="0"/>
              </a:spcAft>
              <a:buNone/>
            </a:pPr>
            <a:r>
              <a:t/>
            </a:r>
            <a:endParaRPr sz="2600">
              <a:solidFill>
                <a:schemeClr val="dk1"/>
              </a:solidFill>
              <a:latin typeface="Calibri"/>
              <a:ea typeface="Calibri"/>
              <a:cs typeface="Calibri"/>
              <a:sym typeface="Calibri"/>
            </a:endParaRPr>
          </a:p>
          <a:p>
            <a:pPr indent="-457200" lvl="2" marL="1314450" rtl="0" algn="just">
              <a:spcBef>
                <a:spcPts val="400"/>
              </a:spcBef>
              <a:spcAft>
                <a:spcPts val="0"/>
              </a:spcAft>
              <a:buClr>
                <a:schemeClr val="dk1"/>
              </a:buClr>
              <a:buSzPts val="1700"/>
              <a:buFont typeface="Verdana"/>
              <a:buChar char="•"/>
            </a:pPr>
            <a:r>
              <a:rPr lang="en" sz="2000">
                <a:solidFill>
                  <a:schemeClr val="dk1"/>
                </a:solidFill>
                <a:latin typeface="Calibri"/>
                <a:ea typeface="Calibri"/>
                <a:cs typeface="Calibri"/>
                <a:sym typeface="Calibri"/>
              </a:rPr>
              <a:t>Is a dynamic array that is implemented in such a way that it can grow in both directions. </a:t>
            </a:r>
            <a:endParaRPr sz="2400">
              <a:solidFill>
                <a:schemeClr val="dk1"/>
              </a:solidFill>
              <a:latin typeface="Calibri"/>
              <a:ea typeface="Calibri"/>
              <a:cs typeface="Calibri"/>
              <a:sym typeface="Calibri"/>
            </a:endParaRPr>
          </a:p>
          <a:p>
            <a:pPr indent="-457200" lvl="2" marL="1314450" rtl="0" algn="just">
              <a:spcBef>
                <a:spcPts val="400"/>
              </a:spcBef>
              <a:spcAft>
                <a:spcPts val="0"/>
              </a:spcAft>
              <a:buClr>
                <a:schemeClr val="dk1"/>
              </a:buClr>
              <a:buSzPts val="1700"/>
              <a:buFont typeface="Verdana"/>
              <a:buChar char="•"/>
            </a:pPr>
            <a:r>
              <a:rPr lang="en" sz="2000">
                <a:solidFill>
                  <a:schemeClr val="dk1"/>
                </a:solidFill>
                <a:latin typeface="Calibri"/>
                <a:ea typeface="Calibri"/>
                <a:cs typeface="Calibri"/>
                <a:sym typeface="Calibri"/>
              </a:rPr>
              <a:t>Inserting elements at the end and at the beginning is fast.</a:t>
            </a:r>
            <a:endParaRPr sz="2400">
              <a:solidFill>
                <a:schemeClr val="dk1"/>
              </a:solidFill>
              <a:latin typeface="Calibri"/>
              <a:ea typeface="Calibri"/>
              <a:cs typeface="Calibri"/>
              <a:sym typeface="Calibri"/>
            </a:endParaRPr>
          </a:p>
        </p:txBody>
      </p:sp>
      <p:grpSp>
        <p:nvGrpSpPr>
          <p:cNvPr id="137" name="Google Shape;137;p24"/>
          <p:cNvGrpSpPr/>
          <p:nvPr/>
        </p:nvGrpSpPr>
        <p:grpSpPr>
          <a:xfrm>
            <a:off x="1134042" y="1002342"/>
            <a:ext cx="5011738" cy="500063"/>
            <a:chOff x="763" y="1560"/>
            <a:chExt cx="3157" cy="315"/>
          </a:xfrm>
        </p:grpSpPr>
        <p:sp>
          <p:nvSpPr>
            <p:cNvPr id="138" name="Google Shape;138;p24"/>
            <p:cNvSpPr/>
            <p:nvPr/>
          </p:nvSpPr>
          <p:spPr>
            <a:xfrm>
              <a:off x="763" y="1560"/>
              <a:ext cx="3000" cy="300"/>
            </a:xfrm>
            <a:prstGeom prst="rect">
              <a:avLst/>
            </a:prstGeom>
            <a:solidFill>
              <a:srgbClr val="AAAAEA"/>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39" name="Google Shape;139;p24"/>
            <p:cNvCxnSpPr/>
            <p:nvPr/>
          </p:nvCxnSpPr>
          <p:spPr>
            <a:xfrm>
              <a:off x="1191" y="1570"/>
              <a:ext cx="0" cy="300"/>
            </a:xfrm>
            <a:prstGeom prst="straightConnector1">
              <a:avLst/>
            </a:prstGeom>
            <a:noFill/>
            <a:ln cap="flat" cmpd="sng" w="12700">
              <a:solidFill>
                <a:srgbClr val="000000"/>
              </a:solidFill>
              <a:prstDash val="solid"/>
              <a:round/>
              <a:headEnd len="med" w="med" type="none"/>
              <a:tailEnd len="med" w="med" type="none"/>
            </a:ln>
          </p:spPr>
        </p:cxnSp>
        <p:cxnSp>
          <p:nvCxnSpPr>
            <p:cNvPr id="140" name="Google Shape;140;p24"/>
            <p:cNvCxnSpPr/>
            <p:nvPr/>
          </p:nvCxnSpPr>
          <p:spPr>
            <a:xfrm>
              <a:off x="1417" y="1575"/>
              <a:ext cx="0" cy="300"/>
            </a:xfrm>
            <a:prstGeom prst="straightConnector1">
              <a:avLst/>
            </a:prstGeom>
            <a:noFill/>
            <a:ln cap="flat" cmpd="sng" w="12700">
              <a:solidFill>
                <a:srgbClr val="000000"/>
              </a:solidFill>
              <a:prstDash val="solid"/>
              <a:round/>
              <a:headEnd len="med" w="med" type="none"/>
              <a:tailEnd len="med" w="med" type="none"/>
            </a:ln>
          </p:spPr>
        </p:cxnSp>
        <p:cxnSp>
          <p:nvCxnSpPr>
            <p:cNvPr id="141" name="Google Shape;141;p24"/>
            <p:cNvCxnSpPr/>
            <p:nvPr/>
          </p:nvCxnSpPr>
          <p:spPr>
            <a:xfrm>
              <a:off x="1644" y="1572"/>
              <a:ext cx="0" cy="300"/>
            </a:xfrm>
            <a:prstGeom prst="straightConnector1">
              <a:avLst/>
            </a:prstGeom>
            <a:noFill/>
            <a:ln cap="flat" cmpd="sng" w="12700">
              <a:solidFill>
                <a:srgbClr val="000000"/>
              </a:solidFill>
              <a:prstDash val="solid"/>
              <a:round/>
              <a:headEnd len="med" w="med" type="none"/>
              <a:tailEnd len="med" w="med" type="none"/>
            </a:ln>
          </p:spPr>
        </p:cxnSp>
        <p:cxnSp>
          <p:nvCxnSpPr>
            <p:cNvPr id="142" name="Google Shape;142;p24"/>
            <p:cNvCxnSpPr/>
            <p:nvPr/>
          </p:nvCxnSpPr>
          <p:spPr>
            <a:xfrm>
              <a:off x="1879" y="1572"/>
              <a:ext cx="0" cy="300"/>
            </a:xfrm>
            <a:prstGeom prst="straightConnector1">
              <a:avLst/>
            </a:prstGeom>
            <a:noFill/>
            <a:ln cap="flat" cmpd="sng" w="12700">
              <a:solidFill>
                <a:srgbClr val="000000"/>
              </a:solidFill>
              <a:prstDash val="solid"/>
              <a:round/>
              <a:headEnd len="med" w="med" type="none"/>
              <a:tailEnd len="med" w="med" type="none"/>
            </a:ln>
          </p:spPr>
        </p:cxnSp>
        <p:cxnSp>
          <p:nvCxnSpPr>
            <p:cNvPr id="143" name="Google Shape;143;p24"/>
            <p:cNvCxnSpPr/>
            <p:nvPr/>
          </p:nvCxnSpPr>
          <p:spPr>
            <a:xfrm>
              <a:off x="2109" y="1572"/>
              <a:ext cx="0" cy="300"/>
            </a:xfrm>
            <a:prstGeom prst="straightConnector1">
              <a:avLst/>
            </a:prstGeom>
            <a:noFill/>
            <a:ln cap="flat" cmpd="sng" w="12700">
              <a:solidFill>
                <a:srgbClr val="000000"/>
              </a:solidFill>
              <a:prstDash val="solid"/>
              <a:round/>
              <a:headEnd len="med" w="med" type="none"/>
              <a:tailEnd len="med" w="med" type="none"/>
            </a:ln>
          </p:spPr>
        </p:cxnSp>
        <p:cxnSp>
          <p:nvCxnSpPr>
            <p:cNvPr id="144" name="Google Shape;144;p24"/>
            <p:cNvCxnSpPr/>
            <p:nvPr/>
          </p:nvCxnSpPr>
          <p:spPr>
            <a:xfrm>
              <a:off x="2339" y="1573"/>
              <a:ext cx="0" cy="300"/>
            </a:xfrm>
            <a:prstGeom prst="straightConnector1">
              <a:avLst/>
            </a:prstGeom>
            <a:noFill/>
            <a:ln cap="flat" cmpd="sng" w="12700">
              <a:solidFill>
                <a:srgbClr val="000000"/>
              </a:solidFill>
              <a:prstDash val="solid"/>
              <a:round/>
              <a:headEnd len="med" w="med" type="none"/>
              <a:tailEnd len="med" w="med" type="none"/>
            </a:ln>
          </p:spPr>
        </p:cxnSp>
        <p:cxnSp>
          <p:nvCxnSpPr>
            <p:cNvPr id="145" name="Google Shape;145;p24"/>
            <p:cNvCxnSpPr/>
            <p:nvPr/>
          </p:nvCxnSpPr>
          <p:spPr>
            <a:xfrm>
              <a:off x="2543" y="1572"/>
              <a:ext cx="0" cy="300"/>
            </a:xfrm>
            <a:prstGeom prst="straightConnector1">
              <a:avLst/>
            </a:prstGeom>
            <a:noFill/>
            <a:ln cap="flat" cmpd="sng" w="12700">
              <a:solidFill>
                <a:srgbClr val="000000"/>
              </a:solidFill>
              <a:prstDash val="solid"/>
              <a:round/>
              <a:headEnd len="med" w="med" type="none"/>
              <a:tailEnd len="med" w="med" type="none"/>
            </a:ln>
          </p:spPr>
        </p:cxnSp>
        <p:cxnSp>
          <p:nvCxnSpPr>
            <p:cNvPr id="146" name="Google Shape;146;p24"/>
            <p:cNvCxnSpPr/>
            <p:nvPr/>
          </p:nvCxnSpPr>
          <p:spPr>
            <a:xfrm>
              <a:off x="2756" y="1572"/>
              <a:ext cx="0" cy="300"/>
            </a:xfrm>
            <a:prstGeom prst="straightConnector1">
              <a:avLst/>
            </a:prstGeom>
            <a:noFill/>
            <a:ln cap="flat" cmpd="sng" w="12700">
              <a:solidFill>
                <a:srgbClr val="000000"/>
              </a:solidFill>
              <a:prstDash val="solid"/>
              <a:round/>
              <a:headEnd len="med" w="med" type="none"/>
              <a:tailEnd len="med" w="med" type="none"/>
            </a:ln>
          </p:spPr>
        </p:cxnSp>
        <p:cxnSp>
          <p:nvCxnSpPr>
            <p:cNvPr id="147" name="Google Shape;147;p24"/>
            <p:cNvCxnSpPr/>
            <p:nvPr/>
          </p:nvCxnSpPr>
          <p:spPr>
            <a:xfrm>
              <a:off x="2978" y="1572"/>
              <a:ext cx="0" cy="300"/>
            </a:xfrm>
            <a:prstGeom prst="straightConnector1">
              <a:avLst/>
            </a:prstGeom>
            <a:noFill/>
            <a:ln cap="flat" cmpd="sng" w="12700">
              <a:solidFill>
                <a:srgbClr val="000000"/>
              </a:solidFill>
              <a:prstDash val="solid"/>
              <a:round/>
              <a:headEnd len="med" w="med" type="none"/>
              <a:tailEnd len="med" w="med" type="none"/>
            </a:ln>
          </p:spPr>
        </p:cxnSp>
        <p:cxnSp>
          <p:nvCxnSpPr>
            <p:cNvPr id="148" name="Google Shape;148;p24"/>
            <p:cNvCxnSpPr/>
            <p:nvPr/>
          </p:nvCxnSpPr>
          <p:spPr>
            <a:xfrm>
              <a:off x="3190" y="1571"/>
              <a:ext cx="0" cy="300"/>
            </a:xfrm>
            <a:prstGeom prst="straightConnector1">
              <a:avLst/>
            </a:prstGeom>
            <a:noFill/>
            <a:ln cap="flat" cmpd="sng" w="12700">
              <a:solidFill>
                <a:srgbClr val="000000"/>
              </a:solidFill>
              <a:prstDash val="solid"/>
              <a:round/>
              <a:headEnd len="med" w="med" type="none"/>
              <a:tailEnd len="med" w="med" type="none"/>
            </a:ln>
          </p:spPr>
        </p:cxnSp>
        <p:cxnSp>
          <p:nvCxnSpPr>
            <p:cNvPr id="149" name="Google Shape;149;p24"/>
            <p:cNvCxnSpPr/>
            <p:nvPr/>
          </p:nvCxnSpPr>
          <p:spPr>
            <a:xfrm>
              <a:off x="3411" y="1572"/>
              <a:ext cx="0" cy="300"/>
            </a:xfrm>
            <a:prstGeom prst="straightConnector1">
              <a:avLst/>
            </a:prstGeom>
            <a:noFill/>
            <a:ln cap="flat" cmpd="sng" w="12700">
              <a:solidFill>
                <a:srgbClr val="000000"/>
              </a:solidFill>
              <a:prstDash val="solid"/>
              <a:round/>
              <a:headEnd len="med" w="med" type="none"/>
              <a:tailEnd len="med" w="med" type="none"/>
            </a:ln>
          </p:spPr>
        </p:cxnSp>
        <p:cxnSp>
          <p:nvCxnSpPr>
            <p:cNvPr id="150" name="Google Shape;150;p24"/>
            <p:cNvCxnSpPr/>
            <p:nvPr/>
          </p:nvCxnSpPr>
          <p:spPr>
            <a:xfrm>
              <a:off x="3620" y="1694"/>
              <a:ext cx="300" cy="0"/>
            </a:xfrm>
            <a:prstGeom prst="straightConnector1">
              <a:avLst/>
            </a:prstGeom>
            <a:noFill/>
            <a:ln cap="flat" cmpd="sng" w="12700">
              <a:solidFill>
                <a:srgbClr val="000000"/>
              </a:solidFill>
              <a:prstDash val="solid"/>
              <a:round/>
              <a:headEnd len="sm" w="sm" type="none"/>
              <a:tailEnd len="med" w="med" type="stealth"/>
            </a:ln>
          </p:spPr>
        </p:cxnSp>
      </p:grpSp>
      <p:grpSp>
        <p:nvGrpSpPr>
          <p:cNvPr id="151" name="Google Shape;151;p24"/>
          <p:cNvGrpSpPr/>
          <p:nvPr/>
        </p:nvGrpSpPr>
        <p:grpSpPr>
          <a:xfrm>
            <a:off x="1003866" y="2929014"/>
            <a:ext cx="5272088" cy="500062"/>
            <a:chOff x="599" y="2845"/>
            <a:chExt cx="3321" cy="315"/>
          </a:xfrm>
        </p:grpSpPr>
        <p:sp>
          <p:nvSpPr>
            <p:cNvPr id="152" name="Google Shape;152;p24"/>
            <p:cNvSpPr/>
            <p:nvPr/>
          </p:nvSpPr>
          <p:spPr>
            <a:xfrm>
              <a:off x="763" y="2845"/>
              <a:ext cx="3000" cy="300"/>
            </a:xfrm>
            <a:prstGeom prst="rect">
              <a:avLst/>
            </a:prstGeom>
            <a:solidFill>
              <a:srgbClr val="AAAAEA"/>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53" name="Google Shape;153;p24"/>
            <p:cNvCxnSpPr/>
            <p:nvPr/>
          </p:nvCxnSpPr>
          <p:spPr>
            <a:xfrm>
              <a:off x="1191" y="2855"/>
              <a:ext cx="0" cy="300"/>
            </a:xfrm>
            <a:prstGeom prst="straightConnector1">
              <a:avLst/>
            </a:prstGeom>
            <a:noFill/>
            <a:ln cap="flat" cmpd="sng" w="12700">
              <a:solidFill>
                <a:srgbClr val="000000"/>
              </a:solidFill>
              <a:prstDash val="solid"/>
              <a:round/>
              <a:headEnd len="med" w="med" type="none"/>
              <a:tailEnd len="med" w="med" type="none"/>
            </a:ln>
          </p:spPr>
        </p:cxnSp>
        <p:cxnSp>
          <p:nvCxnSpPr>
            <p:cNvPr id="154" name="Google Shape;154;p24"/>
            <p:cNvCxnSpPr/>
            <p:nvPr/>
          </p:nvCxnSpPr>
          <p:spPr>
            <a:xfrm>
              <a:off x="1417" y="2860"/>
              <a:ext cx="0" cy="300"/>
            </a:xfrm>
            <a:prstGeom prst="straightConnector1">
              <a:avLst/>
            </a:prstGeom>
            <a:noFill/>
            <a:ln cap="flat" cmpd="sng" w="12700">
              <a:solidFill>
                <a:srgbClr val="000000"/>
              </a:solidFill>
              <a:prstDash val="solid"/>
              <a:round/>
              <a:headEnd len="med" w="med" type="none"/>
              <a:tailEnd len="med" w="med" type="none"/>
            </a:ln>
          </p:spPr>
        </p:cxnSp>
        <p:cxnSp>
          <p:nvCxnSpPr>
            <p:cNvPr id="155" name="Google Shape;155;p24"/>
            <p:cNvCxnSpPr/>
            <p:nvPr/>
          </p:nvCxnSpPr>
          <p:spPr>
            <a:xfrm>
              <a:off x="1644" y="2857"/>
              <a:ext cx="0" cy="300"/>
            </a:xfrm>
            <a:prstGeom prst="straightConnector1">
              <a:avLst/>
            </a:prstGeom>
            <a:noFill/>
            <a:ln cap="flat" cmpd="sng" w="12700">
              <a:solidFill>
                <a:srgbClr val="000000"/>
              </a:solidFill>
              <a:prstDash val="solid"/>
              <a:round/>
              <a:headEnd len="med" w="med" type="none"/>
              <a:tailEnd len="med" w="med" type="none"/>
            </a:ln>
          </p:spPr>
        </p:cxnSp>
        <p:cxnSp>
          <p:nvCxnSpPr>
            <p:cNvPr id="156" name="Google Shape;156;p24"/>
            <p:cNvCxnSpPr/>
            <p:nvPr/>
          </p:nvCxnSpPr>
          <p:spPr>
            <a:xfrm>
              <a:off x="1879" y="2857"/>
              <a:ext cx="0" cy="300"/>
            </a:xfrm>
            <a:prstGeom prst="straightConnector1">
              <a:avLst/>
            </a:prstGeom>
            <a:noFill/>
            <a:ln cap="flat" cmpd="sng" w="12700">
              <a:solidFill>
                <a:srgbClr val="000000"/>
              </a:solidFill>
              <a:prstDash val="solid"/>
              <a:round/>
              <a:headEnd len="med" w="med" type="none"/>
              <a:tailEnd len="med" w="med" type="none"/>
            </a:ln>
          </p:spPr>
        </p:cxnSp>
        <p:cxnSp>
          <p:nvCxnSpPr>
            <p:cNvPr id="157" name="Google Shape;157;p24"/>
            <p:cNvCxnSpPr/>
            <p:nvPr/>
          </p:nvCxnSpPr>
          <p:spPr>
            <a:xfrm>
              <a:off x="2109" y="2857"/>
              <a:ext cx="0" cy="300"/>
            </a:xfrm>
            <a:prstGeom prst="straightConnector1">
              <a:avLst/>
            </a:prstGeom>
            <a:noFill/>
            <a:ln cap="flat" cmpd="sng" w="12700">
              <a:solidFill>
                <a:srgbClr val="000000"/>
              </a:solidFill>
              <a:prstDash val="solid"/>
              <a:round/>
              <a:headEnd len="med" w="med" type="none"/>
              <a:tailEnd len="med" w="med" type="none"/>
            </a:ln>
          </p:spPr>
        </p:cxnSp>
        <p:cxnSp>
          <p:nvCxnSpPr>
            <p:cNvPr id="158" name="Google Shape;158;p24"/>
            <p:cNvCxnSpPr/>
            <p:nvPr/>
          </p:nvCxnSpPr>
          <p:spPr>
            <a:xfrm>
              <a:off x="2339" y="2858"/>
              <a:ext cx="0" cy="300"/>
            </a:xfrm>
            <a:prstGeom prst="straightConnector1">
              <a:avLst/>
            </a:prstGeom>
            <a:noFill/>
            <a:ln cap="flat" cmpd="sng" w="12700">
              <a:solidFill>
                <a:srgbClr val="000000"/>
              </a:solidFill>
              <a:prstDash val="solid"/>
              <a:round/>
              <a:headEnd len="med" w="med" type="none"/>
              <a:tailEnd len="med" w="med" type="none"/>
            </a:ln>
          </p:spPr>
        </p:cxnSp>
        <p:cxnSp>
          <p:nvCxnSpPr>
            <p:cNvPr id="159" name="Google Shape;159;p24"/>
            <p:cNvCxnSpPr/>
            <p:nvPr/>
          </p:nvCxnSpPr>
          <p:spPr>
            <a:xfrm>
              <a:off x="2543" y="2857"/>
              <a:ext cx="0" cy="300"/>
            </a:xfrm>
            <a:prstGeom prst="straightConnector1">
              <a:avLst/>
            </a:prstGeom>
            <a:noFill/>
            <a:ln cap="flat" cmpd="sng" w="12700">
              <a:solidFill>
                <a:srgbClr val="000000"/>
              </a:solidFill>
              <a:prstDash val="solid"/>
              <a:round/>
              <a:headEnd len="med" w="med" type="none"/>
              <a:tailEnd len="med" w="med" type="none"/>
            </a:ln>
          </p:spPr>
        </p:cxnSp>
        <p:cxnSp>
          <p:nvCxnSpPr>
            <p:cNvPr id="160" name="Google Shape;160;p24"/>
            <p:cNvCxnSpPr/>
            <p:nvPr/>
          </p:nvCxnSpPr>
          <p:spPr>
            <a:xfrm>
              <a:off x="2756" y="2857"/>
              <a:ext cx="0" cy="300"/>
            </a:xfrm>
            <a:prstGeom prst="straightConnector1">
              <a:avLst/>
            </a:prstGeom>
            <a:noFill/>
            <a:ln cap="flat" cmpd="sng" w="12700">
              <a:solidFill>
                <a:srgbClr val="000000"/>
              </a:solidFill>
              <a:prstDash val="solid"/>
              <a:round/>
              <a:headEnd len="med" w="med" type="none"/>
              <a:tailEnd len="med" w="med" type="none"/>
            </a:ln>
          </p:spPr>
        </p:cxnSp>
        <p:cxnSp>
          <p:nvCxnSpPr>
            <p:cNvPr id="161" name="Google Shape;161;p24"/>
            <p:cNvCxnSpPr/>
            <p:nvPr/>
          </p:nvCxnSpPr>
          <p:spPr>
            <a:xfrm>
              <a:off x="2978" y="2857"/>
              <a:ext cx="0" cy="300"/>
            </a:xfrm>
            <a:prstGeom prst="straightConnector1">
              <a:avLst/>
            </a:prstGeom>
            <a:noFill/>
            <a:ln cap="flat" cmpd="sng" w="12700">
              <a:solidFill>
                <a:srgbClr val="000000"/>
              </a:solidFill>
              <a:prstDash val="solid"/>
              <a:round/>
              <a:headEnd len="med" w="med" type="none"/>
              <a:tailEnd len="med" w="med" type="none"/>
            </a:ln>
          </p:spPr>
        </p:cxnSp>
        <p:cxnSp>
          <p:nvCxnSpPr>
            <p:cNvPr id="162" name="Google Shape;162;p24"/>
            <p:cNvCxnSpPr/>
            <p:nvPr/>
          </p:nvCxnSpPr>
          <p:spPr>
            <a:xfrm>
              <a:off x="3190" y="2856"/>
              <a:ext cx="0" cy="300"/>
            </a:xfrm>
            <a:prstGeom prst="straightConnector1">
              <a:avLst/>
            </a:prstGeom>
            <a:noFill/>
            <a:ln cap="flat" cmpd="sng" w="12700">
              <a:solidFill>
                <a:srgbClr val="000000"/>
              </a:solidFill>
              <a:prstDash val="solid"/>
              <a:round/>
              <a:headEnd len="med" w="med" type="none"/>
              <a:tailEnd len="med" w="med" type="none"/>
            </a:ln>
          </p:spPr>
        </p:cxnSp>
        <p:cxnSp>
          <p:nvCxnSpPr>
            <p:cNvPr id="163" name="Google Shape;163;p24"/>
            <p:cNvCxnSpPr/>
            <p:nvPr/>
          </p:nvCxnSpPr>
          <p:spPr>
            <a:xfrm>
              <a:off x="3411" y="2857"/>
              <a:ext cx="0" cy="300"/>
            </a:xfrm>
            <a:prstGeom prst="straightConnector1">
              <a:avLst/>
            </a:prstGeom>
            <a:noFill/>
            <a:ln cap="flat" cmpd="sng" w="12700">
              <a:solidFill>
                <a:srgbClr val="000000"/>
              </a:solidFill>
              <a:prstDash val="solid"/>
              <a:round/>
              <a:headEnd len="med" w="med" type="none"/>
              <a:tailEnd len="med" w="med" type="none"/>
            </a:ln>
          </p:spPr>
        </p:cxnSp>
        <p:cxnSp>
          <p:nvCxnSpPr>
            <p:cNvPr id="164" name="Google Shape;164;p24"/>
            <p:cNvCxnSpPr/>
            <p:nvPr/>
          </p:nvCxnSpPr>
          <p:spPr>
            <a:xfrm rot="10800000">
              <a:off x="599" y="2979"/>
              <a:ext cx="300" cy="0"/>
            </a:xfrm>
            <a:prstGeom prst="straightConnector1">
              <a:avLst/>
            </a:prstGeom>
            <a:noFill/>
            <a:ln cap="flat" cmpd="sng" w="12700">
              <a:solidFill>
                <a:srgbClr val="000000"/>
              </a:solidFill>
              <a:prstDash val="solid"/>
              <a:round/>
              <a:headEnd len="sm" w="sm" type="none"/>
              <a:tailEnd len="med" w="med" type="stealth"/>
            </a:ln>
          </p:spPr>
        </p:cxnSp>
        <p:cxnSp>
          <p:nvCxnSpPr>
            <p:cNvPr id="165" name="Google Shape;165;p24"/>
            <p:cNvCxnSpPr/>
            <p:nvPr/>
          </p:nvCxnSpPr>
          <p:spPr>
            <a:xfrm>
              <a:off x="3620" y="2979"/>
              <a:ext cx="300" cy="0"/>
            </a:xfrm>
            <a:prstGeom prst="straightConnector1">
              <a:avLst/>
            </a:prstGeom>
            <a:noFill/>
            <a:ln cap="flat" cmpd="sng" w="12700">
              <a:solidFill>
                <a:srgbClr val="000000"/>
              </a:solidFill>
              <a:prstDash val="solid"/>
              <a:round/>
              <a:headEnd len="sm" w="sm" type="none"/>
              <a:tailEnd len="med" w="med" type="stealth"/>
            </a:ln>
          </p:spPr>
        </p:cxn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nvSpPr>
        <p:spPr>
          <a:xfrm>
            <a:off x="508000" y="71459"/>
            <a:ext cx="7847100" cy="612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2200">
                <a:solidFill>
                  <a:srgbClr val="000000"/>
                </a:solidFill>
                <a:latin typeface="Courier New"/>
                <a:ea typeface="Courier New"/>
                <a:cs typeface="Courier New"/>
                <a:sym typeface="Courier New"/>
              </a:rPr>
              <a:t>vector</a:t>
            </a:r>
            <a:endParaRPr b="1" sz="2200">
              <a:solidFill>
                <a:srgbClr val="000000"/>
              </a:solidFill>
              <a:latin typeface="Calibri"/>
              <a:ea typeface="Calibri"/>
              <a:cs typeface="Calibri"/>
              <a:sym typeface="Calibri"/>
            </a:endParaRPr>
          </a:p>
        </p:txBody>
      </p:sp>
      <p:sp>
        <p:nvSpPr>
          <p:cNvPr id="171" name="Google Shape;171;p25"/>
          <p:cNvSpPr txBox="1"/>
          <p:nvPr/>
        </p:nvSpPr>
        <p:spPr>
          <a:xfrm>
            <a:off x="360551" y="684340"/>
            <a:ext cx="8142000" cy="5063400"/>
          </a:xfrm>
          <a:prstGeom prst="rect">
            <a:avLst/>
          </a:prstGeom>
          <a:noFill/>
          <a:ln>
            <a:noFill/>
          </a:ln>
        </p:spPr>
        <p:txBody>
          <a:bodyPr anchorCtr="0" anchor="t" bIns="45700" lIns="91425" spcFirstLastPara="1" rIns="91425" wrap="square" tIns="45700">
            <a:normAutofit/>
          </a:bodyPr>
          <a:lstStyle/>
          <a:p>
            <a:pPr indent="-311150" lvl="0" marL="342900" rtl="0" algn="just">
              <a:lnSpc>
                <a:spcPct val="90000"/>
              </a:lnSpc>
              <a:spcBef>
                <a:spcPts val="0"/>
              </a:spcBef>
              <a:spcAft>
                <a:spcPts val="0"/>
              </a:spcAft>
              <a:buClr>
                <a:srgbClr val="000000"/>
              </a:buClr>
              <a:buSzPts val="1880"/>
              <a:buFont typeface="Noto Sans Symbols"/>
              <a:buChar char="▪"/>
            </a:pPr>
            <a:r>
              <a:rPr lang="en" sz="2300">
                <a:solidFill>
                  <a:srgbClr val="000000"/>
                </a:solidFill>
                <a:latin typeface="Calibri"/>
                <a:ea typeface="Calibri"/>
                <a:cs typeface="Calibri"/>
                <a:sym typeface="Calibri"/>
              </a:rPr>
              <a:t>Resembles a C++ array.</a:t>
            </a:r>
            <a:endParaRPr sz="2300">
              <a:solidFill>
                <a:srgbClr val="000000"/>
              </a:solidFill>
              <a:latin typeface="Calibri"/>
              <a:ea typeface="Calibri"/>
              <a:cs typeface="Calibri"/>
              <a:sym typeface="Calibri"/>
            </a:endParaRPr>
          </a:p>
          <a:p>
            <a:pPr indent="-254000" lvl="1" marL="742950" rtl="0" algn="just">
              <a:lnSpc>
                <a:spcPct val="90000"/>
              </a:lnSpc>
              <a:spcBef>
                <a:spcPts val="520"/>
              </a:spcBef>
              <a:spcAft>
                <a:spcPts val="0"/>
              </a:spcAft>
              <a:buClr>
                <a:srgbClr val="000000"/>
              </a:buClr>
              <a:buSzPts val="1710"/>
              <a:buFont typeface="Noto Sans Symbols"/>
              <a:buChar char="▪"/>
            </a:pPr>
            <a:r>
              <a:rPr lang="en" sz="2100">
                <a:solidFill>
                  <a:srgbClr val="000000"/>
                </a:solidFill>
                <a:latin typeface="Calibri"/>
                <a:ea typeface="Calibri"/>
                <a:cs typeface="Calibri"/>
                <a:sym typeface="Calibri"/>
              </a:rPr>
              <a:t>Holds zero or more objects of the same type.</a:t>
            </a:r>
            <a:endParaRPr sz="2100">
              <a:solidFill>
                <a:srgbClr val="000000"/>
              </a:solidFill>
              <a:latin typeface="Calibri"/>
              <a:ea typeface="Calibri"/>
              <a:cs typeface="Calibri"/>
              <a:sym typeface="Calibri"/>
            </a:endParaRPr>
          </a:p>
          <a:p>
            <a:pPr indent="-254000" lvl="1" marL="742950" rtl="0" algn="just">
              <a:lnSpc>
                <a:spcPct val="90000"/>
              </a:lnSpc>
              <a:spcBef>
                <a:spcPts val="520"/>
              </a:spcBef>
              <a:spcAft>
                <a:spcPts val="0"/>
              </a:spcAft>
              <a:buClr>
                <a:srgbClr val="000000"/>
              </a:buClr>
              <a:buSzPts val="1710"/>
              <a:buFont typeface="Noto Sans Symbols"/>
              <a:buChar char="▪"/>
            </a:pPr>
            <a:r>
              <a:rPr lang="en" sz="2100">
                <a:solidFill>
                  <a:srgbClr val="000000"/>
                </a:solidFill>
                <a:latin typeface="Calibri"/>
                <a:ea typeface="Calibri"/>
                <a:cs typeface="Calibri"/>
                <a:sym typeface="Calibri"/>
              </a:rPr>
              <a:t>Each of these objects can be accessed individually. Random access also possible.</a:t>
            </a:r>
            <a:endParaRPr sz="2100">
              <a:solidFill>
                <a:srgbClr val="000000"/>
              </a:solidFill>
              <a:latin typeface="Calibri"/>
              <a:ea typeface="Calibri"/>
              <a:cs typeface="Calibri"/>
              <a:sym typeface="Calibri"/>
            </a:endParaRPr>
          </a:p>
          <a:p>
            <a:pPr indent="-311150" lvl="0" marL="342900" rtl="0" algn="just">
              <a:lnSpc>
                <a:spcPct val="90000"/>
              </a:lnSpc>
              <a:spcBef>
                <a:spcPts val="560"/>
              </a:spcBef>
              <a:spcAft>
                <a:spcPts val="0"/>
              </a:spcAft>
              <a:buClr>
                <a:srgbClr val="000000"/>
              </a:buClr>
              <a:buSzPts val="1880"/>
              <a:buFont typeface="Noto Sans Symbols"/>
              <a:buChar char="▪"/>
            </a:pPr>
            <a:r>
              <a:rPr lang="en" sz="2300">
                <a:solidFill>
                  <a:srgbClr val="000000"/>
                </a:solidFill>
                <a:latin typeface="Calibri"/>
                <a:ea typeface="Calibri"/>
                <a:cs typeface="Calibri"/>
                <a:sym typeface="Calibri"/>
              </a:rPr>
              <a:t>Defined as a template class.</a:t>
            </a:r>
            <a:endParaRPr sz="2300">
              <a:solidFill>
                <a:srgbClr val="000000"/>
              </a:solidFill>
              <a:latin typeface="Calibri"/>
              <a:ea typeface="Calibri"/>
              <a:cs typeface="Calibri"/>
              <a:sym typeface="Calibri"/>
            </a:endParaRPr>
          </a:p>
          <a:p>
            <a:pPr indent="-254000" lvl="1" marL="742950" rtl="0" algn="just">
              <a:lnSpc>
                <a:spcPct val="90000"/>
              </a:lnSpc>
              <a:spcBef>
                <a:spcPts val="520"/>
              </a:spcBef>
              <a:spcAft>
                <a:spcPts val="0"/>
              </a:spcAft>
              <a:buClr>
                <a:srgbClr val="000000"/>
              </a:buClr>
              <a:buSzPts val="1710"/>
              <a:buFont typeface="Noto Sans Symbols"/>
              <a:buChar char="▪"/>
            </a:pPr>
            <a:r>
              <a:rPr lang="en" sz="2100">
                <a:solidFill>
                  <a:srgbClr val="000000"/>
                </a:solidFill>
                <a:latin typeface="Calibri"/>
                <a:ea typeface="Calibri"/>
                <a:cs typeface="Calibri"/>
                <a:sym typeface="Calibri"/>
              </a:rPr>
              <a:t>Can hold objects of any type. </a:t>
            </a:r>
            <a:endParaRPr sz="2100">
              <a:solidFill>
                <a:srgbClr val="000000"/>
              </a:solidFill>
              <a:latin typeface="Calibri"/>
              <a:ea typeface="Calibri"/>
              <a:cs typeface="Calibri"/>
              <a:sym typeface="Calibri"/>
            </a:endParaRPr>
          </a:p>
          <a:p>
            <a:pPr indent="-254000" lvl="1" marL="742950" rtl="0" algn="just">
              <a:lnSpc>
                <a:spcPct val="90000"/>
              </a:lnSpc>
              <a:spcBef>
                <a:spcPts val="520"/>
              </a:spcBef>
              <a:spcAft>
                <a:spcPts val="0"/>
              </a:spcAft>
              <a:buClr>
                <a:srgbClr val="000000"/>
              </a:buClr>
              <a:buSzPts val="1710"/>
              <a:buFont typeface="Noto Sans Symbols"/>
              <a:buChar char="▪"/>
            </a:pPr>
            <a:r>
              <a:rPr lang="en" sz="2100">
                <a:solidFill>
                  <a:srgbClr val="000000"/>
                </a:solidFill>
                <a:latin typeface="Calibri"/>
                <a:ea typeface="Calibri"/>
                <a:cs typeface="Calibri"/>
                <a:sym typeface="Calibri"/>
              </a:rPr>
              <a:t>No predefined size limit.</a:t>
            </a:r>
            <a:endParaRPr sz="1800">
              <a:solidFill>
                <a:srgbClr val="000000"/>
              </a:solidFill>
              <a:latin typeface="Calibri"/>
              <a:ea typeface="Calibri"/>
              <a:cs typeface="Calibri"/>
              <a:sym typeface="Calibri"/>
            </a:endParaRPr>
          </a:p>
          <a:p>
            <a:pPr indent="-311150" lvl="0" marL="342900" rtl="0" algn="just">
              <a:lnSpc>
                <a:spcPct val="90000"/>
              </a:lnSpc>
              <a:spcBef>
                <a:spcPts val="560"/>
              </a:spcBef>
              <a:spcAft>
                <a:spcPts val="0"/>
              </a:spcAft>
              <a:buClr>
                <a:srgbClr val="000000"/>
              </a:buClr>
              <a:buSzPts val="1880"/>
              <a:buFont typeface="Noto Sans Symbols"/>
              <a:buChar char="▪"/>
            </a:pPr>
            <a:r>
              <a:rPr lang="en" sz="2300">
                <a:solidFill>
                  <a:srgbClr val="000000"/>
                </a:solidFill>
                <a:latin typeface="Calibri"/>
                <a:ea typeface="Calibri"/>
                <a:cs typeface="Calibri"/>
                <a:sym typeface="Calibri"/>
              </a:rPr>
              <a:t>Provides good performance if elements are appended or deleted at the end. </a:t>
            </a:r>
            <a:endParaRPr sz="2300">
              <a:solidFill>
                <a:srgbClr val="000000"/>
              </a:solidFill>
              <a:latin typeface="Calibri"/>
              <a:ea typeface="Calibri"/>
              <a:cs typeface="Calibri"/>
              <a:sym typeface="Calibri"/>
            </a:endParaRPr>
          </a:p>
          <a:p>
            <a:pPr indent="-311150" lvl="0" marL="342900" rtl="0" algn="just">
              <a:lnSpc>
                <a:spcPct val="90000"/>
              </a:lnSpc>
              <a:spcBef>
                <a:spcPts val="560"/>
              </a:spcBef>
              <a:spcAft>
                <a:spcPts val="0"/>
              </a:spcAft>
              <a:buClr>
                <a:srgbClr val="000000"/>
              </a:buClr>
              <a:buSzPts val="1880"/>
              <a:buFont typeface="Noto Sans Symbols"/>
              <a:buChar char="▪"/>
            </a:pPr>
            <a:r>
              <a:rPr lang="en" sz="2300">
                <a:solidFill>
                  <a:srgbClr val="000000"/>
                </a:solidFill>
                <a:latin typeface="Calibri"/>
                <a:ea typeface="Calibri"/>
                <a:cs typeface="Calibri"/>
                <a:sym typeface="Calibri"/>
              </a:rPr>
              <a:t>Performance is hampered if elements are inserted or deleted in the middle or at the beginning.</a:t>
            </a:r>
            <a:endParaRPr sz="2000">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nvSpPr>
        <p:spPr>
          <a:xfrm>
            <a:off x="163850" y="0"/>
            <a:ext cx="8229600" cy="716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3000">
                <a:solidFill>
                  <a:srgbClr val="000000"/>
                </a:solidFill>
                <a:latin typeface="Courier New"/>
                <a:ea typeface="Courier New"/>
                <a:cs typeface="Courier New"/>
                <a:sym typeface="Courier New"/>
              </a:rPr>
              <a:t>vector</a:t>
            </a:r>
            <a:r>
              <a:rPr b="1" lang="en" sz="3000">
                <a:solidFill>
                  <a:srgbClr val="000000"/>
                </a:solidFill>
                <a:latin typeface="Calibri"/>
                <a:ea typeface="Calibri"/>
                <a:cs typeface="Calibri"/>
                <a:sym typeface="Calibri"/>
              </a:rPr>
              <a:t> Methods</a:t>
            </a:r>
            <a:endParaRPr b="1" sz="3000">
              <a:solidFill>
                <a:srgbClr val="000000"/>
              </a:solidFill>
              <a:latin typeface="Calibri"/>
              <a:ea typeface="Calibri"/>
              <a:cs typeface="Calibri"/>
              <a:sym typeface="Calibri"/>
            </a:endParaRPr>
          </a:p>
        </p:txBody>
      </p:sp>
      <p:graphicFrame>
        <p:nvGraphicFramePr>
          <p:cNvPr id="177" name="Google Shape;177;p26"/>
          <p:cNvGraphicFramePr/>
          <p:nvPr/>
        </p:nvGraphicFramePr>
        <p:xfrm>
          <a:off x="316250" y="716102"/>
          <a:ext cx="3000000" cy="3000000"/>
        </p:xfrm>
        <a:graphic>
          <a:graphicData uri="http://schemas.openxmlformats.org/drawingml/2006/table">
            <a:tbl>
              <a:tblPr>
                <a:noFill/>
                <a:tableStyleId>{D7F25103-22CA-4CEB-ACF0-A8EF550B343B}</a:tableStyleId>
              </a:tblPr>
              <a:tblGrid>
                <a:gridCol w="2329675"/>
                <a:gridCol w="5747525"/>
              </a:tblGrid>
              <a:tr h="590400">
                <a:tc>
                  <a:txBody>
                    <a:bodyPr/>
                    <a:lstStyle/>
                    <a:p>
                      <a:pPr indent="0" lvl="0" marL="0" marR="0" rtl="0" algn="l">
                        <a:lnSpc>
                          <a:spcPct val="115000"/>
                        </a:lnSpc>
                        <a:spcBef>
                          <a:spcPts val="0"/>
                        </a:spcBef>
                        <a:spcAft>
                          <a:spcPts val="0"/>
                        </a:spcAft>
                        <a:buNone/>
                      </a:pPr>
                      <a:r>
                        <a:rPr b="1" lang="en" sz="1600" u="none" cap="none" strike="noStrike">
                          <a:solidFill>
                            <a:srgbClr val="FFFFFF"/>
                          </a:solidFill>
                          <a:latin typeface="Calibri"/>
                          <a:ea typeface="Calibri"/>
                          <a:cs typeface="Calibri"/>
                          <a:sym typeface="Calibri"/>
                        </a:rPr>
                        <a:t>Method</a:t>
                      </a:r>
                      <a:endParaRPr sz="1600" u="none" cap="none" strike="noStrike">
                        <a:latin typeface="Calibri"/>
                        <a:ea typeface="Calibri"/>
                        <a:cs typeface="Calibri"/>
                        <a:sym typeface="Calibri"/>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112395" marR="0" rtl="0" algn="l">
                        <a:lnSpc>
                          <a:spcPct val="115000"/>
                        </a:lnSpc>
                        <a:spcBef>
                          <a:spcPts val="0"/>
                        </a:spcBef>
                        <a:spcAft>
                          <a:spcPts val="0"/>
                        </a:spcAft>
                        <a:buNone/>
                      </a:pPr>
                      <a:r>
                        <a:rPr b="1" lang="en" sz="1700" u="none" cap="none" strike="noStrike">
                          <a:solidFill>
                            <a:srgbClr val="FFFFFF"/>
                          </a:solidFill>
                          <a:latin typeface="Calibri"/>
                          <a:ea typeface="Calibri"/>
                          <a:cs typeface="Calibri"/>
                          <a:sym typeface="Calibri"/>
                        </a:rPr>
                        <a:t>Description</a:t>
                      </a:r>
                      <a:endParaRPr sz="1700" u="none" cap="none" strike="noStrike">
                        <a:latin typeface="Calibri"/>
                        <a:ea typeface="Calibri"/>
                        <a:cs typeface="Calibri"/>
                        <a:sym typeface="Calibri"/>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r>
              <a:tr h="990875">
                <a:tc>
                  <a:txBody>
                    <a:bodyPr/>
                    <a:lstStyle/>
                    <a:p>
                      <a:pPr indent="0" lvl="0" marL="0" marR="0" rtl="0" algn="l">
                        <a:lnSpc>
                          <a:spcPct val="115000"/>
                        </a:lnSpc>
                        <a:spcBef>
                          <a:spcPts val="0"/>
                        </a:spcBef>
                        <a:spcAft>
                          <a:spcPts val="0"/>
                        </a:spcAft>
                        <a:buNone/>
                      </a:pPr>
                      <a:r>
                        <a:rPr lang="en" sz="1700" u="none" cap="none" strike="noStrike">
                          <a:solidFill>
                            <a:srgbClr val="1F497D"/>
                          </a:solidFill>
                          <a:latin typeface="Courier New"/>
                          <a:ea typeface="Courier New"/>
                          <a:cs typeface="Courier New"/>
                          <a:sym typeface="Courier New"/>
                        </a:rPr>
                        <a:t>size_type capacity()</a:t>
                      </a:r>
                      <a:endParaRPr sz="1700" u="none" cap="none" strike="noStrike">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109537" marR="0" rtl="0" algn="just">
                        <a:lnSpc>
                          <a:spcPct val="115000"/>
                        </a:lnSpc>
                        <a:spcBef>
                          <a:spcPts val="0"/>
                        </a:spcBef>
                        <a:spcAft>
                          <a:spcPts val="0"/>
                        </a:spcAft>
                        <a:buNone/>
                      </a:pPr>
                      <a:r>
                        <a:rPr lang="en" sz="1700" u="none" cap="none" strike="noStrike">
                          <a:solidFill>
                            <a:srgbClr val="1F497D"/>
                          </a:solidFill>
                          <a:latin typeface="Calibri"/>
                          <a:ea typeface="Calibri"/>
                          <a:cs typeface="Calibri"/>
                          <a:sym typeface="Calibri"/>
                        </a:rPr>
                        <a:t>Returns number of elements for which memory has been allocated.</a:t>
                      </a:r>
                      <a:endParaRPr sz="17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590400">
                <a:tc>
                  <a:txBody>
                    <a:bodyPr/>
                    <a:lstStyle/>
                    <a:p>
                      <a:pPr indent="0" lvl="0" marL="0" marR="0" rtl="0" algn="l">
                        <a:lnSpc>
                          <a:spcPct val="115000"/>
                        </a:lnSpc>
                        <a:spcBef>
                          <a:spcPts val="0"/>
                        </a:spcBef>
                        <a:spcAft>
                          <a:spcPts val="0"/>
                        </a:spcAft>
                        <a:buNone/>
                      </a:pPr>
                      <a:r>
                        <a:rPr lang="en" sz="1700" u="none" cap="none" strike="noStrike">
                          <a:solidFill>
                            <a:srgbClr val="1F497D"/>
                          </a:solidFill>
                          <a:latin typeface="Courier New"/>
                          <a:ea typeface="Courier New"/>
                          <a:cs typeface="Courier New"/>
                          <a:sym typeface="Courier New"/>
                        </a:rPr>
                        <a:t>size_type size()</a:t>
                      </a:r>
                      <a:endParaRPr sz="1700" u="none" cap="none" strike="noStrike">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109537" marR="0" rtl="0" algn="just">
                        <a:lnSpc>
                          <a:spcPct val="115000"/>
                        </a:lnSpc>
                        <a:spcBef>
                          <a:spcPts val="0"/>
                        </a:spcBef>
                        <a:spcAft>
                          <a:spcPts val="0"/>
                        </a:spcAft>
                        <a:buNone/>
                      </a:pPr>
                      <a:r>
                        <a:rPr lang="en" sz="1700" u="none" cap="none" strike="noStrike">
                          <a:solidFill>
                            <a:srgbClr val="1F497D"/>
                          </a:solidFill>
                          <a:latin typeface="Calibri"/>
                          <a:ea typeface="Calibri"/>
                          <a:cs typeface="Calibri"/>
                          <a:sym typeface="Calibri"/>
                        </a:rPr>
                        <a:t>Returns number of elements in the vector.</a:t>
                      </a:r>
                      <a:endParaRPr sz="17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590400">
                <a:tc>
                  <a:txBody>
                    <a:bodyPr/>
                    <a:lstStyle/>
                    <a:p>
                      <a:pPr indent="0" lvl="0" marL="0" marR="0" rtl="0" algn="l">
                        <a:lnSpc>
                          <a:spcPct val="115000"/>
                        </a:lnSpc>
                        <a:spcBef>
                          <a:spcPts val="0"/>
                        </a:spcBef>
                        <a:spcAft>
                          <a:spcPts val="0"/>
                        </a:spcAft>
                        <a:buNone/>
                      </a:pPr>
                      <a:r>
                        <a:rPr lang="en" sz="1700" u="none" cap="none" strike="noStrike">
                          <a:solidFill>
                            <a:srgbClr val="1F497D"/>
                          </a:solidFill>
                          <a:latin typeface="Courier New"/>
                          <a:ea typeface="Courier New"/>
                          <a:cs typeface="Courier New"/>
                          <a:sym typeface="Courier New"/>
                        </a:rPr>
                        <a:t>void clear()</a:t>
                      </a:r>
                      <a:endParaRPr sz="1700" u="none" cap="none" strike="noStrike">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109537" marR="0" rtl="0" algn="just">
                        <a:lnSpc>
                          <a:spcPct val="115000"/>
                        </a:lnSpc>
                        <a:spcBef>
                          <a:spcPts val="0"/>
                        </a:spcBef>
                        <a:spcAft>
                          <a:spcPts val="0"/>
                        </a:spcAft>
                        <a:buNone/>
                      </a:pPr>
                      <a:r>
                        <a:rPr lang="en" sz="1700" u="none" cap="none" strike="noStrike">
                          <a:solidFill>
                            <a:srgbClr val="1F497D"/>
                          </a:solidFill>
                          <a:latin typeface="Calibri"/>
                          <a:ea typeface="Calibri"/>
                          <a:cs typeface="Calibri"/>
                          <a:sym typeface="Calibri"/>
                        </a:rPr>
                        <a:t>Erases all elements from a vector.</a:t>
                      </a:r>
                      <a:endParaRPr sz="17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990875">
                <a:tc>
                  <a:txBody>
                    <a:bodyPr/>
                    <a:lstStyle/>
                    <a:p>
                      <a:pPr indent="0" lvl="0" marL="0" marR="0" rtl="0" algn="l">
                        <a:lnSpc>
                          <a:spcPct val="115000"/>
                        </a:lnSpc>
                        <a:spcBef>
                          <a:spcPts val="0"/>
                        </a:spcBef>
                        <a:spcAft>
                          <a:spcPts val="0"/>
                        </a:spcAft>
                        <a:buNone/>
                      </a:pPr>
                      <a:r>
                        <a:rPr lang="en" sz="1700" u="none" cap="none" strike="noStrike">
                          <a:solidFill>
                            <a:srgbClr val="1F497D"/>
                          </a:solidFill>
                          <a:latin typeface="Courier New"/>
                          <a:ea typeface="Courier New"/>
                          <a:cs typeface="Courier New"/>
                          <a:sym typeface="Courier New"/>
                        </a:rPr>
                        <a:t>void push_back (const T &amp; x)</a:t>
                      </a:r>
                      <a:endParaRPr sz="1700" u="none" cap="none" strike="noStrike">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109537" marR="0" rtl="0" algn="just">
                        <a:lnSpc>
                          <a:spcPct val="115000"/>
                        </a:lnSpc>
                        <a:spcBef>
                          <a:spcPts val="0"/>
                        </a:spcBef>
                        <a:spcAft>
                          <a:spcPts val="0"/>
                        </a:spcAft>
                        <a:buNone/>
                      </a:pPr>
                      <a:r>
                        <a:rPr lang="en" sz="1700" u="none" cap="none" strike="noStrike">
                          <a:solidFill>
                            <a:srgbClr val="1F497D"/>
                          </a:solidFill>
                          <a:latin typeface="Calibri"/>
                          <a:ea typeface="Calibri"/>
                          <a:cs typeface="Calibri"/>
                          <a:sym typeface="Calibri"/>
                        </a:rPr>
                        <a:t>Appends (inserts) an element to the end of a vector, allocating memory for it if necessary.</a:t>
                      </a:r>
                      <a:endParaRPr sz="17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590400">
                <a:tc>
                  <a:txBody>
                    <a:bodyPr/>
                    <a:lstStyle/>
                    <a:p>
                      <a:pPr indent="0" lvl="0" marL="0" marR="0" rtl="0" algn="l">
                        <a:lnSpc>
                          <a:spcPct val="115000"/>
                        </a:lnSpc>
                        <a:spcBef>
                          <a:spcPts val="0"/>
                        </a:spcBef>
                        <a:spcAft>
                          <a:spcPts val="0"/>
                        </a:spcAft>
                        <a:buNone/>
                      </a:pPr>
                      <a:r>
                        <a:rPr lang="en" sz="1700" u="none" cap="none" strike="noStrike">
                          <a:solidFill>
                            <a:srgbClr val="1F497D"/>
                          </a:solidFill>
                          <a:latin typeface="Courier New"/>
                          <a:ea typeface="Courier New"/>
                          <a:cs typeface="Courier New"/>
                          <a:sym typeface="Courier New"/>
                        </a:rPr>
                        <a:t>void pop_back()</a:t>
                      </a:r>
                      <a:endParaRPr sz="1700" u="none" cap="none" strike="noStrike">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109537" marR="0" rtl="0" algn="just">
                        <a:lnSpc>
                          <a:spcPct val="115000"/>
                        </a:lnSpc>
                        <a:spcBef>
                          <a:spcPts val="0"/>
                        </a:spcBef>
                        <a:spcAft>
                          <a:spcPts val="0"/>
                        </a:spcAft>
                        <a:buNone/>
                      </a:pPr>
                      <a:r>
                        <a:rPr lang="en" sz="1700" u="none" cap="none" strike="noStrike">
                          <a:solidFill>
                            <a:srgbClr val="1F497D"/>
                          </a:solidFill>
                          <a:latin typeface="Calibri"/>
                          <a:ea typeface="Calibri"/>
                          <a:cs typeface="Calibri"/>
                          <a:sym typeface="Calibri"/>
                        </a:rPr>
                        <a:t>Erases the last element of the vector.</a:t>
                      </a:r>
                      <a:endParaRPr sz="17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nvSpPr>
        <p:spPr>
          <a:xfrm>
            <a:off x="39125" y="968075"/>
            <a:ext cx="8957100" cy="3516600"/>
          </a:xfrm>
          <a:prstGeom prst="rect">
            <a:avLst/>
          </a:prstGeom>
          <a:noFill/>
          <a:ln>
            <a:noFill/>
          </a:ln>
        </p:spPr>
        <p:txBody>
          <a:bodyPr anchorCtr="0" anchor="t" bIns="91425" lIns="91425" spcFirstLastPara="1" rIns="91425" wrap="square" tIns="91425">
            <a:spAutoFit/>
          </a:bodyPr>
          <a:lstStyle/>
          <a:p>
            <a:pPr indent="-342900" lvl="0" marL="342900" rtl="0" algn="just">
              <a:lnSpc>
                <a:spcPct val="85000"/>
              </a:lnSpc>
              <a:spcBef>
                <a:spcPts val="0"/>
              </a:spcBef>
              <a:spcAft>
                <a:spcPts val="0"/>
              </a:spcAft>
              <a:buClr>
                <a:schemeClr val="dk1"/>
              </a:buClr>
              <a:buSzPts val="2040"/>
              <a:buFont typeface="Noto Sans Symbols"/>
              <a:buChar char="▪"/>
            </a:pPr>
            <a:r>
              <a:rPr lang="en" sz="2400">
                <a:solidFill>
                  <a:schemeClr val="dk1"/>
                </a:solidFill>
                <a:latin typeface="Calibri"/>
                <a:ea typeface="Calibri"/>
                <a:cs typeface="Calibri"/>
                <a:sym typeface="Calibri"/>
              </a:rPr>
              <a:t>An object that can "iterate" (navigate) over elements.</a:t>
            </a:r>
            <a:endParaRPr sz="2800">
              <a:solidFill>
                <a:schemeClr val="dk1"/>
              </a:solidFill>
              <a:latin typeface="Calibri"/>
              <a:ea typeface="Calibri"/>
              <a:cs typeface="Calibri"/>
              <a:sym typeface="Calibri"/>
            </a:endParaRPr>
          </a:p>
          <a:p>
            <a:pPr indent="-342900" lvl="0" marL="342900" rtl="0" algn="just">
              <a:lnSpc>
                <a:spcPct val="85000"/>
              </a:lnSpc>
              <a:spcBef>
                <a:spcPts val="480"/>
              </a:spcBef>
              <a:spcAft>
                <a:spcPts val="0"/>
              </a:spcAft>
              <a:buClr>
                <a:schemeClr val="dk1"/>
              </a:buClr>
              <a:buSzPts val="2040"/>
              <a:buFont typeface="Noto Sans Symbols"/>
              <a:buChar char="▪"/>
            </a:pPr>
            <a:r>
              <a:rPr lang="en" sz="2400">
                <a:solidFill>
                  <a:schemeClr val="dk1"/>
                </a:solidFill>
                <a:latin typeface="Calibri"/>
                <a:ea typeface="Calibri"/>
                <a:cs typeface="Calibri"/>
                <a:sym typeface="Calibri"/>
              </a:rPr>
              <a:t>Handled like pointers. </a:t>
            </a:r>
            <a:endParaRPr sz="2800">
              <a:solidFill>
                <a:schemeClr val="dk1"/>
              </a:solidFill>
              <a:latin typeface="Calibri"/>
              <a:ea typeface="Calibri"/>
              <a:cs typeface="Calibri"/>
              <a:sym typeface="Calibri"/>
            </a:endParaRPr>
          </a:p>
          <a:p>
            <a:pPr indent="-342900" lvl="0" marL="342900" rtl="0" algn="just">
              <a:lnSpc>
                <a:spcPct val="85000"/>
              </a:lnSpc>
              <a:spcBef>
                <a:spcPts val="480"/>
              </a:spcBef>
              <a:spcAft>
                <a:spcPts val="0"/>
              </a:spcAft>
              <a:buClr>
                <a:schemeClr val="dk1"/>
              </a:buClr>
              <a:buSzPts val="2040"/>
              <a:buFont typeface="Noto Sans Symbols"/>
              <a:buChar char="▪"/>
            </a:pPr>
            <a:r>
              <a:rPr lang="en" sz="2400">
                <a:solidFill>
                  <a:schemeClr val="dk1"/>
                </a:solidFill>
                <a:latin typeface="Calibri"/>
                <a:ea typeface="Calibri"/>
                <a:cs typeface="Calibri"/>
                <a:sym typeface="Calibri"/>
              </a:rPr>
              <a:t>Declared using the </a:t>
            </a:r>
            <a:r>
              <a:rPr lang="en" sz="2200">
                <a:solidFill>
                  <a:schemeClr val="dk1"/>
                </a:solidFill>
                <a:latin typeface="Courier New"/>
                <a:ea typeface="Courier New"/>
                <a:cs typeface="Courier New"/>
                <a:sym typeface="Courier New"/>
              </a:rPr>
              <a:t>iterator</a:t>
            </a:r>
            <a:r>
              <a:rPr lang="en" sz="2400">
                <a:solidFill>
                  <a:schemeClr val="dk1"/>
                </a:solidFill>
                <a:latin typeface="Calibri"/>
                <a:ea typeface="Calibri"/>
                <a:cs typeface="Calibri"/>
                <a:sym typeface="Calibri"/>
              </a:rPr>
              <a:t> type defined in various containers.</a:t>
            </a:r>
            <a:endParaRPr sz="2800">
              <a:solidFill>
                <a:schemeClr val="dk1"/>
              </a:solidFill>
              <a:latin typeface="Calibri"/>
              <a:ea typeface="Calibri"/>
              <a:cs typeface="Calibri"/>
              <a:sym typeface="Calibri"/>
            </a:endParaRPr>
          </a:p>
          <a:p>
            <a:pPr indent="-342900" lvl="0" marL="342900" rtl="0" algn="just">
              <a:lnSpc>
                <a:spcPct val="85000"/>
              </a:lnSpc>
              <a:spcBef>
                <a:spcPts val="480"/>
              </a:spcBef>
              <a:spcAft>
                <a:spcPts val="0"/>
              </a:spcAft>
              <a:buClr>
                <a:schemeClr val="dk1"/>
              </a:buClr>
              <a:buSzPts val="2040"/>
              <a:buFont typeface="Noto Sans Symbols"/>
              <a:buChar char="▪"/>
            </a:pPr>
            <a:r>
              <a:rPr lang="en" sz="2400">
                <a:solidFill>
                  <a:schemeClr val="dk1"/>
                </a:solidFill>
                <a:latin typeface="Calibri"/>
                <a:ea typeface="Calibri"/>
                <a:cs typeface="Calibri"/>
                <a:sym typeface="Calibri"/>
              </a:rPr>
              <a:t>All container classes provide the same basic member functions that enable them to use iterators to navigate through their elements. </a:t>
            </a:r>
            <a:endParaRPr sz="2800">
              <a:solidFill>
                <a:schemeClr val="dk1"/>
              </a:solidFill>
              <a:latin typeface="Calibri"/>
              <a:ea typeface="Calibri"/>
              <a:cs typeface="Calibri"/>
              <a:sym typeface="Calibri"/>
            </a:endParaRPr>
          </a:p>
          <a:p>
            <a:pPr indent="-285750" lvl="1" marL="742950" rtl="0" algn="just">
              <a:lnSpc>
                <a:spcPct val="85000"/>
              </a:lnSpc>
              <a:spcBef>
                <a:spcPts val="440"/>
              </a:spcBef>
              <a:spcAft>
                <a:spcPts val="0"/>
              </a:spcAft>
              <a:buClr>
                <a:schemeClr val="dk1"/>
              </a:buClr>
              <a:buSzPts val="1870"/>
              <a:buFont typeface="Noto Sans Symbols"/>
              <a:buChar char="▪"/>
            </a:pPr>
            <a:r>
              <a:rPr lang="en" sz="2200">
                <a:solidFill>
                  <a:schemeClr val="dk1"/>
                </a:solidFill>
                <a:latin typeface="Courier New"/>
                <a:ea typeface="Courier New"/>
                <a:cs typeface="Courier New"/>
                <a:sym typeface="Courier New"/>
              </a:rPr>
              <a:t>begin()</a:t>
            </a:r>
            <a:r>
              <a:rPr lang="en" sz="2200">
                <a:solidFill>
                  <a:schemeClr val="dk1"/>
                </a:solidFill>
                <a:latin typeface="Calibri"/>
                <a:ea typeface="Calibri"/>
                <a:cs typeface="Calibri"/>
                <a:sym typeface="Calibri"/>
              </a:rPr>
              <a:t>: Returns an iterator that represents the beginning of the elements in the container (the position of the first element).</a:t>
            </a:r>
            <a:endParaRPr sz="2600">
              <a:solidFill>
                <a:schemeClr val="dk1"/>
              </a:solidFill>
              <a:latin typeface="Calibri"/>
              <a:ea typeface="Calibri"/>
              <a:cs typeface="Calibri"/>
              <a:sym typeface="Calibri"/>
            </a:endParaRPr>
          </a:p>
          <a:p>
            <a:pPr indent="-285750" lvl="1" marL="742950" rtl="0" algn="just">
              <a:lnSpc>
                <a:spcPct val="85000"/>
              </a:lnSpc>
              <a:spcBef>
                <a:spcPts val="440"/>
              </a:spcBef>
              <a:spcAft>
                <a:spcPts val="0"/>
              </a:spcAft>
              <a:buClr>
                <a:schemeClr val="dk1"/>
              </a:buClr>
              <a:buSzPts val="1870"/>
              <a:buFont typeface="Noto Sans Symbols"/>
              <a:buChar char="▪"/>
            </a:pPr>
            <a:r>
              <a:rPr lang="en" sz="2200">
                <a:solidFill>
                  <a:schemeClr val="dk1"/>
                </a:solidFill>
                <a:latin typeface="Courier New"/>
                <a:ea typeface="Courier New"/>
                <a:cs typeface="Courier New"/>
                <a:sym typeface="Courier New"/>
              </a:rPr>
              <a:t>end()</a:t>
            </a:r>
            <a:r>
              <a:rPr lang="en" sz="2200">
                <a:solidFill>
                  <a:schemeClr val="dk1"/>
                </a:solidFill>
                <a:latin typeface="Calibri"/>
                <a:ea typeface="Calibri"/>
                <a:cs typeface="Calibri"/>
                <a:sym typeface="Calibri"/>
              </a:rPr>
              <a:t>: Returns an iterator that represents the end of the elements in the container (the position behind the last element).</a:t>
            </a:r>
            <a:endParaRPr sz="2600">
              <a:solidFill>
                <a:schemeClr val="dk1"/>
              </a:solidFill>
              <a:latin typeface="Calibri"/>
              <a:ea typeface="Calibri"/>
              <a:cs typeface="Calibri"/>
              <a:sym typeface="Calibri"/>
            </a:endParaRPr>
          </a:p>
          <a:p>
            <a:pPr indent="-228600" lvl="2" marL="1143000" rtl="0" algn="just">
              <a:lnSpc>
                <a:spcPct val="85000"/>
              </a:lnSpc>
              <a:spcBef>
                <a:spcPts val="400"/>
              </a:spcBef>
              <a:spcAft>
                <a:spcPts val="0"/>
              </a:spcAft>
              <a:buClr>
                <a:schemeClr val="dk1"/>
              </a:buClr>
              <a:buSzPts val="1700"/>
              <a:buFont typeface="Noto Sans Symbols"/>
              <a:buChar char="▪"/>
            </a:pPr>
            <a:r>
              <a:rPr lang="en" sz="2000">
                <a:solidFill>
                  <a:schemeClr val="dk1"/>
                </a:solidFill>
                <a:latin typeface="Calibri"/>
                <a:ea typeface="Calibri"/>
                <a:cs typeface="Calibri"/>
                <a:sym typeface="Calibri"/>
              </a:rPr>
              <a:t>Such an iterator is also called a past-the-end iterator.</a:t>
            </a:r>
            <a:endParaRPr sz="2400">
              <a:solidFill>
                <a:schemeClr val="dk1"/>
              </a:solidFill>
              <a:latin typeface="Calibri"/>
              <a:ea typeface="Calibri"/>
              <a:cs typeface="Calibri"/>
              <a:sym typeface="Calibri"/>
            </a:endParaRPr>
          </a:p>
        </p:txBody>
      </p:sp>
      <p:sp>
        <p:nvSpPr>
          <p:cNvPr id="183" name="Google Shape;183;p27"/>
          <p:cNvSpPr txBox="1"/>
          <p:nvPr/>
        </p:nvSpPr>
        <p:spPr>
          <a:xfrm>
            <a:off x="336488" y="110563"/>
            <a:ext cx="78471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Iterator</a:t>
            </a:r>
            <a:endParaRPr b="1" sz="3000">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nvSpPr>
        <p:spPr>
          <a:xfrm>
            <a:off x="522288" y="42863"/>
            <a:ext cx="78612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2400">
                <a:solidFill>
                  <a:srgbClr val="000000"/>
                </a:solidFill>
                <a:latin typeface="Calibri"/>
                <a:ea typeface="Calibri"/>
                <a:cs typeface="Calibri"/>
                <a:sym typeface="Calibri"/>
              </a:rPr>
              <a:t>Algorithms</a:t>
            </a:r>
            <a:endParaRPr b="1" sz="2400">
              <a:solidFill>
                <a:srgbClr val="000000"/>
              </a:solidFill>
              <a:latin typeface="Calibri"/>
              <a:ea typeface="Calibri"/>
              <a:cs typeface="Calibri"/>
              <a:sym typeface="Calibri"/>
            </a:endParaRPr>
          </a:p>
        </p:txBody>
      </p:sp>
      <p:sp>
        <p:nvSpPr>
          <p:cNvPr id="189" name="Google Shape;189;p28"/>
          <p:cNvSpPr txBox="1"/>
          <p:nvPr/>
        </p:nvSpPr>
        <p:spPr>
          <a:xfrm>
            <a:off x="381901" y="1033464"/>
            <a:ext cx="8142000" cy="4528800"/>
          </a:xfrm>
          <a:prstGeom prst="rect">
            <a:avLst/>
          </a:prstGeom>
          <a:noFill/>
          <a:ln>
            <a:noFill/>
          </a:ln>
        </p:spPr>
        <p:txBody>
          <a:bodyPr anchorCtr="0" anchor="t" bIns="45700" lIns="91425" spcFirstLastPara="1" rIns="91425" wrap="square" tIns="45700">
            <a:normAutofit/>
          </a:bodyPr>
          <a:lstStyle/>
          <a:p>
            <a:pPr indent="-304800" lvl="0" marL="342900" rtl="0" algn="just">
              <a:lnSpc>
                <a:spcPct val="90000"/>
              </a:lnSpc>
              <a:spcBef>
                <a:spcPts val="0"/>
              </a:spcBef>
              <a:spcAft>
                <a:spcPts val="0"/>
              </a:spcAft>
              <a:buClr>
                <a:srgbClr val="000000"/>
              </a:buClr>
              <a:buSzPts val="1780"/>
              <a:buFont typeface="Noto Sans Symbols"/>
              <a:buChar char="▪"/>
            </a:pPr>
            <a:r>
              <a:rPr lang="en" sz="2200">
                <a:solidFill>
                  <a:srgbClr val="000000"/>
                </a:solidFill>
                <a:latin typeface="Calibri"/>
                <a:ea typeface="Calibri"/>
                <a:cs typeface="Calibri"/>
                <a:sym typeface="Calibri"/>
              </a:rPr>
              <a:t>STL provides standard algorithms for processing elements of collections.</a:t>
            </a:r>
            <a:endParaRPr sz="2200">
              <a:solidFill>
                <a:srgbClr val="000000"/>
              </a:solidFill>
              <a:latin typeface="Calibri"/>
              <a:ea typeface="Calibri"/>
              <a:cs typeface="Calibri"/>
              <a:sym typeface="Calibri"/>
            </a:endParaRPr>
          </a:p>
          <a:p>
            <a:pPr indent="-304800" lvl="0" marL="342900" rtl="0" algn="just">
              <a:lnSpc>
                <a:spcPct val="90000"/>
              </a:lnSpc>
              <a:spcBef>
                <a:spcPts val="560"/>
              </a:spcBef>
              <a:spcAft>
                <a:spcPts val="0"/>
              </a:spcAft>
              <a:buClr>
                <a:srgbClr val="000000"/>
              </a:buClr>
              <a:buSzPts val="1780"/>
              <a:buFont typeface="Noto Sans Symbols"/>
              <a:buChar char="▪"/>
            </a:pPr>
            <a:r>
              <a:rPr lang="en" sz="2200">
                <a:solidFill>
                  <a:srgbClr val="000000"/>
                </a:solidFill>
                <a:latin typeface="Calibri"/>
                <a:ea typeface="Calibri"/>
                <a:cs typeface="Calibri"/>
                <a:sym typeface="Calibri"/>
              </a:rPr>
              <a:t>Offers general fundamental services such as</a:t>
            </a:r>
            <a:endParaRPr sz="2200">
              <a:solidFill>
                <a:srgbClr val="000000"/>
              </a:solidFill>
              <a:latin typeface="Calibri"/>
              <a:ea typeface="Calibri"/>
              <a:cs typeface="Calibri"/>
              <a:sym typeface="Calibri"/>
            </a:endParaRPr>
          </a:p>
          <a:p>
            <a:pPr indent="-247650" lvl="1" marL="742950" rtl="0" algn="just">
              <a:lnSpc>
                <a:spcPct val="90000"/>
              </a:lnSpc>
              <a:spcBef>
                <a:spcPts val="520"/>
              </a:spcBef>
              <a:spcAft>
                <a:spcPts val="0"/>
              </a:spcAft>
              <a:buClr>
                <a:srgbClr val="000000"/>
              </a:buClr>
              <a:buSzPts val="1610"/>
              <a:buFont typeface="Noto Sans Symbols"/>
              <a:buChar char="▪"/>
            </a:pPr>
            <a:r>
              <a:rPr lang="en" sz="2000">
                <a:solidFill>
                  <a:srgbClr val="000000"/>
                </a:solidFill>
                <a:latin typeface="Calibri"/>
                <a:ea typeface="Calibri"/>
                <a:cs typeface="Calibri"/>
                <a:sym typeface="Calibri"/>
              </a:rPr>
              <a:t>Creating/copying</a:t>
            </a:r>
            <a:endParaRPr sz="2000">
              <a:solidFill>
                <a:srgbClr val="000000"/>
              </a:solidFill>
              <a:latin typeface="Calibri"/>
              <a:ea typeface="Calibri"/>
              <a:cs typeface="Calibri"/>
              <a:sym typeface="Calibri"/>
            </a:endParaRPr>
          </a:p>
          <a:p>
            <a:pPr indent="-247650" lvl="1" marL="742950" rtl="0" algn="just">
              <a:lnSpc>
                <a:spcPct val="90000"/>
              </a:lnSpc>
              <a:spcBef>
                <a:spcPts val="520"/>
              </a:spcBef>
              <a:spcAft>
                <a:spcPts val="0"/>
              </a:spcAft>
              <a:buClr>
                <a:srgbClr val="000000"/>
              </a:buClr>
              <a:buSzPts val="1610"/>
              <a:buFont typeface="Noto Sans Symbols"/>
              <a:buChar char="▪"/>
            </a:pPr>
            <a:r>
              <a:rPr lang="en" sz="2000">
                <a:solidFill>
                  <a:srgbClr val="000000"/>
                </a:solidFill>
                <a:latin typeface="Calibri"/>
                <a:ea typeface="Calibri"/>
                <a:cs typeface="Calibri"/>
                <a:sym typeface="Calibri"/>
              </a:rPr>
              <a:t>Searching</a:t>
            </a:r>
            <a:endParaRPr sz="2000">
              <a:solidFill>
                <a:srgbClr val="000000"/>
              </a:solidFill>
              <a:latin typeface="Calibri"/>
              <a:ea typeface="Calibri"/>
              <a:cs typeface="Calibri"/>
              <a:sym typeface="Calibri"/>
            </a:endParaRPr>
          </a:p>
          <a:p>
            <a:pPr indent="-247650" lvl="1" marL="742950" rtl="0" algn="just">
              <a:lnSpc>
                <a:spcPct val="90000"/>
              </a:lnSpc>
              <a:spcBef>
                <a:spcPts val="520"/>
              </a:spcBef>
              <a:spcAft>
                <a:spcPts val="0"/>
              </a:spcAft>
              <a:buClr>
                <a:srgbClr val="000000"/>
              </a:buClr>
              <a:buSzPts val="1610"/>
              <a:buFont typeface="Noto Sans Symbols"/>
              <a:buChar char="▪"/>
            </a:pPr>
            <a:r>
              <a:rPr lang="en" sz="2000">
                <a:solidFill>
                  <a:srgbClr val="000000"/>
                </a:solidFill>
                <a:latin typeface="Calibri"/>
                <a:ea typeface="Calibri"/>
                <a:cs typeface="Calibri"/>
                <a:sym typeface="Calibri"/>
              </a:rPr>
              <a:t>Sorting</a:t>
            </a:r>
            <a:endParaRPr sz="2000">
              <a:solidFill>
                <a:srgbClr val="000000"/>
              </a:solidFill>
              <a:latin typeface="Calibri"/>
              <a:ea typeface="Calibri"/>
              <a:cs typeface="Calibri"/>
              <a:sym typeface="Calibri"/>
            </a:endParaRPr>
          </a:p>
          <a:p>
            <a:pPr indent="-247650" lvl="1" marL="742950" rtl="0" algn="just">
              <a:lnSpc>
                <a:spcPct val="90000"/>
              </a:lnSpc>
              <a:spcBef>
                <a:spcPts val="520"/>
              </a:spcBef>
              <a:spcAft>
                <a:spcPts val="0"/>
              </a:spcAft>
              <a:buClr>
                <a:srgbClr val="000000"/>
              </a:buClr>
              <a:buSzPts val="1610"/>
              <a:buFont typeface="Noto Sans Symbols"/>
              <a:buChar char="▪"/>
            </a:pPr>
            <a:r>
              <a:rPr lang="en" sz="2000">
                <a:solidFill>
                  <a:srgbClr val="000000"/>
                </a:solidFill>
                <a:latin typeface="Calibri"/>
                <a:ea typeface="Calibri"/>
                <a:cs typeface="Calibri"/>
                <a:sym typeface="Calibri"/>
              </a:rPr>
              <a:t>Adding/removing/modifying container elements</a:t>
            </a:r>
            <a:endParaRPr sz="2000">
              <a:solidFill>
                <a:srgbClr val="000000"/>
              </a:solidFill>
              <a:latin typeface="Calibri"/>
              <a:ea typeface="Calibri"/>
              <a:cs typeface="Calibri"/>
              <a:sym typeface="Calibri"/>
            </a:endParaRPr>
          </a:p>
          <a:p>
            <a:pPr indent="-247650" lvl="1" marL="742950" rtl="0" algn="just">
              <a:lnSpc>
                <a:spcPct val="90000"/>
              </a:lnSpc>
              <a:spcBef>
                <a:spcPts val="520"/>
              </a:spcBef>
              <a:spcAft>
                <a:spcPts val="0"/>
              </a:spcAft>
              <a:buClr>
                <a:srgbClr val="000000"/>
              </a:buClr>
              <a:buSzPts val="1610"/>
              <a:buFont typeface="Noto Sans Symbols"/>
              <a:buChar char="▪"/>
            </a:pPr>
            <a:r>
              <a:rPr lang="en" sz="2000">
                <a:solidFill>
                  <a:srgbClr val="000000"/>
                </a:solidFill>
                <a:latin typeface="Calibri"/>
                <a:ea typeface="Calibri"/>
                <a:cs typeface="Calibri"/>
                <a:sym typeface="Calibri"/>
              </a:rPr>
              <a:t>Splitting/merging</a:t>
            </a:r>
            <a:endParaRPr sz="2000">
              <a:solidFill>
                <a:srgbClr val="000000"/>
              </a:solidFill>
              <a:latin typeface="Calibri"/>
              <a:ea typeface="Calibri"/>
              <a:cs typeface="Calibri"/>
              <a:sym typeface="Calibri"/>
            </a:endParaRPr>
          </a:p>
          <a:p>
            <a:pPr indent="-247650" lvl="1" marL="742950" rtl="0" algn="just">
              <a:lnSpc>
                <a:spcPct val="90000"/>
              </a:lnSpc>
              <a:spcBef>
                <a:spcPts val="520"/>
              </a:spcBef>
              <a:spcAft>
                <a:spcPts val="0"/>
              </a:spcAft>
              <a:buClr>
                <a:srgbClr val="000000"/>
              </a:buClr>
              <a:buSzPts val="1610"/>
              <a:buFont typeface="Noto Sans Symbols"/>
              <a:buChar char="▪"/>
            </a:pPr>
            <a:r>
              <a:rPr lang="en" sz="2000">
                <a:solidFill>
                  <a:srgbClr val="000000"/>
                </a:solidFill>
                <a:latin typeface="Calibri"/>
                <a:ea typeface="Calibri"/>
                <a:cs typeface="Calibri"/>
                <a:sym typeface="Calibri"/>
              </a:rPr>
              <a:t>Transformations: reordering/converting</a:t>
            </a:r>
            <a:endParaRPr sz="2000">
              <a:solidFill>
                <a:srgbClr val="000000"/>
              </a:solidFill>
              <a:latin typeface="Calibri"/>
              <a:ea typeface="Calibri"/>
              <a:cs typeface="Calibri"/>
              <a:sym typeface="Calibri"/>
            </a:endParaRPr>
          </a:p>
          <a:p>
            <a:pPr indent="-191770" lvl="0" marL="342900" rtl="0" algn="just">
              <a:lnSpc>
                <a:spcPct val="90000"/>
              </a:lnSpc>
              <a:spcBef>
                <a:spcPts val="560"/>
              </a:spcBef>
              <a:spcAft>
                <a:spcPts val="0"/>
              </a:spcAft>
              <a:buNone/>
            </a:pPr>
            <a:r>
              <a:t/>
            </a:r>
            <a:endParaRPr sz="220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Need Of Template</a:t>
            </a:r>
            <a:endParaRPr/>
          </a:p>
        </p:txBody>
      </p:sp>
      <p:grpSp>
        <p:nvGrpSpPr>
          <p:cNvPr id="62" name="Google Shape;62;p14"/>
          <p:cNvGrpSpPr/>
          <p:nvPr/>
        </p:nvGrpSpPr>
        <p:grpSpPr>
          <a:xfrm>
            <a:off x="130825" y="1104879"/>
            <a:ext cx="8642350" cy="4713288"/>
            <a:chOff x="144" y="806"/>
            <a:chExt cx="5444" cy="2969"/>
          </a:xfrm>
        </p:grpSpPr>
        <p:sp>
          <p:nvSpPr>
            <p:cNvPr id="63" name="Google Shape;63;p14"/>
            <p:cNvSpPr/>
            <p:nvPr/>
          </p:nvSpPr>
          <p:spPr>
            <a:xfrm>
              <a:off x="144" y="806"/>
              <a:ext cx="2700" cy="1500"/>
            </a:xfrm>
            <a:prstGeom prst="rect">
              <a:avLst/>
            </a:prstGeom>
            <a:solidFill>
              <a:srgbClr val="EBEBC8"/>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 sz="1800" u="none" cap="none" strike="noStrike">
                  <a:solidFill>
                    <a:srgbClr val="000000"/>
                  </a:solidFill>
                  <a:latin typeface="Courier New"/>
                  <a:ea typeface="Courier New"/>
                  <a:cs typeface="Courier New"/>
                  <a:sym typeface="Courier New"/>
                </a:rPr>
                <a:t>void swap(int&amp; n1, int&amp; n2)</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int temp;</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temp = n1;</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n1 = n2 ;</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n2 = temp;</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a:t>
              </a:r>
              <a:endParaRPr sz="1600">
                <a:solidFill>
                  <a:srgbClr val="000000"/>
                </a:solidFill>
                <a:latin typeface="Calibri"/>
                <a:ea typeface="Calibri"/>
                <a:cs typeface="Calibri"/>
                <a:sym typeface="Calibri"/>
              </a:endParaRPr>
            </a:p>
          </p:txBody>
        </p:sp>
        <p:sp>
          <p:nvSpPr>
            <p:cNvPr id="64" name="Google Shape;64;p14"/>
            <p:cNvSpPr/>
            <p:nvPr/>
          </p:nvSpPr>
          <p:spPr>
            <a:xfrm>
              <a:off x="2888" y="806"/>
              <a:ext cx="2700" cy="1500"/>
            </a:xfrm>
            <a:prstGeom prst="rect">
              <a:avLst/>
            </a:prstGeom>
            <a:solidFill>
              <a:srgbClr val="EBEBC8"/>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1800">
                  <a:solidFill>
                    <a:srgbClr val="000000"/>
                  </a:solidFill>
                  <a:latin typeface="Courier New"/>
                  <a:ea typeface="Courier New"/>
                  <a:cs typeface="Courier New"/>
                  <a:sym typeface="Courier New"/>
                </a:rPr>
                <a:t>void swap(char&amp; ch1, char&amp; ch2)</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char temp;</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temp = ch1;</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ch1 = ch2 ;</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ch2 = temp;</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a:t>
              </a:r>
              <a:endParaRPr sz="1600">
                <a:solidFill>
                  <a:srgbClr val="000000"/>
                </a:solidFill>
                <a:latin typeface="Calibri"/>
                <a:ea typeface="Calibri"/>
                <a:cs typeface="Calibri"/>
                <a:sym typeface="Calibri"/>
              </a:endParaRPr>
            </a:p>
          </p:txBody>
        </p:sp>
        <p:sp>
          <p:nvSpPr>
            <p:cNvPr id="65" name="Google Shape;65;p14"/>
            <p:cNvSpPr/>
            <p:nvPr/>
          </p:nvSpPr>
          <p:spPr>
            <a:xfrm>
              <a:off x="154" y="2275"/>
              <a:ext cx="3300" cy="1500"/>
            </a:xfrm>
            <a:prstGeom prst="rect">
              <a:avLst/>
            </a:prstGeom>
            <a:solidFill>
              <a:srgbClr val="EBEBC8"/>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1800">
                  <a:solidFill>
                    <a:srgbClr val="000000"/>
                  </a:solidFill>
                  <a:latin typeface="Courier New"/>
                  <a:ea typeface="Courier New"/>
                  <a:cs typeface="Courier New"/>
                  <a:sym typeface="Courier New"/>
                </a:rPr>
                <a:t>void swap(cComplex&amp; c1,cComplex&amp; c2)</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cComplex temp;</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ctemp = c1;</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c1 = c2 ;</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c2 = temp;</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a:t>
              </a:r>
              <a:endParaRPr sz="1600">
                <a:solidFill>
                  <a:srgbClr val="000000"/>
                </a:solidFill>
                <a:latin typeface="Calibri"/>
                <a:ea typeface="Calibri"/>
                <a:cs typeface="Calibri"/>
                <a:sym typeface="Calibri"/>
              </a:endParaRPr>
            </a:p>
          </p:txBody>
        </p:sp>
        <p:grpSp>
          <p:nvGrpSpPr>
            <p:cNvPr id="66" name="Google Shape;66;p14"/>
            <p:cNvGrpSpPr/>
            <p:nvPr/>
          </p:nvGrpSpPr>
          <p:grpSpPr>
            <a:xfrm>
              <a:off x="3705" y="2245"/>
              <a:ext cx="1841" cy="1521"/>
              <a:chOff x="3705" y="2336"/>
              <a:chExt cx="1841" cy="1521"/>
            </a:xfrm>
          </p:grpSpPr>
          <p:cxnSp>
            <p:nvCxnSpPr>
              <p:cNvPr id="67" name="Google Shape;67;p14"/>
              <p:cNvCxnSpPr/>
              <p:nvPr/>
            </p:nvCxnSpPr>
            <p:spPr>
              <a:xfrm>
                <a:off x="4596" y="3283"/>
                <a:ext cx="0" cy="300"/>
              </a:xfrm>
              <a:prstGeom prst="straightConnector1">
                <a:avLst/>
              </a:prstGeom>
              <a:noFill/>
              <a:ln cap="flat" cmpd="sng" w="9525">
                <a:solidFill>
                  <a:srgbClr val="993300"/>
                </a:solidFill>
                <a:prstDash val="solid"/>
                <a:round/>
                <a:headEnd len="med" w="med" type="none"/>
                <a:tailEnd len="med" w="med" type="stealth"/>
              </a:ln>
            </p:spPr>
          </p:cxnSp>
          <p:sp>
            <p:nvSpPr>
              <p:cNvPr id="68" name="Google Shape;68;p14"/>
              <p:cNvSpPr txBox="1"/>
              <p:nvPr/>
            </p:nvSpPr>
            <p:spPr>
              <a:xfrm>
                <a:off x="3948" y="2336"/>
                <a:ext cx="1200" cy="300"/>
              </a:xfrm>
              <a:prstGeom prst="rect">
                <a:avLst/>
              </a:prstGeom>
              <a:solidFill>
                <a:srgbClr val="FFFFC5"/>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ctr">
                  <a:spcBef>
                    <a:spcPts val="0"/>
                  </a:spcBef>
                  <a:spcAft>
                    <a:spcPts val="0"/>
                  </a:spcAft>
                  <a:buNone/>
                </a:pPr>
                <a:r>
                  <a:rPr lang="en" sz="2000">
                    <a:solidFill>
                      <a:srgbClr val="000000"/>
                    </a:solidFill>
                    <a:latin typeface="Calibri"/>
                    <a:ea typeface="Calibri"/>
                    <a:cs typeface="Calibri"/>
                    <a:sym typeface="Calibri"/>
                  </a:rPr>
                  <a:t>Function</a:t>
                </a:r>
                <a:endParaRPr/>
              </a:p>
            </p:txBody>
          </p:sp>
          <p:sp>
            <p:nvSpPr>
              <p:cNvPr id="69" name="Google Shape;69;p14"/>
              <p:cNvSpPr txBox="1"/>
              <p:nvPr/>
            </p:nvSpPr>
            <p:spPr>
              <a:xfrm>
                <a:off x="3705" y="2949"/>
                <a:ext cx="1800" cy="300"/>
              </a:xfrm>
              <a:prstGeom prst="rect">
                <a:avLst/>
              </a:prstGeom>
              <a:solidFill>
                <a:srgbClr val="FFFFC5"/>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ctr">
                  <a:spcBef>
                    <a:spcPts val="0"/>
                  </a:spcBef>
                  <a:spcAft>
                    <a:spcPts val="0"/>
                  </a:spcAft>
                  <a:buNone/>
                </a:pPr>
                <a:r>
                  <a:rPr lang="en" sz="2000">
                    <a:solidFill>
                      <a:srgbClr val="000000"/>
                    </a:solidFill>
                    <a:latin typeface="Calibri"/>
                    <a:ea typeface="Calibri"/>
                    <a:cs typeface="Calibri"/>
                    <a:sym typeface="Calibri"/>
                  </a:rPr>
                  <a:t>Function Overloading</a:t>
                </a:r>
                <a:endParaRPr/>
              </a:p>
            </p:txBody>
          </p:sp>
          <p:sp>
            <p:nvSpPr>
              <p:cNvPr id="70" name="Google Shape;70;p14"/>
              <p:cNvSpPr txBox="1"/>
              <p:nvPr/>
            </p:nvSpPr>
            <p:spPr>
              <a:xfrm>
                <a:off x="3746" y="3557"/>
                <a:ext cx="1800" cy="300"/>
              </a:xfrm>
              <a:prstGeom prst="rect">
                <a:avLst/>
              </a:prstGeom>
              <a:solidFill>
                <a:srgbClr val="FFFFC5"/>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ctr">
                  <a:spcBef>
                    <a:spcPts val="0"/>
                  </a:spcBef>
                  <a:spcAft>
                    <a:spcPts val="0"/>
                  </a:spcAft>
                  <a:buNone/>
                </a:pPr>
                <a:r>
                  <a:rPr lang="en" sz="2000">
                    <a:solidFill>
                      <a:srgbClr val="000000"/>
                    </a:solidFill>
                    <a:latin typeface="Calibri"/>
                    <a:ea typeface="Calibri"/>
                    <a:cs typeface="Calibri"/>
                    <a:sym typeface="Calibri"/>
                  </a:rPr>
                  <a:t>Generic Function</a:t>
                </a:r>
                <a:endParaRPr/>
              </a:p>
            </p:txBody>
          </p:sp>
          <p:cxnSp>
            <p:nvCxnSpPr>
              <p:cNvPr id="71" name="Google Shape;71;p14"/>
              <p:cNvCxnSpPr/>
              <p:nvPr/>
            </p:nvCxnSpPr>
            <p:spPr>
              <a:xfrm>
                <a:off x="4596" y="2669"/>
                <a:ext cx="0" cy="300"/>
              </a:xfrm>
              <a:prstGeom prst="straightConnector1">
                <a:avLst/>
              </a:prstGeom>
              <a:noFill/>
              <a:ln cap="flat" cmpd="sng" w="9525">
                <a:solidFill>
                  <a:srgbClr val="993300"/>
                </a:solidFill>
                <a:prstDash val="solid"/>
                <a:round/>
                <a:headEnd len="med" w="med" type="none"/>
                <a:tailEnd len="med" w="med" type="stealth"/>
              </a:ln>
            </p:spPr>
          </p:cxn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Templates</a:t>
            </a:r>
            <a:endParaRPr/>
          </a:p>
        </p:txBody>
      </p:sp>
      <p:sp>
        <p:nvSpPr>
          <p:cNvPr id="77" name="Google Shape;7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With function overloading same code needs to be repeated for different data types leading towards waste of time and space.</a:t>
            </a:r>
            <a:endParaRPr/>
          </a:p>
          <a:p>
            <a:pPr indent="-342900" lvl="0" marL="457200" rtl="0" algn="l">
              <a:spcBef>
                <a:spcPts val="0"/>
              </a:spcBef>
              <a:spcAft>
                <a:spcPts val="0"/>
              </a:spcAft>
              <a:buSzPts val="1800"/>
              <a:buChar char="●"/>
            </a:pPr>
            <a:r>
              <a:rPr lang="en"/>
              <a:t>Templates enable defining generic functions or classes and avoid repetition of code for different data types .</a:t>
            </a:r>
            <a:endParaRPr/>
          </a:p>
          <a:p>
            <a:pPr indent="-342900" lvl="0" marL="457200" rtl="0" algn="l">
              <a:spcBef>
                <a:spcPts val="0"/>
              </a:spcBef>
              <a:spcAft>
                <a:spcPts val="0"/>
              </a:spcAft>
              <a:buSzPts val="1800"/>
              <a:buChar char="●"/>
            </a:pPr>
            <a:r>
              <a:rPr lang="en"/>
              <a:t>Generally templates are used if same algorithm works well for various data types. </a:t>
            </a:r>
            <a:endParaRPr/>
          </a:p>
          <a:p>
            <a:pPr indent="-342900" lvl="0" marL="457200" rtl="0" algn="l">
              <a:spcBef>
                <a:spcPts val="0"/>
              </a:spcBef>
              <a:spcAft>
                <a:spcPts val="0"/>
              </a:spcAft>
              <a:buSzPts val="1800"/>
              <a:buChar char="●"/>
            </a:pPr>
            <a:r>
              <a:rPr lang="en"/>
              <a:t>For example, sorting algorithms.</a:t>
            </a:r>
            <a:endParaRPr/>
          </a:p>
          <a:p>
            <a:pPr indent="-342900" lvl="0" marL="457200" rtl="0" algn="l">
              <a:spcBef>
                <a:spcPts val="0"/>
              </a:spcBef>
              <a:spcAft>
                <a:spcPts val="0"/>
              </a:spcAft>
              <a:buSzPts val="1800"/>
              <a:buChar char="●"/>
            </a:pPr>
            <a:r>
              <a:rPr lang="en"/>
              <a:t>There can be function templates or class templates.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nvSpPr>
        <p:spPr>
          <a:xfrm>
            <a:off x="457200" y="152400"/>
            <a:ext cx="8229600" cy="716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Function Template</a:t>
            </a:r>
            <a:endParaRPr b="1" sz="3000">
              <a:solidFill>
                <a:srgbClr val="000000"/>
              </a:solidFill>
              <a:latin typeface="Calibri"/>
              <a:ea typeface="Calibri"/>
              <a:cs typeface="Calibri"/>
              <a:sym typeface="Calibri"/>
            </a:endParaRPr>
          </a:p>
        </p:txBody>
      </p:sp>
      <p:sp>
        <p:nvSpPr>
          <p:cNvPr id="83" name="Google Shape;83;p16"/>
          <p:cNvSpPr txBox="1"/>
          <p:nvPr/>
        </p:nvSpPr>
        <p:spPr>
          <a:xfrm>
            <a:off x="369575" y="772500"/>
            <a:ext cx="8015400" cy="4491900"/>
          </a:xfrm>
          <a:prstGeom prst="rect">
            <a:avLst/>
          </a:prstGeom>
          <a:noFill/>
          <a:ln>
            <a:noFill/>
          </a:ln>
        </p:spPr>
        <p:txBody>
          <a:bodyPr anchorCtr="0" anchor="t" bIns="45700" lIns="91425" spcFirstLastPara="1" rIns="91425" wrap="square" tIns="45700">
            <a:normAutofit/>
          </a:bodyPr>
          <a:lstStyle/>
          <a:p>
            <a:pPr indent="-469900" lvl="0" marL="495300" rtl="0" algn="just">
              <a:spcBef>
                <a:spcPts val="560"/>
              </a:spcBef>
              <a:spcAft>
                <a:spcPts val="0"/>
              </a:spcAft>
              <a:buClr>
                <a:srgbClr val="000000"/>
              </a:buClr>
              <a:buSzPts val="1980"/>
              <a:buFont typeface="Noto Sans Symbols"/>
              <a:buChar char="▪"/>
            </a:pPr>
            <a:r>
              <a:rPr lang="en" sz="2400">
                <a:latin typeface="Calibri"/>
                <a:ea typeface="Calibri"/>
                <a:cs typeface="Calibri"/>
                <a:sym typeface="Calibri"/>
              </a:rPr>
              <a:t>Special function that can operate with generic types.</a:t>
            </a:r>
            <a:endParaRPr sz="2400">
              <a:latin typeface="Calibri"/>
              <a:ea typeface="Calibri"/>
              <a:cs typeface="Calibri"/>
              <a:sym typeface="Calibri"/>
            </a:endParaRPr>
          </a:p>
          <a:p>
            <a:pPr indent="-469900" lvl="0" marL="495300" rtl="0" algn="just">
              <a:spcBef>
                <a:spcPts val="560"/>
              </a:spcBef>
              <a:spcAft>
                <a:spcPts val="0"/>
              </a:spcAft>
              <a:buClr>
                <a:srgbClr val="000000"/>
              </a:buClr>
              <a:buSzPts val="1980"/>
              <a:buFont typeface="Noto Sans Symbols"/>
              <a:buChar char="▪"/>
            </a:pPr>
            <a:r>
              <a:rPr lang="en" sz="2400">
                <a:latin typeface="Calibri"/>
                <a:ea typeface="Calibri"/>
                <a:cs typeface="Calibri"/>
                <a:sym typeface="Calibri"/>
              </a:rPr>
              <a:t>Allows creating a function whose functionality can be used with more than one type; without repeating the code for each type.</a:t>
            </a:r>
            <a:endParaRPr sz="2400">
              <a:latin typeface="Calibri"/>
              <a:ea typeface="Calibri"/>
              <a:cs typeface="Calibri"/>
              <a:sym typeface="Calibri"/>
            </a:endParaRPr>
          </a:p>
          <a:p>
            <a:pPr indent="-469900" lvl="0" marL="495300" rtl="0" algn="just">
              <a:spcBef>
                <a:spcPts val="560"/>
              </a:spcBef>
              <a:spcAft>
                <a:spcPts val="0"/>
              </a:spcAft>
              <a:buClr>
                <a:srgbClr val="000000"/>
              </a:buClr>
              <a:buSzPts val="1980"/>
              <a:buFont typeface="Noto Sans Symbols"/>
              <a:buChar char="▪"/>
            </a:pPr>
            <a:r>
              <a:rPr lang="en" sz="2400">
                <a:latin typeface="Calibri"/>
                <a:ea typeface="Calibri"/>
                <a:cs typeface="Calibri"/>
                <a:sym typeface="Calibri"/>
              </a:rPr>
              <a:t>Syntax</a:t>
            </a:r>
            <a:endParaRPr sz="2400">
              <a:latin typeface="Calibri"/>
              <a:ea typeface="Calibri"/>
              <a:cs typeface="Calibri"/>
              <a:sym typeface="Calibri"/>
            </a:endParaRPr>
          </a:p>
          <a:p>
            <a:pPr indent="0" lvl="0" marL="342900" rtl="0" algn="just">
              <a:spcBef>
                <a:spcPts val="560"/>
              </a:spcBef>
              <a:spcAft>
                <a:spcPts val="0"/>
              </a:spcAft>
              <a:buNone/>
            </a:pPr>
            <a:r>
              <a:t/>
            </a:r>
            <a:endParaRPr sz="2400">
              <a:latin typeface="Calibri"/>
              <a:ea typeface="Calibri"/>
              <a:cs typeface="Calibri"/>
              <a:sym typeface="Calibri"/>
            </a:endParaRPr>
          </a:p>
          <a:p>
            <a:pPr indent="0" lvl="0" marL="342900" rtl="0" algn="just">
              <a:spcBef>
                <a:spcPts val="560"/>
              </a:spcBef>
              <a:spcAft>
                <a:spcPts val="0"/>
              </a:spcAft>
              <a:buNone/>
            </a:pPr>
            <a:r>
              <a:t/>
            </a:r>
            <a:endParaRPr sz="2400">
              <a:latin typeface="Calibri"/>
              <a:ea typeface="Calibri"/>
              <a:cs typeface="Calibri"/>
              <a:sym typeface="Calibri"/>
            </a:endParaRPr>
          </a:p>
        </p:txBody>
      </p:sp>
      <p:grpSp>
        <p:nvGrpSpPr>
          <p:cNvPr id="84" name="Google Shape;84;p16"/>
          <p:cNvGrpSpPr/>
          <p:nvPr/>
        </p:nvGrpSpPr>
        <p:grpSpPr>
          <a:xfrm>
            <a:off x="1238250" y="2522850"/>
            <a:ext cx="6667500" cy="1922155"/>
            <a:chOff x="1200" y="2067"/>
            <a:chExt cx="4200" cy="1211"/>
          </a:xfrm>
        </p:grpSpPr>
        <p:sp>
          <p:nvSpPr>
            <p:cNvPr id="85" name="Google Shape;85;p16"/>
            <p:cNvSpPr/>
            <p:nvPr/>
          </p:nvSpPr>
          <p:spPr>
            <a:xfrm>
              <a:off x="1200" y="2678"/>
              <a:ext cx="4200" cy="600"/>
            </a:xfrm>
            <a:prstGeom prst="rect">
              <a:avLst/>
            </a:prstGeom>
            <a:solidFill>
              <a:srgbClr val="EBEBC8"/>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000"/>
                <a:buFont typeface="Arial"/>
                <a:buNone/>
              </a:pPr>
              <a:r>
                <a:rPr lang="en" sz="2000">
                  <a:solidFill>
                    <a:srgbClr val="000000"/>
                  </a:solidFill>
                  <a:latin typeface="Courier New"/>
                  <a:ea typeface="Courier New"/>
                  <a:cs typeface="Courier New"/>
                  <a:sym typeface="Courier New"/>
                </a:rPr>
                <a:t>template &lt;class type&gt; </a:t>
              </a:r>
              <a:endParaRPr/>
            </a:p>
            <a:p>
              <a:pPr indent="0" lvl="0" marL="0" marR="0" rtl="0" algn="l">
                <a:spcBef>
                  <a:spcPts val="400"/>
                </a:spcBef>
                <a:spcAft>
                  <a:spcPts val="0"/>
                </a:spcAft>
                <a:buClr>
                  <a:srgbClr val="000000"/>
                </a:buClr>
                <a:buSzPts val="2000"/>
                <a:buFont typeface="Arial"/>
                <a:buNone/>
              </a:pPr>
              <a:r>
                <a:rPr lang="en" sz="2000">
                  <a:solidFill>
                    <a:srgbClr val="000000"/>
                  </a:solidFill>
                  <a:latin typeface="Courier New"/>
                  <a:ea typeface="Courier New"/>
                  <a:cs typeface="Courier New"/>
                  <a:sym typeface="Courier New"/>
                </a:rPr>
                <a:t>return_type functionName(parameter list );</a:t>
              </a:r>
              <a:endParaRPr/>
            </a:p>
          </p:txBody>
        </p:sp>
        <p:sp>
          <p:nvSpPr>
            <p:cNvPr id="86" name="Google Shape;86;p16"/>
            <p:cNvSpPr/>
            <p:nvPr/>
          </p:nvSpPr>
          <p:spPr>
            <a:xfrm>
              <a:off x="1728" y="2133"/>
              <a:ext cx="600" cy="300"/>
            </a:xfrm>
            <a:prstGeom prst="wedgeRoundRectCallout">
              <a:avLst>
                <a:gd fmla="val -47679" name="adj1"/>
                <a:gd fmla="val 125994" name="adj2"/>
                <a:gd fmla="val 16667" name="adj3"/>
              </a:avLst>
            </a:prstGeom>
            <a:solidFill>
              <a:srgbClr val="DDDDDD"/>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 sz="1600">
                  <a:solidFill>
                    <a:srgbClr val="000000"/>
                  </a:solidFill>
                  <a:latin typeface="Calibri"/>
                  <a:ea typeface="Calibri"/>
                  <a:cs typeface="Calibri"/>
                  <a:sym typeface="Calibri"/>
                </a:rPr>
                <a:t>Keyword</a:t>
              </a:r>
              <a:endParaRPr sz="1600">
                <a:solidFill>
                  <a:srgbClr val="000000"/>
                </a:solidFill>
                <a:latin typeface="Calibri"/>
                <a:ea typeface="Calibri"/>
                <a:cs typeface="Calibri"/>
                <a:sym typeface="Calibri"/>
              </a:endParaRPr>
            </a:p>
          </p:txBody>
        </p:sp>
        <p:sp>
          <p:nvSpPr>
            <p:cNvPr id="87" name="Google Shape;87;p16"/>
            <p:cNvSpPr/>
            <p:nvPr/>
          </p:nvSpPr>
          <p:spPr>
            <a:xfrm>
              <a:off x="2928" y="2067"/>
              <a:ext cx="900" cy="300"/>
            </a:xfrm>
            <a:prstGeom prst="wedgeRoundRectCallout">
              <a:avLst>
                <a:gd fmla="val -54449" name="adj1"/>
                <a:gd fmla="val 121519" name="adj2"/>
                <a:gd fmla="val 16667" name="adj3"/>
              </a:avLst>
            </a:prstGeom>
            <a:solidFill>
              <a:srgbClr val="DDDDDD"/>
            </a:solidFill>
            <a:ln cap="flat" cmpd="sng" w="127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600">
                  <a:solidFill>
                    <a:srgbClr val="000000"/>
                  </a:solidFill>
                  <a:latin typeface="Calibri"/>
                  <a:ea typeface="Calibri"/>
                  <a:cs typeface="Calibri"/>
                  <a:sym typeface="Calibri"/>
                </a:rPr>
                <a:t>Template parameter</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nvSpPr>
        <p:spPr>
          <a:xfrm>
            <a:off x="457200" y="152400"/>
            <a:ext cx="8229600" cy="716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2400">
                <a:solidFill>
                  <a:srgbClr val="000000"/>
                </a:solidFill>
                <a:latin typeface="Calibri"/>
                <a:ea typeface="Calibri"/>
                <a:cs typeface="Calibri"/>
                <a:sym typeface="Calibri"/>
              </a:rPr>
              <a:t>Function Template</a:t>
            </a:r>
            <a:endParaRPr b="1" sz="2400">
              <a:solidFill>
                <a:srgbClr val="000000"/>
              </a:solidFill>
              <a:latin typeface="Calibri"/>
              <a:ea typeface="Calibri"/>
              <a:cs typeface="Calibri"/>
              <a:sym typeface="Calibri"/>
            </a:endParaRPr>
          </a:p>
        </p:txBody>
      </p:sp>
      <p:sp>
        <p:nvSpPr>
          <p:cNvPr id="93" name="Google Shape;93;p17"/>
          <p:cNvSpPr txBox="1"/>
          <p:nvPr/>
        </p:nvSpPr>
        <p:spPr>
          <a:xfrm>
            <a:off x="565150" y="4158050"/>
            <a:ext cx="8137500" cy="1066800"/>
          </a:xfrm>
          <a:prstGeom prst="rect">
            <a:avLst/>
          </a:prstGeom>
          <a:noFill/>
          <a:ln>
            <a:noFill/>
          </a:ln>
        </p:spPr>
        <p:txBody>
          <a:bodyPr anchorCtr="0" anchor="t" bIns="45700" lIns="91425" spcFirstLastPara="1" rIns="91425" wrap="square" tIns="45700">
            <a:normAutofit/>
          </a:bodyPr>
          <a:lstStyle/>
          <a:p>
            <a:pPr indent="-427037" lvl="0" marL="465137" rtl="0" algn="just">
              <a:spcBef>
                <a:spcPts val="0"/>
              </a:spcBef>
              <a:spcAft>
                <a:spcPts val="0"/>
              </a:spcAft>
              <a:buClr>
                <a:srgbClr val="000000"/>
              </a:buClr>
              <a:buSzPts val="1780"/>
              <a:buFont typeface="Noto Sans Symbols"/>
              <a:buChar char="▪"/>
            </a:pPr>
            <a:r>
              <a:rPr lang="en" sz="2200">
                <a:solidFill>
                  <a:srgbClr val="000000"/>
                </a:solidFill>
                <a:latin typeface="Calibri"/>
                <a:ea typeface="Calibri"/>
                <a:cs typeface="Calibri"/>
                <a:sym typeface="Calibri"/>
              </a:rPr>
              <a:t>Templates are instantiated by the compiler internally.</a:t>
            </a:r>
            <a:endParaRPr sz="2200">
              <a:solidFill>
                <a:srgbClr val="000000"/>
              </a:solidFill>
              <a:latin typeface="Calibri"/>
              <a:ea typeface="Calibri"/>
              <a:cs typeface="Calibri"/>
              <a:sym typeface="Calibri"/>
            </a:endParaRPr>
          </a:p>
        </p:txBody>
      </p:sp>
      <p:grpSp>
        <p:nvGrpSpPr>
          <p:cNvPr id="94" name="Google Shape;94;p17"/>
          <p:cNvGrpSpPr/>
          <p:nvPr/>
        </p:nvGrpSpPr>
        <p:grpSpPr>
          <a:xfrm>
            <a:off x="565138" y="838999"/>
            <a:ext cx="7940686" cy="3319050"/>
            <a:chOff x="401" y="806"/>
            <a:chExt cx="5002" cy="2091"/>
          </a:xfrm>
        </p:grpSpPr>
        <p:sp>
          <p:nvSpPr>
            <p:cNvPr id="95" name="Google Shape;95;p17"/>
            <p:cNvSpPr/>
            <p:nvPr/>
          </p:nvSpPr>
          <p:spPr>
            <a:xfrm>
              <a:off x="401" y="806"/>
              <a:ext cx="2700" cy="1800"/>
            </a:xfrm>
            <a:prstGeom prst="rect">
              <a:avLst/>
            </a:prstGeom>
            <a:solidFill>
              <a:schemeClr val="lt1"/>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2000">
                  <a:solidFill>
                    <a:srgbClr val="000000"/>
                  </a:solidFill>
                  <a:latin typeface="Courier New"/>
                  <a:ea typeface="Courier New"/>
                  <a:cs typeface="Courier New"/>
                  <a:sym typeface="Courier New"/>
                </a:rPr>
                <a:t>template &lt;class T&gt;</a:t>
              </a:r>
              <a:endParaRPr sz="1200"/>
            </a:p>
            <a:p>
              <a:pPr indent="0" lvl="0" marL="0" marR="0" rtl="0" algn="l">
                <a:spcBef>
                  <a:spcPts val="0"/>
                </a:spcBef>
                <a:spcAft>
                  <a:spcPts val="0"/>
                </a:spcAft>
                <a:buNone/>
              </a:pPr>
              <a:r>
                <a:rPr b="1" lang="en" sz="2000">
                  <a:solidFill>
                    <a:srgbClr val="000000"/>
                  </a:solidFill>
                  <a:latin typeface="Courier New"/>
                  <a:ea typeface="Courier New"/>
                  <a:cs typeface="Courier New"/>
                  <a:sym typeface="Courier New"/>
                </a:rPr>
                <a:t>void swap(T&amp; a, T&amp; b)</a:t>
              </a:r>
              <a:endParaRPr sz="1200"/>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a:t>
              </a:r>
              <a:endParaRPr sz="1200"/>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   T temp;</a:t>
              </a:r>
              <a:endParaRPr sz="1200"/>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   temp = a;</a:t>
              </a:r>
              <a:endParaRPr sz="1200"/>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   a = b;</a:t>
              </a:r>
              <a:endParaRPr sz="1200"/>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   b = temp;</a:t>
              </a:r>
              <a:endParaRPr sz="1200"/>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a:t>
              </a:r>
              <a:endParaRPr sz="2000">
                <a:solidFill>
                  <a:srgbClr val="000000"/>
                </a:solidFill>
                <a:latin typeface="Calibri"/>
                <a:ea typeface="Calibri"/>
                <a:cs typeface="Calibri"/>
                <a:sym typeface="Calibri"/>
              </a:endParaRPr>
            </a:p>
          </p:txBody>
        </p:sp>
        <p:sp>
          <p:nvSpPr>
            <p:cNvPr id="96" name="Google Shape;96;p17"/>
            <p:cNvSpPr/>
            <p:nvPr/>
          </p:nvSpPr>
          <p:spPr>
            <a:xfrm>
              <a:off x="2703" y="1097"/>
              <a:ext cx="2700" cy="1800"/>
            </a:xfrm>
            <a:prstGeom prst="rect">
              <a:avLst/>
            </a:prstGeom>
            <a:solidFill>
              <a:srgbClr val="FAFAB4"/>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 sz="2100">
                  <a:solidFill>
                    <a:srgbClr val="000000"/>
                  </a:solidFill>
                  <a:latin typeface="Courier New"/>
                  <a:ea typeface="Courier New"/>
                  <a:cs typeface="Courier New"/>
                  <a:sym typeface="Courier New"/>
                </a:rPr>
                <a:t>int main()</a:t>
              </a:r>
              <a:endParaRPr sz="1300"/>
            </a:p>
            <a:p>
              <a:pPr indent="0" lvl="0" marL="0" marR="0" rtl="0" algn="l">
                <a:spcBef>
                  <a:spcPts val="0"/>
                </a:spcBef>
                <a:spcAft>
                  <a:spcPts val="0"/>
                </a:spcAft>
                <a:buNone/>
              </a:pPr>
              <a:r>
                <a:rPr lang="en" sz="2100">
                  <a:solidFill>
                    <a:srgbClr val="000000"/>
                  </a:solidFill>
                  <a:latin typeface="Courier New"/>
                  <a:ea typeface="Courier New"/>
                  <a:cs typeface="Courier New"/>
                  <a:sym typeface="Courier New"/>
                </a:rPr>
                <a:t>{</a:t>
              </a:r>
              <a:endParaRPr sz="1300"/>
            </a:p>
            <a:p>
              <a:pPr indent="0" lvl="0" marL="0" marR="0" rtl="0" algn="l">
                <a:spcBef>
                  <a:spcPts val="0"/>
                </a:spcBef>
                <a:spcAft>
                  <a:spcPts val="0"/>
                </a:spcAft>
                <a:buNone/>
              </a:pPr>
              <a:r>
                <a:rPr lang="en" sz="2100">
                  <a:solidFill>
                    <a:srgbClr val="000000"/>
                  </a:solidFill>
                  <a:latin typeface="Courier New"/>
                  <a:ea typeface="Courier New"/>
                  <a:cs typeface="Courier New"/>
                  <a:sym typeface="Courier New"/>
                </a:rPr>
                <a:t>   int n1=10, n2=20;</a:t>
              </a:r>
              <a:endParaRPr sz="1300"/>
            </a:p>
            <a:p>
              <a:pPr indent="0" lvl="0" marL="0" marR="0" rtl="0" algn="l">
                <a:spcBef>
                  <a:spcPts val="0"/>
                </a:spcBef>
                <a:spcAft>
                  <a:spcPts val="0"/>
                </a:spcAft>
                <a:buNone/>
              </a:pPr>
              <a:r>
                <a:rPr lang="en" sz="2100">
                  <a:solidFill>
                    <a:srgbClr val="000000"/>
                  </a:solidFill>
                  <a:latin typeface="Courier New"/>
                  <a:ea typeface="Courier New"/>
                  <a:cs typeface="Courier New"/>
                  <a:sym typeface="Courier New"/>
                </a:rPr>
                <a:t>   </a:t>
              </a:r>
              <a:r>
                <a:rPr b="1" lang="en" sz="2100">
                  <a:solidFill>
                    <a:srgbClr val="000000"/>
                  </a:solidFill>
                  <a:latin typeface="Courier New"/>
                  <a:ea typeface="Courier New"/>
                  <a:cs typeface="Courier New"/>
                  <a:sym typeface="Courier New"/>
                </a:rPr>
                <a:t>swap(n1,n2);</a:t>
              </a:r>
              <a:endParaRPr sz="1300"/>
            </a:p>
            <a:p>
              <a:pPr indent="0" lvl="0" marL="0" marR="0" rtl="0" algn="l">
                <a:spcBef>
                  <a:spcPts val="0"/>
                </a:spcBef>
                <a:spcAft>
                  <a:spcPts val="0"/>
                </a:spcAft>
                <a:buNone/>
              </a:pPr>
              <a:r>
                <a:rPr lang="en" sz="2100">
                  <a:solidFill>
                    <a:srgbClr val="000000"/>
                  </a:solidFill>
                  <a:latin typeface="Courier New"/>
                  <a:ea typeface="Courier New"/>
                  <a:cs typeface="Courier New"/>
                  <a:sym typeface="Courier New"/>
                </a:rPr>
                <a:t>   char ch1=‘A’, ch2=‘B’;</a:t>
              </a:r>
              <a:endParaRPr sz="1300"/>
            </a:p>
            <a:p>
              <a:pPr indent="0" lvl="0" marL="0" marR="0" rtl="0" algn="l">
                <a:spcBef>
                  <a:spcPts val="0"/>
                </a:spcBef>
                <a:spcAft>
                  <a:spcPts val="0"/>
                </a:spcAft>
                <a:buNone/>
              </a:pPr>
              <a:r>
                <a:rPr lang="en" sz="2100">
                  <a:solidFill>
                    <a:srgbClr val="000000"/>
                  </a:solidFill>
                  <a:latin typeface="Courier New"/>
                  <a:ea typeface="Courier New"/>
                  <a:cs typeface="Courier New"/>
                  <a:sym typeface="Courier New"/>
                </a:rPr>
                <a:t>   </a:t>
              </a:r>
              <a:r>
                <a:rPr b="1" lang="en" sz="2100">
                  <a:solidFill>
                    <a:srgbClr val="000000"/>
                  </a:solidFill>
                  <a:latin typeface="Courier New"/>
                  <a:ea typeface="Courier New"/>
                  <a:cs typeface="Courier New"/>
                  <a:sym typeface="Courier New"/>
                </a:rPr>
                <a:t>swap(ch1,ch2);</a:t>
              </a:r>
              <a:endParaRPr sz="1300"/>
            </a:p>
            <a:p>
              <a:pPr indent="0" lvl="0" marL="0" marR="0" rtl="0" algn="l">
                <a:spcBef>
                  <a:spcPts val="0"/>
                </a:spcBef>
                <a:spcAft>
                  <a:spcPts val="0"/>
                </a:spcAft>
                <a:buNone/>
              </a:pPr>
              <a:r>
                <a:rPr lang="en" sz="2100">
                  <a:solidFill>
                    <a:srgbClr val="000000"/>
                  </a:solidFill>
                  <a:latin typeface="Courier New"/>
                  <a:ea typeface="Courier New"/>
                  <a:cs typeface="Courier New"/>
                  <a:sym typeface="Courier New"/>
                </a:rPr>
                <a:t>   ...</a:t>
              </a:r>
              <a:endParaRPr sz="1300"/>
            </a:p>
            <a:p>
              <a:pPr indent="0" lvl="0" marL="0" marR="0" rtl="0" algn="l">
                <a:spcBef>
                  <a:spcPts val="0"/>
                </a:spcBef>
                <a:spcAft>
                  <a:spcPts val="0"/>
                </a:spcAft>
                <a:buNone/>
              </a:pPr>
              <a:r>
                <a:rPr lang="en" sz="2100">
                  <a:solidFill>
                    <a:srgbClr val="000000"/>
                  </a:solidFill>
                  <a:latin typeface="Courier New"/>
                  <a:ea typeface="Courier New"/>
                  <a:cs typeface="Courier New"/>
                  <a:sym typeface="Courier New"/>
                </a:rPr>
                <a:t>}</a:t>
              </a:r>
              <a:endParaRPr sz="2100">
                <a:solidFill>
                  <a:srgbClr val="000000"/>
                </a:solidFill>
                <a:latin typeface="Courier New"/>
                <a:ea typeface="Courier New"/>
                <a:cs typeface="Courier New"/>
                <a:sym typeface="Courier New"/>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 Template</a:t>
            </a:r>
            <a:endParaRPr/>
          </a:p>
        </p:txBody>
      </p:sp>
      <p:sp>
        <p:nvSpPr>
          <p:cNvPr id="102" name="Google Shape;10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Class templates like function templates, class templates are useful when a class defines something that is independent of the data type. Can be useful for classes like LinkedList, BinaryTree, Stack, Queue, Array, etc. </a:t>
            </a:r>
            <a:endParaRPr/>
          </a:p>
          <a:p>
            <a:pPr indent="0" lvl="0" marL="0" rtl="0" algn="l">
              <a:spcBef>
                <a:spcPts val="1200"/>
              </a:spcBef>
              <a:spcAft>
                <a:spcPts val="0"/>
              </a:spcAft>
              <a:buClr>
                <a:schemeClr val="dk1"/>
              </a:buClr>
              <a:buSzPts val="1100"/>
              <a:buFont typeface="Arial"/>
              <a:buNone/>
            </a:pPr>
            <a:r>
              <a:rPr lang="en"/>
              <a:t>template &lt;class type&gt; class class-name { .</a:t>
            </a:r>
            <a:endParaRPr/>
          </a:p>
          <a:p>
            <a:pPr indent="0" lvl="0" marL="0" rtl="0" algn="l">
              <a:spcBef>
                <a:spcPts val="1200"/>
              </a:spcBef>
              <a:spcAft>
                <a:spcPts val="0"/>
              </a:spcAft>
              <a:buClr>
                <a:schemeClr val="dk1"/>
              </a:buClr>
              <a:buSzPts val="1100"/>
              <a:buFont typeface="Arial"/>
              <a:buNone/>
            </a:pPr>
            <a:r>
              <a:rPr lang="en"/>
              <a:t>   .</a:t>
            </a:r>
            <a:endParaRPr/>
          </a:p>
          <a:p>
            <a:pPr indent="0" lvl="0" marL="0" rtl="0" algn="l">
              <a:spcBef>
                <a:spcPts val="1200"/>
              </a:spcBef>
              <a:spcAft>
                <a:spcPts val="0"/>
              </a:spcAft>
              <a:buClr>
                <a:schemeClr val="dk1"/>
              </a:buClr>
              <a:buSzPts val="1100"/>
              <a:buFont typeface="Arial"/>
              <a:buNone/>
            </a:pPr>
            <a:r>
              <a:rPr lang="en"/>
              <a:t>   .</a:t>
            </a:r>
            <a:endParaRPr/>
          </a:p>
          <a:p>
            <a:pPr indent="0" lvl="0" marL="0" rtl="0" algn="l">
              <a:spcBef>
                <a:spcPts val="1200"/>
              </a:spcBef>
              <a:spcAft>
                <a:spcPts val="0"/>
              </a:spcAft>
              <a:buClr>
                <a:schemeClr val="dk1"/>
              </a:buClr>
              <a:buSzPts val="1100"/>
              <a:buFont typeface="Arial"/>
              <a:buNone/>
            </a:pPr>
            <a:r>
              <a:rPr lang="en"/>
              <a:t>}</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const expression</a:t>
            </a:r>
            <a:endParaRPr/>
          </a:p>
        </p:txBody>
      </p:sp>
      <p:sp>
        <p:nvSpPr>
          <p:cNvPr id="108" name="Google Shape;10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constexpr is a powerful feature introduced in C++17 that allows you to conditionally compile code at compile-time based on template parameters or constant expressions. It is primarily used in conjunction with templates and provides a way to write more efficient and flexible code without resorting to metaprogramming techniques</a:t>
            </a:r>
            <a:endParaRPr/>
          </a:p>
          <a:p>
            <a:pPr indent="0" lvl="0" marL="0" rtl="0" algn="l">
              <a:spcBef>
                <a:spcPts val="1200"/>
              </a:spcBef>
              <a:spcAft>
                <a:spcPts val="1200"/>
              </a:spcAft>
              <a:buNone/>
            </a:pPr>
            <a:r>
              <a:rPr lang="en"/>
              <a:t>The key difference between regular if and if constexpr is that with if constexpr, only the branch whose condition is true will be compiled, and the other branch will be discarded during compilation. This makes it possible to conditionally enable or disable code based on compile-time conditions.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Fold Expression</a:t>
            </a:r>
            <a:endParaRPr/>
          </a:p>
        </p:txBody>
      </p:sp>
      <p:sp>
        <p:nvSpPr>
          <p:cNvPr id="114" name="Google Shape;11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Fold expressions, introduced in C++17, are a feature that simplifies working with variadic templates by allowing you to apply an operator or function to each element in a parameter pack. They make it easier to write concise and expressive code when dealing with arbitrary numbers of template arguments.</a:t>
            </a:r>
            <a:endParaRPr/>
          </a:p>
          <a:p>
            <a:pPr indent="0" lvl="0" marL="0" rtl="0" algn="l">
              <a:spcBef>
                <a:spcPts val="1200"/>
              </a:spcBef>
              <a:spcAft>
                <a:spcPts val="0"/>
              </a:spcAft>
              <a:buNone/>
            </a:pPr>
            <a:r>
              <a:rPr lang="en"/>
              <a:t>t</a:t>
            </a:r>
            <a:r>
              <a:rPr lang="en"/>
              <a:t>emplate &lt;typename... Args&gt;</a:t>
            </a:r>
            <a:endParaRPr/>
          </a:p>
          <a:p>
            <a:pPr indent="0" lvl="0" marL="0" rtl="0" algn="l">
              <a:spcBef>
                <a:spcPts val="1200"/>
              </a:spcBef>
              <a:spcAft>
                <a:spcPts val="0"/>
              </a:spcAft>
              <a:buClr>
                <a:schemeClr val="dk1"/>
              </a:buClr>
              <a:buSzPct val="61111"/>
              <a:buFont typeface="Arial"/>
              <a:buNone/>
            </a:pPr>
            <a:r>
              <a:rPr lang="en"/>
              <a:t>auto sum(Args... args) {</a:t>
            </a:r>
            <a:endParaRPr/>
          </a:p>
          <a:p>
            <a:pPr indent="0" lvl="0" marL="0" rtl="0" algn="l">
              <a:spcBef>
                <a:spcPts val="1200"/>
              </a:spcBef>
              <a:spcAft>
                <a:spcPts val="0"/>
              </a:spcAft>
              <a:buClr>
                <a:schemeClr val="dk1"/>
              </a:buClr>
              <a:buSzPct val="61111"/>
              <a:buFont typeface="Arial"/>
              <a:buNone/>
            </a:pPr>
            <a:r>
              <a:rPr lang="en"/>
              <a:t>    return (... + args); // Left fold: Adds all arguments together.</a:t>
            </a:r>
            <a:endParaRPr/>
          </a:p>
          <a:p>
            <a:pPr indent="0" lvl="0" marL="0" rtl="0" algn="l">
              <a:spcBef>
                <a:spcPts val="1200"/>
              </a:spcBef>
              <a:spcAft>
                <a:spcPts val="0"/>
              </a:spcAft>
              <a:buNone/>
            </a:pPr>
            <a:r>
              <a:rPr lang="en"/>
              <a:t>}</a:t>
            </a:r>
            <a:endParaRPr/>
          </a:p>
          <a:p>
            <a:pPr indent="0" lvl="0" marL="0" rtl="0" algn="l">
              <a:spcBef>
                <a:spcPts val="1200"/>
              </a:spcBef>
              <a:spcAft>
                <a:spcPts val="0"/>
              </a:spcAft>
              <a:buClr>
                <a:schemeClr val="dk1"/>
              </a:buClr>
              <a:buSzPct val="61111"/>
              <a:buFont typeface="Arial"/>
              <a:buNone/>
            </a:pPr>
            <a:r>
              <a:rPr lang="en"/>
              <a:t>int result = sum(1, 2, 3, 4, 5); // Result is 15</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STL </a:t>
            </a:r>
            <a:endParaRPr/>
          </a:p>
        </p:txBody>
      </p:sp>
      <p:sp>
        <p:nvSpPr>
          <p:cNvPr id="120" name="Google Shape;12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C++, "STL" stands for the Standard Template Library. It is a collection of template classes and functions that provide common data structures (like vectors, lists, and queues) and algorithms (like sorting, searching, and manipulating) for programming tasks. </a:t>
            </a:r>
            <a:endParaRPr/>
          </a:p>
          <a:p>
            <a:pPr indent="0" lvl="0" marL="0" rtl="0" algn="l">
              <a:spcBef>
                <a:spcPts val="1200"/>
              </a:spcBef>
              <a:spcAft>
                <a:spcPts val="1200"/>
              </a:spcAft>
              <a:buNone/>
            </a:pPr>
            <a:r>
              <a:rPr lang="en"/>
              <a:t>The STL is a crucial part of the C++ Standard Library and offers a set of powerful tools that simplify and accelerate the development of C++ applications.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