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75c89ddd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75c89ddd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75c89ddd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75c89ddd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75c89ddd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75c89ddd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75c89ddd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75c89ddd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758c15d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758c15d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7758c15d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7758c15d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758c15d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758c15d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75c89dd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75c89dd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75c89dd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75c89dd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75c89ddd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75c89ddd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75c89ddd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75c89dd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75c89ddd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75c89dd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geeksforgeeks.org/polymorphism-in-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Functions</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Inline Functions in C++</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103" name="Google Shape;10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solidFill>
                  <a:srgbClr val="273239"/>
                </a:solidFill>
                <a:highlight>
                  <a:srgbClr val="FFFFFF"/>
                </a:highlight>
                <a:latin typeface="Nunito"/>
                <a:ea typeface="Nunito"/>
                <a:cs typeface="Nunito"/>
                <a:sym typeface="Nunito"/>
              </a:rPr>
              <a:t>C++ provides inline functions to reduce the function call overhead. An inline function is a function that is expanded in line when it is called. When the inline function is called whole code of the inline function gets inserted or substituted at the point of the inline function call. This substitution is performed by the C++ compiler at compile time. An inline function may increase efficiency if it is small.</a:t>
            </a:r>
            <a:endParaRPr sz="15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1600">
                <a:solidFill>
                  <a:srgbClr val="273239"/>
                </a:solidFill>
                <a:latin typeface="Courier New"/>
                <a:ea typeface="Courier New"/>
                <a:cs typeface="Courier New"/>
                <a:sym typeface="Courier New"/>
              </a:rPr>
              <a:t>inline return-type function-name(parameters)</a:t>
            </a:r>
            <a:endParaRPr sz="16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en" sz="1600">
                <a:solidFill>
                  <a:srgbClr val="273239"/>
                </a:solidFill>
                <a:latin typeface="Courier New"/>
                <a:ea typeface="Courier New"/>
                <a:cs typeface="Courier New"/>
                <a:sym typeface="Courier New"/>
              </a:rPr>
              <a:t>{</a:t>
            </a:r>
            <a:endParaRPr sz="16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en" sz="1600">
                <a:solidFill>
                  <a:srgbClr val="273239"/>
                </a:solidFill>
                <a:latin typeface="Courier New"/>
                <a:ea typeface="Courier New"/>
                <a:cs typeface="Courier New"/>
                <a:sym typeface="Courier New"/>
              </a:rPr>
              <a:t>    // function code</a:t>
            </a:r>
            <a:endParaRPr sz="1600">
              <a:solidFill>
                <a:srgbClr val="273239"/>
              </a:solidFill>
              <a:latin typeface="Courier New"/>
              <a:ea typeface="Courier New"/>
              <a:cs typeface="Courier New"/>
              <a:sym typeface="Courier New"/>
            </a:endParaRPr>
          </a:p>
          <a:p>
            <a:pPr indent="0" lvl="0" marL="190500" marR="190500" rtl="0" algn="l">
              <a:spcBef>
                <a:spcPts val="12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 </a:t>
            </a:r>
            <a:endParaRPr sz="1600">
              <a:solidFill>
                <a:srgbClr val="273239"/>
              </a:solidFill>
              <a:latin typeface="Courier New"/>
              <a:ea typeface="Courier New"/>
              <a:cs typeface="Courier New"/>
              <a:sym typeface="Courier New"/>
            </a:endParaRPr>
          </a:p>
          <a:p>
            <a:pPr indent="0" lvl="0" marL="0" rtl="0" algn="l">
              <a:spcBef>
                <a:spcPts val="800"/>
              </a:spcBef>
              <a:spcAft>
                <a:spcPts val="1200"/>
              </a:spcAft>
              <a:buNone/>
            </a:pPr>
            <a:r>
              <a:t/>
            </a:r>
            <a:endParaRPr sz="1500">
              <a:solidFill>
                <a:srgbClr val="273239"/>
              </a:solidFill>
              <a:highlight>
                <a:srgbClr val="FFFFFF"/>
              </a:highlight>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 Library Functions</a:t>
            </a:r>
            <a:endParaRPr/>
          </a:p>
        </p:txBody>
      </p:sp>
      <p:sp>
        <p:nvSpPr>
          <p:cNvPr id="109" name="Google Shape;10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50">
                <a:solidFill>
                  <a:schemeClr val="dk1"/>
                </a:solidFill>
                <a:highlight>
                  <a:srgbClr val="FFFFFF"/>
                </a:highlight>
                <a:latin typeface="Verdana"/>
                <a:ea typeface="Verdana"/>
                <a:cs typeface="Verdana"/>
                <a:sym typeface="Verdana"/>
              </a:rPr>
              <a:t>C++ has many functions that allows you to perform mathematical tasks on numbers.</a:t>
            </a:r>
            <a:endParaRPr sz="17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3000">
                <a:solidFill>
                  <a:schemeClr val="dk1"/>
                </a:solidFill>
                <a:highlight>
                  <a:srgbClr val="FFFFFF"/>
                </a:highlight>
              </a:rPr>
              <a:t>Max and min</a:t>
            </a:r>
            <a:endParaRPr sz="3000">
              <a:solidFill>
                <a:schemeClr val="dk1"/>
              </a:solidFill>
              <a:highlight>
                <a:srgbClr val="FFFFFF"/>
              </a:highlight>
            </a:endParaRPr>
          </a:p>
          <a:p>
            <a:pPr indent="0" lvl="0" marL="0" rtl="0" algn="l">
              <a:spcBef>
                <a:spcPts val="1400"/>
              </a:spcBef>
              <a:spcAft>
                <a:spcPts val="0"/>
              </a:spcAft>
              <a:buClr>
                <a:schemeClr val="dk1"/>
              </a:buClr>
              <a:buSzPts val="1100"/>
              <a:buFont typeface="Arial"/>
              <a:buNone/>
            </a:pPr>
            <a:r>
              <a:rPr lang="en" sz="1750">
                <a:solidFill>
                  <a:schemeClr val="dk1"/>
                </a:solidFill>
                <a:highlight>
                  <a:srgbClr val="FFFFFF"/>
                </a:highlight>
                <a:latin typeface="Verdana"/>
                <a:ea typeface="Verdana"/>
                <a:cs typeface="Verdana"/>
                <a:sym typeface="Verdana"/>
              </a:rPr>
              <a:t>The </a:t>
            </a:r>
            <a:r>
              <a:rPr lang="en">
                <a:solidFill>
                  <a:srgbClr val="DC143C"/>
                </a:solidFill>
                <a:highlight>
                  <a:srgbClr val="FFFFFF"/>
                </a:highlight>
                <a:latin typeface="Courier New"/>
                <a:ea typeface="Courier New"/>
                <a:cs typeface="Courier New"/>
                <a:sym typeface="Courier New"/>
              </a:rPr>
              <a:t>max(</a:t>
            </a:r>
            <a:r>
              <a:rPr i="1" lang="en">
                <a:solidFill>
                  <a:srgbClr val="DC143C"/>
                </a:solidFill>
                <a:highlight>
                  <a:srgbClr val="FFFFFF"/>
                </a:highlight>
                <a:latin typeface="Courier New"/>
                <a:ea typeface="Courier New"/>
                <a:cs typeface="Courier New"/>
                <a:sym typeface="Courier New"/>
              </a:rPr>
              <a:t>x</a:t>
            </a:r>
            <a:r>
              <a:rPr lang="en">
                <a:solidFill>
                  <a:srgbClr val="DC143C"/>
                </a:solidFill>
                <a:highlight>
                  <a:srgbClr val="FFFFFF"/>
                </a:highlight>
                <a:latin typeface="Courier New"/>
                <a:ea typeface="Courier New"/>
                <a:cs typeface="Courier New"/>
                <a:sym typeface="Courier New"/>
              </a:rPr>
              <a:t>,</a:t>
            </a:r>
            <a:r>
              <a:rPr i="1" lang="en">
                <a:solidFill>
                  <a:srgbClr val="DC143C"/>
                </a:solidFill>
                <a:highlight>
                  <a:srgbClr val="FFFFFF"/>
                </a:highlight>
                <a:latin typeface="Courier New"/>
                <a:ea typeface="Courier New"/>
                <a:cs typeface="Courier New"/>
                <a:sym typeface="Courier New"/>
              </a:rPr>
              <a:t>y</a:t>
            </a:r>
            <a:r>
              <a:rPr lang="en">
                <a:solidFill>
                  <a:srgbClr val="DC143C"/>
                </a:solidFill>
                <a:highlight>
                  <a:srgbClr val="FFFFFF"/>
                </a:highlight>
                <a:latin typeface="Courier New"/>
                <a:ea typeface="Courier New"/>
                <a:cs typeface="Courier New"/>
                <a:sym typeface="Courier New"/>
              </a:rPr>
              <a:t>)</a:t>
            </a:r>
            <a:r>
              <a:rPr lang="en" sz="1750">
                <a:solidFill>
                  <a:schemeClr val="dk1"/>
                </a:solidFill>
                <a:highlight>
                  <a:srgbClr val="FFFFFF"/>
                </a:highlight>
                <a:latin typeface="Verdana"/>
                <a:ea typeface="Verdana"/>
                <a:cs typeface="Verdana"/>
                <a:sym typeface="Verdana"/>
              </a:rPr>
              <a:t> function can be used to find the highest value of </a:t>
            </a:r>
            <a:r>
              <a:rPr i="1" lang="en" sz="1750">
                <a:solidFill>
                  <a:schemeClr val="dk1"/>
                </a:solidFill>
                <a:highlight>
                  <a:srgbClr val="FFFFFF"/>
                </a:highlight>
                <a:latin typeface="Verdana"/>
                <a:ea typeface="Verdana"/>
                <a:cs typeface="Verdana"/>
                <a:sym typeface="Verdana"/>
              </a:rPr>
              <a:t>x</a:t>
            </a:r>
            <a:r>
              <a:rPr lang="en" sz="1750">
                <a:solidFill>
                  <a:schemeClr val="dk1"/>
                </a:solidFill>
                <a:highlight>
                  <a:srgbClr val="FFFFFF"/>
                </a:highlight>
                <a:latin typeface="Verdana"/>
                <a:ea typeface="Verdana"/>
                <a:cs typeface="Verdana"/>
                <a:sym typeface="Verdana"/>
              </a:rPr>
              <a:t> and </a:t>
            </a:r>
            <a:r>
              <a:rPr i="1" lang="en" sz="1750">
                <a:solidFill>
                  <a:schemeClr val="dk1"/>
                </a:solidFill>
                <a:highlight>
                  <a:srgbClr val="FFFFFF"/>
                </a:highlight>
                <a:latin typeface="Verdana"/>
                <a:ea typeface="Verdana"/>
                <a:cs typeface="Verdana"/>
                <a:sym typeface="Verdana"/>
              </a:rPr>
              <a:t>y</a:t>
            </a:r>
            <a:r>
              <a:rPr lang="en" sz="1750">
                <a:solidFill>
                  <a:schemeClr val="dk1"/>
                </a:solidFill>
                <a:highlight>
                  <a:srgbClr val="FFFFFF"/>
                </a:highlight>
                <a:latin typeface="Verdana"/>
                <a:ea typeface="Verdana"/>
                <a:cs typeface="Verdana"/>
                <a:sym typeface="Verdana"/>
              </a:rPr>
              <a:t>:</a:t>
            </a:r>
            <a:endParaRPr sz="1750">
              <a:solidFill>
                <a:schemeClr val="dk1"/>
              </a:solidFill>
              <a:highlight>
                <a:srgbClr val="FFFFFF"/>
              </a:highlight>
              <a:latin typeface="Verdana"/>
              <a:ea typeface="Verdana"/>
              <a:cs typeface="Verdana"/>
              <a:sym typeface="Verdana"/>
            </a:endParaRPr>
          </a:p>
          <a:p>
            <a:pPr indent="0" lvl="0" marL="0" rtl="0" algn="l">
              <a:spcBef>
                <a:spcPts val="1400"/>
              </a:spcBef>
              <a:spcAft>
                <a:spcPts val="1200"/>
              </a:spcAft>
              <a:buNone/>
            </a:pPr>
            <a:r>
              <a:rPr lang="en" sz="1750">
                <a:solidFill>
                  <a:schemeClr val="dk1"/>
                </a:solidFill>
                <a:highlight>
                  <a:srgbClr val="FFFFFF"/>
                </a:highlight>
                <a:latin typeface="Verdana"/>
                <a:ea typeface="Verdana"/>
                <a:cs typeface="Verdana"/>
                <a:sym typeface="Verdana"/>
              </a:rPr>
              <a:t>Other functions, such as </a:t>
            </a:r>
            <a:r>
              <a:rPr lang="en">
                <a:solidFill>
                  <a:srgbClr val="DC143C"/>
                </a:solidFill>
                <a:latin typeface="Courier New"/>
                <a:ea typeface="Courier New"/>
                <a:cs typeface="Courier New"/>
                <a:sym typeface="Courier New"/>
              </a:rPr>
              <a:t>sqrt</a:t>
            </a:r>
            <a:r>
              <a:rPr lang="en" sz="1750">
                <a:solidFill>
                  <a:schemeClr val="dk1"/>
                </a:solidFill>
                <a:highlight>
                  <a:srgbClr val="FFFFFF"/>
                </a:highlight>
                <a:latin typeface="Verdana"/>
                <a:ea typeface="Verdana"/>
                <a:cs typeface="Verdana"/>
                <a:sym typeface="Verdana"/>
              </a:rPr>
              <a:t> (square root), </a:t>
            </a:r>
            <a:r>
              <a:rPr lang="en">
                <a:solidFill>
                  <a:srgbClr val="DC143C"/>
                </a:solidFill>
                <a:latin typeface="Courier New"/>
                <a:ea typeface="Courier New"/>
                <a:cs typeface="Courier New"/>
                <a:sym typeface="Courier New"/>
              </a:rPr>
              <a:t>round</a:t>
            </a:r>
            <a:r>
              <a:rPr lang="en" sz="1750">
                <a:solidFill>
                  <a:schemeClr val="dk1"/>
                </a:solidFill>
                <a:highlight>
                  <a:srgbClr val="FFFFFF"/>
                </a:highlight>
                <a:latin typeface="Verdana"/>
                <a:ea typeface="Verdana"/>
                <a:cs typeface="Verdana"/>
                <a:sym typeface="Verdana"/>
              </a:rPr>
              <a:t> (rounds a number) and </a:t>
            </a:r>
            <a:r>
              <a:rPr lang="en">
                <a:solidFill>
                  <a:srgbClr val="DC143C"/>
                </a:solidFill>
                <a:latin typeface="Courier New"/>
                <a:ea typeface="Courier New"/>
                <a:cs typeface="Courier New"/>
                <a:sym typeface="Courier New"/>
              </a:rPr>
              <a:t>log</a:t>
            </a:r>
            <a:r>
              <a:rPr lang="en" sz="1750">
                <a:solidFill>
                  <a:schemeClr val="dk1"/>
                </a:solidFill>
                <a:highlight>
                  <a:srgbClr val="FFFFFF"/>
                </a:highlight>
                <a:latin typeface="Verdana"/>
                <a:ea typeface="Verdana"/>
                <a:cs typeface="Verdana"/>
                <a:sym typeface="Verdana"/>
              </a:rPr>
              <a:t> (natural logarithm), can be found in the </a:t>
            </a:r>
            <a:r>
              <a:rPr lang="en">
                <a:solidFill>
                  <a:srgbClr val="DC143C"/>
                </a:solidFill>
                <a:latin typeface="Courier New"/>
                <a:ea typeface="Courier New"/>
                <a:cs typeface="Courier New"/>
                <a:sym typeface="Courier New"/>
              </a:rPr>
              <a:t>&lt;cmath&gt;</a:t>
            </a:r>
            <a:r>
              <a:rPr lang="en" sz="1750">
                <a:solidFill>
                  <a:schemeClr val="dk1"/>
                </a:solidFill>
                <a:highlight>
                  <a:srgbClr val="FFFFFF"/>
                </a:highlight>
                <a:latin typeface="Verdana"/>
                <a:ea typeface="Verdana"/>
                <a:cs typeface="Verdana"/>
                <a:sym typeface="Verdana"/>
              </a:rPr>
              <a:t> header file:</a:t>
            </a:r>
            <a:endParaRPr sz="17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Binding</a:t>
            </a:r>
            <a:endParaRPr/>
          </a:p>
        </p:txBody>
      </p:sp>
      <p:sp>
        <p:nvSpPr>
          <p:cNvPr id="115" name="Google Shape;11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273239"/>
                </a:solidFill>
                <a:highlight>
                  <a:srgbClr val="FFFFFF"/>
                </a:highlight>
                <a:latin typeface="Nunito"/>
                <a:ea typeface="Nunito"/>
                <a:cs typeface="Nunito"/>
                <a:sym typeface="Nunito"/>
              </a:rPr>
              <a:t>Structured binding is one of the newest features of C++17 that binds the specified names to subobjects or elements of initializer. </a:t>
            </a:r>
            <a:endParaRPr sz="20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2000">
                <a:solidFill>
                  <a:srgbClr val="273239"/>
                </a:solidFill>
                <a:highlight>
                  <a:srgbClr val="FFFFFF"/>
                </a:highlight>
                <a:latin typeface="Nunito"/>
                <a:ea typeface="Nunito"/>
                <a:cs typeface="Nunito"/>
                <a:sym typeface="Nunito"/>
              </a:rPr>
              <a:t>In simple words, Structured Bindings give us the ability to declare multiple variables initialized from a tuple or struct. </a:t>
            </a:r>
            <a:endParaRPr sz="20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rPr lang="en" sz="2000">
                <a:solidFill>
                  <a:srgbClr val="273239"/>
                </a:solidFill>
                <a:highlight>
                  <a:srgbClr val="FFFFFF"/>
                </a:highlight>
                <a:latin typeface="Nunito"/>
                <a:ea typeface="Nunito"/>
                <a:cs typeface="Nunito"/>
                <a:sym typeface="Nunito"/>
              </a:rPr>
              <a:t>The main purpose of Structured Bindings in C++ 17 is to make the code clean and easy to understand. </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311700" y="146675"/>
            <a:ext cx="8520600" cy="4422300"/>
          </a:xfrm>
          <a:prstGeom prst="rect">
            <a:avLst/>
          </a:prstGeom>
        </p:spPr>
        <p:txBody>
          <a:bodyPr anchorCtr="0" anchor="t" bIns="91425" lIns="91425" spcFirstLastPara="1" rIns="91425" wrap="square" tIns="91425">
            <a:noAutofit/>
          </a:bodyPr>
          <a:lstStyle/>
          <a:p>
            <a:pPr indent="0" lvl="0" marL="0" marR="139700" rtl="0" algn="l">
              <a:lnSpc>
                <a:spcPct val="120000"/>
              </a:lnSpc>
              <a:spcBef>
                <a:spcPts val="0"/>
              </a:spcBef>
              <a:spcAft>
                <a:spcPts val="0"/>
              </a:spcAft>
              <a:buClr>
                <a:schemeClr val="dk1"/>
              </a:buClr>
              <a:buSzPts val="1100"/>
              <a:buFont typeface="Arial"/>
              <a:buNone/>
            </a:pPr>
            <a:r>
              <a:rPr b="1" lang="en" sz="1600">
                <a:solidFill>
                  <a:srgbClr val="006699"/>
                </a:solidFill>
                <a:highlight>
                  <a:srgbClr val="FFFFFF"/>
                </a:highlight>
                <a:latin typeface="Courier New"/>
                <a:ea typeface="Courier New"/>
                <a:cs typeface="Courier New"/>
                <a:sym typeface="Courier New"/>
              </a:rPr>
              <a:t>struct</a:t>
            </a: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Point {</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b="1" lang="en" sz="1600">
                <a:solidFill>
                  <a:srgbClr val="808080"/>
                </a:solidFill>
                <a:highlight>
                  <a:srgbClr val="FFFFFF"/>
                </a:highlight>
                <a:latin typeface="Courier New"/>
                <a:ea typeface="Courier New"/>
                <a:cs typeface="Courier New"/>
                <a:sym typeface="Courier New"/>
              </a:rPr>
              <a:t>int</a:t>
            </a: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x;</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b="1" lang="en" sz="1600">
                <a:solidFill>
                  <a:srgbClr val="808080"/>
                </a:solidFill>
                <a:highlight>
                  <a:srgbClr val="FFFFFF"/>
                </a:highlight>
                <a:latin typeface="Courier New"/>
                <a:ea typeface="Courier New"/>
                <a:cs typeface="Courier New"/>
                <a:sym typeface="Courier New"/>
              </a:rPr>
              <a:t>int</a:t>
            </a: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y;</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Point p = { 1,2 };</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endParaRPr sz="16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lang="en" sz="1600">
                <a:solidFill>
                  <a:srgbClr val="008200"/>
                </a:solidFill>
                <a:highlight>
                  <a:srgbClr val="FFFFFF"/>
                </a:highlight>
                <a:latin typeface="Courier New"/>
                <a:ea typeface="Courier New"/>
                <a:cs typeface="Courier New"/>
                <a:sym typeface="Courier New"/>
              </a:rPr>
              <a:t>// Structure binding</a:t>
            </a:r>
            <a:endParaRPr sz="16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b="1" lang="en" sz="1600">
                <a:solidFill>
                  <a:srgbClr val="006699"/>
                </a:solidFill>
                <a:highlight>
                  <a:srgbClr val="FFFFFF"/>
                </a:highlight>
                <a:latin typeface="Courier New"/>
                <a:ea typeface="Courier New"/>
                <a:cs typeface="Courier New"/>
                <a:sym typeface="Courier New"/>
              </a:rPr>
              <a:t>auto</a:t>
            </a:r>
            <a:r>
              <a:rPr lang="en" sz="1600">
                <a:solidFill>
                  <a:schemeClr val="dk1"/>
                </a:solidFill>
                <a:highlight>
                  <a:srgbClr val="FFFFFF"/>
                </a:highlight>
                <a:latin typeface="Courier New"/>
                <a:ea typeface="Courier New"/>
                <a:cs typeface="Courier New"/>
                <a:sym typeface="Courier New"/>
              </a:rPr>
              <a:t>[ x_coord, y_coord ] = p;</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endParaRPr sz="16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cout &lt;&lt; </a:t>
            </a:r>
            <a:r>
              <a:rPr lang="en" sz="1600">
                <a:solidFill>
                  <a:srgbClr val="0000FF"/>
                </a:solidFill>
                <a:highlight>
                  <a:srgbClr val="FFFFFF"/>
                </a:highlight>
                <a:latin typeface="Courier New"/>
                <a:ea typeface="Courier New"/>
                <a:cs typeface="Courier New"/>
                <a:sym typeface="Courier New"/>
              </a:rPr>
              <a:t>"X Coordinate : "</a:t>
            </a: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&lt;&lt; x_coord &lt;&lt; endl;</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cout &lt;&lt; </a:t>
            </a:r>
            <a:r>
              <a:rPr lang="en" sz="1600">
                <a:solidFill>
                  <a:srgbClr val="0000FF"/>
                </a:solidFill>
                <a:highlight>
                  <a:srgbClr val="FFFFFF"/>
                </a:highlight>
                <a:latin typeface="Courier New"/>
                <a:ea typeface="Courier New"/>
                <a:cs typeface="Courier New"/>
                <a:sym typeface="Courier New"/>
              </a:rPr>
              <a:t>"Y Coordinate : "</a:t>
            </a: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&lt;&lt; y_coord &lt;&lt; endl;</a:t>
            </a:r>
            <a:endParaRPr sz="16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283575"/>
            <a:ext cx="8520600" cy="428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A function is a set of statements that take inputs, do some specific computation,</a:t>
            </a:r>
            <a:r>
              <a:rPr b="1" lang="en" sz="1600">
                <a:solidFill>
                  <a:srgbClr val="273239"/>
                </a:solidFill>
                <a:highlight>
                  <a:srgbClr val="FFFFFF"/>
                </a:highlight>
                <a:latin typeface="Nunito"/>
                <a:ea typeface="Nunito"/>
                <a:cs typeface="Nunito"/>
                <a:sym typeface="Nunito"/>
              </a:rPr>
              <a:t> </a:t>
            </a:r>
            <a:r>
              <a:rPr lang="en" sz="1600">
                <a:solidFill>
                  <a:srgbClr val="273239"/>
                </a:solidFill>
                <a:highlight>
                  <a:srgbClr val="FFFFFF"/>
                </a:highlight>
                <a:latin typeface="Nunito"/>
                <a:ea typeface="Nunito"/>
                <a:cs typeface="Nunito"/>
                <a:sym typeface="Nunito"/>
              </a:rPr>
              <a:t>and produce output. The idea is to put some commonly or repeatedly</a:t>
            </a:r>
            <a:r>
              <a:rPr b="1" lang="en" sz="1600">
                <a:solidFill>
                  <a:srgbClr val="273239"/>
                </a:solidFill>
                <a:highlight>
                  <a:srgbClr val="FFFFFF"/>
                </a:highlight>
                <a:latin typeface="Nunito"/>
                <a:ea typeface="Nunito"/>
                <a:cs typeface="Nunito"/>
                <a:sym typeface="Nunito"/>
              </a:rPr>
              <a:t> </a:t>
            </a:r>
            <a:r>
              <a:rPr lang="en" sz="1600">
                <a:solidFill>
                  <a:srgbClr val="273239"/>
                </a:solidFill>
                <a:highlight>
                  <a:srgbClr val="FFFFFF"/>
                </a:highlight>
                <a:latin typeface="Nunito"/>
                <a:ea typeface="Nunito"/>
                <a:cs typeface="Nunito"/>
                <a:sym typeface="Nunito"/>
              </a:rPr>
              <a:t>done tasks together and make a </a:t>
            </a:r>
            <a:r>
              <a:rPr b="1" lang="en" sz="1600">
                <a:solidFill>
                  <a:srgbClr val="273239"/>
                </a:solidFill>
                <a:highlight>
                  <a:srgbClr val="FFFFFF"/>
                </a:highlight>
                <a:latin typeface="Nunito"/>
                <a:ea typeface="Nunito"/>
                <a:cs typeface="Nunito"/>
                <a:sym typeface="Nunito"/>
              </a:rPr>
              <a:t>function </a:t>
            </a:r>
            <a:r>
              <a:rPr lang="en" sz="1600">
                <a:solidFill>
                  <a:srgbClr val="273239"/>
                </a:solidFill>
                <a:highlight>
                  <a:srgbClr val="FFFFFF"/>
                </a:highlight>
                <a:latin typeface="Nunito"/>
                <a:ea typeface="Nunito"/>
                <a:cs typeface="Nunito"/>
                <a:sym typeface="Nunito"/>
              </a:rPr>
              <a:t>so that instead of writing the same code again and again for different inputs, we can call the function.</a:t>
            </a:r>
            <a:endParaRPr sz="16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rPr lang="en" sz="1600">
                <a:solidFill>
                  <a:srgbClr val="273239"/>
                </a:solidFill>
                <a:highlight>
                  <a:srgbClr val="FFFFFF"/>
                </a:highlight>
                <a:latin typeface="Nunito"/>
                <a:ea typeface="Nunito"/>
                <a:cs typeface="Nunito"/>
                <a:sym typeface="Nunito"/>
              </a:rPr>
              <a:t>In simple terms, a function is a block of code that only runs when it is called.</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389750"/>
            <a:ext cx="8520600" cy="37956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Clr>
                <a:schemeClr val="dk1"/>
              </a:buClr>
              <a:buSzPct val="52380"/>
              <a:buFont typeface="Arial"/>
              <a:buNone/>
            </a:pPr>
            <a:r>
              <a:rPr b="1" lang="en" sz="2100">
                <a:solidFill>
                  <a:srgbClr val="273239"/>
                </a:solidFill>
                <a:highlight>
                  <a:srgbClr val="FFFFFF"/>
                </a:highlight>
                <a:latin typeface="Nunito"/>
                <a:ea typeface="Nunito"/>
                <a:cs typeface="Nunito"/>
                <a:sym typeface="Nunito"/>
              </a:rPr>
              <a:t>Why Do We Need Functions?</a:t>
            </a:r>
            <a:endParaRPr b="1" sz="2100">
              <a:solidFill>
                <a:srgbClr val="273239"/>
              </a:solidFill>
              <a:highlight>
                <a:srgbClr val="FFFFFF"/>
              </a:highlight>
              <a:latin typeface="Nunito"/>
              <a:ea typeface="Nunito"/>
              <a:cs typeface="Nunito"/>
              <a:sym typeface="Nunito"/>
            </a:endParaRPr>
          </a:p>
          <a:p>
            <a:pPr indent="0" lvl="0" marL="0" rtl="0" algn="just">
              <a:spcBef>
                <a:spcPts val="0"/>
              </a:spcBef>
              <a:spcAft>
                <a:spcPts val="0"/>
              </a:spcAft>
              <a:buClr>
                <a:schemeClr val="dk1"/>
              </a:buClr>
              <a:buSzPct val="52380"/>
              <a:buFont typeface="Arial"/>
              <a:buNone/>
            </a:pPr>
            <a:r>
              <a:t/>
            </a:r>
            <a:endParaRPr b="1" sz="2100">
              <a:solidFill>
                <a:srgbClr val="273239"/>
              </a:solidFill>
              <a:highlight>
                <a:srgbClr val="FFFFFF"/>
              </a:highlight>
              <a:latin typeface="Nunito"/>
              <a:ea typeface="Nunito"/>
              <a:cs typeface="Nunito"/>
              <a:sym typeface="Nunito"/>
            </a:endParaRPr>
          </a:p>
          <a:p>
            <a:pPr indent="-322580" lvl="0" marL="685800" rtl="0" algn="just">
              <a:lnSpc>
                <a:spcPct val="158000"/>
              </a:lnSpc>
              <a:spcBef>
                <a:spcPts val="0"/>
              </a:spcBef>
              <a:spcAft>
                <a:spcPts val="0"/>
              </a:spcAft>
              <a:buClr>
                <a:srgbClr val="273239"/>
              </a:buClr>
              <a:buSzPct val="100000"/>
              <a:buFont typeface="Nunito"/>
              <a:buChar char="●"/>
            </a:pPr>
            <a:r>
              <a:rPr lang="en" sz="1600">
                <a:solidFill>
                  <a:srgbClr val="273239"/>
                </a:solidFill>
                <a:highlight>
                  <a:srgbClr val="FFFFFF"/>
                </a:highlight>
                <a:latin typeface="Nunito"/>
                <a:ea typeface="Nunito"/>
                <a:cs typeface="Nunito"/>
                <a:sym typeface="Nunito"/>
              </a:rPr>
              <a:t>Functions help us in </a:t>
            </a:r>
            <a:r>
              <a:rPr b="1" i="1" lang="en" sz="1600">
                <a:solidFill>
                  <a:srgbClr val="273239"/>
                </a:solidFill>
                <a:highlight>
                  <a:srgbClr val="FFFFFF"/>
                </a:highlight>
                <a:latin typeface="Nunito"/>
                <a:ea typeface="Nunito"/>
                <a:cs typeface="Nunito"/>
                <a:sym typeface="Nunito"/>
              </a:rPr>
              <a:t>reducing code redundancy</a:t>
            </a:r>
            <a:r>
              <a:rPr lang="en" sz="1600">
                <a:solidFill>
                  <a:srgbClr val="273239"/>
                </a:solidFill>
                <a:highlight>
                  <a:srgbClr val="FFFFFF"/>
                </a:highlight>
                <a:latin typeface="Nunito"/>
                <a:ea typeface="Nunito"/>
                <a:cs typeface="Nunito"/>
                <a:sym typeface="Nunito"/>
              </a:rPr>
              <a:t>. If functionality is performed at multiple places in software, then rather than writing the same code, again and again, we create a function and call it everywhere. This also helps in maintenance as we have to change at one place if we make future changes to the functionality.</a:t>
            </a:r>
            <a:endParaRPr sz="1600">
              <a:solidFill>
                <a:srgbClr val="273239"/>
              </a:solidFill>
              <a:highlight>
                <a:srgbClr val="FFFFFF"/>
              </a:highlight>
              <a:latin typeface="Nunito"/>
              <a:ea typeface="Nunito"/>
              <a:cs typeface="Nunito"/>
              <a:sym typeface="Nunito"/>
            </a:endParaRPr>
          </a:p>
          <a:p>
            <a:pPr indent="-322580" lvl="0" marL="685800" rtl="0" algn="just">
              <a:lnSpc>
                <a:spcPct val="158000"/>
              </a:lnSpc>
              <a:spcBef>
                <a:spcPts val="0"/>
              </a:spcBef>
              <a:spcAft>
                <a:spcPts val="0"/>
              </a:spcAft>
              <a:buClr>
                <a:srgbClr val="273239"/>
              </a:buClr>
              <a:buSzPct val="100000"/>
              <a:buFont typeface="Nunito"/>
              <a:buChar char="●"/>
            </a:pPr>
            <a:r>
              <a:rPr lang="en" sz="1600">
                <a:solidFill>
                  <a:srgbClr val="273239"/>
                </a:solidFill>
                <a:highlight>
                  <a:srgbClr val="FFFFFF"/>
                </a:highlight>
                <a:latin typeface="Nunito"/>
                <a:ea typeface="Nunito"/>
                <a:cs typeface="Nunito"/>
                <a:sym typeface="Nunito"/>
              </a:rPr>
              <a:t>Functions make code </a:t>
            </a:r>
            <a:r>
              <a:rPr b="1" i="1" lang="en" sz="1600">
                <a:solidFill>
                  <a:srgbClr val="273239"/>
                </a:solidFill>
                <a:highlight>
                  <a:srgbClr val="FFFFFF"/>
                </a:highlight>
                <a:latin typeface="Nunito"/>
                <a:ea typeface="Nunito"/>
                <a:cs typeface="Nunito"/>
                <a:sym typeface="Nunito"/>
              </a:rPr>
              <a:t>modular</a:t>
            </a:r>
            <a:r>
              <a:rPr lang="en" sz="1600">
                <a:solidFill>
                  <a:srgbClr val="273239"/>
                </a:solidFill>
                <a:highlight>
                  <a:srgbClr val="FFFFFF"/>
                </a:highlight>
                <a:latin typeface="Nunito"/>
                <a:ea typeface="Nunito"/>
                <a:cs typeface="Nunito"/>
                <a:sym typeface="Nunito"/>
              </a:rPr>
              <a:t>. Consider a big file having many lines of code. It becomes really simple to read and use the code if the code is divided into functions.</a:t>
            </a:r>
            <a:endParaRPr sz="1600">
              <a:solidFill>
                <a:srgbClr val="273239"/>
              </a:solidFill>
              <a:highlight>
                <a:srgbClr val="FFFFFF"/>
              </a:highlight>
              <a:latin typeface="Nunito"/>
              <a:ea typeface="Nunito"/>
              <a:cs typeface="Nunito"/>
              <a:sym typeface="Nunito"/>
            </a:endParaRPr>
          </a:p>
          <a:p>
            <a:pPr indent="-322580" lvl="0" marL="685800" rtl="0" algn="just">
              <a:lnSpc>
                <a:spcPct val="158000"/>
              </a:lnSpc>
              <a:spcBef>
                <a:spcPts val="0"/>
              </a:spcBef>
              <a:spcAft>
                <a:spcPts val="0"/>
              </a:spcAft>
              <a:buClr>
                <a:srgbClr val="273239"/>
              </a:buClr>
              <a:buSzPct val="100000"/>
              <a:buFont typeface="Nunito"/>
              <a:buChar char="●"/>
            </a:pPr>
            <a:r>
              <a:rPr lang="en" sz="1600">
                <a:solidFill>
                  <a:srgbClr val="273239"/>
                </a:solidFill>
                <a:highlight>
                  <a:srgbClr val="FFFFFF"/>
                </a:highlight>
                <a:latin typeface="Nunito"/>
                <a:ea typeface="Nunito"/>
                <a:cs typeface="Nunito"/>
                <a:sym typeface="Nunito"/>
              </a:rPr>
              <a:t>Functions provide </a:t>
            </a:r>
            <a:r>
              <a:rPr b="1" i="1" lang="en" sz="1600">
                <a:solidFill>
                  <a:srgbClr val="273239"/>
                </a:solidFill>
                <a:highlight>
                  <a:srgbClr val="FFFFFF"/>
                </a:highlight>
                <a:latin typeface="Nunito"/>
                <a:ea typeface="Nunito"/>
                <a:cs typeface="Nunito"/>
                <a:sym typeface="Nunito"/>
              </a:rPr>
              <a:t>abstraction</a:t>
            </a:r>
            <a:r>
              <a:rPr lang="en" sz="1600">
                <a:solidFill>
                  <a:srgbClr val="273239"/>
                </a:solidFill>
                <a:highlight>
                  <a:srgbClr val="FFFFFF"/>
                </a:highlight>
                <a:latin typeface="Nunito"/>
                <a:ea typeface="Nunito"/>
                <a:cs typeface="Nunito"/>
                <a:sym typeface="Nunito"/>
              </a:rPr>
              <a:t>. For example, we can use library functions without worrying about their internal work.</a:t>
            </a:r>
            <a:endParaRPr sz="16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39125"/>
            <a:ext cx="8520600" cy="4529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solidFill>
                  <a:srgbClr val="333333"/>
                </a:solidFill>
                <a:highlight>
                  <a:schemeClr val="lt1"/>
                </a:highlight>
                <a:latin typeface="Roboto"/>
                <a:ea typeface="Roboto"/>
                <a:cs typeface="Roboto"/>
                <a:sym typeface="Roboto"/>
              </a:rPr>
              <a:t> </a:t>
            </a:r>
            <a:r>
              <a:rPr b="1" lang="en" sz="2100">
                <a:solidFill>
                  <a:srgbClr val="333333"/>
                </a:solidFill>
                <a:highlight>
                  <a:schemeClr val="lt1"/>
                </a:highlight>
                <a:latin typeface="Roboto"/>
                <a:ea typeface="Roboto"/>
                <a:cs typeface="Roboto"/>
                <a:sym typeface="Roboto"/>
              </a:rPr>
              <a:t>Function prototype </a:t>
            </a:r>
            <a:r>
              <a:rPr b="1" lang="en" sz="1700">
                <a:solidFill>
                  <a:srgbClr val="333333"/>
                </a:solidFill>
                <a:highlight>
                  <a:srgbClr val="FFFFFF"/>
                </a:highlight>
                <a:latin typeface="Roboto"/>
                <a:ea typeface="Roboto"/>
                <a:cs typeface="Roboto"/>
                <a:sym typeface="Roboto"/>
              </a:rPr>
              <a:t> </a:t>
            </a:r>
            <a:endParaRPr b="1" sz="17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 sz="2000">
                <a:solidFill>
                  <a:srgbClr val="333333"/>
                </a:solidFill>
                <a:highlight>
                  <a:srgbClr val="FFFFFF"/>
                </a:highlight>
                <a:latin typeface="Roboto"/>
                <a:ea typeface="Roboto"/>
                <a:cs typeface="Roboto"/>
                <a:sym typeface="Roboto"/>
              </a:rPr>
              <a:t>A function prototype provides information, such as the number and type of parameters and the type of return values, to explain the function interface to the compiler.</a:t>
            </a:r>
            <a:endParaRPr sz="20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24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b="1" lang="en" sz="2000">
                <a:solidFill>
                  <a:srgbClr val="333333"/>
                </a:solidFill>
                <a:highlight>
                  <a:srgbClr val="FFFFFF"/>
                </a:highlight>
                <a:latin typeface="Roboto"/>
                <a:ea typeface="Roboto"/>
                <a:cs typeface="Roboto"/>
                <a:sym typeface="Roboto"/>
              </a:rPr>
              <a:t>the components of a function prototype (signature)are as follows:</a:t>
            </a:r>
            <a:endParaRPr b="1" sz="2000">
              <a:solidFill>
                <a:srgbClr val="333333"/>
              </a:solidFill>
              <a:highlight>
                <a:srgbClr val="FFFFFF"/>
              </a:highlight>
              <a:latin typeface="Roboto"/>
              <a:ea typeface="Roboto"/>
              <a:cs typeface="Roboto"/>
              <a:sym typeface="Roboto"/>
            </a:endParaRPr>
          </a:p>
          <a:p>
            <a:pPr indent="-355600" lvl="0" marL="457200" marR="25400" rtl="0" algn="l">
              <a:lnSpc>
                <a:spcPct val="156250"/>
              </a:lnSpc>
              <a:spcBef>
                <a:spcPts val="1500"/>
              </a:spcBef>
              <a:spcAft>
                <a:spcPts val="0"/>
              </a:spcAft>
              <a:buClr>
                <a:schemeClr val="dk1"/>
              </a:buClr>
              <a:buSzPts val="2000"/>
              <a:buFont typeface="Roboto"/>
              <a:buChar char="○"/>
            </a:pPr>
            <a:r>
              <a:rPr lang="en" sz="2000">
                <a:solidFill>
                  <a:schemeClr val="dk1"/>
                </a:solidFill>
                <a:highlight>
                  <a:srgbClr val="FFFFFF"/>
                </a:highlight>
                <a:latin typeface="Roboto"/>
                <a:ea typeface="Roboto"/>
                <a:cs typeface="Roboto"/>
                <a:sym typeface="Roboto"/>
              </a:rPr>
              <a:t>return type</a:t>
            </a:r>
            <a:endParaRPr sz="2000">
              <a:solidFill>
                <a:schemeClr val="dk1"/>
              </a:solidFill>
              <a:highlight>
                <a:srgbClr val="FFFFFF"/>
              </a:highlight>
              <a:latin typeface="Roboto"/>
              <a:ea typeface="Roboto"/>
              <a:cs typeface="Roboto"/>
              <a:sym typeface="Roboto"/>
            </a:endParaRPr>
          </a:p>
          <a:p>
            <a:pPr indent="-355600" lvl="0" marL="457200" marR="25400" rtl="0" algn="l">
              <a:lnSpc>
                <a:spcPct val="156250"/>
              </a:lnSpc>
              <a:spcBef>
                <a:spcPts val="0"/>
              </a:spcBef>
              <a:spcAft>
                <a:spcPts val="0"/>
              </a:spcAft>
              <a:buClr>
                <a:schemeClr val="dk1"/>
              </a:buClr>
              <a:buSzPts val="2000"/>
              <a:buFont typeface="Roboto"/>
              <a:buChar char="○"/>
            </a:pPr>
            <a:r>
              <a:rPr lang="en" sz="2000">
                <a:solidFill>
                  <a:schemeClr val="dk1"/>
                </a:solidFill>
                <a:highlight>
                  <a:srgbClr val="FFFFFF"/>
                </a:highlight>
                <a:latin typeface="Roboto"/>
                <a:ea typeface="Roboto"/>
                <a:cs typeface="Roboto"/>
                <a:sym typeface="Roboto"/>
              </a:rPr>
              <a:t>name of the function</a:t>
            </a:r>
            <a:endParaRPr sz="2000">
              <a:solidFill>
                <a:schemeClr val="dk1"/>
              </a:solidFill>
              <a:highlight>
                <a:srgbClr val="FFFFFF"/>
              </a:highlight>
              <a:latin typeface="Roboto"/>
              <a:ea typeface="Roboto"/>
              <a:cs typeface="Roboto"/>
              <a:sym typeface="Roboto"/>
            </a:endParaRPr>
          </a:p>
          <a:p>
            <a:pPr indent="-355600" lvl="0" marL="457200" marR="25400" rtl="0" algn="l">
              <a:lnSpc>
                <a:spcPct val="156250"/>
              </a:lnSpc>
              <a:spcBef>
                <a:spcPts val="0"/>
              </a:spcBef>
              <a:spcAft>
                <a:spcPts val="0"/>
              </a:spcAft>
              <a:buClr>
                <a:schemeClr val="dk1"/>
              </a:buClr>
              <a:buSzPts val="2000"/>
              <a:buFont typeface="Roboto"/>
              <a:buChar char="○"/>
            </a:pPr>
            <a:r>
              <a:rPr lang="en" sz="2000">
                <a:solidFill>
                  <a:schemeClr val="dk1"/>
                </a:solidFill>
                <a:highlight>
                  <a:srgbClr val="FFFFFF"/>
                </a:highlight>
                <a:latin typeface="Roboto"/>
                <a:ea typeface="Roboto"/>
                <a:cs typeface="Roboto"/>
                <a:sym typeface="Roboto"/>
              </a:rPr>
              <a:t>argument list</a:t>
            </a:r>
            <a:endParaRPr sz="20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600">
              <a:solidFill>
                <a:srgbClr val="333333"/>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idx="1" type="body"/>
          </p:nvPr>
        </p:nvSpPr>
        <p:spPr>
          <a:xfrm>
            <a:off x="311700" y="361800"/>
            <a:ext cx="8520600" cy="42072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Clr>
                <a:schemeClr val="dk1"/>
              </a:buClr>
              <a:buSzPts val="1100"/>
              <a:buFont typeface="Arial"/>
              <a:buNone/>
            </a:pPr>
            <a:r>
              <a:rPr lang="en" sz="2200">
                <a:solidFill>
                  <a:schemeClr val="dk1"/>
                </a:solidFill>
              </a:rPr>
              <a:t>Default Values for Parameters</a:t>
            </a:r>
            <a:endParaRPr sz="2200">
              <a:solidFill>
                <a:schemeClr val="dk1"/>
              </a:solidFill>
            </a:endParaRPr>
          </a:p>
          <a:p>
            <a:pPr indent="0" lvl="0" marL="0" rtl="0" algn="just">
              <a:lnSpc>
                <a:spcPct val="160000"/>
              </a:lnSpc>
              <a:spcBef>
                <a:spcPts val="600"/>
              </a:spcBef>
              <a:spcAft>
                <a:spcPts val="0"/>
              </a:spcAft>
              <a:buClr>
                <a:schemeClr val="dk1"/>
              </a:buClr>
              <a:buSzPts val="1100"/>
              <a:buFont typeface="Arial"/>
              <a:buNone/>
            </a:pPr>
            <a:r>
              <a:rPr lang="en" sz="1600">
                <a:solidFill>
                  <a:schemeClr val="dk1"/>
                </a:solidFill>
                <a:latin typeface="Nunito"/>
                <a:ea typeface="Nunito"/>
                <a:cs typeface="Nunito"/>
                <a:sym typeface="Nunito"/>
              </a:rPr>
              <a:t>When you define a function, you can specify a default value for each of the last parameters. This value will be used if the corresponding argument is left blank when calling to the function.</a:t>
            </a:r>
            <a:endParaRPr sz="1600">
              <a:solidFill>
                <a:schemeClr val="dk1"/>
              </a:solidFill>
              <a:latin typeface="Nunito"/>
              <a:ea typeface="Nunito"/>
              <a:cs typeface="Nunito"/>
              <a:sym typeface="Nunito"/>
            </a:endParaRPr>
          </a:p>
          <a:p>
            <a:pPr indent="0" lvl="0" marL="0" rtl="0" algn="just">
              <a:lnSpc>
                <a:spcPct val="160000"/>
              </a:lnSpc>
              <a:spcBef>
                <a:spcPts val="700"/>
              </a:spcBef>
              <a:spcAft>
                <a:spcPts val="0"/>
              </a:spcAft>
              <a:buClr>
                <a:schemeClr val="dk1"/>
              </a:buClr>
              <a:buSzPts val="1100"/>
              <a:buFont typeface="Arial"/>
              <a:buNone/>
            </a:pPr>
            <a:r>
              <a:rPr lang="en" sz="1600">
                <a:solidFill>
                  <a:schemeClr val="dk1"/>
                </a:solidFill>
                <a:latin typeface="Nunito"/>
                <a:ea typeface="Nunito"/>
                <a:cs typeface="Nunito"/>
                <a:sym typeface="Nunito"/>
              </a:rPr>
              <a:t>This is done by using the assignment operator and assigning values for the arguments in the function definition. If a value for that parameter is not passed when the function is called, the default given value is used, but if a value is specified, this default value is ignored and the passed value is used instead.</a:t>
            </a:r>
            <a:endParaRPr sz="1600">
              <a:solidFill>
                <a:schemeClr val="dk1"/>
              </a:solidFill>
              <a:latin typeface="Nunito"/>
              <a:ea typeface="Nunito"/>
              <a:cs typeface="Nunito"/>
              <a:sym typeface="Nunito"/>
            </a:endParaRPr>
          </a:p>
          <a:p>
            <a:pPr indent="0" lvl="0" marL="0" rtl="0" algn="l">
              <a:spcBef>
                <a:spcPts val="7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int sum(int a, int b = 20) {</a:t>
            </a:r>
            <a:endParaRPr/>
          </a:p>
          <a:p>
            <a:pPr indent="0" lvl="0" marL="0" rtl="0" algn="l">
              <a:spcBef>
                <a:spcPts val="1200"/>
              </a:spcBef>
              <a:spcAft>
                <a:spcPts val="0"/>
              </a:spcAft>
              <a:buClr>
                <a:schemeClr val="dk1"/>
              </a:buClr>
              <a:buSzPts val="1100"/>
              <a:buFont typeface="Arial"/>
              <a:buNone/>
            </a:pPr>
            <a:r>
              <a:rPr lang="en"/>
              <a:t>   int result;</a:t>
            </a:r>
            <a:endParaRPr/>
          </a:p>
          <a:p>
            <a:pPr indent="0" lvl="0" marL="0" rtl="0" algn="l">
              <a:spcBef>
                <a:spcPts val="1200"/>
              </a:spcBef>
              <a:spcAft>
                <a:spcPts val="0"/>
              </a:spcAft>
              <a:buClr>
                <a:schemeClr val="dk1"/>
              </a:buClr>
              <a:buSzPts val="1100"/>
              <a:buFont typeface="Arial"/>
              <a:buNone/>
            </a:pPr>
            <a:r>
              <a:rPr lang="en"/>
              <a:t>   result = a + b;  </a:t>
            </a:r>
            <a:endParaRPr/>
          </a:p>
          <a:p>
            <a:pPr indent="0" lvl="0" marL="0" rtl="0" algn="l">
              <a:spcBef>
                <a:spcPts val="1200"/>
              </a:spcBef>
              <a:spcAft>
                <a:spcPts val="0"/>
              </a:spcAft>
              <a:buClr>
                <a:schemeClr val="dk1"/>
              </a:buClr>
              <a:buSzPts val="1100"/>
              <a:buFont typeface="Arial"/>
              <a:buNone/>
            </a:pPr>
            <a:r>
              <a:rPr lang="en"/>
              <a:t>   return (result);</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ph type="title"/>
          </p:nvPr>
        </p:nvSpPr>
        <p:spPr>
          <a:xfrm>
            <a:off x="311700" y="93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highlight>
                  <a:srgbClr val="FFFFFF"/>
                </a:highlight>
                <a:latin typeface="Nunito"/>
                <a:ea typeface="Nunito"/>
                <a:cs typeface="Nunito"/>
                <a:sym typeface="Nunito"/>
              </a:rPr>
              <a:t>While calling a function, there are three ways that arguments can be passed to a function </a:t>
            </a:r>
            <a:r>
              <a:rPr lang="en" sz="1700">
                <a:highlight>
                  <a:srgbClr val="FFFFFF"/>
                </a:highlight>
                <a:latin typeface="Nunito"/>
                <a:ea typeface="Nunito"/>
                <a:cs typeface="Nunito"/>
                <a:sym typeface="Nunito"/>
              </a:rPr>
              <a:t>−</a:t>
            </a:r>
            <a:endParaRPr sz="3300"/>
          </a:p>
        </p:txBody>
      </p:sp>
      <p:sp>
        <p:nvSpPr>
          <p:cNvPr id="85" name="Google Shape;85;p19"/>
          <p:cNvSpPr txBox="1"/>
          <p:nvPr>
            <p:ph idx="1" type="body"/>
          </p:nvPr>
        </p:nvSpPr>
        <p:spPr>
          <a:xfrm>
            <a:off x="311700" y="782275"/>
            <a:ext cx="8520600" cy="44589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Clr>
                <a:schemeClr val="dk1"/>
              </a:buClr>
              <a:buSzPts val="358"/>
              <a:buFont typeface="Arial"/>
              <a:buNone/>
            </a:pPr>
            <a:r>
              <a:rPr lang="en" sz="5520"/>
              <a:t>1	Call by Value</a:t>
            </a:r>
            <a:endParaRPr sz="5520"/>
          </a:p>
          <a:p>
            <a:pPr indent="0" lvl="0" marL="0" rtl="0" algn="l">
              <a:spcBef>
                <a:spcPts val="1200"/>
              </a:spcBef>
              <a:spcAft>
                <a:spcPts val="0"/>
              </a:spcAft>
              <a:buClr>
                <a:schemeClr val="dk1"/>
              </a:buClr>
              <a:buSzPts val="358"/>
              <a:buFont typeface="Arial"/>
              <a:buNone/>
            </a:pPr>
            <a:r>
              <a:rPr lang="en" sz="5520"/>
              <a:t>This method copies the actual value of an argument into the formal parameter of the function. In this case, changes made to the parameter inside the function have no effect on the argument.</a:t>
            </a:r>
            <a:endParaRPr sz="5520"/>
          </a:p>
          <a:p>
            <a:pPr indent="0" lvl="0" marL="0" rtl="0" algn="l">
              <a:spcBef>
                <a:spcPts val="1200"/>
              </a:spcBef>
              <a:spcAft>
                <a:spcPts val="0"/>
              </a:spcAft>
              <a:buClr>
                <a:schemeClr val="dk1"/>
              </a:buClr>
              <a:buSzPts val="358"/>
              <a:buFont typeface="Arial"/>
              <a:buNone/>
            </a:pPr>
            <a:r>
              <a:rPr lang="en" sz="5520"/>
              <a:t>2	Call by Pointer</a:t>
            </a:r>
            <a:endParaRPr sz="5520"/>
          </a:p>
          <a:p>
            <a:pPr indent="0" lvl="0" marL="0" rtl="0" algn="l">
              <a:spcBef>
                <a:spcPts val="1200"/>
              </a:spcBef>
              <a:spcAft>
                <a:spcPts val="0"/>
              </a:spcAft>
              <a:buClr>
                <a:schemeClr val="dk1"/>
              </a:buClr>
              <a:buSzPts val="358"/>
              <a:buFont typeface="Arial"/>
              <a:buNone/>
            </a:pPr>
            <a:r>
              <a:rPr lang="en" sz="5520"/>
              <a:t>This method copies the address of an argument into the formal parameter. Inside the function, the address is used to access the actual argument used in the call. This means that changes made to the parameter affect the argument.</a:t>
            </a:r>
            <a:endParaRPr sz="5520"/>
          </a:p>
          <a:p>
            <a:pPr indent="0" lvl="0" marL="0" rtl="0" algn="l">
              <a:spcBef>
                <a:spcPts val="1200"/>
              </a:spcBef>
              <a:spcAft>
                <a:spcPts val="0"/>
              </a:spcAft>
              <a:buClr>
                <a:schemeClr val="dk1"/>
              </a:buClr>
              <a:buSzPts val="358"/>
              <a:buFont typeface="Arial"/>
              <a:buNone/>
            </a:pPr>
            <a:r>
              <a:rPr lang="en" sz="5520"/>
              <a:t>3	Call by Reference</a:t>
            </a:r>
            <a:endParaRPr sz="5520"/>
          </a:p>
          <a:p>
            <a:pPr indent="0" lvl="0" marL="0" rtl="0" algn="l">
              <a:spcBef>
                <a:spcPts val="1200"/>
              </a:spcBef>
              <a:spcAft>
                <a:spcPts val="0"/>
              </a:spcAft>
              <a:buClr>
                <a:schemeClr val="dk1"/>
              </a:buClr>
              <a:buSzPts val="358"/>
              <a:buFont typeface="Arial"/>
              <a:buNone/>
            </a:pPr>
            <a:r>
              <a:rPr lang="en" sz="5520"/>
              <a:t>This method copies the reference of an argument into the formal parameter. Inside the function, the reference is used to access the actual argument used in the call. This means that changes made to the parameter affect the argument.</a:t>
            </a:r>
            <a:endParaRPr sz="552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Function Overloading in C++</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91" name="Google Shape;9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273239"/>
                </a:solidFill>
                <a:highlight>
                  <a:srgbClr val="FFFFFF"/>
                </a:highlight>
                <a:latin typeface="Nunito"/>
                <a:ea typeface="Nunito"/>
                <a:cs typeface="Nunito"/>
                <a:sym typeface="Nunito"/>
              </a:rPr>
              <a:t>Function overloading is a feature of object-oriented programming where two or more functions can have the same name but different parameters. When a function name is overloaded with different jobs it is called Function Overloading. In Function Overloading “Function” name should be the same and the arguments should be different. Function overloading can be considered as an example of a </a:t>
            </a:r>
            <a:r>
              <a:rPr lang="en" u="sng">
                <a:solidFill>
                  <a:schemeClr val="hlink"/>
                </a:solidFill>
                <a:highlight>
                  <a:srgbClr val="FFFFFF"/>
                </a:highlight>
                <a:latin typeface="Nunito"/>
                <a:ea typeface="Nunito"/>
                <a:cs typeface="Nunito"/>
                <a:sym typeface="Nunito"/>
                <a:hlinkClick r:id="rId3"/>
              </a:rPr>
              <a:t>polymorphism</a:t>
            </a:r>
            <a:r>
              <a:rPr lang="en">
                <a:solidFill>
                  <a:srgbClr val="273239"/>
                </a:solidFill>
                <a:highlight>
                  <a:srgbClr val="FFFFFF"/>
                </a:highlight>
                <a:latin typeface="Nunito"/>
                <a:ea typeface="Nunito"/>
                <a:cs typeface="Nunito"/>
                <a:sym typeface="Nunito"/>
              </a:rPr>
              <a:t> feature in C++</a:t>
            </a:r>
            <a:endParaRPr>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sz="23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i="1" lang="en">
                <a:solidFill>
                  <a:srgbClr val="273239"/>
                </a:solidFill>
                <a:highlight>
                  <a:srgbClr val="F9F9F9"/>
                </a:highlight>
                <a:latin typeface="Nunito"/>
                <a:ea typeface="Nunito"/>
                <a:cs typeface="Nunito"/>
                <a:sym typeface="Nunito"/>
              </a:rPr>
              <a:t>add(int a, int b)</a:t>
            </a:r>
            <a:endParaRPr i="1">
              <a:solidFill>
                <a:srgbClr val="273239"/>
              </a:solidFill>
              <a:highlight>
                <a:srgbClr val="F9F9F9"/>
              </a:highlight>
              <a:latin typeface="Nunito"/>
              <a:ea typeface="Nunito"/>
              <a:cs typeface="Nunito"/>
              <a:sym typeface="Nunito"/>
            </a:endParaRPr>
          </a:p>
          <a:p>
            <a:pPr indent="0" lvl="0" marL="0" rtl="0" algn="l">
              <a:spcBef>
                <a:spcPts val="1200"/>
              </a:spcBef>
              <a:spcAft>
                <a:spcPts val="1200"/>
              </a:spcAft>
              <a:buNone/>
            </a:pPr>
            <a:r>
              <a:rPr i="1" lang="en">
                <a:solidFill>
                  <a:srgbClr val="273239"/>
                </a:solidFill>
                <a:highlight>
                  <a:srgbClr val="F9F9F9"/>
                </a:highlight>
                <a:latin typeface="Nunito"/>
                <a:ea typeface="Nunito"/>
                <a:cs typeface="Nunito"/>
                <a:sym typeface="Nunito"/>
              </a:rPr>
              <a:t>add(double a, double b)</a:t>
            </a:r>
            <a:r>
              <a:rPr lang="en" sz="2300">
                <a:solidFill>
                  <a:srgbClr val="273239"/>
                </a:solidFill>
                <a:highlight>
                  <a:srgbClr val="FFFFFF"/>
                </a:highlight>
                <a:latin typeface="Nunito"/>
                <a:ea typeface="Nunito"/>
                <a:cs typeface="Nunito"/>
                <a:sym typeface="Nunito"/>
              </a:rPr>
              <a:t>.</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chemeClr val="lt1"/>
                </a:highlight>
              </a:rPr>
              <a:t>Function Overloading in C++</a:t>
            </a:r>
            <a:endParaRPr/>
          </a:p>
        </p:txBody>
      </p:sp>
      <p:sp>
        <p:nvSpPr>
          <p:cNvPr id="97" name="Google Shape;9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900">
                <a:solidFill>
                  <a:srgbClr val="273239"/>
                </a:solidFill>
                <a:highlight>
                  <a:srgbClr val="FFFFFF"/>
                </a:highlight>
                <a:latin typeface="Nunito"/>
                <a:ea typeface="Nunito"/>
                <a:cs typeface="Nunito"/>
                <a:sym typeface="Nunito"/>
              </a:rPr>
              <a:t>The parameters should follow any one or more than one of the following conditions for Function overloading:</a:t>
            </a:r>
            <a:endParaRPr sz="1900">
              <a:solidFill>
                <a:srgbClr val="273239"/>
              </a:solidFill>
              <a:highlight>
                <a:srgbClr val="FFFFFF"/>
              </a:highlight>
              <a:latin typeface="Nunito"/>
              <a:ea typeface="Nunito"/>
              <a:cs typeface="Nunito"/>
              <a:sym typeface="Nunito"/>
            </a:endParaRPr>
          </a:p>
          <a:p>
            <a:pPr indent="-349250" lvl="0" marL="685800" rtl="0" algn="l">
              <a:lnSpc>
                <a:spcPct val="158000"/>
              </a:lnSpc>
              <a:spcBef>
                <a:spcPts val="800"/>
              </a:spcBef>
              <a:spcAft>
                <a:spcPts val="0"/>
              </a:spcAft>
              <a:buClr>
                <a:srgbClr val="273239"/>
              </a:buClr>
              <a:buSzPts val="1900"/>
              <a:buFont typeface="Nunito"/>
              <a:buChar char="●"/>
            </a:pPr>
            <a:r>
              <a:rPr lang="en" sz="1900">
                <a:solidFill>
                  <a:srgbClr val="273239"/>
                </a:solidFill>
                <a:highlight>
                  <a:srgbClr val="FFFFFF"/>
                </a:highlight>
                <a:latin typeface="Nunito"/>
                <a:ea typeface="Nunito"/>
                <a:cs typeface="Nunito"/>
                <a:sym typeface="Nunito"/>
              </a:rPr>
              <a:t>Parameters should have a different type</a:t>
            </a:r>
            <a:endParaRPr sz="1900">
              <a:solidFill>
                <a:srgbClr val="273239"/>
              </a:solidFill>
              <a:highlight>
                <a:srgbClr val="FFFFFF"/>
              </a:highlight>
              <a:latin typeface="Nunito"/>
              <a:ea typeface="Nunito"/>
              <a:cs typeface="Nunito"/>
              <a:sym typeface="Nunito"/>
            </a:endParaRPr>
          </a:p>
          <a:p>
            <a:pPr indent="-349250" lvl="0" marL="457200" rtl="0" algn="l">
              <a:lnSpc>
                <a:spcPct val="158000"/>
              </a:lnSpc>
              <a:spcBef>
                <a:spcPts val="0"/>
              </a:spcBef>
              <a:spcAft>
                <a:spcPts val="0"/>
              </a:spcAft>
              <a:buClr>
                <a:srgbClr val="273239"/>
              </a:buClr>
              <a:buSzPts val="1900"/>
              <a:buFont typeface="Nunito"/>
              <a:buChar char="●"/>
            </a:pPr>
            <a:r>
              <a:rPr lang="en" sz="1900">
                <a:solidFill>
                  <a:srgbClr val="273239"/>
                </a:solidFill>
                <a:highlight>
                  <a:srgbClr val="FFFFFF"/>
                </a:highlight>
                <a:latin typeface="Nunito"/>
                <a:ea typeface="Nunito"/>
                <a:cs typeface="Nunito"/>
                <a:sym typeface="Nunito"/>
              </a:rPr>
              <a:t>Parameters should have a different number </a:t>
            </a:r>
            <a:endParaRPr sz="1900">
              <a:solidFill>
                <a:srgbClr val="273239"/>
              </a:solidFill>
              <a:highlight>
                <a:srgbClr val="FFFFFF"/>
              </a:highlight>
              <a:latin typeface="Nunito"/>
              <a:ea typeface="Nunito"/>
              <a:cs typeface="Nunito"/>
              <a:sym typeface="Nunito"/>
            </a:endParaRPr>
          </a:p>
          <a:p>
            <a:pPr indent="-349250" lvl="0" marL="457200" rtl="0" algn="l">
              <a:lnSpc>
                <a:spcPct val="158000"/>
              </a:lnSpc>
              <a:spcBef>
                <a:spcPts val="0"/>
              </a:spcBef>
              <a:spcAft>
                <a:spcPts val="0"/>
              </a:spcAft>
              <a:buClr>
                <a:srgbClr val="273239"/>
              </a:buClr>
              <a:buSzPts val="1900"/>
              <a:buFont typeface="Nunito"/>
              <a:buChar char="●"/>
            </a:pPr>
            <a:r>
              <a:rPr lang="en" sz="1900">
                <a:solidFill>
                  <a:srgbClr val="273239"/>
                </a:solidFill>
                <a:highlight>
                  <a:srgbClr val="FFFFFF"/>
                </a:highlight>
                <a:latin typeface="Nunito"/>
                <a:ea typeface="Nunito"/>
                <a:cs typeface="Nunito"/>
                <a:sym typeface="Nunito"/>
              </a:rPr>
              <a:t>Parameters should have a different sequence of parameters.</a:t>
            </a:r>
            <a:endParaRPr sz="1900">
              <a:solidFill>
                <a:srgbClr val="273239"/>
              </a:solidFill>
              <a:highlight>
                <a:srgbClr val="FFFFFF"/>
              </a:highlight>
              <a:latin typeface="Nunito"/>
              <a:ea typeface="Nunito"/>
              <a:cs typeface="Nunito"/>
              <a:sym typeface="Nunito"/>
            </a:endParaRPr>
          </a:p>
          <a:p>
            <a:pPr indent="0" lvl="0" marL="457200" rtl="0" algn="l">
              <a:lnSpc>
                <a:spcPct val="158000"/>
              </a:lnSpc>
              <a:spcBef>
                <a:spcPts val="180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