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c62774f3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c62774f3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First, we wanted to study the relationship between the demographic and political aspects of the town of Cary</a:t>
            </a:r>
            <a:endParaRPr/>
          </a:p>
          <a:p>
            <a:pPr indent="-298450" lvl="0" marL="457200" rtl="0" algn="l">
              <a:spcBef>
                <a:spcPts val="0"/>
              </a:spcBef>
              <a:spcAft>
                <a:spcPts val="0"/>
              </a:spcAft>
              <a:buSzPts val="1100"/>
              <a:buChar char="-"/>
            </a:pPr>
            <a:r>
              <a:rPr lang="en"/>
              <a:t>To create our first insight, we cross referenced the Wake county voter data with the Cary population data for the period 1995-2016</a:t>
            </a:r>
            <a:endParaRPr/>
          </a:p>
          <a:p>
            <a:pPr indent="-298450" lvl="0" marL="457200" rtl="0" algn="l">
              <a:spcBef>
                <a:spcPts val="0"/>
              </a:spcBef>
              <a:spcAft>
                <a:spcPts val="0"/>
              </a:spcAft>
              <a:buSzPts val="1100"/>
              <a:buChar char="-"/>
            </a:pPr>
            <a:r>
              <a:rPr lang="en"/>
              <a:t>Now if we look at the data that we obtained, we notice a trend: for the years where the winning party in Cary was the Republican party (1996-2004), the population is growing at a much faster rate (hence the steep, positive slope) compared to the lower population growth rate when the winning party is the democratric party in the years 2008-2016</a:t>
            </a:r>
            <a:endParaRPr/>
          </a:p>
          <a:p>
            <a:pPr indent="0" lvl="0" marL="457200" rtl="0" algn="l">
              <a:spcBef>
                <a:spcPts val="0"/>
              </a:spcBef>
              <a:spcAft>
                <a:spcPts val="0"/>
              </a:spcAft>
              <a:buNone/>
            </a:pPr>
            <a:r>
              <a:t/>
            </a:r>
            <a:endParaRPr sz="9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c62774f31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c62774f31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Secondly, w</a:t>
            </a:r>
            <a:r>
              <a:rPr lang="en"/>
              <a:t>e wanted to study the relationship between the voter history of the town of Cary and its crime frequency</a:t>
            </a:r>
            <a:endParaRPr/>
          </a:p>
          <a:p>
            <a:pPr indent="-298450" lvl="0" marL="457200" rtl="0" algn="l">
              <a:spcBef>
                <a:spcPts val="0"/>
              </a:spcBef>
              <a:spcAft>
                <a:spcPts val="0"/>
              </a:spcAft>
              <a:buSzPts val="1100"/>
              <a:buChar char="-"/>
            </a:pPr>
            <a:r>
              <a:rPr lang="en"/>
              <a:t>We cross referenced the voter data with the crime frequency by year to show the correlation between voting patterns, presidential party victors, and total crime in Cary. </a:t>
            </a:r>
            <a:endParaRPr/>
          </a:p>
          <a:p>
            <a:pPr indent="-298450" lvl="0" marL="457200" rtl="0" algn="l">
              <a:spcBef>
                <a:spcPts val="0"/>
              </a:spcBef>
              <a:spcAft>
                <a:spcPts val="0"/>
              </a:spcAft>
              <a:buSzPts val="1100"/>
              <a:buChar char="-"/>
            </a:pPr>
            <a:r>
              <a:rPr lang="en"/>
              <a:t>Now looking at the data that we gathered and plotted, we can see that there is a moderate correlation. During the years that Cary voted Republican, the crime rates were slightly lower by approximately 1000 crimes per year compared to the years that Cary voted Democrat.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c62774f3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c62774f3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Clr>
                <a:schemeClr val="dk1"/>
              </a:buClr>
              <a:buSzPts val="900"/>
              <a:buChar char="-"/>
            </a:pPr>
            <a:r>
              <a:rPr lang="en"/>
              <a:t>Even after cleaning our the crimes csv file, there were still a lot of data that needed to be sorted in order to get some insights out of it. </a:t>
            </a:r>
            <a:endParaRPr/>
          </a:p>
          <a:p>
            <a:pPr indent="-298450" lvl="0" marL="457200" rtl="0" algn="l">
              <a:spcBef>
                <a:spcPts val="0"/>
              </a:spcBef>
              <a:spcAft>
                <a:spcPts val="0"/>
              </a:spcAft>
              <a:buClr>
                <a:schemeClr val="dk1"/>
              </a:buClr>
              <a:buSzPts val="1100"/>
              <a:buChar char="-"/>
            </a:pPr>
            <a:r>
              <a:rPr lang="en"/>
              <a:t>We groupe the incidents by year, and showed the number of crimes for each category as well as the total number of crimes for that year </a:t>
            </a:r>
            <a:endParaRPr/>
          </a:p>
          <a:p>
            <a:pPr indent="-298450" lvl="0" marL="457200" rtl="0" algn="l">
              <a:spcBef>
                <a:spcPts val="0"/>
              </a:spcBef>
              <a:spcAft>
                <a:spcPts val="0"/>
              </a:spcAft>
              <a:buClr>
                <a:schemeClr val="dk1"/>
              </a:buClr>
              <a:buSzPts val="1100"/>
              <a:buChar char="-"/>
            </a:pPr>
            <a:r>
              <a:rPr lang="en"/>
              <a:t>By creating this dataframe, we were then able to extract the most common crimes in the town of cary and decided to </a:t>
            </a:r>
            <a:r>
              <a:rPr lang="en"/>
              <a:t>further</a:t>
            </a:r>
            <a:r>
              <a:rPr lang="en"/>
              <a:t> analyze the distribution of the crimes in our fourth insight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c62774f31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c62774f31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Clr>
                <a:schemeClr val="dk1"/>
              </a:buClr>
              <a:buSzPts val="900"/>
              <a:buChar char="-"/>
            </a:pPr>
            <a:r>
              <a:rPr lang="en"/>
              <a:t>Using the csv file that we created for our insight 3, we decided to classify the crime types into Infractions, Misdemeanors, and Felonies. We broke down these statistics by election year and calculated the proportional makeup of each crime category for the year. While Insight 2 showed that total crimes were relatively higher during the years that Democratic candidates won in Cary, this insight shows that the proportion of misdemeanors and felonies in Cary was higher than the proportion of infractions during the years that Republican candidates won in Cary. From this we can display that there is a strong correlation between Republican candidates winning in Cary and a higher proportion of violent crimes committed.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ac62774f31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ac62774f31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poverty by race dataframe and the population by race dataframes, we can derive some conclusions about which racial groups are more affected by poverty in Cary. While White and Asian residents make up about 87% of Cary, only 9% live in poverty. On the other hand, Black, Natives, and Pacific Islanders make up 9% of Cary, but they make up 67% of the Cary residents that live in poverty.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c62774f31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c62774f31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Clr>
                <a:schemeClr val="dk1"/>
              </a:buClr>
              <a:buSzPts val="900"/>
              <a:buChar char="-"/>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c62774f3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c62774f3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We have decided to investigate the relationship between different political, socioeconomic, and demographic aspects of the Town of Cary in North Carolina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chose to focus on these factors because in light of recent events, we wanted to investigate the correlation between political, socioeconomic, and demographic factors in a specific community. We chose Cary because we desire to investigate this relationship on a more local level, and there is an abundance of open source data regarding Cary available in many forms.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c62774f3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c62774f3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chemeClr val="dk1"/>
                </a:solidFill>
              </a:rPr>
              <a:t>We chose the CPD-Incidents CSV file because it contains data regarding all police interactions and crime reports in the Town of Cary from 2005 to 2014, and we plan to use this crime data to correlate various levels of crimes to the socioeconomic situation at the time. </a:t>
            </a:r>
            <a:endParaRPr sz="850">
              <a:solidFill>
                <a:schemeClr val="dk1"/>
              </a:solidFill>
            </a:endParaRPr>
          </a:p>
          <a:p>
            <a:pPr indent="0" lvl="0" marL="0" rtl="0" algn="l">
              <a:spcBef>
                <a:spcPts val="0"/>
              </a:spcBef>
              <a:spcAft>
                <a:spcPts val="0"/>
              </a:spcAft>
              <a:buNone/>
            </a:pPr>
            <a:r>
              <a:t/>
            </a:r>
            <a:endParaRPr sz="850">
              <a:solidFill>
                <a:schemeClr val="dk1"/>
              </a:solidFill>
            </a:endParaRPr>
          </a:p>
          <a:p>
            <a:pPr indent="0" lvl="0" marL="0" rtl="0" algn="l">
              <a:spcBef>
                <a:spcPts val="0"/>
              </a:spcBef>
              <a:spcAft>
                <a:spcPts val="0"/>
              </a:spcAft>
              <a:buNone/>
            </a:pPr>
            <a:r>
              <a:rPr lang="en" sz="850">
                <a:solidFill>
                  <a:schemeClr val="dk1"/>
                </a:solidFill>
              </a:rPr>
              <a:t>According to the North Carolina State Bureau of Investigation, one of the most important crime factors is population density, so we chose this dataset to extract information about the population of Cary to see if it is correlated with the data from the police department incidents.</a:t>
            </a:r>
            <a:endParaRPr sz="850">
              <a:solidFill>
                <a:schemeClr val="dk1"/>
              </a:solidFill>
            </a:endParaRPr>
          </a:p>
          <a:p>
            <a:pPr indent="0" lvl="0" marL="0" rtl="0" algn="l">
              <a:spcBef>
                <a:spcPts val="0"/>
              </a:spcBef>
              <a:spcAft>
                <a:spcPts val="0"/>
              </a:spcAft>
              <a:buNone/>
            </a:pPr>
            <a:r>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Finally, we chose to scrape through voter data for the US Presidential Elections in North Carolina by county from 2000 to see how voter turnout and voter decisions changed by year.</a:t>
            </a:r>
            <a:endParaRPr sz="850">
              <a:solidFill>
                <a:schemeClr val="dk1"/>
              </a:solidFill>
            </a:endParaRPr>
          </a:p>
          <a:p>
            <a:pPr indent="0" lvl="0" marL="0" rtl="0" algn="l">
              <a:spcBef>
                <a:spcPts val="0"/>
              </a:spcBef>
              <a:spcAft>
                <a:spcPts val="0"/>
              </a:spcAft>
              <a:buNone/>
            </a:pPr>
            <a:r>
              <a:t/>
            </a:r>
            <a:endParaRPr sz="9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c62774f31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c62774f31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50">
                <a:solidFill>
                  <a:schemeClr val="dk1"/>
                </a:solidFill>
                <a:highlight>
                  <a:srgbClr val="FFFFFF"/>
                </a:highlight>
              </a:rPr>
              <a:t>In the Cary Police Department Incident CSV file, we used the Pandas module to open the CSV file and organize it into a Dataframe. This dataset had a row for every situation in which the police were called regardless of whether a legitimate crime had occurred or not. There were also about 10 columns that contained duplicate or irrelevant data across each row ("ucr", "map_reference", "date_from", "date_to", "to_time", "district", "beat_number", "location", "id", "time_to", "time_from", "neighborhd_id", "apartment_complex", "chrgcnt", "activity_date", "phxrecordstatus", "phxstatus"), so we removed them from the dataframe. After this, we realized that many of the "crime_type" reportings were from situations in which the police were called, but no criminal activity was actually involved, so we removed the rows that had a "crime_type" of "ALL OTHER" or "ALL OTHER - ALL TRAFFIC...". </a:t>
            </a:r>
            <a:endParaRPr sz="7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c62774f3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c62774f3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chemeClr val="dk1"/>
                </a:solidFill>
                <a:highlight>
                  <a:srgbClr val="FFFFFF"/>
                </a:highlight>
              </a:rPr>
              <a:t>In the Cary Police Department Incident CSV file, we used the Pandas module to open the CSV file and organize it into a Dataframe. This dataset had a row for every situation in which the police were called regardless of whether a legitimate crime had occurred or not. There were also about 10 columns that contained duplicate or irrelevant data across each row ("ucr", "map_reference", "date_from", "date_to", "to_time", "district", "beat_number", "location", "id", "time_to", "time_from", "neighborhd_id", "apartment_complex", "chrgcnt", "activity_date", "phxrecordstatus", "phxstatus"), so we removed them from the dataframe. After this, we realized that many of the "crime_type" reportings were from situations in which the police were called, but no criminal activity was actually involved, so we removed the rows that had a "crime_type" of "ALL OTHER" or "ALL OTHER - ALL TRAFFIC...". </a:t>
            </a:r>
            <a:endParaRPr sz="6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c62774f31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c62774f31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chemeClr val="dk1"/>
                </a:solidFill>
                <a:highlight>
                  <a:srgbClr val="FFFFFF"/>
                </a:highlight>
              </a:rPr>
              <a:t>O</a:t>
            </a:r>
            <a:r>
              <a:rPr lang="en" sz="1150">
                <a:solidFill>
                  <a:schemeClr val="dk1"/>
                </a:solidFill>
                <a:highlight>
                  <a:srgbClr val="FFFFFF"/>
                </a:highlight>
              </a:rPr>
              <a:t>n the Cary population webpage, we used the Beautiful Soup module to scrape through the html file and extract the demographic statistics that were relevant to our analysis. This webpage contains many tables sorting the population of Cary into distributions based on factors such as by year, race, educational attainment, and poverty by race. </a:t>
            </a:r>
            <a:endParaRPr sz="1150">
              <a:solidFill>
                <a:schemeClr val="dk1"/>
              </a:solidFill>
              <a:highlight>
                <a:srgbClr val="FFFFFF"/>
              </a:highlight>
            </a:endParaRPr>
          </a:p>
          <a:p>
            <a:pPr indent="0" lvl="0" marL="0" rtl="0" algn="l">
              <a:spcBef>
                <a:spcPts val="0"/>
              </a:spcBef>
              <a:spcAft>
                <a:spcPts val="0"/>
              </a:spcAft>
              <a:buNone/>
            </a:pPr>
            <a:r>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c62774f31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c62774f3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chemeClr val="dk1"/>
                </a:solidFill>
                <a:highlight>
                  <a:srgbClr val="FFFFFF"/>
                </a:highlight>
              </a:rPr>
              <a:t>Here are the tables we extracted from the website. They are organized </a:t>
            </a:r>
            <a:r>
              <a:rPr lang="en" sz="1250">
                <a:solidFill>
                  <a:schemeClr val="dk1"/>
                </a:solidFill>
                <a:highlight>
                  <a:srgbClr val="FFFFFF"/>
                </a:highlight>
              </a:rPr>
              <a:t>by year, race, educational attainment, and poverty by race. We created a new clean file containing the population tables needed for our analysis. </a:t>
            </a:r>
            <a:endParaRPr sz="1250">
              <a:solidFill>
                <a:schemeClr val="dk1"/>
              </a:solidFill>
              <a:highlight>
                <a:srgbClr val="FFFFFF"/>
              </a:highlight>
            </a:endParaRPr>
          </a:p>
          <a:p>
            <a:pPr indent="0" lvl="0" marL="0" rtl="0" algn="l">
              <a:spcBef>
                <a:spcPts val="0"/>
              </a:spcBef>
              <a:spcAft>
                <a:spcPts val="0"/>
              </a:spcAft>
              <a:buNone/>
            </a:pPr>
            <a:r>
              <a:t/>
            </a:r>
            <a:endParaRPr sz="8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c62774f31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c62774f31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rgbClr val="1B212C"/>
                </a:solidFill>
                <a:highlight>
                  <a:schemeClr val="lt1"/>
                </a:highlight>
              </a:rPr>
              <a:t>For the presidential election stats, we found a central wikipedia page with links for years from 1824-2016, so we used the 1996-2016 data, so we could align it with our crime and population data. We used the Beautiful Soup module to parse through each of the links and find the table containing voting data (Democrats, Republican, Independent): each row of this table represents the stats for a county in North Carolina. We wanted to get the stats for Wake county which contains Cary, so we extracted Wake's voting stats for each election year from 1996-2016.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c62774f31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c62774f31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chemeClr val="dk1"/>
                </a:solidFill>
                <a:highlight>
                  <a:srgbClr val="FFFFFF"/>
                </a:highlight>
              </a:rPr>
              <a:t>Here is the</a:t>
            </a:r>
            <a:r>
              <a:rPr lang="en" sz="1250">
                <a:solidFill>
                  <a:schemeClr val="dk1"/>
                </a:solidFill>
                <a:highlight>
                  <a:srgbClr val="FFFFFF"/>
                </a:highlight>
              </a:rPr>
              <a:t> dataframe we created that contains the proportion and number of Wake county residents that voted for the Democratic, Republican, and Independent candidates in each election year.</a:t>
            </a:r>
            <a:endParaRPr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image" Target="../media/image25.png"/><Relationship Id="rId5" Type="http://schemas.openxmlformats.org/officeDocument/2006/relationships/image" Target="../media/image22.png"/><Relationship Id="rId6" Type="http://schemas.openxmlformats.org/officeDocument/2006/relationships/image" Target="../media/image21.png"/><Relationship Id="rId7" Type="http://schemas.openxmlformats.org/officeDocument/2006/relationships/image" Target="../media/image24.png"/><Relationship Id="rId8"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orldpopulationreview.com/us-cities/cary-nc-population"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idx="1" type="subTitle"/>
          </p:nvPr>
        </p:nvSpPr>
        <p:spPr>
          <a:xfrm>
            <a:off x="4382350" y="3176400"/>
            <a:ext cx="3652500" cy="491400"/>
          </a:xfrm>
          <a:prstGeom prst="rect">
            <a:avLst/>
          </a:prstGeom>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sz="1600"/>
              <a:t>By: Nicole Kachouh and Saahil Sharma</a:t>
            </a:r>
            <a:endParaRPr sz="1600"/>
          </a:p>
        </p:txBody>
      </p:sp>
      <p:pic>
        <p:nvPicPr>
          <p:cNvPr id="135" name="Google Shape;135;p13"/>
          <p:cNvPicPr preferRelativeResize="0"/>
          <p:nvPr/>
        </p:nvPicPr>
        <p:blipFill>
          <a:blip r:embed="rId3">
            <a:alphaModFix/>
          </a:blip>
          <a:stretch>
            <a:fillRect/>
          </a:stretch>
        </p:blipFill>
        <p:spPr>
          <a:xfrm>
            <a:off x="3279375" y="0"/>
            <a:ext cx="5858450" cy="3090375"/>
          </a:xfrm>
          <a:prstGeom prst="rect">
            <a:avLst/>
          </a:prstGeom>
          <a:noFill/>
          <a:ln>
            <a:noFill/>
          </a:ln>
        </p:spPr>
      </p:pic>
      <p:pic>
        <p:nvPicPr>
          <p:cNvPr id="136" name="Google Shape;136;p13"/>
          <p:cNvPicPr preferRelativeResize="0"/>
          <p:nvPr/>
        </p:nvPicPr>
        <p:blipFill>
          <a:blip r:embed="rId4">
            <a:alphaModFix/>
          </a:blip>
          <a:stretch>
            <a:fillRect/>
          </a:stretch>
        </p:blipFill>
        <p:spPr>
          <a:xfrm>
            <a:off x="0" y="3000375"/>
            <a:ext cx="2143125" cy="2143125"/>
          </a:xfrm>
          <a:prstGeom prst="rect">
            <a:avLst/>
          </a:prstGeom>
          <a:noFill/>
          <a:ln>
            <a:noFill/>
          </a:ln>
        </p:spPr>
      </p:pic>
      <p:pic>
        <p:nvPicPr>
          <p:cNvPr id="137" name="Google Shape;137;p13"/>
          <p:cNvPicPr preferRelativeResize="0"/>
          <p:nvPr/>
        </p:nvPicPr>
        <p:blipFill>
          <a:blip r:embed="rId5">
            <a:alphaModFix/>
          </a:blip>
          <a:stretch>
            <a:fillRect/>
          </a:stretch>
        </p:blipFill>
        <p:spPr>
          <a:xfrm>
            <a:off x="6187599" y="3753824"/>
            <a:ext cx="2802526" cy="1401275"/>
          </a:xfrm>
          <a:prstGeom prst="rect">
            <a:avLst/>
          </a:prstGeom>
          <a:noFill/>
          <a:ln>
            <a:noFill/>
          </a:ln>
        </p:spPr>
      </p:pic>
      <p:pic>
        <p:nvPicPr>
          <p:cNvPr id="138" name="Google Shape;138;p13"/>
          <p:cNvPicPr preferRelativeResize="0"/>
          <p:nvPr/>
        </p:nvPicPr>
        <p:blipFill>
          <a:blip r:embed="rId6">
            <a:alphaModFix/>
          </a:blip>
          <a:stretch>
            <a:fillRect/>
          </a:stretch>
        </p:blipFill>
        <p:spPr>
          <a:xfrm>
            <a:off x="3093800" y="3980979"/>
            <a:ext cx="2143125" cy="117412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pic>
        <p:nvPicPr>
          <p:cNvPr id="206" name="Google Shape;206;p22"/>
          <p:cNvPicPr preferRelativeResize="0"/>
          <p:nvPr/>
        </p:nvPicPr>
        <p:blipFill>
          <a:blip r:embed="rId3">
            <a:alphaModFix/>
          </a:blip>
          <a:stretch>
            <a:fillRect/>
          </a:stretch>
        </p:blipFill>
        <p:spPr>
          <a:xfrm>
            <a:off x="177125" y="1815775"/>
            <a:ext cx="4200876" cy="2235725"/>
          </a:xfrm>
          <a:prstGeom prst="rect">
            <a:avLst/>
          </a:prstGeom>
          <a:noFill/>
          <a:ln>
            <a:noFill/>
          </a:ln>
        </p:spPr>
      </p:pic>
      <p:sp>
        <p:nvSpPr>
          <p:cNvPr id="207" name="Google Shape;207;p22"/>
          <p:cNvSpPr txBox="1"/>
          <p:nvPr/>
        </p:nvSpPr>
        <p:spPr>
          <a:xfrm>
            <a:off x="177125" y="1510675"/>
            <a:ext cx="13212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Insight 1: </a:t>
            </a:r>
            <a:endParaRPr b="1" sz="1300">
              <a:solidFill>
                <a:schemeClr val="lt1"/>
              </a:solidFill>
              <a:latin typeface="Lato"/>
              <a:ea typeface="Lato"/>
              <a:cs typeface="Lato"/>
              <a:sym typeface="Lato"/>
            </a:endParaRPr>
          </a:p>
        </p:txBody>
      </p:sp>
      <p:sp>
        <p:nvSpPr>
          <p:cNvPr id="208" name="Google Shape;208;p22"/>
          <p:cNvSpPr txBox="1"/>
          <p:nvPr/>
        </p:nvSpPr>
        <p:spPr>
          <a:xfrm>
            <a:off x="4740000" y="1017925"/>
            <a:ext cx="13212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Visual</a:t>
            </a:r>
            <a:r>
              <a:rPr b="1" lang="en" sz="1300">
                <a:solidFill>
                  <a:schemeClr val="lt1"/>
                </a:solidFill>
                <a:latin typeface="Lato"/>
                <a:ea typeface="Lato"/>
                <a:cs typeface="Lato"/>
                <a:sym typeface="Lato"/>
              </a:rPr>
              <a:t> 1: </a:t>
            </a:r>
            <a:endParaRPr b="1" sz="1300">
              <a:solidFill>
                <a:schemeClr val="lt1"/>
              </a:solidFill>
              <a:latin typeface="Lato"/>
              <a:ea typeface="Lato"/>
              <a:cs typeface="Lato"/>
              <a:sym typeface="Lato"/>
            </a:endParaRPr>
          </a:p>
        </p:txBody>
      </p:sp>
      <p:pic>
        <p:nvPicPr>
          <p:cNvPr id="209" name="Google Shape;209;p22"/>
          <p:cNvPicPr preferRelativeResize="0"/>
          <p:nvPr/>
        </p:nvPicPr>
        <p:blipFill>
          <a:blip r:embed="rId4">
            <a:alphaModFix/>
          </a:blip>
          <a:stretch>
            <a:fillRect/>
          </a:stretch>
        </p:blipFill>
        <p:spPr>
          <a:xfrm>
            <a:off x="4740000" y="1379737"/>
            <a:ext cx="4143725" cy="3107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215" name="Google Shape;215;p23"/>
          <p:cNvSpPr txBox="1"/>
          <p:nvPr/>
        </p:nvSpPr>
        <p:spPr>
          <a:xfrm>
            <a:off x="177125" y="1510675"/>
            <a:ext cx="13212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Insight 2: </a:t>
            </a:r>
            <a:endParaRPr b="1" sz="1300">
              <a:solidFill>
                <a:schemeClr val="lt1"/>
              </a:solidFill>
              <a:latin typeface="Lato"/>
              <a:ea typeface="Lato"/>
              <a:cs typeface="Lato"/>
              <a:sym typeface="Lato"/>
            </a:endParaRPr>
          </a:p>
        </p:txBody>
      </p:sp>
      <p:sp>
        <p:nvSpPr>
          <p:cNvPr id="216" name="Google Shape;216;p23"/>
          <p:cNvSpPr txBox="1"/>
          <p:nvPr/>
        </p:nvSpPr>
        <p:spPr>
          <a:xfrm>
            <a:off x="4587600" y="1017925"/>
            <a:ext cx="13212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Visual 2: </a:t>
            </a:r>
            <a:endParaRPr b="1" sz="1300">
              <a:solidFill>
                <a:schemeClr val="lt1"/>
              </a:solidFill>
              <a:latin typeface="Lato"/>
              <a:ea typeface="Lato"/>
              <a:cs typeface="Lato"/>
              <a:sym typeface="Lato"/>
            </a:endParaRPr>
          </a:p>
        </p:txBody>
      </p:sp>
      <p:pic>
        <p:nvPicPr>
          <p:cNvPr id="217" name="Google Shape;217;p23"/>
          <p:cNvPicPr preferRelativeResize="0"/>
          <p:nvPr/>
        </p:nvPicPr>
        <p:blipFill>
          <a:blip r:embed="rId3">
            <a:alphaModFix/>
          </a:blip>
          <a:stretch>
            <a:fillRect/>
          </a:stretch>
        </p:blipFill>
        <p:spPr>
          <a:xfrm>
            <a:off x="4572000" y="1348250"/>
            <a:ext cx="4368875" cy="3276676"/>
          </a:xfrm>
          <a:prstGeom prst="rect">
            <a:avLst/>
          </a:prstGeom>
          <a:noFill/>
          <a:ln>
            <a:noFill/>
          </a:ln>
        </p:spPr>
      </p:pic>
      <p:pic>
        <p:nvPicPr>
          <p:cNvPr id="218" name="Google Shape;218;p23"/>
          <p:cNvPicPr preferRelativeResize="0"/>
          <p:nvPr/>
        </p:nvPicPr>
        <p:blipFill>
          <a:blip r:embed="rId4">
            <a:alphaModFix/>
          </a:blip>
          <a:stretch>
            <a:fillRect/>
          </a:stretch>
        </p:blipFill>
        <p:spPr>
          <a:xfrm>
            <a:off x="262425" y="1896150"/>
            <a:ext cx="3232825" cy="2180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224" name="Google Shape;224;p24"/>
          <p:cNvSpPr txBox="1"/>
          <p:nvPr/>
        </p:nvSpPr>
        <p:spPr>
          <a:xfrm>
            <a:off x="1297500" y="1097200"/>
            <a:ext cx="13212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Insight 3: </a:t>
            </a:r>
            <a:endParaRPr b="1" sz="1300">
              <a:solidFill>
                <a:schemeClr val="lt1"/>
              </a:solidFill>
              <a:latin typeface="Lato"/>
              <a:ea typeface="Lato"/>
              <a:cs typeface="Lato"/>
              <a:sym typeface="Lato"/>
            </a:endParaRPr>
          </a:p>
        </p:txBody>
      </p:sp>
      <p:pic>
        <p:nvPicPr>
          <p:cNvPr id="225" name="Google Shape;225;p24"/>
          <p:cNvPicPr preferRelativeResize="0"/>
          <p:nvPr/>
        </p:nvPicPr>
        <p:blipFill>
          <a:blip r:embed="rId3">
            <a:alphaModFix/>
          </a:blip>
          <a:stretch>
            <a:fillRect/>
          </a:stretch>
        </p:blipFill>
        <p:spPr>
          <a:xfrm>
            <a:off x="142850" y="1547925"/>
            <a:ext cx="8858301" cy="3143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231" name="Google Shape;231;p25"/>
          <p:cNvSpPr txBox="1"/>
          <p:nvPr/>
        </p:nvSpPr>
        <p:spPr>
          <a:xfrm>
            <a:off x="166150" y="1380050"/>
            <a:ext cx="13212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Insight 4: </a:t>
            </a:r>
            <a:endParaRPr b="1" sz="1300">
              <a:solidFill>
                <a:schemeClr val="lt1"/>
              </a:solidFill>
              <a:latin typeface="Lato"/>
              <a:ea typeface="Lato"/>
              <a:cs typeface="Lato"/>
              <a:sym typeface="Lato"/>
            </a:endParaRPr>
          </a:p>
        </p:txBody>
      </p:sp>
      <p:pic>
        <p:nvPicPr>
          <p:cNvPr id="232" name="Google Shape;232;p25"/>
          <p:cNvPicPr preferRelativeResize="0"/>
          <p:nvPr/>
        </p:nvPicPr>
        <p:blipFill>
          <a:blip r:embed="rId3">
            <a:alphaModFix/>
          </a:blip>
          <a:stretch>
            <a:fillRect/>
          </a:stretch>
        </p:blipFill>
        <p:spPr>
          <a:xfrm>
            <a:off x="4422638" y="413"/>
            <a:ext cx="2286000" cy="1700784"/>
          </a:xfrm>
          <a:prstGeom prst="rect">
            <a:avLst/>
          </a:prstGeom>
          <a:noFill/>
          <a:ln>
            <a:noFill/>
          </a:ln>
        </p:spPr>
      </p:pic>
      <p:pic>
        <p:nvPicPr>
          <p:cNvPr id="233" name="Google Shape;233;p25"/>
          <p:cNvPicPr preferRelativeResize="0"/>
          <p:nvPr/>
        </p:nvPicPr>
        <p:blipFill>
          <a:blip r:embed="rId4">
            <a:alphaModFix/>
          </a:blip>
          <a:stretch>
            <a:fillRect/>
          </a:stretch>
        </p:blipFill>
        <p:spPr>
          <a:xfrm>
            <a:off x="166150" y="1685147"/>
            <a:ext cx="4099175" cy="2092415"/>
          </a:xfrm>
          <a:prstGeom prst="rect">
            <a:avLst/>
          </a:prstGeom>
          <a:noFill/>
          <a:ln>
            <a:noFill/>
          </a:ln>
        </p:spPr>
      </p:pic>
      <p:pic>
        <p:nvPicPr>
          <p:cNvPr id="234" name="Google Shape;234;p25"/>
          <p:cNvPicPr preferRelativeResize="0"/>
          <p:nvPr/>
        </p:nvPicPr>
        <p:blipFill>
          <a:blip r:embed="rId5">
            <a:alphaModFix/>
          </a:blip>
          <a:stretch>
            <a:fillRect/>
          </a:stretch>
        </p:blipFill>
        <p:spPr>
          <a:xfrm>
            <a:off x="6865975" y="412"/>
            <a:ext cx="2286000" cy="1700784"/>
          </a:xfrm>
          <a:prstGeom prst="rect">
            <a:avLst/>
          </a:prstGeom>
          <a:noFill/>
          <a:ln>
            <a:noFill/>
          </a:ln>
        </p:spPr>
      </p:pic>
      <p:pic>
        <p:nvPicPr>
          <p:cNvPr id="235" name="Google Shape;235;p25"/>
          <p:cNvPicPr preferRelativeResize="0"/>
          <p:nvPr/>
        </p:nvPicPr>
        <p:blipFill>
          <a:blip r:embed="rId6">
            <a:alphaModFix/>
          </a:blip>
          <a:stretch>
            <a:fillRect/>
          </a:stretch>
        </p:blipFill>
        <p:spPr>
          <a:xfrm>
            <a:off x="4422650" y="1721359"/>
            <a:ext cx="2286000" cy="1700784"/>
          </a:xfrm>
          <a:prstGeom prst="rect">
            <a:avLst/>
          </a:prstGeom>
          <a:noFill/>
          <a:ln>
            <a:noFill/>
          </a:ln>
        </p:spPr>
      </p:pic>
      <p:pic>
        <p:nvPicPr>
          <p:cNvPr id="236" name="Google Shape;236;p25"/>
          <p:cNvPicPr preferRelativeResize="0"/>
          <p:nvPr/>
        </p:nvPicPr>
        <p:blipFill>
          <a:blip r:embed="rId7">
            <a:alphaModFix/>
          </a:blip>
          <a:stretch>
            <a:fillRect/>
          </a:stretch>
        </p:blipFill>
        <p:spPr>
          <a:xfrm>
            <a:off x="6867490" y="1722784"/>
            <a:ext cx="2282960" cy="1697952"/>
          </a:xfrm>
          <a:prstGeom prst="rect">
            <a:avLst/>
          </a:prstGeom>
          <a:noFill/>
          <a:ln>
            <a:noFill/>
          </a:ln>
        </p:spPr>
      </p:pic>
      <p:pic>
        <p:nvPicPr>
          <p:cNvPr id="237" name="Google Shape;237;p25"/>
          <p:cNvPicPr preferRelativeResize="0"/>
          <p:nvPr/>
        </p:nvPicPr>
        <p:blipFill>
          <a:blip r:embed="rId8">
            <a:alphaModFix/>
          </a:blip>
          <a:stretch>
            <a:fillRect/>
          </a:stretch>
        </p:blipFill>
        <p:spPr>
          <a:xfrm>
            <a:off x="4422650" y="3442300"/>
            <a:ext cx="2286000" cy="1700784"/>
          </a:xfrm>
          <a:prstGeom prst="rect">
            <a:avLst/>
          </a:prstGeom>
          <a:noFill/>
          <a:ln>
            <a:noFill/>
          </a:ln>
        </p:spPr>
      </p:pic>
      <p:pic>
        <p:nvPicPr>
          <p:cNvPr id="238" name="Google Shape;238;p25"/>
          <p:cNvPicPr preferRelativeResize="0"/>
          <p:nvPr/>
        </p:nvPicPr>
        <p:blipFill>
          <a:blip r:embed="rId9">
            <a:alphaModFix/>
          </a:blip>
          <a:stretch>
            <a:fillRect/>
          </a:stretch>
        </p:blipFill>
        <p:spPr>
          <a:xfrm>
            <a:off x="6865975" y="3442300"/>
            <a:ext cx="2286000" cy="170078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244" name="Google Shape;244;p26"/>
          <p:cNvSpPr txBox="1"/>
          <p:nvPr/>
        </p:nvSpPr>
        <p:spPr>
          <a:xfrm>
            <a:off x="652150" y="1505825"/>
            <a:ext cx="13212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Insight 5-1: </a:t>
            </a:r>
            <a:endParaRPr b="1" sz="1300">
              <a:solidFill>
                <a:schemeClr val="lt1"/>
              </a:solidFill>
              <a:latin typeface="Lato"/>
              <a:ea typeface="Lato"/>
              <a:cs typeface="Lato"/>
              <a:sym typeface="Lato"/>
            </a:endParaRPr>
          </a:p>
        </p:txBody>
      </p:sp>
      <p:sp>
        <p:nvSpPr>
          <p:cNvPr id="245" name="Google Shape;245;p26"/>
          <p:cNvSpPr txBox="1"/>
          <p:nvPr/>
        </p:nvSpPr>
        <p:spPr>
          <a:xfrm>
            <a:off x="4501325" y="1612950"/>
            <a:ext cx="13212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Insight 5-2: </a:t>
            </a:r>
            <a:endParaRPr b="1" sz="1300">
              <a:solidFill>
                <a:schemeClr val="lt1"/>
              </a:solidFill>
              <a:latin typeface="Lato"/>
              <a:ea typeface="Lato"/>
              <a:cs typeface="Lato"/>
              <a:sym typeface="Lato"/>
            </a:endParaRPr>
          </a:p>
        </p:txBody>
      </p:sp>
      <p:pic>
        <p:nvPicPr>
          <p:cNvPr id="246" name="Google Shape;246;p26"/>
          <p:cNvPicPr preferRelativeResize="0"/>
          <p:nvPr/>
        </p:nvPicPr>
        <p:blipFill>
          <a:blip r:embed="rId3">
            <a:alphaModFix/>
          </a:blip>
          <a:stretch>
            <a:fillRect/>
          </a:stretch>
        </p:blipFill>
        <p:spPr>
          <a:xfrm>
            <a:off x="652138" y="1810925"/>
            <a:ext cx="2909625" cy="2725475"/>
          </a:xfrm>
          <a:prstGeom prst="rect">
            <a:avLst/>
          </a:prstGeom>
          <a:noFill/>
          <a:ln>
            <a:noFill/>
          </a:ln>
        </p:spPr>
      </p:pic>
      <p:pic>
        <p:nvPicPr>
          <p:cNvPr id="247" name="Google Shape;247;p26"/>
          <p:cNvPicPr preferRelativeResize="0"/>
          <p:nvPr/>
        </p:nvPicPr>
        <p:blipFill>
          <a:blip r:embed="rId4">
            <a:alphaModFix/>
          </a:blip>
          <a:stretch>
            <a:fillRect/>
          </a:stretch>
        </p:blipFill>
        <p:spPr>
          <a:xfrm>
            <a:off x="4425297" y="2008900"/>
            <a:ext cx="4360400" cy="2329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53" name="Google Shape;253;p27"/>
          <p:cNvSpPr txBox="1"/>
          <p:nvPr/>
        </p:nvSpPr>
        <p:spPr>
          <a:xfrm>
            <a:off x="1172550" y="1096525"/>
            <a:ext cx="7288800" cy="31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From our 5 insights created from 3 data sources regarding criminal,, political, and socioeconomic information about the Town of Cary, we arrive at several conclusions:</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9144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High population growth rates were associated with a Republican presidential victor in Cary, and lower growth rates were associated with a Democratic presidential victor</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9144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About 1000 more total annual crimes were committed during the years when Democratic candidates won Cary compared to the years when Republican candidates won Cary</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9144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A higher proportion of felony and misdemeanor crimes were committed during the years when Republicans won Cary, and a higher proportion of petty crimes were committed in Democrat-won years</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9144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White and Asian residents of Cary experience much lower poverty levels relative to their population size than Black, Native, and Pacific Islander residents in Cary.</a:t>
            </a:r>
            <a:endParaRPr>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Overview</a:t>
            </a:r>
            <a:endParaRPr/>
          </a:p>
        </p:txBody>
      </p:sp>
      <p:sp>
        <p:nvSpPr>
          <p:cNvPr id="144" name="Google Shape;144;p14"/>
          <p:cNvSpPr txBox="1"/>
          <p:nvPr>
            <p:ph idx="1" type="body"/>
          </p:nvPr>
        </p:nvSpPr>
        <p:spPr>
          <a:xfrm>
            <a:off x="222500" y="1600625"/>
            <a:ext cx="41790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Interest: </a:t>
            </a:r>
            <a:endParaRPr b="1" sz="1400"/>
          </a:p>
          <a:p>
            <a:pPr indent="-317500" lvl="0" marL="457200" rtl="0" algn="l">
              <a:lnSpc>
                <a:spcPct val="115000"/>
              </a:lnSpc>
              <a:spcBef>
                <a:spcPts val="1600"/>
              </a:spcBef>
              <a:spcAft>
                <a:spcPts val="0"/>
              </a:spcAft>
              <a:buSzPts val="1400"/>
              <a:buChar char="-"/>
            </a:pPr>
            <a:r>
              <a:rPr lang="en" sz="1400"/>
              <a:t>Relationship between the  political, socioeconomic and demographic features in the US </a:t>
            </a:r>
            <a:endParaRPr sz="1400"/>
          </a:p>
          <a:p>
            <a:pPr indent="-317500" lvl="0" marL="457200" rtl="0" algn="l">
              <a:lnSpc>
                <a:spcPct val="115000"/>
              </a:lnSpc>
              <a:spcBef>
                <a:spcPts val="1000"/>
              </a:spcBef>
              <a:spcAft>
                <a:spcPts val="0"/>
              </a:spcAft>
              <a:buSzPts val="1400"/>
              <a:buChar char="-"/>
            </a:pPr>
            <a:r>
              <a:rPr lang="en" sz="1400"/>
              <a:t>Investigate this relationship on a more local level: Town of Cary (Wake County, NC)</a:t>
            </a:r>
            <a:endParaRPr sz="1400"/>
          </a:p>
          <a:p>
            <a:pPr indent="-317500" lvl="0" marL="457200" rtl="0" algn="l">
              <a:lnSpc>
                <a:spcPct val="115000"/>
              </a:lnSpc>
              <a:spcBef>
                <a:spcPts val="1000"/>
              </a:spcBef>
              <a:spcAft>
                <a:spcPts val="1000"/>
              </a:spcAft>
              <a:buSzPts val="1400"/>
              <a:buChar char="-"/>
            </a:pPr>
            <a:r>
              <a:rPr lang="en" sz="1400"/>
              <a:t>Close connections between Cary and Federal Government</a:t>
            </a:r>
            <a:endParaRPr sz="1400"/>
          </a:p>
        </p:txBody>
      </p:sp>
      <p:pic>
        <p:nvPicPr>
          <p:cNvPr id="145" name="Google Shape;145;p14"/>
          <p:cNvPicPr preferRelativeResize="0"/>
          <p:nvPr/>
        </p:nvPicPr>
        <p:blipFill rotWithShape="1">
          <a:blip r:embed="rId3">
            <a:alphaModFix/>
          </a:blip>
          <a:srcRect b="0" l="2912" r="0" t="0"/>
          <a:stretch/>
        </p:blipFill>
        <p:spPr>
          <a:xfrm>
            <a:off x="4709550" y="2976263"/>
            <a:ext cx="4095776" cy="2167225"/>
          </a:xfrm>
          <a:prstGeom prst="rect">
            <a:avLst/>
          </a:prstGeom>
          <a:noFill/>
          <a:ln>
            <a:noFill/>
          </a:ln>
        </p:spPr>
      </p:pic>
      <p:pic>
        <p:nvPicPr>
          <p:cNvPr id="146" name="Google Shape;146;p14"/>
          <p:cNvPicPr preferRelativeResize="0"/>
          <p:nvPr/>
        </p:nvPicPr>
        <p:blipFill>
          <a:blip r:embed="rId4">
            <a:alphaModFix/>
          </a:blip>
          <a:stretch>
            <a:fillRect/>
          </a:stretch>
        </p:blipFill>
        <p:spPr>
          <a:xfrm>
            <a:off x="4980325" y="720157"/>
            <a:ext cx="3554217" cy="2167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 Process</a:t>
            </a:r>
            <a:endParaRPr/>
          </a:p>
        </p:txBody>
      </p:sp>
      <p:sp>
        <p:nvSpPr>
          <p:cNvPr id="152" name="Google Shape;152;p15"/>
          <p:cNvSpPr txBox="1"/>
          <p:nvPr>
            <p:ph idx="1" type="body"/>
          </p:nvPr>
        </p:nvSpPr>
        <p:spPr>
          <a:xfrm>
            <a:off x="-34050" y="1650250"/>
            <a:ext cx="9212100" cy="3073200"/>
          </a:xfrm>
          <a:prstGeom prst="rect">
            <a:avLst/>
          </a:prstGeom>
        </p:spPr>
        <p:txBody>
          <a:bodyPr anchorCtr="0" anchor="t" bIns="91425" lIns="91425" spcFirstLastPara="1" rIns="91425" wrap="square" tIns="91425">
            <a:noAutofit/>
          </a:bodyPr>
          <a:lstStyle/>
          <a:p>
            <a:pPr indent="-301625" lvl="0" marL="457200" rtl="0" algn="l">
              <a:spcBef>
                <a:spcPts val="0"/>
              </a:spcBef>
              <a:spcAft>
                <a:spcPts val="0"/>
              </a:spcAft>
              <a:buClr>
                <a:srgbClr val="FFFFFF"/>
              </a:buClr>
              <a:buSzPts val="1150"/>
              <a:buFont typeface="Arial"/>
              <a:buAutoNum type="arabicPeriod"/>
            </a:pPr>
            <a:r>
              <a:rPr b="1" lang="en" sz="1150">
                <a:solidFill>
                  <a:srgbClr val="FFFFFF"/>
                </a:solidFill>
                <a:latin typeface="Arial"/>
                <a:ea typeface="Arial"/>
                <a:cs typeface="Arial"/>
                <a:sym typeface="Arial"/>
              </a:rPr>
              <a:t>CPD-Incidents CSV file:  </a:t>
            </a:r>
            <a:endParaRPr b="1" sz="1150">
              <a:solidFill>
                <a:srgbClr val="FFFFFF"/>
              </a:solidFill>
              <a:latin typeface="Arial"/>
              <a:ea typeface="Arial"/>
              <a:cs typeface="Arial"/>
              <a:sym typeface="Arial"/>
            </a:endParaRPr>
          </a:p>
          <a:p>
            <a:pPr indent="-301625" lvl="1" marL="914400" rtl="0" algn="l">
              <a:spcBef>
                <a:spcPts val="0"/>
              </a:spcBef>
              <a:spcAft>
                <a:spcPts val="0"/>
              </a:spcAft>
              <a:buClr>
                <a:srgbClr val="FFFFFF"/>
              </a:buClr>
              <a:buSzPts val="1150"/>
              <a:buFont typeface="Arial"/>
              <a:buChar char="○"/>
            </a:pPr>
            <a:r>
              <a:rPr lang="en" sz="1150">
                <a:solidFill>
                  <a:srgbClr val="FFFFFF"/>
                </a:solidFill>
                <a:latin typeface="Arial"/>
                <a:ea typeface="Arial"/>
                <a:cs typeface="Arial"/>
                <a:sym typeface="Arial"/>
              </a:rPr>
              <a:t>Contains data regarding all police interactions and crime reports in the Town of Cary from 1996 to 2020</a:t>
            </a:r>
            <a:endParaRPr sz="1150">
              <a:solidFill>
                <a:srgbClr val="FFFFFF"/>
              </a:solidFill>
              <a:latin typeface="Arial"/>
              <a:ea typeface="Arial"/>
              <a:cs typeface="Arial"/>
              <a:sym typeface="Arial"/>
            </a:endParaRPr>
          </a:p>
          <a:p>
            <a:pPr indent="-301625" lvl="1" marL="914400" rtl="0" algn="l">
              <a:lnSpc>
                <a:spcPct val="200000"/>
              </a:lnSpc>
              <a:spcBef>
                <a:spcPts val="0"/>
              </a:spcBef>
              <a:spcAft>
                <a:spcPts val="0"/>
              </a:spcAft>
              <a:buClr>
                <a:srgbClr val="FFFFFF"/>
              </a:buClr>
              <a:buSzPts val="1150"/>
              <a:buFont typeface="Arial"/>
              <a:buChar char="○"/>
            </a:pPr>
            <a:r>
              <a:rPr lang="en" sz="1150">
                <a:solidFill>
                  <a:srgbClr val="FFFFFF"/>
                </a:solidFill>
                <a:latin typeface="Arial"/>
                <a:ea typeface="Arial"/>
                <a:cs typeface="Arial"/>
                <a:sym typeface="Arial"/>
              </a:rPr>
              <a:t>We used this crime data to correlate various levels of crimes to the socioeconomic situation at the time</a:t>
            </a:r>
            <a:endParaRPr sz="1150">
              <a:solidFill>
                <a:srgbClr val="FFFFFF"/>
              </a:solidFill>
              <a:latin typeface="Arial"/>
              <a:ea typeface="Arial"/>
              <a:cs typeface="Arial"/>
              <a:sym typeface="Arial"/>
            </a:endParaRPr>
          </a:p>
          <a:p>
            <a:pPr indent="-301625" lvl="0" marL="457200" rtl="0" algn="l">
              <a:spcBef>
                <a:spcPts val="0"/>
              </a:spcBef>
              <a:spcAft>
                <a:spcPts val="0"/>
              </a:spcAft>
              <a:buClr>
                <a:srgbClr val="FFFFFF"/>
              </a:buClr>
              <a:buSzPts val="1150"/>
              <a:buFont typeface="Arial"/>
              <a:buAutoNum type="arabicPeriod"/>
            </a:pPr>
            <a:r>
              <a:rPr b="1" lang="en" sz="1150">
                <a:solidFill>
                  <a:srgbClr val="FFFFFF"/>
                </a:solidFill>
                <a:latin typeface="Arial"/>
                <a:ea typeface="Arial"/>
                <a:cs typeface="Arial"/>
                <a:sym typeface="Arial"/>
              </a:rPr>
              <a:t>Cary 2020 Population Demographics Website:</a:t>
            </a:r>
            <a:endParaRPr b="1" sz="1150">
              <a:solidFill>
                <a:srgbClr val="FFFFFF"/>
              </a:solidFill>
              <a:latin typeface="Arial"/>
              <a:ea typeface="Arial"/>
              <a:cs typeface="Arial"/>
              <a:sym typeface="Arial"/>
            </a:endParaRPr>
          </a:p>
          <a:p>
            <a:pPr indent="-301625" lvl="1" marL="914400" rtl="0" algn="l">
              <a:spcBef>
                <a:spcPts val="0"/>
              </a:spcBef>
              <a:spcAft>
                <a:spcPts val="0"/>
              </a:spcAft>
              <a:buClr>
                <a:srgbClr val="FFFFFF"/>
              </a:buClr>
              <a:buSzPts val="1150"/>
              <a:buFont typeface="Arial"/>
              <a:buChar char="○"/>
            </a:pPr>
            <a:r>
              <a:rPr lang="en" sz="1150">
                <a:solidFill>
                  <a:srgbClr val="FFFFFF"/>
                </a:solidFill>
                <a:latin typeface="Arial"/>
                <a:ea typeface="Arial"/>
                <a:cs typeface="Arial"/>
                <a:sym typeface="Arial"/>
              </a:rPr>
              <a:t>According to the North Carolina State Bureau of Investigation, one of the most important crime factors is population density</a:t>
            </a:r>
            <a:endParaRPr sz="1150">
              <a:solidFill>
                <a:srgbClr val="FFFFFF"/>
              </a:solidFill>
              <a:latin typeface="Arial"/>
              <a:ea typeface="Arial"/>
              <a:cs typeface="Arial"/>
              <a:sym typeface="Arial"/>
            </a:endParaRPr>
          </a:p>
          <a:p>
            <a:pPr indent="-301625" lvl="1" marL="914400" rtl="0" algn="l">
              <a:lnSpc>
                <a:spcPct val="200000"/>
              </a:lnSpc>
              <a:spcBef>
                <a:spcPts val="0"/>
              </a:spcBef>
              <a:spcAft>
                <a:spcPts val="0"/>
              </a:spcAft>
              <a:buClr>
                <a:srgbClr val="FFFFFF"/>
              </a:buClr>
              <a:buSzPts val="1150"/>
              <a:buFont typeface="Arial"/>
              <a:buChar char="○"/>
            </a:pPr>
            <a:r>
              <a:rPr lang="en" sz="1150">
                <a:solidFill>
                  <a:srgbClr val="FFFFFF"/>
                </a:solidFill>
                <a:latin typeface="Arial"/>
                <a:ea typeface="Arial"/>
                <a:cs typeface="Arial"/>
                <a:sym typeface="Arial"/>
              </a:rPr>
              <a:t>We extracted information about the population of Cary to discover the correlation between population and police incidents</a:t>
            </a:r>
            <a:endParaRPr sz="1150">
              <a:solidFill>
                <a:srgbClr val="FFFFFF"/>
              </a:solidFill>
              <a:latin typeface="Arial"/>
              <a:ea typeface="Arial"/>
              <a:cs typeface="Arial"/>
              <a:sym typeface="Arial"/>
            </a:endParaRPr>
          </a:p>
          <a:p>
            <a:pPr indent="-301625" lvl="0" marL="457200" rtl="0" algn="l">
              <a:spcBef>
                <a:spcPts val="0"/>
              </a:spcBef>
              <a:spcAft>
                <a:spcPts val="0"/>
              </a:spcAft>
              <a:buClr>
                <a:srgbClr val="FFFFFF"/>
              </a:buClr>
              <a:buSzPts val="1150"/>
              <a:buFont typeface="Arial"/>
              <a:buAutoNum type="arabicPeriod"/>
            </a:pPr>
            <a:r>
              <a:rPr b="1" lang="en" sz="1150">
                <a:solidFill>
                  <a:srgbClr val="FFFFFF"/>
                </a:solidFill>
                <a:latin typeface="Arial"/>
                <a:ea typeface="Arial"/>
                <a:cs typeface="Arial"/>
                <a:sym typeface="Arial"/>
              </a:rPr>
              <a:t>Voter Data for Presidential Elections:</a:t>
            </a:r>
            <a:endParaRPr b="1" sz="1150">
              <a:solidFill>
                <a:srgbClr val="FFFFFF"/>
              </a:solidFill>
              <a:latin typeface="Arial"/>
              <a:ea typeface="Arial"/>
              <a:cs typeface="Arial"/>
              <a:sym typeface="Arial"/>
            </a:endParaRPr>
          </a:p>
          <a:p>
            <a:pPr indent="-301625" lvl="1" marL="914400" rtl="0" algn="l">
              <a:spcBef>
                <a:spcPts val="0"/>
              </a:spcBef>
              <a:spcAft>
                <a:spcPts val="0"/>
              </a:spcAft>
              <a:buClr>
                <a:srgbClr val="FFFFFF"/>
              </a:buClr>
              <a:buSzPts val="1150"/>
              <a:buFont typeface="Arial"/>
              <a:buChar char="○"/>
            </a:pPr>
            <a:r>
              <a:rPr lang="en" sz="1150">
                <a:solidFill>
                  <a:srgbClr val="FFFFFF"/>
                </a:solidFill>
                <a:latin typeface="Arial"/>
                <a:ea typeface="Arial"/>
                <a:cs typeface="Arial"/>
                <a:sym typeface="Arial"/>
              </a:rPr>
              <a:t>We scraped through voter data for the US Presidential Elections in North Carolina by county from 1996</a:t>
            </a:r>
            <a:endParaRPr sz="1150">
              <a:solidFill>
                <a:srgbClr val="FFFFFF"/>
              </a:solidFill>
              <a:latin typeface="Arial"/>
              <a:ea typeface="Arial"/>
              <a:cs typeface="Arial"/>
              <a:sym typeface="Arial"/>
            </a:endParaRPr>
          </a:p>
          <a:p>
            <a:pPr indent="-301625" lvl="1" marL="914400" rtl="0" algn="l">
              <a:spcBef>
                <a:spcPts val="0"/>
              </a:spcBef>
              <a:spcAft>
                <a:spcPts val="0"/>
              </a:spcAft>
              <a:buClr>
                <a:srgbClr val="FFFFFF"/>
              </a:buClr>
              <a:buSzPts val="1150"/>
              <a:buFont typeface="Arial"/>
              <a:buChar char="○"/>
            </a:pPr>
            <a:r>
              <a:rPr lang="en" sz="1150">
                <a:solidFill>
                  <a:srgbClr val="FFFFFF"/>
                </a:solidFill>
                <a:latin typeface="Arial"/>
                <a:ea typeface="Arial"/>
                <a:cs typeface="Arial"/>
                <a:sym typeface="Arial"/>
              </a:rPr>
              <a:t>We aggregated by year to display the changes in votes for Democrat, Republican, and Independent Presidential Candidates changed in each election in Cary</a:t>
            </a:r>
            <a:endParaRPr sz="1150">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Process</a:t>
            </a:r>
            <a:endParaRPr/>
          </a:p>
        </p:txBody>
      </p:sp>
      <p:sp>
        <p:nvSpPr>
          <p:cNvPr id="158" name="Google Shape;158;p16"/>
          <p:cNvSpPr txBox="1"/>
          <p:nvPr>
            <p:ph idx="1" type="body"/>
          </p:nvPr>
        </p:nvSpPr>
        <p:spPr>
          <a:xfrm>
            <a:off x="1411525" y="931475"/>
            <a:ext cx="3321600" cy="5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50">
                <a:solidFill>
                  <a:srgbClr val="FFFFFF"/>
                </a:solidFill>
                <a:latin typeface="Arial"/>
                <a:ea typeface="Arial"/>
                <a:cs typeface="Arial"/>
                <a:sym typeface="Arial"/>
              </a:rPr>
              <a:t>CPD-Incidents CSV file - BEFORE:  </a:t>
            </a:r>
            <a:endParaRPr b="1" sz="1050">
              <a:solidFill>
                <a:srgbClr val="FFFFFF"/>
              </a:solidFill>
              <a:latin typeface="Arial"/>
              <a:ea typeface="Arial"/>
              <a:cs typeface="Arial"/>
              <a:sym typeface="Arial"/>
            </a:endParaRPr>
          </a:p>
          <a:p>
            <a:pPr indent="0" lvl="0" marL="0" rtl="0" algn="l">
              <a:spcBef>
                <a:spcPts val="1600"/>
              </a:spcBef>
              <a:spcAft>
                <a:spcPts val="0"/>
              </a:spcAft>
              <a:buNone/>
            </a:pPr>
            <a:r>
              <a:t/>
            </a:r>
            <a:endParaRPr sz="1050">
              <a:solidFill>
                <a:srgbClr val="FFFFFF"/>
              </a:solidFill>
              <a:latin typeface="Arial"/>
              <a:ea typeface="Arial"/>
              <a:cs typeface="Arial"/>
              <a:sym typeface="Arial"/>
            </a:endParaRPr>
          </a:p>
          <a:p>
            <a:pPr indent="0" lvl="0" marL="0" rtl="0" algn="l">
              <a:spcBef>
                <a:spcPts val="1600"/>
              </a:spcBef>
              <a:spcAft>
                <a:spcPts val="1600"/>
              </a:spcAft>
              <a:buNone/>
            </a:pPr>
            <a:r>
              <a:t/>
            </a:r>
            <a:endParaRPr/>
          </a:p>
        </p:txBody>
      </p:sp>
      <p:pic>
        <p:nvPicPr>
          <p:cNvPr id="159" name="Google Shape;159;p16"/>
          <p:cNvPicPr preferRelativeResize="0"/>
          <p:nvPr/>
        </p:nvPicPr>
        <p:blipFill>
          <a:blip r:embed="rId3">
            <a:alphaModFix/>
          </a:blip>
          <a:stretch>
            <a:fillRect/>
          </a:stretch>
        </p:blipFill>
        <p:spPr>
          <a:xfrm>
            <a:off x="99938" y="1521000"/>
            <a:ext cx="8944125" cy="3203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Process</a:t>
            </a:r>
            <a:endParaRPr/>
          </a:p>
        </p:txBody>
      </p:sp>
      <p:sp>
        <p:nvSpPr>
          <p:cNvPr id="165" name="Google Shape;165;p17"/>
          <p:cNvSpPr txBox="1"/>
          <p:nvPr>
            <p:ph idx="1" type="body"/>
          </p:nvPr>
        </p:nvSpPr>
        <p:spPr>
          <a:xfrm>
            <a:off x="1411525" y="931475"/>
            <a:ext cx="3445200" cy="5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50">
                <a:solidFill>
                  <a:srgbClr val="FFFFFF"/>
                </a:solidFill>
                <a:latin typeface="Arial"/>
                <a:ea typeface="Arial"/>
                <a:cs typeface="Arial"/>
                <a:sym typeface="Arial"/>
              </a:rPr>
              <a:t>CPD-Incidents CSV file - AFTER:  </a:t>
            </a:r>
            <a:endParaRPr b="1" sz="1050">
              <a:solidFill>
                <a:srgbClr val="FFFFFF"/>
              </a:solidFill>
              <a:latin typeface="Arial"/>
              <a:ea typeface="Arial"/>
              <a:cs typeface="Arial"/>
              <a:sym typeface="Arial"/>
            </a:endParaRPr>
          </a:p>
          <a:p>
            <a:pPr indent="0" lvl="0" marL="0" rtl="0" algn="l">
              <a:spcBef>
                <a:spcPts val="1600"/>
              </a:spcBef>
              <a:spcAft>
                <a:spcPts val="0"/>
              </a:spcAft>
              <a:buNone/>
            </a:pPr>
            <a:r>
              <a:t/>
            </a:r>
            <a:endParaRPr sz="1050">
              <a:solidFill>
                <a:srgbClr val="FFFFFF"/>
              </a:solidFill>
              <a:latin typeface="Arial"/>
              <a:ea typeface="Arial"/>
              <a:cs typeface="Arial"/>
              <a:sym typeface="Arial"/>
            </a:endParaRPr>
          </a:p>
          <a:p>
            <a:pPr indent="0" lvl="0" marL="0" rtl="0" algn="l">
              <a:spcBef>
                <a:spcPts val="1600"/>
              </a:spcBef>
              <a:spcAft>
                <a:spcPts val="1600"/>
              </a:spcAft>
              <a:buNone/>
            </a:pPr>
            <a:r>
              <a:t/>
            </a:r>
            <a:endParaRPr/>
          </a:p>
        </p:txBody>
      </p:sp>
      <p:pic>
        <p:nvPicPr>
          <p:cNvPr id="166" name="Google Shape;166;p17"/>
          <p:cNvPicPr preferRelativeResize="0"/>
          <p:nvPr/>
        </p:nvPicPr>
        <p:blipFill rotWithShape="1">
          <a:blip r:embed="rId3">
            <a:alphaModFix/>
          </a:blip>
          <a:srcRect b="0" l="0" r="1419" t="0"/>
          <a:stretch/>
        </p:blipFill>
        <p:spPr>
          <a:xfrm>
            <a:off x="277675" y="1443575"/>
            <a:ext cx="8629351" cy="3213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Process</a:t>
            </a:r>
            <a:endParaRPr/>
          </a:p>
        </p:txBody>
      </p:sp>
      <p:sp>
        <p:nvSpPr>
          <p:cNvPr id="172" name="Google Shape;172;p18"/>
          <p:cNvSpPr txBox="1"/>
          <p:nvPr>
            <p:ph idx="1" type="body"/>
          </p:nvPr>
        </p:nvSpPr>
        <p:spPr>
          <a:xfrm>
            <a:off x="1297500" y="926850"/>
            <a:ext cx="5361000" cy="4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50">
                <a:solidFill>
                  <a:srgbClr val="FFFFFF"/>
                </a:solidFill>
                <a:latin typeface="Arial"/>
                <a:ea typeface="Arial"/>
                <a:cs typeface="Arial"/>
                <a:sym typeface="Arial"/>
              </a:rPr>
              <a:t>Cary 2020 Population Demographics Website </a:t>
            </a:r>
            <a:r>
              <a:rPr b="1" lang="en" sz="1250">
                <a:latin typeface="Arial"/>
                <a:ea typeface="Arial"/>
                <a:cs typeface="Arial"/>
                <a:sym typeface="Arial"/>
              </a:rPr>
              <a:t>- BEFORE:</a:t>
            </a:r>
            <a:endParaRPr b="1" sz="1250">
              <a:solidFill>
                <a:srgbClr val="FFFFFF"/>
              </a:solidFill>
              <a:latin typeface="Arial"/>
              <a:ea typeface="Arial"/>
              <a:cs typeface="Arial"/>
              <a:sym typeface="Arial"/>
            </a:endParaRPr>
          </a:p>
          <a:p>
            <a:pPr indent="0" lvl="0" marL="914400" rtl="0" algn="l">
              <a:spcBef>
                <a:spcPts val="1600"/>
              </a:spcBef>
              <a:spcAft>
                <a:spcPts val="0"/>
              </a:spcAft>
              <a:buNone/>
            </a:pPr>
            <a:r>
              <a:t/>
            </a:r>
            <a:endParaRPr sz="1050">
              <a:solidFill>
                <a:srgbClr val="FFFFFF"/>
              </a:solidFill>
              <a:latin typeface="Arial"/>
              <a:ea typeface="Arial"/>
              <a:cs typeface="Arial"/>
              <a:sym typeface="Arial"/>
            </a:endParaRPr>
          </a:p>
          <a:p>
            <a:pPr indent="0" lvl="0" marL="0" rtl="0" algn="l">
              <a:spcBef>
                <a:spcPts val="1600"/>
              </a:spcBef>
              <a:spcAft>
                <a:spcPts val="0"/>
              </a:spcAft>
              <a:buNone/>
            </a:pPr>
            <a:r>
              <a:t/>
            </a:r>
            <a:endParaRPr sz="1050">
              <a:solidFill>
                <a:srgbClr val="FFFFFF"/>
              </a:solidFill>
              <a:latin typeface="Arial"/>
              <a:ea typeface="Arial"/>
              <a:cs typeface="Arial"/>
              <a:sym typeface="Arial"/>
            </a:endParaRPr>
          </a:p>
          <a:p>
            <a:pPr indent="0" lvl="0" marL="0" rtl="0" algn="l">
              <a:spcBef>
                <a:spcPts val="1600"/>
              </a:spcBef>
              <a:spcAft>
                <a:spcPts val="1600"/>
              </a:spcAft>
              <a:buNone/>
            </a:pPr>
            <a:r>
              <a:t/>
            </a:r>
            <a:endParaRPr/>
          </a:p>
        </p:txBody>
      </p:sp>
      <p:sp>
        <p:nvSpPr>
          <p:cNvPr id="173" name="Google Shape;173;p18"/>
          <p:cNvSpPr txBox="1"/>
          <p:nvPr/>
        </p:nvSpPr>
        <p:spPr>
          <a:xfrm>
            <a:off x="4572000" y="1735675"/>
            <a:ext cx="4466100" cy="292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900" u="sng">
                <a:solidFill>
                  <a:schemeClr val="hlink"/>
                </a:solidFill>
                <a:hlinkClick r:id="rId3"/>
              </a:rPr>
              <a:t>https://worldpopulationreview.com/us-cities/cary-nc-population</a:t>
            </a:r>
            <a:endParaRPr sz="2900"/>
          </a:p>
        </p:txBody>
      </p:sp>
      <p:pic>
        <p:nvPicPr>
          <p:cNvPr id="174" name="Google Shape;174;p18"/>
          <p:cNvPicPr preferRelativeResize="0"/>
          <p:nvPr/>
        </p:nvPicPr>
        <p:blipFill>
          <a:blip r:embed="rId4">
            <a:alphaModFix/>
          </a:blip>
          <a:stretch>
            <a:fillRect/>
          </a:stretch>
        </p:blipFill>
        <p:spPr>
          <a:xfrm>
            <a:off x="0" y="1463638"/>
            <a:ext cx="4260849" cy="34648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Process</a:t>
            </a:r>
            <a:endParaRPr/>
          </a:p>
        </p:txBody>
      </p:sp>
      <p:sp>
        <p:nvSpPr>
          <p:cNvPr id="180" name="Google Shape;180;p19"/>
          <p:cNvSpPr txBox="1"/>
          <p:nvPr>
            <p:ph idx="1" type="body"/>
          </p:nvPr>
        </p:nvSpPr>
        <p:spPr>
          <a:xfrm>
            <a:off x="1068900" y="901400"/>
            <a:ext cx="5361000" cy="4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50">
                <a:solidFill>
                  <a:srgbClr val="FFFFFF"/>
                </a:solidFill>
                <a:latin typeface="Arial"/>
                <a:ea typeface="Arial"/>
                <a:cs typeface="Arial"/>
                <a:sym typeface="Arial"/>
              </a:rPr>
              <a:t>Cary 2020 Population Demographics Website </a:t>
            </a:r>
            <a:r>
              <a:rPr b="1" lang="en" sz="1250">
                <a:latin typeface="Arial"/>
                <a:ea typeface="Arial"/>
                <a:cs typeface="Arial"/>
                <a:sym typeface="Arial"/>
              </a:rPr>
              <a:t>- AFTER:</a:t>
            </a:r>
            <a:endParaRPr b="1" sz="1250">
              <a:solidFill>
                <a:srgbClr val="FFFFFF"/>
              </a:solidFill>
              <a:latin typeface="Arial"/>
              <a:ea typeface="Arial"/>
              <a:cs typeface="Arial"/>
              <a:sym typeface="Arial"/>
            </a:endParaRPr>
          </a:p>
          <a:p>
            <a:pPr indent="0" lvl="0" marL="914400" rtl="0" algn="l">
              <a:spcBef>
                <a:spcPts val="1600"/>
              </a:spcBef>
              <a:spcAft>
                <a:spcPts val="0"/>
              </a:spcAft>
              <a:buNone/>
            </a:pPr>
            <a:r>
              <a:t/>
            </a:r>
            <a:endParaRPr sz="1050">
              <a:solidFill>
                <a:srgbClr val="FFFFFF"/>
              </a:solidFill>
              <a:latin typeface="Arial"/>
              <a:ea typeface="Arial"/>
              <a:cs typeface="Arial"/>
              <a:sym typeface="Arial"/>
            </a:endParaRPr>
          </a:p>
          <a:p>
            <a:pPr indent="0" lvl="0" marL="0" rtl="0" algn="l">
              <a:spcBef>
                <a:spcPts val="1600"/>
              </a:spcBef>
              <a:spcAft>
                <a:spcPts val="0"/>
              </a:spcAft>
              <a:buNone/>
            </a:pPr>
            <a:r>
              <a:t/>
            </a:r>
            <a:endParaRPr sz="1050">
              <a:solidFill>
                <a:srgbClr val="FFFFFF"/>
              </a:solidFill>
              <a:latin typeface="Arial"/>
              <a:ea typeface="Arial"/>
              <a:cs typeface="Arial"/>
              <a:sym typeface="Arial"/>
            </a:endParaRPr>
          </a:p>
          <a:p>
            <a:pPr indent="0" lvl="0" marL="0" rtl="0" algn="l">
              <a:spcBef>
                <a:spcPts val="1600"/>
              </a:spcBef>
              <a:spcAft>
                <a:spcPts val="1600"/>
              </a:spcAft>
              <a:buNone/>
            </a:pPr>
            <a:r>
              <a:t/>
            </a:r>
            <a:endParaRPr/>
          </a:p>
        </p:txBody>
      </p:sp>
      <p:pic>
        <p:nvPicPr>
          <p:cNvPr id="181" name="Google Shape;181;p19"/>
          <p:cNvPicPr preferRelativeResize="0"/>
          <p:nvPr/>
        </p:nvPicPr>
        <p:blipFill rotWithShape="1">
          <a:blip r:embed="rId3">
            <a:alphaModFix/>
          </a:blip>
          <a:srcRect b="0" l="0" r="6629" t="0"/>
          <a:stretch/>
        </p:blipFill>
        <p:spPr>
          <a:xfrm>
            <a:off x="114150" y="1479725"/>
            <a:ext cx="2368475" cy="3580125"/>
          </a:xfrm>
          <a:prstGeom prst="rect">
            <a:avLst/>
          </a:prstGeom>
          <a:noFill/>
          <a:ln>
            <a:noFill/>
          </a:ln>
        </p:spPr>
      </p:pic>
      <p:pic>
        <p:nvPicPr>
          <p:cNvPr id="182" name="Google Shape;182;p19"/>
          <p:cNvPicPr preferRelativeResize="0"/>
          <p:nvPr/>
        </p:nvPicPr>
        <p:blipFill>
          <a:blip r:embed="rId4">
            <a:alphaModFix/>
          </a:blip>
          <a:stretch>
            <a:fillRect/>
          </a:stretch>
        </p:blipFill>
        <p:spPr>
          <a:xfrm>
            <a:off x="6010700" y="2702463"/>
            <a:ext cx="3035800" cy="2164863"/>
          </a:xfrm>
          <a:prstGeom prst="rect">
            <a:avLst/>
          </a:prstGeom>
          <a:noFill/>
          <a:ln>
            <a:noFill/>
          </a:ln>
        </p:spPr>
      </p:pic>
      <p:pic>
        <p:nvPicPr>
          <p:cNvPr id="183" name="Google Shape;183;p19"/>
          <p:cNvPicPr preferRelativeResize="0"/>
          <p:nvPr/>
        </p:nvPicPr>
        <p:blipFill>
          <a:blip r:embed="rId5">
            <a:alphaModFix/>
          </a:blip>
          <a:stretch>
            <a:fillRect/>
          </a:stretch>
        </p:blipFill>
        <p:spPr>
          <a:xfrm>
            <a:off x="2659949" y="2416775"/>
            <a:ext cx="3173450" cy="2271750"/>
          </a:xfrm>
          <a:prstGeom prst="rect">
            <a:avLst/>
          </a:prstGeom>
          <a:noFill/>
          <a:ln>
            <a:noFill/>
          </a:ln>
        </p:spPr>
      </p:pic>
      <p:pic>
        <p:nvPicPr>
          <p:cNvPr id="184" name="Google Shape;184;p19"/>
          <p:cNvPicPr preferRelativeResize="0"/>
          <p:nvPr/>
        </p:nvPicPr>
        <p:blipFill rotWithShape="1">
          <a:blip r:embed="rId6">
            <a:alphaModFix/>
          </a:blip>
          <a:srcRect b="0" l="0" r="4707" t="0"/>
          <a:stretch/>
        </p:blipFill>
        <p:spPr>
          <a:xfrm>
            <a:off x="5562125" y="393750"/>
            <a:ext cx="3484375" cy="1870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Process</a:t>
            </a:r>
            <a:endParaRPr/>
          </a:p>
        </p:txBody>
      </p:sp>
      <p:sp>
        <p:nvSpPr>
          <p:cNvPr id="190" name="Google Shape;190;p20"/>
          <p:cNvSpPr txBox="1"/>
          <p:nvPr>
            <p:ph idx="1" type="body"/>
          </p:nvPr>
        </p:nvSpPr>
        <p:spPr>
          <a:xfrm>
            <a:off x="1297500" y="914250"/>
            <a:ext cx="4095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50">
                <a:solidFill>
                  <a:srgbClr val="FFFFFF"/>
                </a:solidFill>
                <a:latin typeface="Arial"/>
                <a:ea typeface="Arial"/>
                <a:cs typeface="Arial"/>
                <a:sym typeface="Arial"/>
              </a:rPr>
              <a:t>Voter Data for Presidential Elections </a:t>
            </a:r>
            <a:r>
              <a:rPr b="1" lang="en" sz="1250">
                <a:latin typeface="Arial"/>
                <a:ea typeface="Arial"/>
                <a:cs typeface="Arial"/>
                <a:sym typeface="Arial"/>
              </a:rPr>
              <a:t>- BEFORE</a:t>
            </a:r>
            <a:r>
              <a:rPr b="1" lang="en" sz="1250">
                <a:solidFill>
                  <a:srgbClr val="FFFFFF"/>
                </a:solidFill>
                <a:latin typeface="Arial"/>
                <a:ea typeface="Arial"/>
                <a:cs typeface="Arial"/>
                <a:sym typeface="Arial"/>
              </a:rPr>
              <a:t>:</a:t>
            </a:r>
            <a:endParaRPr b="1" sz="1250">
              <a:solidFill>
                <a:srgbClr val="FFFFFF"/>
              </a:solidFill>
              <a:latin typeface="Arial"/>
              <a:ea typeface="Arial"/>
              <a:cs typeface="Arial"/>
              <a:sym typeface="Arial"/>
            </a:endParaRPr>
          </a:p>
          <a:p>
            <a:pPr indent="0" lvl="0" marL="0" rtl="0" algn="l">
              <a:spcBef>
                <a:spcPts val="1600"/>
              </a:spcBef>
              <a:spcAft>
                <a:spcPts val="0"/>
              </a:spcAft>
              <a:buNone/>
            </a:pPr>
            <a:r>
              <a:t/>
            </a:r>
            <a:endParaRPr sz="1050">
              <a:solidFill>
                <a:srgbClr val="FFFFFF"/>
              </a:solidFill>
              <a:latin typeface="Arial"/>
              <a:ea typeface="Arial"/>
              <a:cs typeface="Arial"/>
              <a:sym typeface="Arial"/>
            </a:endParaRPr>
          </a:p>
          <a:p>
            <a:pPr indent="0" lvl="0" marL="0" rtl="0" algn="l">
              <a:spcBef>
                <a:spcPts val="1600"/>
              </a:spcBef>
              <a:spcAft>
                <a:spcPts val="1600"/>
              </a:spcAft>
              <a:buNone/>
            </a:pPr>
            <a:r>
              <a:t/>
            </a:r>
            <a:endParaRPr/>
          </a:p>
        </p:txBody>
      </p:sp>
      <p:pic>
        <p:nvPicPr>
          <p:cNvPr id="191" name="Google Shape;191;p20"/>
          <p:cNvPicPr preferRelativeResize="0"/>
          <p:nvPr/>
        </p:nvPicPr>
        <p:blipFill>
          <a:blip r:embed="rId3">
            <a:alphaModFix/>
          </a:blip>
          <a:stretch>
            <a:fillRect/>
          </a:stretch>
        </p:blipFill>
        <p:spPr>
          <a:xfrm>
            <a:off x="659350" y="1438048"/>
            <a:ext cx="6200175" cy="3510677"/>
          </a:xfrm>
          <a:prstGeom prst="rect">
            <a:avLst/>
          </a:prstGeom>
          <a:noFill/>
          <a:ln>
            <a:noFill/>
          </a:ln>
        </p:spPr>
      </p:pic>
      <p:sp>
        <p:nvSpPr>
          <p:cNvPr id="192" name="Google Shape;192;p20"/>
          <p:cNvSpPr txBox="1"/>
          <p:nvPr/>
        </p:nvSpPr>
        <p:spPr>
          <a:xfrm>
            <a:off x="7581600" y="819150"/>
            <a:ext cx="1562400" cy="137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For each election year, there was such a table for all the counties in NC</a:t>
            </a:r>
            <a:endParaRPr>
              <a:solidFill>
                <a:srgbClr val="FFFFFF"/>
              </a:solidFill>
              <a:latin typeface="Lato"/>
              <a:ea typeface="Lato"/>
              <a:cs typeface="Lato"/>
              <a:sym typeface="Lato"/>
            </a:endParaRPr>
          </a:p>
        </p:txBody>
      </p:sp>
      <p:cxnSp>
        <p:nvCxnSpPr>
          <p:cNvPr id="193" name="Google Shape;193;p20"/>
          <p:cNvCxnSpPr/>
          <p:nvPr/>
        </p:nvCxnSpPr>
        <p:spPr>
          <a:xfrm flipH="1">
            <a:off x="6935825" y="1812075"/>
            <a:ext cx="716700" cy="378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Process</a:t>
            </a:r>
            <a:endParaRPr/>
          </a:p>
        </p:txBody>
      </p:sp>
      <p:sp>
        <p:nvSpPr>
          <p:cNvPr id="199" name="Google Shape;199;p21"/>
          <p:cNvSpPr txBox="1"/>
          <p:nvPr>
            <p:ph idx="1" type="body"/>
          </p:nvPr>
        </p:nvSpPr>
        <p:spPr>
          <a:xfrm>
            <a:off x="1297500" y="1066650"/>
            <a:ext cx="4095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50">
                <a:solidFill>
                  <a:srgbClr val="FFFFFF"/>
                </a:solidFill>
                <a:latin typeface="Arial"/>
                <a:ea typeface="Arial"/>
                <a:cs typeface="Arial"/>
                <a:sym typeface="Arial"/>
              </a:rPr>
              <a:t>Voter </a:t>
            </a:r>
            <a:r>
              <a:rPr b="1" lang="en" sz="1250">
                <a:solidFill>
                  <a:srgbClr val="FFFFFF"/>
                </a:solidFill>
                <a:latin typeface="Arial"/>
                <a:ea typeface="Arial"/>
                <a:cs typeface="Arial"/>
                <a:sym typeface="Arial"/>
              </a:rPr>
              <a:t>Data for Presidential Elections </a:t>
            </a:r>
            <a:r>
              <a:rPr b="1" lang="en" sz="1250">
                <a:latin typeface="Arial"/>
                <a:ea typeface="Arial"/>
                <a:cs typeface="Arial"/>
                <a:sym typeface="Arial"/>
              </a:rPr>
              <a:t>- AFTER</a:t>
            </a:r>
            <a:r>
              <a:rPr b="1" lang="en" sz="1250">
                <a:solidFill>
                  <a:srgbClr val="FFFFFF"/>
                </a:solidFill>
                <a:latin typeface="Arial"/>
                <a:ea typeface="Arial"/>
                <a:cs typeface="Arial"/>
                <a:sym typeface="Arial"/>
              </a:rPr>
              <a:t>:</a:t>
            </a:r>
            <a:endParaRPr b="1" sz="1250">
              <a:solidFill>
                <a:srgbClr val="FFFFFF"/>
              </a:solidFill>
              <a:latin typeface="Arial"/>
              <a:ea typeface="Arial"/>
              <a:cs typeface="Arial"/>
              <a:sym typeface="Arial"/>
            </a:endParaRPr>
          </a:p>
          <a:p>
            <a:pPr indent="0" lvl="0" marL="0" rtl="0" algn="l">
              <a:spcBef>
                <a:spcPts val="1600"/>
              </a:spcBef>
              <a:spcAft>
                <a:spcPts val="0"/>
              </a:spcAft>
              <a:buNone/>
            </a:pPr>
            <a:r>
              <a:t/>
            </a:r>
            <a:endParaRPr sz="1050">
              <a:solidFill>
                <a:srgbClr val="FFFFFF"/>
              </a:solidFill>
              <a:latin typeface="Arial"/>
              <a:ea typeface="Arial"/>
              <a:cs typeface="Arial"/>
              <a:sym typeface="Arial"/>
            </a:endParaRPr>
          </a:p>
          <a:p>
            <a:pPr indent="0" lvl="0" marL="0" rtl="0" algn="l">
              <a:spcBef>
                <a:spcPts val="1600"/>
              </a:spcBef>
              <a:spcAft>
                <a:spcPts val="1600"/>
              </a:spcAft>
              <a:buNone/>
            </a:pPr>
            <a:r>
              <a:t/>
            </a:r>
            <a:endParaRPr/>
          </a:p>
        </p:txBody>
      </p:sp>
      <p:pic>
        <p:nvPicPr>
          <p:cNvPr id="200" name="Google Shape;200;p21"/>
          <p:cNvPicPr preferRelativeResize="0"/>
          <p:nvPr/>
        </p:nvPicPr>
        <p:blipFill>
          <a:blip r:embed="rId3">
            <a:alphaModFix/>
          </a:blip>
          <a:stretch>
            <a:fillRect/>
          </a:stretch>
        </p:blipFill>
        <p:spPr>
          <a:xfrm>
            <a:off x="511300" y="1848125"/>
            <a:ext cx="7929076" cy="2230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