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0" r:id="rId5"/>
    <p:sldMasterId id="2147483751" r:id="rId6"/>
    <p:sldMasterId id="2147483752" r:id="rId7"/>
    <p:sldMasterId id="214748375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5143500" cx="9144000"/>
  <p:notesSz cx="6858000" cy="9144000"/>
  <p:embeddedFontLst>
    <p:embeddedFont>
      <p:font typeface="Julius Sans One"/>
      <p:regular r:id="rId23"/>
    </p:embeddedFont>
    <p:embeddedFont>
      <p:font typeface="Didact Gothic"/>
      <p:regular r:id="rId24"/>
    </p:embeddedFont>
    <p:embeddedFont>
      <p:font typeface="Quattrocento Sans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0FC2A0-2C3C-41FA-A59C-860AFEAE279E}">
  <a:tblStyle styleId="{090FC2A0-2C3C-41FA-A59C-860AFEAE2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DidactGothic-regular.fntdata"/><Relationship Id="rId23" Type="http://schemas.openxmlformats.org/officeDocument/2006/relationships/font" Target="fonts/JuliusSans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Questrial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fbbfc7f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fbbfc7f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fbbfc7f1f_0_4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fbbfc7f1f_0_4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cfbbfc7f1f_0_3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cfbbfc7f1f_0_3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bbfc7f1f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bbfc7f1f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fbbfc7f1f_0_3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fbbfc7f1f_0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fbbfc7f1f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fbbfc7f1f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fbbfc7f1f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fbbfc7f1f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fbbfc7f1f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fbbfc7f1f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fbbfc7f1f_0_2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fbbfc7f1f_0_2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rotate the image 20 degrees # Shift the pic width by a max of 5% # Shift the pic height by a max of 5% # Rescale the image by normalzing it. # Shear means cutting away part of the image (max 10%) # Zoom in by 10% max # Horizontal flipping # Fill in missing pixels with the nearest filled value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fbbfc7f1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fbbfc7f1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fbbfc7f1f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fbbfc7f1f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fbbfc7f1f_0_2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fbbfc7f1f_0_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6e74989d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6e74989d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5" name="Google Shape;655;p104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6" name="Google Shape;656;p104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7" name="Google Shape;657;p104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104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9" name="Google Shape;659;p104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0" name="Google Shape;660;p104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5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3" name="Google Shape;663;p105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5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05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05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7" name="Google Shape;667;p105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8" name="Google Shape;668;p105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9" name="Google Shape;669;p105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0" name="Google Shape;670;p105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1" name="Google Shape;671;p105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2" name="Google Shape;672;p10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05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105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5" name="Google Shape;675;p105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10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0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0" name="Google Shape;680;p10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81" name="Google Shape;681;p10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2" name="Google Shape;682;p10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8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8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8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22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5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5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5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1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2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2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8" name="Google Shape;168;p32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33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33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3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34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35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5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8" name="Google Shape;208;p36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" name="Google Shape;210;p3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8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0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4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40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4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" name="Google Shape;233;p4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4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4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4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4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4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4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4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4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4" name="Google Shape;254;p4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4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8" name="Google Shape;258;p4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6081"/>
              </a:buClr>
              <a:buSzPts val="3000"/>
              <a:buFont typeface="Quattrocento Sans"/>
              <a:buNone/>
              <a:defRPr sz="3000">
                <a:solidFill>
                  <a:srgbClr val="2360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4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2" name="Google Shape;262;p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457319" y="823582"/>
            <a:ext cx="822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Quattrocento Sans"/>
              <a:buNone/>
              <a:defRPr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3pPr>
            <a:lvl4pPr indent="-2286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6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6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46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7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47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78" name="Google Shape;278;p47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7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48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48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6" name="Google Shape;286;p49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49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49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49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50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50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50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50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3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3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3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53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4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4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4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54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5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55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57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57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57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57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57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57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57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57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57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57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0" name="Google Shape;330;p57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1" name="Google Shape;331;p57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2" name="Google Shape;332;p57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3" name="Google Shape;333;p57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5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8" name="Google Shape;338;p5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3" name="Google Shape;343;p5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6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7" name="Google Shape;347;p6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9" name="Google Shape;349;p6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6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1" name="Google Shape;351;p6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6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62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62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62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62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4" name="Google Shape;364;p62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62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6" name="Google Shape;366;p62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62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6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1" name="Google Shape;371;p6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2" name="Google Shape;372;p6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6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6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64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9" name="Google Shape;379;p64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64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1" name="Google Shape;381;p64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64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3" name="Google Shape;383;p64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7" name="Google Shape;387;p6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65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65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65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65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66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66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66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66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6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7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7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67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5" name="Google Shape;405;p67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67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7" name="Google Shape;407;p67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67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67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67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67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67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67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67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5" name="Google Shape;415;p67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8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8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68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1" name="Google Shape;421;p68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p68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3" name="Google Shape;423;p68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68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5" name="Google Shape;425;p6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9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69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0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70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70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70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7" name="Google Shape;437;p71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1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7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7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7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73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73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8" name="Google Shape;448;p73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73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0" name="Google Shape;450;p73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73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4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74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4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4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4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8" name="Google Shape;458;p74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9" name="Google Shape;459;p74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0" name="Google Shape;460;p74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74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74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74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74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74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74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9" name="Google Shape;469;p75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5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72" name="Google Shape;472;p75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3" name="Google Shape;473;p75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7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7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7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77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8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78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6" name="Google Shape;486;p78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487" name="Google Shape;487;p78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78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9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1" name="Google Shape;491;p79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79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0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5" name="Google Shape;495;p80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6" name="Google Shape;496;p80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7" name="Google Shape;497;p80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8" name="Google Shape;498;p80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81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2" name="Google Shape;502;p81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81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81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07" name="Google Shape;507;p8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3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4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4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84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5" name="Google Shape;515;p84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5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5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0" name="Google Shape;520;p8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8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6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86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88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88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88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2" name="Google Shape;532;p88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88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88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88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88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88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88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39" name="Google Shape;539;p88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0" name="Google Shape;540;p88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1" name="Google Shape;541;p88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2" name="Google Shape;542;p88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5" name="Google Shape;545;p89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89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47" name="Google Shape;547;p89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0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90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90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2" name="Google Shape;552;p90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1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91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6" name="Google Shape;556;p91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7" name="Google Shape;557;p91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58" name="Google Shape;558;p91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91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60" name="Google Shape;560;p91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2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92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92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2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92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3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93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0" name="Google Shape;570;p93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1" name="Google Shape;571;p93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93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3" name="Google Shape;573;p93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93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75" name="Google Shape;575;p93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6" name="Google Shape;576;p93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4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94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80" name="Google Shape;580;p94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81" name="Google Shape;581;p94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94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94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4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7" name="Google Shape;587;p9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88" name="Google Shape;588;p9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9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90" name="Google Shape;590;p9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9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92" name="Google Shape;592;p9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96" name="Google Shape;596;p9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7" name="Google Shape;597;p9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9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9" name="Google Shape;599;p9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9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9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4" name="Google Shape;604;p9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9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6" name="Google Shape;606;p9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9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8" name="Google Shape;608;p9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3" name="Google Shape;613;p9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4" name="Google Shape;614;p9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5" name="Google Shape;615;p9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6" name="Google Shape;616;p9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7" name="Google Shape;617;p9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18" name="Google Shape;618;p9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9" name="Google Shape;619;p9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0" name="Google Shape;620;p9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1" name="Google Shape;621;p9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2" name="Google Shape;622;p9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9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24" name="Google Shape;624;p9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9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9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99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99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0" name="Google Shape;630;p99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1" name="Google Shape;631;p99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2" name="Google Shape;632;p99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3" name="Google Shape;633;p99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34" name="Google Shape;634;p99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0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100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100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1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101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2" name="Google Shape;642;p10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3" name="Google Shape;643;p10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2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6" name="Google Shape;646;p102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02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3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0" name="Google Shape;650;p10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103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2" name="Google Shape;652;p103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4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theme" Target="../theme/theme5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6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476" name="Google Shape;476;p76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hncbc.nlm.nih.gov/LHC-downloads/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7"/>
          <p:cNvSpPr txBox="1"/>
          <p:nvPr>
            <p:ph type="ctrTitle"/>
          </p:nvPr>
        </p:nvSpPr>
        <p:spPr>
          <a:xfrm>
            <a:off x="3327500" y="2808275"/>
            <a:ext cx="56640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FALL</a:t>
            </a:r>
            <a:r>
              <a:rPr lang="en" sz="3300"/>
              <a:t> 2021 | CS 767 PROJECT REPORT</a:t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/>
              <a:t>malaria parasite detection (D-detectron)</a:t>
            </a:r>
            <a:endParaRPr i="1" sz="2000"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88" name="Google Shape;688;p107"/>
          <p:cNvSpPr txBox="1"/>
          <p:nvPr>
            <p:ph idx="1" type="subTitle"/>
          </p:nvPr>
        </p:nvSpPr>
        <p:spPr>
          <a:xfrm>
            <a:off x="4299250" y="4001975"/>
            <a:ext cx="3829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Sahil Khanna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16"/>
          <p:cNvSpPr/>
          <p:nvPr/>
        </p:nvSpPr>
        <p:spPr>
          <a:xfrm>
            <a:off x="90575" y="67875"/>
            <a:ext cx="3023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Assessment</a:t>
            </a:r>
            <a:endParaRPr b="1" sz="13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23" name="Google Shape;823;p116"/>
          <p:cNvSpPr txBox="1"/>
          <p:nvPr/>
        </p:nvSpPr>
        <p:spPr>
          <a:xfrm>
            <a:off x="402625" y="833925"/>
            <a:ext cx="3509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Prediction on new image</a:t>
            </a:r>
            <a:endParaRPr b="1" sz="18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24" name="Google Shape;824;p116"/>
          <p:cNvSpPr/>
          <p:nvPr/>
        </p:nvSpPr>
        <p:spPr>
          <a:xfrm flipH="1">
            <a:off x="198292" y="964968"/>
            <a:ext cx="163200" cy="163200"/>
          </a:xfrm>
          <a:prstGeom prst="rtTriangle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pic>
        <p:nvPicPr>
          <p:cNvPr id="825" name="Google Shape;82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75" y="1843624"/>
            <a:ext cx="2156100" cy="21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16"/>
          <p:cNvSpPr txBox="1"/>
          <p:nvPr>
            <p:ph idx="4294967295" type="body"/>
          </p:nvPr>
        </p:nvSpPr>
        <p:spPr>
          <a:xfrm>
            <a:off x="110675" y="1413250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Test image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27" name="Google Shape;827;p116"/>
          <p:cNvSpPr txBox="1"/>
          <p:nvPr>
            <p:ph idx="4294967295" type="body"/>
          </p:nvPr>
        </p:nvSpPr>
        <p:spPr>
          <a:xfrm>
            <a:off x="4242350" y="1474325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Prediction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vs actual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828" name="Google Shape;82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675" y="1843625"/>
            <a:ext cx="4818224" cy="2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7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cxnSp>
        <p:nvCxnSpPr>
          <p:cNvPr id="834" name="Google Shape;834;p117"/>
          <p:cNvCxnSpPr/>
          <p:nvPr/>
        </p:nvCxnSpPr>
        <p:spPr>
          <a:xfrm>
            <a:off x="41723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8"/>
          <p:cNvSpPr/>
          <p:nvPr/>
        </p:nvSpPr>
        <p:spPr>
          <a:xfrm flipH="1" rot="5400000">
            <a:off x="-214263" y="3867600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0" name="Google Shape;840;p118"/>
          <p:cNvSpPr/>
          <p:nvPr/>
        </p:nvSpPr>
        <p:spPr>
          <a:xfrm rot="5400000">
            <a:off x="-1286687" y="399525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18"/>
          <p:cNvSpPr/>
          <p:nvPr/>
        </p:nvSpPr>
        <p:spPr>
          <a:xfrm>
            <a:off x="90575" y="67875"/>
            <a:ext cx="2528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Summary</a:t>
            </a:r>
            <a:endParaRPr b="1" sz="13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42" name="Google Shape;842;p118"/>
          <p:cNvSpPr/>
          <p:nvPr/>
        </p:nvSpPr>
        <p:spPr>
          <a:xfrm>
            <a:off x="413675" y="1005300"/>
            <a:ext cx="8501400" cy="3000300"/>
          </a:xfrm>
          <a:prstGeom prst="roundRect">
            <a:avLst>
              <a:gd fmla="val 2492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18"/>
          <p:cNvSpPr txBox="1"/>
          <p:nvPr>
            <p:ph type="title"/>
          </p:nvPr>
        </p:nvSpPr>
        <p:spPr>
          <a:xfrm>
            <a:off x="663575" y="2315425"/>
            <a:ext cx="1703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Future scope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844" name="Google Shape;844;p118"/>
          <p:cNvSpPr txBox="1"/>
          <p:nvPr>
            <p:ph idx="4294967295" type="body"/>
          </p:nvPr>
        </p:nvSpPr>
        <p:spPr>
          <a:xfrm>
            <a:off x="968525" y="2712621"/>
            <a:ext cx="7372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Pre-trained convolutional neural networks as feature extractors toward improved Malaria parasite detection in thin blood smear images.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Ensemble learning reduces the model variance by optimally combining the predictions of multiple models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idact Gothic"/>
              <a:buChar char="●"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Detection of other parasitic cell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diseases like cancer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45" name="Google Shape;845;p118"/>
          <p:cNvSpPr txBox="1"/>
          <p:nvPr>
            <p:ph type="title"/>
          </p:nvPr>
        </p:nvSpPr>
        <p:spPr>
          <a:xfrm>
            <a:off x="663575" y="1118150"/>
            <a:ext cx="1703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</a:t>
            </a:r>
            <a:r>
              <a:rPr lang="en" sz="1600">
                <a:solidFill>
                  <a:schemeClr val="accent1"/>
                </a:solidFill>
              </a:rPr>
              <a:t>onclusion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846" name="Google Shape;846;p118"/>
          <p:cNvSpPr txBox="1"/>
          <p:nvPr>
            <p:ph idx="4294967295" type="body"/>
          </p:nvPr>
        </p:nvSpPr>
        <p:spPr>
          <a:xfrm>
            <a:off x="968525" y="1569621"/>
            <a:ext cx="737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customized model converged to an optimal solution due to hyper-parameter optimization, implicit regularization and data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augmentation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method imposed by smaller convolutional filter sizes and aggressive dropouts in the fully connected layers.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9"/>
          <p:cNvSpPr txBox="1"/>
          <p:nvPr>
            <p:ph type="title"/>
          </p:nvPr>
        </p:nvSpPr>
        <p:spPr>
          <a:xfrm>
            <a:off x="789450" y="9775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52" name="Google Shape;852;p119"/>
          <p:cNvSpPr txBox="1"/>
          <p:nvPr>
            <p:ph idx="1" type="body"/>
          </p:nvPr>
        </p:nvSpPr>
        <p:spPr>
          <a:xfrm>
            <a:off x="3068250" y="22819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53" name="Google Shape;853;p119"/>
          <p:cNvSpPr/>
          <p:nvPr/>
        </p:nvSpPr>
        <p:spPr>
          <a:xfrm>
            <a:off x="2687325" y="3430750"/>
            <a:ext cx="3872100" cy="5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8"/>
          <p:cNvSpPr/>
          <p:nvPr/>
        </p:nvSpPr>
        <p:spPr>
          <a:xfrm>
            <a:off x="-243500" y="208775"/>
            <a:ext cx="9219600" cy="506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08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5" name="Google Shape;695;p108"/>
          <p:cNvSpPr txBox="1"/>
          <p:nvPr>
            <p:ph idx="1" type="subTitle"/>
          </p:nvPr>
        </p:nvSpPr>
        <p:spPr>
          <a:xfrm>
            <a:off x="5538250" y="862345"/>
            <a:ext cx="2454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Dataset description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Tools &amp; Objective</a:t>
            </a:r>
            <a:endParaRPr sz="1300"/>
          </a:p>
        </p:txBody>
      </p:sp>
      <p:sp>
        <p:nvSpPr>
          <p:cNvPr id="696" name="Google Shape;696;p108"/>
          <p:cNvSpPr txBox="1"/>
          <p:nvPr>
            <p:ph idx="5" type="title"/>
          </p:nvPr>
        </p:nvSpPr>
        <p:spPr>
          <a:xfrm>
            <a:off x="5462050" y="663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7" name="Google Shape;697;p108"/>
          <p:cNvSpPr txBox="1"/>
          <p:nvPr>
            <p:ph type="title"/>
          </p:nvPr>
        </p:nvSpPr>
        <p:spPr>
          <a:xfrm>
            <a:off x="5462050" y="14260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&amp; EDA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8" name="Google Shape;698;p108"/>
          <p:cNvSpPr txBox="1"/>
          <p:nvPr>
            <p:ph idx="13" type="subTitle"/>
          </p:nvPr>
        </p:nvSpPr>
        <p:spPr>
          <a:xfrm>
            <a:off x="5538250" y="1629298"/>
            <a:ext cx="2454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Data Pre-processing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Exploratory Data Analysis</a:t>
            </a:r>
            <a:endParaRPr sz="1300"/>
          </a:p>
        </p:txBody>
      </p:sp>
      <p:sp>
        <p:nvSpPr>
          <p:cNvPr id="699" name="Google Shape;699;p108"/>
          <p:cNvSpPr txBox="1"/>
          <p:nvPr>
            <p:ph idx="2" type="title"/>
          </p:nvPr>
        </p:nvSpPr>
        <p:spPr>
          <a:xfrm>
            <a:off x="4505971" y="7068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0" name="Google Shape;700;p108"/>
          <p:cNvSpPr txBox="1"/>
          <p:nvPr>
            <p:ph idx="3" type="title"/>
          </p:nvPr>
        </p:nvSpPr>
        <p:spPr>
          <a:xfrm>
            <a:off x="4582171" y="1480615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1" name="Google Shape;701;p108"/>
          <p:cNvSpPr txBox="1"/>
          <p:nvPr>
            <p:ph idx="6" type="title"/>
          </p:nvPr>
        </p:nvSpPr>
        <p:spPr>
          <a:xfrm>
            <a:off x="5462050" y="22269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108"/>
          <p:cNvSpPr txBox="1"/>
          <p:nvPr>
            <p:ph idx="9" type="subTitle"/>
          </p:nvPr>
        </p:nvSpPr>
        <p:spPr>
          <a:xfrm>
            <a:off x="5538250" y="2435825"/>
            <a:ext cx="28926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D-detectron (CNN)</a:t>
            </a:r>
            <a:endParaRPr sz="1300"/>
          </a:p>
        </p:txBody>
      </p:sp>
      <p:sp>
        <p:nvSpPr>
          <p:cNvPr id="703" name="Google Shape;703;p108"/>
          <p:cNvSpPr txBox="1"/>
          <p:nvPr>
            <p:ph idx="4" type="title"/>
          </p:nvPr>
        </p:nvSpPr>
        <p:spPr>
          <a:xfrm>
            <a:off x="5462050" y="2942475"/>
            <a:ext cx="2809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Assessment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4" name="Google Shape;704;p108"/>
          <p:cNvSpPr txBox="1"/>
          <p:nvPr>
            <p:ph idx="14" type="subTitle"/>
          </p:nvPr>
        </p:nvSpPr>
        <p:spPr>
          <a:xfrm>
            <a:off x="5538250" y="3145748"/>
            <a:ext cx="2454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Evaluation metrics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Prediction</a:t>
            </a:r>
            <a:r>
              <a:rPr lang="en" sz="1300"/>
              <a:t> on new image</a:t>
            </a:r>
            <a:endParaRPr sz="1300"/>
          </a:p>
        </p:txBody>
      </p:sp>
      <p:sp>
        <p:nvSpPr>
          <p:cNvPr id="705" name="Google Shape;705;p108"/>
          <p:cNvSpPr txBox="1"/>
          <p:nvPr>
            <p:ph idx="7" type="title"/>
          </p:nvPr>
        </p:nvSpPr>
        <p:spPr>
          <a:xfrm>
            <a:off x="4582171" y="2262593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6" name="Google Shape;706;p108"/>
          <p:cNvSpPr txBox="1"/>
          <p:nvPr>
            <p:ph idx="8" type="title"/>
          </p:nvPr>
        </p:nvSpPr>
        <p:spPr>
          <a:xfrm>
            <a:off x="4582171" y="2986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7" name="Google Shape;707;p108"/>
          <p:cNvSpPr txBox="1"/>
          <p:nvPr>
            <p:ph idx="14" type="subTitle"/>
          </p:nvPr>
        </p:nvSpPr>
        <p:spPr>
          <a:xfrm>
            <a:off x="5538250" y="4060148"/>
            <a:ext cx="2454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Conclusion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Future Scope</a:t>
            </a:r>
            <a:endParaRPr sz="1300"/>
          </a:p>
        </p:txBody>
      </p:sp>
      <p:sp>
        <p:nvSpPr>
          <p:cNvPr id="708" name="Google Shape;708;p108"/>
          <p:cNvSpPr txBox="1"/>
          <p:nvPr>
            <p:ph idx="4" type="title"/>
          </p:nvPr>
        </p:nvSpPr>
        <p:spPr>
          <a:xfrm>
            <a:off x="5462050" y="3856875"/>
            <a:ext cx="274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9" name="Google Shape;709;p108"/>
          <p:cNvSpPr txBox="1"/>
          <p:nvPr>
            <p:ph idx="8" type="title"/>
          </p:nvPr>
        </p:nvSpPr>
        <p:spPr>
          <a:xfrm>
            <a:off x="4582171" y="3929865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9"/>
          <p:cNvSpPr/>
          <p:nvPr/>
        </p:nvSpPr>
        <p:spPr>
          <a:xfrm>
            <a:off x="413675" y="852900"/>
            <a:ext cx="8501400" cy="3877500"/>
          </a:xfrm>
          <a:prstGeom prst="roundRect">
            <a:avLst>
              <a:gd fmla="val 2492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9"/>
          <p:cNvSpPr/>
          <p:nvPr/>
        </p:nvSpPr>
        <p:spPr>
          <a:xfrm>
            <a:off x="90575" y="67875"/>
            <a:ext cx="21018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Introduction</a:t>
            </a:r>
            <a:endParaRPr b="1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16" name="Google Shape;716;p109"/>
          <p:cNvSpPr txBox="1"/>
          <p:nvPr>
            <p:ph idx="4294967295" type="title"/>
          </p:nvPr>
        </p:nvSpPr>
        <p:spPr>
          <a:xfrm>
            <a:off x="663576" y="897475"/>
            <a:ext cx="57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Dataset description </a:t>
            </a:r>
            <a:r>
              <a:rPr b="1" lang="en" sz="1000">
                <a:solidFill>
                  <a:schemeClr val="accent1"/>
                </a:solidFill>
              </a:rPr>
              <a:t>dataset source: 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NLM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717" name="Google Shape;717;p109"/>
          <p:cNvSpPr txBox="1"/>
          <p:nvPr>
            <p:ph idx="4294967295" type="body"/>
          </p:nvPr>
        </p:nvSpPr>
        <p:spPr>
          <a:xfrm>
            <a:off x="968525" y="1241497"/>
            <a:ext cx="737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The dataset is from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National Library of Medicine (NLM) hosts a repository of segmented cells from the thin blood smear slide images from the Malaria Screener research activity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dataset contains a total of </a:t>
            </a:r>
            <a:r>
              <a:rPr b="1"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27,558 cell images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with equal instances of parasitized and uninfected cells.</a:t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8" name="Google Shape;718;p109"/>
          <p:cNvSpPr txBox="1"/>
          <p:nvPr>
            <p:ph idx="4294967295" type="body"/>
          </p:nvPr>
        </p:nvSpPr>
        <p:spPr>
          <a:xfrm>
            <a:off x="974625" y="2460700"/>
            <a:ext cx="7269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3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layer(filters 32, 64, 64). Each layer has a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MaxPool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 of (2,2), Kernel_size of 3x3 and Activation function ‘relu’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FC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i="1" lang="en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 neurons</a:t>
            </a: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‘relu’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the activation function,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 (0.5) and </a:t>
            </a:r>
            <a:r>
              <a:rPr i="1" lang="en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Adam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i="1" lang="en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neuron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sigmoid activation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09"/>
          <p:cNvSpPr txBox="1"/>
          <p:nvPr>
            <p:ph idx="4294967295" type="body"/>
          </p:nvPr>
        </p:nvSpPr>
        <p:spPr>
          <a:xfrm>
            <a:off x="214200" y="2155900"/>
            <a:ext cx="473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NN </a:t>
            </a:r>
            <a:r>
              <a:rPr b="1" lang="en" sz="1600">
                <a:solidFill>
                  <a:srgbClr val="000000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Architecture</a:t>
            </a:r>
            <a:r>
              <a:rPr b="1" lang="en" sz="1600">
                <a:solidFill>
                  <a:srgbClr val="000000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b="1" sz="1600">
              <a:solidFill>
                <a:srgbClr val="000000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20" name="Google Shape;720;p109"/>
          <p:cNvSpPr txBox="1"/>
          <p:nvPr>
            <p:ph idx="4294967295" type="title"/>
          </p:nvPr>
        </p:nvSpPr>
        <p:spPr>
          <a:xfrm>
            <a:off x="663576" y="3488275"/>
            <a:ext cx="5799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Objective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721" name="Google Shape;721;p109"/>
          <p:cNvSpPr txBox="1"/>
          <p:nvPr>
            <p:ph idx="4294967295" type="body"/>
          </p:nvPr>
        </p:nvSpPr>
        <p:spPr>
          <a:xfrm>
            <a:off x="968525" y="3908497"/>
            <a:ext cx="737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Using deep neural network build  a model to detect malaria parasite in thin-blood smear images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0"/>
          <p:cNvSpPr/>
          <p:nvPr/>
        </p:nvSpPr>
        <p:spPr>
          <a:xfrm>
            <a:off x="90575" y="67875"/>
            <a:ext cx="2198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Preprocessing &amp; EDA</a:t>
            </a:r>
            <a:endParaRPr b="1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27" name="Google Shape;727;p110"/>
          <p:cNvSpPr/>
          <p:nvPr/>
        </p:nvSpPr>
        <p:spPr>
          <a:xfrm>
            <a:off x="413675" y="852900"/>
            <a:ext cx="8397300" cy="1028700"/>
          </a:xfrm>
          <a:prstGeom prst="roundRect">
            <a:avLst>
              <a:gd fmla="val 2492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10"/>
          <p:cNvSpPr txBox="1"/>
          <p:nvPr>
            <p:ph type="title"/>
          </p:nvPr>
        </p:nvSpPr>
        <p:spPr>
          <a:xfrm>
            <a:off x="663576" y="897475"/>
            <a:ext cx="57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Preprocessing &amp; EDA</a:t>
            </a:r>
            <a:endParaRPr b="1" sz="2500">
              <a:solidFill>
                <a:schemeClr val="accent1"/>
              </a:solidFill>
            </a:endParaRPr>
          </a:p>
        </p:txBody>
      </p:sp>
      <p:sp>
        <p:nvSpPr>
          <p:cNvPr id="729" name="Google Shape;729;p110"/>
          <p:cNvSpPr txBox="1"/>
          <p:nvPr>
            <p:ph idx="4294967295" type="body"/>
          </p:nvPr>
        </p:nvSpPr>
        <p:spPr>
          <a:xfrm>
            <a:off x="968525" y="1278900"/>
            <a:ext cx="7590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Since, images were </a:t>
            </a:r>
            <a:r>
              <a:rPr lang="en" sz="1200">
                <a:solidFill>
                  <a:srgbClr val="000000"/>
                </a:solidFill>
                <a:highlight>
                  <a:schemeClr val="accent5"/>
                </a:highlight>
                <a:latin typeface="Didact Gothic"/>
                <a:ea typeface="Didact Gothic"/>
                <a:cs typeface="Didact Gothic"/>
                <a:sym typeface="Didact Gothic"/>
              </a:rPr>
              <a:t>acquired using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smartphone’s built-in camera these images are of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different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size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. I </a:t>
            </a:r>
            <a:r>
              <a:rPr lang="en" sz="1200">
                <a:solidFill>
                  <a:srgbClr val="000000"/>
                </a:solidFill>
                <a:highlight>
                  <a:schemeClr val="accent5"/>
                </a:highlight>
                <a:latin typeface="Didact Gothic"/>
                <a:ea typeface="Didact Gothic"/>
                <a:cs typeface="Didact Gothic"/>
                <a:sym typeface="Didact Gothic"/>
              </a:rPr>
              <a:t>reshaped all the image with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the average size of 130.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30" name="Google Shape;73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000" y="3056475"/>
            <a:ext cx="1852382" cy="1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307" y="3106525"/>
            <a:ext cx="1770135" cy="1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32" y="2315950"/>
            <a:ext cx="2769875" cy="275041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110"/>
          <p:cNvSpPr txBox="1"/>
          <p:nvPr>
            <p:ph idx="4294967295" type="body"/>
          </p:nvPr>
        </p:nvSpPr>
        <p:spPr>
          <a:xfrm>
            <a:off x="5794550" y="2737225"/>
            <a:ext cx="154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Uninfected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cell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4" name="Google Shape;734;p110"/>
          <p:cNvSpPr txBox="1"/>
          <p:nvPr>
            <p:ph idx="4294967295" type="body"/>
          </p:nvPr>
        </p:nvSpPr>
        <p:spPr>
          <a:xfrm>
            <a:off x="3660950" y="2737225"/>
            <a:ext cx="154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ected cell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35" name="Google Shape;735;p110"/>
          <p:cNvSpPr txBox="1"/>
          <p:nvPr>
            <p:ph idx="4294967295" type="body"/>
          </p:nvPr>
        </p:nvSpPr>
        <p:spPr>
          <a:xfrm>
            <a:off x="110675" y="2022850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Visualization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to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capture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average size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1"/>
          <p:cNvSpPr/>
          <p:nvPr/>
        </p:nvSpPr>
        <p:spPr>
          <a:xfrm>
            <a:off x="90575" y="67875"/>
            <a:ext cx="2198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Preprocessing &amp; EDA</a:t>
            </a:r>
            <a:endParaRPr b="1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41" name="Google Shape;741;p111"/>
          <p:cNvSpPr/>
          <p:nvPr/>
        </p:nvSpPr>
        <p:spPr>
          <a:xfrm>
            <a:off x="413675" y="852900"/>
            <a:ext cx="8397300" cy="617400"/>
          </a:xfrm>
          <a:prstGeom prst="roundRect">
            <a:avLst>
              <a:gd fmla="val 2492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11"/>
          <p:cNvSpPr txBox="1"/>
          <p:nvPr>
            <p:ph type="title"/>
          </p:nvPr>
        </p:nvSpPr>
        <p:spPr>
          <a:xfrm>
            <a:off x="663576" y="897475"/>
            <a:ext cx="57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Image Data Generator</a:t>
            </a:r>
            <a:endParaRPr b="1" sz="2500">
              <a:solidFill>
                <a:schemeClr val="accent1"/>
              </a:solidFill>
            </a:endParaRPr>
          </a:p>
        </p:txBody>
      </p:sp>
      <p:pic>
        <p:nvPicPr>
          <p:cNvPr id="743" name="Google Shape;74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550" y="2640450"/>
            <a:ext cx="23717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50" y="1873925"/>
            <a:ext cx="23717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25" y="2021350"/>
            <a:ext cx="23717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11"/>
          <p:cNvSpPr txBox="1"/>
          <p:nvPr>
            <p:ph idx="4294967295" type="body"/>
          </p:nvPr>
        </p:nvSpPr>
        <p:spPr>
          <a:xfrm>
            <a:off x="110675" y="1641850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Original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Image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7" name="Google Shape;747;p111"/>
          <p:cNvSpPr txBox="1"/>
          <p:nvPr>
            <p:ph idx="4294967295" type="body"/>
          </p:nvPr>
        </p:nvSpPr>
        <p:spPr>
          <a:xfrm>
            <a:off x="2778175" y="2163550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Random </a:t>
            </a: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rotation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8" name="Google Shape;748;p111"/>
          <p:cNvSpPr txBox="1"/>
          <p:nvPr>
            <p:ph idx="4294967295" type="body"/>
          </p:nvPr>
        </p:nvSpPr>
        <p:spPr>
          <a:xfrm>
            <a:off x="5623875" y="1547825"/>
            <a:ext cx="2957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Random shift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12"/>
          <p:cNvSpPr/>
          <p:nvPr/>
        </p:nvSpPr>
        <p:spPr>
          <a:xfrm>
            <a:off x="90575" y="67875"/>
            <a:ext cx="2528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Architecture</a:t>
            </a:r>
            <a:endParaRPr b="1" sz="13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54" name="Google Shape;754;p112"/>
          <p:cNvSpPr/>
          <p:nvPr/>
        </p:nvSpPr>
        <p:spPr>
          <a:xfrm>
            <a:off x="6241250" y="-33900"/>
            <a:ext cx="3792000" cy="5260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12"/>
          <p:cNvSpPr txBox="1"/>
          <p:nvPr/>
        </p:nvSpPr>
        <p:spPr>
          <a:xfrm>
            <a:off x="6289875" y="1297250"/>
            <a:ext cx="30045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3 CNN layers </a:t>
            </a: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(filters 32, 64, 64)</a:t>
            </a:r>
            <a:endParaRPr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Kernel (3x3)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Activation ‘relu’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MaxPool2d (2,2)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FC layer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# neurons 128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Activation ‘relu’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Dropout 0.5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Output layer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# neurons 1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AutoNum type="alphaL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Activation ‘sigmoid’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Optimizer ‘Adam’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56" name="Google Shape;75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975"/>
            <a:ext cx="4695888" cy="419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3"/>
          <p:cNvSpPr/>
          <p:nvPr/>
        </p:nvSpPr>
        <p:spPr>
          <a:xfrm>
            <a:off x="90575" y="67875"/>
            <a:ext cx="3023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</a:t>
            </a: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Assessment</a:t>
            </a:r>
            <a:endParaRPr b="1" sz="13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pSp>
        <p:nvGrpSpPr>
          <p:cNvPr id="762" name="Google Shape;762;p113"/>
          <p:cNvGrpSpPr/>
          <p:nvPr/>
        </p:nvGrpSpPr>
        <p:grpSpPr>
          <a:xfrm>
            <a:off x="2861190" y="973000"/>
            <a:ext cx="2696328" cy="1201811"/>
            <a:chOff x="6208777" y="1888177"/>
            <a:chExt cx="3743340" cy="1757548"/>
          </a:xfrm>
        </p:grpSpPr>
        <p:grpSp>
          <p:nvGrpSpPr>
            <p:cNvPr id="763" name="Google Shape;763;p113"/>
            <p:cNvGrpSpPr/>
            <p:nvPr/>
          </p:nvGrpSpPr>
          <p:grpSpPr>
            <a:xfrm>
              <a:off x="6208777" y="1888177"/>
              <a:ext cx="3743340" cy="391885"/>
              <a:chOff x="4403727" y="1888177"/>
              <a:chExt cx="3743340" cy="391885"/>
            </a:xfrm>
          </p:grpSpPr>
          <p:sp>
            <p:nvSpPr>
              <p:cNvPr id="764" name="Google Shape;764;p113"/>
              <p:cNvSpPr/>
              <p:nvPr/>
            </p:nvSpPr>
            <p:spPr>
              <a:xfrm>
                <a:off x="4403727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13"/>
              <p:cNvSpPr/>
              <p:nvPr/>
            </p:nvSpPr>
            <p:spPr>
              <a:xfrm>
                <a:off x="4887308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13"/>
              <p:cNvSpPr/>
              <p:nvPr/>
            </p:nvSpPr>
            <p:spPr>
              <a:xfrm>
                <a:off x="5370889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13"/>
              <p:cNvSpPr/>
              <p:nvPr/>
            </p:nvSpPr>
            <p:spPr>
              <a:xfrm>
                <a:off x="5854470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13"/>
              <p:cNvSpPr/>
              <p:nvPr/>
            </p:nvSpPr>
            <p:spPr>
              <a:xfrm>
                <a:off x="6338051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13"/>
              <p:cNvSpPr/>
              <p:nvPr/>
            </p:nvSpPr>
            <p:spPr>
              <a:xfrm>
                <a:off x="6821632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13"/>
              <p:cNvSpPr/>
              <p:nvPr/>
            </p:nvSpPr>
            <p:spPr>
              <a:xfrm>
                <a:off x="7305213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13"/>
              <p:cNvSpPr/>
              <p:nvPr/>
            </p:nvSpPr>
            <p:spPr>
              <a:xfrm>
                <a:off x="7788793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2" name="Google Shape;772;p113"/>
            <p:cNvGrpSpPr/>
            <p:nvPr/>
          </p:nvGrpSpPr>
          <p:grpSpPr>
            <a:xfrm>
              <a:off x="6208777" y="2571009"/>
              <a:ext cx="3259761" cy="391885"/>
              <a:chOff x="4403727" y="1888177"/>
              <a:chExt cx="3259761" cy="391885"/>
            </a:xfrm>
          </p:grpSpPr>
          <p:sp>
            <p:nvSpPr>
              <p:cNvPr id="773" name="Google Shape;773;p113"/>
              <p:cNvSpPr/>
              <p:nvPr/>
            </p:nvSpPr>
            <p:spPr>
              <a:xfrm>
                <a:off x="4403727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13"/>
              <p:cNvSpPr/>
              <p:nvPr/>
            </p:nvSpPr>
            <p:spPr>
              <a:xfrm>
                <a:off x="4887308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13"/>
              <p:cNvSpPr/>
              <p:nvPr/>
            </p:nvSpPr>
            <p:spPr>
              <a:xfrm>
                <a:off x="5370889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13"/>
              <p:cNvSpPr/>
              <p:nvPr/>
            </p:nvSpPr>
            <p:spPr>
              <a:xfrm>
                <a:off x="5854470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13"/>
              <p:cNvSpPr/>
              <p:nvPr/>
            </p:nvSpPr>
            <p:spPr>
              <a:xfrm>
                <a:off x="6338051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13"/>
              <p:cNvSpPr/>
              <p:nvPr/>
            </p:nvSpPr>
            <p:spPr>
              <a:xfrm>
                <a:off x="6821632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13"/>
              <p:cNvSpPr/>
              <p:nvPr/>
            </p:nvSpPr>
            <p:spPr>
              <a:xfrm>
                <a:off x="7305213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13"/>
            <p:cNvGrpSpPr/>
            <p:nvPr/>
          </p:nvGrpSpPr>
          <p:grpSpPr>
            <a:xfrm>
              <a:off x="6208777" y="3253840"/>
              <a:ext cx="2776179" cy="391885"/>
              <a:chOff x="4403727" y="1888177"/>
              <a:chExt cx="2776179" cy="391885"/>
            </a:xfrm>
          </p:grpSpPr>
          <p:sp>
            <p:nvSpPr>
              <p:cNvPr id="781" name="Google Shape;781;p113"/>
              <p:cNvSpPr/>
              <p:nvPr/>
            </p:nvSpPr>
            <p:spPr>
              <a:xfrm>
                <a:off x="4403727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13"/>
              <p:cNvSpPr/>
              <p:nvPr/>
            </p:nvSpPr>
            <p:spPr>
              <a:xfrm>
                <a:off x="4887308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13"/>
              <p:cNvSpPr/>
              <p:nvPr/>
            </p:nvSpPr>
            <p:spPr>
              <a:xfrm>
                <a:off x="5370889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13"/>
              <p:cNvSpPr/>
              <p:nvPr/>
            </p:nvSpPr>
            <p:spPr>
              <a:xfrm>
                <a:off x="5854470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13"/>
              <p:cNvSpPr/>
              <p:nvPr/>
            </p:nvSpPr>
            <p:spPr>
              <a:xfrm>
                <a:off x="6338051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13"/>
              <p:cNvSpPr/>
              <p:nvPr/>
            </p:nvSpPr>
            <p:spPr>
              <a:xfrm>
                <a:off x="6821632" y="1888177"/>
                <a:ext cx="358274" cy="391885"/>
              </a:xfrm>
              <a:custGeom>
                <a:rect b="b" l="l" r="r" t="t"/>
                <a:pathLst>
                  <a:path extrusionOk="0" h="6556" w="6560">
                    <a:moveTo>
                      <a:pt x="3237" y="0"/>
                    </a:moveTo>
                    <a:lnTo>
                      <a:pt x="3387" y="4"/>
                    </a:lnTo>
                    <a:lnTo>
                      <a:pt x="3536" y="16"/>
                    </a:lnTo>
                    <a:lnTo>
                      <a:pt x="3686" y="40"/>
                    </a:lnTo>
                    <a:lnTo>
                      <a:pt x="3772" y="58"/>
                    </a:lnTo>
                    <a:lnTo>
                      <a:pt x="3857" y="84"/>
                    </a:lnTo>
                    <a:lnTo>
                      <a:pt x="3941" y="114"/>
                    </a:lnTo>
                    <a:lnTo>
                      <a:pt x="4021" y="151"/>
                    </a:lnTo>
                    <a:lnTo>
                      <a:pt x="4099" y="193"/>
                    </a:lnTo>
                    <a:lnTo>
                      <a:pt x="4173" y="243"/>
                    </a:lnTo>
                    <a:lnTo>
                      <a:pt x="4242" y="299"/>
                    </a:lnTo>
                    <a:lnTo>
                      <a:pt x="4306" y="361"/>
                    </a:lnTo>
                    <a:lnTo>
                      <a:pt x="4370" y="435"/>
                    </a:lnTo>
                    <a:lnTo>
                      <a:pt x="4426" y="514"/>
                    </a:lnTo>
                    <a:lnTo>
                      <a:pt x="4472" y="600"/>
                    </a:lnTo>
                    <a:lnTo>
                      <a:pt x="4512" y="690"/>
                    </a:lnTo>
                    <a:lnTo>
                      <a:pt x="4542" y="781"/>
                    </a:lnTo>
                    <a:lnTo>
                      <a:pt x="4565" y="875"/>
                    </a:lnTo>
                    <a:lnTo>
                      <a:pt x="4583" y="973"/>
                    </a:lnTo>
                    <a:lnTo>
                      <a:pt x="4595" y="1068"/>
                    </a:lnTo>
                    <a:lnTo>
                      <a:pt x="4599" y="1166"/>
                    </a:lnTo>
                    <a:lnTo>
                      <a:pt x="4601" y="1527"/>
                    </a:lnTo>
                    <a:lnTo>
                      <a:pt x="4599" y="1888"/>
                    </a:lnTo>
                    <a:lnTo>
                      <a:pt x="4603" y="1912"/>
                    </a:lnTo>
                    <a:lnTo>
                      <a:pt x="4615" y="1934"/>
                    </a:lnTo>
                    <a:lnTo>
                      <a:pt x="4629" y="1955"/>
                    </a:lnTo>
                    <a:lnTo>
                      <a:pt x="4643" y="1975"/>
                    </a:lnTo>
                    <a:lnTo>
                      <a:pt x="4675" y="2035"/>
                    </a:lnTo>
                    <a:lnTo>
                      <a:pt x="4697" y="2097"/>
                    </a:lnTo>
                    <a:lnTo>
                      <a:pt x="4709" y="2161"/>
                    </a:lnTo>
                    <a:lnTo>
                      <a:pt x="4715" y="2227"/>
                    </a:lnTo>
                    <a:lnTo>
                      <a:pt x="4711" y="2292"/>
                    </a:lnTo>
                    <a:lnTo>
                      <a:pt x="4699" y="2358"/>
                    </a:lnTo>
                    <a:lnTo>
                      <a:pt x="4679" y="2420"/>
                    </a:lnTo>
                    <a:lnTo>
                      <a:pt x="4651" y="2480"/>
                    </a:lnTo>
                    <a:lnTo>
                      <a:pt x="4617" y="2535"/>
                    </a:lnTo>
                    <a:lnTo>
                      <a:pt x="4573" y="2585"/>
                    </a:lnTo>
                    <a:lnTo>
                      <a:pt x="4554" y="2603"/>
                    </a:lnTo>
                    <a:lnTo>
                      <a:pt x="4534" y="2621"/>
                    </a:lnTo>
                    <a:lnTo>
                      <a:pt x="4516" y="2639"/>
                    </a:lnTo>
                    <a:lnTo>
                      <a:pt x="4502" y="2661"/>
                    </a:lnTo>
                    <a:lnTo>
                      <a:pt x="4492" y="2685"/>
                    </a:lnTo>
                    <a:lnTo>
                      <a:pt x="4448" y="2819"/>
                    </a:lnTo>
                    <a:lnTo>
                      <a:pt x="4394" y="2948"/>
                    </a:lnTo>
                    <a:lnTo>
                      <a:pt x="4334" y="3076"/>
                    </a:lnTo>
                    <a:lnTo>
                      <a:pt x="4264" y="3197"/>
                    </a:lnTo>
                    <a:lnTo>
                      <a:pt x="4187" y="3313"/>
                    </a:lnTo>
                    <a:lnTo>
                      <a:pt x="4099" y="3425"/>
                    </a:lnTo>
                    <a:lnTo>
                      <a:pt x="4099" y="3688"/>
                    </a:lnTo>
                    <a:lnTo>
                      <a:pt x="4105" y="3783"/>
                    </a:lnTo>
                    <a:lnTo>
                      <a:pt x="4121" y="3875"/>
                    </a:lnTo>
                    <a:lnTo>
                      <a:pt x="4147" y="3965"/>
                    </a:lnTo>
                    <a:lnTo>
                      <a:pt x="4183" y="4048"/>
                    </a:lnTo>
                    <a:lnTo>
                      <a:pt x="4226" y="4128"/>
                    </a:lnTo>
                    <a:lnTo>
                      <a:pt x="4280" y="4200"/>
                    </a:lnTo>
                    <a:lnTo>
                      <a:pt x="4340" y="4268"/>
                    </a:lnTo>
                    <a:lnTo>
                      <a:pt x="4406" y="4328"/>
                    </a:lnTo>
                    <a:lnTo>
                      <a:pt x="4480" y="4379"/>
                    </a:lnTo>
                    <a:lnTo>
                      <a:pt x="4560" y="4423"/>
                    </a:lnTo>
                    <a:lnTo>
                      <a:pt x="4643" y="4459"/>
                    </a:lnTo>
                    <a:lnTo>
                      <a:pt x="4731" y="4485"/>
                    </a:lnTo>
                    <a:lnTo>
                      <a:pt x="4825" y="4501"/>
                    </a:lnTo>
                    <a:lnTo>
                      <a:pt x="4921" y="4507"/>
                    </a:lnTo>
                    <a:lnTo>
                      <a:pt x="5329" y="4507"/>
                    </a:lnTo>
                    <a:lnTo>
                      <a:pt x="5335" y="4509"/>
                    </a:lnTo>
                    <a:lnTo>
                      <a:pt x="5349" y="4513"/>
                    </a:lnTo>
                    <a:lnTo>
                      <a:pt x="5371" y="4521"/>
                    </a:lnTo>
                    <a:lnTo>
                      <a:pt x="5403" y="4535"/>
                    </a:lnTo>
                    <a:lnTo>
                      <a:pt x="5443" y="4551"/>
                    </a:lnTo>
                    <a:lnTo>
                      <a:pt x="5489" y="4573"/>
                    </a:lnTo>
                    <a:lnTo>
                      <a:pt x="5541" y="4599"/>
                    </a:lnTo>
                    <a:lnTo>
                      <a:pt x="5599" y="4630"/>
                    </a:lnTo>
                    <a:lnTo>
                      <a:pt x="5660" y="4668"/>
                    </a:lnTo>
                    <a:lnTo>
                      <a:pt x="5726" y="4712"/>
                    </a:lnTo>
                    <a:lnTo>
                      <a:pt x="5798" y="4764"/>
                    </a:lnTo>
                    <a:lnTo>
                      <a:pt x="5872" y="4822"/>
                    </a:lnTo>
                    <a:lnTo>
                      <a:pt x="5948" y="4890"/>
                    </a:lnTo>
                    <a:lnTo>
                      <a:pt x="6023" y="4963"/>
                    </a:lnTo>
                    <a:lnTo>
                      <a:pt x="6103" y="5045"/>
                    </a:lnTo>
                    <a:lnTo>
                      <a:pt x="6181" y="5137"/>
                    </a:lnTo>
                    <a:lnTo>
                      <a:pt x="6261" y="5236"/>
                    </a:lnTo>
                    <a:lnTo>
                      <a:pt x="6339" y="5346"/>
                    </a:lnTo>
                    <a:lnTo>
                      <a:pt x="6414" y="5466"/>
                    </a:lnTo>
                    <a:lnTo>
                      <a:pt x="6488" y="5595"/>
                    </a:lnTo>
                    <a:lnTo>
                      <a:pt x="6560" y="5737"/>
                    </a:lnTo>
                    <a:lnTo>
                      <a:pt x="6560" y="6145"/>
                    </a:lnTo>
                    <a:lnTo>
                      <a:pt x="6554" y="6213"/>
                    </a:lnTo>
                    <a:lnTo>
                      <a:pt x="6538" y="6275"/>
                    </a:lnTo>
                    <a:lnTo>
                      <a:pt x="6514" y="6335"/>
                    </a:lnTo>
                    <a:lnTo>
                      <a:pt x="6480" y="6389"/>
                    </a:lnTo>
                    <a:lnTo>
                      <a:pt x="6440" y="6436"/>
                    </a:lnTo>
                    <a:lnTo>
                      <a:pt x="6392" y="6476"/>
                    </a:lnTo>
                    <a:lnTo>
                      <a:pt x="6339" y="6510"/>
                    </a:lnTo>
                    <a:lnTo>
                      <a:pt x="6279" y="6536"/>
                    </a:lnTo>
                    <a:lnTo>
                      <a:pt x="6217" y="6550"/>
                    </a:lnTo>
                    <a:lnTo>
                      <a:pt x="6149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0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5737"/>
                    </a:lnTo>
                    <a:lnTo>
                      <a:pt x="72" y="5595"/>
                    </a:lnTo>
                    <a:lnTo>
                      <a:pt x="146" y="5466"/>
                    </a:lnTo>
                    <a:lnTo>
                      <a:pt x="221" y="5346"/>
                    </a:lnTo>
                    <a:lnTo>
                      <a:pt x="299" y="5236"/>
                    </a:lnTo>
                    <a:lnTo>
                      <a:pt x="377" y="5137"/>
                    </a:lnTo>
                    <a:lnTo>
                      <a:pt x="457" y="5045"/>
                    </a:lnTo>
                    <a:lnTo>
                      <a:pt x="535" y="4963"/>
                    </a:lnTo>
                    <a:lnTo>
                      <a:pt x="612" y="4890"/>
                    </a:lnTo>
                    <a:lnTo>
                      <a:pt x="688" y="4822"/>
                    </a:lnTo>
                    <a:lnTo>
                      <a:pt x="762" y="4764"/>
                    </a:lnTo>
                    <a:lnTo>
                      <a:pt x="832" y="4712"/>
                    </a:lnTo>
                    <a:lnTo>
                      <a:pt x="900" y="4668"/>
                    </a:lnTo>
                    <a:lnTo>
                      <a:pt x="961" y="4630"/>
                    </a:lnTo>
                    <a:lnTo>
                      <a:pt x="1019" y="4599"/>
                    </a:lnTo>
                    <a:lnTo>
                      <a:pt x="1071" y="4573"/>
                    </a:lnTo>
                    <a:lnTo>
                      <a:pt x="1117" y="4551"/>
                    </a:lnTo>
                    <a:lnTo>
                      <a:pt x="1157" y="4535"/>
                    </a:lnTo>
                    <a:lnTo>
                      <a:pt x="1187" y="4521"/>
                    </a:lnTo>
                    <a:lnTo>
                      <a:pt x="1211" y="4513"/>
                    </a:lnTo>
                    <a:lnTo>
                      <a:pt x="1225" y="4509"/>
                    </a:lnTo>
                    <a:lnTo>
                      <a:pt x="1231" y="4507"/>
                    </a:lnTo>
                    <a:lnTo>
                      <a:pt x="1640" y="4507"/>
                    </a:lnTo>
                    <a:lnTo>
                      <a:pt x="1735" y="4501"/>
                    </a:lnTo>
                    <a:lnTo>
                      <a:pt x="1827" y="4485"/>
                    </a:lnTo>
                    <a:lnTo>
                      <a:pt x="1917" y="4459"/>
                    </a:lnTo>
                    <a:lnTo>
                      <a:pt x="2001" y="4423"/>
                    </a:lnTo>
                    <a:lnTo>
                      <a:pt x="2080" y="4379"/>
                    </a:lnTo>
                    <a:lnTo>
                      <a:pt x="2152" y="4328"/>
                    </a:lnTo>
                    <a:lnTo>
                      <a:pt x="2220" y="4268"/>
                    </a:lnTo>
                    <a:lnTo>
                      <a:pt x="2280" y="4200"/>
                    </a:lnTo>
                    <a:lnTo>
                      <a:pt x="2332" y="4128"/>
                    </a:lnTo>
                    <a:lnTo>
                      <a:pt x="2377" y="4048"/>
                    </a:lnTo>
                    <a:lnTo>
                      <a:pt x="2411" y="3965"/>
                    </a:lnTo>
                    <a:lnTo>
                      <a:pt x="2437" y="3875"/>
                    </a:lnTo>
                    <a:lnTo>
                      <a:pt x="2455" y="3783"/>
                    </a:lnTo>
                    <a:lnTo>
                      <a:pt x="2459" y="3688"/>
                    </a:lnTo>
                    <a:lnTo>
                      <a:pt x="2459" y="3417"/>
                    </a:lnTo>
                    <a:lnTo>
                      <a:pt x="2381" y="3317"/>
                    </a:lnTo>
                    <a:lnTo>
                      <a:pt x="2310" y="3211"/>
                    </a:lnTo>
                    <a:lnTo>
                      <a:pt x="2244" y="3104"/>
                    </a:lnTo>
                    <a:lnTo>
                      <a:pt x="2184" y="2990"/>
                    </a:lnTo>
                    <a:lnTo>
                      <a:pt x="2134" y="2874"/>
                    </a:lnTo>
                    <a:lnTo>
                      <a:pt x="2090" y="2755"/>
                    </a:lnTo>
                    <a:lnTo>
                      <a:pt x="2080" y="2725"/>
                    </a:lnTo>
                    <a:lnTo>
                      <a:pt x="2072" y="2695"/>
                    </a:lnTo>
                    <a:lnTo>
                      <a:pt x="2060" y="2665"/>
                    </a:lnTo>
                    <a:lnTo>
                      <a:pt x="2042" y="2639"/>
                    </a:lnTo>
                    <a:lnTo>
                      <a:pt x="2020" y="2617"/>
                    </a:lnTo>
                    <a:lnTo>
                      <a:pt x="1971" y="2569"/>
                    </a:lnTo>
                    <a:lnTo>
                      <a:pt x="1929" y="2516"/>
                    </a:lnTo>
                    <a:lnTo>
                      <a:pt x="1895" y="2458"/>
                    </a:lnTo>
                    <a:lnTo>
                      <a:pt x="1871" y="2394"/>
                    </a:lnTo>
                    <a:lnTo>
                      <a:pt x="1853" y="2328"/>
                    </a:lnTo>
                    <a:lnTo>
                      <a:pt x="1845" y="2260"/>
                    </a:lnTo>
                    <a:lnTo>
                      <a:pt x="1847" y="2193"/>
                    </a:lnTo>
                    <a:lnTo>
                      <a:pt x="1857" y="2125"/>
                    </a:lnTo>
                    <a:lnTo>
                      <a:pt x="1875" y="2059"/>
                    </a:lnTo>
                    <a:lnTo>
                      <a:pt x="1905" y="1997"/>
                    </a:lnTo>
                    <a:lnTo>
                      <a:pt x="1917" y="1973"/>
                    </a:lnTo>
                    <a:lnTo>
                      <a:pt x="1933" y="1949"/>
                    </a:lnTo>
                    <a:lnTo>
                      <a:pt x="1947" y="1926"/>
                    </a:lnTo>
                    <a:lnTo>
                      <a:pt x="1957" y="1902"/>
                    </a:lnTo>
                    <a:lnTo>
                      <a:pt x="1959" y="1874"/>
                    </a:lnTo>
                    <a:lnTo>
                      <a:pt x="1959" y="1507"/>
                    </a:lnTo>
                    <a:lnTo>
                      <a:pt x="1961" y="1138"/>
                    </a:lnTo>
                    <a:lnTo>
                      <a:pt x="1969" y="1040"/>
                    </a:lnTo>
                    <a:lnTo>
                      <a:pt x="1981" y="945"/>
                    </a:lnTo>
                    <a:lnTo>
                      <a:pt x="2001" y="847"/>
                    </a:lnTo>
                    <a:lnTo>
                      <a:pt x="2028" y="753"/>
                    </a:lnTo>
                    <a:lnTo>
                      <a:pt x="2062" y="662"/>
                    </a:lnTo>
                    <a:lnTo>
                      <a:pt x="2106" y="574"/>
                    </a:lnTo>
                    <a:lnTo>
                      <a:pt x="2156" y="490"/>
                    </a:lnTo>
                    <a:lnTo>
                      <a:pt x="2216" y="411"/>
                    </a:lnTo>
                    <a:lnTo>
                      <a:pt x="2282" y="339"/>
                    </a:lnTo>
                    <a:lnTo>
                      <a:pt x="2356" y="275"/>
                    </a:lnTo>
                    <a:lnTo>
                      <a:pt x="2435" y="217"/>
                    </a:lnTo>
                    <a:lnTo>
                      <a:pt x="2519" y="165"/>
                    </a:lnTo>
                    <a:lnTo>
                      <a:pt x="2607" y="124"/>
                    </a:lnTo>
                    <a:lnTo>
                      <a:pt x="2699" y="88"/>
                    </a:lnTo>
                    <a:lnTo>
                      <a:pt x="2792" y="60"/>
                    </a:lnTo>
                    <a:lnTo>
                      <a:pt x="2940" y="30"/>
                    </a:lnTo>
                    <a:lnTo>
                      <a:pt x="3088" y="10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8383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7" name="Google Shape;787;p113"/>
          <p:cNvSpPr/>
          <p:nvPr/>
        </p:nvSpPr>
        <p:spPr>
          <a:xfrm>
            <a:off x="332225" y="790850"/>
            <a:ext cx="2274000" cy="15663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13"/>
          <p:cNvSpPr/>
          <p:nvPr/>
        </p:nvSpPr>
        <p:spPr>
          <a:xfrm>
            <a:off x="342418" y="779202"/>
            <a:ext cx="225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95</a:t>
            </a:r>
            <a:r>
              <a:rPr b="1" lang="en" sz="58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%</a:t>
            </a:r>
            <a:endParaRPr b="1" sz="10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9" name="Google Shape;789;p113"/>
          <p:cNvSpPr txBox="1"/>
          <p:nvPr/>
        </p:nvSpPr>
        <p:spPr>
          <a:xfrm>
            <a:off x="6270028" y="757728"/>
            <a:ext cx="129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loss</a:t>
            </a:r>
            <a:endParaRPr b="1" sz="18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90" name="Google Shape;790;p113"/>
          <p:cNvSpPr txBox="1"/>
          <p:nvPr/>
        </p:nvSpPr>
        <p:spPr>
          <a:xfrm>
            <a:off x="6263550" y="1094905"/>
            <a:ext cx="1297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0.13</a:t>
            </a:r>
            <a:endParaRPr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1" name="Google Shape;791;p113"/>
          <p:cNvSpPr txBox="1"/>
          <p:nvPr/>
        </p:nvSpPr>
        <p:spPr>
          <a:xfrm>
            <a:off x="6270024" y="1473600"/>
            <a:ext cx="1565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TPR</a:t>
            </a:r>
            <a:endParaRPr b="1" sz="18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92" name="Google Shape;792;p113"/>
          <p:cNvSpPr txBox="1"/>
          <p:nvPr/>
        </p:nvSpPr>
        <p:spPr>
          <a:xfrm>
            <a:off x="6263550" y="1808776"/>
            <a:ext cx="1297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0.</a:t>
            </a:r>
            <a:r>
              <a:rPr lang="en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96</a:t>
            </a:r>
            <a:endParaRPr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3" name="Google Shape;793;p113"/>
          <p:cNvSpPr/>
          <p:nvPr/>
        </p:nvSpPr>
        <p:spPr>
          <a:xfrm flipH="1">
            <a:off x="6065692" y="888768"/>
            <a:ext cx="163200" cy="163200"/>
          </a:xfrm>
          <a:prstGeom prst="rtTriangle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sp>
        <p:nvSpPr>
          <p:cNvPr id="794" name="Google Shape;794;p113"/>
          <p:cNvSpPr/>
          <p:nvPr/>
        </p:nvSpPr>
        <p:spPr>
          <a:xfrm flipH="1">
            <a:off x="6065692" y="1623357"/>
            <a:ext cx="163200" cy="1632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sp>
        <p:nvSpPr>
          <p:cNvPr id="795" name="Google Shape;795;p113"/>
          <p:cNvSpPr txBox="1"/>
          <p:nvPr/>
        </p:nvSpPr>
        <p:spPr>
          <a:xfrm>
            <a:off x="7413024" y="711600"/>
            <a:ext cx="1565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TnR</a:t>
            </a:r>
            <a:endParaRPr b="1" sz="18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96" name="Google Shape;796;p113"/>
          <p:cNvSpPr txBox="1"/>
          <p:nvPr/>
        </p:nvSpPr>
        <p:spPr>
          <a:xfrm>
            <a:off x="7406550" y="1046776"/>
            <a:ext cx="1297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83838"/>
                </a:solidFill>
                <a:latin typeface="Didact Gothic"/>
                <a:ea typeface="Didact Gothic"/>
                <a:cs typeface="Didact Gothic"/>
                <a:sym typeface="Didact Gothic"/>
              </a:rPr>
              <a:t> 0.94</a:t>
            </a:r>
            <a:endParaRPr>
              <a:solidFill>
                <a:srgbClr val="3838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7" name="Google Shape;797;p113"/>
          <p:cNvSpPr/>
          <p:nvPr/>
        </p:nvSpPr>
        <p:spPr>
          <a:xfrm flipH="1">
            <a:off x="7208692" y="861357"/>
            <a:ext cx="163200" cy="1632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pic>
        <p:nvPicPr>
          <p:cNvPr id="798" name="Google Shape;79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403400"/>
            <a:ext cx="6931601" cy="2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4"/>
          <p:cNvSpPr/>
          <p:nvPr/>
        </p:nvSpPr>
        <p:spPr>
          <a:xfrm>
            <a:off x="90575" y="67875"/>
            <a:ext cx="3023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Assessment</a:t>
            </a:r>
            <a:endParaRPr b="1" sz="1300">
              <a:solidFill>
                <a:schemeClr val="accent6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aphicFrame>
        <p:nvGraphicFramePr>
          <p:cNvPr id="804" name="Google Shape;804;p114"/>
          <p:cNvGraphicFramePr/>
          <p:nvPr/>
        </p:nvGraphicFramePr>
        <p:xfrm>
          <a:off x="638275" y="179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{090FC2A0-2C3C-41FA-A59C-860AFEAE279E}</a:tableStyleId>
              </a:tblPr>
              <a:tblGrid>
                <a:gridCol w="1029225"/>
                <a:gridCol w="897325"/>
                <a:gridCol w="799350"/>
                <a:gridCol w="909575"/>
                <a:gridCol w="799350"/>
              </a:tblGrid>
              <a:tr h="43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Precision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0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Recall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F-Measure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class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3838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Weighted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Avg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5" name="Google Shape;805;p114"/>
          <p:cNvGraphicFramePr/>
          <p:nvPr/>
        </p:nvGraphicFramePr>
        <p:xfrm>
          <a:off x="6233750" y="1932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{090FC2A0-2C3C-41FA-A59C-860AFEAE279E}</a:tableStyleId>
              </a:tblPr>
              <a:tblGrid>
                <a:gridCol w="631825"/>
                <a:gridCol w="703500"/>
                <a:gridCol w="993750"/>
              </a:tblGrid>
              <a:tr h="4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0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1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class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43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1223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3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1255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1</a:t>
                      </a:r>
                      <a:endParaRPr sz="1000">
                        <a:solidFill>
                          <a:srgbClr val="FFFFFF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sp>
        <p:nvSpPr>
          <p:cNvPr id="806" name="Google Shape;806;p114"/>
          <p:cNvSpPr txBox="1"/>
          <p:nvPr/>
        </p:nvSpPr>
        <p:spPr>
          <a:xfrm>
            <a:off x="5905075" y="1521275"/>
            <a:ext cx="248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Confusion matrix</a:t>
            </a:r>
            <a:endParaRPr b="1" sz="16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07" name="Google Shape;807;p114"/>
          <p:cNvSpPr/>
          <p:nvPr/>
        </p:nvSpPr>
        <p:spPr>
          <a:xfrm flipH="1">
            <a:off x="5700742" y="1652318"/>
            <a:ext cx="163200" cy="163200"/>
          </a:xfrm>
          <a:prstGeom prst="rtTriangle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  <p:sp>
        <p:nvSpPr>
          <p:cNvPr id="808" name="Google Shape;808;p114"/>
          <p:cNvSpPr txBox="1"/>
          <p:nvPr/>
        </p:nvSpPr>
        <p:spPr>
          <a:xfrm>
            <a:off x="494675" y="1390225"/>
            <a:ext cx="3175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classification</a:t>
            </a:r>
            <a:r>
              <a:rPr b="1" lang="en" sz="1600">
                <a:solidFill>
                  <a:srgbClr val="383838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report</a:t>
            </a:r>
            <a:endParaRPr b="1" sz="1600">
              <a:solidFill>
                <a:srgbClr val="383838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09" name="Google Shape;809;p114"/>
          <p:cNvSpPr/>
          <p:nvPr/>
        </p:nvSpPr>
        <p:spPr>
          <a:xfrm flipH="1">
            <a:off x="290342" y="1521268"/>
            <a:ext cx="163200" cy="163200"/>
          </a:xfrm>
          <a:prstGeom prst="rtTriangle">
            <a:avLst/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262D"/>
                </a:solidFill>
              </a:rPr>
              <a:t> </a:t>
            </a:r>
            <a:endParaRPr>
              <a:solidFill>
                <a:srgbClr val="1D262D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5"/>
          <p:cNvSpPr txBox="1"/>
          <p:nvPr/>
        </p:nvSpPr>
        <p:spPr>
          <a:xfrm>
            <a:off x="4397675" y="3813950"/>
            <a:ext cx="48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D-detectron </a:t>
            </a:r>
            <a:r>
              <a:rPr b="1" lang="en" sz="18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vs</a:t>
            </a:r>
            <a:r>
              <a:rPr b="1" lang="en" sz="24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Pre-trained</a:t>
            </a:r>
            <a:endParaRPr b="1" sz="2400">
              <a:solidFill>
                <a:schemeClr val="accent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815" name="Google Shape;815;p115"/>
          <p:cNvCxnSpPr/>
          <p:nvPr/>
        </p:nvCxnSpPr>
        <p:spPr>
          <a:xfrm>
            <a:off x="5791575" y="440263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115"/>
          <p:cNvSpPr/>
          <p:nvPr/>
        </p:nvSpPr>
        <p:spPr>
          <a:xfrm>
            <a:off x="90575" y="67875"/>
            <a:ext cx="2528700" cy="572700"/>
          </a:xfrm>
          <a:prstGeom prst="roundRect">
            <a:avLst>
              <a:gd fmla="val 2492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Model Assessment</a:t>
            </a:r>
            <a:endParaRPr b="1" sz="1300">
              <a:solidFill>
                <a:schemeClr val="accent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graphicFrame>
        <p:nvGraphicFramePr>
          <p:cNvPr id="817" name="Google Shape;817;p115"/>
          <p:cNvGraphicFramePr/>
          <p:nvPr/>
        </p:nvGraphicFramePr>
        <p:xfrm>
          <a:off x="1216925" y="1319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{090FC2A0-2C3C-41FA-A59C-860AFEAE279E}</a:tableStyleId>
              </a:tblPr>
              <a:tblGrid>
                <a:gridCol w="1715225"/>
                <a:gridCol w="1495400"/>
                <a:gridCol w="1332100"/>
                <a:gridCol w="1515825"/>
                <a:gridCol w="1332100"/>
              </a:tblGrid>
              <a:tr h="43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Models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Precision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0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Recall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F-Measure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EEEEEE"/>
                          </a:solidFill>
                          <a:latin typeface="Julius Sans One"/>
                          <a:ea typeface="Julius Sans One"/>
                          <a:cs typeface="Julius Sans One"/>
                          <a:sym typeface="Julius Sans One"/>
                        </a:rPr>
                        <a:t>Accuracy</a:t>
                      </a:r>
                      <a:endParaRPr b="1" sz="1100">
                        <a:solidFill>
                          <a:srgbClr val="EEEEEE"/>
                        </a:solidFill>
                        <a:latin typeface="Julius Sans One"/>
                        <a:ea typeface="Julius Sans One"/>
                        <a:cs typeface="Julius Sans One"/>
                        <a:sym typeface="Julius Sans One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AlexNet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0.941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0.944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VGG-16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0.969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3838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ResNet-50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0.972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0.947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0.959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D-detectron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0.952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0.955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0.954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0.954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EEE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