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handoutMasterIdLst>
    <p:handoutMasterId r:id="rId15"/>
  </p:handoutMasterIdLst>
  <p:sldIdLst>
    <p:sldId id="256" r:id="rId2"/>
    <p:sldId id="271" r:id="rId3"/>
    <p:sldId id="279" r:id="rId4"/>
    <p:sldId id="283" r:id="rId5"/>
    <p:sldId id="284" r:id="rId6"/>
    <p:sldId id="285" r:id="rId7"/>
    <p:sldId id="286" r:id="rId8"/>
    <p:sldId id="287" r:id="rId9"/>
    <p:sldId id="288" r:id="rId10"/>
    <p:sldId id="290" r:id="rId11"/>
    <p:sldId id="289" r:id="rId12"/>
    <p:sldId id="29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3"/>
            <p14:sldId id="284"/>
            <p14:sldId id="285"/>
            <p14:sldId id="286"/>
            <p14:sldId id="287"/>
            <p14:sldId id="288"/>
            <p14:sldId id="290"/>
            <p14:sldId id="289"/>
            <p14:sldId id="291"/>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241" autoAdjust="0"/>
  </p:normalViewPr>
  <p:slideViewPr>
    <p:cSldViewPr snapToGrid="0">
      <p:cViewPr varScale="1">
        <p:scale>
          <a:sx n="87" d="100"/>
          <a:sy n="87" d="100"/>
        </p:scale>
        <p:origin x="533" y="4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12/16/2021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12/16/2021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12/16/2021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12/16/2021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 sz="4800" b="1" strike="noStrike" spc="-1" dirty="0">
                <a:solidFill>
                  <a:srgbClr val="FFFFFF"/>
                </a:solidFill>
                <a:latin typeface="Oswald"/>
                <a:ea typeface="Oswald"/>
              </a:rPr>
              <a:t>ENPM808A – Data driven Motion Planning</a:t>
            </a:r>
            <a:br>
              <a:rPr lang="en" sz="4800" b="1" strike="noStrike" spc="-1" dirty="0">
                <a:solidFill>
                  <a:srgbClr val="FFFFFF"/>
                </a:solidFill>
                <a:latin typeface="Oswald"/>
                <a:ea typeface="Oswald"/>
              </a:rPr>
            </a:br>
            <a:endParaRPr lang="en-US" sz="4800" dirty="0">
              <a:solidFill>
                <a:schemeClr val="bg1"/>
              </a:solidFill>
            </a:endParaRPr>
          </a:p>
        </p:txBody>
      </p:sp>
      <p:sp>
        <p:nvSpPr>
          <p:cNvPr id="3" name="Subtitle 2"/>
          <p:cNvSpPr>
            <a:spLocks noGrp="1"/>
          </p:cNvSpPr>
          <p:nvPr>
            <p:ph type="subTitle" idx="4294967295"/>
          </p:nvPr>
        </p:nvSpPr>
        <p:spPr>
          <a:xfrm>
            <a:off x="855620" y="2933105"/>
            <a:ext cx="9582736" cy="1137793"/>
          </a:xfrm>
        </p:spPr>
        <p:txBody>
          <a:bodyPr>
            <a:normAutofit fontScale="92500" lnSpcReduction="10000"/>
          </a:bodyPr>
          <a:lstStyle/>
          <a:p>
            <a:pPr algn="ctr">
              <a:lnSpc>
                <a:spcPct val="100000"/>
              </a:lnSpc>
              <a:tabLst>
                <a:tab pos="0" algn="l"/>
              </a:tabLst>
            </a:pPr>
            <a:r>
              <a:rPr lang="en" sz="2400" b="0" strike="noStrike" spc="-1" dirty="0">
                <a:solidFill>
                  <a:srgbClr val="D9D9D9"/>
                </a:solidFill>
                <a:latin typeface="Average"/>
                <a:ea typeface="Average"/>
              </a:rPr>
              <a:t>By-</a:t>
            </a:r>
            <a:endParaRPr lang="en-US" sz="2400" b="0" strike="noStrike" spc="-1" dirty="0">
              <a:latin typeface="Arial"/>
            </a:endParaRPr>
          </a:p>
          <a:p>
            <a:pPr algn="ctr">
              <a:lnSpc>
                <a:spcPct val="100000"/>
              </a:lnSpc>
              <a:tabLst>
                <a:tab pos="0" algn="l"/>
              </a:tabLst>
            </a:pPr>
            <a:r>
              <a:rPr lang="en" sz="2400" b="0" strike="noStrike" spc="-1" dirty="0">
                <a:solidFill>
                  <a:srgbClr val="D9D9D9"/>
                </a:solidFill>
                <a:latin typeface="Average"/>
                <a:ea typeface="Average"/>
              </a:rPr>
              <a:t>Sahruday Patti    - 118218366</a:t>
            </a:r>
            <a:endParaRPr lang="en-US" sz="2400" b="0" strike="noStrike" spc="-1" dirty="0">
              <a:latin typeface="Arial"/>
            </a:endParaRPr>
          </a:p>
          <a:p>
            <a:pPr marL="0" indent="0">
              <a:buNone/>
            </a:pPr>
            <a:endParaRPr lang="en-US" sz="2400" dirty="0">
              <a:solidFill>
                <a:schemeClr val="bg1"/>
              </a:solidFill>
              <a:latin typeface="+mj-lt"/>
            </a:endParaRPr>
          </a:p>
        </p:txBody>
      </p:sp>
      <p:pic>
        <p:nvPicPr>
          <p:cNvPr id="4" name="Picture 3" descr="PowerPoint program icon"/>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CF967-4F23-4C1C-9804-644DC7F5F534}"/>
              </a:ext>
            </a:extLst>
          </p:cNvPr>
          <p:cNvSpPr>
            <a:spLocks noGrp="1"/>
          </p:cNvSpPr>
          <p:nvPr>
            <p:ph type="title"/>
          </p:nvPr>
        </p:nvSpPr>
        <p:spPr/>
        <p:txBody>
          <a:bodyPr/>
          <a:lstStyle/>
          <a:p>
            <a:r>
              <a:rPr lang="en-US" dirty="0"/>
              <a:t>Metrics of Test Data</a:t>
            </a:r>
          </a:p>
        </p:txBody>
      </p:sp>
      <p:sp>
        <p:nvSpPr>
          <p:cNvPr id="3" name="Content Placeholder 2">
            <a:extLst>
              <a:ext uri="{FF2B5EF4-FFF2-40B4-BE49-F238E27FC236}">
                <a16:creationId xmlns:a16="http://schemas.microsoft.com/office/drawing/2014/main" id="{EE73EFC1-B8FF-48E6-95F6-0B8C4E922190}"/>
              </a:ext>
            </a:extLst>
          </p:cNvPr>
          <p:cNvSpPr>
            <a:spLocks noGrp="1"/>
          </p:cNvSpPr>
          <p:nvPr>
            <p:ph sz="quarter" idx="10"/>
          </p:nvPr>
        </p:nvSpPr>
        <p:spPr>
          <a:xfrm>
            <a:off x="539496" y="1435608"/>
            <a:ext cx="6775704" cy="3977640"/>
          </a:xfrm>
        </p:spPr>
        <p:txBody>
          <a:bodyPr/>
          <a:lstStyle/>
          <a:p>
            <a:pPr marL="171450" indent="-171450">
              <a:buFont typeface="Arial" panose="020B0604020202020204" pitchFamily="34" charset="0"/>
              <a:buChar char="•"/>
            </a:pPr>
            <a:r>
              <a:rPr lang="en-US" sz="18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 </a:t>
            </a:r>
            <a:r>
              <a:rPr lang="en-US" sz="14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The In-sample Error of the above model is: 0.0957</a:t>
            </a:r>
          </a:p>
          <a:p>
            <a:pPr marL="171450" indent="-171450">
              <a:buFont typeface="Arial" panose="020B0604020202020204" pitchFamily="34" charset="0"/>
              <a:buChar char="•"/>
            </a:pPr>
            <a:r>
              <a:rPr lang="en-US" sz="14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The mean absolute error of the model on test data was: 0.0995</a:t>
            </a:r>
          </a:p>
          <a:p>
            <a:pPr marL="171450" indent="-171450">
              <a:buFont typeface="Arial" panose="020B0604020202020204" pitchFamily="34" charset="0"/>
              <a:buChar char="•"/>
            </a:pPr>
            <a:r>
              <a:rPr lang="en-US" sz="1400" dirty="0">
                <a:solidFill>
                  <a:srgbClr val="595959"/>
                </a:solidFill>
                <a:latin typeface="Times New Roman" panose="02020603050405020304" pitchFamily="18" charset="0"/>
                <a:cs typeface="Times New Roman" panose="02020603050405020304" pitchFamily="18" charset="0"/>
              </a:rPr>
              <a:t>The test error is used to give a bound on the out-of-sample estimate.</a:t>
            </a:r>
          </a:p>
          <a:p>
            <a:pPr marL="171450" indent="-171450">
              <a:buFont typeface="Arial" panose="020B0604020202020204" pitchFamily="34" charset="0"/>
              <a:buChar char="•"/>
            </a:pPr>
            <a:r>
              <a:rPr lang="en-US" sz="1400" dirty="0">
                <a:solidFill>
                  <a:srgbClr val="595959"/>
                </a:solidFill>
                <a:latin typeface="Times New Roman" panose="02020603050405020304" pitchFamily="18" charset="0"/>
                <a:cs typeface="Times New Roman" panose="02020603050405020304" pitchFamily="18" charset="0"/>
              </a:rPr>
              <a:t>R2 Score: </a:t>
            </a:r>
            <a:r>
              <a:rPr lang="en-US" sz="1400" dirty="0">
                <a:effectLst/>
                <a:latin typeface="Times New Roman" panose="02020603050405020304" pitchFamily="18" charset="0"/>
                <a:ea typeface="Constantia" panose="02030602050306030303" pitchFamily="18" charset="0"/>
              </a:rPr>
              <a:t>R-squared (R2) is a statistical measure that represents the proportion of the variance for a dependent variable that's explained by an independent variable or variables in a regression model. </a:t>
            </a:r>
            <a:endParaRPr lang="en-US" sz="1400" dirty="0"/>
          </a:p>
        </p:txBody>
      </p:sp>
    </p:spTree>
    <p:extLst>
      <p:ext uri="{BB962C8B-B14F-4D97-AF65-F5344CB8AC3E}">
        <p14:creationId xmlns:p14="http://schemas.microsoft.com/office/powerpoint/2010/main" val="3794754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32D07-5153-420C-A6BF-A5C8F3CFFCD1}"/>
              </a:ext>
            </a:extLst>
          </p:cNvPr>
          <p:cNvSpPr>
            <a:spLocks noGrp="1"/>
          </p:cNvSpPr>
          <p:nvPr>
            <p:ph type="title"/>
          </p:nvPr>
        </p:nvSpPr>
        <p:spPr/>
        <p:txBody>
          <a:bodyPr/>
          <a:lstStyle/>
          <a:p>
            <a:r>
              <a:rPr lang="en-US" dirty="0"/>
              <a:t>Evaluation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50624BA-8A0C-4AF8-98E5-3E6D6C1545C9}"/>
                  </a:ext>
                </a:extLst>
              </p:cNvPr>
              <p:cNvSpPr>
                <a:spLocks noGrp="1"/>
              </p:cNvSpPr>
              <p:nvPr>
                <p:ph sz="quarter" idx="10"/>
              </p:nvPr>
            </p:nvSpPr>
            <p:spPr>
              <a:xfrm>
                <a:off x="539495" y="1435608"/>
                <a:ext cx="10692677" cy="3977640"/>
              </a:xfrm>
            </p:spPr>
            <p:txBody>
              <a:bodyPr>
                <a:normAutofit fontScale="85000" lnSpcReduction="20000"/>
              </a:bodyPr>
              <a:lstStyle/>
              <a:p>
                <a:pPr marL="0" marR="0" algn="l">
                  <a:spcBef>
                    <a:spcPts val="2400"/>
                  </a:spcBef>
                  <a:spcAft>
                    <a:spcPts val="0"/>
                  </a:spcAft>
                </a:pPr>
                <a:r>
                  <a:rPr lang="en-US" sz="1800" kern="1400" dirty="0">
                    <a:solidFill>
                      <a:srgbClr val="007789"/>
                    </a:solidFill>
                    <a:effectLst/>
                    <a:latin typeface="Constantia" panose="02030602050306030303" pitchFamily="18" charset="0"/>
                    <a:ea typeface="Times New Roman" panose="02020603050405020304" pitchFamily="18" charset="0"/>
                    <a:cs typeface="Times New Roman" panose="02020603050405020304" pitchFamily="18" charset="0"/>
                  </a:rPr>
                  <a:t>Estimate for the out of sample error</a:t>
                </a:r>
              </a:p>
              <a:p>
                <a:pPr marL="0" marR="0" algn="l">
                  <a:spcBef>
                    <a:spcPts val="0"/>
                  </a:spcBef>
                  <a:spcAft>
                    <a:spcPts val="200"/>
                  </a:spcAft>
                </a:pPr>
                <a:r>
                  <a:rPr lang="en-US" sz="1800" kern="1400" dirty="0">
                    <a:solidFill>
                      <a:srgbClr val="007789"/>
                    </a:solidFill>
                    <a:effectLst/>
                    <a:latin typeface="Constantia" panose="02030602050306030303" pitchFamily="18" charset="0"/>
                    <a:ea typeface="Times New Roman" panose="02020603050405020304" pitchFamily="18" charset="0"/>
                    <a:cs typeface="Times New Roman" panose="02020603050405020304" pitchFamily="18" charset="0"/>
                  </a:rPr>
                  <a:t> </a:t>
                </a:r>
              </a:p>
              <a:p>
                <a:pPr marL="0" marR="0">
                  <a:lnSpc>
                    <a:spcPct val="110000"/>
                  </a:lnSpc>
                  <a:spcBef>
                    <a:spcPts val="600"/>
                  </a:spcBef>
                  <a:spcAft>
                    <a:spcPts val="1000"/>
                  </a:spcAft>
                </a:pPr>
                <a:r>
                  <a:rPr lang="en-US" sz="18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Evaluation on the test, simple </a:t>
                </a:r>
                <a:r>
                  <a:rPr lang="en-US" sz="1800" dirty="0" err="1">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Hoeffding</a:t>
                </a:r>
                <a:r>
                  <a:rPr lang="en-US" sz="18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 inequality holds. The total number of testing examples given is N=389817. The effective number of hypotheses becomes 1 in the test set. As simple </a:t>
                </a:r>
                <a:r>
                  <a:rPr lang="en-US" sz="1800" dirty="0" err="1">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hoeffding</a:t>
                </a:r>
                <a:r>
                  <a:rPr lang="en-US" sz="18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 inequality holds, there is no need of VC dimension of the model. </a:t>
                </a:r>
                <a:endPar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0" marR="0">
                  <a:lnSpc>
                    <a:spcPct val="110000"/>
                  </a:lnSpc>
                  <a:spcBef>
                    <a:spcPts val="600"/>
                  </a:spcBef>
                  <a:spcAft>
                    <a:spcPts val="1000"/>
                  </a:spcAft>
                </a:pPr>
                <a:r>
                  <a:rPr lang="en-US" sz="18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We know, </a:t>
                </a:r>
                <a14:m>
                  <m:oMath xmlns:m="http://schemas.openxmlformats.org/officeDocument/2006/math">
                    <m:sSub>
                      <m:sSubPr>
                        <m:ctrlPr>
                          <a:rPr lang="en-US" sz="18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ctrlPr>
                      </m:sSubPr>
                      <m:e>
                        <m:r>
                          <a:rPr lang="en-US" sz="18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t>𝐸</m:t>
                        </m:r>
                      </m:e>
                      <m:sub>
                        <m:r>
                          <a:rPr lang="en-US" sz="18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t>0</m:t>
                        </m:r>
                      </m:sub>
                    </m:sSub>
                    <m:r>
                      <a:rPr lang="en-US" sz="18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t>≤</m:t>
                    </m:r>
                    <m:sSub>
                      <m:sSubPr>
                        <m:ctrlPr>
                          <a:rPr lang="en-US" sz="18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ctrlPr>
                      </m:sSubPr>
                      <m:e>
                        <m:r>
                          <a:rPr lang="en-US" sz="18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t>𝐸</m:t>
                        </m:r>
                      </m:e>
                      <m:sub>
                        <m:r>
                          <a:rPr lang="en-US" sz="18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t>𝐼</m:t>
                        </m:r>
                      </m:sub>
                    </m:sSub>
                    <m:r>
                      <a:rPr lang="en-US" sz="18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t>+</m:t>
                    </m:r>
                    <m:r>
                      <a:rPr lang="en-US" sz="18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t>𝜀</m:t>
                    </m:r>
                  </m:oMath>
                </a14:m>
                <a:r>
                  <a:rPr lang="en-US" sz="18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 where, </a:t>
                </a:r>
                <a14:m>
                  <m:oMath xmlns:m="http://schemas.openxmlformats.org/officeDocument/2006/math">
                    <m:sSub>
                      <m:sSubPr>
                        <m:ctrlPr>
                          <a:rPr lang="en-US" sz="1800" i="1">
                            <a:solidFill>
                              <a:srgbClr val="595959"/>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solidFill>
                              <a:srgbClr val="595959"/>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800" i="1">
                            <a:solidFill>
                              <a:srgbClr val="595959"/>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en-US" sz="18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800" dirty="0" err="1">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Eout</a:t>
                </a:r>
                <a:r>
                  <a:rPr lang="en-US" sz="18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 and </a:t>
                </a:r>
                <a14:m>
                  <m:oMath xmlns:m="http://schemas.openxmlformats.org/officeDocument/2006/math">
                    <m:sSub>
                      <m:sSubPr>
                        <m:ctrlPr>
                          <a:rPr lang="en-US" sz="1800" i="1">
                            <a:solidFill>
                              <a:srgbClr val="595959"/>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solidFill>
                              <a:srgbClr val="595959"/>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800" i="1">
                            <a:solidFill>
                              <a:srgbClr val="595959"/>
                            </a:solidFill>
                            <a:effectLst/>
                            <a:latin typeface="Cambria Math" panose="02040503050406030204" pitchFamily="18" charset="0"/>
                            <a:ea typeface="Times New Roman" panose="02020603050405020304" pitchFamily="18" charset="0"/>
                            <a:cs typeface="Times New Roman" panose="02020603050405020304" pitchFamily="18" charset="0"/>
                          </a:rPr>
                          <m:t>𝐼</m:t>
                        </m:r>
                      </m:sub>
                    </m:sSub>
                  </m:oMath>
                </a14:m>
                <a:r>
                  <a:rPr lang="en-US" sz="18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 = in sample error. In this case a test error.</a:t>
                </a:r>
                <a:endPar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0" marR="0">
                  <a:lnSpc>
                    <a:spcPct val="110000"/>
                  </a:lnSpc>
                  <a:spcBef>
                    <a:spcPts val="600"/>
                  </a:spcBef>
                  <a:spcAft>
                    <a:spcPts val="1000"/>
                  </a:spcAft>
                </a:pPr>
                <a:r>
                  <a:rPr lang="en-US" sz="18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And </a:t>
                </a:r>
                <a14:m>
                  <m:oMath xmlns:m="http://schemas.openxmlformats.org/officeDocument/2006/math">
                    <m:r>
                      <a:rPr lang="en-US" sz="1800" i="1">
                        <a:solidFill>
                          <a:srgbClr val="595959"/>
                        </a:solidFill>
                        <a:effectLst/>
                        <a:latin typeface="Cambria Math" panose="02040503050406030204" pitchFamily="18" charset="0"/>
                        <a:ea typeface="Times New Roman" panose="02020603050405020304" pitchFamily="18" charset="0"/>
                        <a:cs typeface="Times New Roman" panose="02020603050405020304" pitchFamily="18" charset="0"/>
                      </a:rPr>
                      <m:t>𝜀</m:t>
                    </m:r>
                    <m:r>
                      <a:rPr lang="en-US" sz="1800" i="1">
                        <a:solidFill>
                          <a:srgbClr val="595959"/>
                        </a:solidFill>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en-US" sz="1800" i="1">
                            <a:solidFill>
                              <a:srgbClr val="595959"/>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en-US" sz="1800" i="1">
                                <a:solidFill>
                                  <a:srgbClr val="595959"/>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595959"/>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solidFill>
                                  <a:srgbClr val="595959"/>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rgbClr val="595959"/>
                                </a:solidFill>
                                <a:effectLst/>
                                <a:latin typeface="Cambria Math" panose="02040503050406030204" pitchFamily="18" charset="0"/>
                                <a:ea typeface="Times New Roman" panose="02020603050405020304" pitchFamily="18" charset="0"/>
                                <a:cs typeface="Times New Roman" panose="02020603050405020304" pitchFamily="18" charset="0"/>
                              </a:rPr>
                              <m:t>𝑁</m:t>
                            </m:r>
                          </m:den>
                        </m:f>
                        <m:func>
                          <m:funcPr>
                            <m:ctrlPr>
                              <a:rPr lang="en-US" sz="1800" i="1">
                                <a:solidFill>
                                  <a:srgbClr val="595959"/>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595959"/>
                                </a:solidFill>
                                <a:effectLst/>
                                <a:latin typeface="Cambria Math" panose="02040503050406030204" pitchFamily="18" charset="0"/>
                                <a:ea typeface="Times New Roman" panose="02020603050405020304" pitchFamily="18" charset="0"/>
                                <a:cs typeface="Times New Roman" panose="02020603050405020304" pitchFamily="18" charset="0"/>
                              </a:rPr>
                              <m:t>ln</m:t>
                            </m:r>
                          </m:fName>
                          <m:e>
                            <m:f>
                              <m:fPr>
                                <m:ctrlPr>
                                  <a:rPr lang="en-US" sz="1800" i="1">
                                    <a:solidFill>
                                      <a:srgbClr val="595959"/>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595959"/>
                                    </a:solidFill>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sz="1800" i="1">
                                    <a:solidFill>
                                      <a:srgbClr val="595959"/>
                                    </a:solidFill>
                                    <a:effectLst/>
                                    <a:latin typeface="Cambria Math" panose="02040503050406030204" pitchFamily="18" charset="0"/>
                                    <a:ea typeface="Times New Roman" panose="02020603050405020304" pitchFamily="18" charset="0"/>
                                    <a:cs typeface="Times New Roman" panose="02020603050405020304" pitchFamily="18" charset="0"/>
                                  </a:rPr>
                                  <m:t>𝛿</m:t>
                                </m:r>
                              </m:den>
                            </m:f>
                          </m:e>
                        </m:func>
                      </m:e>
                    </m:rad>
                  </m:oMath>
                </a14:m>
                <a:r>
                  <a:rPr lang="en-US" sz="18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  For a </a:t>
                </a:r>
                <a14:m>
                  <m:oMath xmlns:m="http://schemas.openxmlformats.org/officeDocument/2006/math">
                    <m:r>
                      <a:rPr lang="en-US" sz="1800" i="1">
                        <a:solidFill>
                          <a:srgbClr val="595959"/>
                        </a:solidFill>
                        <a:effectLst/>
                        <a:latin typeface="Cambria Math" panose="02040503050406030204" pitchFamily="18" charset="0"/>
                        <a:ea typeface="Times New Roman" panose="02020603050405020304" pitchFamily="18" charset="0"/>
                        <a:cs typeface="Times New Roman" panose="02020603050405020304" pitchFamily="18" charset="0"/>
                      </a:rPr>
                      <m:t>𝛿</m:t>
                    </m:r>
                    <m:r>
                      <a:rPr lang="en-US" sz="1800" i="1">
                        <a:solidFill>
                          <a:srgbClr val="595959"/>
                        </a:solidFill>
                        <a:effectLst/>
                        <a:latin typeface="Cambria Math" panose="02040503050406030204" pitchFamily="18" charset="0"/>
                        <a:ea typeface="Times New Roman" panose="02020603050405020304" pitchFamily="18" charset="0"/>
                        <a:cs typeface="Times New Roman" panose="02020603050405020304" pitchFamily="18" charset="0"/>
                      </a:rPr>
                      <m:t> = 0.05</m:t>
                    </m:r>
                  </m:oMath>
                </a14:m>
                <a:r>
                  <a:rPr lang="en-US" sz="18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  the out of sample estimate is given by,</a:t>
                </a:r>
                <a:endPar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0" marR="0">
                  <a:lnSpc>
                    <a:spcPct val="110000"/>
                  </a:lnSpc>
                  <a:spcBef>
                    <a:spcPts val="600"/>
                  </a:spcBef>
                  <a:spcAft>
                    <a:spcPts val="1000"/>
                  </a:spcAft>
                </a:pPr>
                <a14:m>
                  <m:oMathPara xmlns:m="http://schemas.openxmlformats.org/officeDocument/2006/math">
                    <m:oMathParaPr>
                      <m:jc m:val="centerGroup"/>
                    </m:oMathParaPr>
                    <m:oMath xmlns:m="http://schemas.openxmlformats.org/officeDocument/2006/math">
                      <m:sSub>
                        <m:sSubPr>
                          <m:ctrlPr>
                            <a:rPr lang="en-US" sz="1800" i="1">
                              <a:solidFill>
                                <a:srgbClr val="595959"/>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solidFill>
                                <a:srgbClr val="595959"/>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800" i="1">
                              <a:solidFill>
                                <a:srgbClr val="595959"/>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1800" i="1">
                          <a:solidFill>
                            <a:srgbClr val="595959"/>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solidFill>
                                <a:srgbClr val="595959"/>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solidFill>
                                <a:srgbClr val="595959"/>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800" i="1">
                              <a:solidFill>
                                <a:srgbClr val="595959"/>
                              </a:solidFill>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en-US" sz="1800" i="1">
                          <a:solidFill>
                            <a:srgbClr val="595959"/>
                          </a:solidFill>
                          <a:effectLst/>
                          <a:latin typeface="Cambria Math" panose="02040503050406030204" pitchFamily="18" charset="0"/>
                          <a:ea typeface="Times New Roman" panose="02020603050405020304" pitchFamily="18" charset="0"/>
                          <a:cs typeface="Times New Roman" panose="02020603050405020304" pitchFamily="18" charset="0"/>
                        </a:rPr>
                        <m:t>+2.174×</m:t>
                      </m:r>
                      <m:sSup>
                        <m:sSupPr>
                          <m:ctrlPr>
                            <a:rPr lang="en-US" sz="1800" i="1">
                              <a:solidFill>
                                <a:srgbClr val="595959"/>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595959"/>
                              </a:solidFill>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US" sz="1800" i="1">
                              <a:solidFill>
                                <a:srgbClr val="595959"/>
                              </a:solidFill>
                              <a:effectLst/>
                              <a:latin typeface="Cambria Math" panose="02040503050406030204" pitchFamily="18" charset="0"/>
                              <a:ea typeface="Times New Roman" panose="02020603050405020304" pitchFamily="18" charset="0"/>
                              <a:cs typeface="Times New Roman" panose="02020603050405020304" pitchFamily="18" charset="0"/>
                            </a:rPr>
                            <m:t>−3</m:t>
                          </m:r>
                        </m:sup>
                      </m:sSup>
                    </m:oMath>
                  </m:oMathPara>
                </a14:m>
                <a:endPar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0" marR="0">
                  <a:lnSpc>
                    <a:spcPct val="110000"/>
                  </a:lnSpc>
                  <a:spcBef>
                    <a:spcPts val="600"/>
                  </a:spcBef>
                  <a:spcAft>
                    <a:spcPts val="1000"/>
                  </a:spcAft>
                </a:pPr>
                <a14:m>
                  <m:oMathPara xmlns:m="http://schemas.openxmlformats.org/officeDocument/2006/math">
                    <m:oMathParaPr>
                      <m:jc m:val="centerGroup"/>
                    </m:oMathParaPr>
                    <m:oMath xmlns:m="http://schemas.openxmlformats.org/officeDocument/2006/math">
                      <m:sSub>
                        <m:sSubPr>
                          <m:ctrlPr>
                            <a:rPr lang="en-US" sz="1800" i="1">
                              <a:solidFill>
                                <a:srgbClr val="595959"/>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solidFill>
                                <a:srgbClr val="595959"/>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800" i="1">
                              <a:solidFill>
                                <a:srgbClr val="595959"/>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1800" i="1">
                          <a:solidFill>
                            <a:srgbClr val="595959"/>
                          </a:solidFill>
                          <a:effectLst/>
                          <a:latin typeface="Cambria Math" panose="02040503050406030204" pitchFamily="18" charset="0"/>
                          <a:ea typeface="Times New Roman" panose="02020603050405020304" pitchFamily="18" charset="0"/>
                          <a:cs typeface="Times New Roman" panose="02020603050405020304" pitchFamily="18" charset="0"/>
                        </a:rPr>
                        <m:t>≤0.1016</m:t>
                      </m:r>
                    </m:oMath>
                  </m:oMathPara>
                </a14:m>
                <a:endPar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0" marR="0">
                  <a:lnSpc>
                    <a:spcPct val="110000"/>
                  </a:lnSpc>
                  <a:spcBef>
                    <a:spcPts val="600"/>
                  </a:spcBef>
                  <a:spcAft>
                    <a:spcPts val="1000"/>
                  </a:spcAft>
                </a:pPr>
                <a:r>
                  <a:rPr lang="en-US" sz="18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This the bound on the out of sample error.</a:t>
                </a:r>
                <a:endPar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0" marR="0">
                  <a:lnSpc>
                    <a:spcPct val="110000"/>
                  </a:lnSpc>
                  <a:spcBef>
                    <a:spcPts val="600"/>
                  </a:spcBef>
                  <a:spcAft>
                    <a:spcPts val="1000"/>
                  </a:spcAft>
                </a:pPr>
                <a:r>
                  <a:rPr lang="en-US" sz="18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With a probability of 95%,out sample error of the final model will be less than or equal to 0.1016.</a:t>
                </a:r>
                <a:endPar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endParaRPr lang="en-US" dirty="0"/>
              </a:p>
            </p:txBody>
          </p:sp>
        </mc:Choice>
        <mc:Fallback>
          <p:sp>
            <p:nvSpPr>
              <p:cNvPr id="3" name="Content Placeholder 2">
                <a:extLst>
                  <a:ext uri="{FF2B5EF4-FFF2-40B4-BE49-F238E27FC236}">
                    <a16:creationId xmlns:a16="http://schemas.microsoft.com/office/drawing/2014/main" id="{550624BA-8A0C-4AF8-98E5-3E6D6C1545C9}"/>
                  </a:ext>
                </a:extLst>
              </p:cNvPr>
              <p:cNvSpPr>
                <a:spLocks noGrp="1" noRot="1" noChangeAspect="1" noMove="1" noResize="1" noEditPoints="1" noAdjustHandles="1" noChangeArrowheads="1" noChangeShapeType="1" noTextEdit="1"/>
              </p:cNvSpPr>
              <p:nvPr>
                <p:ph sz="quarter" idx="10"/>
              </p:nvPr>
            </p:nvSpPr>
            <p:spPr>
              <a:xfrm>
                <a:off x="539495" y="1435608"/>
                <a:ext cx="10692677" cy="3977640"/>
              </a:xfrm>
              <a:blipFill>
                <a:blip r:embed="rId2"/>
                <a:stretch>
                  <a:fillRect l="-171" r="-570"/>
                </a:stretch>
              </a:blipFill>
            </p:spPr>
            <p:txBody>
              <a:bodyPr/>
              <a:lstStyle/>
              <a:p>
                <a:r>
                  <a:rPr lang="en-US">
                    <a:noFill/>
                  </a:rPr>
                  <a:t> </a:t>
                </a:r>
              </a:p>
            </p:txBody>
          </p:sp>
        </mc:Fallback>
      </mc:AlternateContent>
    </p:spTree>
    <p:extLst>
      <p:ext uri="{BB962C8B-B14F-4D97-AF65-F5344CB8AC3E}">
        <p14:creationId xmlns:p14="http://schemas.microsoft.com/office/powerpoint/2010/main" val="3404705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9D317-D558-4207-97FE-05F67DABE307}"/>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9E45AE6A-060D-4638-ACA9-BE595AA95EFF}"/>
              </a:ext>
            </a:extLst>
          </p:cNvPr>
          <p:cNvSpPr>
            <a:spLocks noGrp="1"/>
          </p:cNvSpPr>
          <p:nvPr>
            <p:ph sz="quarter" idx="10"/>
          </p:nvPr>
        </p:nvSpPr>
        <p:spPr>
          <a:xfrm>
            <a:off x="539496" y="1435608"/>
            <a:ext cx="6208600" cy="3977640"/>
          </a:xfrm>
        </p:spPr>
        <p:txBody>
          <a:bodyPr/>
          <a:lstStyle/>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Hypothesis set considered was very limited. Needs to be expanded to more complex models to fit the model better.</a:t>
            </a:r>
          </a:p>
          <a:p>
            <a:pPr marL="171450" indent="-171450">
              <a:buFont typeface="Arial" panose="020B0604020202020204" pitchFamily="34" charset="0"/>
              <a:buChar char="•"/>
            </a:pPr>
            <a:r>
              <a:rPr lang="en-US" sz="14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Development of the architecture of the CNN model can be approached as a classification problem first, and then as a regression problem.</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1562892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Need for a Data Driven Motion Planner</a:t>
            </a:r>
          </a:p>
        </p:txBody>
      </p:sp>
      <p:sp>
        <p:nvSpPr>
          <p:cNvPr id="38" name="Content Placeholder 17"/>
          <p:cNvSpPr txBox="1">
            <a:spLocks/>
          </p:cNvSpPr>
          <p:nvPr/>
        </p:nvSpPr>
        <p:spPr>
          <a:xfrm>
            <a:off x="541609" y="1524708"/>
            <a:ext cx="9477225"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en-US" sz="1800" dirty="0">
                <a:effectLst/>
                <a:latin typeface="Times New Roman" panose="02020603050405020304" pitchFamily="18" charset="0"/>
                <a:ea typeface="Constantia" panose="02030602050306030303" pitchFamily="18" charset="0"/>
              </a:rPr>
              <a:t>Robot navigation means the robot's ability to determine its own position in its frame of reference and then to plan a path towards some goal location.</a:t>
            </a:r>
          </a:p>
          <a:p>
            <a:pPr marL="0" lvl="0" indent="0">
              <a:spcAft>
                <a:spcPts val="600"/>
              </a:spcAft>
              <a:buNone/>
              <a:defRPr/>
            </a:pPr>
            <a:endParaRPr lang="en-US" sz="1800" dirty="0">
              <a:latin typeface="Times New Roman" panose="02020603050405020304" pitchFamily="18" charset="0"/>
              <a:cs typeface="Segoe UI" panose="020B0502040204020203" pitchFamily="34" charset="0"/>
            </a:endParaRPr>
          </a:p>
          <a:p>
            <a:pPr>
              <a:spcAft>
                <a:spcPts val="600"/>
              </a:spcAft>
              <a:defRPr/>
            </a:pPr>
            <a:r>
              <a:rPr lang="en-US" sz="1800" dirty="0">
                <a:solidFill>
                  <a:srgbClr val="333333"/>
                </a:solidFill>
                <a:effectLst/>
                <a:latin typeface="Times New Roman" panose="02020603050405020304" pitchFamily="18" charset="0"/>
                <a:ea typeface="Constantia" panose="02030602050306030303" pitchFamily="18" charset="0"/>
              </a:rPr>
              <a:t>Path planning involves the creation of a map of the environment by analyzing various types of sensor data, which involves a lot of computation processing.</a:t>
            </a:r>
          </a:p>
          <a:p>
            <a:pPr>
              <a:spcAft>
                <a:spcPts val="600"/>
              </a:spcAft>
              <a:defRPr/>
            </a:pPr>
            <a:endParaRPr lang="en-US" sz="1800" dirty="0">
              <a:solidFill>
                <a:srgbClr val="333333"/>
              </a:solidFill>
              <a:latin typeface="Times New Roman" panose="02020603050405020304" pitchFamily="18" charset="0"/>
              <a:cs typeface="Segoe UI" panose="020B0502040204020203" pitchFamily="34" charset="0"/>
            </a:endParaRPr>
          </a:p>
          <a:p>
            <a:pPr>
              <a:spcAft>
                <a:spcPts val="600"/>
              </a:spcAft>
              <a:defRPr/>
            </a:pPr>
            <a:r>
              <a:rPr lang="en-US" sz="1800" dirty="0">
                <a:solidFill>
                  <a:srgbClr val="333333"/>
                </a:solidFill>
                <a:effectLst/>
                <a:latin typeface="Times New Roman" panose="02020603050405020304" pitchFamily="18" charset="0"/>
                <a:ea typeface="Constantia" panose="02030602050306030303" pitchFamily="18" charset="0"/>
              </a:rPr>
              <a:t>To reduce these computations, this project presents a data-driven motion planner.</a:t>
            </a:r>
          </a:p>
          <a:p>
            <a:pPr>
              <a:spcAft>
                <a:spcPts val="600"/>
              </a:spcAft>
              <a:defRPr/>
            </a:pP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Problem Statement</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sp>
        <p:nvSpPr>
          <p:cNvPr id="21" name="Content Placeholder 17"/>
          <p:cNvSpPr txBox="1">
            <a:spLocks/>
          </p:cNvSpPr>
          <p:nvPr/>
        </p:nvSpPr>
        <p:spPr>
          <a:xfrm>
            <a:off x="1056513" y="1958189"/>
            <a:ext cx="7608306" cy="59655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en-US" sz="1400" dirty="0">
                <a:solidFill>
                  <a:srgbClr val="333333"/>
                </a:solidFill>
                <a:effectLst/>
                <a:latin typeface="Times New Roman" panose="02020603050405020304" pitchFamily="18" charset="0"/>
                <a:ea typeface="Constantia" panose="02030602050306030303" pitchFamily="18" charset="0"/>
              </a:rPr>
              <a:t>The goal is to develop a model, which provides action commands in the form of a translational velocity command (v) and a rotational velocity command (w)</a:t>
            </a:r>
          </a:p>
          <a:p>
            <a:pPr>
              <a:spcAft>
                <a:spcPts val="600"/>
              </a:spcAft>
              <a:defRPr/>
            </a:pPr>
            <a:r>
              <a:rPr lang="en-US" sz="1400" dirty="0">
                <a:solidFill>
                  <a:srgbClr val="333333"/>
                </a:solidFill>
                <a:latin typeface="Times New Roman" panose="02020603050405020304" pitchFamily="18" charset="0"/>
                <a:ea typeface="Constantia" panose="02030602050306030303" pitchFamily="18" charset="0"/>
              </a:rPr>
              <a:t>The data given consists of </a:t>
            </a:r>
            <a:r>
              <a:rPr lang="en-US" sz="1400" dirty="0">
                <a:solidFill>
                  <a:srgbClr val="333333"/>
                </a:solidFill>
                <a:effectLst/>
                <a:latin typeface="Times New Roman" panose="02020603050405020304" pitchFamily="18" charset="0"/>
                <a:ea typeface="Constantia" panose="02030602050306030303" pitchFamily="18" charset="0"/>
              </a:rPr>
              <a:t>a certain laser data having moving obstacles given the model is trained on two environments (A corridor scenario with moving obstacles &amp; an open box/hall environment with moving obstacles).</a:t>
            </a:r>
          </a:p>
          <a:p>
            <a:pPr>
              <a:spcAft>
                <a:spcPts val="600"/>
              </a:spcAft>
              <a:defRPr/>
            </a:pPr>
            <a:r>
              <a:rPr lang="en-US" sz="1400" dirty="0">
                <a:solidFill>
                  <a:srgbClr val="333333"/>
                </a:solidFill>
                <a:latin typeface="Times New Roman" panose="02020603050405020304" pitchFamily="18" charset="0"/>
                <a:ea typeface="Constantia" panose="02030602050306030303" pitchFamily="18" charset="0"/>
              </a:rPr>
              <a:t>The data is generated from a Motion Planning Algorithm called A*</a:t>
            </a:r>
          </a:p>
          <a:p>
            <a:pPr>
              <a:spcAft>
                <a:spcPts val="600"/>
              </a:spcAft>
              <a:defRPr/>
            </a:pPr>
            <a:r>
              <a:rPr lang="en-US" sz="1400" dirty="0">
                <a:solidFill>
                  <a:srgbClr val="333333"/>
                </a:solidFill>
                <a:effectLst/>
                <a:latin typeface="Times New Roman" panose="02020603050405020304" pitchFamily="18" charset="0"/>
                <a:ea typeface="Constantia" panose="02030602050306030303" pitchFamily="18" charset="0"/>
              </a:rPr>
              <a:t>The data-Driven approach does not require a global map to navigate. Given the sensor data and the relative final and local goal positions, the robot will be able to navigate to the local goal keeping in mind the final goal while also avoiding obstacles.</a:t>
            </a:r>
          </a:p>
        </p:txBody>
      </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solidFill>
                <a:prstClr val="black">
                  <a:lumMod val="75000"/>
                  <a:lumOff val="25000"/>
                </a:prstClr>
              </a:solidFill>
              <a:cs typeface="Segoe UI"/>
            </a:endParaRPr>
          </a:p>
        </p:txBody>
      </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93CF-D5B0-4059-B9F9-E12C93D24E67}"/>
              </a:ext>
            </a:extLst>
          </p:cNvPr>
          <p:cNvSpPr>
            <a:spLocks noGrp="1"/>
          </p:cNvSpPr>
          <p:nvPr>
            <p:ph type="title"/>
          </p:nvPr>
        </p:nvSpPr>
        <p:spPr/>
        <p:txBody>
          <a:bodyPr>
            <a:normAutofit/>
          </a:bodyPr>
          <a:lstStyle/>
          <a:p>
            <a:r>
              <a:rPr lang="en-US" dirty="0"/>
              <a:t>The Steps Involved in Solving the Problem </a:t>
            </a:r>
          </a:p>
        </p:txBody>
      </p:sp>
      <p:sp>
        <p:nvSpPr>
          <p:cNvPr id="3" name="Content Placeholder 2">
            <a:extLst>
              <a:ext uri="{FF2B5EF4-FFF2-40B4-BE49-F238E27FC236}">
                <a16:creationId xmlns:a16="http://schemas.microsoft.com/office/drawing/2014/main" id="{A1CA211B-12C7-4D77-A285-D0B1E0A5D8FA}"/>
              </a:ext>
            </a:extLst>
          </p:cNvPr>
          <p:cNvSpPr>
            <a:spLocks noGrp="1"/>
          </p:cNvSpPr>
          <p:nvPr>
            <p:ph sz="quarter" idx="10"/>
          </p:nvPr>
        </p:nvSpPr>
        <p:spPr>
          <a:xfrm>
            <a:off x="539495" y="1435608"/>
            <a:ext cx="6467973" cy="3977640"/>
          </a:xfrm>
        </p:spPr>
        <p:txBody>
          <a:bodyPr/>
          <a:lstStyle/>
          <a:p>
            <a:pPr marL="171450" indent="-171450">
              <a:buFont typeface="Arial" panose="020B0604020202020204" pitchFamily="34" charset="0"/>
              <a:buChar char="•"/>
            </a:pPr>
            <a:r>
              <a:rPr lang="en-US" sz="1800" dirty="0">
                <a:solidFill>
                  <a:srgbClr val="333333"/>
                </a:solidFill>
                <a:effectLst/>
                <a:latin typeface="Times New Roman" panose="02020603050405020304" pitchFamily="18" charset="0"/>
                <a:ea typeface="Constantia" panose="02030602050306030303" pitchFamily="18" charset="0"/>
              </a:rPr>
              <a:t>Download and preprocess the data</a:t>
            </a:r>
          </a:p>
          <a:p>
            <a:pPr marL="171450" indent="-171450">
              <a:buFont typeface="Arial" panose="020B0604020202020204" pitchFamily="34" charset="0"/>
              <a:buChar char="•"/>
            </a:pPr>
            <a:r>
              <a:rPr lang="en-US" sz="1800" dirty="0">
                <a:solidFill>
                  <a:srgbClr val="333333"/>
                </a:solidFill>
                <a:effectLst/>
                <a:latin typeface="Times New Roman" panose="02020603050405020304" pitchFamily="18" charset="0"/>
                <a:ea typeface="Constantia" panose="02030602050306030303" pitchFamily="18" charset="0"/>
                <a:cs typeface="Times New Roman" panose="02020603050405020304" pitchFamily="18" charset="0"/>
              </a:rPr>
              <a:t>Development of a loss function to optimize i.e., the error measure</a:t>
            </a:r>
            <a:endPar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171450" indent="-171450">
              <a:buFont typeface="Arial" panose="020B0604020202020204" pitchFamily="34" charset="0"/>
              <a:buChar char="•"/>
            </a:pPr>
            <a:r>
              <a:rPr lang="en-US" sz="1800" dirty="0">
                <a:solidFill>
                  <a:srgbClr val="333333"/>
                </a:solidFill>
                <a:effectLst/>
                <a:latin typeface="Times New Roman" panose="02020603050405020304" pitchFamily="18" charset="0"/>
                <a:ea typeface="Constantia" panose="02030602050306030303" pitchFamily="18" charset="0"/>
                <a:cs typeface="Times New Roman" panose="02020603050405020304" pitchFamily="18" charset="0"/>
              </a:rPr>
              <a:t>Model Selection by use of Cross-Validation which optimizes the loss function</a:t>
            </a:r>
            <a:endPar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171450" indent="-171450">
              <a:buFont typeface="Arial" panose="020B0604020202020204" pitchFamily="34" charset="0"/>
              <a:buChar char="•"/>
            </a:pPr>
            <a:r>
              <a:rPr lang="en-US" sz="1800" dirty="0">
                <a:solidFill>
                  <a:srgbClr val="333333"/>
                </a:solidFill>
                <a:effectLst/>
                <a:latin typeface="Times New Roman" panose="02020603050405020304" pitchFamily="18" charset="0"/>
                <a:ea typeface="Constantia" panose="02030602050306030303" pitchFamily="18" charset="0"/>
                <a:cs typeface="Times New Roman" panose="02020603050405020304" pitchFamily="18" charset="0"/>
              </a:rPr>
              <a:t>Testing the model on test data and get an estimate of out of sample error</a:t>
            </a:r>
            <a:endPar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1385416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447F6-5965-457E-9E55-234DCB7DF380}"/>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0E1BD9D9-FFC2-437C-9AA8-CBD943EB534F}"/>
              </a:ext>
            </a:extLst>
          </p:cNvPr>
          <p:cNvSpPr>
            <a:spLocks noGrp="1"/>
          </p:cNvSpPr>
          <p:nvPr>
            <p:ph sz="quarter" idx="10"/>
          </p:nvPr>
        </p:nvSpPr>
        <p:spPr>
          <a:xfrm>
            <a:off x="539496" y="1435608"/>
            <a:ext cx="9910162" cy="3977640"/>
          </a:xfrm>
        </p:spPr>
        <p:txBody>
          <a:bodyPr>
            <a:normAutofit/>
          </a:bodyPr>
          <a:lstStyle/>
          <a:p>
            <a:pPr marL="285750" marR="0" lvl="0" indent="-285750">
              <a:lnSpc>
                <a:spcPct val="110000"/>
              </a:lnSpc>
              <a:spcBef>
                <a:spcPts val="0"/>
              </a:spcBef>
              <a:spcAft>
                <a:spcPts val="1000"/>
              </a:spcAft>
              <a:buFont typeface="Arial" panose="020B0604020202020204" pitchFamily="34" charset="0"/>
              <a:buChar char="•"/>
            </a:pPr>
            <a:r>
              <a:rPr lang="en-US" sz="18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Reduced the numbe</a:t>
            </a:r>
            <a:r>
              <a:rPr lang="en-US" sz="1800" dirty="0">
                <a:solidFill>
                  <a:srgbClr val="595959"/>
                </a:solidFill>
                <a:latin typeface="Times New Roman" panose="02020603050405020304" pitchFamily="18" charset="0"/>
                <a:ea typeface="Constantia" panose="02030602050306030303" pitchFamily="18" charset="0"/>
                <a:cs typeface="Times New Roman" panose="02020603050405020304" pitchFamily="18" charset="0"/>
              </a:rPr>
              <a:t>r of dimensions to 26 by taking relative distances and orientations</a:t>
            </a:r>
          </a:p>
          <a:p>
            <a:pPr marL="285750" marR="0" lvl="0" indent="-285750">
              <a:lnSpc>
                <a:spcPct val="110000"/>
              </a:lnSpc>
              <a:spcBef>
                <a:spcPts val="0"/>
              </a:spcBef>
              <a:spcAft>
                <a:spcPts val="1000"/>
              </a:spcAft>
              <a:buFont typeface="Arial" panose="020B0604020202020204" pitchFamily="34" charset="0"/>
              <a:buChar char="•"/>
            </a:pPr>
            <a:r>
              <a:rPr lang="en-US" sz="18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Normalizing vs Standardizing. </a:t>
            </a:r>
            <a:endParaRPr lang="en-US" sz="1800" dirty="0">
              <a:solidFill>
                <a:srgbClr val="595959"/>
              </a:solidFill>
              <a:latin typeface="Times New Roman" panose="02020603050405020304" pitchFamily="18" charset="0"/>
              <a:ea typeface="Constantia" panose="02030602050306030303" pitchFamily="18" charset="0"/>
              <a:cs typeface="Times New Roman" panose="02020603050405020304" pitchFamily="18" charset="0"/>
            </a:endParaRPr>
          </a:p>
          <a:p>
            <a:pPr marL="285750" marR="0" lvl="0" indent="-285750">
              <a:lnSpc>
                <a:spcPct val="110000"/>
              </a:lnSpc>
              <a:spcBef>
                <a:spcPts val="0"/>
              </a:spcBef>
              <a:spcAft>
                <a:spcPts val="1000"/>
              </a:spcAft>
              <a:buFont typeface="Arial" panose="020B0604020202020204" pitchFamily="34" charset="0"/>
              <a:buChar char="•"/>
            </a:pPr>
            <a:r>
              <a:rPr lang="en-US" sz="1800" dirty="0">
                <a:solidFill>
                  <a:srgbClr val="595959"/>
                </a:solidFill>
                <a:latin typeface="Times New Roman" panose="02020603050405020304" pitchFamily="18" charset="0"/>
                <a:ea typeface="Constantia" panose="02030602050306030303" pitchFamily="18" charset="0"/>
                <a:cs typeface="Times New Roman" panose="02020603050405020304" pitchFamily="18" charset="0"/>
              </a:rPr>
              <a:t>The data is already Preprocessed</a:t>
            </a:r>
          </a:p>
          <a:p>
            <a:pPr marL="285750" marR="0" lvl="0" indent="-285750">
              <a:lnSpc>
                <a:spcPct val="110000"/>
              </a:lnSpc>
              <a:spcBef>
                <a:spcPts val="0"/>
              </a:spcBef>
              <a:spcAft>
                <a:spcPts val="1000"/>
              </a:spcAft>
              <a:buFont typeface="Arial" panose="020B0604020202020204" pitchFamily="34" charset="0"/>
              <a:buChar char="•"/>
            </a:pPr>
            <a:r>
              <a:rPr lang="en-US" sz="18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Data separation for Training and Validation</a:t>
            </a:r>
          </a:p>
          <a:p>
            <a:pPr marL="285750" marR="0" lvl="0" indent="-285750">
              <a:lnSpc>
                <a:spcPct val="110000"/>
              </a:lnSpc>
              <a:spcBef>
                <a:spcPts val="0"/>
              </a:spcBef>
              <a:spcAft>
                <a:spcPts val="1000"/>
              </a:spcAft>
              <a:buFont typeface="Arial" panose="020B0604020202020204" pitchFamily="34" charset="0"/>
              <a:buChar char="•"/>
            </a:pPr>
            <a:r>
              <a:rPr lang="en-US" sz="1800" dirty="0">
                <a:solidFill>
                  <a:srgbClr val="595959"/>
                </a:solidFill>
                <a:latin typeface="Times New Roman" panose="02020603050405020304" pitchFamily="18" charset="0"/>
                <a:ea typeface="Constantia" panose="02030602050306030303" pitchFamily="18" charset="0"/>
                <a:cs typeface="Times New Roman" panose="02020603050405020304" pitchFamily="18" charset="0"/>
              </a:rPr>
              <a:t>Only a fraction of the given data has been used due to memory constraints</a:t>
            </a:r>
            <a:endParaRPr lang="en-US" sz="18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endParaRPr>
          </a:p>
          <a:p>
            <a:pPr marR="0" lvl="0">
              <a:lnSpc>
                <a:spcPct val="110000"/>
              </a:lnSpc>
              <a:spcBef>
                <a:spcPts val="0"/>
              </a:spcBef>
              <a:spcAft>
                <a:spcPts val="1000"/>
              </a:spcAft>
            </a:pPr>
            <a:endPar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1427042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48371-79C9-4899-BB59-9FD206AFC20C}"/>
              </a:ext>
            </a:extLst>
          </p:cNvPr>
          <p:cNvSpPr>
            <a:spLocks noGrp="1"/>
          </p:cNvSpPr>
          <p:nvPr>
            <p:ph type="title"/>
          </p:nvPr>
        </p:nvSpPr>
        <p:spPr/>
        <p:txBody>
          <a:bodyPr/>
          <a:lstStyle/>
          <a:p>
            <a:r>
              <a:rPr lang="en-US" dirty="0"/>
              <a:t>Loss function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D26D758-AFDD-4E4F-BAAF-F6877CDECBDA}"/>
                  </a:ext>
                </a:extLst>
              </p:cNvPr>
              <p:cNvSpPr>
                <a:spLocks noGrp="1"/>
              </p:cNvSpPr>
              <p:nvPr>
                <p:ph sz="quarter" idx="10"/>
              </p:nvPr>
            </p:nvSpPr>
            <p:spPr>
              <a:xfrm>
                <a:off x="539496" y="1435608"/>
                <a:ext cx="8934216" cy="3977640"/>
              </a:xfrm>
            </p:spPr>
            <p:txBody>
              <a:bodyPr>
                <a:normAutofit/>
              </a:bodyPr>
              <a:lstStyle/>
              <a:p>
                <a:pPr marL="0" marR="0">
                  <a:lnSpc>
                    <a:spcPct val="110000"/>
                  </a:lnSpc>
                  <a:spcBef>
                    <a:spcPts val="600"/>
                  </a:spcBef>
                  <a:spcAft>
                    <a:spcPts val="1000"/>
                  </a:spcAft>
                </a:pPr>
                <a:r>
                  <a:rPr lang="en-US" sz="18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Our model aims to predict suitable steering commands</a:t>
                </a:r>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 </a:t>
                </a:r>
                <a:r>
                  <a:rPr lang="en-US" sz="1800" b="1"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U (v, w)</a:t>
                </a:r>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 given the sensor data, goal &amp; orientation information. So, we try to find an equation,   </a:t>
                </a:r>
              </a:p>
              <a:p>
                <a:pPr marL="0" marR="0">
                  <a:lnSpc>
                    <a:spcPct val="110000"/>
                  </a:lnSpc>
                  <a:spcBef>
                    <a:spcPts val="600"/>
                  </a:spcBef>
                  <a:spcAft>
                    <a:spcPts val="1000"/>
                  </a:spcAft>
                </a:pPr>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        				       </a:t>
                </a:r>
                <a14:m>
                  <m:oMath xmlns:m="http://schemas.openxmlformats.org/officeDocument/2006/math">
                    <m:r>
                      <a:rPr lang="en-US" sz="1800" b="0" i="0" smtClean="0">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t>  </m:t>
                    </m:r>
                    <m:r>
                      <a:rPr lang="en-US" sz="18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t>𝑈</m:t>
                    </m:r>
                    <m:r>
                      <a:rPr lang="en-US" sz="18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t>=</m:t>
                    </m:r>
                    <m:sSub>
                      <m:sSubPr>
                        <m:ctrlPr>
                          <a:rPr lang="en-US" sz="18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ctrlPr>
                      </m:sSubPr>
                      <m:e>
                        <m:r>
                          <a:rPr lang="en-US" sz="18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t>𝐹</m:t>
                        </m:r>
                      </m:e>
                      <m:sub>
                        <m:r>
                          <a:rPr lang="en-US" sz="18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t>𝜃</m:t>
                        </m:r>
                      </m:sub>
                    </m:sSub>
                    <m:d>
                      <m:dPr>
                        <m:ctrlPr>
                          <a:rPr lang="en-US" sz="18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ctrlPr>
                      </m:dPr>
                      <m:e>
                        <m:r>
                          <a:rPr lang="en-US" sz="18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t>𝑦</m:t>
                        </m:r>
                        <m:r>
                          <a:rPr lang="en-US" sz="18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t>,</m:t>
                        </m:r>
                        <m:r>
                          <a:rPr lang="en-US" sz="18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t>𝑔</m:t>
                        </m:r>
                      </m:e>
                    </m:d>
                  </m:oMath>
                </a14:m>
                <a:endPar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0" marR="0">
                  <a:lnSpc>
                    <a:spcPct val="110000"/>
                  </a:lnSpc>
                  <a:spcBef>
                    <a:spcPts val="0"/>
                  </a:spcBef>
                  <a:spcAft>
                    <a:spcPts val="0"/>
                  </a:spcAft>
                </a:pPr>
                <a:r>
                  <a:rPr lang="en-US" sz="18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Which directly maps a vector of sensor data y and goal information g to the desired steering commands U. This function is parameterized by a vector </a:t>
                </a:r>
                <a14:m>
                  <m:oMath xmlns:m="http://schemas.openxmlformats.org/officeDocument/2006/math">
                    <m:r>
                      <a:rPr lang="en-US" sz="18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t>𝜃</m:t>
                    </m:r>
                    <m:r>
                      <a:rPr lang="en-US" sz="18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t>.</m:t>
                    </m:r>
                  </m:oMath>
                </a14:m>
                <a:r>
                  <a:rPr lang="en-US" sz="18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During supervised training, we find the function parameters </a:t>
                </a:r>
                <a14:m>
                  <m:oMath xmlns:m="http://schemas.openxmlformats.org/officeDocument/2006/math">
                    <m:r>
                      <a:rPr lang="en-US" sz="18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t>𝜃</m:t>
                    </m:r>
                  </m:oMath>
                </a14:m>
                <a:r>
                  <a:rPr lang="en-US" sz="1800" b="1" i="1"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 </a:t>
                </a:r>
                <a:r>
                  <a:rPr lang="en-US" sz="18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that best explains a set of training data. The optimization criterion is based on </a:t>
                </a:r>
                <a14:m>
                  <m:oMath xmlns:m="http://schemas.openxmlformats.org/officeDocument/2006/math">
                    <m:d>
                      <m:dPr>
                        <m:begChr m:val="|"/>
                        <m:endChr m:val="|"/>
                        <m:ctrlPr>
                          <a:rPr lang="en-US" sz="18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ctrlPr>
                      </m:dPr>
                      <m:e>
                        <m:sSub>
                          <m:sSubPr>
                            <m:ctrlPr>
                              <a:rPr lang="en-US" sz="18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ctrlPr>
                          </m:sSubPr>
                          <m:e>
                            <m:r>
                              <a:rPr lang="en-US" sz="18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t>𝐹</m:t>
                            </m:r>
                          </m:e>
                          <m:sub>
                            <m:r>
                              <a:rPr lang="en-US" sz="18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t>𝜃</m:t>
                            </m:r>
                          </m:sub>
                        </m:sSub>
                        <m:d>
                          <m:dPr>
                            <m:ctrlPr>
                              <a:rPr lang="en-US" sz="18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ctrlPr>
                          </m:dPr>
                          <m:e>
                            <m:r>
                              <a:rPr lang="en-US" sz="18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t>𝑦</m:t>
                            </m:r>
                            <m:r>
                              <a:rPr lang="en-US" sz="18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t>,</m:t>
                            </m:r>
                            <m:r>
                              <a:rPr lang="en-US" sz="18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t>𝑔</m:t>
                            </m:r>
                          </m:e>
                        </m:d>
                        <m:r>
                          <a:rPr lang="en-US" sz="18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t>−</m:t>
                        </m:r>
                        <m:r>
                          <a:rPr lang="en-US" sz="18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t>𝑢</m:t>
                        </m:r>
                      </m:e>
                    </m:d>
                  </m:oMath>
                </a14:m>
                <a:r>
                  <a:rPr lang="en-US" sz="18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 the difference between the predicted steering commands and the ones provided by the expert operator. This is the mean absolute error function.</a:t>
                </a:r>
                <a:endPar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endParaRPr lang="en-US" dirty="0"/>
              </a:p>
            </p:txBody>
          </p:sp>
        </mc:Choice>
        <mc:Fallback>
          <p:sp>
            <p:nvSpPr>
              <p:cNvPr id="3" name="Content Placeholder 2">
                <a:extLst>
                  <a:ext uri="{FF2B5EF4-FFF2-40B4-BE49-F238E27FC236}">
                    <a16:creationId xmlns:a16="http://schemas.microsoft.com/office/drawing/2014/main" id="{7D26D758-AFDD-4E4F-BAAF-F6877CDECBDA}"/>
                  </a:ext>
                </a:extLst>
              </p:cNvPr>
              <p:cNvSpPr>
                <a:spLocks noGrp="1" noRot="1" noChangeAspect="1" noMove="1" noResize="1" noEditPoints="1" noAdjustHandles="1" noChangeArrowheads="1" noChangeShapeType="1" noTextEdit="1"/>
              </p:cNvSpPr>
              <p:nvPr>
                <p:ph sz="quarter" idx="10"/>
              </p:nvPr>
            </p:nvSpPr>
            <p:spPr>
              <a:xfrm>
                <a:off x="539496" y="1435608"/>
                <a:ext cx="8934216" cy="3977640"/>
              </a:xfrm>
              <a:blipFill>
                <a:blip r:embed="rId2"/>
                <a:stretch>
                  <a:fillRect l="-614" t="-767" r="-1092"/>
                </a:stretch>
              </a:blipFill>
            </p:spPr>
            <p:txBody>
              <a:bodyPr/>
              <a:lstStyle/>
              <a:p>
                <a:r>
                  <a:rPr lang="en-US">
                    <a:noFill/>
                  </a:rPr>
                  <a:t> </a:t>
                </a:r>
              </a:p>
            </p:txBody>
          </p:sp>
        </mc:Fallback>
      </mc:AlternateContent>
    </p:spTree>
    <p:extLst>
      <p:ext uri="{BB962C8B-B14F-4D97-AF65-F5344CB8AC3E}">
        <p14:creationId xmlns:p14="http://schemas.microsoft.com/office/powerpoint/2010/main" val="3231478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BE9CB-5C2B-489F-B510-96FF370EAD98}"/>
              </a:ext>
            </a:extLst>
          </p:cNvPr>
          <p:cNvSpPr>
            <a:spLocks noGrp="1"/>
          </p:cNvSpPr>
          <p:nvPr>
            <p:ph type="title"/>
          </p:nvPr>
        </p:nvSpPr>
        <p:spPr/>
        <p:txBody>
          <a:bodyPr/>
          <a:lstStyle/>
          <a:p>
            <a:r>
              <a:rPr lang="en-US" dirty="0"/>
              <a:t> Model Selection</a:t>
            </a:r>
          </a:p>
        </p:txBody>
      </p:sp>
      <p:sp>
        <p:nvSpPr>
          <p:cNvPr id="3" name="Content Placeholder 2">
            <a:extLst>
              <a:ext uri="{FF2B5EF4-FFF2-40B4-BE49-F238E27FC236}">
                <a16:creationId xmlns:a16="http://schemas.microsoft.com/office/drawing/2014/main" id="{809DF967-BC6A-4D8B-82C9-D0DBFE949A0B}"/>
              </a:ext>
            </a:extLst>
          </p:cNvPr>
          <p:cNvSpPr>
            <a:spLocks noGrp="1"/>
          </p:cNvSpPr>
          <p:nvPr>
            <p:ph sz="quarter" idx="10"/>
          </p:nvPr>
        </p:nvSpPr>
        <p:spPr>
          <a:xfrm>
            <a:off x="539496" y="1435608"/>
            <a:ext cx="5404104" cy="3977640"/>
          </a:xfrm>
        </p:spPr>
        <p:txBody>
          <a:bodyPr>
            <a:normAutofit lnSpcReduction="10000"/>
          </a:bodyPr>
          <a:lstStyle/>
          <a:p>
            <a:pPr marL="171450" indent="-171450">
              <a:buFont typeface="Arial" panose="020B0604020202020204" pitchFamily="34" charset="0"/>
              <a:buChar char="•"/>
            </a:pPr>
            <a:r>
              <a:rPr lang="en-US" sz="1400" dirty="0"/>
              <a:t>The given problem statement is of regression data type.</a:t>
            </a:r>
          </a:p>
          <a:p>
            <a:pPr marL="171450" indent="-171450">
              <a:buFont typeface="Arial" panose="020B0604020202020204" pitchFamily="34" charset="0"/>
              <a:buChar char="•"/>
            </a:pPr>
            <a:r>
              <a:rPr lang="en-US" sz="1400" dirty="0"/>
              <a:t>Hyperparameter Tuning is done by looking at the validation curve.</a:t>
            </a:r>
          </a:p>
          <a:p>
            <a:pPr marL="342900" marR="0" lvl="0" indent="-342900">
              <a:lnSpc>
                <a:spcPct val="110000"/>
              </a:lnSpc>
              <a:spcBef>
                <a:spcPts val="600"/>
              </a:spcBef>
              <a:spcAft>
                <a:spcPts val="0"/>
              </a:spcAft>
              <a:buFont typeface="Symbol" panose="05050102010706020507" pitchFamily="18" charset="2"/>
              <a:buChar char=""/>
            </a:pPr>
            <a:r>
              <a:rPr lang="en-US" sz="14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Neural Network has following Hyperparameters &amp; have been tuned to optimize the classifier:</a:t>
            </a:r>
            <a:endParaRPr lang="en-US"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2057400" marR="0" lvl="4" indent="-228600">
              <a:lnSpc>
                <a:spcPct val="110000"/>
              </a:lnSpc>
              <a:spcBef>
                <a:spcPts val="0"/>
              </a:spcBef>
              <a:spcAft>
                <a:spcPts val="0"/>
              </a:spcAft>
              <a:buFont typeface="Symbol" panose="05050102010706020507" pitchFamily="18" charset="2"/>
              <a:buChar char=""/>
            </a:pPr>
            <a:r>
              <a:rPr lang="en-US" sz="14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Training Length (number of epochs)</a:t>
            </a:r>
            <a:endParaRPr lang="en-US"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2057400" marR="0" lvl="4" indent="-228600">
              <a:lnSpc>
                <a:spcPct val="110000"/>
              </a:lnSpc>
              <a:spcBef>
                <a:spcPts val="0"/>
              </a:spcBef>
              <a:spcAft>
                <a:spcPts val="0"/>
              </a:spcAft>
              <a:buFont typeface="Symbol" panose="05050102010706020507" pitchFamily="18" charset="2"/>
              <a:buChar char=""/>
            </a:pPr>
            <a:r>
              <a:rPr lang="en-US" sz="14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Batch size</a:t>
            </a:r>
            <a:endParaRPr lang="en-US"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2057400" marR="0" lvl="4" indent="-228600">
              <a:lnSpc>
                <a:spcPct val="110000"/>
              </a:lnSpc>
              <a:spcBef>
                <a:spcPts val="0"/>
              </a:spcBef>
              <a:spcAft>
                <a:spcPts val="0"/>
              </a:spcAft>
              <a:buFont typeface="Symbol" panose="05050102010706020507" pitchFamily="18" charset="2"/>
              <a:buChar char=""/>
            </a:pPr>
            <a:r>
              <a:rPr lang="en-US" sz="14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Number of Layers</a:t>
            </a:r>
            <a:endParaRPr lang="en-US"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2057400" marR="0" lvl="4" indent="-228600">
              <a:lnSpc>
                <a:spcPct val="110000"/>
              </a:lnSpc>
              <a:spcBef>
                <a:spcPts val="0"/>
              </a:spcBef>
              <a:spcAft>
                <a:spcPts val="0"/>
              </a:spcAft>
              <a:buFont typeface="Symbol" panose="05050102010706020507" pitchFamily="18" charset="2"/>
              <a:buChar char=""/>
            </a:pPr>
            <a:r>
              <a:rPr lang="en-US" sz="14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Learning rate</a:t>
            </a:r>
            <a:endParaRPr lang="en-US"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2057400" marR="0" lvl="4" indent="-228600">
              <a:lnSpc>
                <a:spcPct val="110000"/>
              </a:lnSpc>
              <a:spcBef>
                <a:spcPts val="0"/>
              </a:spcBef>
              <a:spcAft>
                <a:spcPts val="0"/>
              </a:spcAft>
              <a:buFont typeface="Symbol" panose="05050102010706020507" pitchFamily="18" charset="2"/>
              <a:buChar char=""/>
            </a:pPr>
            <a:r>
              <a:rPr lang="en-US" sz="14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Regularization</a:t>
            </a:r>
            <a:endParaRPr lang="en-US"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2057400" marR="0" lvl="4" indent="-228600">
              <a:lnSpc>
                <a:spcPct val="110000"/>
              </a:lnSpc>
              <a:spcBef>
                <a:spcPts val="0"/>
              </a:spcBef>
              <a:spcAft>
                <a:spcPts val="0"/>
              </a:spcAft>
              <a:buFont typeface="Symbol" panose="05050102010706020507" pitchFamily="18" charset="2"/>
              <a:buChar char=""/>
            </a:pPr>
            <a:r>
              <a:rPr lang="en-US" sz="14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Activation Layer Types</a:t>
            </a:r>
            <a:endParaRPr lang="en-US"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2057400" marR="0" lvl="4" indent="-228600">
              <a:lnSpc>
                <a:spcPct val="110000"/>
              </a:lnSpc>
              <a:spcBef>
                <a:spcPts val="0"/>
              </a:spcBef>
              <a:spcAft>
                <a:spcPts val="0"/>
              </a:spcAft>
              <a:buFont typeface="Symbol" panose="05050102010706020507" pitchFamily="18" charset="2"/>
              <a:buChar char=""/>
            </a:pPr>
            <a:r>
              <a:rPr lang="en-US" sz="14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Optimizer</a:t>
            </a:r>
            <a:endParaRPr lang="en-US"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2057400" marR="0" lvl="4" indent="-228600">
              <a:lnSpc>
                <a:spcPct val="110000"/>
              </a:lnSpc>
              <a:spcBef>
                <a:spcPts val="0"/>
              </a:spcBef>
              <a:spcAft>
                <a:spcPts val="1000"/>
              </a:spcAft>
              <a:buFont typeface="Symbol" panose="05050102010706020507" pitchFamily="18" charset="2"/>
              <a:buChar char=""/>
            </a:pPr>
            <a:r>
              <a:rPr lang="en-US" sz="14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Weights Initialization</a:t>
            </a:r>
            <a:endParaRPr lang="en-US"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171450" indent="-171450">
              <a:buFont typeface="Arial" panose="020B0604020202020204" pitchFamily="34" charset="0"/>
              <a:buChar char="•"/>
            </a:pPr>
            <a:endParaRPr lang="en-US" sz="1400" dirty="0"/>
          </a:p>
        </p:txBody>
      </p:sp>
    </p:spTree>
    <p:extLst>
      <p:ext uri="{BB962C8B-B14F-4D97-AF65-F5344CB8AC3E}">
        <p14:creationId xmlns:p14="http://schemas.microsoft.com/office/powerpoint/2010/main" val="407115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F6773-D8D0-494F-8F51-087CB379ADE0}"/>
              </a:ext>
            </a:extLst>
          </p:cNvPr>
          <p:cNvSpPr>
            <a:spLocks noGrp="1"/>
          </p:cNvSpPr>
          <p:nvPr>
            <p:ph type="title"/>
          </p:nvPr>
        </p:nvSpPr>
        <p:spPr/>
        <p:txBody>
          <a:bodyPr/>
          <a:lstStyle/>
          <a:p>
            <a:r>
              <a:rPr lang="en-US" dirty="0"/>
              <a:t>Hyperparameter Tuning</a:t>
            </a:r>
          </a:p>
        </p:txBody>
      </p:sp>
      <p:sp>
        <p:nvSpPr>
          <p:cNvPr id="3" name="Content Placeholder 2">
            <a:extLst>
              <a:ext uri="{FF2B5EF4-FFF2-40B4-BE49-F238E27FC236}">
                <a16:creationId xmlns:a16="http://schemas.microsoft.com/office/drawing/2014/main" id="{CE6C0E72-558A-4AAA-BEB4-6578163EAC1F}"/>
              </a:ext>
            </a:extLst>
          </p:cNvPr>
          <p:cNvSpPr>
            <a:spLocks noGrp="1"/>
          </p:cNvSpPr>
          <p:nvPr>
            <p:ph sz="quarter" idx="10"/>
          </p:nvPr>
        </p:nvSpPr>
        <p:spPr>
          <a:xfrm>
            <a:off x="539495" y="1435608"/>
            <a:ext cx="9123251" cy="3977640"/>
          </a:xfrm>
        </p:spPr>
        <p:txBody>
          <a:bodyPr>
            <a:normAutofit fontScale="85000" lnSpcReduction="20000"/>
          </a:bodyPr>
          <a:lstStyle/>
          <a:p>
            <a:r>
              <a:rPr lang="en-US" sz="1600" dirty="0">
                <a:latin typeface="Times New Roman" panose="02020603050405020304" pitchFamily="18" charset="0"/>
                <a:cs typeface="Times New Roman" panose="02020603050405020304" pitchFamily="18" charset="0"/>
              </a:rPr>
              <a:t>The apt Hyperparameters can be tuned by looking at the learning and validation curve.</a:t>
            </a:r>
          </a:p>
          <a:p>
            <a:r>
              <a:rPr lang="en-US" sz="1600" kern="1400" dirty="0">
                <a:solidFill>
                  <a:srgbClr val="007789"/>
                </a:solidFill>
                <a:effectLst/>
                <a:latin typeface="Times New Roman" panose="02020603050405020304" pitchFamily="18" charset="0"/>
                <a:ea typeface="Times New Roman" panose="02020603050405020304" pitchFamily="18" charset="0"/>
                <a:cs typeface="Times New Roman" panose="02020603050405020304" pitchFamily="18" charset="0"/>
              </a:rPr>
              <a:t>Validation Curve:  </a:t>
            </a:r>
            <a:r>
              <a:rPr lang="en-US" sz="16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The validation curve was used to tune the Hyperparameters of the model. After each change in the hyperparameter, the validation curve &amp; the learning curve was plotted and see how the model is fitting. The curve helped in understanding how the model is fitting the data and what effect the change in the hyperparameter had on the model which helped in making decisions to improve the model.</a:t>
            </a:r>
          </a:p>
          <a:p>
            <a:r>
              <a:rPr lang="en-US" sz="1800" kern="1400" dirty="0">
                <a:solidFill>
                  <a:srgbClr val="007789"/>
                </a:solidFill>
                <a:effectLst/>
                <a:latin typeface="Constantia" panose="02030602050306030303" pitchFamily="18" charset="0"/>
                <a:ea typeface="Times New Roman" panose="02020603050405020304" pitchFamily="18" charset="0"/>
                <a:cs typeface="Times New Roman" panose="02020603050405020304" pitchFamily="18" charset="0"/>
              </a:rPr>
              <a:t>Regularization:</a:t>
            </a:r>
          </a:p>
          <a:p>
            <a:pPr marL="0" marR="0">
              <a:lnSpc>
                <a:spcPct val="110000"/>
              </a:lnSpc>
              <a:spcBef>
                <a:spcPts val="600"/>
              </a:spcBef>
              <a:spcAft>
                <a:spcPts val="1000"/>
              </a:spcAft>
            </a:pPr>
            <a:r>
              <a:rPr lang="en-US" sz="16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We are using a mean absolute error loss function to optimize so constraint on the weights based on the ‘absolute value of magnitude seemed more logical. But the data doesn’t have any inherent noise as seen in the model selection process. Hence, decided not to put any constraint on the weights.</a:t>
            </a:r>
          </a:p>
          <a:p>
            <a:pPr marL="0" marR="0">
              <a:lnSpc>
                <a:spcPct val="110000"/>
              </a:lnSpc>
              <a:spcBef>
                <a:spcPts val="600"/>
              </a:spcBef>
              <a:spcAft>
                <a:spcPts val="1000"/>
              </a:spcAft>
            </a:pPr>
            <a:r>
              <a:rPr lang="en-US" sz="16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But to be sure, tried l2 regularization too and saw the validation curve which showed similar results. Hence, did not use any regularization on the final model.</a:t>
            </a:r>
          </a:p>
          <a:p>
            <a:endParaRPr lang="en-US" sz="15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67810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3C6E0-510D-48C0-BF9F-D4955F832148}"/>
              </a:ext>
            </a:extLst>
          </p:cNvPr>
          <p:cNvSpPr>
            <a:spLocks noGrp="1"/>
          </p:cNvSpPr>
          <p:nvPr>
            <p:ph type="title"/>
          </p:nvPr>
        </p:nvSpPr>
        <p:spPr/>
        <p:txBody>
          <a:bodyPr/>
          <a:lstStyle/>
          <a:p>
            <a:r>
              <a:rPr lang="en-US" dirty="0"/>
              <a:t>Final Model Evaluation</a:t>
            </a:r>
          </a:p>
        </p:txBody>
      </p:sp>
      <p:sp>
        <p:nvSpPr>
          <p:cNvPr id="3" name="Content Placeholder 2">
            <a:extLst>
              <a:ext uri="{FF2B5EF4-FFF2-40B4-BE49-F238E27FC236}">
                <a16:creationId xmlns:a16="http://schemas.microsoft.com/office/drawing/2014/main" id="{F7CFC059-DED4-4CDF-A472-61826898DD20}"/>
              </a:ext>
            </a:extLst>
          </p:cNvPr>
          <p:cNvSpPr>
            <a:spLocks noGrp="1"/>
          </p:cNvSpPr>
          <p:nvPr>
            <p:ph sz="quarter" idx="10"/>
          </p:nvPr>
        </p:nvSpPr>
        <p:spPr/>
        <p:txBody>
          <a:bodyPr>
            <a:normAutofit/>
          </a:bodyPr>
          <a:lstStyle/>
          <a:p>
            <a:pPr marL="171450" indent="-171450">
              <a:buFont typeface="Arial" panose="020B0604020202020204" pitchFamily="34" charset="0"/>
              <a:buChar char="•"/>
            </a:pPr>
            <a:r>
              <a:rPr lang="en-US" sz="1400" dirty="0">
                <a:effectLst/>
                <a:latin typeface="Times New Roman" panose="02020603050405020304" pitchFamily="18" charset="0"/>
                <a:ea typeface="Constantia" panose="02030602050306030303" pitchFamily="18" charset="0"/>
              </a:rPr>
              <a:t>The final model is chosen from all the above models which had the least validation error that is a neural network with 5 layers. Below is the Training loss plotted against the validation error of the model. </a:t>
            </a:r>
          </a:p>
          <a:p>
            <a:pPr marL="171450" indent="-171450">
              <a:buFont typeface="Arial" panose="020B0604020202020204" pitchFamily="34" charset="0"/>
              <a:buChar char="•"/>
            </a:pPr>
            <a:r>
              <a:rPr lang="en-US" sz="1400" dirty="0">
                <a:latin typeface="Times New Roman" panose="02020603050405020304" pitchFamily="18" charset="0"/>
              </a:rPr>
              <a:t>With this model, the in-sample decreases along with the validation loss</a:t>
            </a:r>
          </a:p>
          <a:p>
            <a:pPr marL="171450" indent="-171450">
              <a:buFont typeface="Arial" panose="020B0604020202020204" pitchFamily="34" charset="0"/>
              <a:buChar char="•"/>
            </a:pPr>
            <a:r>
              <a:rPr lang="en-US" sz="1400" dirty="0">
                <a:latin typeface="Times New Roman" panose="02020603050405020304" pitchFamily="18" charset="0"/>
              </a:rPr>
              <a:t>Starts to diverge at iterations 250, which is where we need to stop training.</a:t>
            </a:r>
            <a:endParaRPr lang="en-US" sz="1400" dirty="0"/>
          </a:p>
        </p:txBody>
      </p:sp>
      <p:pic>
        <p:nvPicPr>
          <p:cNvPr id="4" name="Picture 3" descr="A picture containing shape&#10;&#10;Description automatically generated">
            <a:extLst>
              <a:ext uri="{FF2B5EF4-FFF2-40B4-BE49-F238E27FC236}">
                <a16:creationId xmlns:a16="http://schemas.microsoft.com/office/drawing/2014/main" id="{E00B3221-BB65-4972-8911-E90994CE58A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52650" y="1658493"/>
            <a:ext cx="4979670" cy="3531870"/>
          </a:xfrm>
          <a:prstGeom prst="rect">
            <a:avLst/>
          </a:prstGeom>
          <a:noFill/>
          <a:ln>
            <a:noFill/>
          </a:ln>
        </p:spPr>
      </p:pic>
    </p:spTree>
    <p:extLst>
      <p:ext uri="{BB962C8B-B14F-4D97-AF65-F5344CB8AC3E}">
        <p14:creationId xmlns:p14="http://schemas.microsoft.com/office/powerpoint/2010/main" val="331354032"/>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{13849695-CD17-4FE2-8D33-D2A80FA4F234}tf10001108_win32</Template>
  <TotalTime>43</TotalTime>
  <Words>1020</Words>
  <Application>Microsoft Office PowerPoint</Application>
  <PresentationFormat>Widescreen</PresentationFormat>
  <Paragraphs>71</Paragraphs>
  <Slides>12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Average</vt:lpstr>
      <vt:lpstr>Calibri</vt:lpstr>
      <vt:lpstr>Cambria Math</vt:lpstr>
      <vt:lpstr>Constantia</vt:lpstr>
      <vt:lpstr>Oswald</vt:lpstr>
      <vt:lpstr>Segoe UI</vt:lpstr>
      <vt:lpstr>Segoe UI Light</vt:lpstr>
      <vt:lpstr>Symbol</vt:lpstr>
      <vt:lpstr>Times New Roman</vt:lpstr>
      <vt:lpstr>WelcomeDoc</vt:lpstr>
      <vt:lpstr>ENPM808A – Data driven Motion Planning </vt:lpstr>
      <vt:lpstr>Need for a Data Driven Motion Planner</vt:lpstr>
      <vt:lpstr>Problem Statement</vt:lpstr>
      <vt:lpstr>The Steps Involved in Solving the Problem </vt:lpstr>
      <vt:lpstr>Data Preprocessing</vt:lpstr>
      <vt:lpstr>Loss function</vt:lpstr>
      <vt:lpstr> Model Selection</vt:lpstr>
      <vt:lpstr>Hyperparameter Tuning</vt:lpstr>
      <vt:lpstr>Final Model Evaluation</vt:lpstr>
      <vt:lpstr>Metrics of Test Data</vt:lpstr>
      <vt:lpstr>Evaluation</vt:lpstr>
      <vt:lpstr>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ENPM808A – Data driven Motion Planning </dc:title>
  <dc:creator>Sahruday Patti</dc:creator>
  <cp:keywords/>
  <cp:lastModifiedBy>Sahruday Patti</cp:lastModifiedBy>
  <cp:revision>1</cp:revision>
  <dcterms:created xsi:type="dcterms:W3CDTF">2021-12-16T22:32:33Z</dcterms:created>
  <dcterms:modified xsi:type="dcterms:W3CDTF">2021-12-16T23:16:26Z</dcterms:modified>
  <cp:version/>
</cp:coreProperties>
</file>