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916" r:id="rId4"/>
    <p:sldId id="776" r:id="rId5"/>
    <p:sldId id="777" r:id="rId6"/>
    <p:sldId id="260" r:id="rId7"/>
    <p:sldId id="261" r:id="rId8"/>
    <p:sldId id="274" r:id="rId9"/>
    <p:sldId id="263" r:id="rId10"/>
    <p:sldId id="264" r:id="rId11"/>
    <p:sldId id="267" r:id="rId12"/>
    <p:sldId id="268" r:id="rId13"/>
    <p:sldId id="269" r:id="rId14"/>
    <p:sldId id="271" r:id="rId15"/>
    <p:sldId id="272"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A3571B-3C37-4D33-868F-93C82BC1FD20}" v="5" dt="2022-03-04T03:29:57.174"/>
  </p1510:revLst>
</p1510:revInfo>
</file>

<file path=ppt/tableStyles.xml><?xml version="1.0" encoding="utf-8"?>
<a:tblStyleLst xmlns:a="http://schemas.openxmlformats.org/drawingml/2006/main" def="{F68AA199-5A74-46FE-B31B-5C51BF568CE2}">
  <a:tblStyle styleId="{F68AA199-5A74-46FE-B31B-5C51BF568C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66" autoAdjust="0"/>
  </p:normalViewPr>
  <p:slideViewPr>
    <p:cSldViewPr snapToGrid="0">
      <p:cViewPr varScale="1">
        <p:scale>
          <a:sx n="48" d="100"/>
          <a:sy n="48" d="100"/>
        </p:scale>
        <p:origin x="41"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ruday Patti" userId="b4613a6fe56ed811" providerId="LiveId" clId="{17A3571B-3C37-4D33-868F-93C82BC1FD20}"/>
    <pc:docChg chg="undo custSel modSld">
      <pc:chgData name="Sahruday Patti" userId="b4613a6fe56ed811" providerId="LiveId" clId="{17A3571B-3C37-4D33-868F-93C82BC1FD20}" dt="2022-03-04T03:29:57.174" v="6" actId="20577"/>
      <pc:docMkLst>
        <pc:docMk/>
      </pc:docMkLst>
      <pc:sldChg chg="modSp mod">
        <pc:chgData name="Sahruday Patti" userId="b4613a6fe56ed811" providerId="LiveId" clId="{17A3571B-3C37-4D33-868F-93C82BC1FD20}" dt="2022-03-04T03:29:57.174" v="6" actId="20577"/>
        <pc:sldMkLst>
          <pc:docMk/>
          <pc:sldMk cId="2726727918" sldId="916"/>
        </pc:sldMkLst>
        <pc:spChg chg="mod">
          <ac:chgData name="Sahruday Patti" userId="b4613a6fe56ed811" providerId="LiveId" clId="{17A3571B-3C37-4D33-868F-93C82BC1FD20}" dt="2022-03-04T03:29:57.174" v="6" actId="20577"/>
          <ac:spMkLst>
            <pc:docMk/>
            <pc:sldMk cId="2726727918" sldId="916"/>
            <ac:spMk id="5" creationId="{8628A6D8-040D-48C6-B1A8-AF40F0D5847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e0efab63b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e0efab63b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7e0efab63b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e0efab63b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e0efab63b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7e0efab63b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2"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6" lvl="0" indent="-342905" algn="l">
              <a:lnSpc>
                <a:spcPct val="90000"/>
              </a:lnSpc>
              <a:spcBef>
                <a:spcPts val="1000"/>
              </a:spcBef>
              <a:spcAft>
                <a:spcPts val="0"/>
              </a:spcAft>
              <a:buClr>
                <a:schemeClr val="dk1"/>
              </a:buClr>
              <a:buSzPts val="1800"/>
              <a:buChar char="•"/>
              <a:defRPr/>
            </a:lvl1pPr>
            <a:lvl2pPr marL="914411" lvl="1" indent="-342905" algn="l">
              <a:lnSpc>
                <a:spcPct val="90000"/>
              </a:lnSpc>
              <a:spcBef>
                <a:spcPts val="500"/>
              </a:spcBef>
              <a:spcAft>
                <a:spcPts val="0"/>
              </a:spcAft>
              <a:buClr>
                <a:schemeClr val="dk1"/>
              </a:buClr>
              <a:buSzPts val="1800"/>
              <a:buChar char="•"/>
              <a:defRPr/>
            </a:lvl2pPr>
            <a:lvl3pPr marL="1371617" lvl="2" indent="-342905" algn="l">
              <a:lnSpc>
                <a:spcPct val="90000"/>
              </a:lnSpc>
              <a:spcBef>
                <a:spcPts val="500"/>
              </a:spcBef>
              <a:spcAft>
                <a:spcPts val="0"/>
              </a:spcAft>
              <a:buClr>
                <a:schemeClr val="dk1"/>
              </a:buClr>
              <a:buSzPts val="1800"/>
              <a:buChar char="•"/>
              <a:defRPr/>
            </a:lvl3pPr>
            <a:lvl4pPr marL="1828823" lvl="3" indent="-342905" algn="l">
              <a:lnSpc>
                <a:spcPct val="90000"/>
              </a:lnSpc>
              <a:spcBef>
                <a:spcPts val="500"/>
              </a:spcBef>
              <a:spcAft>
                <a:spcPts val="0"/>
              </a:spcAft>
              <a:buClr>
                <a:schemeClr val="dk1"/>
              </a:buClr>
              <a:buSzPts val="1800"/>
              <a:buChar char="•"/>
              <a:defRPr/>
            </a:lvl4pPr>
            <a:lvl5pPr marL="2286029" lvl="4" indent="-342905" algn="l">
              <a:lnSpc>
                <a:spcPct val="90000"/>
              </a:lnSpc>
              <a:spcBef>
                <a:spcPts val="500"/>
              </a:spcBef>
              <a:spcAft>
                <a:spcPts val="0"/>
              </a:spcAft>
              <a:buClr>
                <a:schemeClr val="dk1"/>
              </a:buClr>
              <a:buSzPts val="1800"/>
              <a:buChar char="•"/>
              <a:defRPr/>
            </a:lvl5pPr>
            <a:lvl6pPr marL="2743234" lvl="5" indent="-342905" algn="l">
              <a:lnSpc>
                <a:spcPct val="90000"/>
              </a:lnSpc>
              <a:spcBef>
                <a:spcPts val="500"/>
              </a:spcBef>
              <a:spcAft>
                <a:spcPts val="0"/>
              </a:spcAft>
              <a:buClr>
                <a:schemeClr val="dk1"/>
              </a:buClr>
              <a:buSzPts val="1800"/>
              <a:buChar char="•"/>
              <a:defRPr/>
            </a:lvl6pPr>
            <a:lvl7pPr marL="3200440" lvl="6" indent="-342905" algn="l">
              <a:lnSpc>
                <a:spcPct val="90000"/>
              </a:lnSpc>
              <a:spcBef>
                <a:spcPts val="500"/>
              </a:spcBef>
              <a:spcAft>
                <a:spcPts val="0"/>
              </a:spcAft>
              <a:buClr>
                <a:schemeClr val="dk1"/>
              </a:buClr>
              <a:buSzPts val="1800"/>
              <a:buChar char="•"/>
              <a:defRPr/>
            </a:lvl7pPr>
            <a:lvl8pPr marL="3657646" lvl="7" indent="-342905" algn="l">
              <a:lnSpc>
                <a:spcPct val="90000"/>
              </a:lnSpc>
              <a:spcBef>
                <a:spcPts val="500"/>
              </a:spcBef>
              <a:spcAft>
                <a:spcPts val="0"/>
              </a:spcAft>
              <a:buClr>
                <a:schemeClr val="dk1"/>
              </a:buClr>
              <a:buSzPts val="1800"/>
              <a:buChar char="•"/>
              <a:defRPr/>
            </a:lvl8pPr>
            <a:lvl9pPr marL="4114851" lvl="8" indent="-342905"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0"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0" y="-596106"/>
            <a:ext cx="5811838" cy="7734300"/>
          </a:xfrm>
          <a:prstGeom prst="rect">
            <a:avLst/>
          </a:prstGeom>
          <a:noFill/>
          <a:ln>
            <a:noFill/>
          </a:ln>
        </p:spPr>
        <p:txBody>
          <a:bodyPr spcFirstLastPara="1" wrap="square" lIns="91425" tIns="45700" rIns="91425" bIns="45700" anchor="t" anchorCtr="0">
            <a:noAutofit/>
          </a:bodyPr>
          <a:lstStyle>
            <a:lvl1pPr marL="457206" lvl="0" indent="-342905" algn="l">
              <a:lnSpc>
                <a:spcPct val="90000"/>
              </a:lnSpc>
              <a:spcBef>
                <a:spcPts val="1000"/>
              </a:spcBef>
              <a:spcAft>
                <a:spcPts val="0"/>
              </a:spcAft>
              <a:buClr>
                <a:schemeClr val="dk1"/>
              </a:buClr>
              <a:buSzPts val="1800"/>
              <a:buChar char="•"/>
              <a:defRPr/>
            </a:lvl1pPr>
            <a:lvl2pPr marL="914411" lvl="1" indent="-342905" algn="l">
              <a:lnSpc>
                <a:spcPct val="90000"/>
              </a:lnSpc>
              <a:spcBef>
                <a:spcPts val="500"/>
              </a:spcBef>
              <a:spcAft>
                <a:spcPts val="0"/>
              </a:spcAft>
              <a:buClr>
                <a:schemeClr val="dk1"/>
              </a:buClr>
              <a:buSzPts val="1800"/>
              <a:buChar char="•"/>
              <a:defRPr/>
            </a:lvl2pPr>
            <a:lvl3pPr marL="1371617" lvl="2" indent="-342905" algn="l">
              <a:lnSpc>
                <a:spcPct val="90000"/>
              </a:lnSpc>
              <a:spcBef>
                <a:spcPts val="500"/>
              </a:spcBef>
              <a:spcAft>
                <a:spcPts val="0"/>
              </a:spcAft>
              <a:buClr>
                <a:schemeClr val="dk1"/>
              </a:buClr>
              <a:buSzPts val="1800"/>
              <a:buChar char="•"/>
              <a:defRPr/>
            </a:lvl3pPr>
            <a:lvl4pPr marL="1828823" lvl="3" indent="-342905" algn="l">
              <a:lnSpc>
                <a:spcPct val="90000"/>
              </a:lnSpc>
              <a:spcBef>
                <a:spcPts val="500"/>
              </a:spcBef>
              <a:spcAft>
                <a:spcPts val="0"/>
              </a:spcAft>
              <a:buClr>
                <a:schemeClr val="dk1"/>
              </a:buClr>
              <a:buSzPts val="1800"/>
              <a:buChar char="•"/>
              <a:defRPr/>
            </a:lvl4pPr>
            <a:lvl5pPr marL="2286029" lvl="4" indent="-342905" algn="l">
              <a:lnSpc>
                <a:spcPct val="90000"/>
              </a:lnSpc>
              <a:spcBef>
                <a:spcPts val="500"/>
              </a:spcBef>
              <a:spcAft>
                <a:spcPts val="0"/>
              </a:spcAft>
              <a:buClr>
                <a:schemeClr val="dk1"/>
              </a:buClr>
              <a:buSzPts val="1800"/>
              <a:buChar char="•"/>
              <a:defRPr/>
            </a:lvl5pPr>
            <a:lvl6pPr marL="2743234" lvl="5" indent="-342905" algn="l">
              <a:lnSpc>
                <a:spcPct val="90000"/>
              </a:lnSpc>
              <a:spcBef>
                <a:spcPts val="500"/>
              </a:spcBef>
              <a:spcAft>
                <a:spcPts val="0"/>
              </a:spcAft>
              <a:buClr>
                <a:schemeClr val="dk1"/>
              </a:buClr>
              <a:buSzPts val="1800"/>
              <a:buChar char="•"/>
              <a:defRPr/>
            </a:lvl6pPr>
            <a:lvl7pPr marL="3200440" lvl="6" indent="-342905" algn="l">
              <a:lnSpc>
                <a:spcPct val="90000"/>
              </a:lnSpc>
              <a:spcBef>
                <a:spcPts val="500"/>
              </a:spcBef>
              <a:spcAft>
                <a:spcPts val="0"/>
              </a:spcAft>
              <a:buClr>
                <a:schemeClr val="dk1"/>
              </a:buClr>
              <a:buSzPts val="1800"/>
              <a:buChar char="•"/>
              <a:defRPr/>
            </a:lvl7pPr>
            <a:lvl8pPr marL="3657646" lvl="7" indent="-342905" algn="l">
              <a:lnSpc>
                <a:spcPct val="90000"/>
              </a:lnSpc>
              <a:spcBef>
                <a:spcPts val="500"/>
              </a:spcBef>
              <a:spcAft>
                <a:spcPts val="0"/>
              </a:spcAft>
              <a:buClr>
                <a:schemeClr val="dk1"/>
              </a:buClr>
              <a:buSzPts val="1800"/>
              <a:buChar char="•"/>
              <a:defRPr/>
            </a:lvl8pPr>
            <a:lvl9pPr marL="4114851" lvl="8" indent="-342905"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2"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2" y="1825625"/>
            <a:ext cx="10515600" cy="4351338"/>
          </a:xfrm>
          <a:prstGeom prst="rect">
            <a:avLst/>
          </a:prstGeom>
          <a:noFill/>
          <a:ln>
            <a:noFill/>
          </a:ln>
        </p:spPr>
        <p:txBody>
          <a:bodyPr spcFirstLastPara="1" wrap="square" lIns="91425" tIns="45700" rIns="91425" bIns="45700" anchor="t" anchorCtr="0">
            <a:noAutofit/>
          </a:bodyPr>
          <a:lstStyle>
            <a:lvl1pPr marL="457206" lvl="0" indent="-342905" algn="l">
              <a:lnSpc>
                <a:spcPct val="90000"/>
              </a:lnSpc>
              <a:spcBef>
                <a:spcPts val="1000"/>
              </a:spcBef>
              <a:spcAft>
                <a:spcPts val="0"/>
              </a:spcAft>
              <a:buClr>
                <a:schemeClr val="dk1"/>
              </a:buClr>
              <a:buSzPts val="1800"/>
              <a:buChar char="•"/>
              <a:defRPr/>
            </a:lvl1pPr>
            <a:lvl2pPr marL="914411" lvl="1" indent="-342905" algn="l">
              <a:lnSpc>
                <a:spcPct val="90000"/>
              </a:lnSpc>
              <a:spcBef>
                <a:spcPts val="500"/>
              </a:spcBef>
              <a:spcAft>
                <a:spcPts val="0"/>
              </a:spcAft>
              <a:buClr>
                <a:schemeClr val="dk1"/>
              </a:buClr>
              <a:buSzPts val="1800"/>
              <a:buChar char="•"/>
              <a:defRPr/>
            </a:lvl2pPr>
            <a:lvl3pPr marL="1371617" lvl="2" indent="-342905" algn="l">
              <a:lnSpc>
                <a:spcPct val="90000"/>
              </a:lnSpc>
              <a:spcBef>
                <a:spcPts val="500"/>
              </a:spcBef>
              <a:spcAft>
                <a:spcPts val="0"/>
              </a:spcAft>
              <a:buClr>
                <a:schemeClr val="dk1"/>
              </a:buClr>
              <a:buSzPts val="1800"/>
              <a:buChar char="•"/>
              <a:defRPr/>
            </a:lvl3pPr>
            <a:lvl4pPr marL="1828823" lvl="3" indent="-342905" algn="l">
              <a:lnSpc>
                <a:spcPct val="90000"/>
              </a:lnSpc>
              <a:spcBef>
                <a:spcPts val="500"/>
              </a:spcBef>
              <a:spcAft>
                <a:spcPts val="0"/>
              </a:spcAft>
              <a:buClr>
                <a:schemeClr val="dk1"/>
              </a:buClr>
              <a:buSzPts val="1800"/>
              <a:buChar char="•"/>
              <a:defRPr/>
            </a:lvl4pPr>
            <a:lvl5pPr marL="2286029" lvl="4" indent="-342905" algn="l">
              <a:lnSpc>
                <a:spcPct val="90000"/>
              </a:lnSpc>
              <a:spcBef>
                <a:spcPts val="500"/>
              </a:spcBef>
              <a:spcAft>
                <a:spcPts val="0"/>
              </a:spcAft>
              <a:buClr>
                <a:schemeClr val="dk1"/>
              </a:buClr>
              <a:buSzPts val="1800"/>
              <a:buChar char="•"/>
              <a:defRPr/>
            </a:lvl5pPr>
            <a:lvl6pPr marL="2743234" lvl="5" indent="-342905" algn="l">
              <a:lnSpc>
                <a:spcPct val="90000"/>
              </a:lnSpc>
              <a:spcBef>
                <a:spcPts val="500"/>
              </a:spcBef>
              <a:spcAft>
                <a:spcPts val="0"/>
              </a:spcAft>
              <a:buClr>
                <a:schemeClr val="dk1"/>
              </a:buClr>
              <a:buSzPts val="1800"/>
              <a:buChar char="•"/>
              <a:defRPr/>
            </a:lvl6pPr>
            <a:lvl7pPr marL="3200440" lvl="6" indent="-342905" algn="l">
              <a:lnSpc>
                <a:spcPct val="90000"/>
              </a:lnSpc>
              <a:spcBef>
                <a:spcPts val="500"/>
              </a:spcBef>
              <a:spcAft>
                <a:spcPts val="0"/>
              </a:spcAft>
              <a:buClr>
                <a:schemeClr val="dk1"/>
              </a:buClr>
              <a:buSzPts val="1800"/>
              <a:buChar char="•"/>
              <a:defRPr/>
            </a:lvl7pPr>
            <a:lvl8pPr marL="3657646" lvl="7" indent="-342905" algn="l">
              <a:lnSpc>
                <a:spcPct val="90000"/>
              </a:lnSpc>
              <a:spcBef>
                <a:spcPts val="500"/>
              </a:spcBef>
              <a:spcAft>
                <a:spcPts val="0"/>
              </a:spcAft>
              <a:buClr>
                <a:schemeClr val="dk1"/>
              </a:buClr>
              <a:buSzPts val="1800"/>
              <a:buChar char="•"/>
              <a:defRPr/>
            </a:lvl8pPr>
            <a:lvl9pPr marL="4114851" lvl="8" indent="-342905"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2"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2" y="4589464"/>
            <a:ext cx="10515600" cy="1500187"/>
          </a:xfrm>
          <a:prstGeom prst="rect">
            <a:avLst/>
          </a:prstGeom>
          <a:noFill/>
          <a:ln>
            <a:noFill/>
          </a:ln>
        </p:spPr>
        <p:txBody>
          <a:bodyPr spcFirstLastPara="1" wrap="square" lIns="91425" tIns="45700" rIns="91425" bIns="45700" anchor="t" anchorCtr="0">
            <a:noAutofit/>
          </a:bodyPr>
          <a:lstStyle>
            <a:lvl1pPr marL="457206" lvl="0" indent="-228603" algn="l">
              <a:lnSpc>
                <a:spcPct val="90000"/>
              </a:lnSpc>
              <a:spcBef>
                <a:spcPts val="1000"/>
              </a:spcBef>
              <a:spcAft>
                <a:spcPts val="0"/>
              </a:spcAft>
              <a:buClr>
                <a:srgbClr val="888888"/>
              </a:buClr>
              <a:buSzPts val="2400"/>
              <a:buNone/>
              <a:defRPr sz="2400">
                <a:solidFill>
                  <a:srgbClr val="888888"/>
                </a:solidFill>
              </a:defRPr>
            </a:lvl1pPr>
            <a:lvl2pPr marL="914411" lvl="1" indent="-228603" algn="l">
              <a:lnSpc>
                <a:spcPct val="90000"/>
              </a:lnSpc>
              <a:spcBef>
                <a:spcPts val="500"/>
              </a:spcBef>
              <a:spcAft>
                <a:spcPts val="0"/>
              </a:spcAft>
              <a:buClr>
                <a:srgbClr val="888888"/>
              </a:buClr>
              <a:buSzPts val="2000"/>
              <a:buNone/>
              <a:defRPr sz="2000">
                <a:solidFill>
                  <a:srgbClr val="888888"/>
                </a:solidFill>
              </a:defRPr>
            </a:lvl2pPr>
            <a:lvl3pPr marL="1371617" lvl="2" indent="-228603" algn="l">
              <a:lnSpc>
                <a:spcPct val="90000"/>
              </a:lnSpc>
              <a:spcBef>
                <a:spcPts val="500"/>
              </a:spcBef>
              <a:spcAft>
                <a:spcPts val="0"/>
              </a:spcAft>
              <a:buClr>
                <a:srgbClr val="888888"/>
              </a:buClr>
              <a:buSzPts val="1800"/>
              <a:buNone/>
              <a:defRPr sz="1800">
                <a:solidFill>
                  <a:srgbClr val="888888"/>
                </a:solidFill>
              </a:defRPr>
            </a:lvl3pPr>
            <a:lvl4pPr marL="1828823" lvl="3" indent="-228603" algn="l">
              <a:lnSpc>
                <a:spcPct val="90000"/>
              </a:lnSpc>
              <a:spcBef>
                <a:spcPts val="500"/>
              </a:spcBef>
              <a:spcAft>
                <a:spcPts val="0"/>
              </a:spcAft>
              <a:buClr>
                <a:srgbClr val="888888"/>
              </a:buClr>
              <a:buSzPts val="1600"/>
              <a:buNone/>
              <a:defRPr sz="1600">
                <a:solidFill>
                  <a:srgbClr val="888888"/>
                </a:solidFill>
              </a:defRPr>
            </a:lvl4pPr>
            <a:lvl5pPr marL="2286029" lvl="4" indent="-228603" algn="l">
              <a:lnSpc>
                <a:spcPct val="90000"/>
              </a:lnSpc>
              <a:spcBef>
                <a:spcPts val="500"/>
              </a:spcBef>
              <a:spcAft>
                <a:spcPts val="0"/>
              </a:spcAft>
              <a:buClr>
                <a:srgbClr val="888888"/>
              </a:buClr>
              <a:buSzPts val="1600"/>
              <a:buNone/>
              <a:defRPr sz="1600">
                <a:solidFill>
                  <a:srgbClr val="888888"/>
                </a:solidFill>
              </a:defRPr>
            </a:lvl5pPr>
            <a:lvl6pPr marL="2743234" lvl="5" indent="-228603" algn="l">
              <a:lnSpc>
                <a:spcPct val="90000"/>
              </a:lnSpc>
              <a:spcBef>
                <a:spcPts val="500"/>
              </a:spcBef>
              <a:spcAft>
                <a:spcPts val="0"/>
              </a:spcAft>
              <a:buClr>
                <a:srgbClr val="888888"/>
              </a:buClr>
              <a:buSzPts val="1600"/>
              <a:buNone/>
              <a:defRPr sz="1600">
                <a:solidFill>
                  <a:srgbClr val="888888"/>
                </a:solidFill>
              </a:defRPr>
            </a:lvl6pPr>
            <a:lvl7pPr marL="3200440" lvl="6" indent="-228603" algn="l">
              <a:lnSpc>
                <a:spcPct val="90000"/>
              </a:lnSpc>
              <a:spcBef>
                <a:spcPts val="500"/>
              </a:spcBef>
              <a:spcAft>
                <a:spcPts val="0"/>
              </a:spcAft>
              <a:buClr>
                <a:srgbClr val="888888"/>
              </a:buClr>
              <a:buSzPts val="1600"/>
              <a:buNone/>
              <a:defRPr sz="1600">
                <a:solidFill>
                  <a:srgbClr val="888888"/>
                </a:solidFill>
              </a:defRPr>
            </a:lvl7pPr>
            <a:lvl8pPr marL="3657646" lvl="7" indent="-228603" algn="l">
              <a:lnSpc>
                <a:spcPct val="90000"/>
              </a:lnSpc>
              <a:spcBef>
                <a:spcPts val="500"/>
              </a:spcBef>
              <a:spcAft>
                <a:spcPts val="0"/>
              </a:spcAft>
              <a:buClr>
                <a:srgbClr val="888888"/>
              </a:buClr>
              <a:buSzPts val="1600"/>
              <a:buNone/>
              <a:defRPr sz="1600">
                <a:solidFill>
                  <a:srgbClr val="888888"/>
                </a:solidFill>
              </a:defRPr>
            </a:lvl8pPr>
            <a:lvl9pPr marL="4114851" lvl="8" indent="-228603"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2"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1" y="1825625"/>
            <a:ext cx="5181600" cy="4351338"/>
          </a:xfrm>
          <a:prstGeom prst="rect">
            <a:avLst/>
          </a:prstGeom>
          <a:noFill/>
          <a:ln>
            <a:noFill/>
          </a:ln>
        </p:spPr>
        <p:txBody>
          <a:bodyPr spcFirstLastPara="1" wrap="square" lIns="91425" tIns="45700" rIns="91425" bIns="45700" anchor="t" anchorCtr="0">
            <a:noAutofit/>
          </a:bodyPr>
          <a:lstStyle>
            <a:lvl1pPr marL="457206" lvl="0" indent="-342905" algn="l">
              <a:lnSpc>
                <a:spcPct val="90000"/>
              </a:lnSpc>
              <a:spcBef>
                <a:spcPts val="1000"/>
              </a:spcBef>
              <a:spcAft>
                <a:spcPts val="0"/>
              </a:spcAft>
              <a:buClr>
                <a:schemeClr val="dk1"/>
              </a:buClr>
              <a:buSzPts val="1800"/>
              <a:buChar char="•"/>
              <a:defRPr/>
            </a:lvl1pPr>
            <a:lvl2pPr marL="914411" lvl="1" indent="-342905" algn="l">
              <a:lnSpc>
                <a:spcPct val="90000"/>
              </a:lnSpc>
              <a:spcBef>
                <a:spcPts val="500"/>
              </a:spcBef>
              <a:spcAft>
                <a:spcPts val="0"/>
              </a:spcAft>
              <a:buClr>
                <a:schemeClr val="dk1"/>
              </a:buClr>
              <a:buSzPts val="1800"/>
              <a:buChar char="•"/>
              <a:defRPr/>
            </a:lvl2pPr>
            <a:lvl3pPr marL="1371617" lvl="2" indent="-342905" algn="l">
              <a:lnSpc>
                <a:spcPct val="90000"/>
              </a:lnSpc>
              <a:spcBef>
                <a:spcPts val="500"/>
              </a:spcBef>
              <a:spcAft>
                <a:spcPts val="0"/>
              </a:spcAft>
              <a:buClr>
                <a:schemeClr val="dk1"/>
              </a:buClr>
              <a:buSzPts val="1800"/>
              <a:buChar char="•"/>
              <a:defRPr/>
            </a:lvl3pPr>
            <a:lvl4pPr marL="1828823" lvl="3" indent="-342905" algn="l">
              <a:lnSpc>
                <a:spcPct val="90000"/>
              </a:lnSpc>
              <a:spcBef>
                <a:spcPts val="500"/>
              </a:spcBef>
              <a:spcAft>
                <a:spcPts val="0"/>
              </a:spcAft>
              <a:buClr>
                <a:schemeClr val="dk1"/>
              </a:buClr>
              <a:buSzPts val="1800"/>
              <a:buChar char="•"/>
              <a:defRPr/>
            </a:lvl4pPr>
            <a:lvl5pPr marL="2286029" lvl="4" indent="-342905" algn="l">
              <a:lnSpc>
                <a:spcPct val="90000"/>
              </a:lnSpc>
              <a:spcBef>
                <a:spcPts val="500"/>
              </a:spcBef>
              <a:spcAft>
                <a:spcPts val="0"/>
              </a:spcAft>
              <a:buClr>
                <a:schemeClr val="dk1"/>
              </a:buClr>
              <a:buSzPts val="1800"/>
              <a:buChar char="•"/>
              <a:defRPr/>
            </a:lvl5pPr>
            <a:lvl6pPr marL="2743234" lvl="5" indent="-342905" algn="l">
              <a:lnSpc>
                <a:spcPct val="90000"/>
              </a:lnSpc>
              <a:spcBef>
                <a:spcPts val="500"/>
              </a:spcBef>
              <a:spcAft>
                <a:spcPts val="0"/>
              </a:spcAft>
              <a:buClr>
                <a:schemeClr val="dk1"/>
              </a:buClr>
              <a:buSzPts val="1800"/>
              <a:buChar char="•"/>
              <a:defRPr/>
            </a:lvl6pPr>
            <a:lvl7pPr marL="3200440" lvl="6" indent="-342905" algn="l">
              <a:lnSpc>
                <a:spcPct val="90000"/>
              </a:lnSpc>
              <a:spcBef>
                <a:spcPts val="500"/>
              </a:spcBef>
              <a:spcAft>
                <a:spcPts val="0"/>
              </a:spcAft>
              <a:buClr>
                <a:schemeClr val="dk1"/>
              </a:buClr>
              <a:buSzPts val="1800"/>
              <a:buChar char="•"/>
              <a:defRPr/>
            </a:lvl7pPr>
            <a:lvl8pPr marL="3657646" lvl="7" indent="-342905" algn="l">
              <a:lnSpc>
                <a:spcPct val="90000"/>
              </a:lnSpc>
              <a:spcBef>
                <a:spcPts val="500"/>
              </a:spcBef>
              <a:spcAft>
                <a:spcPts val="0"/>
              </a:spcAft>
              <a:buClr>
                <a:schemeClr val="dk1"/>
              </a:buClr>
              <a:buSzPts val="1800"/>
              <a:buChar char="•"/>
              <a:defRPr/>
            </a:lvl8pPr>
            <a:lvl9pPr marL="4114851" lvl="8" indent="-342905"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1" y="1825625"/>
            <a:ext cx="5181600" cy="4351338"/>
          </a:xfrm>
          <a:prstGeom prst="rect">
            <a:avLst/>
          </a:prstGeom>
          <a:noFill/>
          <a:ln>
            <a:noFill/>
          </a:ln>
        </p:spPr>
        <p:txBody>
          <a:bodyPr spcFirstLastPara="1" wrap="square" lIns="91425" tIns="45700" rIns="91425" bIns="45700" anchor="t" anchorCtr="0">
            <a:noAutofit/>
          </a:bodyPr>
          <a:lstStyle>
            <a:lvl1pPr marL="457206" lvl="0" indent="-342905" algn="l">
              <a:lnSpc>
                <a:spcPct val="90000"/>
              </a:lnSpc>
              <a:spcBef>
                <a:spcPts val="1000"/>
              </a:spcBef>
              <a:spcAft>
                <a:spcPts val="0"/>
              </a:spcAft>
              <a:buClr>
                <a:schemeClr val="dk1"/>
              </a:buClr>
              <a:buSzPts val="1800"/>
              <a:buChar char="•"/>
              <a:defRPr/>
            </a:lvl1pPr>
            <a:lvl2pPr marL="914411" lvl="1" indent="-342905" algn="l">
              <a:lnSpc>
                <a:spcPct val="90000"/>
              </a:lnSpc>
              <a:spcBef>
                <a:spcPts val="500"/>
              </a:spcBef>
              <a:spcAft>
                <a:spcPts val="0"/>
              </a:spcAft>
              <a:buClr>
                <a:schemeClr val="dk1"/>
              </a:buClr>
              <a:buSzPts val="1800"/>
              <a:buChar char="•"/>
              <a:defRPr/>
            </a:lvl2pPr>
            <a:lvl3pPr marL="1371617" lvl="2" indent="-342905" algn="l">
              <a:lnSpc>
                <a:spcPct val="90000"/>
              </a:lnSpc>
              <a:spcBef>
                <a:spcPts val="500"/>
              </a:spcBef>
              <a:spcAft>
                <a:spcPts val="0"/>
              </a:spcAft>
              <a:buClr>
                <a:schemeClr val="dk1"/>
              </a:buClr>
              <a:buSzPts val="1800"/>
              <a:buChar char="•"/>
              <a:defRPr/>
            </a:lvl3pPr>
            <a:lvl4pPr marL="1828823" lvl="3" indent="-342905" algn="l">
              <a:lnSpc>
                <a:spcPct val="90000"/>
              </a:lnSpc>
              <a:spcBef>
                <a:spcPts val="500"/>
              </a:spcBef>
              <a:spcAft>
                <a:spcPts val="0"/>
              </a:spcAft>
              <a:buClr>
                <a:schemeClr val="dk1"/>
              </a:buClr>
              <a:buSzPts val="1800"/>
              <a:buChar char="•"/>
              <a:defRPr/>
            </a:lvl4pPr>
            <a:lvl5pPr marL="2286029" lvl="4" indent="-342905" algn="l">
              <a:lnSpc>
                <a:spcPct val="90000"/>
              </a:lnSpc>
              <a:spcBef>
                <a:spcPts val="500"/>
              </a:spcBef>
              <a:spcAft>
                <a:spcPts val="0"/>
              </a:spcAft>
              <a:buClr>
                <a:schemeClr val="dk1"/>
              </a:buClr>
              <a:buSzPts val="1800"/>
              <a:buChar char="•"/>
              <a:defRPr/>
            </a:lvl5pPr>
            <a:lvl6pPr marL="2743234" lvl="5" indent="-342905" algn="l">
              <a:lnSpc>
                <a:spcPct val="90000"/>
              </a:lnSpc>
              <a:spcBef>
                <a:spcPts val="500"/>
              </a:spcBef>
              <a:spcAft>
                <a:spcPts val="0"/>
              </a:spcAft>
              <a:buClr>
                <a:schemeClr val="dk1"/>
              </a:buClr>
              <a:buSzPts val="1800"/>
              <a:buChar char="•"/>
              <a:defRPr/>
            </a:lvl6pPr>
            <a:lvl7pPr marL="3200440" lvl="6" indent="-342905" algn="l">
              <a:lnSpc>
                <a:spcPct val="90000"/>
              </a:lnSpc>
              <a:spcBef>
                <a:spcPts val="500"/>
              </a:spcBef>
              <a:spcAft>
                <a:spcPts val="0"/>
              </a:spcAft>
              <a:buClr>
                <a:schemeClr val="dk1"/>
              </a:buClr>
              <a:buSzPts val="1800"/>
              <a:buChar char="•"/>
              <a:defRPr/>
            </a:lvl7pPr>
            <a:lvl8pPr marL="3657646" lvl="7" indent="-342905" algn="l">
              <a:lnSpc>
                <a:spcPct val="90000"/>
              </a:lnSpc>
              <a:spcBef>
                <a:spcPts val="500"/>
              </a:spcBef>
              <a:spcAft>
                <a:spcPts val="0"/>
              </a:spcAft>
              <a:buClr>
                <a:schemeClr val="dk1"/>
              </a:buClr>
              <a:buSzPts val="1800"/>
              <a:buChar char="•"/>
              <a:defRPr/>
            </a:lvl8pPr>
            <a:lvl9pPr marL="4114851" lvl="8" indent="-342905"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9"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Autofit/>
          </a:bodyPr>
          <a:lstStyle>
            <a:lvl1pPr marL="457206" lvl="0" indent="-228603" algn="l">
              <a:lnSpc>
                <a:spcPct val="90000"/>
              </a:lnSpc>
              <a:spcBef>
                <a:spcPts val="1000"/>
              </a:spcBef>
              <a:spcAft>
                <a:spcPts val="0"/>
              </a:spcAft>
              <a:buClr>
                <a:schemeClr val="dk1"/>
              </a:buClr>
              <a:buSzPts val="2400"/>
              <a:buNone/>
              <a:defRPr sz="2400" b="1"/>
            </a:lvl1pPr>
            <a:lvl2pPr marL="914411" lvl="1" indent="-228603" algn="l">
              <a:lnSpc>
                <a:spcPct val="90000"/>
              </a:lnSpc>
              <a:spcBef>
                <a:spcPts val="500"/>
              </a:spcBef>
              <a:spcAft>
                <a:spcPts val="0"/>
              </a:spcAft>
              <a:buClr>
                <a:schemeClr val="dk1"/>
              </a:buClr>
              <a:buSzPts val="2000"/>
              <a:buNone/>
              <a:defRPr sz="2000" b="1"/>
            </a:lvl2pPr>
            <a:lvl3pPr marL="1371617" lvl="2" indent="-228603" algn="l">
              <a:lnSpc>
                <a:spcPct val="90000"/>
              </a:lnSpc>
              <a:spcBef>
                <a:spcPts val="500"/>
              </a:spcBef>
              <a:spcAft>
                <a:spcPts val="0"/>
              </a:spcAft>
              <a:buClr>
                <a:schemeClr val="dk1"/>
              </a:buClr>
              <a:buSzPts val="1800"/>
              <a:buNone/>
              <a:defRPr sz="1800" b="1"/>
            </a:lvl3pPr>
            <a:lvl4pPr marL="1828823" lvl="3" indent="-228603" algn="l">
              <a:lnSpc>
                <a:spcPct val="90000"/>
              </a:lnSpc>
              <a:spcBef>
                <a:spcPts val="500"/>
              </a:spcBef>
              <a:spcAft>
                <a:spcPts val="0"/>
              </a:spcAft>
              <a:buClr>
                <a:schemeClr val="dk1"/>
              </a:buClr>
              <a:buSzPts val="1600"/>
              <a:buNone/>
              <a:defRPr sz="1600" b="1"/>
            </a:lvl4pPr>
            <a:lvl5pPr marL="2286029" lvl="4" indent="-228603" algn="l">
              <a:lnSpc>
                <a:spcPct val="90000"/>
              </a:lnSpc>
              <a:spcBef>
                <a:spcPts val="500"/>
              </a:spcBef>
              <a:spcAft>
                <a:spcPts val="0"/>
              </a:spcAft>
              <a:buClr>
                <a:schemeClr val="dk1"/>
              </a:buClr>
              <a:buSzPts val="1600"/>
              <a:buNone/>
              <a:defRPr sz="1600" b="1"/>
            </a:lvl5pPr>
            <a:lvl6pPr marL="2743234" lvl="5" indent="-228603" algn="l">
              <a:lnSpc>
                <a:spcPct val="90000"/>
              </a:lnSpc>
              <a:spcBef>
                <a:spcPts val="500"/>
              </a:spcBef>
              <a:spcAft>
                <a:spcPts val="0"/>
              </a:spcAft>
              <a:buClr>
                <a:schemeClr val="dk1"/>
              </a:buClr>
              <a:buSzPts val="1600"/>
              <a:buNone/>
              <a:defRPr sz="1600" b="1"/>
            </a:lvl6pPr>
            <a:lvl7pPr marL="3200440" lvl="6" indent="-228603" algn="l">
              <a:lnSpc>
                <a:spcPct val="90000"/>
              </a:lnSpc>
              <a:spcBef>
                <a:spcPts val="500"/>
              </a:spcBef>
              <a:spcAft>
                <a:spcPts val="0"/>
              </a:spcAft>
              <a:buClr>
                <a:schemeClr val="dk1"/>
              </a:buClr>
              <a:buSzPts val="1600"/>
              <a:buNone/>
              <a:defRPr sz="1600" b="1"/>
            </a:lvl7pPr>
            <a:lvl8pPr marL="3657646" lvl="7" indent="-228603" algn="l">
              <a:lnSpc>
                <a:spcPct val="90000"/>
              </a:lnSpc>
              <a:spcBef>
                <a:spcPts val="500"/>
              </a:spcBef>
              <a:spcAft>
                <a:spcPts val="0"/>
              </a:spcAft>
              <a:buClr>
                <a:schemeClr val="dk1"/>
              </a:buClr>
              <a:buSzPts val="1600"/>
              <a:buNone/>
              <a:defRPr sz="1600" b="1"/>
            </a:lvl8pPr>
            <a:lvl9pPr marL="4114851" lvl="8" indent="-228603"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9" y="2505076"/>
            <a:ext cx="5157787" cy="3684588"/>
          </a:xfrm>
          <a:prstGeom prst="rect">
            <a:avLst/>
          </a:prstGeom>
          <a:noFill/>
          <a:ln>
            <a:noFill/>
          </a:ln>
        </p:spPr>
        <p:txBody>
          <a:bodyPr spcFirstLastPara="1" wrap="square" lIns="91425" tIns="45700" rIns="91425" bIns="45700" anchor="t" anchorCtr="0">
            <a:noAutofit/>
          </a:bodyPr>
          <a:lstStyle>
            <a:lvl1pPr marL="457206" lvl="0" indent="-342905" algn="l">
              <a:lnSpc>
                <a:spcPct val="90000"/>
              </a:lnSpc>
              <a:spcBef>
                <a:spcPts val="1000"/>
              </a:spcBef>
              <a:spcAft>
                <a:spcPts val="0"/>
              </a:spcAft>
              <a:buClr>
                <a:schemeClr val="dk1"/>
              </a:buClr>
              <a:buSzPts val="1800"/>
              <a:buChar char="•"/>
              <a:defRPr/>
            </a:lvl1pPr>
            <a:lvl2pPr marL="914411" lvl="1" indent="-342905" algn="l">
              <a:lnSpc>
                <a:spcPct val="90000"/>
              </a:lnSpc>
              <a:spcBef>
                <a:spcPts val="500"/>
              </a:spcBef>
              <a:spcAft>
                <a:spcPts val="0"/>
              </a:spcAft>
              <a:buClr>
                <a:schemeClr val="dk1"/>
              </a:buClr>
              <a:buSzPts val="1800"/>
              <a:buChar char="•"/>
              <a:defRPr/>
            </a:lvl2pPr>
            <a:lvl3pPr marL="1371617" lvl="2" indent="-342905" algn="l">
              <a:lnSpc>
                <a:spcPct val="90000"/>
              </a:lnSpc>
              <a:spcBef>
                <a:spcPts val="500"/>
              </a:spcBef>
              <a:spcAft>
                <a:spcPts val="0"/>
              </a:spcAft>
              <a:buClr>
                <a:schemeClr val="dk1"/>
              </a:buClr>
              <a:buSzPts val="1800"/>
              <a:buChar char="•"/>
              <a:defRPr/>
            </a:lvl3pPr>
            <a:lvl4pPr marL="1828823" lvl="3" indent="-342905" algn="l">
              <a:lnSpc>
                <a:spcPct val="90000"/>
              </a:lnSpc>
              <a:spcBef>
                <a:spcPts val="500"/>
              </a:spcBef>
              <a:spcAft>
                <a:spcPts val="0"/>
              </a:spcAft>
              <a:buClr>
                <a:schemeClr val="dk1"/>
              </a:buClr>
              <a:buSzPts val="1800"/>
              <a:buChar char="•"/>
              <a:defRPr/>
            </a:lvl4pPr>
            <a:lvl5pPr marL="2286029" lvl="4" indent="-342905" algn="l">
              <a:lnSpc>
                <a:spcPct val="90000"/>
              </a:lnSpc>
              <a:spcBef>
                <a:spcPts val="500"/>
              </a:spcBef>
              <a:spcAft>
                <a:spcPts val="0"/>
              </a:spcAft>
              <a:buClr>
                <a:schemeClr val="dk1"/>
              </a:buClr>
              <a:buSzPts val="1800"/>
              <a:buChar char="•"/>
              <a:defRPr/>
            </a:lvl5pPr>
            <a:lvl6pPr marL="2743234" lvl="5" indent="-342905" algn="l">
              <a:lnSpc>
                <a:spcPct val="90000"/>
              </a:lnSpc>
              <a:spcBef>
                <a:spcPts val="500"/>
              </a:spcBef>
              <a:spcAft>
                <a:spcPts val="0"/>
              </a:spcAft>
              <a:buClr>
                <a:schemeClr val="dk1"/>
              </a:buClr>
              <a:buSzPts val="1800"/>
              <a:buChar char="•"/>
              <a:defRPr/>
            </a:lvl6pPr>
            <a:lvl7pPr marL="3200440" lvl="6" indent="-342905" algn="l">
              <a:lnSpc>
                <a:spcPct val="90000"/>
              </a:lnSpc>
              <a:spcBef>
                <a:spcPts val="500"/>
              </a:spcBef>
              <a:spcAft>
                <a:spcPts val="0"/>
              </a:spcAft>
              <a:buClr>
                <a:schemeClr val="dk1"/>
              </a:buClr>
              <a:buSzPts val="1800"/>
              <a:buChar char="•"/>
              <a:defRPr/>
            </a:lvl7pPr>
            <a:lvl8pPr marL="3657646" lvl="7" indent="-342905" algn="l">
              <a:lnSpc>
                <a:spcPct val="90000"/>
              </a:lnSpc>
              <a:spcBef>
                <a:spcPts val="500"/>
              </a:spcBef>
              <a:spcAft>
                <a:spcPts val="0"/>
              </a:spcAft>
              <a:buClr>
                <a:schemeClr val="dk1"/>
              </a:buClr>
              <a:buSzPts val="1800"/>
              <a:buChar char="•"/>
              <a:defRPr/>
            </a:lvl8pPr>
            <a:lvl9pPr marL="4114851" lvl="8" indent="-342905"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2" y="1681163"/>
            <a:ext cx="5183188" cy="823912"/>
          </a:xfrm>
          <a:prstGeom prst="rect">
            <a:avLst/>
          </a:prstGeom>
          <a:noFill/>
          <a:ln>
            <a:noFill/>
          </a:ln>
        </p:spPr>
        <p:txBody>
          <a:bodyPr spcFirstLastPara="1" wrap="square" lIns="91425" tIns="45700" rIns="91425" bIns="45700" anchor="b" anchorCtr="0">
            <a:noAutofit/>
          </a:bodyPr>
          <a:lstStyle>
            <a:lvl1pPr marL="457206" lvl="0" indent="-228603" algn="l">
              <a:lnSpc>
                <a:spcPct val="90000"/>
              </a:lnSpc>
              <a:spcBef>
                <a:spcPts val="1000"/>
              </a:spcBef>
              <a:spcAft>
                <a:spcPts val="0"/>
              </a:spcAft>
              <a:buClr>
                <a:schemeClr val="dk1"/>
              </a:buClr>
              <a:buSzPts val="2400"/>
              <a:buNone/>
              <a:defRPr sz="2400" b="1"/>
            </a:lvl1pPr>
            <a:lvl2pPr marL="914411" lvl="1" indent="-228603" algn="l">
              <a:lnSpc>
                <a:spcPct val="90000"/>
              </a:lnSpc>
              <a:spcBef>
                <a:spcPts val="500"/>
              </a:spcBef>
              <a:spcAft>
                <a:spcPts val="0"/>
              </a:spcAft>
              <a:buClr>
                <a:schemeClr val="dk1"/>
              </a:buClr>
              <a:buSzPts val="2000"/>
              <a:buNone/>
              <a:defRPr sz="2000" b="1"/>
            </a:lvl2pPr>
            <a:lvl3pPr marL="1371617" lvl="2" indent="-228603" algn="l">
              <a:lnSpc>
                <a:spcPct val="90000"/>
              </a:lnSpc>
              <a:spcBef>
                <a:spcPts val="500"/>
              </a:spcBef>
              <a:spcAft>
                <a:spcPts val="0"/>
              </a:spcAft>
              <a:buClr>
                <a:schemeClr val="dk1"/>
              </a:buClr>
              <a:buSzPts val="1800"/>
              <a:buNone/>
              <a:defRPr sz="1800" b="1"/>
            </a:lvl3pPr>
            <a:lvl4pPr marL="1828823" lvl="3" indent="-228603" algn="l">
              <a:lnSpc>
                <a:spcPct val="90000"/>
              </a:lnSpc>
              <a:spcBef>
                <a:spcPts val="500"/>
              </a:spcBef>
              <a:spcAft>
                <a:spcPts val="0"/>
              </a:spcAft>
              <a:buClr>
                <a:schemeClr val="dk1"/>
              </a:buClr>
              <a:buSzPts val="1600"/>
              <a:buNone/>
              <a:defRPr sz="1600" b="1"/>
            </a:lvl4pPr>
            <a:lvl5pPr marL="2286029" lvl="4" indent="-228603" algn="l">
              <a:lnSpc>
                <a:spcPct val="90000"/>
              </a:lnSpc>
              <a:spcBef>
                <a:spcPts val="500"/>
              </a:spcBef>
              <a:spcAft>
                <a:spcPts val="0"/>
              </a:spcAft>
              <a:buClr>
                <a:schemeClr val="dk1"/>
              </a:buClr>
              <a:buSzPts val="1600"/>
              <a:buNone/>
              <a:defRPr sz="1600" b="1"/>
            </a:lvl5pPr>
            <a:lvl6pPr marL="2743234" lvl="5" indent="-228603" algn="l">
              <a:lnSpc>
                <a:spcPct val="90000"/>
              </a:lnSpc>
              <a:spcBef>
                <a:spcPts val="500"/>
              </a:spcBef>
              <a:spcAft>
                <a:spcPts val="0"/>
              </a:spcAft>
              <a:buClr>
                <a:schemeClr val="dk1"/>
              </a:buClr>
              <a:buSzPts val="1600"/>
              <a:buNone/>
              <a:defRPr sz="1600" b="1"/>
            </a:lvl6pPr>
            <a:lvl7pPr marL="3200440" lvl="6" indent="-228603" algn="l">
              <a:lnSpc>
                <a:spcPct val="90000"/>
              </a:lnSpc>
              <a:spcBef>
                <a:spcPts val="500"/>
              </a:spcBef>
              <a:spcAft>
                <a:spcPts val="0"/>
              </a:spcAft>
              <a:buClr>
                <a:schemeClr val="dk1"/>
              </a:buClr>
              <a:buSzPts val="1600"/>
              <a:buNone/>
              <a:defRPr sz="1600" b="1"/>
            </a:lvl7pPr>
            <a:lvl8pPr marL="3657646" lvl="7" indent="-228603" algn="l">
              <a:lnSpc>
                <a:spcPct val="90000"/>
              </a:lnSpc>
              <a:spcBef>
                <a:spcPts val="500"/>
              </a:spcBef>
              <a:spcAft>
                <a:spcPts val="0"/>
              </a:spcAft>
              <a:buClr>
                <a:schemeClr val="dk1"/>
              </a:buClr>
              <a:buSzPts val="1600"/>
              <a:buNone/>
              <a:defRPr sz="1600" b="1"/>
            </a:lvl8pPr>
            <a:lvl9pPr marL="4114851" lvl="8" indent="-228603"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2" y="2505076"/>
            <a:ext cx="5183188" cy="3684588"/>
          </a:xfrm>
          <a:prstGeom prst="rect">
            <a:avLst/>
          </a:prstGeom>
          <a:noFill/>
          <a:ln>
            <a:noFill/>
          </a:ln>
        </p:spPr>
        <p:txBody>
          <a:bodyPr spcFirstLastPara="1" wrap="square" lIns="91425" tIns="45700" rIns="91425" bIns="45700" anchor="t" anchorCtr="0">
            <a:noAutofit/>
          </a:bodyPr>
          <a:lstStyle>
            <a:lvl1pPr marL="457206" lvl="0" indent="-342905" algn="l">
              <a:lnSpc>
                <a:spcPct val="90000"/>
              </a:lnSpc>
              <a:spcBef>
                <a:spcPts val="1000"/>
              </a:spcBef>
              <a:spcAft>
                <a:spcPts val="0"/>
              </a:spcAft>
              <a:buClr>
                <a:schemeClr val="dk1"/>
              </a:buClr>
              <a:buSzPts val="1800"/>
              <a:buChar char="•"/>
              <a:defRPr/>
            </a:lvl1pPr>
            <a:lvl2pPr marL="914411" lvl="1" indent="-342905" algn="l">
              <a:lnSpc>
                <a:spcPct val="90000"/>
              </a:lnSpc>
              <a:spcBef>
                <a:spcPts val="500"/>
              </a:spcBef>
              <a:spcAft>
                <a:spcPts val="0"/>
              </a:spcAft>
              <a:buClr>
                <a:schemeClr val="dk1"/>
              </a:buClr>
              <a:buSzPts val="1800"/>
              <a:buChar char="•"/>
              <a:defRPr/>
            </a:lvl2pPr>
            <a:lvl3pPr marL="1371617" lvl="2" indent="-342905" algn="l">
              <a:lnSpc>
                <a:spcPct val="90000"/>
              </a:lnSpc>
              <a:spcBef>
                <a:spcPts val="500"/>
              </a:spcBef>
              <a:spcAft>
                <a:spcPts val="0"/>
              </a:spcAft>
              <a:buClr>
                <a:schemeClr val="dk1"/>
              </a:buClr>
              <a:buSzPts val="1800"/>
              <a:buChar char="•"/>
              <a:defRPr/>
            </a:lvl3pPr>
            <a:lvl4pPr marL="1828823" lvl="3" indent="-342905" algn="l">
              <a:lnSpc>
                <a:spcPct val="90000"/>
              </a:lnSpc>
              <a:spcBef>
                <a:spcPts val="500"/>
              </a:spcBef>
              <a:spcAft>
                <a:spcPts val="0"/>
              </a:spcAft>
              <a:buClr>
                <a:schemeClr val="dk1"/>
              </a:buClr>
              <a:buSzPts val="1800"/>
              <a:buChar char="•"/>
              <a:defRPr/>
            </a:lvl4pPr>
            <a:lvl5pPr marL="2286029" lvl="4" indent="-342905" algn="l">
              <a:lnSpc>
                <a:spcPct val="90000"/>
              </a:lnSpc>
              <a:spcBef>
                <a:spcPts val="500"/>
              </a:spcBef>
              <a:spcAft>
                <a:spcPts val="0"/>
              </a:spcAft>
              <a:buClr>
                <a:schemeClr val="dk1"/>
              </a:buClr>
              <a:buSzPts val="1800"/>
              <a:buChar char="•"/>
              <a:defRPr/>
            </a:lvl5pPr>
            <a:lvl6pPr marL="2743234" lvl="5" indent="-342905" algn="l">
              <a:lnSpc>
                <a:spcPct val="90000"/>
              </a:lnSpc>
              <a:spcBef>
                <a:spcPts val="500"/>
              </a:spcBef>
              <a:spcAft>
                <a:spcPts val="0"/>
              </a:spcAft>
              <a:buClr>
                <a:schemeClr val="dk1"/>
              </a:buClr>
              <a:buSzPts val="1800"/>
              <a:buChar char="•"/>
              <a:defRPr/>
            </a:lvl6pPr>
            <a:lvl7pPr marL="3200440" lvl="6" indent="-342905" algn="l">
              <a:lnSpc>
                <a:spcPct val="90000"/>
              </a:lnSpc>
              <a:spcBef>
                <a:spcPts val="500"/>
              </a:spcBef>
              <a:spcAft>
                <a:spcPts val="0"/>
              </a:spcAft>
              <a:buClr>
                <a:schemeClr val="dk1"/>
              </a:buClr>
              <a:buSzPts val="1800"/>
              <a:buChar char="•"/>
              <a:defRPr/>
            </a:lvl7pPr>
            <a:lvl8pPr marL="3657646" lvl="7" indent="-342905" algn="l">
              <a:lnSpc>
                <a:spcPct val="90000"/>
              </a:lnSpc>
              <a:spcBef>
                <a:spcPts val="500"/>
              </a:spcBef>
              <a:spcAft>
                <a:spcPts val="0"/>
              </a:spcAft>
              <a:buClr>
                <a:schemeClr val="dk1"/>
              </a:buClr>
              <a:buSzPts val="1800"/>
              <a:buChar char="•"/>
              <a:defRPr/>
            </a:lvl8pPr>
            <a:lvl9pPr marL="4114851" lvl="8" indent="-342905"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2"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90" y="457200"/>
            <a:ext cx="3932236"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1" cy="4873625"/>
          </a:xfrm>
          <a:prstGeom prst="rect">
            <a:avLst/>
          </a:prstGeom>
          <a:noFill/>
          <a:ln>
            <a:noFill/>
          </a:ln>
        </p:spPr>
        <p:txBody>
          <a:bodyPr spcFirstLastPara="1" wrap="square" lIns="91425" tIns="45700" rIns="91425" bIns="45700" anchor="t" anchorCtr="0">
            <a:noAutofit/>
          </a:bodyPr>
          <a:lstStyle>
            <a:lvl1pPr marL="457206" lvl="0" indent="-431805" algn="l">
              <a:lnSpc>
                <a:spcPct val="90000"/>
              </a:lnSpc>
              <a:spcBef>
                <a:spcPts val="1000"/>
              </a:spcBef>
              <a:spcAft>
                <a:spcPts val="0"/>
              </a:spcAft>
              <a:buClr>
                <a:schemeClr val="dk1"/>
              </a:buClr>
              <a:buSzPts val="3200"/>
              <a:buChar char="•"/>
              <a:defRPr sz="3200"/>
            </a:lvl1pPr>
            <a:lvl2pPr marL="914411" lvl="1" indent="-406405" algn="l">
              <a:lnSpc>
                <a:spcPct val="90000"/>
              </a:lnSpc>
              <a:spcBef>
                <a:spcPts val="500"/>
              </a:spcBef>
              <a:spcAft>
                <a:spcPts val="0"/>
              </a:spcAft>
              <a:buClr>
                <a:schemeClr val="dk1"/>
              </a:buClr>
              <a:buSzPts val="2800"/>
              <a:buChar char="•"/>
              <a:defRPr sz="2800"/>
            </a:lvl2pPr>
            <a:lvl3pPr marL="1371617" lvl="2" indent="-381005" algn="l">
              <a:lnSpc>
                <a:spcPct val="90000"/>
              </a:lnSpc>
              <a:spcBef>
                <a:spcPts val="500"/>
              </a:spcBef>
              <a:spcAft>
                <a:spcPts val="0"/>
              </a:spcAft>
              <a:buClr>
                <a:schemeClr val="dk1"/>
              </a:buClr>
              <a:buSzPts val="2400"/>
              <a:buChar char="•"/>
              <a:defRPr sz="2400"/>
            </a:lvl3pPr>
            <a:lvl4pPr marL="1828823" lvl="3" indent="-355605" algn="l">
              <a:lnSpc>
                <a:spcPct val="90000"/>
              </a:lnSpc>
              <a:spcBef>
                <a:spcPts val="500"/>
              </a:spcBef>
              <a:spcAft>
                <a:spcPts val="0"/>
              </a:spcAft>
              <a:buClr>
                <a:schemeClr val="dk1"/>
              </a:buClr>
              <a:buSzPts val="2000"/>
              <a:buChar char="•"/>
              <a:defRPr sz="2000"/>
            </a:lvl4pPr>
            <a:lvl5pPr marL="2286029" lvl="4" indent="-355605" algn="l">
              <a:lnSpc>
                <a:spcPct val="90000"/>
              </a:lnSpc>
              <a:spcBef>
                <a:spcPts val="500"/>
              </a:spcBef>
              <a:spcAft>
                <a:spcPts val="0"/>
              </a:spcAft>
              <a:buClr>
                <a:schemeClr val="dk1"/>
              </a:buClr>
              <a:buSzPts val="2000"/>
              <a:buChar char="•"/>
              <a:defRPr sz="2000"/>
            </a:lvl5pPr>
            <a:lvl6pPr marL="2743234" lvl="5" indent="-355605" algn="l">
              <a:lnSpc>
                <a:spcPct val="90000"/>
              </a:lnSpc>
              <a:spcBef>
                <a:spcPts val="500"/>
              </a:spcBef>
              <a:spcAft>
                <a:spcPts val="0"/>
              </a:spcAft>
              <a:buClr>
                <a:schemeClr val="dk1"/>
              </a:buClr>
              <a:buSzPts val="2000"/>
              <a:buChar char="•"/>
              <a:defRPr sz="2000"/>
            </a:lvl6pPr>
            <a:lvl7pPr marL="3200440" lvl="6" indent="-355605" algn="l">
              <a:lnSpc>
                <a:spcPct val="90000"/>
              </a:lnSpc>
              <a:spcBef>
                <a:spcPts val="500"/>
              </a:spcBef>
              <a:spcAft>
                <a:spcPts val="0"/>
              </a:spcAft>
              <a:buClr>
                <a:schemeClr val="dk1"/>
              </a:buClr>
              <a:buSzPts val="2000"/>
              <a:buChar char="•"/>
              <a:defRPr sz="2000"/>
            </a:lvl7pPr>
            <a:lvl8pPr marL="3657646" lvl="7" indent="-355605" algn="l">
              <a:lnSpc>
                <a:spcPct val="90000"/>
              </a:lnSpc>
              <a:spcBef>
                <a:spcPts val="500"/>
              </a:spcBef>
              <a:spcAft>
                <a:spcPts val="0"/>
              </a:spcAft>
              <a:buClr>
                <a:schemeClr val="dk1"/>
              </a:buClr>
              <a:buSzPts val="2000"/>
              <a:buChar char="•"/>
              <a:defRPr sz="2000"/>
            </a:lvl8pPr>
            <a:lvl9pPr marL="4114851" lvl="8" indent="-355605"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90" y="2057400"/>
            <a:ext cx="3932236" cy="3811588"/>
          </a:xfrm>
          <a:prstGeom prst="rect">
            <a:avLst/>
          </a:prstGeom>
          <a:noFill/>
          <a:ln>
            <a:noFill/>
          </a:ln>
        </p:spPr>
        <p:txBody>
          <a:bodyPr spcFirstLastPara="1" wrap="square" lIns="91425" tIns="45700" rIns="91425" bIns="45700" anchor="t" anchorCtr="0">
            <a:noAutofit/>
          </a:bodyPr>
          <a:lstStyle>
            <a:lvl1pPr marL="457206" lvl="0" indent="-228603" algn="l">
              <a:lnSpc>
                <a:spcPct val="90000"/>
              </a:lnSpc>
              <a:spcBef>
                <a:spcPts val="1000"/>
              </a:spcBef>
              <a:spcAft>
                <a:spcPts val="0"/>
              </a:spcAft>
              <a:buClr>
                <a:schemeClr val="dk1"/>
              </a:buClr>
              <a:buSzPts val="1600"/>
              <a:buNone/>
              <a:defRPr sz="1600"/>
            </a:lvl1pPr>
            <a:lvl2pPr marL="914411" lvl="1" indent="-228603" algn="l">
              <a:lnSpc>
                <a:spcPct val="90000"/>
              </a:lnSpc>
              <a:spcBef>
                <a:spcPts val="500"/>
              </a:spcBef>
              <a:spcAft>
                <a:spcPts val="0"/>
              </a:spcAft>
              <a:buClr>
                <a:schemeClr val="dk1"/>
              </a:buClr>
              <a:buSzPts val="1400"/>
              <a:buNone/>
              <a:defRPr sz="1400"/>
            </a:lvl2pPr>
            <a:lvl3pPr marL="1371617" lvl="2" indent="-228603" algn="l">
              <a:lnSpc>
                <a:spcPct val="90000"/>
              </a:lnSpc>
              <a:spcBef>
                <a:spcPts val="500"/>
              </a:spcBef>
              <a:spcAft>
                <a:spcPts val="0"/>
              </a:spcAft>
              <a:buClr>
                <a:schemeClr val="dk1"/>
              </a:buClr>
              <a:buSzPts val="1200"/>
              <a:buNone/>
              <a:defRPr sz="1200"/>
            </a:lvl3pPr>
            <a:lvl4pPr marL="1828823" lvl="3" indent="-228603" algn="l">
              <a:lnSpc>
                <a:spcPct val="90000"/>
              </a:lnSpc>
              <a:spcBef>
                <a:spcPts val="500"/>
              </a:spcBef>
              <a:spcAft>
                <a:spcPts val="0"/>
              </a:spcAft>
              <a:buClr>
                <a:schemeClr val="dk1"/>
              </a:buClr>
              <a:buSzPts val="1000"/>
              <a:buNone/>
              <a:defRPr sz="1000"/>
            </a:lvl4pPr>
            <a:lvl5pPr marL="2286029" lvl="4" indent="-228603" algn="l">
              <a:lnSpc>
                <a:spcPct val="90000"/>
              </a:lnSpc>
              <a:spcBef>
                <a:spcPts val="500"/>
              </a:spcBef>
              <a:spcAft>
                <a:spcPts val="0"/>
              </a:spcAft>
              <a:buClr>
                <a:schemeClr val="dk1"/>
              </a:buClr>
              <a:buSzPts val="1000"/>
              <a:buNone/>
              <a:defRPr sz="1000"/>
            </a:lvl5pPr>
            <a:lvl6pPr marL="2743234" lvl="5" indent="-228603" algn="l">
              <a:lnSpc>
                <a:spcPct val="90000"/>
              </a:lnSpc>
              <a:spcBef>
                <a:spcPts val="500"/>
              </a:spcBef>
              <a:spcAft>
                <a:spcPts val="0"/>
              </a:spcAft>
              <a:buClr>
                <a:schemeClr val="dk1"/>
              </a:buClr>
              <a:buSzPts val="1000"/>
              <a:buNone/>
              <a:defRPr sz="1000"/>
            </a:lvl6pPr>
            <a:lvl7pPr marL="3200440" lvl="6" indent="-228603" algn="l">
              <a:lnSpc>
                <a:spcPct val="90000"/>
              </a:lnSpc>
              <a:spcBef>
                <a:spcPts val="500"/>
              </a:spcBef>
              <a:spcAft>
                <a:spcPts val="0"/>
              </a:spcAft>
              <a:buClr>
                <a:schemeClr val="dk1"/>
              </a:buClr>
              <a:buSzPts val="1000"/>
              <a:buNone/>
              <a:defRPr sz="1000"/>
            </a:lvl7pPr>
            <a:lvl8pPr marL="3657646" lvl="7" indent="-228603" algn="l">
              <a:lnSpc>
                <a:spcPct val="90000"/>
              </a:lnSpc>
              <a:spcBef>
                <a:spcPts val="500"/>
              </a:spcBef>
              <a:spcAft>
                <a:spcPts val="0"/>
              </a:spcAft>
              <a:buClr>
                <a:schemeClr val="dk1"/>
              </a:buClr>
              <a:buSzPts val="1000"/>
              <a:buNone/>
              <a:defRPr sz="1000"/>
            </a:lvl8pPr>
            <a:lvl9pPr marL="4114851" lvl="8" indent="-228603"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90" y="457200"/>
            <a:ext cx="3932236"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1"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90" y="2057400"/>
            <a:ext cx="3932236" cy="3811588"/>
          </a:xfrm>
          <a:prstGeom prst="rect">
            <a:avLst/>
          </a:prstGeom>
          <a:noFill/>
          <a:ln>
            <a:noFill/>
          </a:ln>
        </p:spPr>
        <p:txBody>
          <a:bodyPr spcFirstLastPara="1" wrap="square" lIns="91425" tIns="45700" rIns="91425" bIns="45700" anchor="t" anchorCtr="0">
            <a:noAutofit/>
          </a:bodyPr>
          <a:lstStyle>
            <a:lvl1pPr marL="457206" lvl="0" indent="-228603" algn="l">
              <a:lnSpc>
                <a:spcPct val="90000"/>
              </a:lnSpc>
              <a:spcBef>
                <a:spcPts val="1000"/>
              </a:spcBef>
              <a:spcAft>
                <a:spcPts val="0"/>
              </a:spcAft>
              <a:buClr>
                <a:schemeClr val="dk1"/>
              </a:buClr>
              <a:buSzPts val="1600"/>
              <a:buNone/>
              <a:defRPr sz="1600"/>
            </a:lvl1pPr>
            <a:lvl2pPr marL="914411" lvl="1" indent="-228603" algn="l">
              <a:lnSpc>
                <a:spcPct val="90000"/>
              </a:lnSpc>
              <a:spcBef>
                <a:spcPts val="500"/>
              </a:spcBef>
              <a:spcAft>
                <a:spcPts val="0"/>
              </a:spcAft>
              <a:buClr>
                <a:schemeClr val="dk1"/>
              </a:buClr>
              <a:buSzPts val="1400"/>
              <a:buNone/>
              <a:defRPr sz="1400"/>
            </a:lvl2pPr>
            <a:lvl3pPr marL="1371617" lvl="2" indent="-228603" algn="l">
              <a:lnSpc>
                <a:spcPct val="90000"/>
              </a:lnSpc>
              <a:spcBef>
                <a:spcPts val="500"/>
              </a:spcBef>
              <a:spcAft>
                <a:spcPts val="0"/>
              </a:spcAft>
              <a:buClr>
                <a:schemeClr val="dk1"/>
              </a:buClr>
              <a:buSzPts val="1200"/>
              <a:buNone/>
              <a:defRPr sz="1200"/>
            </a:lvl3pPr>
            <a:lvl4pPr marL="1828823" lvl="3" indent="-228603" algn="l">
              <a:lnSpc>
                <a:spcPct val="90000"/>
              </a:lnSpc>
              <a:spcBef>
                <a:spcPts val="500"/>
              </a:spcBef>
              <a:spcAft>
                <a:spcPts val="0"/>
              </a:spcAft>
              <a:buClr>
                <a:schemeClr val="dk1"/>
              </a:buClr>
              <a:buSzPts val="1000"/>
              <a:buNone/>
              <a:defRPr sz="1000"/>
            </a:lvl4pPr>
            <a:lvl5pPr marL="2286029" lvl="4" indent="-228603" algn="l">
              <a:lnSpc>
                <a:spcPct val="90000"/>
              </a:lnSpc>
              <a:spcBef>
                <a:spcPts val="500"/>
              </a:spcBef>
              <a:spcAft>
                <a:spcPts val="0"/>
              </a:spcAft>
              <a:buClr>
                <a:schemeClr val="dk1"/>
              </a:buClr>
              <a:buSzPts val="1000"/>
              <a:buNone/>
              <a:defRPr sz="1000"/>
            </a:lvl5pPr>
            <a:lvl6pPr marL="2743234" lvl="5" indent="-228603" algn="l">
              <a:lnSpc>
                <a:spcPct val="90000"/>
              </a:lnSpc>
              <a:spcBef>
                <a:spcPts val="500"/>
              </a:spcBef>
              <a:spcAft>
                <a:spcPts val="0"/>
              </a:spcAft>
              <a:buClr>
                <a:schemeClr val="dk1"/>
              </a:buClr>
              <a:buSzPts val="1000"/>
              <a:buNone/>
              <a:defRPr sz="1000"/>
            </a:lvl6pPr>
            <a:lvl7pPr marL="3200440" lvl="6" indent="-228603" algn="l">
              <a:lnSpc>
                <a:spcPct val="90000"/>
              </a:lnSpc>
              <a:spcBef>
                <a:spcPts val="500"/>
              </a:spcBef>
              <a:spcAft>
                <a:spcPts val="0"/>
              </a:spcAft>
              <a:buClr>
                <a:schemeClr val="dk1"/>
              </a:buClr>
              <a:buSzPts val="1000"/>
              <a:buNone/>
              <a:defRPr sz="1000"/>
            </a:lvl7pPr>
            <a:lvl8pPr marL="3657646" lvl="7" indent="-228603" algn="l">
              <a:lnSpc>
                <a:spcPct val="90000"/>
              </a:lnSpc>
              <a:spcBef>
                <a:spcPts val="500"/>
              </a:spcBef>
              <a:spcAft>
                <a:spcPts val="0"/>
              </a:spcAft>
              <a:buClr>
                <a:schemeClr val="dk1"/>
              </a:buClr>
              <a:buSzPts val="1000"/>
              <a:buNone/>
              <a:defRPr sz="1000"/>
            </a:lvl8pPr>
            <a:lvl9pPr marL="4114851" lvl="8" indent="-228603"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2"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2"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2" y="6356351"/>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1"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rive.google.com/file/d/1OTvRGCmQ35oXbf5HEe70rL6czHS3PJf5/vie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015650" y="1072572"/>
            <a:ext cx="10030800" cy="2251500"/>
          </a:xfrm>
          <a:prstGeom prst="rect">
            <a:avLst/>
          </a:prstGeom>
          <a:noFill/>
          <a:ln>
            <a:noFill/>
          </a:ln>
        </p:spPr>
        <p:txBody>
          <a:bodyPr spcFirstLastPara="1" wrap="square" lIns="91425" tIns="45700" rIns="91425" bIns="45700" anchor="b" anchorCtr="0">
            <a:noAutofit/>
          </a:bodyPr>
          <a:lstStyle/>
          <a:p>
            <a:pPr>
              <a:buSzPts val="5400"/>
            </a:pPr>
            <a:r>
              <a:rPr lang="en-US" sz="5400" dirty="0"/>
              <a:t>Project 2: Implementation of Dijkstra algorithm for a Point Robot</a:t>
            </a:r>
            <a:endParaRPr dirty="0"/>
          </a:p>
        </p:txBody>
      </p:sp>
      <p:sp>
        <p:nvSpPr>
          <p:cNvPr id="89" name="Google Shape;89;p13"/>
          <p:cNvSpPr txBox="1">
            <a:spLocks noGrp="1"/>
          </p:cNvSpPr>
          <p:nvPr>
            <p:ph type="subTitle" idx="1"/>
          </p:nvPr>
        </p:nvSpPr>
        <p:spPr>
          <a:xfrm>
            <a:off x="1524000" y="4247989"/>
            <a:ext cx="9144000" cy="1370385"/>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This is an Individual project.</a:t>
            </a:r>
          </a:p>
          <a:p>
            <a:pPr marL="0" indent="0">
              <a:spcBef>
                <a:spcPts val="0"/>
              </a:spcBef>
            </a:pPr>
            <a:r>
              <a:rPr lang="en-US" dirty="0"/>
              <a:t>Due Date – March 5th, 11.59 PM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algn="ctr">
              <a:buSzPts val="4400"/>
            </a:pPr>
            <a:r>
              <a:rPr lang="en-US"/>
              <a:t>Step 2) Find mathematical representation of free space</a:t>
            </a:r>
            <a:endParaRPr/>
          </a:p>
        </p:txBody>
      </p:sp>
      <p:sp>
        <p:nvSpPr>
          <p:cNvPr id="148" name="Google Shape;148;p21"/>
          <p:cNvSpPr txBox="1">
            <a:spLocks noGrp="1"/>
          </p:cNvSpPr>
          <p:nvPr>
            <p:ph type="body" idx="1"/>
          </p:nvPr>
        </p:nvSpPr>
        <p:spPr>
          <a:xfrm>
            <a:off x="838200" y="1690697"/>
            <a:ext cx="10515600" cy="4351200"/>
          </a:xfrm>
          <a:prstGeom prst="rect">
            <a:avLst/>
          </a:prstGeom>
          <a:noFill/>
          <a:ln>
            <a:noFill/>
          </a:ln>
        </p:spPr>
        <p:txBody>
          <a:bodyPr spcFirstLastPara="1" wrap="square" lIns="91425" tIns="45700" rIns="91425" bIns="45700" anchor="t" anchorCtr="0">
            <a:noAutofit/>
          </a:bodyPr>
          <a:lstStyle/>
          <a:p>
            <a:pPr marL="228603" indent="-228603">
              <a:spcBef>
                <a:spcPts val="0"/>
              </a:spcBef>
              <a:buSzPts val="2800"/>
            </a:pPr>
            <a:r>
              <a:rPr lang="en-US" b="1" dirty="0"/>
              <a:t>Use Half planes and semi-algebraic models </a:t>
            </a:r>
            <a:r>
              <a:rPr lang="en-US" dirty="0"/>
              <a:t>to represent the obstacle space.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838200" y="500062"/>
            <a:ext cx="10515600" cy="1325563"/>
          </a:xfrm>
          <a:prstGeom prst="rect">
            <a:avLst/>
          </a:prstGeom>
          <a:noFill/>
          <a:ln>
            <a:noFill/>
          </a:ln>
        </p:spPr>
        <p:txBody>
          <a:bodyPr spcFirstLastPara="1" wrap="square" lIns="91425" tIns="45700" rIns="91425" bIns="45700" anchor="ctr" anchorCtr="0">
            <a:noAutofit/>
          </a:bodyPr>
          <a:lstStyle/>
          <a:p>
            <a:pPr algn="ctr">
              <a:buSzPts val="4400"/>
            </a:pPr>
            <a:r>
              <a:rPr lang="en-US" dirty="0"/>
              <a:t>Step 3) Generate the graph and check for the goal node in each iteration</a:t>
            </a:r>
            <a:endParaRPr dirty="0"/>
          </a:p>
        </p:txBody>
      </p:sp>
      <p:sp>
        <p:nvSpPr>
          <p:cNvPr id="3" name="Text Placeholder 2">
            <a:extLst>
              <a:ext uri="{FF2B5EF4-FFF2-40B4-BE49-F238E27FC236}">
                <a16:creationId xmlns:a16="http://schemas.microsoft.com/office/drawing/2014/main" id="{C3371611-6E67-47E0-96CA-4ABDBE17506D}"/>
              </a:ext>
            </a:extLst>
          </p:cNvPr>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5F7C7C95-AE3F-42C2-A1C3-A34B39B33641}"/>
              </a:ext>
            </a:extLst>
          </p:cNvPr>
          <p:cNvPicPr>
            <a:picLocks noChangeAspect="1"/>
          </p:cNvPicPr>
          <p:nvPr/>
        </p:nvPicPr>
        <p:blipFill>
          <a:blip r:embed="rId3"/>
          <a:stretch>
            <a:fillRect/>
          </a:stretch>
        </p:blipFill>
        <p:spPr>
          <a:xfrm>
            <a:off x="635370" y="1825625"/>
            <a:ext cx="10515600" cy="1781175"/>
          </a:xfrm>
          <a:prstGeom prst="rect">
            <a:avLst/>
          </a:prstGeom>
        </p:spPr>
      </p:pic>
      <p:pic>
        <p:nvPicPr>
          <p:cNvPr id="10" name="Picture 9">
            <a:extLst>
              <a:ext uri="{FF2B5EF4-FFF2-40B4-BE49-F238E27FC236}">
                <a16:creationId xmlns:a16="http://schemas.microsoft.com/office/drawing/2014/main" id="{F6BEDB53-FB2D-4DAB-95BB-1E9511CCB3FE}"/>
              </a:ext>
            </a:extLst>
          </p:cNvPr>
          <p:cNvPicPr>
            <a:picLocks noChangeAspect="1"/>
          </p:cNvPicPr>
          <p:nvPr/>
        </p:nvPicPr>
        <p:blipFill>
          <a:blip r:embed="rId4"/>
          <a:stretch>
            <a:fillRect/>
          </a:stretch>
        </p:blipFill>
        <p:spPr>
          <a:xfrm>
            <a:off x="6984630" y="3429001"/>
            <a:ext cx="4572000" cy="30384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939636" y="239258"/>
            <a:ext cx="15350836" cy="1325563"/>
          </a:xfrm>
          <a:prstGeom prst="rect">
            <a:avLst/>
          </a:prstGeom>
          <a:noFill/>
          <a:ln>
            <a:noFill/>
          </a:ln>
        </p:spPr>
        <p:txBody>
          <a:bodyPr spcFirstLastPara="1" wrap="square" lIns="91425" tIns="45700" rIns="91425" bIns="45700" anchor="ctr" anchorCtr="0">
            <a:noAutofit/>
          </a:bodyPr>
          <a:lstStyle/>
          <a:p>
            <a:pPr algn="ctr">
              <a:buSzPts val="4400"/>
            </a:pPr>
            <a:r>
              <a:rPr lang="en-US" dirty="0"/>
              <a:t>Step 4) Find the optimal path (Backtracking)</a:t>
            </a:r>
            <a:endParaRPr dirty="0"/>
          </a:p>
        </p:txBody>
      </p:sp>
      <p:sp>
        <p:nvSpPr>
          <p:cNvPr id="174" name="Google Shape;174;p25"/>
          <p:cNvSpPr txBox="1">
            <a:spLocks noGrp="1"/>
          </p:cNvSpPr>
          <p:nvPr>
            <p:ph type="body" idx="1"/>
          </p:nvPr>
        </p:nvSpPr>
        <p:spPr>
          <a:xfrm>
            <a:off x="838200" y="1344668"/>
            <a:ext cx="10515600" cy="4351338"/>
          </a:xfrm>
          <a:prstGeom prst="rect">
            <a:avLst/>
          </a:prstGeom>
          <a:noFill/>
          <a:ln>
            <a:noFill/>
          </a:ln>
        </p:spPr>
        <p:txBody>
          <a:bodyPr spcFirstLastPara="1" wrap="square" lIns="91425" tIns="45700" rIns="91425" bIns="45700" anchor="t" anchorCtr="0">
            <a:noAutofit/>
          </a:bodyPr>
          <a:lstStyle/>
          <a:p>
            <a:pPr marL="228603" indent="-228603">
              <a:spcBef>
                <a:spcPts val="0"/>
              </a:spcBef>
              <a:buSzPts val="2800"/>
            </a:pPr>
            <a:r>
              <a:rPr lang="en-US" dirty="0"/>
              <a:t>Once the goal node is popped, stop the search and back track to find the path</a:t>
            </a:r>
          </a:p>
          <a:p>
            <a:pPr marL="0" indent="0">
              <a:spcBef>
                <a:spcPts val="0"/>
              </a:spcBef>
              <a:buSzPts val="2800"/>
              <a:buNone/>
            </a:pPr>
            <a:r>
              <a:rPr lang="en-US" dirty="0"/>
              <a:t>Steps:</a:t>
            </a:r>
          </a:p>
          <a:p>
            <a:pPr marL="228603" indent="-228603">
              <a:spcBef>
                <a:spcPts val="0"/>
              </a:spcBef>
              <a:buSzPts val="2800"/>
            </a:pPr>
            <a:r>
              <a:rPr lang="en-US" dirty="0"/>
              <a:t>Write a subfunction that compares the current node with the goal node and return TRUE if they are equal.</a:t>
            </a:r>
            <a:endParaRPr dirty="0"/>
          </a:p>
          <a:p>
            <a:pPr marL="228603" indent="-228603">
              <a:buSzPts val="2800"/>
            </a:pPr>
            <a:r>
              <a:rPr lang="en-US" dirty="0"/>
              <a:t>While generating each new node this subfunction should be called</a:t>
            </a:r>
            <a:endParaRPr dirty="0"/>
          </a:p>
          <a:p>
            <a:pPr marL="228603" indent="-228603">
              <a:buSzPts val="2800"/>
            </a:pPr>
            <a:r>
              <a:rPr lang="en-US" dirty="0"/>
              <a:t>Write a subfunction that once the goal node is reached, using the child and parent relationship, it backtracks from the goal node to initial node and outputs all the intermediate nodes.</a:t>
            </a:r>
            <a:endParaRPr dirty="0"/>
          </a:p>
          <a:p>
            <a:pPr marL="228603" indent="-50801">
              <a:buSzPts val="28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436418" y="500062"/>
            <a:ext cx="10515600" cy="1325563"/>
          </a:xfrm>
          <a:prstGeom prst="rect">
            <a:avLst/>
          </a:prstGeom>
          <a:noFill/>
          <a:ln>
            <a:noFill/>
          </a:ln>
        </p:spPr>
        <p:txBody>
          <a:bodyPr spcFirstLastPara="1" wrap="square" lIns="91425" tIns="45700" rIns="91425" bIns="45700" anchor="ctr" anchorCtr="0">
            <a:noAutofit/>
          </a:bodyPr>
          <a:lstStyle/>
          <a:p>
            <a:pPr algn="ctr">
              <a:buSzPts val="4400"/>
            </a:pPr>
            <a:r>
              <a:rPr lang="en-US" dirty="0"/>
              <a:t>Step 5) Represent the optimal path</a:t>
            </a:r>
            <a:endParaRPr dirty="0"/>
          </a:p>
        </p:txBody>
      </p:sp>
      <p:sp>
        <p:nvSpPr>
          <p:cNvPr id="180" name="Google Shape;180;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3" indent="-228603">
              <a:spcBef>
                <a:spcPts val="0"/>
              </a:spcBef>
              <a:buSzPts val="2800"/>
            </a:pPr>
            <a:r>
              <a:rPr lang="en-US" dirty="0"/>
              <a:t>Show optimal path generation animation between start and goal point using a simple graphical interface. You need to show both the node exploration as well as the optimal path generated.</a:t>
            </a:r>
            <a:endParaRPr dirty="0"/>
          </a:p>
          <a:p>
            <a:pPr marL="0" indent="0">
              <a:spcBef>
                <a:spcPts val="0"/>
              </a:spcBef>
              <a:buNone/>
            </a:pPr>
            <a:endParaRPr b="1" i="1" u="sng" dirty="0"/>
          </a:p>
          <a:p>
            <a:pPr marL="0" indent="0">
              <a:spcBef>
                <a:spcPts val="0"/>
              </a:spcBef>
              <a:buNone/>
            </a:pPr>
            <a:endParaRPr b="1" i="1" u="sng" dirty="0"/>
          </a:p>
          <a:p>
            <a:pPr marL="0" indent="0">
              <a:spcBef>
                <a:spcPts val="0"/>
              </a:spcBef>
              <a:buNone/>
            </a:pPr>
            <a:endParaRPr b="1" i="1" u="sng" dirty="0"/>
          </a:p>
          <a:p>
            <a:pPr marL="0" indent="0">
              <a:spcBef>
                <a:spcPts val="0"/>
              </a:spcBef>
              <a:buNone/>
            </a:pPr>
            <a:r>
              <a:rPr lang="en-US" b="1" i="1" u="sng" dirty="0"/>
              <a:t>The visualization of (exploration and optimal path) should start only after the exploration is complete and optimal path is found.</a:t>
            </a:r>
          </a:p>
          <a:p>
            <a:pPr marL="0" indent="0">
              <a:spcBef>
                <a:spcPts val="0"/>
              </a:spcBef>
              <a:buNone/>
            </a:pPr>
            <a:endParaRPr lang="en-US" b="1" i="1" u="sng" dirty="0"/>
          </a:p>
          <a:p>
            <a:pPr marL="0" indent="0">
              <a:spcBef>
                <a:spcPts val="0"/>
              </a:spcBef>
              <a:buNone/>
            </a:pPr>
            <a:r>
              <a:rPr lang="en-US" dirty="0"/>
              <a:t>Note: A separate document is provided to describe this step</a:t>
            </a:r>
            <a:endParaRPr dirty="0"/>
          </a:p>
          <a:p>
            <a:pPr marL="0" indent="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r>
              <a:rPr lang="en-US" dirty="0"/>
              <a:t>Final Map</a:t>
            </a:r>
            <a:endParaRPr dirty="0"/>
          </a:p>
        </p:txBody>
      </p:sp>
      <p:sp>
        <p:nvSpPr>
          <p:cNvPr id="5" name="TextBox 4">
            <a:extLst>
              <a:ext uri="{FF2B5EF4-FFF2-40B4-BE49-F238E27FC236}">
                <a16:creationId xmlns:a16="http://schemas.microsoft.com/office/drawing/2014/main" id="{5056BCB6-D5D1-48A6-87EE-12665BAA5C1C}"/>
              </a:ext>
            </a:extLst>
          </p:cNvPr>
          <p:cNvSpPr txBox="1"/>
          <p:nvPr/>
        </p:nvSpPr>
        <p:spPr>
          <a:xfrm>
            <a:off x="411796" y="4685956"/>
            <a:ext cx="965771" cy="369332"/>
          </a:xfrm>
          <a:prstGeom prst="rect">
            <a:avLst/>
          </a:prstGeom>
          <a:noFill/>
        </p:spPr>
        <p:txBody>
          <a:bodyPr wrap="square" rtlCol="0">
            <a:spAutoFit/>
          </a:bodyPr>
          <a:lstStyle/>
          <a:p>
            <a:r>
              <a:rPr lang="en-US" sz="1800" dirty="0"/>
              <a:t>Origin</a:t>
            </a:r>
          </a:p>
        </p:txBody>
      </p:sp>
      <p:cxnSp>
        <p:nvCxnSpPr>
          <p:cNvPr id="7" name="Straight Arrow Connector 6">
            <a:extLst>
              <a:ext uri="{FF2B5EF4-FFF2-40B4-BE49-F238E27FC236}">
                <a16:creationId xmlns:a16="http://schemas.microsoft.com/office/drawing/2014/main" id="{DA6BC2CF-0AE1-434D-B192-6A3DEB8834A0}"/>
              </a:ext>
            </a:extLst>
          </p:cNvPr>
          <p:cNvCxnSpPr>
            <a:cxnSpLocks/>
          </p:cNvCxnSpPr>
          <p:nvPr/>
        </p:nvCxnSpPr>
        <p:spPr>
          <a:xfrm>
            <a:off x="4920657" y="6227763"/>
            <a:ext cx="53329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89BF0A94-8C54-4D6B-9BFE-98E69E0E5701}"/>
              </a:ext>
            </a:extLst>
          </p:cNvPr>
          <p:cNvPicPr>
            <a:picLocks noChangeAspect="1"/>
          </p:cNvPicPr>
          <p:nvPr/>
        </p:nvPicPr>
        <p:blipFill>
          <a:blip r:embed="rId3"/>
          <a:stretch>
            <a:fillRect/>
          </a:stretch>
        </p:blipFill>
        <p:spPr>
          <a:xfrm>
            <a:off x="1876342" y="1450922"/>
            <a:ext cx="7402027" cy="4807019"/>
          </a:xfrm>
          <a:prstGeom prst="rect">
            <a:avLst/>
          </a:prstGeom>
        </p:spPr>
      </p:pic>
      <p:cxnSp>
        <p:nvCxnSpPr>
          <p:cNvPr id="14" name="Straight Arrow Connector 13">
            <a:extLst>
              <a:ext uri="{FF2B5EF4-FFF2-40B4-BE49-F238E27FC236}">
                <a16:creationId xmlns:a16="http://schemas.microsoft.com/office/drawing/2014/main" id="{29FFC347-5941-4149-8182-FA6FC526F43F}"/>
              </a:ext>
            </a:extLst>
          </p:cNvPr>
          <p:cNvCxnSpPr/>
          <p:nvPr/>
        </p:nvCxnSpPr>
        <p:spPr>
          <a:xfrm>
            <a:off x="1139020" y="4991603"/>
            <a:ext cx="1160834" cy="464457"/>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0F7F13A-5FB2-4DA4-B4EC-7221798A4A93}"/>
              </a:ext>
            </a:extLst>
          </p:cNvPr>
          <p:cNvSpPr txBox="1"/>
          <p:nvPr/>
        </p:nvSpPr>
        <p:spPr>
          <a:xfrm>
            <a:off x="2318335" y="5382230"/>
            <a:ext cx="965771" cy="369332"/>
          </a:xfrm>
          <a:prstGeom prst="rect">
            <a:avLst/>
          </a:prstGeom>
          <a:noFill/>
        </p:spPr>
        <p:txBody>
          <a:bodyPr wrap="square" rtlCol="0">
            <a:spAutoFit/>
          </a:bodyPr>
          <a:lstStyle/>
          <a:p>
            <a:r>
              <a:rPr lang="en-US" sz="1800" dirty="0"/>
              <a:t>x</a:t>
            </a:r>
          </a:p>
        </p:txBody>
      </p:sp>
      <p:sp>
        <p:nvSpPr>
          <p:cNvPr id="16" name="TextBox 15">
            <a:extLst>
              <a:ext uri="{FF2B5EF4-FFF2-40B4-BE49-F238E27FC236}">
                <a16:creationId xmlns:a16="http://schemas.microsoft.com/office/drawing/2014/main" id="{550399B8-512D-418D-80E0-6C8C32692ED7}"/>
              </a:ext>
            </a:extLst>
          </p:cNvPr>
          <p:cNvSpPr txBox="1"/>
          <p:nvPr/>
        </p:nvSpPr>
        <p:spPr>
          <a:xfrm>
            <a:off x="1964818" y="4867029"/>
            <a:ext cx="300141" cy="369332"/>
          </a:xfrm>
          <a:prstGeom prst="rect">
            <a:avLst/>
          </a:prstGeom>
          <a:noFill/>
        </p:spPr>
        <p:txBody>
          <a:bodyPr wrap="square" rtlCol="0">
            <a:spAutoFit/>
          </a:bodyPr>
          <a:lstStyle/>
          <a:p>
            <a:r>
              <a:rPr lang="en-US" sz="1800" dirty="0"/>
              <a: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algn="ctr">
              <a:buSzPts val="4400"/>
            </a:pPr>
            <a:r>
              <a:rPr lang="en-US"/>
              <a:t>Deliverables </a:t>
            </a:r>
            <a:endParaRPr/>
          </a:p>
        </p:txBody>
      </p:sp>
      <p:sp>
        <p:nvSpPr>
          <p:cNvPr id="200" name="Google Shape;200;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indent="0">
              <a:buNone/>
            </a:pPr>
            <a:r>
              <a:rPr lang="en-US" dirty="0"/>
              <a:t>Deliverables:</a:t>
            </a:r>
            <a:endParaRPr dirty="0"/>
          </a:p>
          <a:p>
            <a:pPr marL="514356" indent="-514356">
              <a:buSzPts val="2800"/>
              <a:buFont typeface="Calibri"/>
              <a:buAutoNum type="arabicPeriod"/>
            </a:pPr>
            <a:r>
              <a:rPr lang="en-US" dirty="0"/>
              <a:t>ReadMe.txt (Describing how to run the code in a txt format)</a:t>
            </a:r>
            <a:endParaRPr dirty="0"/>
          </a:p>
          <a:p>
            <a:pPr marL="514356" indent="-514356">
              <a:buSzPts val="2800"/>
              <a:buFont typeface="Calibri"/>
              <a:buAutoNum type="arabicPeriod"/>
            </a:pPr>
            <a:r>
              <a:rPr lang="en-US" dirty="0"/>
              <a:t>Source files</a:t>
            </a:r>
            <a:endParaRPr dirty="0"/>
          </a:p>
          <a:p>
            <a:pPr marL="800110" lvl="1">
              <a:buSzPts val="2400"/>
            </a:pPr>
            <a:r>
              <a:rPr lang="en-US" dirty="0"/>
              <a:t>Dijkstra-pathplanning-StudentFirstName-StudentLastName.py</a:t>
            </a:r>
          </a:p>
          <a:p>
            <a:pPr marL="800110" lvl="1">
              <a:buSzPts val="2400"/>
            </a:pPr>
            <a:r>
              <a:rPr lang="en-US" dirty="0"/>
              <a:t>GitHub repository link in the URL submission</a:t>
            </a:r>
          </a:p>
          <a:p>
            <a:pPr marL="800110" lvl="1">
              <a:buSzPts val="2400"/>
            </a:pPr>
            <a:r>
              <a:rPr lang="en-US" dirty="0"/>
              <a:t>Video recording (start and goal point can be random)</a:t>
            </a:r>
          </a:p>
          <a:p>
            <a:pPr marL="457206" lvl="1" indent="0">
              <a:buSzPts val="2400"/>
              <a:buNone/>
            </a:pPr>
            <a:r>
              <a:rPr lang="en-US" b="1" dirty="0"/>
              <a:t>Note:</a:t>
            </a:r>
            <a:r>
              <a:rPr lang="en-US" dirty="0"/>
              <a:t> The code should accept start and goal points from the user</a:t>
            </a:r>
          </a:p>
          <a:p>
            <a:pPr marL="457206" lvl="1" indent="0">
              <a:buSzPts val="2400"/>
              <a:buNone/>
            </a:pPr>
            <a:r>
              <a:rPr lang="en-US" b="1" dirty="0"/>
              <a:t>Note:</a:t>
            </a:r>
            <a:r>
              <a:rPr lang="en-US" dirty="0"/>
              <a:t> Submit all the file as a single zip file. Name of the file should be in this format:</a:t>
            </a:r>
          </a:p>
          <a:p>
            <a:pPr marL="457206" lvl="1" indent="0" algn="ctr">
              <a:buSzPts val="2400"/>
              <a:buNone/>
            </a:pPr>
            <a:r>
              <a:rPr lang="en-US" b="1" dirty="0"/>
              <a:t>Project2-StudentFirstName-StudentLastName.zip</a:t>
            </a:r>
          </a:p>
          <a:p>
            <a:pPr marL="457206" lvl="1" indent="0">
              <a:buSzPts val="2400"/>
              <a:buNone/>
            </a:pPr>
            <a:endParaRPr lang="en-US" dirty="0"/>
          </a:p>
          <a:p>
            <a:pPr marL="800110" lvl="1">
              <a:buSzPts val="2400"/>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a:buSzPts val="4400"/>
            </a:pPr>
            <a:endParaRPr/>
          </a:p>
        </p:txBody>
      </p:sp>
      <p:sp>
        <p:nvSpPr>
          <p:cNvPr id="96" name="Google Shape;9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3" indent="-50801">
              <a:spcBef>
                <a:spcPts val="0"/>
              </a:spcBef>
              <a:buSzPts val="2800"/>
              <a:buNone/>
            </a:pPr>
            <a:endParaRPr/>
          </a:p>
        </p:txBody>
      </p:sp>
      <p:sp>
        <p:nvSpPr>
          <p:cNvPr id="97" name="Google Shape;9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pPr/>
              <a:t>2</a:t>
            </a:fld>
            <a:endParaRPr/>
          </a:p>
        </p:txBody>
      </p:sp>
      <p:pic>
        <p:nvPicPr>
          <p:cNvPr id="98" name="Google Shape;98;p14"/>
          <p:cNvPicPr preferRelativeResize="0"/>
          <p:nvPr/>
        </p:nvPicPr>
        <p:blipFill rotWithShape="1">
          <a:blip r:embed="rId3">
            <a:alphaModFix/>
          </a:blip>
          <a:srcRect/>
          <a:stretch/>
        </p:blipFill>
        <p:spPr>
          <a:xfrm>
            <a:off x="1616766" y="846140"/>
            <a:ext cx="9144000" cy="6041571"/>
          </a:xfrm>
          <a:prstGeom prst="rect">
            <a:avLst/>
          </a:prstGeom>
          <a:noFill/>
          <a:ln>
            <a:noFill/>
          </a:ln>
        </p:spPr>
      </p:pic>
      <p:sp>
        <p:nvSpPr>
          <p:cNvPr id="99" name="Google Shape;99;p14"/>
          <p:cNvSpPr txBox="1"/>
          <p:nvPr/>
        </p:nvSpPr>
        <p:spPr>
          <a:xfrm>
            <a:off x="3591058" y="523081"/>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100" name="Google Shape;100;p14"/>
          <p:cNvSpPr txBox="1"/>
          <p:nvPr/>
        </p:nvSpPr>
        <p:spPr>
          <a:xfrm>
            <a:off x="6313331" y="562984"/>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101" name="Google Shape;101;p14"/>
          <p:cNvSpPr txBox="1"/>
          <p:nvPr/>
        </p:nvSpPr>
        <p:spPr>
          <a:xfrm>
            <a:off x="7712638" y="581456"/>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102" name="Google Shape;102;p14"/>
          <p:cNvSpPr txBox="1"/>
          <p:nvPr/>
        </p:nvSpPr>
        <p:spPr>
          <a:xfrm>
            <a:off x="9079892" y="590692"/>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F84D1FF2-B74A-4A42-A533-FA77E83E184B}"/>
              </a:ext>
            </a:extLst>
          </p:cNvPr>
          <p:cNvSpPr txBox="1"/>
          <p:nvPr/>
        </p:nvSpPr>
        <p:spPr>
          <a:xfrm>
            <a:off x="4878990" y="2909096"/>
            <a:ext cx="1279927" cy="400110"/>
          </a:xfrm>
          <a:prstGeom prst="rect">
            <a:avLst/>
          </a:prstGeom>
          <a:solidFill>
            <a:schemeClr val="bg1"/>
          </a:solidFill>
          <a:ln w="25400">
            <a:solidFill>
              <a:schemeClr val="tx1"/>
            </a:solidFill>
          </a:ln>
        </p:spPr>
        <p:txBody>
          <a:bodyPr wrap="square" rtlCol="0">
            <a:spAutoFit/>
          </a:bodyPr>
          <a:lstStyle/>
          <a:p>
            <a:r>
              <a:rPr lang="en-US" sz="1000" dirty="0"/>
              <a:t>Implement Dijkstra search algorithm  </a:t>
            </a:r>
          </a:p>
        </p:txBody>
      </p:sp>
      <p:sp>
        <p:nvSpPr>
          <p:cNvPr id="12" name="TextBox 11">
            <a:extLst>
              <a:ext uri="{FF2B5EF4-FFF2-40B4-BE49-F238E27FC236}">
                <a16:creationId xmlns:a16="http://schemas.microsoft.com/office/drawing/2014/main" id="{C8A8E4FF-DF05-46D4-9B9A-3786C7D45FEE}"/>
              </a:ext>
            </a:extLst>
          </p:cNvPr>
          <p:cNvSpPr txBox="1"/>
          <p:nvPr/>
        </p:nvSpPr>
        <p:spPr>
          <a:xfrm>
            <a:off x="3048000" y="3291275"/>
            <a:ext cx="6096000" cy="307777"/>
          </a:xfrm>
          <a:prstGeom prst="rect">
            <a:avLst/>
          </a:prstGeom>
          <a:noFill/>
        </p:spPr>
        <p:txBody>
          <a:bodyPr wrap="square">
            <a:spAutoFit/>
          </a:bodyPr>
          <a:lstStyle/>
          <a:p>
            <a:r>
              <a:rPr lang="en-US" dirty="0"/>
              <a:t>queue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628A6D8-040D-48C6-B1A8-AF40F0D58478}"/>
                  </a:ext>
                </a:extLst>
              </p:cNvPr>
              <p:cNvSpPr txBox="1"/>
              <p:nvPr/>
            </p:nvSpPr>
            <p:spPr>
              <a:xfrm>
                <a:off x="767254" y="428468"/>
                <a:ext cx="10365343" cy="6727098"/>
              </a:xfrm>
              <a:prstGeom prst="rect">
                <a:avLst/>
              </a:prstGeom>
              <a:noFill/>
            </p:spPr>
            <p:txBody>
              <a:bodyPr wrap="square">
                <a:spAutoFit/>
              </a:bodyPr>
              <a:lstStyle/>
              <a:p>
                <a:pPr marL="0" marR="0">
                  <a:lnSpc>
                    <a:spcPct val="6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Create two empty lists named </a:t>
                </a:r>
                <a:r>
                  <a:rPr lang="en-US" sz="1800" dirty="0" err="1">
                    <a:effectLst/>
                    <a:latin typeface="Calibri" panose="020F0502020204030204" pitchFamily="34" charset="0"/>
                    <a:ea typeface="Calibri" panose="020F0502020204030204" pitchFamily="34" charset="0"/>
                    <a:cs typeface="Arial" panose="020B0604020202020204" pitchFamily="34" charset="0"/>
                  </a:rPr>
                  <a:t>OpenList</a:t>
                </a:r>
                <a:r>
                  <a:rPr lang="en-US" sz="1800" dirty="0">
                    <a:effectLst/>
                    <a:latin typeface="Calibri" panose="020F0502020204030204" pitchFamily="34" charset="0"/>
                    <a:ea typeface="Calibri" panose="020F0502020204030204" pitchFamily="34" charset="0"/>
                    <a:cs typeface="Arial" panose="020B0604020202020204" pitchFamily="34" charset="0"/>
                  </a:rPr>
                  <a:t> and </a:t>
                </a:r>
                <a:r>
                  <a:rPr lang="en-US" sz="1800" dirty="0" err="1">
                    <a:effectLst/>
                    <a:latin typeface="Calibri" panose="020F0502020204030204" pitchFamily="34" charset="0"/>
                    <a:ea typeface="Calibri" panose="020F0502020204030204" pitchFamily="34" charset="0"/>
                    <a:cs typeface="Arial" panose="020B0604020202020204" pitchFamily="34" charset="0"/>
                  </a:rPr>
                  <a:t>ClosedList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6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Get the initial (Xi) and goal node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𝑋𝑔</m:t>
                    </m:r>
                  </m:oMath>
                </a14:m>
                <a:r>
                  <a:rPr lang="en-US" sz="1800" dirty="0">
                    <a:effectLst/>
                    <a:latin typeface="Calibri" panose="020F0502020204030204" pitchFamily="34" charset="0"/>
                    <a:ea typeface="Calibri" panose="020F0502020204030204" pitchFamily="34" charset="0"/>
                    <a:cs typeface="Arial" panose="020B0604020202020204" pitchFamily="34" charset="0"/>
                  </a:rPr>
                  <a:t>) from the user</a:t>
                </a:r>
              </a:p>
              <a:p>
                <a:pPr marL="0" marR="0">
                  <a:lnSpc>
                    <a:spcPct val="60000"/>
                  </a:lnSpc>
                  <a:spcBef>
                    <a:spcPts val="0"/>
                  </a:spcBef>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OpenList.put</a:t>
                </a:r>
                <a:r>
                  <a:rPr lang="en-US" sz="1800" dirty="0">
                    <a:effectLst/>
                    <a:latin typeface="Calibri" panose="020F0502020204030204" pitchFamily="34" charset="0"/>
                    <a:ea typeface="Calibri" panose="020F0502020204030204" pitchFamily="34" charset="0"/>
                    <a:cs typeface="Arial" panose="020B0604020202020204" pitchFamily="34" charset="0"/>
                  </a:rPr>
                  <a:t>(Xi)</a:t>
                </a:r>
              </a:p>
              <a:p>
                <a:pPr marL="0" marR="0">
                  <a:lnSpc>
                    <a:spcPct val="6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While (</a:t>
                </a:r>
                <a:r>
                  <a:rPr lang="en-US" sz="1800" dirty="0" err="1">
                    <a:effectLst/>
                    <a:latin typeface="Calibri" panose="020F0502020204030204" pitchFamily="34" charset="0"/>
                    <a:ea typeface="Calibri" panose="020F0502020204030204" pitchFamily="34" charset="0"/>
                    <a:cs typeface="Arial" panose="020B0604020202020204" pitchFamily="34" charset="0"/>
                  </a:rPr>
                  <a:t>OpenList</a:t>
                </a:r>
                <a:r>
                  <a:rPr lang="en-US" sz="1800" dirty="0">
                    <a:effectLst/>
                    <a:latin typeface="Calibri" panose="020F0502020204030204" pitchFamily="34" charset="0"/>
                    <a:ea typeface="Calibri" panose="020F0502020204030204" pitchFamily="34" charset="0"/>
                    <a:cs typeface="Arial" panose="020B0604020202020204" pitchFamily="34" charset="0"/>
                  </a:rPr>
                  <a:t> not empty) </a:t>
                </a:r>
                <a:r>
                  <a:rPr lang="en-US" sz="1800" dirty="0">
                    <a:latin typeface="Calibri" panose="020F0502020204030204" pitchFamily="34" charset="0"/>
                    <a:ea typeface="Calibri" panose="020F0502020204030204" pitchFamily="34" charset="0"/>
                    <a:cs typeface="Arial" panose="020B0604020202020204" pitchFamily="34" charset="0"/>
                  </a:rPr>
                  <a:t>and</a:t>
                </a:r>
                <a:r>
                  <a:rPr lang="en-US" sz="1800" dirty="0">
                    <a:effectLst/>
                    <a:latin typeface="Calibri" panose="020F0502020204030204" pitchFamily="34" charset="0"/>
                    <a:ea typeface="Calibri" panose="020F0502020204030204" pitchFamily="34" charset="0"/>
                    <a:cs typeface="Arial" panose="020B0604020202020204" pitchFamily="34" charset="0"/>
                  </a:rPr>
                  <a:t> (Not reached the goal) do</a:t>
                </a:r>
              </a:p>
              <a:p>
                <a:pPr marL="0" marR="0" indent="457200">
                  <a:lnSpc>
                    <a:spcPct val="6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x </a:t>
                </a:r>
                <a:r>
                  <a:rPr lang="en-US" sz="18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OpenList.Get</a:t>
                </a: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0" marR="0" indent="457200">
                  <a:lnSpc>
                    <a:spcPct val="6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Add x to </a:t>
                </a:r>
                <a:r>
                  <a:rPr lang="en-US" sz="1800" dirty="0" err="1">
                    <a:effectLst/>
                    <a:latin typeface="Calibri" panose="020F0502020204030204" pitchFamily="34" charset="0"/>
                    <a:ea typeface="Calibri" panose="020F0502020204030204" pitchFamily="34" charset="0"/>
                    <a:cs typeface="Arial" panose="020B0604020202020204" pitchFamily="34" charset="0"/>
                  </a:rPr>
                  <a:t>ClosedList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6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If x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𝑋𝑔</m:t>
                    </m:r>
                  </m:oMath>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Run backtrack function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Return SUCCESS</a:t>
                </a:r>
              </a:p>
              <a:p>
                <a:pPr marL="0" marR="0" indent="457200">
                  <a:lnSpc>
                    <a:spcPct val="60000"/>
                  </a:lnSpc>
                  <a:spcBef>
                    <a:spcPts val="0"/>
                  </a:spcBef>
                  <a:spcAft>
                    <a:spcPts val="800"/>
                  </a:spcAft>
                </a:pPr>
                <a:r>
                  <a:rPr lang="en-US" sz="1800" dirty="0">
                    <a:latin typeface="Calibri" panose="020F0502020204030204" pitchFamily="34" charset="0"/>
                    <a:cs typeface="Arial" panose="020B0604020202020204" pitchFamily="34" charset="0"/>
                  </a:rPr>
                  <a:t>else</a:t>
                </a:r>
              </a:p>
              <a:p>
                <a:pPr marL="0" marR="0">
                  <a:lnSpc>
                    <a:spcPct val="6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Forall</a:t>
                </a:r>
                <a:r>
                  <a:rPr lang="en-US" sz="1800" dirty="0">
                    <a:effectLst/>
                    <a:latin typeface="Calibri" panose="020F0502020204030204" pitchFamily="34" charset="0"/>
                    <a:ea typeface="Calibri" panose="020F0502020204030204" pitchFamily="34" charset="0"/>
                    <a:cs typeface="Arial" panose="020B0604020202020204" pitchFamily="34" charset="0"/>
                  </a:rPr>
                  <a:t> u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U(x)</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x’ </a:t>
                </a:r>
                <a:r>
                  <a:rPr lang="en-US" sz="1800" dirty="0">
                    <a:effectLst/>
                    <a:latin typeface="Calibri" panose="020F0502020204030204" pitchFamily="34" charset="0"/>
                    <a:ea typeface="Times New Roman" panose="02020603050405020304" pitchFamily="18" charset="0"/>
                    <a:cs typeface="Arial" panose="020B060402020202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cs typeface="Arial" panose="020B0604020202020204" pitchFamily="34" charset="0"/>
                  </a:rPr>
                  <a:t> f(</a:t>
                </a:r>
                <a:r>
                  <a:rPr lang="en-US" sz="1800" dirty="0" err="1">
                    <a:effectLst/>
                    <a:latin typeface="Calibri" panose="020F0502020204030204" pitchFamily="34" charset="0"/>
                    <a:ea typeface="Times New Roman" panose="02020603050405020304" pitchFamily="18" charset="0"/>
                    <a:cs typeface="Arial" panose="020B0604020202020204" pitchFamily="34" charset="0"/>
                  </a:rPr>
                  <a:t>x,u</a:t>
                </a:r>
                <a:r>
                  <a:rPr lang="en-US" sz="1800" dirty="0">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60000"/>
                  </a:lnSpc>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if (x’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ClosedList</a:t>
                </a:r>
                <a:r>
                  <a:rPr lang="en-US" sz="1800" dirty="0">
                    <a:effectLst/>
                    <a:latin typeface="Calibri" panose="020F0502020204030204" pitchFamily="34" charset="0"/>
                    <a:ea typeface="Calibri" panose="020F0502020204030204" pitchFamily="34" charset="0"/>
                    <a:cs typeface="Arial" panose="020B0604020202020204" pitchFamily="34" charset="0"/>
                  </a:rPr>
                  <a:t>) and (NOT in the obstacle space)</a:t>
                </a:r>
                <a:r>
                  <a:rPr lang="en-US" sz="1800" dirty="0">
                    <a:latin typeface="Calibri" panose="020F0502020204030204" pitchFamily="34" charset="0"/>
                    <a:ea typeface="Calibri" panose="020F0502020204030204" pitchFamily="34" charset="0"/>
                    <a:cs typeface="Arial" panose="020B0604020202020204" pitchFamily="34" charset="0"/>
                  </a:rPr>
                  <a:t> </a:t>
                </a:r>
              </a:p>
              <a:p>
                <a:pPr>
                  <a:lnSpc>
                    <a:spcPct val="60000"/>
                  </a:lnSpc>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			if (x’ </a:t>
                </a:r>
                <a14:m>
                  <m:oMath xmlns:m="http://schemas.openxmlformats.org/officeDocument/2006/math">
                    <m:r>
                      <a:rPr lang="en-US" sz="1800" i="1">
                        <a:latin typeface="Cambria Math" panose="02040503050406030204" pitchFamily="18" charset="0"/>
                        <a:ea typeface="Times New Roman" panose="02020603050405020304" pitchFamily="18" charset="0"/>
                        <a:cs typeface="Arial" panose="020B0604020202020204" pitchFamily="34" charset="0"/>
                      </a:rPr>
                      <m:t>∉</m:t>
                    </m:r>
                  </m:oMath>
                </a14:m>
                <a:r>
                  <a:rPr lang="en-US" sz="1800" dirty="0">
                    <a:latin typeface="Calibri" panose="020F0502020204030204" pitchFamily="34" charset="0"/>
                    <a:ea typeface="Times New Roman" panose="02020603050405020304" pitchFamily="18" charset="0"/>
                    <a:cs typeface="Arial" panose="020B0604020202020204" pitchFamily="34" charset="0"/>
                  </a:rPr>
                  <a:t> </a:t>
                </a:r>
                <a:r>
                  <a:rPr lang="en-US" sz="1800" dirty="0" err="1">
                    <a:latin typeface="Calibri" panose="020F0502020204030204" pitchFamily="34" charset="0"/>
                    <a:ea typeface="Calibri" panose="020F0502020204030204" pitchFamily="34" charset="0"/>
                    <a:cs typeface="Arial" panose="020B0604020202020204" pitchFamily="34" charset="0"/>
                  </a:rPr>
                  <a:t>OpenList</a:t>
                </a:r>
                <a:r>
                  <a:rPr lang="en-US" sz="1800" dirty="0">
                    <a:latin typeface="Calibri" panose="020F0502020204030204" pitchFamily="34" charset="0"/>
                    <a:ea typeface="Calibri" panose="020F0502020204030204" pitchFamily="34" charset="0"/>
                    <a:cs typeface="Arial" panose="020B0604020202020204" pitchFamily="34" charset="0"/>
                  </a:rPr>
                  <a:t>) or (</a:t>
                </a:r>
                <a:r>
                  <a:rPr lang="en-US" sz="1800" dirty="0" err="1">
                    <a:latin typeface="Calibri" panose="020F0502020204030204" pitchFamily="34" charset="0"/>
                    <a:ea typeface="Times New Roman" panose="02020603050405020304" pitchFamily="18" charset="0"/>
                    <a:cs typeface="Arial" panose="020B0604020202020204" pitchFamily="34" charset="0"/>
                  </a:rPr>
                  <a:t>CostToCome</a:t>
                </a:r>
                <a:r>
                  <a:rPr lang="en-US" sz="1800" dirty="0">
                    <a:latin typeface="Calibri" panose="020F0502020204030204" pitchFamily="34" charset="0"/>
                    <a:ea typeface="Times New Roman" panose="02020603050405020304" pitchFamily="18" charset="0"/>
                    <a:cs typeface="Arial" panose="020B0604020202020204" pitchFamily="34" charset="0"/>
                  </a:rPr>
                  <a:t>(x’)=</a:t>
                </a:r>
                <a14:m>
                  <m:oMath xmlns:m="http://schemas.openxmlformats.org/officeDocument/2006/math">
                    <m:r>
                      <a:rPr lang="en-US" sz="1800" i="1">
                        <a:latin typeface="Cambria Math" panose="02040503050406030204" pitchFamily="18" charset="0"/>
                        <a:ea typeface="Times New Roman" panose="02020603050405020304" pitchFamily="18" charset="0"/>
                        <a:cs typeface="Arial" panose="020B0604020202020204" pitchFamily="34" charset="0"/>
                      </a:rPr>
                      <m:t>∞)</m:t>
                    </m:r>
                  </m:oMath>
                </a14:m>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a:lnSpc>
                    <a:spcPct val="60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6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Times New Roman" panose="02020603050405020304" pitchFamily="18" charset="0"/>
                    <a:cs typeface="Arial" panose="020B0604020202020204" pitchFamily="34" charset="0"/>
                  </a:rPr>
                  <a:t>				Parent(x’) </a:t>
                </a:r>
                <a:r>
                  <a:rPr lang="en-US" sz="1800" dirty="0">
                    <a:effectLst/>
                    <a:latin typeface="Calibri" panose="020F0502020204030204" pitchFamily="34" charset="0"/>
                    <a:ea typeface="Times New Roman" panose="02020603050405020304" pitchFamily="18" charset="0"/>
                    <a:cs typeface="Arial" panose="020B060402020202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cs typeface="Arial" panose="020B0604020202020204" pitchFamily="34" charset="0"/>
                  </a:rPr>
                  <a:t> x</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CostToCome</a:t>
                </a:r>
                <a:r>
                  <a:rPr lang="en-US" sz="1800" dirty="0">
                    <a:effectLst/>
                    <a:latin typeface="Calibri" panose="020F0502020204030204" pitchFamily="34" charset="0"/>
                    <a:ea typeface="Times New Roman" panose="02020603050405020304" pitchFamily="18" charset="0"/>
                    <a:cs typeface="Arial" panose="020B0604020202020204" pitchFamily="34" charset="0"/>
                  </a:rPr>
                  <a:t>(x’) </a:t>
                </a:r>
                <a:r>
                  <a:rPr lang="en-US" sz="1800" dirty="0">
                    <a:effectLst/>
                    <a:latin typeface="Calibri" panose="020F0502020204030204" pitchFamily="34" charset="0"/>
                    <a:ea typeface="Times New Roman" panose="02020603050405020304" pitchFamily="18" charset="0"/>
                    <a:cs typeface="Arial" panose="020B060402020202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CostToCome</a:t>
                </a:r>
                <a:r>
                  <a:rPr lang="en-US" sz="1800" dirty="0">
                    <a:effectLst/>
                    <a:latin typeface="Calibri" panose="020F0502020204030204" pitchFamily="34" charset="0"/>
                    <a:ea typeface="Times New Roman" panose="02020603050405020304" pitchFamily="18" charset="0"/>
                    <a:cs typeface="Arial" panose="020B0604020202020204" pitchFamily="34" charset="0"/>
                  </a:rPr>
                  <a:t>(x) + L(</a:t>
                </a:r>
                <a:r>
                  <a:rPr lang="en-US" sz="1800" dirty="0" err="1">
                    <a:effectLst/>
                    <a:latin typeface="Calibri" panose="020F0502020204030204" pitchFamily="34" charset="0"/>
                    <a:ea typeface="Times New Roman" panose="02020603050405020304" pitchFamily="18" charset="0"/>
                    <a:cs typeface="Arial" panose="020B0604020202020204" pitchFamily="34" charset="0"/>
                  </a:rPr>
                  <a:t>x,u</a:t>
                </a:r>
                <a:r>
                  <a:rPr lang="en-US" sz="1800" dirty="0">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Cost(x’) </a:t>
                </a:r>
                <a:r>
                  <a:rPr lang="en-US" sz="1800" dirty="0">
                    <a:effectLst/>
                    <a:latin typeface="Calibri" panose="020F0502020204030204" pitchFamily="34" charset="0"/>
                    <a:ea typeface="Times New Roman" panose="02020603050405020304" pitchFamily="18" charset="0"/>
                    <a:cs typeface="Arial" panose="020B060402020202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CostToCome</a:t>
                </a:r>
                <a:r>
                  <a:rPr lang="en-US" sz="1800" dirty="0">
                    <a:effectLst/>
                    <a:latin typeface="Calibri" panose="020F0502020204030204" pitchFamily="34" charset="0"/>
                    <a:ea typeface="Times New Roman" panose="02020603050405020304" pitchFamily="18" charset="0"/>
                    <a:cs typeface="Arial" panose="020B0604020202020204" pitchFamily="34" charset="0"/>
                  </a:rPr>
                  <a:t>(x’)</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OpenList</a:t>
                </a:r>
                <a:r>
                  <a:rPr lang="en-US" sz="1800" dirty="0" err="1">
                    <a:effectLst/>
                    <a:latin typeface="Calibri" panose="020F0502020204030204" pitchFamily="34" charset="0"/>
                    <a:ea typeface="Times New Roman" panose="02020603050405020304" pitchFamily="18" charset="0"/>
                    <a:cs typeface="Arial" panose="020B0604020202020204" pitchFamily="34" charset="0"/>
                  </a:rPr>
                  <a:t>.</a:t>
                </a:r>
                <a:r>
                  <a:rPr lang="en-US" sz="1800" dirty="0" err="1">
                    <a:latin typeface="Calibri" panose="020F0502020204030204" pitchFamily="34" charset="0"/>
                    <a:cs typeface="Arial" panose="020B0604020202020204" pitchFamily="34" charset="0"/>
                  </a:rPr>
                  <a:t>put</a:t>
                </a:r>
                <a:r>
                  <a:rPr lang="en-US" sz="1800" dirty="0">
                    <a:latin typeface="Calibri" panose="020F0502020204030204" pitchFamily="34" charset="0"/>
                    <a:cs typeface="Arial" panose="020B0604020202020204" pitchFamily="34" charset="0"/>
                  </a:rPr>
                  <a:t>(</a:t>
                </a:r>
                <a:r>
                  <a:rPr lang="en-US" sz="1800" dirty="0">
                    <a:effectLst/>
                    <a:latin typeface="Calibri" panose="020F0502020204030204" pitchFamily="34" charset="0"/>
                    <a:ea typeface="Times New Roman" panose="02020603050405020304" pitchFamily="18" charset="0"/>
                    <a:cs typeface="Arial" panose="020B0604020202020204" pitchFamily="34" charset="0"/>
                  </a:rPr>
                  <a:t>x’)</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else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If Cost(x’) &gt;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CostToCome</a:t>
                </a:r>
                <a:r>
                  <a:rPr lang="en-US" sz="1800" dirty="0">
                    <a:effectLst/>
                    <a:latin typeface="Calibri" panose="020F0502020204030204" pitchFamily="34" charset="0"/>
                    <a:ea typeface="Times New Roman" panose="02020603050405020304" pitchFamily="18" charset="0"/>
                    <a:cs typeface="Arial" panose="020B0604020202020204" pitchFamily="34" charset="0"/>
                  </a:rPr>
                  <a:t>(x) + L(</a:t>
                </a:r>
                <a:r>
                  <a:rPr lang="en-US" sz="1800" dirty="0" err="1">
                    <a:effectLst/>
                    <a:latin typeface="Calibri" panose="020F0502020204030204" pitchFamily="34" charset="0"/>
                    <a:ea typeface="Times New Roman" panose="02020603050405020304" pitchFamily="18" charset="0"/>
                    <a:cs typeface="Arial" panose="020B0604020202020204" pitchFamily="34" charset="0"/>
                  </a:rPr>
                  <a:t>x,u</a:t>
                </a:r>
                <a:r>
                  <a:rPr lang="en-US" sz="1800" dirty="0">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Parent(x’) </a:t>
                </a:r>
                <a:r>
                  <a:rPr lang="en-US" sz="1800" dirty="0">
                    <a:effectLst/>
                    <a:latin typeface="Calibri" panose="020F0502020204030204" pitchFamily="34" charset="0"/>
                    <a:ea typeface="Times New Roman" panose="02020603050405020304" pitchFamily="18" charset="0"/>
                    <a:cs typeface="Arial" panose="020B060402020202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cs typeface="Arial" panose="020B0604020202020204" pitchFamily="34" charset="0"/>
                  </a:rPr>
                  <a:t> x</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828800" marR="0" indent="45720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CostToCome</a:t>
                </a:r>
                <a:r>
                  <a:rPr lang="en-US" sz="1800" dirty="0">
                    <a:effectLst/>
                    <a:latin typeface="Calibri" panose="020F0502020204030204" pitchFamily="34" charset="0"/>
                    <a:ea typeface="Times New Roman" panose="02020603050405020304" pitchFamily="18" charset="0"/>
                    <a:cs typeface="Arial" panose="020B0604020202020204" pitchFamily="34" charset="0"/>
                  </a:rPr>
                  <a:t>(x’) </a:t>
                </a:r>
                <a:r>
                  <a:rPr lang="en-US" sz="1800" dirty="0">
                    <a:effectLst/>
                    <a:latin typeface="Calibri" panose="020F0502020204030204" pitchFamily="34" charset="0"/>
                    <a:ea typeface="Times New Roman" panose="02020603050405020304" pitchFamily="18" charset="0"/>
                    <a:cs typeface="Arial" panose="020B060402020202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CostToCome</a:t>
                </a:r>
                <a:r>
                  <a:rPr lang="en-US" sz="1800" dirty="0">
                    <a:effectLst/>
                    <a:latin typeface="Calibri" panose="020F0502020204030204" pitchFamily="34" charset="0"/>
                    <a:ea typeface="Times New Roman" panose="02020603050405020304" pitchFamily="18" charset="0"/>
                    <a:cs typeface="Arial" panose="020B0604020202020204" pitchFamily="34" charset="0"/>
                  </a:rPr>
                  <a:t>(x) + L(</a:t>
                </a:r>
                <a:r>
                  <a:rPr lang="en-US" sz="1800" dirty="0" err="1">
                    <a:effectLst/>
                    <a:latin typeface="Calibri" panose="020F0502020204030204" pitchFamily="34" charset="0"/>
                    <a:ea typeface="Times New Roman" panose="02020603050405020304" pitchFamily="18" charset="0"/>
                    <a:cs typeface="Arial" panose="020B0604020202020204" pitchFamily="34" charset="0"/>
                  </a:rPr>
                  <a:t>x,u</a:t>
                </a:r>
                <a:r>
                  <a:rPr lang="en-US" sz="1800" dirty="0">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60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Cost(x’) </a:t>
                </a:r>
                <a:r>
                  <a:rPr lang="en-US" sz="1800" dirty="0">
                    <a:effectLst/>
                    <a:latin typeface="Calibri" panose="020F0502020204030204" pitchFamily="34" charset="0"/>
                    <a:ea typeface="Times New Roman" panose="02020603050405020304" pitchFamily="18" charset="0"/>
                    <a:cs typeface="Arial" panose="020B060402020202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CostToCome</a:t>
                </a:r>
                <a:r>
                  <a:rPr lang="en-US" sz="1800" dirty="0">
                    <a:effectLst/>
                    <a:latin typeface="Calibri" panose="020F0502020204030204" pitchFamily="34" charset="0"/>
                    <a:ea typeface="Times New Roman" panose="02020603050405020304" pitchFamily="18" charset="0"/>
                    <a:cs typeface="Arial" panose="020B0604020202020204" pitchFamily="34" charset="0"/>
                  </a:rPr>
                  <a:t>(x’)</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60000"/>
                  </a:lnSpc>
                </a:pPr>
                <a:r>
                  <a:rPr lang="en-US" sz="1800" dirty="0">
                    <a:effectLst/>
                    <a:latin typeface="Calibri" panose="020F0502020204030204" pitchFamily="34" charset="0"/>
                    <a:ea typeface="Times New Roman" panose="02020603050405020304" pitchFamily="18" charset="0"/>
                    <a:cs typeface="Arial" panose="020B0604020202020204" pitchFamily="34" charset="0"/>
                  </a:rPr>
                  <a:t>Return FAILURE</a:t>
                </a:r>
                <a:endParaRPr lang="en-US" dirty="0"/>
              </a:p>
            </p:txBody>
          </p:sp>
        </mc:Choice>
        <mc:Fallback>
          <p:sp>
            <p:nvSpPr>
              <p:cNvPr id="5" name="TextBox 4">
                <a:extLst>
                  <a:ext uri="{FF2B5EF4-FFF2-40B4-BE49-F238E27FC236}">
                    <a16:creationId xmlns:a16="http://schemas.microsoft.com/office/drawing/2014/main" id="{8628A6D8-040D-48C6-B1A8-AF40F0D58478}"/>
                  </a:ext>
                </a:extLst>
              </p:cNvPr>
              <p:cNvSpPr txBox="1">
                <a:spLocks noRot="1" noChangeAspect="1" noMove="1" noResize="1" noEditPoints="1" noAdjustHandles="1" noChangeArrowheads="1" noChangeShapeType="1" noTextEdit="1"/>
              </p:cNvSpPr>
              <p:nvPr/>
            </p:nvSpPr>
            <p:spPr>
              <a:xfrm>
                <a:off x="767254" y="428468"/>
                <a:ext cx="10365343" cy="6727098"/>
              </a:xfrm>
              <a:prstGeom prst="rect">
                <a:avLst/>
              </a:prstGeom>
              <a:blipFill>
                <a:blip r:embed="rId2"/>
                <a:stretch>
                  <a:fillRect l="-529" t="-1812" b="-453"/>
                </a:stretch>
              </a:blipFill>
            </p:spPr>
            <p:txBody>
              <a:bodyPr/>
              <a:lstStyle/>
              <a:p>
                <a:r>
                  <a:rPr lang="en-US">
                    <a:noFill/>
                  </a:rPr>
                  <a:t> </a:t>
                </a:r>
              </a:p>
            </p:txBody>
          </p:sp>
        </mc:Fallback>
      </mc:AlternateContent>
      <p:sp>
        <p:nvSpPr>
          <p:cNvPr id="6" name="Rectangle 50">
            <a:extLst>
              <a:ext uri="{FF2B5EF4-FFF2-40B4-BE49-F238E27FC236}">
                <a16:creationId xmlns:a16="http://schemas.microsoft.com/office/drawing/2014/main" id="{28B6E45C-6C10-447F-9FAD-BBF42EB37712}"/>
              </a:ext>
            </a:extLst>
          </p:cNvPr>
          <p:cNvSpPr>
            <a:spLocks noChangeArrowheads="1"/>
          </p:cNvSpPr>
          <p:nvPr/>
        </p:nvSpPr>
        <p:spPr bwMode="auto">
          <a:xfrm>
            <a:off x="3239881" y="0"/>
            <a:ext cx="4327567" cy="608012"/>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b="1" dirty="0">
                <a:solidFill>
                  <a:schemeClr val="tx1"/>
                </a:solidFill>
                <a:latin typeface="The Serif Hand Extrablack" panose="020B0604020202020204" pitchFamily="66" charset="0"/>
                <a:ea typeface="Calibri" panose="020F0502020204030204" pitchFamily="34" charset="0"/>
                <a:cs typeface="Times New Roman" panose="02020603050405020304" pitchFamily="18" charset="0"/>
              </a:rPr>
              <a:t>Dijkstra algorithm - pseudo code </a:t>
            </a:r>
            <a:endParaRPr lang="en-US" altLang="en-US" b="1" dirty="0">
              <a:solidFill>
                <a:schemeClr val="tx1"/>
              </a:solidFill>
              <a:latin typeface="The Serif Hand Extrablack" panose="020B0604020202020204" pitchFamily="66" charset="0"/>
              <a:cs typeface="Times New Roman" panose="02020603050405020304" pitchFamily="18" charset="0"/>
            </a:endParaRPr>
          </a:p>
        </p:txBody>
      </p:sp>
    </p:spTree>
    <p:extLst>
      <p:ext uri="{BB962C8B-B14F-4D97-AF65-F5344CB8AC3E}">
        <p14:creationId xmlns:p14="http://schemas.microsoft.com/office/powerpoint/2010/main" val="272672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val 1">
            <a:extLst>
              <a:ext uri="{FF2B5EF4-FFF2-40B4-BE49-F238E27FC236}">
                <a16:creationId xmlns:a16="http://schemas.microsoft.com/office/drawing/2014/main" id="{0B5342C0-DDB8-47DD-A26C-B53425CF740E}"/>
              </a:ext>
            </a:extLst>
          </p:cNvPr>
          <p:cNvSpPr>
            <a:spLocks noChangeArrowheads="1"/>
          </p:cNvSpPr>
          <p:nvPr/>
        </p:nvSpPr>
        <p:spPr bwMode="auto">
          <a:xfrm>
            <a:off x="2408238" y="257507"/>
            <a:ext cx="914400" cy="407988"/>
          </a:xfrm>
          <a:prstGeom prst="ellipse">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300" b="1">
                <a:solidFill>
                  <a:schemeClr val="tx1"/>
                </a:solidFill>
                <a:latin typeface="Calibri" panose="020F0502020204030204" pitchFamily="34" charset="0"/>
                <a:ea typeface="Calibri" panose="020F0502020204030204" pitchFamily="34" charset="0"/>
                <a:cs typeface="Arial" panose="020B0604020202020204" pitchFamily="34" charset="0"/>
              </a:rPr>
              <a:t>Start</a:t>
            </a:r>
            <a:endParaRPr lang="en-US" altLang="en-US" sz="1800">
              <a:solidFill>
                <a:schemeClr val="tx1"/>
              </a:solidFill>
              <a:latin typeface="Arial" panose="020B0604020202020204" pitchFamily="34" charset="0"/>
            </a:endParaRPr>
          </a:p>
        </p:txBody>
      </p:sp>
      <p:cxnSp>
        <p:nvCxnSpPr>
          <p:cNvPr id="68" name="Straight Arrow Connector 67">
            <a:extLst>
              <a:ext uri="{FF2B5EF4-FFF2-40B4-BE49-F238E27FC236}">
                <a16:creationId xmlns:a16="http://schemas.microsoft.com/office/drawing/2014/main" id="{7B8F74BA-793C-42BB-A75E-EFE8BA8C64CA}"/>
              </a:ext>
            </a:extLst>
          </p:cNvPr>
          <p:cNvCxnSpPr/>
          <p:nvPr/>
        </p:nvCxnSpPr>
        <p:spPr>
          <a:xfrm rot="20880000" flipH="1">
            <a:off x="2850515" y="580250"/>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Parallelogram 3">
            <a:extLst>
              <a:ext uri="{FF2B5EF4-FFF2-40B4-BE49-F238E27FC236}">
                <a16:creationId xmlns:a16="http://schemas.microsoft.com/office/drawing/2014/main" id="{EEB961F2-C778-4946-A08F-72F1222F2295}"/>
              </a:ext>
            </a:extLst>
          </p:cNvPr>
          <p:cNvSpPr>
            <a:spLocks noChangeArrowheads="1"/>
          </p:cNvSpPr>
          <p:nvPr/>
        </p:nvSpPr>
        <p:spPr bwMode="auto">
          <a:xfrm>
            <a:off x="2011057" y="812987"/>
            <a:ext cx="1720850" cy="463550"/>
          </a:xfrm>
          <a:prstGeom prst="parallelogram">
            <a:avLst>
              <a:gd name="adj" fmla="val 24972"/>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a:solidFill>
                  <a:schemeClr val="tx1"/>
                </a:solidFill>
                <a:latin typeface="Calibri" panose="020F0502020204030204" pitchFamily="34" charset="0"/>
                <a:ea typeface="Calibri" panose="020F0502020204030204" pitchFamily="34" charset="0"/>
                <a:cs typeface="Arial" panose="020B0604020202020204" pitchFamily="34" charset="0"/>
              </a:rPr>
              <a:t>Get the initial and goal node from the user</a:t>
            </a:r>
            <a:endParaRPr lang="en-US" altLang="en-US" sz="1800">
              <a:solidFill>
                <a:schemeClr val="tx1"/>
              </a:solidFill>
              <a:latin typeface="Arial" panose="020B0604020202020204" pitchFamily="34" charset="0"/>
            </a:endParaRPr>
          </a:p>
        </p:txBody>
      </p:sp>
      <p:cxnSp>
        <p:nvCxnSpPr>
          <p:cNvPr id="70" name="Straight Arrow Connector 69">
            <a:extLst>
              <a:ext uri="{FF2B5EF4-FFF2-40B4-BE49-F238E27FC236}">
                <a16:creationId xmlns:a16="http://schemas.microsoft.com/office/drawing/2014/main" id="{206EF78B-AE5C-4C06-8623-62C34B29B250}"/>
              </a:ext>
            </a:extLst>
          </p:cNvPr>
          <p:cNvCxnSpPr/>
          <p:nvPr/>
        </p:nvCxnSpPr>
        <p:spPr>
          <a:xfrm rot="20880000" flipH="1">
            <a:off x="2844235" y="2177242"/>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5">
            <a:extLst>
              <a:ext uri="{FF2B5EF4-FFF2-40B4-BE49-F238E27FC236}">
                <a16:creationId xmlns:a16="http://schemas.microsoft.com/office/drawing/2014/main" id="{6DA8CD3B-A2E0-40AA-B5B0-74282FF0CE81}"/>
              </a:ext>
            </a:extLst>
          </p:cNvPr>
          <p:cNvSpPr>
            <a:spLocks noChangeArrowheads="1"/>
          </p:cNvSpPr>
          <p:nvPr/>
        </p:nvSpPr>
        <p:spPr bwMode="auto">
          <a:xfrm>
            <a:off x="1984375" y="1418514"/>
            <a:ext cx="1778000" cy="3619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a:solidFill>
                  <a:schemeClr val="tx1"/>
                </a:solidFill>
                <a:latin typeface="Calibri" panose="020F0502020204030204" pitchFamily="34" charset="0"/>
                <a:ea typeface="Calibri" panose="020F0502020204030204" pitchFamily="34" charset="0"/>
                <a:cs typeface="Arial" panose="020B0604020202020204" pitchFamily="34" charset="0"/>
              </a:rPr>
              <a:t>Define the obstacle space by mathematical equations</a:t>
            </a:r>
            <a:endParaRPr lang="en-US" altLang="en-US" sz="1800">
              <a:solidFill>
                <a:schemeClr val="tx1"/>
              </a:solidFill>
              <a:latin typeface="Arial" panose="020B0604020202020204" pitchFamily="34" charset="0"/>
            </a:endParaRPr>
          </a:p>
        </p:txBody>
      </p:sp>
      <p:sp>
        <p:nvSpPr>
          <p:cNvPr id="72" name="Rectangle 6">
            <a:extLst>
              <a:ext uri="{FF2B5EF4-FFF2-40B4-BE49-F238E27FC236}">
                <a16:creationId xmlns:a16="http://schemas.microsoft.com/office/drawing/2014/main" id="{36CDEE24-0231-45DA-8934-DC813F127404}"/>
              </a:ext>
            </a:extLst>
          </p:cNvPr>
          <p:cNvSpPr>
            <a:spLocks noChangeArrowheads="1"/>
          </p:cNvSpPr>
          <p:nvPr/>
        </p:nvSpPr>
        <p:spPr bwMode="auto">
          <a:xfrm>
            <a:off x="1641012" y="2407671"/>
            <a:ext cx="2497137" cy="3873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Create a two lists (Open and Closed) and append the initial node to the Open list</a:t>
            </a:r>
            <a:endParaRPr lang="en-US" altLang="en-US" sz="1800" dirty="0">
              <a:solidFill>
                <a:schemeClr val="tx1"/>
              </a:solidFill>
              <a:latin typeface="Arial" panose="020B0604020202020204" pitchFamily="34" charset="0"/>
            </a:endParaRPr>
          </a:p>
        </p:txBody>
      </p:sp>
      <p:cxnSp>
        <p:nvCxnSpPr>
          <p:cNvPr id="73" name="Straight Arrow Connector 72">
            <a:extLst>
              <a:ext uri="{FF2B5EF4-FFF2-40B4-BE49-F238E27FC236}">
                <a16:creationId xmlns:a16="http://schemas.microsoft.com/office/drawing/2014/main" id="{6DC62F10-548F-48BA-AA62-D68C326490FD}"/>
              </a:ext>
            </a:extLst>
          </p:cNvPr>
          <p:cNvCxnSpPr>
            <a:cxnSpLocks/>
            <a:stCxn id="72" idx="2"/>
            <a:endCxn id="87" idx="0"/>
          </p:cNvCxnSpPr>
          <p:nvPr/>
        </p:nvCxnSpPr>
        <p:spPr>
          <a:xfrm flipH="1">
            <a:off x="2885190" y="2795021"/>
            <a:ext cx="4391" cy="145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603B665-747D-4D36-A714-966FF9324F0F}"/>
              </a:ext>
            </a:extLst>
          </p:cNvPr>
          <p:cNvCxnSpPr/>
          <p:nvPr/>
        </p:nvCxnSpPr>
        <p:spPr>
          <a:xfrm rot="20880000" flipH="1">
            <a:off x="2882323" y="3339410"/>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9">
            <a:extLst>
              <a:ext uri="{FF2B5EF4-FFF2-40B4-BE49-F238E27FC236}">
                <a16:creationId xmlns:a16="http://schemas.microsoft.com/office/drawing/2014/main" id="{07349DAC-D2F9-4699-ABC0-BE18F1AA2673}"/>
              </a:ext>
            </a:extLst>
          </p:cNvPr>
          <p:cNvSpPr>
            <a:spLocks noChangeArrowheads="1"/>
          </p:cNvSpPr>
          <p:nvPr/>
        </p:nvSpPr>
        <p:spPr bwMode="auto">
          <a:xfrm>
            <a:off x="2019300" y="4431045"/>
            <a:ext cx="1698625" cy="384175"/>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Perform actions from action set to generate new nodes</a:t>
            </a:r>
            <a:endParaRPr lang="en-US" altLang="en-US" sz="1800" dirty="0">
              <a:solidFill>
                <a:schemeClr val="tx1"/>
              </a:solidFill>
              <a:latin typeface="Arial" panose="020B0604020202020204" pitchFamily="34" charset="0"/>
            </a:endParaRPr>
          </a:p>
        </p:txBody>
      </p:sp>
      <p:cxnSp>
        <p:nvCxnSpPr>
          <p:cNvPr id="76" name="Straight Arrow Connector 75">
            <a:extLst>
              <a:ext uri="{FF2B5EF4-FFF2-40B4-BE49-F238E27FC236}">
                <a16:creationId xmlns:a16="http://schemas.microsoft.com/office/drawing/2014/main" id="{1795C46C-26AE-4AD2-BE20-EDB5F3C10173}"/>
              </a:ext>
            </a:extLst>
          </p:cNvPr>
          <p:cNvCxnSpPr>
            <a:cxnSpLocks/>
          </p:cNvCxnSpPr>
          <p:nvPr/>
        </p:nvCxnSpPr>
        <p:spPr>
          <a:xfrm>
            <a:off x="6321229" y="6373098"/>
            <a:ext cx="248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Diamond 11">
            <a:extLst>
              <a:ext uri="{FF2B5EF4-FFF2-40B4-BE49-F238E27FC236}">
                <a16:creationId xmlns:a16="http://schemas.microsoft.com/office/drawing/2014/main" id="{B0CB14F3-F71E-4D57-8D1F-A1547B2DCE1D}"/>
              </a:ext>
            </a:extLst>
          </p:cNvPr>
          <p:cNvSpPr>
            <a:spLocks noChangeArrowheads="1"/>
          </p:cNvSpPr>
          <p:nvPr/>
        </p:nvSpPr>
        <p:spPr bwMode="auto">
          <a:xfrm>
            <a:off x="2160020" y="4956609"/>
            <a:ext cx="1398587" cy="569913"/>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900" dirty="0">
                <a:solidFill>
                  <a:schemeClr val="tx1"/>
                </a:solidFill>
                <a:latin typeface="Calibri" panose="020F0502020204030204" pitchFamily="34" charset="0"/>
                <a:ea typeface="Calibri" panose="020F0502020204030204" pitchFamily="34" charset="0"/>
                <a:cs typeface="Arial" panose="020B0604020202020204" pitchFamily="34" charset="0"/>
              </a:rPr>
              <a:t>Node is in the obstacle space</a:t>
            </a:r>
            <a:endParaRPr lang="en-US" altLang="en-US" sz="1800" dirty="0">
              <a:solidFill>
                <a:schemeClr val="tx1"/>
              </a:solidFill>
              <a:latin typeface="Arial" panose="020B0604020202020204" pitchFamily="34" charset="0"/>
            </a:endParaRPr>
          </a:p>
        </p:txBody>
      </p:sp>
      <p:cxnSp>
        <p:nvCxnSpPr>
          <p:cNvPr id="78" name="Straight Arrow Connector 77">
            <a:extLst>
              <a:ext uri="{FF2B5EF4-FFF2-40B4-BE49-F238E27FC236}">
                <a16:creationId xmlns:a16="http://schemas.microsoft.com/office/drawing/2014/main" id="{7BF29191-06A4-4CBA-9809-428C02402C18}"/>
              </a:ext>
            </a:extLst>
          </p:cNvPr>
          <p:cNvCxnSpPr/>
          <p:nvPr/>
        </p:nvCxnSpPr>
        <p:spPr>
          <a:xfrm rot="20880000">
            <a:off x="3726569" y="4557617"/>
            <a:ext cx="491490" cy="10477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80" name="Rectangle 17">
            <a:extLst>
              <a:ext uri="{FF2B5EF4-FFF2-40B4-BE49-F238E27FC236}">
                <a16:creationId xmlns:a16="http://schemas.microsoft.com/office/drawing/2014/main" id="{D27FF14C-C98B-4FD7-966A-C3313E6D1C6C}"/>
              </a:ext>
            </a:extLst>
          </p:cNvPr>
          <p:cNvSpPr>
            <a:spLocks noChangeArrowheads="1"/>
          </p:cNvSpPr>
          <p:nvPr/>
        </p:nvSpPr>
        <p:spPr bwMode="auto">
          <a:xfrm>
            <a:off x="2062221" y="1896106"/>
            <a:ext cx="1685925" cy="3619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a:solidFill>
                  <a:schemeClr val="tx1"/>
                </a:solidFill>
                <a:latin typeface="Calibri" panose="020F0502020204030204" pitchFamily="34" charset="0"/>
                <a:ea typeface="Calibri" panose="020F0502020204030204" pitchFamily="34" charset="0"/>
                <a:cs typeface="Arial" panose="020B0604020202020204" pitchFamily="34" charset="0"/>
              </a:rPr>
              <a:t>Define the action set by mathematical equations</a:t>
            </a:r>
            <a:endParaRPr lang="en-US" altLang="en-US" sz="1800">
              <a:solidFill>
                <a:schemeClr val="tx1"/>
              </a:solidFill>
              <a:latin typeface="Arial" panose="020B0604020202020204" pitchFamily="34" charset="0"/>
            </a:endParaRPr>
          </a:p>
        </p:txBody>
      </p:sp>
      <p:cxnSp>
        <p:nvCxnSpPr>
          <p:cNvPr id="81" name="Straight Arrow Connector 80">
            <a:extLst>
              <a:ext uri="{FF2B5EF4-FFF2-40B4-BE49-F238E27FC236}">
                <a16:creationId xmlns:a16="http://schemas.microsoft.com/office/drawing/2014/main" id="{0087F8BE-2892-4B04-8EBA-2C077ED89DF1}"/>
              </a:ext>
            </a:extLst>
          </p:cNvPr>
          <p:cNvCxnSpPr/>
          <p:nvPr/>
        </p:nvCxnSpPr>
        <p:spPr>
          <a:xfrm rot="20880000" flipH="1">
            <a:off x="2843371" y="1192980"/>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 Box 2">
            <a:extLst>
              <a:ext uri="{FF2B5EF4-FFF2-40B4-BE49-F238E27FC236}">
                <a16:creationId xmlns:a16="http://schemas.microsoft.com/office/drawing/2014/main" id="{AAF90F2C-FB21-4F38-8CD6-FD4ED29DA8AF}"/>
              </a:ext>
            </a:extLst>
          </p:cNvPr>
          <p:cNvSpPr txBox="1">
            <a:spLocks noChangeArrowheads="1"/>
          </p:cNvSpPr>
          <p:nvPr/>
        </p:nvSpPr>
        <p:spPr bwMode="auto">
          <a:xfrm>
            <a:off x="3917923" y="3629718"/>
            <a:ext cx="433387" cy="33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cxnSp>
        <p:nvCxnSpPr>
          <p:cNvPr id="84" name="Straight Arrow Connector 83">
            <a:extLst>
              <a:ext uri="{FF2B5EF4-FFF2-40B4-BE49-F238E27FC236}">
                <a16:creationId xmlns:a16="http://schemas.microsoft.com/office/drawing/2014/main" id="{978FBB5A-9BEE-4522-80C7-72EBF4ADD5B0}"/>
              </a:ext>
            </a:extLst>
          </p:cNvPr>
          <p:cNvCxnSpPr/>
          <p:nvPr/>
        </p:nvCxnSpPr>
        <p:spPr>
          <a:xfrm rot="20880000">
            <a:off x="1359864" y="1537307"/>
            <a:ext cx="662940" cy="14287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A3F0FC-B2CF-4CC8-A517-ED2A7D63F8DC}"/>
              </a:ext>
            </a:extLst>
          </p:cNvPr>
          <p:cNvCxnSpPr>
            <a:cxnSpLocks/>
            <a:stCxn id="77" idx="3"/>
          </p:cNvCxnSpPr>
          <p:nvPr/>
        </p:nvCxnSpPr>
        <p:spPr>
          <a:xfrm>
            <a:off x="3558607" y="5241566"/>
            <a:ext cx="655256" cy="4121"/>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246FFE9-7D8E-4B75-9CFD-48BD23030A52}"/>
              </a:ext>
            </a:extLst>
          </p:cNvPr>
          <p:cNvCxnSpPr>
            <a:cxnSpLocks/>
          </p:cNvCxnSpPr>
          <p:nvPr/>
        </p:nvCxnSpPr>
        <p:spPr>
          <a:xfrm flipH="1">
            <a:off x="2855521" y="5538634"/>
            <a:ext cx="2052" cy="159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Rectangle 25">
            <a:extLst>
              <a:ext uri="{FF2B5EF4-FFF2-40B4-BE49-F238E27FC236}">
                <a16:creationId xmlns:a16="http://schemas.microsoft.com/office/drawing/2014/main" id="{9E79A236-4FF5-445C-AEA0-5FC3437AE5E0}"/>
              </a:ext>
            </a:extLst>
          </p:cNvPr>
          <p:cNvSpPr>
            <a:spLocks noChangeArrowheads="1"/>
          </p:cNvSpPr>
          <p:nvPr/>
        </p:nvSpPr>
        <p:spPr bwMode="auto">
          <a:xfrm>
            <a:off x="2021590" y="2940748"/>
            <a:ext cx="1727200" cy="412308"/>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Pop a new node with lowest C2C from the Open list </a:t>
            </a:r>
            <a:endParaRPr lang="en-US" altLang="en-US" sz="1800" dirty="0">
              <a:solidFill>
                <a:schemeClr val="tx1"/>
              </a:solidFill>
              <a:latin typeface="Arial" panose="020B0604020202020204" pitchFamily="34" charset="0"/>
            </a:endParaRPr>
          </a:p>
        </p:txBody>
      </p:sp>
      <p:cxnSp>
        <p:nvCxnSpPr>
          <p:cNvPr id="88" name="Straight Arrow Connector 87">
            <a:extLst>
              <a:ext uri="{FF2B5EF4-FFF2-40B4-BE49-F238E27FC236}">
                <a16:creationId xmlns:a16="http://schemas.microsoft.com/office/drawing/2014/main" id="{51FC3108-76E4-4315-9C83-7DB041979778}"/>
              </a:ext>
            </a:extLst>
          </p:cNvPr>
          <p:cNvCxnSpPr>
            <a:cxnSpLocks/>
          </p:cNvCxnSpPr>
          <p:nvPr/>
        </p:nvCxnSpPr>
        <p:spPr>
          <a:xfrm>
            <a:off x="5795652" y="3862261"/>
            <a:ext cx="4041123" cy="1279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3BC2A89-C5FB-408E-8EBF-455C092C54BB}"/>
              </a:ext>
            </a:extLst>
          </p:cNvPr>
          <p:cNvCxnSpPr>
            <a:cxnSpLocks/>
            <a:stCxn id="90" idx="3"/>
            <a:endCxn id="93" idx="1"/>
          </p:cNvCxnSpPr>
          <p:nvPr/>
        </p:nvCxnSpPr>
        <p:spPr>
          <a:xfrm flipV="1">
            <a:off x="3453775" y="3862261"/>
            <a:ext cx="1283014" cy="1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Diamond 28">
            <a:extLst>
              <a:ext uri="{FF2B5EF4-FFF2-40B4-BE49-F238E27FC236}">
                <a16:creationId xmlns:a16="http://schemas.microsoft.com/office/drawing/2014/main" id="{38F61C95-30D1-4C73-8B0E-847A087AAF02}"/>
              </a:ext>
            </a:extLst>
          </p:cNvPr>
          <p:cNvSpPr>
            <a:spLocks noChangeArrowheads="1"/>
          </p:cNvSpPr>
          <p:nvPr/>
        </p:nvSpPr>
        <p:spPr bwMode="auto">
          <a:xfrm>
            <a:off x="2355225" y="3576605"/>
            <a:ext cx="1098550" cy="596900"/>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900" dirty="0">
                <a:solidFill>
                  <a:schemeClr val="tx1"/>
                </a:solidFill>
                <a:latin typeface="Calibri" panose="020F0502020204030204" pitchFamily="34" charset="0"/>
                <a:ea typeface="Calibri" panose="020F0502020204030204" pitchFamily="34" charset="0"/>
                <a:cs typeface="Arial" panose="020B0604020202020204" pitchFamily="34" charset="0"/>
              </a:rPr>
              <a:t>Node is the goal node</a:t>
            </a:r>
            <a:endParaRPr lang="en-US" altLang="en-US" sz="1800" dirty="0">
              <a:solidFill>
                <a:schemeClr val="tx1"/>
              </a:solidFill>
              <a:latin typeface="Arial" panose="020B0604020202020204" pitchFamily="34" charset="0"/>
            </a:endParaRPr>
          </a:p>
        </p:txBody>
      </p:sp>
      <p:cxnSp>
        <p:nvCxnSpPr>
          <p:cNvPr id="91" name="Straight Arrow Connector 90">
            <a:extLst>
              <a:ext uri="{FF2B5EF4-FFF2-40B4-BE49-F238E27FC236}">
                <a16:creationId xmlns:a16="http://schemas.microsoft.com/office/drawing/2014/main" id="{02402C8D-60D5-4FEC-BBEB-EF12E5C9745F}"/>
              </a:ext>
            </a:extLst>
          </p:cNvPr>
          <p:cNvCxnSpPr>
            <a:cxnSpLocks/>
          </p:cNvCxnSpPr>
          <p:nvPr/>
        </p:nvCxnSpPr>
        <p:spPr>
          <a:xfrm flipH="1">
            <a:off x="4229449" y="4608579"/>
            <a:ext cx="1392486"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80EA7DDD-AC5F-41A1-B3A8-F46012487097}"/>
              </a:ext>
            </a:extLst>
          </p:cNvPr>
          <p:cNvCxnSpPr>
            <a:cxnSpLocks/>
          </p:cNvCxnSpPr>
          <p:nvPr/>
        </p:nvCxnSpPr>
        <p:spPr>
          <a:xfrm>
            <a:off x="2864644" y="4811173"/>
            <a:ext cx="794" cy="149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ectangle 31">
            <a:extLst>
              <a:ext uri="{FF2B5EF4-FFF2-40B4-BE49-F238E27FC236}">
                <a16:creationId xmlns:a16="http://schemas.microsoft.com/office/drawing/2014/main" id="{E63E4E54-862D-4402-B221-E67A3D0B9FB4}"/>
              </a:ext>
            </a:extLst>
          </p:cNvPr>
          <p:cNvSpPr>
            <a:spLocks noChangeArrowheads="1"/>
          </p:cNvSpPr>
          <p:nvPr/>
        </p:nvSpPr>
        <p:spPr bwMode="auto">
          <a:xfrm>
            <a:off x="4736789" y="3662236"/>
            <a:ext cx="1058863" cy="4000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Back track to find the optimal path</a:t>
            </a:r>
            <a:endParaRPr lang="en-US" altLang="en-US" sz="1800" dirty="0">
              <a:solidFill>
                <a:schemeClr val="tx1"/>
              </a:solidFill>
              <a:latin typeface="Arial" panose="020B0604020202020204" pitchFamily="34" charset="0"/>
            </a:endParaRPr>
          </a:p>
        </p:txBody>
      </p:sp>
      <p:sp>
        <p:nvSpPr>
          <p:cNvPr id="94" name="Text Box 101">
            <a:extLst>
              <a:ext uri="{FF2B5EF4-FFF2-40B4-BE49-F238E27FC236}">
                <a16:creationId xmlns:a16="http://schemas.microsoft.com/office/drawing/2014/main" id="{DF31A2EC-9A96-4511-8F8A-CBC10B39396B}"/>
              </a:ext>
            </a:extLst>
          </p:cNvPr>
          <p:cNvSpPr txBox="1">
            <a:spLocks noChangeArrowheads="1"/>
          </p:cNvSpPr>
          <p:nvPr/>
        </p:nvSpPr>
        <p:spPr bwMode="auto">
          <a:xfrm>
            <a:off x="2951308" y="4160980"/>
            <a:ext cx="4333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No</a:t>
            </a:r>
            <a:endParaRPr lang="en-US" altLang="en-US" sz="1800" dirty="0">
              <a:solidFill>
                <a:schemeClr val="tx1"/>
              </a:solidFill>
              <a:latin typeface="Arial" panose="020B0604020202020204" pitchFamily="34" charset="0"/>
            </a:endParaRPr>
          </a:p>
        </p:txBody>
      </p:sp>
      <p:sp>
        <p:nvSpPr>
          <p:cNvPr id="95" name="Text Box 123">
            <a:extLst>
              <a:ext uri="{FF2B5EF4-FFF2-40B4-BE49-F238E27FC236}">
                <a16:creationId xmlns:a16="http://schemas.microsoft.com/office/drawing/2014/main" id="{0AD8F211-87EC-4ABC-9397-18275412DAE7}"/>
              </a:ext>
            </a:extLst>
          </p:cNvPr>
          <p:cNvSpPr txBox="1">
            <a:spLocks noChangeArrowheads="1"/>
          </p:cNvSpPr>
          <p:nvPr/>
        </p:nvSpPr>
        <p:spPr bwMode="auto">
          <a:xfrm>
            <a:off x="2846632" y="5477506"/>
            <a:ext cx="43338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No</a:t>
            </a:r>
            <a:endParaRPr lang="en-US" altLang="en-US" sz="1800" dirty="0">
              <a:solidFill>
                <a:schemeClr val="tx1"/>
              </a:solidFill>
              <a:latin typeface="Arial" panose="020B0604020202020204" pitchFamily="34" charset="0"/>
            </a:endParaRPr>
          </a:p>
        </p:txBody>
      </p:sp>
      <p:cxnSp>
        <p:nvCxnSpPr>
          <p:cNvPr id="97" name="Straight Arrow Connector 96">
            <a:extLst>
              <a:ext uri="{FF2B5EF4-FFF2-40B4-BE49-F238E27FC236}">
                <a16:creationId xmlns:a16="http://schemas.microsoft.com/office/drawing/2014/main" id="{47FA905B-456E-4798-BBB7-E236CF6B9A09}"/>
              </a:ext>
            </a:extLst>
          </p:cNvPr>
          <p:cNvCxnSpPr>
            <a:cxnSpLocks/>
          </p:cNvCxnSpPr>
          <p:nvPr/>
        </p:nvCxnSpPr>
        <p:spPr>
          <a:xfrm flipV="1">
            <a:off x="1339029" y="1596946"/>
            <a:ext cx="18084" cy="363792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F6BADCA-3538-4378-A634-AE44CFFBE778}"/>
              </a:ext>
            </a:extLst>
          </p:cNvPr>
          <p:cNvCxnSpPr>
            <a:cxnSpLocks/>
          </p:cNvCxnSpPr>
          <p:nvPr/>
        </p:nvCxnSpPr>
        <p:spPr>
          <a:xfrm>
            <a:off x="1333980" y="5234874"/>
            <a:ext cx="813360" cy="8219"/>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6ED714C-8247-451B-B48D-1A36978965B6}"/>
              </a:ext>
            </a:extLst>
          </p:cNvPr>
          <p:cNvCxnSpPr>
            <a:cxnSpLocks/>
          </p:cNvCxnSpPr>
          <p:nvPr/>
        </p:nvCxnSpPr>
        <p:spPr>
          <a:xfrm>
            <a:off x="3550874" y="5984434"/>
            <a:ext cx="677638" cy="244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00" name="Text Box 112">
            <a:extLst>
              <a:ext uri="{FF2B5EF4-FFF2-40B4-BE49-F238E27FC236}">
                <a16:creationId xmlns:a16="http://schemas.microsoft.com/office/drawing/2014/main" id="{D99229A0-FA4B-4493-A323-9E5F461FB8D4}"/>
              </a:ext>
            </a:extLst>
          </p:cNvPr>
          <p:cNvSpPr txBox="1">
            <a:spLocks noChangeArrowheads="1"/>
          </p:cNvSpPr>
          <p:nvPr/>
        </p:nvSpPr>
        <p:spPr bwMode="auto">
          <a:xfrm>
            <a:off x="3698919" y="5037884"/>
            <a:ext cx="43338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sp>
        <p:nvSpPr>
          <p:cNvPr id="101" name="Rectangle 39">
            <a:extLst>
              <a:ext uri="{FF2B5EF4-FFF2-40B4-BE49-F238E27FC236}">
                <a16:creationId xmlns:a16="http://schemas.microsoft.com/office/drawing/2014/main" id="{862EE5D6-C92F-4B55-B2E7-8C870EE40B21}"/>
              </a:ext>
            </a:extLst>
          </p:cNvPr>
          <p:cNvSpPr>
            <a:spLocks noChangeArrowheads="1"/>
          </p:cNvSpPr>
          <p:nvPr/>
        </p:nvSpPr>
        <p:spPr bwMode="auto">
          <a:xfrm>
            <a:off x="5604049" y="2908391"/>
            <a:ext cx="1252538" cy="4000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a:solidFill>
                  <a:schemeClr val="tx1"/>
                </a:solidFill>
                <a:latin typeface="Calibri" panose="020F0502020204030204" pitchFamily="34" charset="0"/>
                <a:ea typeface="Calibri" panose="020F0502020204030204" pitchFamily="34" charset="0"/>
                <a:cs typeface="Arial" panose="020B0604020202020204" pitchFamily="34" charset="0"/>
              </a:rPr>
              <a:t>Add the popped node to the Closed list</a:t>
            </a:r>
            <a:endParaRPr lang="en-US" altLang="en-US" sz="1800">
              <a:solidFill>
                <a:schemeClr val="tx1"/>
              </a:solidFill>
              <a:latin typeface="Arial" panose="020B0604020202020204" pitchFamily="34" charset="0"/>
            </a:endParaRPr>
          </a:p>
        </p:txBody>
      </p:sp>
      <p:sp>
        <p:nvSpPr>
          <p:cNvPr id="102" name="Diamond 40">
            <a:extLst>
              <a:ext uri="{FF2B5EF4-FFF2-40B4-BE49-F238E27FC236}">
                <a16:creationId xmlns:a16="http://schemas.microsoft.com/office/drawing/2014/main" id="{D9E689E4-7899-40E0-B2D0-CFDA07B6F937}"/>
              </a:ext>
            </a:extLst>
          </p:cNvPr>
          <p:cNvSpPr>
            <a:spLocks noChangeArrowheads="1"/>
          </p:cNvSpPr>
          <p:nvPr/>
        </p:nvSpPr>
        <p:spPr bwMode="auto">
          <a:xfrm>
            <a:off x="2147339" y="5695862"/>
            <a:ext cx="1398587" cy="569913"/>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900" dirty="0">
                <a:solidFill>
                  <a:schemeClr val="tx1"/>
                </a:solidFill>
                <a:latin typeface="Calibri" panose="020F0502020204030204" pitchFamily="34" charset="0"/>
                <a:ea typeface="Calibri" panose="020F0502020204030204" pitchFamily="34" charset="0"/>
                <a:cs typeface="Arial" panose="020B0604020202020204" pitchFamily="34" charset="0"/>
              </a:rPr>
              <a:t>Node is in the closed list</a:t>
            </a:r>
            <a:endParaRPr lang="en-US" altLang="en-US" sz="1800" dirty="0">
              <a:solidFill>
                <a:schemeClr val="tx1"/>
              </a:solidFill>
              <a:latin typeface="Arial" panose="020B0604020202020204" pitchFamily="34" charset="0"/>
            </a:endParaRPr>
          </a:p>
        </p:txBody>
      </p:sp>
      <p:sp>
        <p:nvSpPr>
          <p:cNvPr id="104" name="Text Box 122">
            <a:extLst>
              <a:ext uri="{FF2B5EF4-FFF2-40B4-BE49-F238E27FC236}">
                <a16:creationId xmlns:a16="http://schemas.microsoft.com/office/drawing/2014/main" id="{346BC913-A217-48D6-988F-7BF2477C0036}"/>
              </a:ext>
            </a:extLst>
          </p:cNvPr>
          <p:cNvSpPr txBox="1">
            <a:spLocks noChangeArrowheads="1"/>
          </p:cNvSpPr>
          <p:nvPr/>
        </p:nvSpPr>
        <p:spPr bwMode="auto">
          <a:xfrm>
            <a:off x="3697257" y="5764288"/>
            <a:ext cx="4333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cxnSp>
        <p:nvCxnSpPr>
          <p:cNvPr id="105" name="Straight Arrow Connector 104">
            <a:extLst>
              <a:ext uri="{FF2B5EF4-FFF2-40B4-BE49-F238E27FC236}">
                <a16:creationId xmlns:a16="http://schemas.microsoft.com/office/drawing/2014/main" id="{22D0EC8F-E991-41BF-B308-347E5D4B0300}"/>
              </a:ext>
            </a:extLst>
          </p:cNvPr>
          <p:cNvCxnSpPr>
            <a:cxnSpLocks/>
          </p:cNvCxnSpPr>
          <p:nvPr/>
        </p:nvCxnSpPr>
        <p:spPr>
          <a:xfrm flipV="1">
            <a:off x="4219731" y="4601453"/>
            <a:ext cx="0" cy="67451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5069300-9635-477F-AC78-9D0404145791}"/>
              </a:ext>
            </a:extLst>
          </p:cNvPr>
          <p:cNvCxnSpPr>
            <a:cxnSpLocks/>
          </p:cNvCxnSpPr>
          <p:nvPr/>
        </p:nvCxnSpPr>
        <p:spPr>
          <a:xfrm>
            <a:off x="4551460" y="6373567"/>
            <a:ext cx="370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 Box 135">
            <a:extLst>
              <a:ext uri="{FF2B5EF4-FFF2-40B4-BE49-F238E27FC236}">
                <a16:creationId xmlns:a16="http://schemas.microsoft.com/office/drawing/2014/main" id="{52504752-86B8-41BF-880F-DBA45482E5AC}"/>
              </a:ext>
            </a:extLst>
          </p:cNvPr>
          <p:cNvSpPr txBox="1">
            <a:spLocks noChangeArrowheads="1"/>
          </p:cNvSpPr>
          <p:nvPr/>
        </p:nvSpPr>
        <p:spPr bwMode="auto">
          <a:xfrm>
            <a:off x="2935191" y="6161090"/>
            <a:ext cx="4333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No</a:t>
            </a:r>
            <a:endParaRPr lang="en-US" altLang="en-US" sz="1800" dirty="0">
              <a:solidFill>
                <a:schemeClr val="tx1"/>
              </a:solidFill>
              <a:latin typeface="Arial" panose="020B0604020202020204" pitchFamily="34" charset="0"/>
            </a:endParaRPr>
          </a:p>
        </p:txBody>
      </p:sp>
      <p:cxnSp>
        <p:nvCxnSpPr>
          <p:cNvPr id="108" name="Straight Arrow Connector 107">
            <a:extLst>
              <a:ext uri="{FF2B5EF4-FFF2-40B4-BE49-F238E27FC236}">
                <a16:creationId xmlns:a16="http://schemas.microsoft.com/office/drawing/2014/main" id="{05214E29-404C-4204-A8D4-D35C5B827B69}"/>
              </a:ext>
            </a:extLst>
          </p:cNvPr>
          <p:cNvCxnSpPr/>
          <p:nvPr/>
        </p:nvCxnSpPr>
        <p:spPr>
          <a:xfrm rot="20880000">
            <a:off x="3770630" y="1490654"/>
            <a:ext cx="891540" cy="198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ectangle 50">
            <a:extLst>
              <a:ext uri="{FF2B5EF4-FFF2-40B4-BE49-F238E27FC236}">
                <a16:creationId xmlns:a16="http://schemas.microsoft.com/office/drawing/2014/main" id="{C992A697-AC9B-4041-B15C-D3315AE20291}"/>
              </a:ext>
            </a:extLst>
          </p:cNvPr>
          <p:cNvSpPr>
            <a:spLocks noChangeArrowheads="1"/>
          </p:cNvSpPr>
          <p:nvPr/>
        </p:nvSpPr>
        <p:spPr bwMode="auto">
          <a:xfrm>
            <a:off x="4680586" y="1293520"/>
            <a:ext cx="1925637" cy="608012"/>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Create a matrix to store C2C for nodes, set -1 for obstacle nodes and </a:t>
            </a:r>
            <a:r>
              <a:rPr lang="en-US" altLang="en-US" sz="1100" i="1" dirty="0">
                <a:solidFill>
                  <a:schemeClr val="tx1"/>
                </a:solidFill>
                <a:latin typeface="Cambria Math" panose="02040503050406030204" pitchFamily="18" charset="0"/>
                <a:ea typeface="Calibri" panose="020F0502020204030204" pitchFamily="34" charset="0"/>
                <a:cs typeface="Arial" panose="020B0604020202020204" pitchFamily="34" charset="0"/>
              </a:rPr>
              <a:t>∞ </a:t>
            </a:r>
            <a:r>
              <a:rPr lang="en-US" altLang="en-US" sz="1100" dirty="0">
                <a:solidFill>
                  <a:schemeClr val="tx1"/>
                </a:solidFill>
                <a:latin typeface="Cambria Math" panose="02040503050406030204" pitchFamily="18" charset="0"/>
                <a:ea typeface="Calibri" panose="020F0502020204030204" pitchFamily="34" charset="0"/>
                <a:cs typeface="Arial" panose="020B0604020202020204" pitchFamily="34" charset="0"/>
              </a:rPr>
              <a:t> for free space nodes</a:t>
            </a:r>
            <a:endParaRPr lang="en-US" altLang="en-US" sz="1800" dirty="0">
              <a:solidFill>
                <a:schemeClr val="tx1"/>
              </a:solidFill>
              <a:latin typeface="Arial" panose="020B0604020202020204" pitchFamily="34" charset="0"/>
            </a:endParaRPr>
          </a:p>
        </p:txBody>
      </p:sp>
      <p:sp>
        <p:nvSpPr>
          <p:cNvPr id="110" name="Rectangle 52">
            <a:extLst>
              <a:ext uri="{FF2B5EF4-FFF2-40B4-BE49-F238E27FC236}">
                <a16:creationId xmlns:a16="http://schemas.microsoft.com/office/drawing/2014/main" id="{A33686EA-32CC-47CA-9431-4674FA56129C}"/>
              </a:ext>
            </a:extLst>
          </p:cNvPr>
          <p:cNvSpPr>
            <a:spLocks noChangeArrowheads="1"/>
          </p:cNvSpPr>
          <p:nvPr/>
        </p:nvSpPr>
        <p:spPr bwMode="auto">
          <a:xfrm>
            <a:off x="3244591" y="6222924"/>
            <a:ext cx="1295400" cy="30480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a:solidFill>
                  <a:schemeClr val="tx1"/>
                </a:solidFill>
                <a:latin typeface="Calibri" panose="020F0502020204030204" pitchFamily="34" charset="0"/>
                <a:ea typeface="Calibri" panose="020F0502020204030204" pitchFamily="34" charset="0"/>
                <a:cs typeface="Arial" panose="020B0604020202020204" pitchFamily="34" charset="0"/>
              </a:rPr>
              <a:t>Calculate new C2C</a:t>
            </a:r>
            <a:endParaRPr lang="en-US" altLang="en-US" sz="1800">
              <a:solidFill>
                <a:schemeClr val="tx1"/>
              </a:solidFill>
              <a:latin typeface="Arial" panose="020B0604020202020204" pitchFamily="34" charset="0"/>
            </a:endParaRPr>
          </a:p>
        </p:txBody>
      </p:sp>
      <p:sp>
        <p:nvSpPr>
          <p:cNvPr id="111" name="Diamond 54">
            <a:extLst>
              <a:ext uri="{FF2B5EF4-FFF2-40B4-BE49-F238E27FC236}">
                <a16:creationId xmlns:a16="http://schemas.microsoft.com/office/drawing/2014/main" id="{2175BAAF-B237-4084-A2AF-1CB782A9B67F}"/>
              </a:ext>
            </a:extLst>
          </p:cNvPr>
          <p:cNvSpPr>
            <a:spLocks noChangeArrowheads="1"/>
          </p:cNvSpPr>
          <p:nvPr/>
        </p:nvSpPr>
        <p:spPr bwMode="auto">
          <a:xfrm>
            <a:off x="4922641" y="6088142"/>
            <a:ext cx="1398588" cy="569913"/>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000" dirty="0">
                <a:solidFill>
                  <a:schemeClr val="tx1"/>
                </a:solidFill>
                <a:latin typeface="Calibri" panose="020F0502020204030204" pitchFamily="34" charset="0"/>
                <a:ea typeface="Calibri" panose="020F0502020204030204" pitchFamily="34" charset="0"/>
                <a:cs typeface="Arial" panose="020B0604020202020204" pitchFamily="34" charset="0"/>
              </a:rPr>
              <a:t>New C2C &gt; previous C2C</a:t>
            </a:r>
            <a:endParaRPr lang="en-US" altLang="en-US" sz="1000" dirty="0">
              <a:solidFill>
                <a:schemeClr val="tx1"/>
              </a:solidFill>
              <a:latin typeface="Arial" panose="020B0604020202020204" pitchFamily="34" charset="0"/>
            </a:endParaRPr>
          </a:p>
        </p:txBody>
      </p:sp>
      <p:cxnSp>
        <p:nvCxnSpPr>
          <p:cNvPr id="112" name="Straight Arrow Connector 111">
            <a:extLst>
              <a:ext uri="{FF2B5EF4-FFF2-40B4-BE49-F238E27FC236}">
                <a16:creationId xmlns:a16="http://schemas.microsoft.com/office/drawing/2014/main" id="{EE823ACC-BCB0-495D-839B-4B9C9D2ECE7B}"/>
              </a:ext>
            </a:extLst>
          </p:cNvPr>
          <p:cNvCxnSpPr>
            <a:cxnSpLocks/>
          </p:cNvCxnSpPr>
          <p:nvPr/>
        </p:nvCxnSpPr>
        <p:spPr>
          <a:xfrm flipH="1" flipV="1">
            <a:off x="5621935" y="4606697"/>
            <a:ext cx="2859" cy="149111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15" name="Text Box 132">
            <a:extLst>
              <a:ext uri="{FF2B5EF4-FFF2-40B4-BE49-F238E27FC236}">
                <a16:creationId xmlns:a16="http://schemas.microsoft.com/office/drawing/2014/main" id="{3A26F119-366C-4A00-B1CA-5BA6C80F4AF9}"/>
              </a:ext>
            </a:extLst>
          </p:cNvPr>
          <p:cNvSpPr txBox="1">
            <a:spLocks noChangeArrowheads="1"/>
          </p:cNvSpPr>
          <p:nvPr/>
        </p:nvSpPr>
        <p:spPr bwMode="auto">
          <a:xfrm>
            <a:off x="5558500" y="5744883"/>
            <a:ext cx="4333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cxnSp>
        <p:nvCxnSpPr>
          <p:cNvPr id="116" name="Straight Arrow Connector 115">
            <a:extLst>
              <a:ext uri="{FF2B5EF4-FFF2-40B4-BE49-F238E27FC236}">
                <a16:creationId xmlns:a16="http://schemas.microsoft.com/office/drawing/2014/main" id="{BD6DF801-F72F-41B4-A4F5-EE45E8821566}"/>
              </a:ext>
            </a:extLst>
          </p:cNvPr>
          <p:cNvCxnSpPr/>
          <p:nvPr/>
        </p:nvCxnSpPr>
        <p:spPr>
          <a:xfrm rot="20880000" flipH="1">
            <a:off x="3765550" y="8407097"/>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 Box 136">
            <a:extLst>
              <a:ext uri="{FF2B5EF4-FFF2-40B4-BE49-F238E27FC236}">
                <a16:creationId xmlns:a16="http://schemas.microsoft.com/office/drawing/2014/main" id="{14CB0811-34BE-4BC1-B01B-A0BF9AA47FD5}"/>
              </a:ext>
            </a:extLst>
          </p:cNvPr>
          <p:cNvSpPr txBox="1">
            <a:spLocks noChangeArrowheads="1"/>
          </p:cNvSpPr>
          <p:nvPr/>
        </p:nvSpPr>
        <p:spPr bwMode="auto">
          <a:xfrm>
            <a:off x="6248317" y="6114065"/>
            <a:ext cx="4333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No</a:t>
            </a:r>
            <a:endParaRPr lang="en-US" altLang="en-US" sz="1800" dirty="0">
              <a:solidFill>
                <a:schemeClr val="tx1"/>
              </a:solidFill>
              <a:latin typeface="Arial" panose="020B0604020202020204" pitchFamily="34" charset="0"/>
            </a:endParaRPr>
          </a:p>
        </p:txBody>
      </p:sp>
      <p:sp>
        <p:nvSpPr>
          <p:cNvPr id="118" name="Rectangle 63">
            <a:extLst>
              <a:ext uri="{FF2B5EF4-FFF2-40B4-BE49-F238E27FC236}">
                <a16:creationId xmlns:a16="http://schemas.microsoft.com/office/drawing/2014/main" id="{983A6E0E-EC3A-4850-ADD1-487BB20D529B}"/>
              </a:ext>
            </a:extLst>
          </p:cNvPr>
          <p:cNvSpPr>
            <a:spLocks noChangeArrowheads="1"/>
          </p:cNvSpPr>
          <p:nvPr/>
        </p:nvSpPr>
        <p:spPr bwMode="auto">
          <a:xfrm>
            <a:off x="6584568" y="6192644"/>
            <a:ext cx="1677987" cy="36830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Update the parent node</a:t>
            </a:r>
            <a:endParaRPr lang="en-US" altLang="en-US" sz="800" dirty="0">
              <a:solidFill>
                <a:schemeClr val="tx1"/>
              </a:solidFill>
            </a:endParaRPr>
          </a:p>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Update the C2C for the node</a:t>
            </a:r>
            <a:endParaRPr lang="en-US" altLang="en-US" sz="1800" dirty="0">
              <a:solidFill>
                <a:schemeClr val="tx1"/>
              </a:solidFill>
              <a:latin typeface="Arial" panose="020B0604020202020204" pitchFamily="34" charset="0"/>
            </a:endParaRPr>
          </a:p>
        </p:txBody>
      </p:sp>
      <p:sp>
        <p:nvSpPr>
          <p:cNvPr id="119" name="Diamond 192">
            <a:extLst>
              <a:ext uri="{FF2B5EF4-FFF2-40B4-BE49-F238E27FC236}">
                <a16:creationId xmlns:a16="http://schemas.microsoft.com/office/drawing/2014/main" id="{97228B92-637D-479C-92F0-9F70D79B4A69}"/>
              </a:ext>
            </a:extLst>
          </p:cNvPr>
          <p:cNvSpPr>
            <a:spLocks noChangeArrowheads="1"/>
          </p:cNvSpPr>
          <p:nvPr/>
        </p:nvSpPr>
        <p:spPr bwMode="auto">
          <a:xfrm>
            <a:off x="1647383" y="3762639"/>
            <a:ext cx="911225" cy="546100"/>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900">
                <a:solidFill>
                  <a:schemeClr val="tx1"/>
                </a:solidFill>
                <a:latin typeface="Calibri" panose="020F0502020204030204" pitchFamily="34" charset="0"/>
                <a:ea typeface="Calibri" panose="020F0502020204030204" pitchFamily="34" charset="0"/>
                <a:cs typeface="Arial" panose="020B0604020202020204" pitchFamily="34" charset="0"/>
              </a:rPr>
              <a:t>Last action</a:t>
            </a:r>
            <a:endParaRPr lang="en-US" altLang="en-US" sz="1800">
              <a:solidFill>
                <a:schemeClr val="tx1"/>
              </a:solidFill>
              <a:latin typeface="Arial" panose="020B0604020202020204" pitchFamily="34" charset="0"/>
            </a:endParaRPr>
          </a:p>
        </p:txBody>
      </p:sp>
      <p:cxnSp>
        <p:nvCxnSpPr>
          <p:cNvPr id="120" name="Straight Arrow Connector 119">
            <a:extLst>
              <a:ext uri="{FF2B5EF4-FFF2-40B4-BE49-F238E27FC236}">
                <a16:creationId xmlns:a16="http://schemas.microsoft.com/office/drawing/2014/main" id="{02B64538-CE3D-4745-8033-587B9186BD17}"/>
              </a:ext>
            </a:extLst>
          </p:cNvPr>
          <p:cNvCxnSpPr>
            <a:cxnSpLocks/>
            <a:stCxn id="119" idx="0"/>
          </p:cNvCxnSpPr>
          <p:nvPr/>
        </p:nvCxnSpPr>
        <p:spPr>
          <a:xfrm flipV="1">
            <a:off x="2102996" y="3314306"/>
            <a:ext cx="6719" cy="448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704CAFEE-8A17-43EE-A27E-FFE72467E453}"/>
              </a:ext>
            </a:extLst>
          </p:cNvPr>
          <p:cNvCxnSpPr>
            <a:cxnSpLocks/>
          </p:cNvCxnSpPr>
          <p:nvPr/>
        </p:nvCxnSpPr>
        <p:spPr>
          <a:xfrm flipV="1">
            <a:off x="2098109" y="4282207"/>
            <a:ext cx="0" cy="24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Text Box 142">
            <a:extLst>
              <a:ext uri="{FF2B5EF4-FFF2-40B4-BE49-F238E27FC236}">
                <a16:creationId xmlns:a16="http://schemas.microsoft.com/office/drawing/2014/main" id="{C5806294-A357-4065-B84A-E6CA726BDDAF}"/>
              </a:ext>
            </a:extLst>
          </p:cNvPr>
          <p:cNvSpPr txBox="1">
            <a:spLocks noChangeArrowheads="1"/>
          </p:cNvSpPr>
          <p:nvPr/>
        </p:nvSpPr>
        <p:spPr bwMode="auto">
          <a:xfrm>
            <a:off x="1753052" y="3518907"/>
            <a:ext cx="43338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sp>
        <p:nvSpPr>
          <p:cNvPr id="127" name="Rectangle 152">
            <a:extLst>
              <a:ext uri="{FF2B5EF4-FFF2-40B4-BE49-F238E27FC236}">
                <a16:creationId xmlns:a16="http://schemas.microsoft.com/office/drawing/2014/main" id="{59461776-6D66-4DC5-A879-5C141DA9D184}"/>
              </a:ext>
            </a:extLst>
          </p:cNvPr>
          <p:cNvSpPr>
            <a:spLocks noChangeArrowheads="1"/>
          </p:cNvSpPr>
          <p:nvPr/>
        </p:nvSpPr>
        <p:spPr bwMode="auto">
          <a:xfrm>
            <a:off x="0" y="-12498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8" name="Rectangle 158">
            <a:extLst>
              <a:ext uri="{FF2B5EF4-FFF2-40B4-BE49-F238E27FC236}">
                <a16:creationId xmlns:a16="http://schemas.microsoft.com/office/drawing/2014/main" id="{DFF8B53A-E701-4C61-8118-189C4467F5BA}"/>
              </a:ext>
            </a:extLst>
          </p:cNvPr>
          <p:cNvSpPr>
            <a:spLocks noChangeArrowheads="1"/>
          </p:cNvSpPr>
          <p:nvPr/>
        </p:nvSpPr>
        <p:spPr bwMode="auto">
          <a:xfrm>
            <a:off x="0" y="-37113"/>
            <a:ext cx="184731"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11" eaLnBrk="0" fontAlgn="base" hangingPunct="0">
              <a:spcBef>
                <a:spcPct val="0"/>
              </a:spcBef>
              <a:spcAft>
                <a:spcPct val="0"/>
              </a:spcAft>
              <a:buClrTx/>
            </a:pPr>
            <a:endParaRPr lang="en-US" altLang="en-US" sz="800">
              <a:solidFill>
                <a:schemeClr val="tx1"/>
              </a:solidFill>
            </a:endParaRPr>
          </a:p>
          <a:p>
            <a:pPr defTabSz="914411" eaLnBrk="0" fontAlgn="base" hangingPunct="0">
              <a:spcBef>
                <a:spcPct val="0"/>
              </a:spcBef>
              <a:spcAft>
                <a:spcPct val="0"/>
              </a:spcAft>
              <a:buClrTx/>
            </a:pPr>
            <a:br>
              <a:rPr lang="en-US" altLang="en-US" sz="1800">
                <a:solidFill>
                  <a:schemeClr val="tx1"/>
                </a:solidFill>
                <a:latin typeface="Arial" panose="020B0604020202020204" pitchFamily="34" charset="0"/>
              </a:rPr>
            </a:br>
            <a:endParaRPr lang="en-US" altLang="en-US" sz="1800">
              <a:solidFill>
                <a:schemeClr val="tx1"/>
              </a:solidFill>
              <a:latin typeface="Arial" panose="020B0604020202020204" pitchFamily="34" charset="0"/>
            </a:endParaRPr>
          </a:p>
          <a:p>
            <a:pPr defTabSz="914411" eaLnBrk="0" fontAlgn="base" hangingPunct="0">
              <a:spcBef>
                <a:spcPct val="0"/>
              </a:spcBef>
              <a:spcAft>
                <a:spcPct val="0"/>
              </a:spcAft>
              <a:buClrTx/>
            </a:pPr>
            <a:endParaRPr lang="en-US" altLang="en-US" sz="1800">
              <a:solidFill>
                <a:schemeClr val="tx1"/>
              </a:solidFill>
              <a:latin typeface="Arial" panose="020B0604020202020204" pitchFamily="34" charset="0"/>
            </a:endParaRPr>
          </a:p>
        </p:txBody>
      </p:sp>
      <p:cxnSp>
        <p:nvCxnSpPr>
          <p:cNvPr id="130" name="Straight Arrow Connector 129">
            <a:extLst>
              <a:ext uri="{FF2B5EF4-FFF2-40B4-BE49-F238E27FC236}">
                <a16:creationId xmlns:a16="http://schemas.microsoft.com/office/drawing/2014/main" id="{F2E7B5FC-CD22-4064-9B0E-89D9095B6C94}"/>
              </a:ext>
            </a:extLst>
          </p:cNvPr>
          <p:cNvCxnSpPr/>
          <p:nvPr/>
        </p:nvCxnSpPr>
        <p:spPr>
          <a:xfrm rot="20880000" flipH="1">
            <a:off x="2841785" y="1668645"/>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8836E8D2-1980-4FB9-ADBA-0863ACC0F9EB}"/>
              </a:ext>
            </a:extLst>
          </p:cNvPr>
          <p:cNvCxnSpPr>
            <a:cxnSpLocks/>
          </p:cNvCxnSpPr>
          <p:nvPr/>
        </p:nvCxnSpPr>
        <p:spPr>
          <a:xfrm flipV="1">
            <a:off x="3748790" y="3121668"/>
            <a:ext cx="1855259" cy="38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471B13EE-6A68-4F59-909A-9E7F7356DC01}"/>
              </a:ext>
            </a:extLst>
          </p:cNvPr>
          <p:cNvCxnSpPr>
            <a:cxnSpLocks/>
          </p:cNvCxnSpPr>
          <p:nvPr/>
        </p:nvCxnSpPr>
        <p:spPr>
          <a:xfrm flipH="1" flipV="1">
            <a:off x="4222456" y="5251048"/>
            <a:ext cx="7181" cy="73928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69ACF538-BC75-4BE5-82DE-7931122D4D91}"/>
              </a:ext>
            </a:extLst>
          </p:cNvPr>
          <p:cNvCxnSpPr>
            <a:cxnSpLocks/>
            <a:endCxn id="110" idx="1"/>
          </p:cNvCxnSpPr>
          <p:nvPr/>
        </p:nvCxnSpPr>
        <p:spPr>
          <a:xfrm>
            <a:off x="2846632" y="6373567"/>
            <a:ext cx="397959" cy="175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4CFF0492-37C0-492E-A346-399723727AC4}"/>
              </a:ext>
            </a:extLst>
          </p:cNvPr>
          <p:cNvCxnSpPr>
            <a:cxnSpLocks/>
            <a:endCxn id="102" idx="2"/>
          </p:cNvCxnSpPr>
          <p:nvPr/>
        </p:nvCxnSpPr>
        <p:spPr>
          <a:xfrm flipV="1">
            <a:off x="2846633" y="6265775"/>
            <a:ext cx="0" cy="9733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pic>
        <p:nvPicPr>
          <p:cNvPr id="196" name="Google Shape;115;p16">
            <a:extLst>
              <a:ext uri="{FF2B5EF4-FFF2-40B4-BE49-F238E27FC236}">
                <a16:creationId xmlns:a16="http://schemas.microsoft.com/office/drawing/2014/main" id="{07D80EBF-9081-457A-B216-F9D578A05644}"/>
              </a:ext>
            </a:extLst>
          </p:cNvPr>
          <p:cNvPicPr preferRelativeResize="0"/>
          <p:nvPr/>
        </p:nvPicPr>
        <p:blipFill>
          <a:blip r:embed="rId2">
            <a:alphaModFix/>
          </a:blip>
          <a:stretch>
            <a:fillRect/>
          </a:stretch>
        </p:blipFill>
        <p:spPr>
          <a:xfrm>
            <a:off x="7708454" y="3709063"/>
            <a:ext cx="5284887" cy="3829815"/>
          </a:xfrm>
          <a:prstGeom prst="rect">
            <a:avLst/>
          </a:prstGeom>
          <a:noFill/>
          <a:ln>
            <a:noFill/>
          </a:ln>
        </p:spPr>
      </p:pic>
      <p:cxnSp>
        <p:nvCxnSpPr>
          <p:cNvPr id="201" name="Straight Arrow Connector 200">
            <a:extLst>
              <a:ext uri="{FF2B5EF4-FFF2-40B4-BE49-F238E27FC236}">
                <a16:creationId xmlns:a16="http://schemas.microsoft.com/office/drawing/2014/main" id="{9D234265-8987-4361-B7E1-CA165E9BBE6A}"/>
              </a:ext>
            </a:extLst>
          </p:cNvPr>
          <p:cNvCxnSpPr/>
          <p:nvPr/>
        </p:nvCxnSpPr>
        <p:spPr>
          <a:xfrm rot="20880000" flipH="1">
            <a:off x="2898088" y="4196001"/>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7" name="TextBox 206">
            <a:extLst>
              <a:ext uri="{FF2B5EF4-FFF2-40B4-BE49-F238E27FC236}">
                <a16:creationId xmlns:a16="http://schemas.microsoft.com/office/drawing/2014/main" id="{955F215E-F416-43A7-8395-39DBB09F04F6}"/>
              </a:ext>
            </a:extLst>
          </p:cNvPr>
          <p:cNvSpPr txBox="1"/>
          <p:nvPr/>
        </p:nvSpPr>
        <p:spPr>
          <a:xfrm>
            <a:off x="6461246" y="3176757"/>
            <a:ext cx="6495392" cy="307777"/>
          </a:xfrm>
          <a:prstGeom prst="rect">
            <a:avLst/>
          </a:prstGeom>
          <a:noFill/>
        </p:spPr>
        <p:txBody>
          <a:bodyPr wrap="square">
            <a:spAutoFit/>
          </a:bodyPr>
          <a:lstStyle/>
          <a:p>
            <a:pPr algn="ctr" defTabSz="914411" eaLnBrk="0" fontAlgn="base" hangingPunct="0">
              <a:spcBef>
                <a:spcPct val="0"/>
              </a:spcBef>
              <a:spcAft>
                <a:spcPct val="0"/>
              </a:spcAft>
              <a:buClrTx/>
            </a:pPr>
            <a:r>
              <a:rPr lang="en-US" altLang="en-US" sz="1400" dirty="0">
                <a:solidFill>
                  <a:schemeClr val="tx1"/>
                </a:solidFill>
                <a:latin typeface="Calibri" panose="020F0502020204030204" pitchFamily="34" charset="0"/>
                <a:ea typeface="Calibri" panose="020F0502020204030204" pitchFamily="34" charset="0"/>
                <a:cs typeface="Arial" panose="020B0604020202020204" pitchFamily="34" charset="0"/>
              </a:rPr>
              <a:t>Visualize the shortest path</a:t>
            </a:r>
            <a:endParaRPr lang="en-US" altLang="en-US" sz="2400" dirty="0">
              <a:solidFill>
                <a:schemeClr val="tx1"/>
              </a:solidFill>
              <a:latin typeface="Arial" panose="020B0604020202020204" pitchFamily="34" charset="0"/>
            </a:endParaRPr>
          </a:p>
        </p:txBody>
      </p:sp>
      <p:sp>
        <p:nvSpPr>
          <p:cNvPr id="208" name="Left Brace 207">
            <a:extLst>
              <a:ext uri="{FF2B5EF4-FFF2-40B4-BE49-F238E27FC236}">
                <a16:creationId xmlns:a16="http://schemas.microsoft.com/office/drawing/2014/main" id="{D4F06B98-7AFB-4787-B2B4-1355EC7B831F}"/>
              </a:ext>
            </a:extLst>
          </p:cNvPr>
          <p:cNvSpPr/>
          <p:nvPr/>
        </p:nvSpPr>
        <p:spPr>
          <a:xfrm rot="5400000">
            <a:off x="9730299" y="2539646"/>
            <a:ext cx="147069" cy="2096140"/>
          </a:xfrm>
          <a:prstGeom prst="leftBrace">
            <a:avLst>
              <a:gd name="adj1" fmla="val 8333"/>
              <a:gd name="adj2" fmla="val 5050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3482186F-40EF-44E0-88FB-F349B4AAEA59}"/>
              </a:ext>
            </a:extLst>
          </p:cNvPr>
          <p:cNvCxnSpPr>
            <a:cxnSpLocks/>
          </p:cNvCxnSpPr>
          <p:nvPr/>
        </p:nvCxnSpPr>
        <p:spPr>
          <a:xfrm flipH="1" flipV="1">
            <a:off x="7411012" y="4619465"/>
            <a:ext cx="19694" cy="157317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F81A588-8DD5-4567-BE16-052FC0E5782E}"/>
              </a:ext>
            </a:extLst>
          </p:cNvPr>
          <p:cNvCxnSpPr>
            <a:cxnSpLocks/>
          </p:cNvCxnSpPr>
          <p:nvPr/>
        </p:nvCxnSpPr>
        <p:spPr>
          <a:xfrm flipH="1">
            <a:off x="5594220" y="4608579"/>
            <a:ext cx="1829341" cy="26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3" name="Rectangle 50">
            <a:extLst>
              <a:ext uri="{FF2B5EF4-FFF2-40B4-BE49-F238E27FC236}">
                <a16:creationId xmlns:a16="http://schemas.microsoft.com/office/drawing/2014/main" id="{8A87ED4E-DCCB-4738-B9E8-06BD2AFAB7CC}"/>
              </a:ext>
            </a:extLst>
          </p:cNvPr>
          <p:cNvSpPr>
            <a:spLocks noChangeArrowheads="1"/>
          </p:cNvSpPr>
          <p:nvPr/>
        </p:nvSpPr>
        <p:spPr bwMode="auto">
          <a:xfrm>
            <a:off x="4756068" y="295351"/>
            <a:ext cx="3431491" cy="608012"/>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b="1" dirty="0">
                <a:solidFill>
                  <a:schemeClr val="tx1"/>
                </a:solidFill>
                <a:latin typeface="The Serif Hand Extrablack" panose="020B0604020202020204" pitchFamily="66" charset="0"/>
                <a:ea typeface="Calibri" panose="020F0502020204030204" pitchFamily="34" charset="0"/>
                <a:cs typeface="Times New Roman" panose="02020603050405020304" pitchFamily="18" charset="0"/>
              </a:rPr>
              <a:t>Project 2- Dijkstra algorithm </a:t>
            </a:r>
            <a:endParaRPr lang="en-US" altLang="en-US" b="1" dirty="0">
              <a:solidFill>
                <a:schemeClr val="tx1"/>
              </a:solidFill>
              <a:latin typeface="The Serif Hand Extrablack" panose="020B0604020202020204" pitchFamily="66" charset="0"/>
              <a:cs typeface="Times New Roman" panose="02020603050405020304" pitchFamily="18" charset="0"/>
            </a:endParaRPr>
          </a:p>
        </p:txBody>
      </p:sp>
      <p:sp>
        <p:nvSpPr>
          <p:cNvPr id="96" name="Diamond 192">
            <a:extLst>
              <a:ext uri="{FF2B5EF4-FFF2-40B4-BE49-F238E27FC236}">
                <a16:creationId xmlns:a16="http://schemas.microsoft.com/office/drawing/2014/main" id="{0D66A1A0-C1B4-43A3-97F4-DF0A7C6FF094}"/>
              </a:ext>
            </a:extLst>
          </p:cNvPr>
          <p:cNvSpPr>
            <a:spLocks noChangeArrowheads="1"/>
          </p:cNvSpPr>
          <p:nvPr/>
        </p:nvSpPr>
        <p:spPr bwMode="auto">
          <a:xfrm>
            <a:off x="4193792" y="2866015"/>
            <a:ext cx="911225" cy="546100"/>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900" dirty="0">
                <a:solidFill>
                  <a:schemeClr val="tx1"/>
                </a:solidFill>
                <a:latin typeface="Calibri" panose="020F0502020204030204" pitchFamily="34" charset="0"/>
                <a:ea typeface="Calibri" panose="020F0502020204030204" pitchFamily="34" charset="0"/>
                <a:cs typeface="Arial" panose="020B0604020202020204" pitchFamily="34" charset="0"/>
              </a:rPr>
              <a:t>Open list empty </a:t>
            </a:r>
            <a:endParaRPr lang="en-US" altLang="en-US" sz="1800" dirty="0">
              <a:solidFill>
                <a:schemeClr val="tx1"/>
              </a:solidFill>
              <a:latin typeface="Arial" panose="020B0604020202020204" pitchFamily="34" charset="0"/>
            </a:endParaRPr>
          </a:p>
        </p:txBody>
      </p:sp>
      <p:sp>
        <p:nvSpPr>
          <p:cNvPr id="103" name="Text Box 2">
            <a:extLst>
              <a:ext uri="{FF2B5EF4-FFF2-40B4-BE49-F238E27FC236}">
                <a16:creationId xmlns:a16="http://schemas.microsoft.com/office/drawing/2014/main" id="{8FE91AB7-0267-4AD2-8E69-05E998B59BA4}"/>
              </a:ext>
            </a:extLst>
          </p:cNvPr>
          <p:cNvSpPr txBox="1">
            <a:spLocks noChangeArrowheads="1"/>
          </p:cNvSpPr>
          <p:nvPr/>
        </p:nvSpPr>
        <p:spPr bwMode="auto">
          <a:xfrm>
            <a:off x="5157967" y="2911596"/>
            <a:ext cx="433387" cy="33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latin typeface="Calibri" panose="020F0502020204030204" pitchFamily="34" charset="0"/>
                <a:cs typeface="Arial" panose="020B0604020202020204" pitchFamily="34" charset="0"/>
              </a:rPr>
              <a:t>No</a:t>
            </a:r>
            <a:endParaRPr lang="en-US" altLang="en-US" sz="1800" dirty="0">
              <a:solidFill>
                <a:schemeClr val="tx1"/>
              </a:solidFill>
              <a:latin typeface="Arial" panose="020B0604020202020204" pitchFamily="34" charset="0"/>
            </a:endParaRPr>
          </a:p>
        </p:txBody>
      </p:sp>
      <p:cxnSp>
        <p:nvCxnSpPr>
          <p:cNvPr id="113" name="Straight Arrow Connector 112">
            <a:extLst>
              <a:ext uri="{FF2B5EF4-FFF2-40B4-BE49-F238E27FC236}">
                <a16:creationId xmlns:a16="http://schemas.microsoft.com/office/drawing/2014/main" id="{2959EFFA-95C1-40EB-B6C5-4E33533FF1DD}"/>
              </a:ext>
            </a:extLst>
          </p:cNvPr>
          <p:cNvCxnSpPr>
            <a:cxnSpLocks/>
          </p:cNvCxnSpPr>
          <p:nvPr/>
        </p:nvCxnSpPr>
        <p:spPr>
          <a:xfrm flipV="1">
            <a:off x="4655704" y="2476583"/>
            <a:ext cx="908239" cy="18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A273742B-4E02-442E-BE05-564D01DB485F}"/>
              </a:ext>
            </a:extLst>
          </p:cNvPr>
          <p:cNvCxnSpPr>
            <a:cxnSpLocks/>
          </p:cNvCxnSpPr>
          <p:nvPr/>
        </p:nvCxnSpPr>
        <p:spPr>
          <a:xfrm flipV="1">
            <a:off x="4649404" y="2485640"/>
            <a:ext cx="0" cy="67451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3" name="Text Box 2">
            <a:extLst>
              <a:ext uri="{FF2B5EF4-FFF2-40B4-BE49-F238E27FC236}">
                <a16:creationId xmlns:a16="http://schemas.microsoft.com/office/drawing/2014/main" id="{7DB7178F-666A-410C-988C-9D5B30983503}"/>
              </a:ext>
            </a:extLst>
          </p:cNvPr>
          <p:cNvSpPr txBox="1">
            <a:spLocks noChangeArrowheads="1"/>
          </p:cNvSpPr>
          <p:nvPr/>
        </p:nvSpPr>
        <p:spPr bwMode="auto">
          <a:xfrm>
            <a:off x="4583151" y="2579431"/>
            <a:ext cx="433387" cy="33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latin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sp>
        <p:nvSpPr>
          <p:cNvPr id="124" name="Rectangle 39">
            <a:extLst>
              <a:ext uri="{FF2B5EF4-FFF2-40B4-BE49-F238E27FC236}">
                <a16:creationId xmlns:a16="http://schemas.microsoft.com/office/drawing/2014/main" id="{9A027544-DA4F-4557-87EA-E8C55DA33121}"/>
              </a:ext>
            </a:extLst>
          </p:cNvPr>
          <p:cNvSpPr>
            <a:spLocks noChangeArrowheads="1"/>
          </p:cNvSpPr>
          <p:nvPr/>
        </p:nvSpPr>
        <p:spPr bwMode="auto">
          <a:xfrm>
            <a:off x="5570242" y="2293382"/>
            <a:ext cx="1252538" cy="4000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No solution found</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88853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val 1">
            <a:extLst>
              <a:ext uri="{FF2B5EF4-FFF2-40B4-BE49-F238E27FC236}">
                <a16:creationId xmlns:a16="http://schemas.microsoft.com/office/drawing/2014/main" id="{0B5342C0-DDB8-47DD-A26C-B53425CF740E}"/>
              </a:ext>
            </a:extLst>
          </p:cNvPr>
          <p:cNvSpPr>
            <a:spLocks noChangeArrowheads="1"/>
          </p:cNvSpPr>
          <p:nvPr/>
        </p:nvSpPr>
        <p:spPr bwMode="auto">
          <a:xfrm>
            <a:off x="2408238" y="257507"/>
            <a:ext cx="914400" cy="407988"/>
          </a:xfrm>
          <a:prstGeom prst="ellipse">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300" b="1">
                <a:solidFill>
                  <a:schemeClr val="tx1"/>
                </a:solidFill>
                <a:latin typeface="Calibri" panose="020F0502020204030204" pitchFamily="34" charset="0"/>
                <a:ea typeface="Calibri" panose="020F0502020204030204" pitchFamily="34" charset="0"/>
                <a:cs typeface="Arial" panose="020B0604020202020204" pitchFamily="34" charset="0"/>
              </a:rPr>
              <a:t>Start</a:t>
            </a:r>
            <a:endParaRPr lang="en-US" altLang="en-US" sz="1800">
              <a:solidFill>
                <a:schemeClr val="tx1"/>
              </a:solidFill>
              <a:latin typeface="Arial" panose="020B0604020202020204" pitchFamily="34" charset="0"/>
            </a:endParaRPr>
          </a:p>
        </p:txBody>
      </p:sp>
      <p:cxnSp>
        <p:nvCxnSpPr>
          <p:cNvPr id="68" name="Straight Arrow Connector 67">
            <a:extLst>
              <a:ext uri="{FF2B5EF4-FFF2-40B4-BE49-F238E27FC236}">
                <a16:creationId xmlns:a16="http://schemas.microsoft.com/office/drawing/2014/main" id="{7B8F74BA-793C-42BB-A75E-EFE8BA8C64CA}"/>
              </a:ext>
            </a:extLst>
          </p:cNvPr>
          <p:cNvCxnSpPr/>
          <p:nvPr/>
        </p:nvCxnSpPr>
        <p:spPr>
          <a:xfrm rot="20880000" flipH="1">
            <a:off x="2850515" y="580250"/>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Parallelogram 3">
            <a:extLst>
              <a:ext uri="{FF2B5EF4-FFF2-40B4-BE49-F238E27FC236}">
                <a16:creationId xmlns:a16="http://schemas.microsoft.com/office/drawing/2014/main" id="{EEB961F2-C778-4946-A08F-72F1222F2295}"/>
              </a:ext>
            </a:extLst>
          </p:cNvPr>
          <p:cNvSpPr>
            <a:spLocks noChangeArrowheads="1"/>
          </p:cNvSpPr>
          <p:nvPr/>
        </p:nvSpPr>
        <p:spPr bwMode="auto">
          <a:xfrm>
            <a:off x="2011057" y="812987"/>
            <a:ext cx="1720850" cy="463550"/>
          </a:xfrm>
          <a:prstGeom prst="parallelogram">
            <a:avLst>
              <a:gd name="adj" fmla="val 24972"/>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a:solidFill>
                  <a:schemeClr val="tx1"/>
                </a:solidFill>
                <a:latin typeface="Calibri" panose="020F0502020204030204" pitchFamily="34" charset="0"/>
                <a:ea typeface="Calibri" panose="020F0502020204030204" pitchFamily="34" charset="0"/>
                <a:cs typeface="Arial" panose="020B0604020202020204" pitchFamily="34" charset="0"/>
              </a:rPr>
              <a:t>Get the initial and goal node from the user</a:t>
            </a:r>
            <a:endParaRPr lang="en-US" altLang="en-US" sz="1800">
              <a:solidFill>
                <a:schemeClr val="tx1"/>
              </a:solidFill>
              <a:latin typeface="Arial" panose="020B0604020202020204" pitchFamily="34" charset="0"/>
            </a:endParaRPr>
          </a:p>
        </p:txBody>
      </p:sp>
      <p:cxnSp>
        <p:nvCxnSpPr>
          <p:cNvPr id="70" name="Straight Arrow Connector 69">
            <a:extLst>
              <a:ext uri="{FF2B5EF4-FFF2-40B4-BE49-F238E27FC236}">
                <a16:creationId xmlns:a16="http://schemas.microsoft.com/office/drawing/2014/main" id="{206EF78B-AE5C-4C06-8623-62C34B29B250}"/>
              </a:ext>
            </a:extLst>
          </p:cNvPr>
          <p:cNvCxnSpPr/>
          <p:nvPr/>
        </p:nvCxnSpPr>
        <p:spPr>
          <a:xfrm rot="20880000" flipH="1">
            <a:off x="2844235" y="2177242"/>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5">
            <a:extLst>
              <a:ext uri="{FF2B5EF4-FFF2-40B4-BE49-F238E27FC236}">
                <a16:creationId xmlns:a16="http://schemas.microsoft.com/office/drawing/2014/main" id="{6DA8CD3B-A2E0-40AA-B5B0-74282FF0CE81}"/>
              </a:ext>
            </a:extLst>
          </p:cNvPr>
          <p:cNvSpPr>
            <a:spLocks noChangeArrowheads="1"/>
          </p:cNvSpPr>
          <p:nvPr/>
        </p:nvSpPr>
        <p:spPr bwMode="auto">
          <a:xfrm>
            <a:off x="1984375" y="1418514"/>
            <a:ext cx="1778000" cy="3619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a:solidFill>
                  <a:schemeClr val="tx1"/>
                </a:solidFill>
                <a:latin typeface="Calibri" panose="020F0502020204030204" pitchFamily="34" charset="0"/>
                <a:ea typeface="Calibri" panose="020F0502020204030204" pitchFamily="34" charset="0"/>
                <a:cs typeface="Arial" panose="020B0604020202020204" pitchFamily="34" charset="0"/>
              </a:rPr>
              <a:t>Define the obstacle space by mathematical equations</a:t>
            </a:r>
            <a:endParaRPr lang="en-US" altLang="en-US" sz="1800">
              <a:solidFill>
                <a:schemeClr val="tx1"/>
              </a:solidFill>
              <a:latin typeface="Arial" panose="020B0604020202020204" pitchFamily="34" charset="0"/>
            </a:endParaRPr>
          </a:p>
        </p:txBody>
      </p:sp>
      <p:sp>
        <p:nvSpPr>
          <p:cNvPr id="72" name="Rectangle 6">
            <a:extLst>
              <a:ext uri="{FF2B5EF4-FFF2-40B4-BE49-F238E27FC236}">
                <a16:creationId xmlns:a16="http://schemas.microsoft.com/office/drawing/2014/main" id="{36CDEE24-0231-45DA-8934-DC813F127404}"/>
              </a:ext>
            </a:extLst>
          </p:cNvPr>
          <p:cNvSpPr>
            <a:spLocks noChangeArrowheads="1"/>
          </p:cNvSpPr>
          <p:nvPr/>
        </p:nvSpPr>
        <p:spPr bwMode="auto">
          <a:xfrm>
            <a:off x="1641012" y="2407671"/>
            <a:ext cx="2497137" cy="3873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Create a two lists (Open and Closed) and append the initial node to the Open list</a:t>
            </a:r>
            <a:endParaRPr lang="en-US" altLang="en-US" sz="1800" dirty="0">
              <a:solidFill>
                <a:schemeClr val="tx1"/>
              </a:solidFill>
              <a:latin typeface="Arial" panose="020B0604020202020204" pitchFamily="34" charset="0"/>
            </a:endParaRPr>
          </a:p>
        </p:txBody>
      </p:sp>
      <p:cxnSp>
        <p:nvCxnSpPr>
          <p:cNvPr id="73" name="Straight Arrow Connector 72">
            <a:extLst>
              <a:ext uri="{FF2B5EF4-FFF2-40B4-BE49-F238E27FC236}">
                <a16:creationId xmlns:a16="http://schemas.microsoft.com/office/drawing/2014/main" id="{6DC62F10-548F-48BA-AA62-D68C326490FD}"/>
              </a:ext>
            </a:extLst>
          </p:cNvPr>
          <p:cNvCxnSpPr>
            <a:cxnSpLocks/>
            <a:stCxn id="72" idx="2"/>
            <a:endCxn id="87" idx="0"/>
          </p:cNvCxnSpPr>
          <p:nvPr/>
        </p:nvCxnSpPr>
        <p:spPr>
          <a:xfrm flipH="1">
            <a:off x="2885190" y="2795021"/>
            <a:ext cx="4391" cy="145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603B665-747D-4D36-A714-966FF9324F0F}"/>
              </a:ext>
            </a:extLst>
          </p:cNvPr>
          <p:cNvCxnSpPr/>
          <p:nvPr/>
        </p:nvCxnSpPr>
        <p:spPr>
          <a:xfrm rot="20880000" flipH="1">
            <a:off x="2882323" y="3339410"/>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9">
            <a:extLst>
              <a:ext uri="{FF2B5EF4-FFF2-40B4-BE49-F238E27FC236}">
                <a16:creationId xmlns:a16="http://schemas.microsoft.com/office/drawing/2014/main" id="{07349DAC-D2F9-4699-ABC0-BE18F1AA2673}"/>
              </a:ext>
            </a:extLst>
          </p:cNvPr>
          <p:cNvSpPr>
            <a:spLocks noChangeArrowheads="1"/>
          </p:cNvSpPr>
          <p:nvPr/>
        </p:nvSpPr>
        <p:spPr bwMode="auto">
          <a:xfrm>
            <a:off x="2019300" y="4431045"/>
            <a:ext cx="1698625" cy="384175"/>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Perform actions from action set to generate new nodes</a:t>
            </a:r>
            <a:endParaRPr lang="en-US" altLang="en-US" sz="1800" dirty="0">
              <a:solidFill>
                <a:schemeClr val="tx1"/>
              </a:solidFill>
              <a:latin typeface="Arial" panose="020B0604020202020204" pitchFamily="34" charset="0"/>
            </a:endParaRPr>
          </a:p>
        </p:txBody>
      </p:sp>
      <p:cxnSp>
        <p:nvCxnSpPr>
          <p:cNvPr id="76" name="Straight Arrow Connector 75">
            <a:extLst>
              <a:ext uri="{FF2B5EF4-FFF2-40B4-BE49-F238E27FC236}">
                <a16:creationId xmlns:a16="http://schemas.microsoft.com/office/drawing/2014/main" id="{1795C46C-26AE-4AD2-BE20-EDB5F3C10173}"/>
              </a:ext>
            </a:extLst>
          </p:cNvPr>
          <p:cNvCxnSpPr>
            <a:cxnSpLocks/>
          </p:cNvCxnSpPr>
          <p:nvPr/>
        </p:nvCxnSpPr>
        <p:spPr>
          <a:xfrm>
            <a:off x="6358981" y="6470427"/>
            <a:ext cx="248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Diamond 11">
            <a:extLst>
              <a:ext uri="{FF2B5EF4-FFF2-40B4-BE49-F238E27FC236}">
                <a16:creationId xmlns:a16="http://schemas.microsoft.com/office/drawing/2014/main" id="{B0CB14F3-F71E-4D57-8D1F-A1547B2DCE1D}"/>
              </a:ext>
            </a:extLst>
          </p:cNvPr>
          <p:cNvSpPr>
            <a:spLocks noChangeArrowheads="1"/>
          </p:cNvSpPr>
          <p:nvPr/>
        </p:nvSpPr>
        <p:spPr bwMode="auto">
          <a:xfrm>
            <a:off x="2160020" y="4956609"/>
            <a:ext cx="1398587" cy="569913"/>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900" dirty="0">
                <a:solidFill>
                  <a:schemeClr val="tx1"/>
                </a:solidFill>
                <a:latin typeface="Calibri" panose="020F0502020204030204" pitchFamily="34" charset="0"/>
                <a:ea typeface="Calibri" panose="020F0502020204030204" pitchFamily="34" charset="0"/>
                <a:cs typeface="Arial" panose="020B0604020202020204" pitchFamily="34" charset="0"/>
              </a:rPr>
              <a:t>Node is in the obstacle space</a:t>
            </a:r>
            <a:endParaRPr lang="en-US" altLang="en-US" sz="1800" dirty="0">
              <a:solidFill>
                <a:schemeClr val="tx1"/>
              </a:solidFill>
              <a:latin typeface="Arial" panose="020B0604020202020204" pitchFamily="34" charset="0"/>
            </a:endParaRPr>
          </a:p>
        </p:txBody>
      </p:sp>
      <p:cxnSp>
        <p:nvCxnSpPr>
          <p:cNvPr id="78" name="Straight Arrow Connector 77">
            <a:extLst>
              <a:ext uri="{FF2B5EF4-FFF2-40B4-BE49-F238E27FC236}">
                <a16:creationId xmlns:a16="http://schemas.microsoft.com/office/drawing/2014/main" id="{7BF29191-06A4-4CBA-9809-428C02402C18}"/>
              </a:ext>
            </a:extLst>
          </p:cNvPr>
          <p:cNvCxnSpPr/>
          <p:nvPr/>
        </p:nvCxnSpPr>
        <p:spPr>
          <a:xfrm rot="20880000">
            <a:off x="3726569" y="4557617"/>
            <a:ext cx="491490" cy="10477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80" name="Rectangle 17">
            <a:extLst>
              <a:ext uri="{FF2B5EF4-FFF2-40B4-BE49-F238E27FC236}">
                <a16:creationId xmlns:a16="http://schemas.microsoft.com/office/drawing/2014/main" id="{D27FF14C-C98B-4FD7-966A-C3313E6D1C6C}"/>
              </a:ext>
            </a:extLst>
          </p:cNvPr>
          <p:cNvSpPr>
            <a:spLocks noChangeArrowheads="1"/>
          </p:cNvSpPr>
          <p:nvPr/>
        </p:nvSpPr>
        <p:spPr bwMode="auto">
          <a:xfrm>
            <a:off x="2062221" y="1896106"/>
            <a:ext cx="1685925" cy="3619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a:solidFill>
                  <a:schemeClr val="tx1"/>
                </a:solidFill>
                <a:latin typeface="Calibri" panose="020F0502020204030204" pitchFamily="34" charset="0"/>
                <a:ea typeface="Calibri" panose="020F0502020204030204" pitchFamily="34" charset="0"/>
                <a:cs typeface="Arial" panose="020B0604020202020204" pitchFamily="34" charset="0"/>
              </a:rPr>
              <a:t>Define the action set by mathematical equations</a:t>
            </a:r>
            <a:endParaRPr lang="en-US" altLang="en-US" sz="1800">
              <a:solidFill>
                <a:schemeClr val="tx1"/>
              </a:solidFill>
              <a:latin typeface="Arial" panose="020B0604020202020204" pitchFamily="34" charset="0"/>
            </a:endParaRPr>
          </a:p>
        </p:txBody>
      </p:sp>
      <p:cxnSp>
        <p:nvCxnSpPr>
          <p:cNvPr id="81" name="Straight Arrow Connector 80">
            <a:extLst>
              <a:ext uri="{FF2B5EF4-FFF2-40B4-BE49-F238E27FC236}">
                <a16:creationId xmlns:a16="http://schemas.microsoft.com/office/drawing/2014/main" id="{0087F8BE-2892-4B04-8EBA-2C077ED89DF1}"/>
              </a:ext>
            </a:extLst>
          </p:cNvPr>
          <p:cNvCxnSpPr/>
          <p:nvPr/>
        </p:nvCxnSpPr>
        <p:spPr>
          <a:xfrm rot="20880000" flipH="1">
            <a:off x="2843371" y="1192980"/>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 Box 2">
            <a:extLst>
              <a:ext uri="{FF2B5EF4-FFF2-40B4-BE49-F238E27FC236}">
                <a16:creationId xmlns:a16="http://schemas.microsoft.com/office/drawing/2014/main" id="{AAF90F2C-FB21-4F38-8CD6-FD4ED29DA8AF}"/>
              </a:ext>
            </a:extLst>
          </p:cNvPr>
          <p:cNvSpPr txBox="1">
            <a:spLocks noChangeArrowheads="1"/>
          </p:cNvSpPr>
          <p:nvPr/>
        </p:nvSpPr>
        <p:spPr bwMode="auto">
          <a:xfrm>
            <a:off x="3917923" y="3629718"/>
            <a:ext cx="433387" cy="33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cxnSp>
        <p:nvCxnSpPr>
          <p:cNvPr id="84" name="Straight Arrow Connector 83">
            <a:extLst>
              <a:ext uri="{FF2B5EF4-FFF2-40B4-BE49-F238E27FC236}">
                <a16:creationId xmlns:a16="http://schemas.microsoft.com/office/drawing/2014/main" id="{978FBB5A-9BEE-4522-80C7-72EBF4ADD5B0}"/>
              </a:ext>
            </a:extLst>
          </p:cNvPr>
          <p:cNvCxnSpPr/>
          <p:nvPr/>
        </p:nvCxnSpPr>
        <p:spPr>
          <a:xfrm rot="20880000">
            <a:off x="1359864" y="1537307"/>
            <a:ext cx="662940" cy="14287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A3F0FC-B2CF-4CC8-A517-ED2A7D63F8DC}"/>
              </a:ext>
            </a:extLst>
          </p:cNvPr>
          <p:cNvCxnSpPr>
            <a:cxnSpLocks/>
            <a:stCxn id="77" idx="3"/>
          </p:cNvCxnSpPr>
          <p:nvPr/>
        </p:nvCxnSpPr>
        <p:spPr>
          <a:xfrm>
            <a:off x="3558607" y="5241566"/>
            <a:ext cx="655256" cy="4121"/>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246FFE9-7D8E-4B75-9CFD-48BD23030A52}"/>
              </a:ext>
            </a:extLst>
          </p:cNvPr>
          <p:cNvCxnSpPr>
            <a:cxnSpLocks/>
          </p:cNvCxnSpPr>
          <p:nvPr/>
        </p:nvCxnSpPr>
        <p:spPr>
          <a:xfrm flipH="1">
            <a:off x="2855521" y="5538634"/>
            <a:ext cx="2052" cy="159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Rectangle 25">
            <a:extLst>
              <a:ext uri="{FF2B5EF4-FFF2-40B4-BE49-F238E27FC236}">
                <a16:creationId xmlns:a16="http://schemas.microsoft.com/office/drawing/2014/main" id="{9E79A236-4FF5-445C-AEA0-5FC3437AE5E0}"/>
              </a:ext>
            </a:extLst>
          </p:cNvPr>
          <p:cNvSpPr>
            <a:spLocks noChangeArrowheads="1"/>
          </p:cNvSpPr>
          <p:nvPr/>
        </p:nvSpPr>
        <p:spPr bwMode="auto">
          <a:xfrm>
            <a:off x="2021590" y="2940748"/>
            <a:ext cx="1727200" cy="412308"/>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Pop a new node with lowest C2C from the Open list </a:t>
            </a:r>
            <a:endParaRPr lang="en-US" altLang="en-US" sz="1800" dirty="0">
              <a:solidFill>
                <a:schemeClr val="tx1"/>
              </a:solidFill>
              <a:latin typeface="Arial" panose="020B0604020202020204" pitchFamily="34" charset="0"/>
            </a:endParaRPr>
          </a:p>
        </p:txBody>
      </p:sp>
      <p:cxnSp>
        <p:nvCxnSpPr>
          <p:cNvPr id="88" name="Straight Arrow Connector 87">
            <a:extLst>
              <a:ext uri="{FF2B5EF4-FFF2-40B4-BE49-F238E27FC236}">
                <a16:creationId xmlns:a16="http://schemas.microsoft.com/office/drawing/2014/main" id="{51FC3108-76E4-4315-9C83-7DB041979778}"/>
              </a:ext>
            </a:extLst>
          </p:cNvPr>
          <p:cNvCxnSpPr>
            <a:cxnSpLocks/>
          </p:cNvCxnSpPr>
          <p:nvPr/>
        </p:nvCxnSpPr>
        <p:spPr>
          <a:xfrm>
            <a:off x="5795652" y="3862261"/>
            <a:ext cx="4041123" cy="1279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3BC2A89-C5FB-408E-8EBF-455C092C54BB}"/>
              </a:ext>
            </a:extLst>
          </p:cNvPr>
          <p:cNvCxnSpPr>
            <a:cxnSpLocks/>
            <a:stCxn id="90" idx="3"/>
            <a:endCxn id="93" idx="1"/>
          </p:cNvCxnSpPr>
          <p:nvPr/>
        </p:nvCxnSpPr>
        <p:spPr>
          <a:xfrm flipV="1">
            <a:off x="3453775" y="3862261"/>
            <a:ext cx="1283014" cy="1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Diamond 28">
            <a:extLst>
              <a:ext uri="{FF2B5EF4-FFF2-40B4-BE49-F238E27FC236}">
                <a16:creationId xmlns:a16="http://schemas.microsoft.com/office/drawing/2014/main" id="{38F61C95-30D1-4C73-8B0E-847A087AAF02}"/>
              </a:ext>
            </a:extLst>
          </p:cNvPr>
          <p:cNvSpPr>
            <a:spLocks noChangeArrowheads="1"/>
          </p:cNvSpPr>
          <p:nvPr/>
        </p:nvSpPr>
        <p:spPr bwMode="auto">
          <a:xfrm>
            <a:off x="2355225" y="3576605"/>
            <a:ext cx="1098550" cy="596900"/>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900" dirty="0">
                <a:solidFill>
                  <a:schemeClr val="tx1"/>
                </a:solidFill>
                <a:latin typeface="Calibri" panose="020F0502020204030204" pitchFamily="34" charset="0"/>
                <a:ea typeface="Calibri" panose="020F0502020204030204" pitchFamily="34" charset="0"/>
                <a:cs typeface="Arial" panose="020B0604020202020204" pitchFamily="34" charset="0"/>
              </a:rPr>
              <a:t>Node is the goal node</a:t>
            </a:r>
            <a:endParaRPr lang="en-US" altLang="en-US" sz="1800" dirty="0">
              <a:solidFill>
                <a:schemeClr val="tx1"/>
              </a:solidFill>
              <a:latin typeface="Arial" panose="020B0604020202020204" pitchFamily="34" charset="0"/>
            </a:endParaRPr>
          </a:p>
        </p:txBody>
      </p:sp>
      <p:cxnSp>
        <p:nvCxnSpPr>
          <p:cNvPr id="91" name="Straight Arrow Connector 90">
            <a:extLst>
              <a:ext uri="{FF2B5EF4-FFF2-40B4-BE49-F238E27FC236}">
                <a16:creationId xmlns:a16="http://schemas.microsoft.com/office/drawing/2014/main" id="{02402C8D-60D5-4FEC-BBEB-EF12E5C9745F}"/>
              </a:ext>
            </a:extLst>
          </p:cNvPr>
          <p:cNvCxnSpPr>
            <a:cxnSpLocks/>
          </p:cNvCxnSpPr>
          <p:nvPr/>
        </p:nvCxnSpPr>
        <p:spPr>
          <a:xfrm flipH="1">
            <a:off x="4229449" y="4608579"/>
            <a:ext cx="1392486"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80EA7DDD-AC5F-41A1-B3A8-F46012487097}"/>
              </a:ext>
            </a:extLst>
          </p:cNvPr>
          <p:cNvCxnSpPr>
            <a:cxnSpLocks/>
          </p:cNvCxnSpPr>
          <p:nvPr/>
        </p:nvCxnSpPr>
        <p:spPr>
          <a:xfrm>
            <a:off x="2864644" y="4811173"/>
            <a:ext cx="794" cy="149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ectangle 31">
            <a:extLst>
              <a:ext uri="{FF2B5EF4-FFF2-40B4-BE49-F238E27FC236}">
                <a16:creationId xmlns:a16="http://schemas.microsoft.com/office/drawing/2014/main" id="{E63E4E54-862D-4402-B221-E67A3D0B9FB4}"/>
              </a:ext>
            </a:extLst>
          </p:cNvPr>
          <p:cNvSpPr>
            <a:spLocks noChangeArrowheads="1"/>
          </p:cNvSpPr>
          <p:nvPr/>
        </p:nvSpPr>
        <p:spPr bwMode="auto">
          <a:xfrm>
            <a:off x="4736789" y="3662236"/>
            <a:ext cx="1058863" cy="4000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Back track to find the optimal path</a:t>
            </a:r>
            <a:endParaRPr lang="en-US" altLang="en-US" sz="1800" dirty="0">
              <a:solidFill>
                <a:schemeClr val="tx1"/>
              </a:solidFill>
              <a:latin typeface="Arial" panose="020B0604020202020204" pitchFamily="34" charset="0"/>
            </a:endParaRPr>
          </a:p>
        </p:txBody>
      </p:sp>
      <p:sp>
        <p:nvSpPr>
          <p:cNvPr id="94" name="Text Box 101">
            <a:extLst>
              <a:ext uri="{FF2B5EF4-FFF2-40B4-BE49-F238E27FC236}">
                <a16:creationId xmlns:a16="http://schemas.microsoft.com/office/drawing/2014/main" id="{DF31A2EC-9A96-4511-8F8A-CBC10B39396B}"/>
              </a:ext>
            </a:extLst>
          </p:cNvPr>
          <p:cNvSpPr txBox="1">
            <a:spLocks noChangeArrowheads="1"/>
          </p:cNvSpPr>
          <p:nvPr/>
        </p:nvSpPr>
        <p:spPr bwMode="auto">
          <a:xfrm>
            <a:off x="2951308" y="4160980"/>
            <a:ext cx="4333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No</a:t>
            </a:r>
            <a:endParaRPr lang="en-US" altLang="en-US" sz="1800" dirty="0">
              <a:solidFill>
                <a:schemeClr val="tx1"/>
              </a:solidFill>
              <a:latin typeface="Arial" panose="020B0604020202020204" pitchFamily="34" charset="0"/>
            </a:endParaRPr>
          </a:p>
        </p:txBody>
      </p:sp>
      <p:sp>
        <p:nvSpPr>
          <p:cNvPr id="95" name="Text Box 123">
            <a:extLst>
              <a:ext uri="{FF2B5EF4-FFF2-40B4-BE49-F238E27FC236}">
                <a16:creationId xmlns:a16="http://schemas.microsoft.com/office/drawing/2014/main" id="{0AD8F211-87EC-4ABC-9397-18275412DAE7}"/>
              </a:ext>
            </a:extLst>
          </p:cNvPr>
          <p:cNvSpPr txBox="1">
            <a:spLocks noChangeArrowheads="1"/>
          </p:cNvSpPr>
          <p:nvPr/>
        </p:nvSpPr>
        <p:spPr bwMode="auto">
          <a:xfrm>
            <a:off x="2846632" y="5477506"/>
            <a:ext cx="43338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No</a:t>
            </a:r>
            <a:endParaRPr lang="en-US" altLang="en-US" sz="1800" dirty="0">
              <a:solidFill>
                <a:schemeClr val="tx1"/>
              </a:solidFill>
              <a:latin typeface="Arial" panose="020B0604020202020204" pitchFamily="34" charset="0"/>
            </a:endParaRPr>
          </a:p>
        </p:txBody>
      </p:sp>
      <p:cxnSp>
        <p:nvCxnSpPr>
          <p:cNvPr id="97" name="Straight Arrow Connector 96">
            <a:extLst>
              <a:ext uri="{FF2B5EF4-FFF2-40B4-BE49-F238E27FC236}">
                <a16:creationId xmlns:a16="http://schemas.microsoft.com/office/drawing/2014/main" id="{47FA905B-456E-4798-BBB7-E236CF6B9A09}"/>
              </a:ext>
            </a:extLst>
          </p:cNvPr>
          <p:cNvCxnSpPr>
            <a:cxnSpLocks/>
          </p:cNvCxnSpPr>
          <p:nvPr/>
        </p:nvCxnSpPr>
        <p:spPr>
          <a:xfrm flipV="1">
            <a:off x="1339029" y="1596946"/>
            <a:ext cx="18084" cy="363792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F6BADCA-3538-4378-A634-AE44CFFBE778}"/>
              </a:ext>
            </a:extLst>
          </p:cNvPr>
          <p:cNvCxnSpPr>
            <a:cxnSpLocks/>
          </p:cNvCxnSpPr>
          <p:nvPr/>
        </p:nvCxnSpPr>
        <p:spPr>
          <a:xfrm>
            <a:off x="1333980" y="5234874"/>
            <a:ext cx="813360" cy="8219"/>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6ED714C-8247-451B-B48D-1A36978965B6}"/>
              </a:ext>
            </a:extLst>
          </p:cNvPr>
          <p:cNvCxnSpPr>
            <a:cxnSpLocks/>
            <a:endCxn id="111" idx="1"/>
          </p:cNvCxnSpPr>
          <p:nvPr/>
        </p:nvCxnSpPr>
        <p:spPr>
          <a:xfrm flipV="1">
            <a:off x="2845298" y="6470428"/>
            <a:ext cx="463722" cy="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 Box 112">
            <a:extLst>
              <a:ext uri="{FF2B5EF4-FFF2-40B4-BE49-F238E27FC236}">
                <a16:creationId xmlns:a16="http://schemas.microsoft.com/office/drawing/2014/main" id="{D99229A0-FA4B-4493-A323-9E5F461FB8D4}"/>
              </a:ext>
            </a:extLst>
          </p:cNvPr>
          <p:cNvSpPr txBox="1">
            <a:spLocks noChangeArrowheads="1"/>
          </p:cNvSpPr>
          <p:nvPr/>
        </p:nvSpPr>
        <p:spPr bwMode="auto">
          <a:xfrm>
            <a:off x="3698919" y="5037884"/>
            <a:ext cx="43338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sp>
        <p:nvSpPr>
          <p:cNvPr id="101" name="Rectangle 39">
            <a:extLst>
              <a:ext uri="{FF2B5EF4-FFF2-40B4-BE49-F238E27FC236}">
                <a16:creationId xmlns:a16="http://schemas.microsoft.com/office/drawing/2014/main" id="{862EE5D6-C92F-4B55-B2E7-8C870EE40B21}"/>
              </a:ext>
            </a:extLst>
          </p:cNvPr>
          <p:cNvSpPr>
            <a:spLocks noChangeArrowheads="1"/>
          </p:cNvSpPr>
          <p:nvPr/>
        </p:nvSpPr>
        <p:spPr bwMode="auto">
          <a:xfrm>
            <a:off x="6006190" y="2938699"/>
            <a:ext cx="1252538" cy="4000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Add the popped node to the Closed list</a:t>
            </a:r>
            <a:endParaRPr lang="en-US" altLang="en-US" sz="1800" dirty="0">
              <a:solidFill>
                <a:schemeClr val="tx1"/>
              </a:solidFill>
              <a:latin typeface="Arial" panose="020B0604020202020204" pitchFamily="34" charset="0"/>
            </a:endParaRPr>
          </a:p>
        </p:txBody>
      </p:sp>
      <p:sp>
        <p:nvSpPr>
          <p:cNvPr id="102" name="Diamond 40">
            <a:extLst>
              <a:ext uri="{FF2B5EF4-FFF2-40B4-BE49-F238E27FC236}">
                <a16:creationId xmlns:a16="http://schemas.microsoft.com/office/drawing/2014/main" id="{D9E689E4-7899-40E0-B2D0-CFDA07B6F937}"/>
              </a:ext>
            </a:extLst>
          </p:cNvPr>
          <p:cNvSpPr>
            <a:spLocks noChangeArrowheads="1"/>
          </p:cNvSpPr>
          <p:nvPr/>
        </p:nvSpPr>
        <p:spPr bwMode="auto">
          <a:xfrm>
            <a:off x="2147339" y="5695862"/>
            <a:ext cx="1398587" cy="569913"/>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900" dirty="0">
                <a:solidFill>
                  <a:schemeClr val="tx1"/>
                </a:solidFill>
                <a:latin typeface="Calibri" panose="020F0502020204030204" pitchFamily="34" charset="0"/>
                <a:ea typeface="Calibri" panose="020F0502020204030204" pitchFamily="34" charset="0"/>
                <a:cs typeface="Arial" panose="020B0604020202020204" pitchFamily="34" charset="0"/>
              </a:rPr>
              <a:t>Node is in the closed list</a:t>
            </a:r>
            <a:endParaRPr lang="en-US" altLang="en-US" sz="1800" dirty="0">
              <a:solidFill>
                <a:schemeClr val="tx1"/>
              </a:solidFill>
              <a:latin typeface="Arial" panose="020B0604020202020204" pitchFamily="34" charset="0"/>
            </a:endParaRPr>
          </a:p>
        </p:txBody>
      </p:sp>
      <p:sp>
        <p:nvSpPr>
          <p:cNvPr id="104" name="Text Box 122">
            <a:extLst>
              <a:ext uri="{FF2B5EF4-FFF2-40B4-BE49-F238E27FC236}">
                <a16:creationId xmlns:a16="http://schemas.microsoft.com/office/drawing/2014/main" id="{346BC913-A217-48D6-988F-7BF2477C0036}"/>
              </a:ext>
            </a:extLst>
          </p:cNvPr>
          <p:cNvSpPr txBox="1">
            <a:spLocks noChangeArrowheads="1"/>
          </p:cNvSpPr>
          <p:nvPr/>
        </p:nvSpPr>
        <p:spPr bwMode="auto">
          <a:xfrm>
            <a:off x="4611876" y="6238387"/>
            <a:ext cx="4333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cxnSp>
        <p:nvCxnSpPr>
          <p:cNvPr id="105" name="Straight Arrow Connector 104">
            <a:extLst>
              <a:ext uri="{FF2B5EF4-FFF2-40B4-BE49-F238E27FC236}">
                <a16:creationId xmlns:a16="http://schemas.microsoft.com/office/drawing/2014/main" id="{22D0EC8F-E991-41BF-B308-347E5D4B0300}"/>
              </a:ext>
            </a:extLst>
          </p:cNvPr>
          <p:cNvCxnSpPr>
            <a:cxnSpLocks/>
          </p:cNvCxnSpPr>
          <p:nvPr/>
        </p:nvCxnSpPr>
        <p:spPr>
          <a:xfrm flipV="1">
            <a:off x="4210161" y="4605155"/>
            <a:ext cx="5868" cy="640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 Box 135">
            <a:extLst>
              <a:ext uri="{FF2B5EF4-FFF2-40B4-BE49-F238E27FC236}">
                <a16:creationId xmlns:a16="http://schemas.microsoft.com/office/drawing/2014/main" id="{52504752-86B8-41BF-880F-DBA45482E5AC}"/>
              </a:ext>
            </a:extLst>
          </p:cNvPr>
          <p:cNvSpPr txBox="1">
            <a:spLocks noChangeArrowheads="1"/>
          </p:cNvSpPr>
          <p:nvPr/>
        </p:nvSpPr>
        <p:spPr bwMode="auto">
          <a:xfrm>
            <a:off x="2920914" y="6233163"/>
            <a:ext cx="4333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No</a:t>
            </a:r>
            <a:endParaRPr lang="en-US" altLang="en-US" sz="1800" dirty="0">
              <a:solidFill>
                <a:schemeClr val="tx1"/>
              </a:solidFill>
              <a:latin typeface="Arial" panose="020B0604020202020204" pitchFamily="34" charset="0"/>
            </a:endParaRPr>
          </a:p>
        </p:txBody>
      </p:sp>
      <p:sp>
        <p:nvSpPr>
          <p:cNvPr id="110" name="Rectangle 52">
            <a:extLst>
              <a:ext uri="{FF2B5EF4-FFF2-40B4-BE49-F238E27FC236}">
                <a16:creationId xmlns:a16="http://schemas.microsoft.com/office/drawing/2014/main" id="{A33686EA-32CC-47CA-9431-4674FA56129C}"/>
              </a:ext>
            </a:extLst>
          </p:cNvPr>
          <p:cNvSpPr>
            <a:spLocks noChangeArrowheads="1"/>
          </p:cNvSpPr>
          <p:nvPr/>
        </p:nvSpPr>
        <p:spPr bwMode="auto">
          <a:xfrm>
            <a:off x="4418066" y="5330386"/>
            <a:ext cx="1492848" cy="685521"/>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Calculate new C2C &amp;</a:t>
            </a:r>
          </a:p>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cs typeface="Arial" panose="020B0604020202020204" pitchFamily="34" charset="0"/>
              </a:rPr>
              <a:t>store the parent node &amp;</a:t>
            </a:r>
          </a:p>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cs typeface="Arial" panose="020B0604020202020204" pitchFamily="34" charset="0"/>
              </a:rPr>
              <a:t>add the node to open list</a:t>
            </a:r>
            <a:endParaRPr lang="en-US" altLang="en-US" sz="1800" dirty="0">
              <a:solidFill>
                <a:schemeClr val="tx1"/>
              </a:solidFill>
              <a:latin typeface="Arial" panose="020B0604020202020204" pitchFamily="34" charset="0"/>
            </a:endParaRPr>
          </a:p>
        </p:txBody>
      </p:sp>
      <p:sp>
        <p:nvSpPr>
          <p:cNvPr id="111" name="Diamond 54">
            <a:extLst>
              <a:ext uri="{FF2B5EF4-FFF2-40B4-BE49-F238E27FC236}">
                <a16:creationId xmlns:a16="http://schemas.microsoft.com/office/drawing/2014/main" id="{2175BAAF-B237-4084-A2AF-1CB782A9B67F}"/>
              </a:ext>
            </a:extLst>
          </p:cNvPr>
          <p:cNvSpPr>
            <a:spLocks noChangeArrowheads="1"/>
          </p:cNvSpPr>
          <p:nvPr/>
        </p:nvSpPr>
        <p:spPr bwMode="auto">
          <a:xfrm>
            <a:off x="3309020" y="6185471"/>
            <a:ext cx="1398588" cy="569913"/>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000" dirty="0">
                <a:solidFill>
                  <a:schemeClr val="tx1"/>
                </a:solidFill>
                <a:latin typeface="Calibri" panose="020F0502020204030204" pitchFamily="34" charset="0"/>
                <a:ea typeface="Calibri" panose="020F0502020204030204" pitchFamily="34" charset="0"/>
                <a:cs typeface="Arial" panose="020B0604020202020204" pitchFamily="34" charset="0"/>
              </a:rPr>
              <a:t>Node in the open list</a:t>
            </a:r>
            <a:endParaRPr lang="en-US" altLang="en-US" sz="1000" dirty="0">
              <a:solidFill>
                <a:schemeClr val="tx1"/>
              </a:solidFill>
              <a:latin typeface="Arial" panose="020B0604020202020204" pitchFamily="34" charset="0"/>
            </a:endParaRPr>
          </a:p>
        </p:txBody>
      </p:sp>
      <p:cxnSp>
        <p:nvCxnSpPr>
          <p:cNvPr id="112" name="Straight Arrow Connector 111">
            <a:extLst>
              <a:ext uri="{FF2B5EF4-FFF2-40B4-BE49-F238E27FC236}">
                <a16:creationId xmlns:a16="http://schemas.microsoft.com/office/drawing/2014/main" id="{EE823ACC-BCB0-495D-839B-4B9C9D2ECE7B}"/>
              </a:ext>
            </a:extLst>
          </p:cNvPr>
          <p:cNvCxnSpPr>
            <a:cxnSpLocks/>
          </p:cNvCxnSpPr>
          <p:nvPr/>
        </p:nvCxnSpPr>
        <p:spPr>
          <a:xfrm flipV="1">
            <a:off x="4013757" y="5839455"/>
            <a:ext cx="0" cy="340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D6DF801-F72F-41B4-A4F5-EE45E8821566}"/>
              </a:ext>
            </a:extLst>
          </p:cNvPr>
          <p:cNvCxnSpPr/>
          <p:nvPr/>
        </p:nvCxnSpPr>
        <p:spPr>
          <a:xfrm rot="20880000" flipH="1">
            <a:off x="3765550" y="8407097"/>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 Box 136">
            <a:extLst>
              <a:ext uri="{FF2B5EF4-FFF2-40B4-BE49-F238E27FC236}">
                <a16:creationId xmlns:a16="http://schemas.microsoft.com/office/drawing/2014/main" id="{14CB0811-34BE-4BC1-B01B-A0BF9AA47FD5}"/>
              </a:ext>
            </a:extLst>
          </p:cNvPr>
          <p:cNvSpPr txBox="1">
            <a:spLocks noChangeArrowheads="1"/>
          </p:cNvSpPr>
          <p:nvPr/>
        </p:nvSpPr>
        <p:spPr bwMode="auto">
          <a:xfrm>
            <a:off x="6239732" y="6243610"/>
            <a:ext cx="4333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sp>
        <p:nvSpPr>
          <p:cNvPr id="118" name="Rectangle 63">
            <a:extLst>
              <a:ext uri="{FF2B5EF4-FFF2-40B4-BE49-F238E27FC236}">
                <a16:creationId xmlns:a16="http://schemas.microsoft.com/office/drawing/2014/main" id="{983A6E0E-EC3A-4850-ADD1-487BB20D529B}"/>
              </a:ext>
            </a:extLst>
          </p:cNvPr>
          <p:cNvSpPr>
            <a:spLocks noChangeArrowheads="1"/>
          </p:cNvSpPr>
          <p:nvPr/>
        </p:nvSpPr>
        <p:spPr bwMode="auto">
          <a:xfrm>
            <a:off x="6609239" y="6287987"/>
            <a:ext cx="1677987" cy="36830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Update the parent node</a:t>
            </a:r>
            <a:endParaRPr lang="en-US" altLang="en-US" sz="800" dirty="0">
              <a:solidFill>
                <a:schemeClr val="tx1"/>
              </a:solidFill>
            </a:endParaRPr>
          </a:p>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Update the C2C for the node</a:t>
            </a:r>
            <a:endParaRPr lang="en-US" altLang="en-US" sz="1800" dirty="0">
              <a:solidFill>
                <a:schemeClr val="tx1"/>
              </a:solidFill>
              <a:latin typeface="Arial" panose="020B0604020202020204" pitchFamily="34" charset="0"/>
            </a:endParaRPr>
          </a:p>
        </p:txBody>
      </p:sp>
      <p:sp>
        <p:nvSpPr>
          <p:cNvPr id="119" name="Diamond 192">
            <a:extLst>
              <a:ext uri="{FF2B5EF4-FFF2-40B4-BE49-F238E27FC236}">
                <a16:creationId xmlns:a16="http://schemas.microsoft.com/office/drawing/2014/main" id="{97228B92-637D-479C-92F0-9F70D79B4A69}"/>
              </a:ext>
            </a:extLst>
          </p:cNvPr>
          <p:cNvSpPr>
            <a:spLocks noChangeArrowheads="1"/>
          </p:cNvSpPr>
          <p:nvPr/>
        </p:nvSpPr>
        <p:spPr bwMode="auto">
          <a:xfrm>
            <a:off x="1647383" y="3802395"/>
            <a:ext cx="911225" cy="546100"/>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900">
                <a:solidFill>
                  <a:schemeClr val="tx1"/>
                </a:solidFill>
                <a:latin typeface="Calibri" panose="020F0502020204030204" pitchFamily="34" charset="0"/>
                <a:ea typeface="Calibri" panose="020F0502020204030204" pitchFamily="34" charset="0"/>
                <a:cs typeface="Arial" panose="020B0604020202020204" pitchFamily="34" charset="0"/>
              </a:rPr>
              <a:t>Last action</a:t>
            </a:r>
            <a:endParaRPr lang="en-US" altLang="en-US" sz="1800">
              <a:solidFill>
                <a:schemeClr val="tx1"/>
              </a:solidFill>
              <a:latin typeface="Arial" panose="020B0604020202020204" pitchFamily="34" charset="0"/>
            </a:endParaRPr>
          </a:p>
        </p:txBody>
      </p:sp>
      <p:cxnSp>
        <p:nvCxnSpPr>
          <p:cNvPr id="120" name="Straight Arrow Connector 119">
            <a:extLst>
              <a:ext uri="{FF2B5EF4-FFF2-40B4-BE49-F238E27FC236}">
                <a16:creationId xmlns:a16="http://schemas.microsoft.com/office/drawing/2014/main" id="{02B64538-CE3D-4745-8033-587B9186BD17}"/>
              </a:ext>
            </a:extLst>
          </p:cNvPr>
          <p:cNvCxnSpPr>
            <a:cxnSpLocks/>
            <a:stCxn id="119" idx="0"/>
          </p:cNvCxnSpPr>
          <p:nvPr/>
        </p:nvCxnSpPr>
        <p:spPr>
          <a:xfrm flipV="1">
            <a:off x="2102996" y="3354062"/>
            <a:ext cx="6719" cy="448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704CAFEE-8A17-43EE-A27E-FFE72467E453}"/>
              </a:ext>
            </a:extLst>
          </p:cNvPr>
          <p:cNvCxnSpPr>
            <a:cxnSpLocks/>
          </p:cNvCxnSpPr>
          <p:nvPr/>
        </p:nvCxnSpPr>
        <p:spPr>
          <a:xfrm flipV="1">
            <a:off x="2098109" y="4202695"/>
            <a:ext cx="0" cy="24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Text Box 142">
            <a:extLst>
              <a:ext uri="{FF2B5EF4-FFF2-40B4-BE49-F238E27FC236}">
                <a16:creationId xmlns:a16="http://schemas.microsoft.com/office/drawing/2014/main" id="{C5806294-A357-4065-B84A-E6CA726BDDAF}"/>
              </a:ext>
            </a:extLst>
          </p:cNvPr>
          <p:cNvSpPr txBox="1">
            <a:spLocks noChangeArrowheads="1"/>
          </p:cNvSpPr>
          <p:nvPr/>
        </p:nvSpPr>
        <p:spPr bwMode="auto">
          <a:xfrm>
            <a:off x="1782763" y="3476957"/>
            <a:ext cx="43338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sp>
        <p:nvSpPr>
          <p:cNvPr id="127" name="Rectangle 152">
            <a:extLst>
              <a:ext uri="{FF2B5EF4-FFF2-40B4-BE49-F238E27FC236}">
                <a16:creationId xmlns:a16="http://schemas.microsoft.com/office/drawing/2014/main" id="{59461776-6D66-4DC5-A879-5C141DA9D184}"/>
              </a:ext>
            </a:extLst>
          </p:cNvPr>
          <p:cNvSpPr>
            <a:spLocks noChangeArrowheads="1"/>
          </p:cNvSpPr>
          <p:nvPr/>
        </p:nvSpPr>
        <p:spPr bwMode="auto">
          <a:xfrm>
            <a:off x="0" y="-12498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8" name="Rectangle 158">
            <a:extLst>
              <a:ext uri="{FF2B5EF4-FFF2-40B4-BE49-F238E27FC236}">
                <a16:creationId xmlns:a16="http://schemas.microsoft.com/office/drawing/2014/main" id="{DFF8B53A-E701-4C61-8118-189C4467F5BA}"/>
              </a:ext>
            </a:extLst>
          </p:cNvPr>
          <p:cNvSpPr>
            <a:spLocks noChangeArrowheads="1"/>
          </p:cNvSpPr>
          <p:nvPr/>
        </p:nvSpPr>
        <p:spPr bwMode="auto">
          <a:xfrm>
            <a:off x="0" y="-37113"/>
            <a:ext cx="184731"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11" eaLnBrk="0" fontAlgn="base" hangingPunct="0">
              <a:spcBef>
                <a:spcPct val="0"/>
              </a:spcBef>
              <a:spcAft>
                <a:spcPct val="0"/>
              </a:spcAft>
              <a:buClrTx/>
            </a:pPr>
            <a:endParaRPr lang="en-US" altLang="en-US" sz="800">
              <a:solidFill>
                <a:schemeClr val="tx1"/>
              </a:solidFill>
            </a:endParaRPr>
          </a:p>
          <a:p>
            <a:pPr defTabSz="914411" eaLnBrk="0" fontAlgn="base" hangingPunct="0">
              <a:spcBef>
                <a:spcPct val="0"/>
              </a:spcBef>
              <a:spcAft>
                <a:spcPct val="0"/>
              </a:spcAft>
              <a:buClrTx/>
            </a:pPr>
            <a:br>
              <a:rPr lang="en-US" altLang="en-US" sz="1800">
                <a:solidFill>
                  <a:schemeClr val="tx1"/>
                </a:solidFill>
                <a:latin typeface="Arial" panose="020B0604020202020204" pitchFamily="34" charset="0"/>
              </a:rPr>
            </a:br>
            <a:endParaRPr lang="en-US" altLang="en-US" sz="1800">
              <a:solidFill>
                <a:schemeClr val="tx1"/>
              </a:solidFill>
              <a:latin typeface="Arial" panose="020B0604020202020204" pitchFamily="34" charset="0"/>
            </a:endParaRPr>
          </a:p>
          <a:p>
            <a:pPr defTabSz="914411" eaLnBrk="0" fontAlgn="base" hangingPunct="0">
              <a:spcBef>
                <a:spcPct val="0"/>
              </a:spcBef>
              <a:spcAft>
                <a:spcPct val="0"/>
              </a:spcAft>
              <a:buClrTx/>
            </a:pPr>
            <a:endParaRPr lang="en-US" altLang="en-US" sz="1800">
              <a:solidFill>
                <a:schemeClr val="tx1"/>
              </a:solidFill>
              <a:latin typeface="Arial" panose="020B0604020202020204" pitchFamily="34" charset="0"/>
            </a:endParaRPr>
          </a:p>
        </p:txBody>
      </p:sp>
      <p:cxnSp>
        <p:nvCxnSpPr>
          <p:cNvPr id="130" name="Straight Arrow Connector 129">
            <a:extLst>
              <a:ext uri="{FF2B5EF4-FFF2-40B4-BE49-F238E27FC236}">
                <a16:creationId xmlns:a16="http://schemas.microsoft.com/office/drawing/2014/main" id="{F2E7B5FC-CD22-4064-9B0E-89D9095B6C94}"/>
              </a:ext>
            </a:extLst>
          </p:cNvPr>
          <p:cNvCxnSpPr/>
          <p:nvPr/>
        </p:nvCxnSpPr>
        <p:spPr>
          <a:xfrm rot="20880000" flipH="1">
            <a:off x="2841785" y="1668645"/>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8836E8D2-1980-4FB9-ADBA-0863ACC0F9EB}"/>
              </a:ext>
            </a:extLst>
          </p:cNvPr>
          <p:cNvCxnSpPr>
            <a:cxnSpLocks/>
            <a:stCxn id="87" idx="3"/>
            <a:endCxn id="101" idx="1"/>
          </p:cNvCxnSpPr>
          <p:nvPr/>
        </p:nvCxnSpPr>
        <p:spPr>
          <a:xfrm flipV="1">
            <a:off x="3748790" y="3138724"/>
            <a:ext cx="2257400" cy="8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471B13EE-6A68-4F59-909A-9E7F7356DC01}"/>
              </a:ext>
            </a:extLst>
          </p:cNvPr>
          <p:cNvCxnSpPr>
            <a:cxnSpLocks/>
          </p:cNvCxnSpPr>
          <p:nvPr/>
        </p:nvCxnSpPr>
        <p:spPr>
          <a:xfrm flipV="1">
            <a:off x="5183787" y="4605155"/>
            <a:ext cx="0" cy="702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69ACF538-BC75-4BE5-82DE-7931122D4D91}"/>
              </a:ext>
            </a:extLst>
          </p:cNvPr>
          <p:cNvCxnSpPr>
            <a:cxnSpLocks/>
          </p:cNvCxnSpPr>
          <p:nvPr/>
        </p:nvCxnSpPr>
        <p:spPr>
          <a:xfrm>
            <a:off x="4014549" y="5846687"/>
            <a:ext cx="3998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4CFF0492-37C0-492E-A346-399723727AC4}"/>
              </a:ext>
            </a:extLst>
          </p:cNvPr>
          <p:cNvCxnSpPr>
            <a:cxnSpLocks/>
            <a:endCxn id="102" idx="2"/>
          </p:cNvCxnSpPr>
          <p:nvPr/>
        </p:nvCxnSpPr>
        <p:spPr>
          <a:xfrm flipV="1">
            <a:off x="2846633" y="6265775"/>
            <a:ext cx="0" cy="20465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pic>
        <p:nvPicPr>
          <p:cNvPr id="196" name="Google Shape;115;p16">
            <a:extLst>
              <a:ext uri="{FF2B5EF4-FFF2-40B4-BE49-F238E27FC236}">
                <a16:creationId xmlns:a16="http://schemas.microsoft.com/office/drawing/2014/main" id="{07D80EBF-9081-457A-B216-F9D578A05644}"/>
              </a:ext>
            </a:extLst>
          </p:cNvPr>
          <p:cNvPicPr preferRelativeResize="0"/>
          <p:nvPr/>
        </p:nvPicPr>
        <p:blipFill>
          <a:blip r:embed="rId2">
            <a:alphaModFix/>
          </a:blip>
          <a:stretch>
            <a:fillRect/>
          </a:stretch>
        </p:blipFill>
        <p:spPr>
          <a:xfrm>
            <a:off x="7708454" y="3709063"/>
            <a:ext cx="5284887" cy="3829815"/>
          </a:xfrm>
          <a:prstGeom prst="rect">
            <a:avLst/>
          </a:prstGeom>
          <a:noFill/>
          <a:ln>
            <a:noFill/>
          </a:ln>
        </p:spPr>
      </p:pic>
      <p:cxnSp>
        <p:nvCxnSpPr>
          <p:cNvPr id="201" name="Straight Arrow Connector 200">
            <a:extLst>
              <a:ext uri="{FF2B5EF4-FFF2-40B4-BE49-F238E27FC236}">
                <a16:creationId xmlns:a16="http://schemas.microsoft.com/office/drawing/2014/main" id="{9D234265-8987-4361-B7E1-CA165E9BBE6A}"/>
              </a:ext>
            </a:extLst>
          </p:cNvPr>
          <p:cNvCxnSpPr/>
          <p:nvPr/>
        </p:nvCxnSpPr>
        <p:spPr>
          <a:xfrm rot="20880000" flipH="1">
            <a:off x="2898088" y="4196001"/>
            <a:ext cx="4572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7" name="TextBox 206">
            <a:extLst>
              <a:ext uri="{FF2B5EF4-FFF2-40B4-BE49-F238E27FC236}">
                <a16:creationId xmlns:a16="http://schemas.microsoft.com/office/drawing/2014/main" id="{955F215E-F416-43A7-8395-39DBB09F04F6}"/>
              </a:ext>
            </a:extLst>
          </p:cNvPr>
          <p:cNvSpPr txBox="1"/>
          <p:nvPr/>
        </p:nvSpPr>
        <p:spPr>
          <a:xfrm>
            <a:off x="6461246" y="3176757"/>
            <a:ext cx="6495392" cy="307777"/>
          </a:xfrm>
          <a:prstGeom prst="rect">
            <a:avLst/>
          </a:prstGeom>
          <a:noFill/>
        </p:spPr>
        <p:txBody>
          <a:bodyPr wrap="square">
            <a:spAutoFit/>
          </a:bodyPr>
          <a:lstStyle/>
          <a:p>
            <a:pPr algn="ctr" defTabSz="914411" eaLnBrk="0" fontAlgn="base" hangingPunct="0">
              <a:spcBef>
                <a:spcPct val="0"/>
              </a:spcBef>
              <a:spcAft>
                <a:spcPct val="0"/>
              </a:spcAft>
              <a:buClrTx/>
            </a:pPr>
            <a:r>
              <a:rPr lang="en-US" altLang="en-US" sz="1400" dirty="0">
                <a:solidFill>
                  <a:schemeClr val="tx1"/>
                </a:solidFill>
                <a:latin typeface="Calibri" panose="020F0502020204030204" pitchFamily="34" charset="0"/>
                <a:ea typeface="Calibri" panose="020F0502020204030204" pitchFamily="34" charset="0"/>
                <a:cs typeface="Arial" panose="020B0604020202020204" pitchFamily="34" charset="0"/>
              </a:rPr>
              <a:t>Visualize the shortest path</a:t>
            </a:r>
            <a:endParaRPr lang="en-US" altLang="en-US" sz="2400" dirty="0">
              <a:solidFill>
                <a:schemeClr val="tx1"/>
              </a:solidFill>
              <a:latin typeface="Arial" panose="020B0604020202020204" pitchFamily="34" charset="0"/>
            </a:endParaRPr>
          </a:p>
        </p:txBody>
      </p:sp>
      <p:sp>
        <p:nvSpPr>
          <p:cNvPr id="208" name="Left Brace 207">
            <a:extLst>
              <a:ext uri="{FF2B5EF4-FFF2-40B4-BE49-F238E27FC236}">
                <a16:creationId xmlns:a16="http://schemas.microsoft.com/office/drawing/2014/main" id="{D4F06B98-7AFB-4787-B2B4-1355EC7B831F}"/>
              </a:ext>
            </a:extLst>
          </p:cNvPr>
          <p:cNvSpPr/>
          <p:nvPr/>
        </p:nvSpPr>
        <p:spPr>
          <a:xfrm rot="5400000">
            <a:off x="9730299" y="2539646"/>
            <a:ext cx="147069" cy="2096140"/>
          </a:xfrm>
          <a:prstGeom prst="leftBrace">
            <a:avLst>
              <a:gd name="adj1" fmla="val 8333"/>
              <a:gd name="adj2" fmla="val 5050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3482186F-40EF-44E0-88FB-F349B4AAEA59}"/>
              </a:ext>
            </a:extLst>
          </p:cNvPr>
          <p:cNvCxnSpPr>
            <a:cxnSpLocks/>
            <a:stCxn id="118" idx="0"/>
          </p:cNvCxnSpPr>
          <p:nvPr/>
        </p:nvCxnSpPr>
        <p:spPr>
          <a:xfrm flipH="1" flipV="1">
            <a:off x="7448232" y="4605155"/>
            <a:ext cx="1" cy="16828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F81A588-8DD5-4567-BE16-052FC0E5782E}"/>
              </a:ext>
            </a:extLst>
          </p:cNvPr>
          <p:cNvCxnSpPr>
            <a:cxnSpLocks/>
          </p:cNvCxnSpPr>
          <p:nvPr/>
        </p:nvCxnSpPr>
        <p:spPr>
          <a:xfrm flipH="1">
            <a:off x="5594220" y="4596597"/>
            <a:ext cx="1854012" cy="1224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9" name="Diamond 54">
            <a:extLst>
              <a:ext uri="{FF2B5EF4-FFF2-40B4-BE49-F238E27FC236}">
                <a16:creationId xmlns:a16="http://schemas.microsoft.com/office/drawing/2014/main" id="{A6A9DA80-6F8D-4D3F-B83B-4CA6247B8880}"/>
              </a:ext>
            </a:extLst>
          </p:cNvPr>
          <p:cNvSpPr>
            <a:spLocks noChangeArrowheads="1"/>
          </p:cNvSpPr>
          <p:nvPr/>
        </p:nvSpPr>
        <p:spPr bwMode="auto">
          <a:xfrm>
            <a:off x="4950461" y="6186254"/>
            <a:ext cx="1398588" cy="569913"/>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000" dirty="0">
                <a:solidFill>
                  <a:schemeClr val="tx1"/>
                </a:solidFill>
                <a:latin typeface="Calibri" panose="020F0502020204030204" pitchFamily="34" charset="0"/>
                <a:ea typeface="Calibri" panose="020F0502020204030204" pitchFamily="34" charset="0"/>
                <a:cs typeface="Arial" panose="020B0604020202020204" pitchFamily="34" charset="0"/>
              </a:rPr>
              <a:t>Previous C2C &gt; New C2C </a:t>
            </a:r>
            <a:endParaRPr lang="en-US" altLang="en-US" sz="1000" dirty="0">
              <a:solidFill>
                <a:schemeClr val="tx1"/>
              </a:solidFill>
              <a:latin typeface="Arial" panose="020B0604020202020204" pitchFamily="34" charset="0"/>
            </a:endParaRPr>
          </a:p>
        </p:txBody>
      </p:sp>
      <p:cxnSp>
        <p:nvCxnSpPr>
          <p:cNvPr id="83" name="Straight Arrow Connector 82">
            <a:extLst>
              <a:ext uri="{FF2B5EF4-FFF2-40B4-BE49-F238E27FC236}">
                <a16:creationId xmlns:a16="http://schemas.microsoft.com/office/drawing/2014/main" id="{0DBD83EC-C1E1-4EF8-BA59-FE6C1485BAF3}"/>
              </a:ext>
            </a:extLst>
          </p:cNvPr>
          <p:cNvCxnSpPr>
            <a:cxnSpLocks/>
            <a:stCxn id="111" idx="3"/>
            <a:endCxn id="79" idx="1"/>
          </p:cNvCxnSpPr>
          <p:nvPr/>
        </p:nvCxnSpPr>
        <p:spPr>
          <a:xfrm>
            <a:off x="4707608" y="6470428"/>
            <a:ext cx="242853" cy="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 Box 122">
            <a:extLst>
              <a:ext uri="{FF2B5EF4-FFF2-40B4-BE49-F238E27FC236}">
                <a16:creationId xmlns:a16="http://schemas.microsoft.com/office/drawing/2014/main" id="{CF81C770-FB7A-4363-8818-C965BB124E9D}"/>
              </a:ext>
            </a:extLst>
          </p:cNvPr>
          <p:cNvSpPr txBox="1">
            <a:spLocks noChangeArrowheads="1"/>
          </p:cNvSpPr>
          <p:nvPr/>
        </p:nvSpPr>
        <p:spPr bwMode="auto">
          <a:xfrm>
            <a:off x="4209620" y="6110782"/>
            <a:ext cx="4333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No</a:t>
            </a:r>
            <a:endParaRPr lang="en-US" altLang="en-US" sz="1800" dirty="0">
              <a:solidFill>
                <a:schemeClr val="tx1"/>
              </a:solidFill>
              <a:latin typeface="Arial" panose="020B0604020202020204" pitchFamily="34" charset="0"/>
            </a:endParaRPr>
          </a:p>
        </p:txBody>
      </p:sp>
      <p:sp>
        <p:nvSpPr>
          <p:cNvPr id="64" name="Rectangle 50">
            <a:extLst>
              <a:ext uri="{FF2B5EF4-FFF2-40B4-BE49-F238E27FC236}">
                <a16:creationId xmlns:a16="http://schemas.microsoft.com/office/drawing/2014/main" id="{90E0BFE9-5F79-41FE-AFAB-BC1CFB85E023}"/>
              </a:ext>
            </a:extLst>
          </p:cNvPr>
          <p:cNvSpPr>
            <a:spLocks noChangeArrowheads="1"/>
          </p:cNvSpPr>
          <p:nvPr/>
        </p:nvSpPr>
        <p:spPr bwMode="auto">
          <a:xfrm>
            <a:off x="4756068" y="295351"/>
            <a:ext cx="3431491" cy="608012"/>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b="1" dirty="0">
                <a:solidFill>
                  <a:schemeClr val="tx1"/>
                </a:solidFill>
                <a:latin typeface="The Serif Hand Extrablack" panose="020B0604020202020204" pitchFamily="66" charset="0"/>
                <a:ea typeface="Calibri" panose="020F0502020204030204" pitchFamily="34" charset="0"/>
                <a:cs typeface="Times New Roman" panose="02020603050405020304" pitchFamily="18" charset="0"/>
              </a:rPr>
              <a:t>Project 2- Dijkstra algorithm </a:t>
            </a:r>
            <a:endParaRPr lang="en-US" altLang="en-US" b="1" dirty="0">
              <a:solidFill>
                <a:schemeClr val="tx1"/>
              </a:solidFill>
              <a:latin typeface="The Serif Hand Extrablack" panose="020B0604020202020204" pitchFamily="66" charset="0"/>
              <a:cs typeface="Times New Roman" panose="02020603050405020304" pitchFamily="18" charset="0"/>
            </a:endParaRPr>
          </a:p>
        </p:txBody>
      </p:sp>
      <p:sp>
        <p:nvSpPr>
          <p:cNvPr id="103" name="Diamond 192">
            <a:extLst>
              <a:ext uri="{FF2B5EF4-FFF2-40B4-BE49-F238E27FC236}">
                <a16:creationId xmlns:a16="http://schemas.microsoft.com/office/drawing/2014/main" id="{D401687E-502B-45D6-845B-F7BF33F37EAA}"/>
              </a:ext>
            </a:extLst>
          </p:cNvPr>
          <p:cNvSpPr>
            <a:spLocks noChangeArrowheads="1"/>
          </p:cNvSpPr>
          <p:nvPr/>
        </p:nvSpPr>
        <p:spPr bwMode="auto">
          <a:xfrm>
            <a:off x="4288797" y="2872217"/>
            <a:ext cx="911225" cy="546100"/>
          </a:xfrm>
          <a:prstGeom prst="diamond">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900" dirty="0">
                <a:solidFill>
                  <a:schemeClr val="tx1"/>
                </a:solidFill>
                <a:latin typeface="Calibri" panose="020F0502020204030204" pitchFamily="34" charset="0"/>
                <a:ea typeface="Calibri" panose="020F0502020204030204" pitchFamily="34" charset="0"/>
                <a:cs typeface="Arial" panose="020B0604020202020204" pitchFamily="34" charset="0"/>
              </a:rPr>
              <a:t>Open list empty </a:t>
            </a:r>
            <a:endParaRPr lang="en-US" altLang="en-US" sz="1800" dirty="0">
              <a:solidFill>
                <a:schemeClr val="tx1"/>
              </a:solidFill>
              <a:latin typeface="Arial" panose="020B0604020202020204" pitchFamily="34" charset="0"/>
            </a:endParaRPr>
          </a:p>
        </p:txBody>
      </p:sp>
      <p:sp>
        <p:nvSpPr>
          <p:cNvPr id="106" name="Text Box 2">
            <a:extLst>
              <a:ext uri="{FF2B5EF4-FFF2-40B4-BE49-F238E27FC236}">
                <a16:creationId xmlns:a16="http://schemas.microsoft.com/office/drawing/2014/main" id="{DAD210F8-55F0-4195-9D91-1967408ED31D}"/>
              </a:ext>
            </a:extLst>
          </p:cNvPr>
          <p:cNvSpPr txBox="1">
            <a:spLocks noChangeArrowheads="1"/>
          </p:cNvSpPr>
          <p:nvPr/>
        </p:nvSpPr>
        <p:spPr bwMode="auto">
          <a:xfrm>
            <a:off x="5405241" y="2925528"/>
            <a:ext cx="433387" cy="33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latin typeface="Calibri" panose="020F0502020204030204" pitchFamily="34" charset="0"/>
                <a:cs typeface="Arial" panose="020B0604020202020204" pitchFamily="34" charset="0"/>
              </a:rPr>
              <a:t>No</a:t>
            </a:r>
            <a:endParaRPr lang="en-US" altLang="en-US" sz="1800" dirty="0">
              <a:solidFill>
                <a:schemeClr val="tx1"/>
              </a:solidFill>
              <a:latin typeface="Arial" panose="020B0604020202020204" pitchFamily="34" charset="0"/>
            </a:endParaRPr>
          </a:p>
        </p:txBody>
      </p:sp>
      <p:cxnSp>
        <p:nvCxnSpPr>
          <p:cNvPr id="108" name="Straight Arrow Connector 107">
            <a:extLst>
              <a:ext uri="{FF2B5EF4-FFF2-40B4-BE49-F238E27FC236}">
                <a16:creationId xmlns:a16="http://schemas.microsoft.com/office/drawing/2014/main" id="{D53200D5-1FF9-477C-BC8F-7C8E6E1EA0C6}"/>
              </a:ext>
            </a:extLst>
          </p:cNvPr>
          <p:cNvCxnSpPr>
            <a:cxnSpLocks/>
          </p:cNvCxnSpPr>
          <p:nvPr/>
        </p:nvCxnSpPr>
        <p:spPr>
          <a:xfrm flipV="1">
            <a:off x="4745902" y="2598290"/>
            <a:ext cx="908239" cy="18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 Box 2">
            <a:extLst>
              <a:ext uri="{FF2B5EF4-FFF2-40B4-BE49-F238E27FC236}">
                <a16:creationId xmlns:a16="http://schemas.microsoft.com/office/drawing/2014/main" id="{88C4DC14-A31E-4DEB-8716-5D24F9A94508}"/>
              </a:ext>
            </a:extLst>
          </p:cNvPr>
          <p:cNvSpPr txBox="1">
            <a:spLocks noChangeArrowheads="1"/>
          </p:cNvSpPr>
          <p:nvPr/>
        </p:nvSpPr>
        <p:spPr bwMode="auto">
          <a:xfrm>
            <a:off x="4403054" y="2639712"/>
            <a:ext cx="433387" cy="33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11" eaLnBrk="0" fontAlgn="base" hangingPunct="0">
              <a:spcBef>
                <a:spcPct val="0"/>
              </a:spcBef>
              <a:spcAft>
                <a:spcPct val="0"/>
              </a:spcAft>
              <a:buClrTx/>
            </a:pPr>
            <a:r>
              <a:rPr lang="en-US" altLang="en-US" sz="1100" dirty="0">
                <a:latin typeface="Calibri" panose="020F0502020204030204" pitchFamily="34" charset="0"/>
                <a:cs typeface="Arial" panose="020B0604020202020204" pitchFamily="34" charset="0"/>
              </a:rPr>
              <a:t>Yes</a:t>
            </a:r>
            <a:endParaRPr lang="en-US" altLang="en-US" sz="1800" dirty="0">
              <a:solidFill>
                <a:schemeClr val="tx1"/>
              </a:solidFill>
              <a:latin typeface="Arial" panose="020B0604020202020204" pitchFamily="34" charset="0"/>
            </a:endParaRPr>
          </a:p>
        </p:txBody>
      </p:sp>
      <p:sp>
        <p:nvSpPr>
          <p:cNvPr id="113" name="Rectangle 39">
            <a:extLst>
              <a:ext uri="{FF2B5EF4-FFF2-40B4-BE49-F238E27FC236}">
                <a16:creationId xmlns:a16="http://schemas.microsoft.com/office/drawing/2014/main" id="{CF8E2EAF-0B40-4143-A357-F38D31E78C96}"/>
              </a:ext>
            </a:extLst>
          </p:cNvPr>
          <p:cNvSpPr>
            <a:spLocks noChangeArrowheads="1"/>
          </p:cNvSpPr>
          <p:nvPr/>
        </p:nvSpPr>
        <p:spPr bwMode="auto">
          <a:xfrm>
            <a:off x="5666226" y="2403519"/>
            <a:ext cx="1252538" cy="400050"/>
          </a:xfrm>
          <a:prstGeom prst="rect">
            <a:avLst/>
          </a:prstGeom>
          <a:solidFill>
            <a:srgbClr val="4472C4"/>
          </a:solidFill>
          <a:ln w="12700">
            <a:solidFill>
              <a:srgbClr val="1F3763"/>
            </a:solid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sz="1100" dirty="0">
                <a:solidFill>
                  <a:schemeClr val="tx1"/>
                </a:solidFill>
                <a:latin typeface="Calibri" panose="020F0502020204030204" pitchFamily="34" charset="0"/>
                <a:ea typeface="Calibri" panose="020F0502020204030204" pitchFamily="34" charset="0"/>
                <a:cs typeface="Arial" panose="020B0604020202020204" pitchFamily="34" charset="0"/>
              </a:rPr>
              <a:t>No solution found</a:t>
            </a:r>
            <a:endParaRPr lang="en-US" altLang="en-US" sz="1800" dirty="0">
              <a:solidFill>
                <a:schemeClr val="tx1"/>
              </a:solidFill>
              <a:latin typeface="Arial" panose="020B0604020202020204" pitchFamily="34" charset="0"/>
            </a:endParaRPr>
          </a:p>
        </p:txBody>
      </p:sp>
      <p:cxnSp>
        <p:nvCxnSpPr>
          <p:cNvPr id="114" name="Straight Arrow Connector 113">
            <a:extLst>
              <a:ext uri="{FF2B5EF4-FFF2-40B4-BE49-F238E27FC236}">
                <a16:creationId xmlns:a16="http://schemas.microsoft.com/office/drawing/2014/main" id="{BD5964B2-61E7-4077-98E2-A4186834AE73}"/>
              </a:ext>
            </a:extLst>
          </p:cNvPr>
          <p:cNvCxnSpPr>
            <a:cxnSpLocks/>
          </p:cNvCxnSpPr>
          <p:nvPr/>
        </p:nvCxnSpPr>
        <p:spPr>
          <a:xfrm flipV="1">
            <a:off x="4744409" y="2624932"/>
            <a:ext cx="0" cy="3401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15" name="Rectangle 50">
            <a:extLst>
              <a:ext uri="{FF2B5EF4-FFF2-40B4-BE49-F238E27FC236}">
                <a16:creationId xmlns:a16="http://schemas.microsoft.com/office/drawing/2014/main" id="{C48FC528-FA91-4E50-8CB8-D7AA69CEC875}"/>
              </a:ext>
            </a:extLst>
          </p:cNvPr>
          <p:cNvSpPr>
            <a:spLocks noChangeArrowheads="1"/>
          </p:cNvSpPr>
          <p:nvPr/>
        </p:nvSpPr>
        <p:spPr bwMode="auto">
          <a:xfrm>
            <a:off x="-1215341" y="27163"/>
            <a:ext cx="3431491" cy="608012"/>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algn="ctr" defTabSz="914411" eaLnBrk="0" fontAlgn="base" hangingPunct="0">
              <a:spcBef>
                <a:spcPct val="0"/>
              </a:spcBef>
              <a:spcAft>
                <a:spcPct val="0"/>
              </a:spcAft>
              <a:buClrTx/>
            </a:pPr>
            <a:r>
              <a:rPr lang="en-US" altLang="en-US" b="1" dirty="0">
                <a:solidFill>
                  <a:schemeClr val="tx1"/>
                </a:solidFill>
                <a:latin typeface="The Serif Hand Extrablack" panose="020B0604020202020204" pitchFamily="66" charset="0"/>
                <a:ea typeface="Calibri" panose="020F0502020204030204" pitchFamily="34" charset="0"/>
                <a:cs typeface="Times New Roman" panose="02020603050405020304" pitchFamily="18" charset="0"/>
              </a:rPr>
              <a:t>Or</a:t>
            </a:r>
            <a:endParaRPr lang="en-US" altLang="en-US" b="1" dirty="0">
              <a:solidFill>
                <a:schemeClr val="tx1"/>
              </a:solidFill>
              <a:latin typeface="The Serif Hand Extrablack" panose="020B0604020202020204" pitchFamily="66" charset="0"/>
              <a:cs typeface="Times New Roman" panose="02020603050405020304" pitchFamily="18" charset="0"/>
            </a:endParaRPr>
          </a:p>
        </p:txBody>
      </p:sp>
    </p:spTree>
    <p:extLst>
      <p:ext uri="{BB962C8B-B14F-4D97-AF65-F5344CB8AC3E}">
        <p14:creationId xmlns:p14="http://schemas.microsoft.com/office/powerpoint/2010/main" val="164234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810492" y="226585"/>
            <a:ext cx="10515600" cy="1325563"/>
          </a:xfrm>
          <a:prstGeom prst="rect">
            <a:avLst/>
          </a:prstGeom>
          <a:noFill/>
          <a:ln>
            <a:noFill/>
          </a:ln>
        </p:spPr>
        <p:txBody>
          <a:bodyPr spcFirstLastPara="1" wrap="square" lIns="91425" tIns="45700" rIns="91425" bIns="45700" anchor="ctr" anchorCtr="0">
            <a:noAutofit/>
          </a:bodyPr>
          <a:lstStyle/>
          <a:p>
            <a:pPr algn="ctr">
              <a:buSzPts val="4400"/>
            </a:pPr>
            <a:r>
              <a:rPr lang="en-US"/>
              <a:t>Project 2 Description</a:t>
            </a:r>
            <a:endParaRPr/>
          </a:p>
        </p:txBody>
      </p:sp>
      <p:sp>
        <p:nvSpPr>
          <p:cNvPr id="121" name="Google Shape;121;p17"/>
          <p:cNvSpPr txBox="1">
            <a:spLocks noGrp="1"/>
          </p:cNvSpPr>
          <p:nvPr>
            <p:ph type="body" idx="1"/>
          </p:nvPr>
        </p:nvSpPr>
        <p:spPr>
          <a:xfrm>
            <a:off x="1023050" y="1578656"/>
            <a:ext cx="10515600" cy="5052759"/>
          </a:xfrm>
          <a:prstGeom prst="rect">
            <a:avLst/>
          </a:prstGeom>
          <a:noFill/>
          <a:ln>
            <a:noFill/>
          </a:ln>
        </p:spPr>
        <p:txBody>
          <a:bodyPr spcFirstLastPara="1" wrap="square" lIns="91425" tIns="45700" rIns="91425" bIns="45700" anchor="t" anchorCtr="0">
            <a:noAutofit/>
          </a:bodyPr>
          <a:lstStyle/>
          <a:p>
            <a:pPr marL="0" indent="0">
              <a:lnSpc>
                <a:spcPct val="70000"/>
              </a:lnSpc>
              <a:spcBef>
                <a:spcPts val="0"/>
              </a:spcBef>
              <a:buSzPts val="1960"/>
              <a:buNone/>
            </a:pPr>
            <a:endParaRPr sz="1960" dirty="0"/>
          </a:p>
          <a:p>
            <a:pPr marL="0" indent="0">
              <a:lnSpc>
                <a:spcPct val="70000"/>
              </a:lnSpc>
              <a:spcBef>
                <a:spcPts val="0"/>
              </a:spcBef>
              <a:buSzPts val="1960"/>
              <a:buNone/>
            </a:pPr>
            <a:endParaRPr sz="1960" dirty="0"/>
          </a:p>
          <a:p>
            <a:pPr marL="0" indent="0">
              <a:lnSpc>
                <a:spcPct val="70000"/>
              </a:lnSpc>
              <a:buNone/>
            </a:pPr>
            <a:endParaRPr sz="1960" dirty="0"/>
          </a:p>
          <a:p>
            <a:pPr marL="0" indent="0">
              <a:lnSpc>
                <a:spcPct val="70000"/>
              </a:lnSpc>
              <a:buNone/>
            </a:pPr>
            <a:endParaRPr sz="1960" dirty="0"/>
          </a:p>
          <a:p>
            <a:pPr marL="0" indent="0">
              <a:lnSpc>
                <a:spcPct val="70000"/>
              </a:lnSpc>
              <a:buNone/>
            </a:pPr>
            <a:endParaRPr sz="1960" dirty="0"/>
          </a:p>
          <a:p>
            <a:pPr marL="0" indent="0">
              <a:lnSpc>
                <a:spcPct val="70000"/>
              </a:lnSpc>
              <a:buNone/>
            </a:pPr>
            <a:endParaRPr sz="1960" dirty="0"/>
          </a:p>
          <a:p>
            <a:pPr marL="0" indent="0">
              <a:lnSpc>
                <a:spcPct val="70000"/>
              </a:lnSpc>
              <a:buNone/>
            </a:pPr>
            <a:endParaRPr sz="1960" dirty="0"/>
          </a:p>
          <a:p>
            <a:pPr marL="0" indent="0" algn="just">
              <a:lnSpc>
                <a:spcPct val="100000"/>
              </a:lnSpc>
              <a:buSzPts val="1960"/>
              <a:buNone/>
            </a:pPr>
            <a:endParaRPr sz="1960" b="1" dirty="0"/>
          </a:p>
          <a:p>
            <a:pPr marL="0" indent="0" algn="just">
              <a:lnSpc>
                <a:spcPct val="100000"/>
              </a:lnSpc>
              <a:buSzPts val="1960"/>
              <a:buNone/>
            </a:pPr>
            <a:endParaRPr lang="en-US" sz="1960" b="1" dirty="0"/>
          </a:p>
          <a:p>
            <a:pPr marL="0" indent="0" algn="just">
              <a:lnSpc>
                <a:spcPct val="100000"/>
              </a:lnSpc>
              <a:buSzPts val="1960"/>
              <a:buNone/>
            </a:pPr>
            <a:r>
              <a:rPr lang="en-US" sz="1960" b="1" dirty="0"/>
              <a:t>Project Assumption: </a:t>
            </a:r>
            <a:r>
              <a:rPr lang="en-US" sz="1960" dirty="0"/>
              <a:t>Workspace is an 8 connected space, that means now you can move the robot in up, down, left, right &amp; diagonally between up-left, up-right, down-left and down-right directions. </a:t>
            </a:r>
          </a:p>
          <a:p>
            <a:pPr marL="0" indent="0" algn="just">
              <a:lnSpc>
                <a:spcPct val="100000"/>
              </a:lnSpc>
              <a:buSzPts val="1960"/>
              <a:buNone/>
            </a:pPr>
            <a:endParaRPr sz="1960" b="1" dirty="0"/>
          </a:p>
          <a:p>
            <a:pPr marL="0" indent="0" algn="ctr">
              <a:lnSpc>
                <a:spcPct val="100000"/>
              </a:lnSpc>
              <a:buSzPts val="1960"/>
              <a:buNone/>
            </a:pPr>
            <a:r>
              <a:rPr lang="en-US" b="1" dirty="0"/>
              <a:t>Action sets= {(1,0), (-1,0), (0,1), (0,-1), (1,1), (-1,1),(1,-1),(-1,-1)}</a:t>
            </a:r>
            <a:endParaRPr b="1" dirty="0"/>
          </a:p>
          <a:p>
            <a:pPr marL="228603" indent="-104141">
              <a:lnSpc>
                <a:spcPct val="70000"/>
              </a:lnSpc>
              <a:buSzPts val="1960"/>
              <a:buNone/>
            </a:pPr>
            <a:endParaRPr sz="1960" dirty="0"/>
          </a:p>
          <a:p>
            <a:pPr marL="0" indent="0">
              <a:lnSpc>
                <a:spcPct val="70000"/>
              </a:lnSpc>
              <a:buSzPts val="1960"/>
              <a:buNone/>
            </a:pPr>
            <a:endParaRPr sz="1960" dirty="0"/>
          </a:p>
          <a:p>
            <a:pPr marL="0" indent="0">
              <a:lnSpc>
                <a:spcPct val="70000"/>
              </a:lnSpc>
              <a:buSzPts val="1960"/>
              <a:buNone/>
            </a:pPr>
            <a:endParaRPr sz="1960" dirty="0"/>
          </a:p>
          <a:p>
            <a:pPr marL="228603" indent="-104141">
              <a:lnSpc>
                <a:spcPct val="70000"/>
              </a:lnSpc>
              <a:buSzPts val="1960"/>
              <a:buNone/>
            </a:pPr>
            <a:endParaRPr sz="1960" dirty="0"/>
          </a:p>
          <a:p>
            <a:pPr marL="228603" indent="-104141">
              <a:lnSpc>
                <a:spcPct val="70000"/>
              </a:lnSpc>
              <a:buSzPts val="1960"/>
              <a:buNone/>
            </a:pPr>
            <a:endParaRPr sz="1960" dirty="0"/>
          </a:p>
        </p:txBody>
      </p:sp>
      <p:pic>
        <p:nvPicPr>
          <p:cNvPr id="3" name="Picture 2">
            <a:extLst>
              <a:ext uri="{FF2B5EF4-FFF2-40B4-BE49-F238E27FC236}">
                <a16:creationId xmlns:a16="http://schemas.microsoft.com/office/drawing/2014/main" id="{D97299BB-0338-4157-AA7A-E8D1954A415B}"/>
              </a:ext>
            </a:extLst>
          </p:cNvPr>
          <p:cNvPicPr>
            <a:picLocks noChangeAspect="1"/>
          </p:cNvPicPr>
          <p:nvPr/>
        </p:nvPicPr>
        <p:blipFill>
          <a:blip r:embed="rId3"/>
          <a:stretch>
            <a:fillRect/>
          </a:stretch>
        </p:blipFill>
        <p:spPr>
          <a:xfrm>
            <a:off x="3994850" y="1416603"/>
            <a:ext cx="4572000" cy="3038475"/>
          </a:xfrm>
          <a:prstGeom prst="rect">
            <a:avLst/>
          </a:prstGeom>
        </p:spPr>
      </p:pic>
      <p:sp>
        <p:nvSpPr>
          <p:cNvPr id="2" name="TextBox 1">
            <a:extLst>
              <a:ext uri="{FF2B5EF4-FFF2-40B4-BE49-F238E27FC236}">
                <a16:creationId xmlns:a16="http://schemas.microsoft.com/office/drawing/2014/main" id="{4A91E371-1192-415E-B230-FAE5B91209D1}"/>
              </a:ext>
            </a:extLst>
          </p:cNvPr>
          <p:cNvSpPr txBox="1"/>
          <p:nvPr/>
        </p:nvSpPr>
        <p:spPr>
          <a:xfrm>
            <a:off x="7234029" y="1288517"/>
            <a:ext cx="906017" cy="307777"/>
          </a:xfrm>
          <a:prstGeom prst="rect">
            <a:avLst/>
          </a:prstGeom>
          <a:noFill/>
        </p:spPr>
        <p:txBody>
          <a:bodyPr wrap="none" rtlCol="0">
            <a:spAutoFit/>
          </a:bodyPr>
          <a:lstStyle/>
          <a:p>
            <a:r>
              <a:rPr lang="en-US" dirty="0"/>
              <a:t>Cost=1.4</a:t>
            </a:r>
          </a:p>
        </p:txBody>
      </p:sp>
      <p:sp>
        <p:nvSpPr>
          <p:cNvPr id="6" name="TextBox 5">
            <a:extLst>
              <a:ext uri="{FF2B5EF4-FFF2-40B4-BE49-F238E27FC236}">
                <a16:creationId xmlns:a16="http://schemas.microsoft.com/office/drawing/2014/main" id="{00368D8D-A32C-4BD1-856C-117F0C6EC84A}"/>
              </a:ext>
            </a:extLst>
          </p:cNvPr>
          <p:cNvSpPr txBox="1"/>
          <p:nvPr/>
        </p:nvSpPr>
        <p:spPr>
          <a:xfrm>
            <a:off x="7424908" y="3983190"/>
            <a:ext cx="906017" cy="307777"/>
          </a:xfrm>
          <a:prstGeom prst="rect">
            <a:avLst/>
          </a:prstGeom>
          <a:noFill/>
        </p:spPr>
        <p:txBody>
          <a:bodyPr wrap="none" rtlCol="0">
            <a:spAutoFit/>
          </a:bodyPr>
          <a:lstStyle/>
          <a:p>
            <a:r>
              <a:rPr lang="en-US" dirty="0"/>
              <a:t>Cost=1.4</a:t>
            </a:r>
          </a:p>
        </p:txBody>
      </p:sp>
      <p:sp>
        <p:nvSpPr>
          <p:cNvPr id="7" name="TextBox 6">
            <a:extLst>
              <a:ext uri="{FF2B5EF4-FFF2-40B4-BE49-F238E27FC236}">
                <a16:creationId xmlns:a16="http://schemas.microsoft.com/office/drawing/2014/main" id="{7EF30436-89E0-464F-84B3-18A676C2965C}"/>
              </a:ext>
            </a:extLst>
          </p:cNvPr>
          <p:cNvSpPr txBox="1"/>
          <p:nvPr/>
        </p:nvSpPr>
        <p:spPr>
          <a:xfrm>
            <a:off x="4212657" y="4000212"/>
            <a:ext cx="906017" cy="307777"/>
          </a:xfrm>
          <a:prstGeom prst="rect">
            <a:avLst/>
          </a:prstGeom>
          <a:noFill/>
        </p:spPr>
        <p:txBody>
          <a:bodyPr wrap="none" rtlCol="0">
            <a:spAutoFit/>
          </a:bodyPr>
          <a:lstStyle/>
          <a:p>
            <a:r>
              <a:rPr lang="en-US" dirty="0"/>
              <a:t>Cost=1.4</a:t>
            </a:r>
          </a:p>
        </p:txBody>
      </p:sp>
      <p:sp>
        <p:nvSpPr>
          <p:cNvPr id="8" name="TextBox 7">
            <a:extLst>
              <a:ext uri="{FF2B5EF4-FFF2-40B4-BE49-F238E27FC236}">
                <a16:creationId xmlns:a16="http://schemas.microsoft.com/office/drawing/2014/main" id="{6D9C4E5E-1C19-4701-876D-E4EB6CF7B6D2}"/>
              </a:ext>
            </a:extLst>
          </p:cNvPr>
          <p:cNvSpPr txBox="1"/>
          <p:nvPr/>
        </p:nvSpPr>
        <p:spPr>
          <a:xfrm>
            <a:off x="4361648" y="1270879"/>
            <a:ext cx="906017" cy="307777"/>
          </a:xfrm>
          <a:prstGeom prst="rect">
            <a:avLst/>
          </a:prstGeom>
          <a:noFill/>
        </p:spPr>
        <p:txBody>
          <a:bodyPr wrap="none" rtlCol="0">
            <a:spAutoFit/>
          </a:bodyPr>
          <a:lstStyle/>
          <a:p>
            <a:r>
              <a:rPr lang="en-US" dirty="0"/>
              <a:t>Cost=1.4</a:t>
            </a:r>
          </a:p>
        </p:txBody>
      </p:sp>
      <p:sp>
        <p:nvSpPr>
          <p:cNvPr id="9" name="TextBox 8">
            <a:extLst>
              <a:ext uri="{FF2B5EF4-FFF2-40B4-BE49-F238E27FC236}">
                <a16:creationId xmlns:a16="http://schemas.microsoft.com/office/drawing/2014/main" id="{DD506979-1E5A-48CF-B1FC-6DB0F7FE4323}"/>
              </a:ext>
            </a:extLst>
          </p:cNvPr>
          <p:cNvSpPr txBox="1"/>
          <p:nvPr/>
        </p:nvSpPr>
        <p:spPr>
          <a:xfrm>
            <a:off x="5807607" y="1257625"/>
            <a:ext cx="756938" cy="307777"/>
          </a:xfrm>
          <a:prstGeom prst="rect">
            <a:avLst/>
          </a:prstGeom>
          <a:noFill/>
        </p:spPr>
        <p:txBody>
          <a:bodyPr wrap="none" rtlCol="0">
            <a:spAutoFit/>
          </a:bodyPr>
          <a:lstStyle/>
          <a:p>
            <a:r>
              <a:rPr lang="en-US" dirty="0"/>
              <a:t>Cost=1</a:t>
            </a:r>
          </a:p>
        </p:txBody>
      </p:sp>
      <p:sp>
        <p:nvSpPr>
          <p:cNvPr id="10" name="TextBox 9">
            <a:extLst>
              <a:ext uri="{FF2B5EF4-FFF2-40B4-BE49-F238E27FC236}">
                <a16:creationId xmlns:a16="http://schemas.microsoft.com/office/drawing/2014/main" id="{BF44E74A-C7FD-4364-8EC3-D00B7BD10D80}"/>
              </a:ext>
            </a:extLst>
          </p:cNvPr>
          <p:cNvSpPr txBox="1"/>
          <p:nvPr/>
        </p:nvSpPr>
        <p:spPr>
          <a:xfrm>
            <a:off x="7292406" y="2478535"/>
            <a:ext cx="756938" cy="307777"/>
          </a:xfrm>
          <a:prstGeom prst="rect">
            <a:avLst/>
          </a:prstGeom>
          <a:noFill/>
        </p:spPr>
        <p:txBody>
          <a:bodyPr wrap="none" rtlCol="0">
            <a:spAutoFit/>
          </a:bodyPr>
          <a:lstStyle/>
          <a:p>
            <a:r>
              <a:rPr lang="en-US" dirty="0"/>
              <a:t>Cost=1</a:t>
            </a:r>
          </a:p>
        </p:txBody>
      </p:sp>
      <p:sp>
        <p:nvSpPr>
          <p:cNvPr id="13" name="TextBox 12">
            <a:extLst>
              <a:ext uri="{FF2B5EF4-FFF2-40B4-BE49-F238E27FC236}">
                <a16:creationId xmlns:a16="http://schemas.microsoft.com/office/drawing/2014/main" id="{0FB1723F-75F8-493C-A9DB-740951362C5B}"/>
              </a:ext>
            </a:extLst>
          </p:cNvPr>
          <p:cNvSpPr txBox="1"/>
          <p:nvPr/>
        </p:nvSpPr>
        <p:spPr>
          <a:xfrm>
            <a:off x="5797097" y="3954776"/>
            <a:ext cx="756938" cy="307777"/>
          </a:xfrm>
          <a:prstGeom prst="rect">
            <a:avLst/>
          </a:prstGeom>
          <a:noFill/>
        </p:spPr>
        <p:txBody>
          <a:bodyPr wrap="none" rtlCol="0">
            <a:spAutoFit/>
          </a:bodyPr>
          <a:lstStyle/>
          <a:p>
            <a:r>
              <a:rPr lang="en-US" dirty="0"/>
              <a:t>Cost=1</a:t>
            </a:r>
          </a:p>
        </p:txBody>
      </p:sp>
      <p:sp>
        <p:nvSpPr>
          <p:cNvPr id="14" name="TextBox 13">
            <a:extLst>
              <a:ext uri="{FF2B5EF4-FFF2-40B4-BE49-F238E27FC236}">
                <a16:creationId xmlns:a16="http://schemas.microsoft.com/office/drawing/2014/main" id="{B8CC6C1D-BEC5-41BF-BB14-5A5A8657AAAC}"/>
              </a:ext>
            </a:extLst>
          </p:cNvPr>
          <p:cNvSpPr txBox="1"/>
          <p:nvPr/>
        </p:nvSpPr>
        <p:spPr>
          <a:xfrm>
            <a:off x="4103582" y="2500591"/>
            <a:ext cx="756938" cy="307777"/>
          </a:xfrm>
          <a:prstGeom prst="rect">
            <a:avLst/>
          </a:prstGeom>
          <a:noFill/>
        </p:spPr>
        <p:txBody>
          <a:bodyPr wrap="none" rtlCol="0">
            <a:spAutoFit/>
          </a:bodyPr>
          <a:lstStyle/>
          <a:p>
            <a:r>
              <a:rPr lang="en-US" dirty="0"/>
              <a:t>Cost=1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indent="0" algn="just">
              <a:lnSpc>
                <a:spcPct val="100000"/>
              </a:lnSpc>
              <a:buSzPts val="1960"/>
              <a:buNone/>
            </a:pPr>
            <a:endParaRPr sz="1960" b="1" dirty="0"/>
          </a:p>
          <a:p>
            <a:pPr marL="0" indent="0" algn="just">
              <a:lnSpc>
                <a:spcPct val="100000"/>
              </a:lnSpc>
              <a:buNone/>
            </a:pPr>
            <a:r>
              <a:rPr lang="en-US" sz="1960" dirty="0"/>
              <a:t>1) Check the feasibility of all inputs/outputs </a:t>
            </a:r>
            <a:r>
              <a:rPr lang="en-US" sz="1960" dirty="0">
                <a:solidFill>
                  <a:schemeClr val="tx1"/>
                </a:solidFill>
              </a:rPr>
              <a:t>(if user gives start and goal nodes that are in the obstacle space they should be informed by a message and they should try again).</a:t>
            </a:r>
            <a:endParaRPr sz="1960" dirty="0">
              <a:solidFill>
                <a:schemeClr val="tx1"/>
              </a:solidFill>
            </a:endParaRPr>
          </a:p>
          <a:p>
            <a:pPr marL="0" indent="0" algn="just">
              <a:lnSpc>
                <a:spcPct val="100000"/>
              </a:lnSpc>
              <a:buNone/>
            </a:pPr>
            <a:r>
              <a:rPr lang="en-US" sz="1960" dirty="0"/>
              <a:t>2) Implement Dijkstra’s Algorithm to find a path between start and end point on a given map for a point robot (radius = 0; clearance = 5 mm).</a:t>
            </a:r>
          </a:p>
          <a:p>
            <a:pPr marL="0" indent="0" algn="just">
              <a:lnSpc>
                <a:spcPct val="100000"/>
              </a:lnSpc>
              <a:buNone/>
            </a:pPr>
            <a:r>
              <a:rPr lang="en-US" sz="1960" dirty="0"/>
              <a:t>3) Your code must output an animation of optimal path generation between start and goal point on the map. You need to show both the node exploration as well as the optimal path generated. (Some useful tools for simulation are OpenCV/</a:t>
            </a:r>
            <a:r>
              <a:rPr lang="en-US" sz="1960" dirty="0" err="1"/>
              <a:t>Pygame</a:t>
            </a:r>
            <a:r>
              <a:rPr lang="en-US" sz="1960" dirty="0"/>
              <a:t>/Matplotlib).</a:t>
            </a:r>
            <a:endParaRPr lang="en-US" dirty="0"/>
          </a:p>
        </p:txBody>
      </p:sp>
      <p:sp>
        <p:nvSpPr>
          <p:cNvPr id="129" name="Google Shape;129;p18"/>
          <p:cNvSpPr txBox="1">
            <a:spLocks noGrp="1"/>
          </p:cNvSpPr>
          <p:nvPr>
            <p:ph type="title"/>
          </p:nvPr>
        </p:nvSpPr>
        <p:spPr>
          <a:xfrm>
            <a:off x="962892" y="378985"/>
            <a:ext cx="10515600" cy="1325700"/>
          </a:xfrm>
          <a:prstGeom prst="rect">
            <a:avLst/>
          </a:prstGeom>
          <a:noFill/>
          <a:ln>
            <a:noFill/>
          </a:ln>
        </p:spPr>
        <p:txBody>
          <a:bodyPr spcFirstLastPara="1" wrap="square" lIns="91425" tIns="45700" rIns="91425" bIns="45700" anchor="ctr" anchorCtr="0">
            <a:noAutofit/>
          </a:bodyPr>
          <a:lstStyle/>
          <a:p>
            <a:pPr algn="ctr">
              <a:buSzPts val="4400"/>
            </a:pPr>
            <a:r>
              <a:rPr lang="en-US" dirty="0"/>
              <a:t>Project 2 Description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E7F2-EF25-4554-96A5-A9FDCEC3E78C}"/>
              </a:ext>
            </a:extLst>
          </p:cNvPr>
          <p:cNvSpPr>
            <a:spLocks noGrp="1"/>
          </p:cNvSpPr>
          <p:nvPr>
            <p:ph type="title"/>
          </p:nvPr>
        </p:nvSpPr>
        <p:spPr/>
        <p:txBody>
          <a:bodyPr/>
          <a:lstStyle/>
          <a:p>
            <a:pPr algn="ctr"/>
            <a:r>
              <a:rPr lang="en-US" dirty="0"/>
              <a:t>Visualization</a:t>
            </a:r>
          </a:p>
        </p:txBody>
      </p:sp>
      <p:sp>
        <p:nvSpPr>
          <p:cNvPr id="4" name="Rectangle 3">
            <a:extLst>
              <a:ext uri="{FF2B5EF4-FFF2-40B4-BE49-F238E27FC236}">
                <a16:creationId xmlns:a16="http://schemas.microsoft.com/office/drawing/2014/main" id="{78818505-802A-407A-B012-81236FBF7A27}"/>
              </a:ext>
            </a:extLst>
          </p:cNvPr>
          <p:cNvSpPr/>
          <p:nvPr/>
        </p:nvSpPr>
        <p:spPr>
          <a:xfrm>
            <a:off x="2567709" y="3167390"/>
            <a:ext cx="6576291" cy="307777"/>
          </a:xfrm>
          <a:prstGeom prst="rect">
            <a:avLst/>
          </a:prstGeom>
        </p:spPr>
        <p:txBody>
          <a:bodyPr wrap="square">
            <a:spAutoFit/>
          </a:bodyPr>
          <a:lstStyle/>
          <a:p>
            <a:r>
              <a:rPr lang="en-US" dirty="0">
                <a:hlinkClick r:id="rId2"/>
              </a:rPr>
              <a:t>https://drive.google.com/file/d/1OTvRGCmQ35oXbf5HEe70rL6czHS3PJf5/view</a:t>
            </a:r>
            <a:endParaRPr lang="en-US" dirty="0"/>
          </a:p>
        </p:txBody>
      </p:sp>
    </p:spTree>
    <p:extLst>
      <p:ext uri="{BB962C8B-B14F-4D97-AF65-F5344CB8AC3E}">
        <p14:creationId xmlns:p14="http://schemas.microsoft.com/office/powerpoint/2010/main" val="42564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algn="ctr">
              <a:buSzPts val="4400"/>
            </a:pPr>
            <a:r>
              <a:rPr lang="en-US"/>
              <a:t>Step 1) Define the actions in a mathematical format</a:t>
            </a:r>
            <a:endParaRPr/>
          </a:p>
        </p:txBody>
      </p:sp>
      <p:sp>
        <p:nvSpPr>
          <p:cNvPr id="142" name="Google Shape;142;p20"/>
          <p:cNvSpPr txBox="1">
            <a:spLocks noGrp="1"/>
          </p:cNvSpPr>
          <p:nvPr>
            <p:ph type="body" idx="1"/>
          </p:nvPr>
        </p:nvSpPr>
        <p:spPr>
          <a:xfrm>
            <a:off x="838200" y="1825625"/>
            <a:ext cx="10515600" cy="4690500"/>
          </a:xfrm>
          <a:prstGeom prst="rect">
            <a:avLst/>
          </a:prstGeom>
          <a:noFill/>
          <a:ln>
            <a:noFill/>
          </a:ln>
        </p:spPr>
        <p:txBody>
          <a:bodyPr spcFirstLastPara="1" wrap="square" lIns="91425" tIns="45700" rIns="91425" bIns="45700" anchor="t" anchorCtr="0">
            <a:noAutofit/>
          </a:bodyPr>
          <a:lstStyle/>
          <a:p>
            <a:pPr marL="228603" indent="-228603">
              <a:spcBef>
                <a:spcPts val="0"/>
              </a:spcBef>
              <a:buSzPts val="2800"/>
            </a:pPr>
            <a:r>
              <a:rPr lang="en-US"/>
              <a:t>Use can use the same data structure from project 1 to store the node information</a:t>
            </a:r>
            <a:r>
              <a:rPr lang="en-US">
                <a:solidFill>
                  <a:schemeClr val="tx1"/>
                </a:solidFill>
              </a:rPr>
              <a:t>. </a:t>
            </a:r>
          </a:p>
          <a:p>
            <a:pPr marL="228603" indent="-228603">
              <a:spcBef>
                <a:spcPts val="0"/>
              </a:spcBef>
              <a:buSzPts val="2800"/>
            </a:pPr>
            <a:r>
              <a:rPr lang="en-US"/>
              <a:t>Write 8 subfunctions, one for each action. The output of each subfunction is the state of a new node after taking the associated action. </a:t>
            </a:r>
          </a:p>
          <a:p>
            <a:pPr marL="228603" indent="-50801">
              <a:buSzPts val="2800"/>
              <a:buNone/>
            </a:pPr>
            <a:endParaRPr lang="en-US" dirty="0"/>
          </a:p>
        </p:txBody>
      </p:sp>
      <p:sp>
        <p:nvSpPr>
          <p:cNvPr id="5" name="TextBox 4">
            <a:extLst>
              <a:ext uri="{FF2B5EF4-FFF2-40B4-BE49-F238E27FC236}">
                <a16:creationId xmlns:a16="http://schemas.microsoft.com/office/drawing/2014/main" id="{5B54538C-C7B4-4BA2-8F55-6958D8C1CEBB}"/>
              </a:ext>
            </a:extLst>
          </p:cNvPr>
          <p:cNvSpPr txBox="1"/>
          <p:nvPr/>
        </p:nvSpPr>
        <p:spPr>
          <a:xfrm>
            <a:off x="2270718" y="4936594"/>
            <a:ext cx="6762964" cy="353943"/>
          </a:xfrm>
          <a:prstGeom prst="rect">
            <a:avLst/>
          </a:prstGeom>
          <a:noFill/>
        </p:spPr>
        <p:txBody>
          <a:bodyPr wrap="square">
            <a:spAutoFit/>
          </a:bodyPr>
          <a:lstStyle/>
          <a:p>
            <a:pPr algn="ctr">
              <a:spcBef>
                <a:spcPts val="1000"/>
              </a:spcBef>
              <a:buClr>
                <a:schemeClr val="dk1"/>
              </a:buClr>
              <a:buSzPts val="1960"/>
            </a:pPr>
            <a:r>
              <a:rPr lang="en-US" sz="1700" b="1" dirty="0"/>
              <a:t>Action sets= {(1,0), (-1,0), (0,1), (0,-1), (1,1), (-1,1),(1,-1),(-1,-1)}</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1229</TotalTime>
  <Words>1209</Words>
  <Application>Microsoft Office PowerPoint</Application>
  <PresentationFormat>Widescreen</PresentationFormat>
  <Paragraphs>174</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 Math</vt:lpstr>
      <vt:lpstr>The Serif Hand Extrablack</vt:lpstr>
      <vt:lpstr>Office Theme</vt:lpstr>
      <vt:lpstr>Project 2: Implementation of Dijkstra algorithm for a Point Robot</vt:lpstr>
      <vt:lpstr>PowerPoint Presentation</vt:lpstr>
      <vt:lpstr>PowerPoint Presentation</vt:lpstr>
      <vt:lpstr>PowerPoint Presentation</vt:lpstr>
      <vt:lpstr>PowerPoint Presentation</vt:lpstr>
      <vt:lpstr>Project 2 Description</vt:lpstr>
      <vt:lpstr>Project 2 Description</vt:lpstr>
      <vt:lpstr>Visualization</vt:lpstr>
      <vt:lpstr>Step 1) Define the actions in a mathematical format</vt:lpstr>
      <vt:lpstr>Step 2) Find mathematical representation of free space</vt:lpstr>
      <vt:lpstr>Step 3) Generate the graph and check for the goal node in each iteration</vt:lpstr>
      <vt:lpstr>Step 4) Find the optimal path (Backtracking)</vt:lpstr>
      <vt:lpstr>Step 5) Represent the optimal path</vt:lpstr>
      <vt:lpstr>Final Map</vt:lpstr>
      <vt:lpstr>Deliverables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Implementation of Dijkstra algorithm for a Point and Rigid Robot</dc:title>
  <dc:creator>Reza Monfaredi</dc:creator>
  <cp:lastModifiedBy>Sahruday Patti</cp:lastModifiedBy>
  <cp:revision>45</cp:revision>
  <dcterms:modified xsi:type="dcterms:W3CDTF">2022-03-04T03:30:25Z</dcterms:modified>
</cp:coreProperties>
</file>