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Spectral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Spectral-bold.fntdata"/><Relationship Id="rId27" Type="http://schemas.openxmlformats.org/officeDocument/2006/relationships/font" Target="fonts/Spectral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pectral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Spectral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65e8f3bb9_2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65e8f3bb9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65e8f3bb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65e8f3bb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65e8f3bb9_2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65e8f3bb9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65e8f3bb9_2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65e8f3bb9_2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5e8f3bb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65e8f3bb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65e8f3bb9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65e8f3bb9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65e8f3bb9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65e8f3bb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5e8f3bb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65e8f3bb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5e8f3b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65e8f3b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65e8f3bb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65e8f3bb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65e8f3bb9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65e8f3bb9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65e8f3bb9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65e8f3bb9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By:</a:t>
            </a:r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Sahruday Patti(118218366)</a:t>
            </a:r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Denesh Nallur Narasimman (117514339)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Reinforcement Learning for an Autonomous Vehicle for obstacle avoidance</a:t>
            </a:r>
            <a:endParaRPr sz="17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		using LiDAR data</a:t>
            </a:r>
            <a:endParaRPr sz="17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 Algorithm for Off Policy Control</a:t>
            </a:r>
            <a:endParaRPr/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825" y="2369300"/>
            <a:ext cx="7613223" cy="238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3883675" y="16652"/>
            <a:ext cx="688200" cy="32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Times New Roman"/>
                <a:ea typeface="Times New Roman"/>
                <a:cs typeface="Times New Roman"/>
                <a:sym typeface="Times New Roman"/>
              </a:rPr>
              <a:t>START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1" name="Google Shape;171;p23"/>
          <p:cNvCxnSpPr>
            <a:stCxn id="170" idx="4"/>
          </p:cNvCxnSpPr>
          <p:nvPr/>
        </p:nvCxnSpPr>
        <p:spPr>
          <a:xfrm>
            <a:off x="4227775" y="345152"/>
            <a:ext cx="120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3"/>
          <p:cNvCxnSpPr/>
          <p:nvPr/>
        </p:nvCxnSpPr>
        <p:spPr>
          <a:xfrm>
            <a:off x="4227175" y="680149"/>
            <a:ext cx="120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3"/>
          <p:cNvSpPr/>
          <p:nvPr/>
        </p:nvSpPr>
        <p:spPr>
          <a:xfrm>
            <a:off x="3645239" y="877718"/>
            <a:ext cx="1165200" cy="19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 </a:t>
            </a:r>
            <a:endParaRPr i="1" sz="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𝛼, 𝛾, 𝜖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4" name="Google Shape;174;p23"/>
          <p:cNvCxnSpPr/>
          <p:nvPr/>
        </p:nvCxnSpPr>
        <p:spPr>
          <a:xfrm>
            <a:off x="4228225" y="1035293"/>
            <a:ext cx="120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/>
          <p:nvPr/>
        </p:nvSpPr>
        <p:spPr>
          <a:xfrm>
            <a:off x="3743553" y="1214494"/>
            <a:ext cx="983700" cy="19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latin typeface="Times New Roman"/>
                <a:ea typeface="Times New Roman"/>
                <a:cs typeface="Times New Roman"/>
                <a:sym typeface="Times New Roman"/>
              </a:rPr>
              <a:t>Epochs := 1</a:t>
            </a:r>
            <a:endParaRPr i="1"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3388647" y="532844"/>
            <a:ext cx="1688400" cy="19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latin typeface="Times New Roman"/>
                <a:ea typeface="Times New Roman"/>
                <a:cs typeface="Times New Roman"/>
                <a:sym typeface="Times New Roman"/>
              </a:rPr>
              <a:t>Initialize</a:t>
            </a:r>
            <a:r>
              <a:rPr i="1" lang="en" sz="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i="1"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latin typeface="Times New Roman"/>
                <a:ea typeface="Times New Roman"/>
                <a:cs typeface="Times New Roman"/>
                <a:sym typeface="Times New Roman"/>
              </a:rPr>
              <a:t>S, A, Q - table</a:t>
            </a:r>
            <a:endParaRPr i="1"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7" name="Google Shape;177;p23"/>
          <p:cNvCxnSpPr/>
          <p:nvPr/>
        </p:nvCxnSpPr>
        <p:spPr>
          <a:xfrm>
            <a:off x="4228225" y="1371044"/>
            <a:ext cx="120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3"/>
          <p:cNvSpPr/>
          <p:nvPr/>
        </p:nvSpPr>
        <p:spPr>
          <a:xfrm>
            <a:off x="3361375" y="1557554"/>
            <a:ext cx="1734900" cy="19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latin typeface="Times New Roman"/>
                <a:ea typeface="Times New Roman"/>
                <a:cs typeface="Times New Roman"/>
                <a:sym typeface="Times New Roman"/>
              </a:rPr>
              <a:t>Set agent in initial position</a:t>
            </a:r>
            <a:endParaRPr i="1"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9" name="Google Shape;179;p23"/>
          <p:cNvCxnSpPr/>
          <p:nvPr/>
        </p:nvCxnSpPr>
        <p:spPr>
          <a:xfrm>
            <a:off x="4228225" y="1714805"/>
            <a:ext cx="120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3"/>
          <p:cNvSpPr/>
          <p:nvPr/>
        </p:nvSpPr>
        <p:spPr>
          <a:xfrm>
            <a:off x="3931947" y="1882194"/>
            <a:ext cx="601800" cy="19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latin typeface="Times New Roman"/>
                <a:ea typeface="Times New Roman"/>
                <a:cs typeface="Times New Roman"/>
                <a:sym typeface="Times New Roman"/>
              </a:rPr>
              <a:t>Steps := 1</a:t>
            </a:r>
            <a:endParaRPr i="1"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1" name="Google Shape;181;p23"/>
          <p:cNvCxnSpPr/>
          <p:nvPr/>
        </p:nvCxnSpPr>
        <p:spPr>
          <a:xfrm>
            <a:off x="4227175" y="1991124"/>
            <a:ext cx="120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3"/>
          <p:cNvSpPr/>
          <p:nvPr/>
        </p:nvSpPr>
        <p:spPr>
          <a:xfrm>
            <a:off x="3019614" y="2170143"/>
            <a:ext cx="2416200" cy="19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latin typeface="Times New Roman"/>
                <a:ea typeface="Times New Roman"/>
                <a:cs typeface="Times New Roman"/>
                <a:sym typeface="Times New Roman"/>
              </a:rPr>
              <a:t>s := ScanDiscretization</a:t>
            </a:r>
            <a:endParaRPr i="1"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3" name="Google Shape;183;p23"/>
          <p:cNvCxnSpPr/>
          <p:nvPr/>
        </p:nvCxnSpPr>
        <p:spPr>
          <a:xfrm>
            <a:off x="4219550" y="2327888"/>
            <a:ext cx="120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3"/>
          <p:cNvSpPr/>
          <p:nvPr/>
        </p:nvSpPr>
        <p:spPr>
          <a:xfrm>
            <a:off x="3019614" y="2522905"/>
            <a:ext cx="2416200" cy="19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latin typeface="Times New Roman"/>
                <a:ea typeface="Times New Roman"/>
                <a:cs typeface="Times New Roman"/>
                <a:sym typeface="Times New Roman"/>
              </a:rPr>
              <a:t>a := 𝜀 - GreedyExploration</a:t>
            </a:r>
            <a:endParaRPr i="1"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5" name="Google Shape;185;p23"/>
          <p:cNvCxnSpPr/>
          <p:nvPr/>
        </p:nvCxnSpPr>
        <p:spPr>
          <a:xfrm>
            <a:off x="4219675" y="2657955"/>
            <a:ext cx="120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3"/>
          <p:cNvSpPr/>
          <p:nvPr/>
        </p:nvSpPr>
        <p:spPr>
          <a:xfrm>
            <a:off x="3019675" y="2833208"/>
            <a:ext cx="2416200" cy="20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latin typeface="Times New Roman"/>
                <a:ea typeface="Times New Roman"/>
                <a:cs typeface="Times New Roman"/>
                <a:sym typeface="Times New Roman"/>
              </a:rPr>
              <a:t>s’ := ScanDiscretization  </a:t>
            </a:r>
            <a:endParaRPr i="1"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7" name="Google Shape;187;p23"/>
          <p:cNvCxnSpPr/>
          <p:nvPr/>
        </p:nvCxnSpPr>
        <p:spPr>
          <a:xfrm>
            <a:off x="4219675" y="3003999"/>
            <a:ext cx="120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3"/>
          <p:cNvSpPr/>
          <p:nvPr/>
        </p:nvSpPr>
        <p:spPr>
          <a:xfrm>
            <a:off x="3557275" y="3173237"/>
            <a:ext cx="1326000" cy="19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i="1" lang="en" sz="600">
                <a:latin typeface="Times New Roman"/>
                <a:ea typeface="Times New Roman"/>
                <a:cs typeface="Times New Roman"/>
                <a:sym typeface="Times New Roman"/>
              </a:rPr>
              <a:t> := RewardFunction</a:t>
            </a:r>
            <a:endParaRPr i="1"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9" name="Google Shape;189;p23"/>
          <p:cNvCxnSpPr/>
          <p:nvPr/>
        </p:nvCxnSpPr>
        <p:spPr>
          <a:xfrm>
            <a:off x="4219550" y="3332870"/>
            <a:ext cx="120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3"/>
          <p:cNvSpPr/>
          <p:nvPr/>
        </p:nvSpPr>
        <p:spPr>
          <a:xfrm>
            <a:off x="2835800" y="3498130"/>
            <a:ext cx="2768700" cy="19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latin typeface="Times New Roman"/>
                <a:ea typeface="Times New Roman"/>
                <a:cs typeface="Times New Roman"/>
                <a:sym typeface="Times New Roman"/>
              </a:rPr>
              <a:t>Q(s,a) := [1 - 𝛼]Q(s,a) + 𝛼[r + 𝛾max</a:t>
            </a:r>
            <a:r>
              <a:rPr baseline="-25000" i="1" lang="en" sz="600">
                <a:latin typeface="Times New Roman"/>
                <a:ea typeface="Times New Roman"/>
                <a:cs typeface="Times New Roman"/>
                <a:sym typeface="Times New Roman"/>
              </a:rPr>
              <a:t>𝛼’</a:t>
            </a:r>
            <a:r>
              <a:rPr i="1" lang="en" sz="600">
                <a:latin typeface="Times New Roman"/>
                <a:ea typeface="Times New Roman"/>
                <a:cs typeface="Times New Roman"/>
                <a:sym typeface="Times New Roman"/>
              </a:rPr>
              <a:t>Q(s’, a’)</a:t>
            </a:r>
            <a:r>
              <a:rPr i="1" lang="en" sz="600"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i="1"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3717763" y="3801447"/>
            <a:ext cx="1022125" cy="43605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Times New Roman"/>
                <a:ea typeface="Times New Roman"/>
                <a:cs typeface="Times New Roman"/>
                <a:sym typeface="Times New Roman"/>
              </a:rPr>
              <a:t>Terminal</a:t>
            </a:r>
            <a:r>
              <a:rPr lang="en" sz="600">
                <a:latin typeface="Times New Roman"/>
                <a:ea typeface="Times New Roman"/>
                <a:cs typeface="Times New Roman"/>
                <a:sym typeface="Times New Roman"/>
              </a:rPr>
              <a:t> State?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2" name="Google Shape;192;p23"/>
          <p:cNvCxnSpPr/>
          <p:nvPr/>
        </p:nvCxnSpPr>
        <p:spPr>
          <a:xfrm>
            <a:off x="4219550" y="3643222"/>
            <a:ext cx="120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3"/>
          <p:cNvSpPr/>
          <p:nvPr/>
        </p:nvSpPr>
        <p:spPr>
          <a:xfrm>
            <a:off x="3715665" y="4357902"/>
            <a:ext cx="1022125" cy="43605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Times New Roman"/>
                <a:ea typeface="Times New Roman"/>
                <a:cs typeface="Times New Roman"/>
                <a:sym typeface="Times New Roman"/>
              </a:rPr>
              <a:t>Final epoch?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4" name="Google Shape;194;p23"/>
          <p:cNvCxnSpPr/>
          <p:nvPr/>
        </p:nvCxnSpPr>
        <p:spPr>
          <a:xfrm>
            <a:off x="4226128" y="4198134"/>
            <a:ext cx="120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3"/>
          <p:cNvCxnSpPr/>
          <p:nvPr/>
        </p:nvCxnSpPr>
        <p:spPr>
          <a:xfrm>
            <a:off x="4219553" y="4756136"/>
            <a:ext cx="120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3"/>
          <p:cNvSpPr/>
          <p:nvPr/>
        </p:nvSpPr>
        <p:spPr>
          <a:xfrm>
            <a:off x="3876050" y="4904202"/>
            <a:ext cx="688200" cy="32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7" name="Google Shape;197;p23"/>
          <p:cNvCxnSpPr>
            <a:stCxn id="193" idx="3"/>
          </p:cNvCxnSpPr>
          <p:nvPr/>
        </p:nvCxnSpPr>
        <p:spPr>
          <a:xfrm>
            <a:off x="4737790" y="4575927"/>
            <a:ext cx="35448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3"/>
          <p:cNvCxnSpPr>
            <a:endCxn id="199" idx="2"/>
          </p:cNvCxnSpPr>
          <p:nvPr/>
        </p:nvCxnSpPr>
        <p:spPr>
          <a:xfrm rot="10800000">
            <a:off x="8237170" y="2943575"/>
            <a:ext cx="30300" cy="16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3"/>
          <p:cNvSpPr/>
          <p:nvPr/>
        </p:nvSpPr>
        <p:spPr>
          <a:xfrm>
            <a:off x="7616920" y="2480975"/>
            <a:ext cx="1240500" cy="46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Times New Roman"/>
                <a:ea typeface="Times New Roman"/>
                <a:cs typeface="Times New Roman"/>
                <a:sym typeface="Times New Roman"/>
              </a:rPr>
              <a:t>epochs := epochs + 1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Times New Roman"/>
                <a:ea typeface="Times New Roman"/>
                <a:cs typeface="Times New Roman"/>
                <a:sym typeface="Times New Roman"/>
              </a:rPr>
              <a:t>                   𝜖 := 𝛿𝜀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p23"/>
          <p:cNvCxnSpPr>
            <a:stCxn id="199" idx="0"/>
          </p:cNvCxnSpPr>
          <p:nvPr/>
        </p:nvCxnSpPr>
        <p:spPr>
          <a:xfrm rot="10800000">
            <a:off x="8222170" y="1452275"/>
            <a:ext cx="15000" cy="10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3"/>
          <p:cNvCxnSpPr/>
          <p:nvPr/>
        </p:nvCxnSpPr>
        <p:spPr>
          <a:xfrm rot="10800000">
            <a:off x="4213125" y="1459550"/>
            <a:ext cx="40089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3"/>
          <p:cNvCxnSpPr/>
          <p:nvPr/>
        </p:nvCxnSpPr>
        <p:spPr>
          <a:xfrm rot="10800000">
            <a:off x="801875" y="4016525"/>
            <a:ext cx="29196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3"/>
          <p:cNvCxnSpPr/>
          <p:nvPr/>
        </p:nvCxnSpPr>
        <p:spPr>
          <a:xfrm rot="10800000">
            <a:off x="801695" y="3335600"/>
            <a:ext cx="7800" cy="6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23"/>
          <p:cNvSpPr/>
          <p:nvPr/>
        </p:nvSpPr>
        <p:spPr>
          <a:xfrm>
            <a:off x="185345" y="2872000"/>
            <a:ext cx="1240500" cy="46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Times New Roman"/>
                <a:ea typeface="Times New Roman"/>
                <a:cs typeface="Times New Roman"/>
                <a:sym typeface="Times New Roman"/>
              </a:rPr>
              <a:t>steps</a:t>
            </a:r>
            <a:r>
              <a:rPr lang="en" sz="600">
                <a:latin typeface="Times New Roman"/>
                <a:ea typeface="Times New Roman"/>
                <a:cs typeface="Times New Roman"/>
                <a:sym typeface="Times New Roman"/>
              </a:rPr>
              <a:t> := steps + 1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600">
                <a:latin typeface="Times New Roman"/>
                <a:ea typeface="Times New Roman"/>
                <a:cs typeface="Times New Roman"/>
                <a:sym typeface="Times New Roman"/>
              </a:rPr>
              <a:t>prev</a:t>
            </a:r>
            <a:r>
              <a:rPr lang="en" sz="600">
                <a:latin typeface="Times New Roman"/>
                <a:ea typeface="Times New Roman"/>
                <a:cs typeface="Times New Roman"/>
                <a:sym typeface="Times New Roman"/>
              </a:rPr>
              <a:t> :=  a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Times New Roman"/>
                <a:ea typeface="Times New Roman"/>
                <a:cs typeface="Times New Roman"/>
                <a:sym typeface="Times New Roman"/>
              </a:rPr>
              <a:t>                   s := s’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5" name="Google Shape;205;p23"/>
          <p:cNvCxnSpPr/>
          <p:nvPr/>
        </p:nvCxnSpPr>
        <p:spPr>
          <a:xfrm rot="10800000">
            <a:off x="801759" y="2443300"/>
            <a:ext cx="114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3"/>
          <p:cNvCxnSpPr/>
          <p:nvPr/>
        </p:nvCxnSpPr>
        <p:spPr>
          <a:xfrm>
            <a:off x="809350" y="2435600"/>
            <a:ext cx="33888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100" y="1282625"/>
            <a:ext cx="6281725" cy="170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 txBox="1"/>
          <p:nvPr/>
        </p:nvSpPr>
        <p:spPr>
          <a:xfrm>
            <a:off x="605125" y="3343275"/>
            <a:ext cx="7957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Link to Simulation: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https://drive.google.com/file/d/1Uv3KiijD9ZArwYggWG9ZadWC_HBhB8q5/view?usp=sharing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729450" y="1318650"/>
            <a:ext cx="7688700" cy="8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727650" y="2405300"/>
            <a:ext cx="7688700" cy="19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400">
                <a:latin typeface="Times New Roman"/>
                <a:ea typeface="Times New Roman"/>
                <a:cs typeface="Times New Roman"/>
                <a:sym typeface="Times New Roman"/>
              </a:rPr>
              <a:t>The only stupid question is the one you were afraid to ask but never did.</a:t>
            </a:r>
            <a:endParaRPr b="1"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373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60">
                <a:latin typeface="Times New Roman"/>
                <a:ea typeface="Times New Roman"/>
                <a:cs typeface="Times New Roman"/>
                <a:sym typeface="Times New Roman"/>
              </a:rPr>
              <a:t>Markov Property</a:t>
            </a:r>
            <a:endParaRPr sz="17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5342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“The future is independent of the past given the present”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•A state S</a:t>
            </a:r>
            <a:r>
              <a:rPr baseline="-25000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Markov if and only if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	P [S</a:t>
            </a:r>
            <a:r>
              <a:rPr baseline="-25000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t+1</a:t>
            </a: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</a:t>
            </a: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baseline="-25000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] = P [</a:t>
            </a: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t+1</a:t>
            </a: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S</a:t>
            </a:r>
            <a:r>
              <a:rPr baseline="-25000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..., </a:t>
            </a: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baseline="-25000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].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•The state captures all relevant information from the history.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456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>
                <a:latin typeface="Times New Roman"/>
                <a:ea typeface="Times New Roman"/>
                <a:cs typeface="Times New Roman"/>
                <a:sym typeface="Times New Roman"/>
              </a:rPr>
              <a:t>State representation for the car</a:t>
            </a:r>
            <a:endParaRPr sz="25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650" y="1307725"/>
            <a:ext cx="8520599" cy="307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79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60"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  <a:endParaRPr sz="17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5" y="1455895"/>
            <a:ext cx="9143999" cy="3241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7650" y="15494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every crash the reward is -100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choosing an action to go straight the reward will be +0.2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reward to take a turn will be -0.1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reward for 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avoiding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Obstacle +0.2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reward of -0.8 will be awarded if the decision to change the direction is changed twice i.e when it takes left and then decides to take a right.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7"/>
          <p:cNvSpPr txBox="1"/>
          <p:nvPr>
            <p:ph type="title"/>
          </p:nvPr>
        </p:nvSpPr>
        <p:spPr>
          <a:xfrm>
            <a:off x="691650" y="54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>
                <a:latin typeface="Times New Roman"/>
                <a:ea typeface="Times New Roman"/>
                <a:cs typeface="Times New Roman"/>
                <a:sym typeface="Times New Roman"/>
              </a:rPr>
              <a:t>Rewards</a:t>
            </a:r>
            <a:endParaRPr sz="25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7650" y="53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11">
                <a:latin typeface="Times New Roman"/>
                <a:ea typeface="Times New Roman"/>
                <a:cs typeface="Times New Roman"/>
                <a:sym typeface="Times New Roman"/>
              </a:rPr>
              <a:t>MARKOV DECISION PROCESS (MDP)</a:t>
            </a:r>
            <a:endParaRPr sz="27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7650" y="1282375"/>
            <a:ext cx="7688700" cy="30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2187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r>
              <a:rPr lang="en" sz="1362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It is an environment in which all the states are Markov.</a:t>
            </a:r>
            <a:endParaRPr sz="1362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62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1511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63"/>
              <a:buChar char="●"/>
            </a:pPr>
            <a:r>
              <a:rPr lang="en" sz="1362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Markov Decision Process is a tuple</a:t>
            </a:r>
            <a:r>
              <a:rPr lang="en" sz="1362">
                <a:solidFill>
                  <a:schemeClr val="dk2"/>
                </a:solidFill>
                <a:highlight>
                  <a:schemeClr val="lt1"/>
                </a:highlight>
              </a:rPr>
              <a:t> ⟨</a:t>
            </a:r>
            <a:r>
              <a:rPr b="1" lang="en" sz="1362">
                <a:solidFill>
                  <a:schemeClr val="dk2"/>
                </a:solidFill>
                <a:highlight>
                  <a:schemeClr val="lt1"/>
                </a:highlight>
                <a:latin typeface="Spectral"/>
                <a:ea typeface="Spectral"/>
                <a:cs typeface="Spectral"/>
                <a:sym typeface="Spectral"/>
              </a:rPr>
              <a:t>S,A,P,R</a:t>
            </a:r>
            <a:r>
              <a:rPr lang="en" sz="1362">
                <a:solidFill>
                  <a:schemeClr val="dk2"/>
                </a:solidFill>
                <a:highlight>
                  <a:schemeClr val="lt1"/>
                </a:highlight>
              </a:rPr>
              <a:t>,𝜸⟩</a:t>
            </a:r>
            <a:endParaRPr sz="1362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1511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63"/>
              <a:buChar char="○"/>
            </a:pPr>
            <a:r>
              <a:rPr b="1" lang="en" sz="1362">
                <a:solidFill>
                  <a:schemeClr val="dk2"/>
                </a:solidFill>
                <a:highlight>
                  <a:schemeClr val="lt1"/>
                </a:highlight>
                <a:latin typeface="Spectral"/>
                <a:ea typeface="Spectral"/>
                <a:cs typeface="Spectral"/>
                <a:sym typeface="Spectral"/>
              </a:rPr>
              <a:t>S</a:t>
            </a:r>
            <a:r>
              <a:rPr lang="en" sz="1362">
                <a:solidFill>
                  <a:schemeClr val="dk2"/>
                </a:solidFill>
                <a:highlight>
                  <a:schemeClr val="lt1"/>
                </a:highlight>
              </a:rPr>
              <a:t> </a:t>
            </a:r>
            <a:r>
              <a:rPr lang="en" sz="1362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a finite set of states.</a:t>
            </a:r>
            <a:endParaRPr sz="1362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511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63"/>
              <a:buChar char="○"/>
            </a:pPr>
            <a:r>
              <a:rPr b="1" lang="en" sz="1362">
                <a:solidFill>
                  <a:schemeClr val="dk2"/>
                </a:solidFill>
                <a:highlight>
                  <a:schemeClr val="lt1"/>
                </a:highlight>
                <a:latin typeface="Spectral"/>
                <a:ea typeface="Spectral"/>
                <a:cs typeface="Spectral"/>
                <a:sym typeface="Spectral"/>
              </a:rPr>
              <a:t>A</a:t>
            </a:r>
            <a:r>
              <a:rPr lang="en" sz="1362">
                <a:solidFill>
                  <a:schemeClr val="dk2"/>
                </a:solidFill>
                <a:highlight>
                  <a:schemeClr val="lt1"/>
                </a:highlight>
              </a:rPr>
              <a:t> </a:t>
            </a:r>
            <a:r>
              <a:rPr lang="en" sz="1362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a finite set of actions.</a:t>
            </a:r>
            <a:endParaRPr sz="1362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511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63"/>
              <a:buChar char="○"/>
            </a:pPr>
            <a:r>
              <a:rPr b="1" lang="en" sz="1362">
                <a:solidFill>
                  <a:schemeClr val="dk2"/>
                </a:solidFill>
                <a:highlight>
                  <a:schemeClr val="lt1"/>
                </a:highlight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lang="en" sz="1362">
                <a:solidFill>
                  <a:schemeClr val="dk2"/>
                </a:solidFill>
                <a:highlight>
                  <a:schemeClr val="lt1"/>
                </a:highlight>
              </a:rPr>
              <a:t> </a:t>
            </a:r>
            <a:r>
              <a:rPr lang="en" sz="1362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a state transition probability matrix.</a:t>
            </a:r>
            <a:endParaRPr sz="1362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362">
                <a:solidFill>
                  <a:schemeClr val="dk2"/>
                </a:solidFill>
                <a:highlight>
                  <a:schemeClr val="lt1"/>
                </a:highlight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="1" baseline="30000" lang="en" sz="1362">
                <a:solidFill>
                  <a:schemeClr val="dk2"/>
                </a:solidFill>
                <a:highlight>
                  <a:schemeClr val="lt1"/>
                </a:highlight>
                <a:latin typeface="Spectral"/>
                <a:ea typeface="Spectral"/>
                <a:cs typeface="Spectral"/>
                <a:sym typeface="Spectral"/>
              </a:rPr>
              <a:t>a</a:t>
            </a:r>
            <a:r>
              <a:rPr b="1" baseline="-25000" lang="en" sz="1362">
                <a:solidFill>
                  <a:schemeClr val="dk2"/>
                </a:solidFill>
                <a:highlight>
                  <a:schemeClr val="lt1"/>
                </a:highlight>
                <a:latin typeface="Spectral"/>
                <a:ea typeface="Spectral"/>
                <a:cs typeface="Spectral"/>
                <a:sym typeface="Spectral"/>
              </a:rPr>
              <a:t>ss’</a:t>
            </a:r>
            <a:r>
              <a:rPr b="1" lang="en" sz="1362">
                <a:solidFill>
                  <a:schemeClr val="dk2"/>
                </a:solidFill>
                <a:highlight>
                  <a:schemeClr val="lt1"/>
                </a:highlight>
                <a:latin typeface="Spectral"/>
                <a:ea typeface="Spectral"/>
                <a:cs typeface="Spectral"/>
                <a:sym typeface="Spectral"/>
              </a:rPr>
              <a:t> = ℙ [S</a:t>
            </a:r>
            <a:r>
              <a:rPr b="1" baseline="-25000" lang="en" sz="1362">
                <a:solidFill>
                  <a:schemeClr val="dk2"/>
                </a:solidFill>
                <a:highlight>
                  <a:schemeClr val="lt1"/>
                </a:highlight>
                <a:latin typeface="Spectral"/>
                <a:ea typeface="Spectral"/>
                <a:cs typeface="Spectral"/>
                <a:sym typeface="Spectral"/>
              </a:rPr>
              <a:t>t+1 </a:t>
            </a:r>
            <a:r>
              <a:rPr b="1" lang="en" sz="1362">
                <a:solidFill>
                  <a:schemeClr val="dk2"/>
                </a:solidFill>
                <a:highlight>
                  <a:schemeClr val="lt1"/>
                </a:highlight>
                <a:latin typeface="Spectral"/>
                <a:ea typeface="Spectral"/>
                <a:cs typeface="Spectral"/>
                <a:sym typeface="Spectral"/>
              </a:rPr>
              <a:t>= S’ | S</a:t>
            </a:r>
            <a:r>
              <a:rPr b="1" baseline="-25000" lang="en" sz="1362">
                <a:solidFill>
                  <a:schemeClr val="dk2"/>
                </a:solidFill>
                <a:highlight>
                  <a:schemeClr val="lt1"/>
                </a:highlight>
                <a:latin typeface="Spectral"/>
                <a:ea typeface="Spectral"/>
                <a:cs typeface="Spectral"/>
                <a:sym typeface="Spectral"/>
              </a:rPr>
              <a:t>t</a:t>
            </a:r>
            <a:r>
              <a:rPr b="1" lang="en" sz="1362">
                <a:solidFill>
                  <a:schemeClr val="dk2"/>
                </a:solidFill>
                <a:highlight>
                  <a:schemeClr val="lt1"/>
                </a:highlight>
                <a:latin typeface="Spectral"/>
                <a:ea typeface="Spectral"/>
                <a:cs typeface="Spectral"/>
                <a:sym typeface="Spectral"/>
              </a:rPr>
              <a:t> = s, A</a:t>
            </a:r>
            <a:r>
              <a:rPr b="1" baseline="-25000" lang="en" sz="1362">
                <a:solidFill>
                  <a:schemeClr val="dk2"/>
                </a:solidFill>
                <a:highlight>
                  <a:schemeClr val="lt1"/>
                </a:highlight>
                <a:latin typeface="Spectral"/>
                <a:ea typeface="Spectral"/>
                <a:cs typeface="Spectral"/>
                <a:sym typeface="Spectral"/>
              </a:rPr>
              <a:t>t</a:t>
            </a:r>
            <a:r>
              <a:rPr b="1" lang="en" sz="1362">
                <a:solidFill>
                  <a:schemeClr val="dk2"/>
                </a:solidFill>
                <a:highlight>
                  <a:schemeClr val="lt1"/>
                </a:highlight>
                <a:latin typeface="Spectral"/>
                <a:ea typeface="Spectral"/>
                <a:cs typeface="Spectral"/>
                <a:sym typeface="Spectral"/>
              </a:rPr>
              <a:t> = a]</a:t>
            </a:r>
            <a:endParaRPr b="1" sz="1362">
              <a:solidFill>
                <a:schemeClr val="dk2"/>
              </a:solidFill>
              <a:highlight>
                <a:schemeClr val="lt1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-315118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63"/>
              <a:buChar char="○"/>
            </a:pPr>
            <a:r>
              <a:rPr b="1" lang="en" sz="1362">
                <a:solidFill>
                  <a:schemeClr val="dk2"/>
                </a:solidFill>
                <a:highlight>
                  <a:schemeClr val="lt1"/>
                </a:highlight>
                <a:latin typeface="Spectral"/>
                <a:ea typeface="Spectral"/>
                <a:cs typeface="Spectral"/>
                <a:sym typeface="Spectral"/>
              </a:rPr>
              <a:t>R</a:t>
            </a:r>
            <a:r>
              <a:rPr lang="en" sz="1362">
                <a:solidFill>
                  <a:schemeClr val="dk2"/>
                </a:solidFill>
                <a:highlight>
                  <a:schemeClr val="lt1"/>
                </a:highlight>
              </a:rPr>
              <a:t> </a:t>
            </a:r>
            <a:r>
              <a:rPr lang="en" sz="1362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a reward function,</a:t>
            </a:r>
            <a:r>
              <a:rPr lang="en" sz="1362">
                <a:solidFill>
                  <a:schemeClr val="dk2"/>
                </a:solidFill>
                <a:highlight>
                  <a:schemeClr val="lt1"/>
                </a:highlight>
              </a:rPr>
              <a:t> </a:t>
            </a:r>
            <a:r>
              <a:rPr b="1" lang="en" sz="1362">
                <a:solidFill>
                  <a:schemeClr val="dk2"/>
                </a:solidFill>
                <a:highlight>
                  <a:schemeClr val="lt1"/>
                </a:highlight>
                <a:latin typeface="Spectral"/>
                <a:ea typeface="Spectral"/>
                <a:cs typeface="Spectral"/>
                <a:sym typeface="Spectral"/>
              </a:rPr>
              <a:t>R</a:t>
            </a:r>
            <a:r>
              <a:rPr b="1" baseline="30000" lang="en" sz="1362">
                <a:solidFill>
                  <a:schemeClr val="dk2"/>
                </a:solidFill>
                <a:highlight>
                  <a:schemeClr val="lt1"/>
                </a:highlight>
                <a:latin typeface="Spectral"/>
                <a:ea typeface="Spectral"/>
                <a:cs typeface="Spectral"/>
                <a:sym typeface="Spectral"/>
              </a:rPr>
              <a:t>a</a:t>
            </a:r>
            <a:r>
              <a:rPr b="1" baseline="-25000" lang="en" sz="1362">
                <a:solidFill>
                  <a:schemeClr val="dk2"/>
                </a:solidFill>
                <a:highlight>
                  <a:schemeClr val="lt1"/>
                </a:highlight>
                <a:latin typeface="Spectral"/>
                <a:ea typeface="Spectral"/>
                <a:cs typeface="Spectral"/>
                <a:sym typeface="Spectral"/>
              </a:rPr>
              <a:t>s</a:t>
            </a:r>
            <a:r>
              <a:rPr b="1" lang="en" sz="1362">
                <a:solidFill>
                  <a:schemeClr val="dk2"/>
                </a:solidFill>
                <a:highlight>
                  <a:schemeClr val="lt1"/>
                </a:highlight>
                <a:latin typeface="Spectral"/>
                <a:ea typeface="Spectral"/>
                <a:cs typeface="Spectral"/>
                <a:sym typeface="Spectral"/>
              </a:rPr>
              <a:t> = E [R</a:t>
            </a:r>
            <a:r>
              <a:rPr b="1" baseline="-25000" lang="en" sz="1362">
                <a:solidFill>
                  <a:schemeClr val="dk2"/>
                </a:solidFill>
                <a:highlight>
                  <a:schemeClr val="lt1"/>
                </a:highlight>
                <a:latin typeface="Spectral"/>
                <a:ea typeface="Spectral"/>
                <a:cs typeface="Spectral"/>
                <a:sym typeface="Spectral"/>
              </a:rPr>
              <a:t>t+1</a:t>
            </a:r>
            <a:r>
              <a:rPr b="1" lang="en" sz="1362">
                <a:solidFill>
                  <a:schemeClr val="dk2"/>
                </a:solidFill>
                <a:highlight>
                  <a:schemeClr val="lt1"/>
                </a:highlight>
                <a:latin typeface="Spectral"/>
                <a:ea typeface="Spectral"/>
                <a:cs typeface="Spectral"/>
                <a:sym typeface="Spectral"/>
              </a:rPr>
              <a:t> | </a:t>
            </a:r>
            <a:r>
              <a:rPr b="1" lang="en" sz="1362">
                <a:solidFill>
                  <a:schemeClr val="dk2"/>
                </a:solidFill>
                <a:highlight>
                  <a:schemeClr val="lt1"/>
                </a:highlight>
                <a:latin typeface="Spectral"/>
                <a:ea typeface="Spectral"/>
                <a:cs typeface="Spectral"/>
                <a:sym typeface="Spectral"/>
              </a:rPr>
              <a:t>S</a:t>
            </a:r>
            <a:r>
              <a:rPr b="1" baseline="-25000" lang="en" sz="1362">
                <a:solidFill>
                  <a:schemeClr val="dk2"/>
                </a:solidFill>
                <a:highlight>
                  <a:schemeClr val="lt1"/>
                </a:highlight>
                <a:latin typeface="Spectral"/>
                <a:ea typeface="Spectral"/>
                <a:cs typeface="Spectral"/>
                <a:sym typeface="Spectral"/>
              </a:rPr>
              <a:t>t</a:t>
            </a:r>
            <a:r>
              <a:rPr b="1" lang="en" sz="1362">
                <a:solidFill>
                  <a:schemeClr val="dk2"/>
                </a:solidFill>
                <a:highlight>
                  <a:schemeClr val="lt1"/>
                </a:highlight>
                <a:latin typeface="Spectral"/>
                <a:ea typeface="Spectral"/>
                <a:cs typeface="Spectral"/>
                <a:sym typeface="Spectral"/>
              </a:rPr>
              <a:t> = s, A</a:t>
            </a:r>
            <a:r>
              <a:rPr b="1" baseline="-25000" lang="en" sz="1362">
                <a:solidFill>
                  <a:schemeClr val="dk2"/>
                </a:solidFill>
                <a:highlight>
                  <a:schemeClr val="lt1"/>
                </a:highlight>
                <a:latin typeface="Spectral"/>
                <a:ea typeface="Spectral"/>
                <a:cs typeface="Spectral"/>
                <a:sym typeface="Spectral"/>
              </a:rPr>
              <a:t>t</a:t>
            </a:r>
            <a:r>
              <a:rPr b="1" lang="en" sz="1362">
                <a:solidFill>
                  <a:schemeClr val="dk2"/>
                </a:solidFill>
                <a:highlight>
                  <a:schemeClr val="lt1"/>
                </a:highlight>
                <a:latin typeface="Spectral"/>
                <a:ea typeface="Spectral"/>
                <a:cs typeface="Spectral"/>
                <a:sym typeface="Spectral"/>
              </a:rPr>
              <a:t> = a</a:t>
            </a:r>
            <a:r>
              <a:rPr b="1" lang="en" sz="1362">
                <a:solidFill>
                  <a:schemeClr val="dk2"/>
                </a:solidFill>
                <a:highlight>
                  <a:schemeClr val="lt1"/>
                </a:highlight>
                <a:latin typeface="Spectral"/>
                <a:ea typeface="Spectral"/>
                <a:cs typeface="Spectral"/>
                <a:sym typeface="Spectral"/>
              </a:rPr>
              <a:t> ]</a:t>
            </a:r>
            <a:endParaRPr b="1" sz="1362">
              <a:solidFill>
                <a:schemeClr val="dk2"/>
              </a:solidFill>
              <a:highlight>
                <a:schemeClr val="lt1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-315118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63"/>
              <a:buChar char="○"/>
            </a:pPr>
            <a:r>
              <a:rPr lang="en" sz="1362">
                <a:solidFill>
                  <a:schemeClr val="dk2"/>
                </a:solidFill>
                <a:highlight>
                  <a:schemeClr val="lt1"/>
                </a:highlight>
              </a:rPr>
              <a:t>𝜸 </a:t>
            </a:r>
            <a:r>
              <a:rPr lang="en" sz="1362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a discount factor</a:t>
            </a:r>
            <a:r>
              <a:rPr lang="en" sz="1362">
                <a:solidFill>
                  <a:schemeClr val="dk2"/>
                </a:solidFill>
                <a:highlight>
                  <a:schemeClr val="lt1"/>
                </a:highlight>
              </a:rPr>
              <a:t> 𝜸 ϵ [0,1].</a:t>
            </a:r>
            <a:endParaRPr sz="1362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62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62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115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801775" y="445025"/>
            <a:ext cx="9045300" cy="4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Bellman’s Optimality Equation for Q*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5143625" y="1030475"/>
            <a:ext cx="296400" cy="2712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19"/>
          <p:cNvCxnSpPr>
            <a:stCxn id="123" idx="3"/>
          </p:cNvCxnSpPr>
          <p:nvPr/>
        </p:nvCxnSpPr>
        <p:spPr>
          <a:xfrm flipH="1">
            <a:off x="4728032" y="1261959"/>
            <a:ext cx="459000" cy="12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9"/>
          <p:cNvCxnSpPr>
            <a:stCxn id="123" idx="5"/>
            <a:endCxn id="126" idx="0"/>
          </p:cNvCxnSpPr>
          <p:nvPr/>
        </p:nvCxnSpPr>
        <p:spPr>
          <a:xfrm>
            <a:off x="5396618" y="1261959"/>
            <a:ext cx="460800" cy="120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9"/>
          <p:cNvSpPr/>
          <p:nvPr/>
        </p:nvSpPr>
        <p:spPr>
          <a:xfrm>
            <a:off x="4585025" y="2487500"/>
            <a:ext cx="223500" cy="271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5745700" y="2465525"/>
            <a:ext cx="223500" cy="271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3775427" y="896950"/>
            <a:ext cx="12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b="1" baseline="-25000" lang="en">
                <a:latin typeface="Spectral"/>
                <a:ea typeface="Spectral"/>
                <a:cs typeface="Spectral"/>
                <a:sym typeface="Spectral"/>
              </a:rPr>
              <a:t>*</a:t>
            </a: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(s, a) ← s, a</a:t>
            </a:r>
            <a:endParaRPr b="1" baseline="-250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4635783" y="1591764"/>
            <a:ext cx="4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r</a:t>
            </a:r>
            <a:endParaRPr b="1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4057625" y="2416475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s’</a:t>
            </a:r>
            <a:endParaRPr b="1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2917125" y="4261025"/>
            <a:ext cx="37800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b="1" baseline="-25000" lang="en">
                <a:highlight>
                  <a:schemeClr val="lt1"/>
                </a:highlight>
                <a:latin typeface="Spectral"/>
                <a:ea typeface="Spectral"/>
                <a:cs typeface="Spectral"/>
                <a:sym typeface="Spectral"/>
              </a:rPr>
              <a:t>*</a:t>
            </a:r>
            <a:r>
              <a:rPr b="1" lang="en">
                <a:highlight>
                  <a:schemeClr val="lt1"/>
                </a:highlight>
                <a:latin typeface="Spectral"/>
                <a:ea typeface="Spectral"/>
                <a:cs typeface="Spectral"/>
                <a:sym typeface="Spectral"/>
              </a:rPr>
              <a:t>(s, a) = R</a:t>
            </a:r>
            <a:r>
              <a:rPr b="1" baseline="30000" lang="en">
                <a:highlight>
                  <a:schemeClr val="lt1"/>
                </a:highlight>
                <a:latin typeface="Spectral"/>
                <a:ea typeface="Spectral"/>
                <a:cs typeface="Spectral"/>
                <a:sym typeface="Spectral"/>
              </a:rPr>
              <a:t>a</a:t>
            </a:r>
            <a:r>
              <a:rPr b="1" baseline="-25000" lang="en">
                <a:highlight>
                  <a:schemeClr val="lt1"/>
                </a:highlight>
                <a:latin typeface="Spectral"/>
                <a:ea typeface="Spectral"/>
                <a:cs typeface="Spectral"/>
                <a:sym typeface="Spectral"/>
              </a:rPr>
              <a:t>s</a:t>
            </a:r>
            <a:r>
              <a:rPr b="1" lang="en">
                <a:highlight>
                  <a:schemeClr val="lt1"/>
                </a:highlight>
                <a:latin typeface="Spectral"/>
                <a:ea typeface="Spectral"/>
                <a:cs typeface="Spectral"/>
                <a:sym typeface="Spectral"/>
              </a:rPr>
              <a:t> + 𝜸 ∑ </a:t>
            </a:r>
            <a:r>
              <a:rPr b="1" baseline="-25000" lang="en">
                <a:highlight>
                  <a:schemeClr val="lt1"/>
                </a:highlight>
                <a:latin typeface="Spectral"/>
                <a:ea typeface="Spectral"/>
                <a:cs typeface="Spectral"/>
                <a:sym typeface="Spectral"/>
              </a:rPr>
              <a:t>s’ϵs</a:t>
            </a:r>
            <a:r>
              <a:rPr b="1" lang="en">
                <a:highlight>
                  <a:schemeClr val="lt1"/>
                </a:highlight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b="1" lang="en" sz="1750">
                <a:solidFill>
                  <a:schemeClr val="dk2"/>
                </a:solidFill>
                <a:highlight>
                  <a:schemeClr val="lt1"/>
                </a:highlight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="1" baseline="30000" lang="en" sz="1750">
                <a:solidFill>
                  <a:schemeClr val="dk2"/>
                </a:solidFill>
                <a:highlight>
                  <a:schemeClr val="lt1"/>
                </a:highlight>
                <a:latin typeface="Spectral"/>
                <a:ea typeface="Spectral"/>
                <a:cs typeface="Spectral"/>
                <a:sym typeface="Spectral"/>
              </a:rPr>
              <a:t>a</a:t>
            </a:r>
            <a:r>
              <a:rPr b="1" baseline="-25000" lang="en" sz="1750">
                <a:solidFill>
                  <a:schemeClr val="dk2"/>
                </a:solidFill>
                <a:highlight>
                  <a:schemeClr val="lt1"/>
                </a:highlight>
                <a:latin typeface="Spectral"/>
                <a:ea typeface="Spectral"/>
                <a:cs typeface="Spectral"/>
                <a:sym typeface="Spectral"/>
              </a:rPr>
              <a:t>ss’</a:t>
            </a:r>
            <a:r>
              <a:rPr b="1" lang="en" sz="1750">
                <a:solidFill>
                  <a:schemeClr val="dk2"/>
                </a:solidFill>
                <a:highlight>
                  <a:schemeClr val="lt1"/>
                </a:highlight>
                <a:latin typeface="Spectral"/>
                <a:ea typeface="Spectral"/>
                <a:cs typeface="Spectral"/>
                <a:sym typeface="Spectral"/>
              </a:rPr>
              <a:t> max </a:t>
            </a:r>
            <a:r>
              <a:rPr b="1" baseline="-25000" lang="en" sz="1750">
                <a:solidFill>
                  <a:schemeClr val="dk2"/>
                </a:solidFill>
                <a:highlight>
                  <a:schemeClr val="lt1"/>
                </a:highlight>
                <a:latin typeface="Spectral"/>
                <a:ea typeface="Spectral"/>
                <a:cs typeface="Spectral"/>
                <a:sym typeface="Spectral"/>
              </a:rPr>
              <a:t>a’</a:t>
            </a:r>
            <a:r>
              <a:rPr b="1" lang="en" sz="1750">
                <a:solidFill>
                  <a:schemeClr val="dk2"/>
                </a:solidFill>
                <a:highlight>
                  <a:schemeClr val="lt1"/>
                </a:highlight>
                <a:latin typeface="Spectral"/>
                <a:ea typeface="Spectral"/>
                <a:cs typeface="Spectral"/>
                <a:sym typeface="Spectral"/>
              </a:rPr>
              <a:t> q</a:t>
            </a:r>
            <a:r>
              <a:rPr b="1" baseline="-25000" lang="en" sz="1750">
                <a:solidFill>
                  <a:schemeClr val="dk2"/>
                </a:solidFill>
                <a:highlight>
                  <a:schemeClr val="lt1"/>
                </a:highlight>
                <a:latin typeface="Spectral"/>
                <a:ea typeface="Spectral"/>
                <a:cs typeface="Spectral"/>
                <a:sym typeface="Spectral"/>
              </a:rPr>
              <a:t>*</a:t>
            </a:r>
            <a:r>
              <a:rPr b="1" lang="en" sz="1750">
                <a:solidFill>
                  <a:schemeClr val="dk2"/>
                </a:solidFill>
                <a:highlight>
                  <a:schemeClr val="lt1"/>
                </a:highlight>
                <a:latin typeface="Spectral"/>
                <a:ea typeface="Spectral"/>
                <a:cs typeface="Spectral"/>
                <a:sym typeface="Spectral"/>
              </a:rPr>
              <a:t> (s’, a’)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882275" y="4538525"/>
            <a:ext cx="762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One of the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interactive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solutions to solving the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Bellman's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Optimality Equation is: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Q - Learning.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3" name="Google Shape;133;p19"/>
          <p:cNvCxnSpPr/>
          <p:nvPr/>
        </p:nvCxnSpPr>
        <p:spPr>
          <a:xfrm flipH="1">
            <a:off x="4306532" y="2758709"/>
            <a:ext cx="353100" cy="9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9"/>
          <p:cNvSpPr/>
          <p:nvPr/>
        </p:nvSpPr>
        <p:spPr>
          <a:xfrm>
            <a:off x="4176275" y="3728600"/>
            <a:ext cx="223500" cy="271200"/>
          </a:xfrm>
          <a:prstGeom prst="flowChartConnector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3088950" y="366410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b="1" baseline="-25000" lang="en">
                <a:latin typeface="Spectral"/>
                <a:ea typeface="Spectral"/>
                <a:cs typeface="Spectral"/>
                <a:sym typeface="Spectral"/>
              </a:rPr>
              <a:t>* </a:t>
            </a: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(s, a) ← a’</a:t>
            </a:r>
            <a:endParaRPr b="1"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36" name="Google Shape;136;p19"/>
          <p:cNvCxnSpPr>
            <a:endCxn id="137" idx="0"/>
          </p:cNvCxnSpPr>
          <p:nvPr/>
        </p:nvCxnSpPr>
        <p:spPr>
          <a:xfrm flipH="1">
            <a:off x="5551775" y="2702000"/>
            <a:ext cx="245700" cy="10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9"/>
          <p:cNvSpPr/>
          <p:nvPr/>
        </p:nvSpPr>
        <p:spPr>
          <a:xfrm>
            <a:off x="5440025" y="3728600"/>
            <a:ext cx="223500" cy="271200"/>
          </a:xfrm>
          <a:prstGeom prst="flowChartConnector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19"/>
          <p:cNvCxnSpPr>
            <a:stCxn id="127" idx="4"/>
          </p:cNvCxnSpPr>
          <p:nvPr/>
        </p:nvCxnSpPr>
        <p:spPr>
          <a:xfrm>
            <a:off x="4696775" y="2758700"/>
            <a:ext cx="222600" cy="10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9"/>
          <p:cNvCxnSpPr/>
          <p:nvPr/>
        </p:nvCxnSpPr>
        <p:spPr>
          <a:xfrm>
            <a:off x="5893425" y="2708750"/>
            <a:ext cx="222600" cy="10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9"/>
          <p:cNvSpPr/>
          <p:nvPr/>
        </p:nvSpPr>
        <p:spPr>
          <a:xfrm>
            <a:off x="4808600" y="3728600"/>
            <a:ext cx="222600" cy="271200"/>
          </a:xfrm>
          <a:prstGeom prst="flowChartConnector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6033450" y="3728600"/>
            <a:ext cx="223500" cy="271200"/>
          </a:xfrm>
          <a:prstGeom prst="flowChartConnector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Epsilon Greedy Exploration</a:t>
            </a:r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729450" y="2078875"/>
            <a:ext cx="7688700" cy="25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                                   </a:t>
            </a:r>
            <a:r>
              <a:rPr b="1"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Greedy policy improvement over Q(s, a) is model-free</a:t>
            </a:r>
            <a:endParaRPr b="1"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                                                              </a:t>
            </a:r>
            <a:r>
              <a:rPr b="1" lang="en" sz="187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π’ (s) = argmax a∈A Q(s, a)</a:t>
            </a:r>
            <a:endParaRPr b="1" sz="187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864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" sz="1985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Simplest idea for ensuring continual exploration</a:t>
            </a:r>
            <a:endParaRPr sz="1985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78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" sz="187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m actions are tried with non-zero probability</a:t>
            </a:r>
            <a:endParaRPr sz="187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183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" sz="2082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probability 1 − epsilon choose the greedy action</a:t>
            </a:r>
            <a:endParaRPr sz="2082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94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probability epsilon choose an action at random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                                                                           epsilon/m + 1 −  epsilon          if a∗ = argmax a∈A Q(s, a)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                                       </a:t>
            </a:r>
            <a:r>
              <a:rPr b="1" lang="en">
                <a:solidFill>
                  <a:schemeClr val="dk2"/>
                </a:solidFill>
              </a:rPr>
              <a:t>π(a|s) =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                                             </a:t>
            </a:r>
            <a:r>
              <a:rPr b="1" lang="en">
                <a:solidFill>
                  <a:schemeClr val="dk2"/>
                </a:solidFill>
              </a:rPr>
              <a:t>                                 epsilon/m                                      otherwise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2362375" y="3704650"/>
            <a:ext cx="3915300" cy="10308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643550" y="1318625"/>
            <a:ext cx="7688700" cy="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Action-Value Functions SARSA MAX (Qlearning)</a:t>
            </a:r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491400" y="2089600"/>
            <a:ext cx="7688700" cy="27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           S,A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           R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           </a:t>
            </a:r>
            <a:r>
              <a:rPr lang="en"/>
              <a:t>S’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          A’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Q(S, A) ← Q(S, A) + α  (R + γ max  Q(S’ , a’ ) − Q(S, A))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                                                                              </a:t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3989200" y="2422225"/>
            <a:ext cx="289800" cy="295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3962350" y="2985175"/>
            <a:ext cx="343500" cy="29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4005375" y="3586475"/>
            <a:ext cx="289800" cy="295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4144875" y="3285825"/>
            <a:ext cx="10800" cy="295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4134125" y="2727450"/>
            <a:ext cx="10800" cy="257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