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68D88-ABA5-4844-8D38-35A6C9076504}" v="8" dt="2023-07-27T15:07:06.998"/>
    <p1510:client id="{BB6D3BB1-8954-42B9-BF52-324739ABC3EA}" v="19" dt="2023-07-27T15:02:52.183"/>
    <p1510:client id="{D5E3F8FC-A944-4B8E-8E66-709E3867572D}" v="75" dt="2023-07-27T15:00:20.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2" autoAdjust="0"/>
    <p:restoredTop sz="84384" autoAdjust="0"/>
  </p:normalViewPr>
  <p:slideViewPr>
    <p:cSldViewPr snapToGrid="0" snapToObjects="1" showGuides="1">
      <p:cViewPr>
        <p:scale>
          <a:sx n="42" d="100"/>
          <a:sy n="42" d="100"/>
        </p:scale>
        <p:origin x="872" y="-328"/>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ondev Naresh newton" userId="S::shirondev.naresh-newton@epita.fr::289f265f-8fb8-40f4-b08b-6a62b68c938f" providerId="AD" clId="Web-{BB6D3BB1-8954-42B9-BF52-324739ABC3EA}"/>
    <pc:docChg chg="modSld">
      <pc:chgData name="Shirondev Naresh newton" userId="S::shirondev.naresh-newton@epita.fr::289f265f-8fb8-40f4-b08b-6a62b68c938f" providerId="AD" clId="Web-{BB6D3BB1-8954-42B9-BF52-324739ABC3EA}" dt="2023-07-27T15:02:52.183" v="11" actId="1076"/>
      <pc:docMkLst>
        <pc:docMk/>
      </pc:docMkLst>
      <pc:sldChg chg="modSp">
        <pc:chgData name="Shirondev Naresh newton" userId="S::shirondev.naresh-newton@epita.fr::289f265f-8fb8-40f4-b08b-6a62b68c938f" providerId="AD" clId="Web-{BB6D3BB1-8954-42B9-BF52-324739ABC3EA}" dt="2023-07-27T15:02:52.183" v="11" actId="1076"/>
        <pc:sldMkLst>
          <pc:docMk/>
          <pc:sldMk cId="1069967497" sldId="256"/>
        </pc:sldMkLst>
        <pc:spChg chg="mod">
          <ac:chgData name="Shirondev Naresh newton" userId="S::shirondev.naresh-newton@epita.fr::289f265f-8fb8-40f4-b08b-6a62b68c938f" providerId="AD" clId="Web-{BB6D3BB1-8954-42B9-BF52-324739ABC3EA}" dt="2023-07-27T15:02:52.183" v="11" actId="1076"/>
          <ac:spMkLst>
            <pc:docMk/>
            <pc:sldMk cId="1069967497" sldId="256"/>
            <ac:spMk id="11" creationId="{00000000-0000-0000-0000-000000000000}"/>
          </ac:spMkLst>
        </pc:spChg>
        <pc:spChg chg="mod">
          <ac:chgData name="Shirondev Naresh newton" userId="S::shirondev.naresh-newton@epita.fr::289f265f-8fb8-40f4-b08b-6a62b68c938f" providerId="AD" clId="Web-{BB6D3BB1-8954-42B9-BF52-324739ABC3EA}" dt="2023-07-27T15:02:20.604" v="9" actId="20577"/>
          <ac:spMkLst>
            <pc:docMk/>
            <pc:sldMk cId="1069967497" sldId="256"/>
            <ac:spMk id="26" creationId="{00000000-0000-0000-0000-000000000000}"/>
          </ac:spMkLst>
        </pc:spChg>
        <pc:spChg chg="mod">
          <ac:chgData name="Shirondev Naresh newton" userId="S::shirondev.naresh-newton@epita.fr::289f265f-8fb8-40f4-b08b-6a62b68c938f" providerId="AD" clId="Web-{BB6D3BB1-8954-42B9-BF52-324739ABC3EA}" dt="2023-07-27T15:02:39.933" v="10" actId="1076"/>
          <ac:spMkLst>
            <pc:docMk/>
            <pc:sldMk cId="1069967497" sldId="256"/>
            <ac:spMk id="62" creationId="{00000000-0000-0000-0000-000000000000}"/>
          </ac:spMkLst>
        </pc:spChg>
        <pc:grpChg chg="mod">
          <ac:chgData name="Shirondev Naresh newton" userId="S::shirondev.naresh-newton@epita.fr::289f265f-8fb8-40f4-b08b-6a62b68c938f" providerId="AD" clId="Web-{BB6D3BB1-8954-42B9-BF52-324739ABC3EA}" dt="2023-07-27T15:02:12.947" v="5" actId="1076"/>
          <ac:grpSpMkLst>
            <pc:docMk/>
            <pc:sldMk cId="1069967497" sldId="256"/>
            <ac:grpSpMk id="25" creationId="{00000000-0000-0000-0000-000000000000}"/>
          </ac:grpSpMkLst>
        </pc:grpChg>
      </pc:sldChg>
    </pc:docChg>
  </pc:docChgLst>
  <pc:docChgLst>
    <pc:chgData name="Shirondev Naresh newton" userId="S::shirondev.naresh-newton@epita.fr::289f265f-8fb8-40f4-b08b-6a62b68c938f" providerId="AD" clId="Web-{9F168D88-ABA5-4844-8D38-35A6C9076504}"/>
    <pc:docChg chg="modSld">
      <pc:chgData name="Shirondev Naresh newton" userId="S::shirondev.naresh-newton@epita.fr::289f265f-8fb8-40f4-b08b-6a62b68c938f" providerId="AD" clId="Web-{9F168D88-ABA5-4844-8D38-35A6C9076504}" dt="2023-07-27T15:07:03.201" v="2" actId="20577"/>
      <pc:docMkLst>
        <pc:docMk/>
      </pc:docMkLst>
      <pc:sldChg chg="modSp">
        <pc:chgData name="Shirondev Naresh newton" userId="S::shirondev.naresh-newton@epita.fr::289f265f-8fb8-40f4-b08b-6a62b68c938f" providerId="AD" clId="Web-{9F168D88-ABA5-4844-8D38-35A6C9076504}" dt="2023-07-27T15:07:03.201" v="2" actId="20577"/>
        <pc:sldMkLst>
          <pc:docMk/>
          <pc:sldMk cId="1069967497" sldId="256"/>
        </pc:sldMkLst>
        <pc:spChg chg="mod">
          <ac:chgData name="Shirondev Naresh newton" userId="S::shirondev.naresh-newton@epita.fr::289f265f-8fb8-40f4-b08b-6a62b68c938f" providerId="AD" clId="Web-{9F168D88-ABA5-4844-8D38-35A6C9076504}" dt="2023-07-27T15:07:03.201" v="2" actId="20577"/>
          <ac:spMkLst>
            <pc:docMk/>
            <pc:sldMk cId="1069967497" sldId="256"/>
            <ac:spMk id="11" creationId="{00000000-0000-0000-0000-000000000000}"/>
          </ac:spMkLst>
        </pc:spChg>
        <pc:spChg chg="mod">
          <ac:chgData name="Shirondev Naresh newton" userId="S::shirondev.naresh-newton@epita.fr::289f265f-8fb8-40f4-b08b-6a62b68c938f" providerId="AD" clId="Web-{9F168D88-ABA5-4844-8D38-35A6C9076504}" dt="2023-07-27T15:04:12.836" v="0" actId="20577"/>
          <ac:spMkLst>
            <pc:docMk/>
            <pc:sldMk cId="1069967497" sldId="256"/>
            <ac:spMk id="26" creationId="{00000000-0000-0000-0000-000000000000}"/>
          </ac:spMkLst>
        </pc:spChg>
      </pc:sldChg>
    </pc:docChg>
  </pc:docChgLst>
  <pc:docChgLst>
    <pc:chgData name="Shirondev Naresh newton" userId="S::shirondev.naresh-newton@epita.fr::289f265f-8fb8-40f4-b08b-6a62b68c938f" providerId="AD" clId="Web-{D5E3F8FC-A944-4B8E-8E66-709E3867572D}"/>
    <pc:docChg chg="modSld">
      <pc:chgData name="Shirondev Naresh newton" userId="S::shirondev.naresh-newton@epita.fr::289f265f-8fb8-40f4-b08b-6a62b68c938f" providerId="AD" clId="Web-{D5E3F8FC-A944-4B8E-8E66-709E3867572D}" dt="2023-07-27T15:00:20.159" v="59" actId="20577"/>
      <pc:docMkLst>
        <pc:docMk/>
      </pc:docMkLst>
      <pc:sldChg chg="addSp delSp modSp">
        <pc:chgData name="Shirondev Naresh newton" userId="S::shirondev.naresh-newton@epita.fr::289f265f-8fb8-40f4-b08b-6a62b68c938f" providerId="AD" clId="Web-{D5E3F8FC-A944-4B8E-8E66-709E3867572D}" dt="2023-07-27T15:00:20.159" v="59" actId="20577"/>
        <pc:sldMkLst>
          <pc:docMk/>
          <pc:sldMk cId="1069967497" sldId="256"/>
        </pc:sldMkLst>
        <pc:spChg chg="mod">
          <ac:chgData name="Shirondev Naresh newton" userId="S::shirondev.naresh-newton@epita.fr::289f265f-8fb8-40f4-b08b-6a62b68c938f" providerId="AD" clId="Web-{D5E3F8FC-A944-4B8E-8E66-709E3867572D}" dt="2023-07-27T15:00:20.159" v="59" actId="20577"/>
          <ac:spMkLst>
            <pc:docMk/>
            <pc:sldMk cId="1069967497" sldId="256"/>
            <ac:spMk id="20" creationId="{00000000-0000-0000-0000-000000000000}"/>
          </ac:spMkLst>
        </pc:spChg>
        <pc:spChg chg="mod">
          <ac:chgData name="Shirondev Naresh newton" userId="S::shirondev.naresh-newton@epita.fr::289f265f-8fb8-40f4-b08b-6a62b68c938f" providerId="AD" clId="Web-{D5E3F8FC-A944-4B8E-8E66-709E3867572D}" dt="2023-07-27T14:53:23.601" v="19" actId="1076"/>
          <ac:spMkLst>
            <pc:docMk/>
            <pc:sldMk cId="1069967497" sldId="256"/>
            <ac:spMk id="21" creationId="{00000000-0000-0000-0000-000000000000}"/>
          </ac:spMkLst>
        </pc:spChg>
        <pc:spChg chg="mod">
          <ac:chgData name="Shirondev Naresh newton" userId="S::shirondev.naresh-newton@epita.fr::289f265f-8fb8-40f4-b08b-6a62b68c938f" providerId="AD" clId="Web-{D5E3F8FC-A944-4B8E-8E66-709E3867572D}" dt="2023-07-27T14:59:41.470" v="52" actId="1076"/>
          <ac:spMkLst>
            <pc:docMk/>
            <pc:sldMk cId="1069967497" sldId="256"/>
            <ac:spMk id="30" creationId="{00000000-0000-0000-0000-000000000000}"/>
          </ac:spMkLst>
        </pc:spChg>
        <pc:spChg chg="mod">
          <ac:chgData name="Shirondev Naresh newton" userId="S::shirondev.naresh-newton@epita.fr::289f265f-8fb8-40f4-b08b-6a62b68c938f" providerId="AD" clId="Web-{D5E3F8FC-A944-4B8E-8E66-709E3867572D}" dt="2023-07-27T14:53:03.694" v="17" actId="20577"/>
          <ac:spMkLst>
            <pc:docMk/>
            <pc:sldMk cId="1069967497" sldId="256"/>
            <ac:spMk id="32" creationId="{00000000-0000-0000-0000-000000000000}"/>
          </ac:spMkLst>
        </pc:spChg>
        <pc:spChg chg="mod">
          <ac:chgData name="Shirondev Naresh newton" userId="S::shirondev.naresh-newton@epita.fr::289f265f-8fb8-40f4-b08b-6a62b68c938f" providerId="AD" clId="Web-{D5E3F8FC-A944-4B8E-8E66-709E3867572D}" dt="2023-07-27T14:52:37.975" v="13" actId="1076"/>
          <ac:spMkLst>
            <pc:docMk/>
            <pc:sldMk cId="1069967497" sldId="256"/>
            <ac:spMk id="40" creationId="{00000000-0000-0000-0000-000000000000}"/>
          </ac:spMkLst>
        </pc:spChg>
        <pc:grpChg chg="mod">
          <ac:chgData name="Shirondev Naresh newton" userId="S::shirondev.naresh-newton@epita.fr::289f265f-8fb8-40f4-b08b-6a62b68c938f" providerId="AD" clId="Web-{D5E3F8FC-A944-4B8E-8E66-709E3867572D}" dt="2023-07-27T14:59:38.533" v="51" actId="1076"/>
          <ac:grpSpMkLst>
            <pc:docMk/>
            <pc:sldMk cId="1069967497" sldId="256"/>
            <ac:grpSpMk id="29" creationId="{00000000-0000-0000-0000-000000000000}"/>
          </ac:grpSpMkLst>
        </pc:grpChg>
        <pc:picChg chg="add del mod">
          <ac:chgData name="Shirondev Naresh newton" userId="S::shirondev.naresh-newton@epita.fr::289f265f-8fb8-40f4-b08b-6a62b68c938f" providerId="AD" clId="Web-{D5E3F8FC-A944-4B8E-8E66-709E3867572D}" dt="2023-07-27T14:54:34.181" v="23"/>
          <ac:picMkLst>
            <pc:docMk/>
            <pc:sldMk cId="1069967497" sldId="256"/>
            <ac:picMk id="3" creationId="{10DBF97A-0CC8-5CB2-237D-3B173EE9D9CF}"/>
          </ac:picMkLst>
        </pc:picChg>
        <pc:picChg chg="add del mod">
          <ac:chgData name="Shirondev Naresh newton" userId="S::shirondev.naresh-newton@epita.fr::289f265f-8fb8-40f4-b08b-6a62b68c938f" providerId="AD" clId="Web-{D5E3F8FC-A944-4B8E-8E66-709E3867572D}" dt="2023-07-27T14:58:22.921" v="41"/>
          <ac:picMkLst>
            <pc:docMk/>
            <pc:sldMk cId="1069967497" sldId="256"/>
            <ac:picMk id="6" creationId="{5BB455E2-C348-6B91-CB41-4773EED6D97C}"/>
          </ac:picMkLst>
        </pc:picChg>
        <pc:picChg chg="add del mod">
          <ac:chgData name="Shirondev Naresh newton" userId="S::shirondev.naresh-newton@epita.fr::289f265f-8fb8-40f4-b08b-6a62b68c938f" providerId="AD" clId="Web-{D5E3F8FC-A944-4B8E-8E66-709E3867572D}" dt="2023-07-27T14:57:05.497" v="38"/>
          <ac:picMkLst>
            <pc:docMk/>
            <pc:sldMk cId="1069967497" sldId="256"/>
            <ac:picMk id="7" creationId="{8094EED3-1C2A-1213-EE24-D61CC2E740BE}"/>
          </ac:picMkLst>
        </pc:picChg>
        <pc:picChg chg="add del mod">
          <ac:chgData name="Shirondev Naresh newton" userId="S::shirondev.naresh-newton@epita.fr::289f265f-8fb8-40f4-b08b-6a62b68c938f" providerId="AD" clId="Web-{D5E3F8FC-A944-4B8E-8E66-709E3867572D}" dt="2023-07-27T14:56:10.121" v="30"/>
          <ac:picMkLst>
            <pc:docMk/>
            <pc:sldMk cId="1069967497" sldId="256"/>
            <ac:picMk id="9" creationId="{0D83848F-10E3-FA95-20B6-14434BF6D44D}"/>
          </ac:picMkLst>
        </pc:picChg>
        <pc:picChg chg="add mod">
          <ac:chgData name="Shirondev Naresh newton" userId="S::shirondev.naresh-newton@epita.fr::289f265f-8fb8-40f4-b08b-6a62b68c938f" providerId="AD" clId="Web-{D5E3F8FC-A944-4B8E-8E66-709E3867572D}" dt="2023-07-27T14:56:44.200" v="37" actId="14100"/>
          <ac:picMkLst>
            <pc:docMk/>
            <pc:sldMk cId="1069967497" sldId="256"/>
            <ac:picMk id="10" creationId="{F15FC998-6151-2C98-55E8-45F687A1CF0B}"/>
          </ac:picMkLst>
        </pc:picChg>
        <pc:picChg chg="del">
          <ac:chgData name="Shirondev Naresh newton" userId="S::shirondev.naresh-newton@epita.fr::289f265f-8fb8-40f4-b08b-6a62b68c938f" providerId="AD" clId="Web-{D5E3F8FC-A944-4B8E-8E66-709E3867572D}" dt="2023-07-27T14:51:33.879" v="2"/>
          <ac:picMkLst>
            <pc:docMk/>
            <pc:sldMk cId="1069967497" sldId="256"/>
            <ac:picMk id="12" creationId="{34A22E84-6691-12E7-E7D8-74E7CF804805}"/>
          </ac:picMkLst>
        </pc:picChg>
        <pc:picChg chg="add mod">
          <ac:chgData name="Shirondev Naresh newton" userId="S::shirondev.naresh-newton@epita.fr::289f265f-8fb8-40f4-b08b-6a62b68c938f" providerId="AD" clId="Web-{D5E3F8FC-A944-4B8E-8E66-709E3867572D}" dt="2023-07-27T14:58:41.672" v="46" actId="14100"/>
          <ac:picMkLst>
            <pc:docMk/>
            <pc:sldMk cId="1069967497" sldId="256"/>
            <ac:picMk id="15" creationId="{BFF9DD40-ED73-41D8-3F62-B212DB2A7CA9}"/>
          </ac:picMkLst>
        </pc:picChg>
        <pc:picChg chg="del">
          <ac:chgData name="Shirondev Naresh newton" userId="S::shirondev.naresh-newton@epita.fr::289f265f-8fb8-40f4-b08b-6a62b68c938f" providerId="AD" clId="Web-{D5E3F8FC-A944-4B8E-8E66-709E3867572D}" dt="2023-07-27T14:52:20.177" v="10"/>
          <ac:picMkLst>
            <pc:docMk/>
            <pc:sldMk cId="1069967497" sldId="256"/>
            <ac:picMk id="17" creationId="{9C4CCA5F-AAFC-14B6-E2EA-898BCC6B700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FCC30-C5E0-4E3B-9143-ECC7B11E5274}" type="datetimeFigureOut">
              <a:rPr lang="en-GB" smtClean="0"/>
              <a:t>27/07/2023</a:t>
            </a:fld>
            <a:endParaRPr lang="en-GB"/>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7A75E-7F3E-4E68-A07E-C277212E082A}" type="slidenum">
              <a:rPr lang="en-GB" smtClean="0"/>
              <a:t>‹#›</a:t>
            </a:fld>
            <a:endParaRPr lang="en-GB"/>
          </a:p>
        </p:txBody>
      </p:sp>
    </p:spTree>
    <p:extLst>
      <p:ext uri="{BB962C8B-B14F-4D97-AF65-F5344CB8AC3E}">
        <p14:creationId xmlns:p14="http://schemas.microsoft.com/office/powerpoint/2010/main" val="425093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Contents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template must be used for your Action Learning project poster to ensure the same look and feel for all posters.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best posters will be printed and mounted; displayed in our classrooms.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category titles for the sections of text are fixed. The amount of text for each section could vary based on your project.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 not change the fonts, sizes or the colors - pay attention to the title banner at the top.</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Methodology and Tools would include your project management method and applicable programming languages that were used.</a:t>
            </a:r>
          </a:p>
          <a:p>
            <a:r>
              <a:rPr lang="en-US" sz="1200" kern="1200" dirty="0">
                <a:solidFill>
                  <a:schemeClr val="tx1"/>
                </a:solidFill>
                <a:effectLst/>
                <a:latin typeface="+mn-lt"/>
                <a:ea typeface="+mn-ea"/>
                <a:cs typeface="+mn-cs"/>
              </a:rPr>
              <a:t>The “Box Header” title can be changed. The facts should be taken from your research, not about your project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charts and image boxes are provided only as placeholders. You do not have to use the sample charts provided and likely prefer others.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Three charts and two images are not required, but you should use graphics to illustrate key points and to make your poster attractive.</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Ensuring quality printed posters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print the final version at A1 size, so you must use high quality images as they will be enlarged.</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Zoom the poster by 500% or more, to see any quality issues on your screen.</a:t>
            </a:r>
          </a:p>
          <a:p>
            <a:r>
              <a:rPr lang="en-GB" sz="1200" kern="1200" dirty="0">
                <a:solidFill>
                  <a:schemeClr val="tx1"/>
                </a:solidFill>
                <a:effectLst/>
                <a:latin typeface="+mn-lt"/>
                <a:ea typeface="+mn-ea"/>
                <a:cs typeface="+mn-cs"/>
              </a:rPr>
              <a:t>Print a A3 or A4 version to see the placement of all elements</a:t>
            </a:r>
          </a:p>
          <a:p>
            <a:r>
              <a:rPr lang="en-US" sz="1200" kern="1200" dirty="0">
                <a:solidFill>
                  <a:schemeClr val="tx1"/>
                </a:solidFill>
                <a:effectLst/>
                <a:latin typeface="+mn-lt"/>
                <a:ea typeface="+mn-ea"/>
                <a:cs typeface="+mn-cs"/>
              </a:rPr>
              <a:t>For trimming, the border around the edges must stay exactly as it is - do not put any information closer to the border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Submit PDF and PPT versions and not any printed copies - when creating the PDF, make it high resolution.</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07A75E-7F3E-4E68-A07E-C277212E082A}" type="slidenum">
              <a:rPr lang="en-GB" smtClean="0"/>
              <a:t>1</a:t>
            </a:fld>
            <a:endParaRPr lang="en-GB"/>
          </a:p>
        </p:txBody>
      </p:sp>
    </p:spTree>
    <p:extLst>
      <p:ext uri="{BB962C8B-B14F-4D97-AF65-F5344CB8AC3E}">
        <p14:creationId xmlns:p14="http://schemas.microsoft.com/office/powerpoint/2010/main" val="11913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7/27/2023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blog.checkpoint.com/security/massive-global-scale-phishing-campaign-using-malicious-pdfs-identified-and-blocked-by-new-threatcloud-ai-engin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0"/>
            <a:ext cx="32918400" cy="4800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153668"/>
            <a:ext cx="27980640" cy="1706882"/>
          </a:xfrm>
        </p:spPr>
        <p:txBody>
          <a:bodyPr anchor="b">
            <a:normAutofit/>
          </a:bodyPr>
          <a:lstStyle/>
          <a:p>
            <a:pPr algn="l"/>
            <a:r>
              <a:rPr lang="en-US" sz="11500" b="1" dirty="0">
                <a:solidFill>
                  <a:srgbClr val="FFFFFF"/>
                </a:solidFill>
                <a:latin typeface="Encode Sans Normal Black" charset="0"/>
                <a:ea typeface="Encode Sans Normal Black" charset="0"/>
                <a:cs typeface="Encode Sans Normal Black" charset="0"/>
              </a:rPr>
              <a:t>SWEEPER – PDF SCANNER </a:t>
            </a:r>
          </a:p>
        </p:txBody>
      </p:sp>
      <p:sp>
        <p:nvSpPr>
          <p:cNvPr id="11" name="TextBox 10"/>
          <p:cNvSpPr txBox="1"/>
          <p:nvPr/>
        </p:nvSpPr>
        <p:spPr>
          <a:xfrm>
            <a:off x="1168400" y="5079023"/>
            <a:ext cx="6967728" cy="9017853"/>
          </a:xfrm>
          <a:prstGeom prst="rect">
            <a:avLst/>
          </a:prstGeom>
          <a:noFill/>
        </p:spPr>
        <p:txBody>
          <a:bodyPr wrap="square" lIns="91440" tIns="45720" rIns="91440" bIns="45720" rtlCol="0" anchor="t">
            <a:spAutoFit/>
          </a:bodyPr>
          <a:lstStyle/>
          <a:p>
            <a:pPr algn="just"/>
            <a:r>
              <a:rPr lang="en-US" sz="4000" b="1" dirty="0">
                <a:solidFill>
                  <a:srgbClr val="0070C0"/>
                </a:solidFill>
                <a:latin typeface="Encode Sans Normal Black" charset="0"/>
              </a:rPr>
              <a:t>PROJECT DESCRIPTION</a:t>
            </a:r>
          </a:p>
          <a:p>
            <a:pPr algn="just"/>
            <a:r>
              <a:rPr lang="en-US" sz="3000" dirty="0">
                <a:solidFill>
                  <a:srgbClr val="000000"/>
                </a:solidFill>
                <a:latin typeface="Open Sans"/>
                <a:ea typeface="Open Sans"/>
                <a:cs typeface="Open Sans"/>
              </a:rPr>
              <a:t>Due to the significant challenges faced to mitigate the malware infections through  uploading PDF files via email attachments  on the file servers,  mainly for targeted companies our tool Sweeper is  built in order to detect any suspicious malware on pdf  files uploaded.</a:t>
            </a:r>
            <a:endParaRPr lang="en-US" sz="4000" b="1" dirty="0">
              <a:solidFill>
                <a:srgbClr val="0070C0"/>
              </a:solidFill>
              <a:latin typeface="Open Sans"/>
              <a:ea typeface="Open Sans"/>
              <a:cs typeface="Open Sans"/>
            </a:endParaRPr>
          </a:p>
          <a:p>
            <a:pPr algn="just"/>
            <a:endParaRPr lang="en-US" sz="3000" dirty="0">
              <a:solidFill>
                <a:srgbClr val="000000"/>
              </a:solidFill>
              <a:latin typeface="Open Sans" charset="0"/>
              <a:ea typeface="Open Sans" charset="0"/>
              <a:cs typeface="Open Sans" charset="0"/>
            </a:endParaRPr>
          </a:p>
          <a:p>
            <a:pPr algn="just"/>
            <a:r>
              <a:rPr lang="en-US" sz="3000" dirty="0">
                <a:solidFill>
                  <a:srgbClr val="000000"/>
                </a:solidFill>
                <a:latin typeface="Open Sans" charset="0"/>
                <a:ea typeface="Open Sans" charset="0"/>
                <a:cs typeface="Open Sans" charset="0"/>
              </a:rPr>
              <a:t>The platform site is developed specifically to protect the user’s workflow to be done easily by avoiding these risk to the organizations.</a:t>
            </a:r>
          </a:p>
          <a:p>
            <a:pPr algn="just"/>
            <a:endParaRPr lang="en-US" sz="3000" dirty="0">
              <a:solidFill>
                <a:srgbClr val="000000"/>
              </a:solidFill>
              <a:latin typeface="Open Sans" charset="0"/>
              <a:ea typeface="Open Sans" charset="0"/>
              <a:cs typeface="Open Sans" charset="0"/>
            </a:endParaRPr>
          </a:p>
          <a:p>
            <a:pPr algn="just"/>
            <a:r>
              <a:rPr lang="en-US" sz="3000" dirty="0">
                <a:solidFill>
                  <a:srgbClr val="000000"/>
                </a:solidFill>
                <a:latin typeface="Open Sans" charset="0"/>
                <a:ea typeface="Open Sans" charset="0"/>
                <a:cs typeface="Open Sans" charset="0"/>
              </a:rPr>
              <a:t>The Goal is to completely eradicate the effects faced by such threats to our clients.</a:t>
            </a:r>
          </a:p>
        </p:txBody>
      </p:sp>
      <p:sp>
        <p:nvSpPr>
          <p:cNvPr id="14" name="Rectangle 13" descr="Purple box for quick facts"/>
          <p:cNvSpPr/>
          <p:nvPr/>
        </p:nvSpPr>
        <p:spPr>
          <a:xfrm>
            <a:off x="1168400" y="14955349"/>
            <a:ext cx="6967728" cy="599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15365" y="15207928"/>
            <a:ext cx="6273799" cy="5447645"/>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QUICK FACTS</a:t>
            </a:r>
          </a:p>
          <a:p>
            <a:pPr>
              <a:spcAft>
                <a:spcPts val="1200"/>
              </a:spcAft>
            </a:pPr>
            <a:r>
              <a:rPr lang="en-US" sz="2800" b="1" dirty="0">
                <a:solidFill>
                  <a:srgbClr val="FFFFFF"/>
                </a:solidFill>
              </a:rPr>
              <a:t>&gt; In March 2023 Barracuda reported that 45.7% of all HTML attachments scanned  were malicious</a:t>
            </a:r>
          </a:p>
          <a:p>
            <a:pPr>
              <a:spcAft>
                <a:spcPts val="1200"/>
              </a:spcAft>
            </a:pPr>
            <a:r>
              <a:rPr lang="en-US" sz="2800" b="1" dirty="0">
                <a:solidFill>
                  <a:srgbClr val="FFFFFF"/>
                </a:solidFill>
              </a:rPr>
              <a:t>&gt; 66% of malware is delivered through PDFs (Palo Alto)</a:t>
            </a:r>
          </a:p>
          <a:p>
            <a:pPr>
              <a:spcAft>
                <a:spcPts val="1200"/>
              </a:spcAft>
            </a:pPr>
            <a:r>
              <a:rPr lang="en-US" sz="2800" b="1" dirty="0">
                <a:solidFill>
                  <a:srgbClr val="FFFFFF"/>
                </a:solidFill>
              </a:rPr>
              <a:t>&gt; Attack attempts increased by 228% in 2022 compared to 2021</a:t>
            </a:r>
          </a:p>
          <a:p>
            <a:pPr>
              <a:spcAft>
                <a:spcPts val="1200"/>
              </a:spcAft>
            </a:pPr>
            <a:r>
              <a:rPr lang="en-US" sz="2800" b="1" dirty="0">
                <a:solidFill>
                  <a:srgbClr val="FFFFFF"/>
                </a:solidFill>
              </a:rPr>
              <a:t>&gt; In 2018, there were at least 47k attacks involving PDF, this number rose to 143k in 2019.</a:t>
            </a:r>
            <a:endParaRPr lang="en-US" sz="2200" dirty="0">
              <a:solidFill>
                <a:srgbClr val="FFFFFF"/>
              </a:solidFill>
            </a:endParaRPr>
          </a:p>
        </p:txBody>
      </p:sp>
      <p:grpSp>
        <p:nvGrpSpPr>
          <p:cNvPr id="23" name="Group 22" descr="Section Header and gold boundless bar"/>
          <p:cNvGrpSpPr/>
          <p:nvPr/>
        </p:nvGrpSpPr>
        <p:grpSpPr>
          <a:xfrm>
            <a:off x="8919188" y="10586430"/>
            <a:ext cx="6972300" cy="904357"/>
            <a:chOff x="8956548" y="11722608"/>
            <a:chExt cx="6972300" cy="904357"/>
          </a:xfrm>
        </p:grpSpPr>
        <p:sp>
          <p:nvSpPr>
            <p:cNvPr id="16" name="TextBox 15" descr="Section Header and gold boundless bar"/>
            <p:cNvSpPr txBox="1"/>
            <p:nvPr/>
          </p:nvSpPr>
          <p:spPr>
            <a:xfrm>
              <a:off x="8956548" y="11722608"/>
              <a:ext cx="6972300" cy="707886"/>
            </a:xfrm>
            <a:prstGeom prst="rect">
              <a:avLst/>
            </a:prstGeom>
            <a:noFill/>
          </p:spPr>
          <p:txBody>
            <a:bodyPr wrap="square" rtlCol="0">
              <a:spAutoFit/>
            </a:bodyPr>
            <a:lstStyle/>
            <a:p>
              <a:r>
                <a:rPr lang="en-US" sz="4000" b="1" dirty="0">
                  <a:solidFill>
                    <a:srgbClr val="0070C0"/>
                  </a:solidFill>
                  <a:latin typeface="Encode Sans Normal Black" charset="0"/>
                </a:rPr>
                <a:t>RESEARCH CONCLUSIONS</a:t>
              </a:r>
            </a:p>
          </p:txBody>
        </p:sp>
        <p:pic>
          <p:nvPicPr>
            <p:cNvPr id="18" name="Picture 17"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9029699" y="11817796"/>
            <a:ext cx="6972301" cy="4062651"/>
          </a:xfrm>
          <a:prstGeom prst="rect">
            <a:avLst/>
          </a:prstGeom>
          <a:noFill/>
        </p:spPr>
        <p:txBody>
          <a:bodyPr wrap="square" rtlCol="0">
            <a:spAutoFit/>
          </a:bodyPr>
          <a:lstStyle/>
          <a:p>
            <a:r>
              <a:rPr lang="en-US" sz="2000" dirty="0">
                <a:solidFill>
                  <a:srgbClr val="FFC000"/>
                </a:solidFill>
                <a:latin typeface="Open Sans" charset="0"/>
                <a:ea typeface="Open Sans" charset="0"/>
                <a:cs typeface="Open Sans" charset="0"/>
              </a:rPr>
              <a:t>&gt;</a:t>
            </a:r>
            <a:r>
              <a:rPr lang="en-US" sz="2000" dirty="0">
                <a:solidFill>
                  <a:srgbClr val="000000"/>
                </a:solidFill>
                <a:latin typeface="Open Sans" charset="0"/>
                <a:ea typeface="Open Sans" charset="0"/>
                <a:cs typeface="Open Sans" charset="0"/>
              </a:rPr>
              <a:t>Sweeper is project based on increasing the user efficiency for mitigating the risk of uploading malware  pdf files </a:t>
            </a:r>
          </a:p>
          <a:p>
            <a:endParaRPr lang="en-US" sz="2000" dirty="0">
              <a:solidFill>
                <a:srgbClr val="000000"/>
              </a:solidFill>
              <a:latin typeface="Open Sans" charset="0"/>
              <a:ea typeface="Open Sans" charset="0"/>
              <a:cs typeface="Open Sans" charset="0"/>
            </a:endParaRPr>
          </a:p>
          <a:p>
            <a:r>
              <a:rPr lang="en-US" sz="1800" b="1" dirty="0">
                <a:solidFill>
                  <a:schemeClr val="bg1"/>
                </a:solidFill>
                <a:latin typeface="Open Sans" charset="0"/>
                <a:ea typeface="Open Sans" charset="0"/>
                <a:cs typeface="Open Sans" charset="0"/>
              </a:rPr>
              <a:t>&gt; </a:t>
            </a:r>
            <a:r>
              <a:rPr lang="en-US" sz="2000" dirty="0">
                <a:solidFill>
                  <a:srgbClr val="000000"/>
                </a:solidFill>
                <a:latin typeface="Open Sans" charset="0"/>
                <a:ea typeface="Open Sans" charset="0"/>
                <a:cs typeface="Open Sans" charset="0"/>
              </a:rPr>
              <a:t>Project target is to increase the success rate of Malware threats to organization </a:t>
            </a:r>
            <a:endParaRPr lang="en-US" sz="1800" dirty="0">
              <a:solidFill>
                <a:srgbClr val="000000"/>
              </a:solidFill>
              <a:latin typeface="Open Sans" charset="0"/>
              <a:ea typeface="Open Sans" charset="0"/>
              <a:cs typeface="Open Sans" charset="0"/>
            </a:endParaRPr>
          </a:p>
          <a:p>
            <a:endParaRPr lang="en-US" sz="1800" dirty="0">
              <a:solidFill>
                <a:srgbClr val="000000"/>
              </a:solidFill>
              <a:latin typeface="Open Sans" charset="0"/>
              <a:ea typeface="Open Sans" charset="0"/>
              <a:cs typeface="Open Sans" charset="0"/>
            </a:endParaRPr>
          </a:p>
          <a:p>
            <a:r>
              <a:rPr lang="en-US" sz="1800" dirty="0">
                <a:solidFill>
                  <a:schemeClr val="bg1"/>
                </a:solidFill>
                <a:latin typeface="Open Sans" charset="0"/>
                <a:ea typeface="Open Sans" charset="0"/>
                <a:cs typeface="Open Sans" charset="0"/>
              </a:rPr>
              <a:t>&gt;</a:t>
            </a:r>
            <a:r>
              <a:rPr lang="en-US" sz="2000" dirty="0">
                <a:solidFill>
                  <a:srgbClr val="000000"/>
                </a:solidFill>
                <a:latin typeface="Open Sans" charset="0"/>
                <a:ea typeface="Open Sans" charset="0"/>
                <a:cs typeface="Open Sans" charset="0"/>
              </a:rPr>
              <a:t>Project is in built with clam av signature based detection for malicious patterns </a:t>
            </a:r>
          </a:p>
          <a:p>
            <a:endParaRPr lang="en-US" sz="2000" dirty="0">
              <a:solidFill>
                <a:srgbClr val="000000"/>
              </a:solidFill>
              <a:latin typeface="Open Sans" charset="0"/>
              <a:ea typeface="Open Sans" charset="0"/>
              <a:cs typeface="Open Sans" charset="0"/>
            </a:endParaRPr>
          </a:p>
          <a:p>
            <a:r>
              <a:rPr lang="en-US" sz="2000" dirty="0">
                <a:solidFill>
                  <a:schemeClr val="bg1"/>
                </a:solidFill>
                <a:latin typeface="Open Sans" charset="0"/>
                <a:ea typeface="Open Sans" charset="0"/>
                <a:cs typeface="Open Sans" charset="0"/>
              </a:rPr>
              <a:t>&gt; </a:t>
            </a:r>
            <a:r>
              <a:rPr lang="en-US" sz="2000" dirty="0">
                <a:solidFill>
                  <a:srgbClr val="000000"/>
                </a:solidFill>
                <a:latin typeface="Open Sans" charset="0"/>
                <a:ea typeface="Open Sans" charset="0"/>
                <a:cs typeface="Open Sans" charset="0"/>
              </a:rPr>
              <a:t>Heart of the project is combining the layer of security with Yara rules for signature based detection to avoid malicious intent </a:t>
            </a:r>
          </a:p>
        </p:txBody>
      </p:sp>
      <p:sp>
        <p:nvSpPr>
          <p:cNvPr id="20" name="TextBox 19"/>
          <p:cNvSpPr txBox="1"/>
          <p:nvPr/>
        </p:nvSpPr>
        <p:spPr>
          <a:xfrm>
            <a:off x="9029698" y="20344578"/>
            <a:ext cx="6972301" cy="369332"/>
          </a:xfrm>
          <a:prstGeom prst="rect">
            <a:avLst/>
          </a:prstGeom>
          <a:noFill/>
        </p:spPr>
        <p:txBody>
          <a:bodyPr wrap="square" lIns="91440" tIns="45720" rIns="91440" bIns="45720" rtlCol="0" anchor="t">
            <a:spAutoFit/>
          </a:bodyPr>
          <a:lstStyle/>
          <a:p>
            <a:r>
              <a:rPr lang="en-US" sz="1200" dirty="0">
                <a:solidFill>
                  <a:srgbClr val="000000"/>
                </a:solidFill>
                <a:latin typeface="Open Sans"/>
                <a:ea typeface="Open Sans"/>
                <a:cs typeface="Open Sans"/>
              </a:rPr>
              <a:t>                                                            </a:t>
            </a:r>
            <a:r>
              <a:rPr lang="en-US" sz="1800" b="1" dirty="0">
                <a:solidFill>
                  <a:srgbClr val="000000"/>
                </a:solidFill>
                <a:latin typeface="Open Sans"/>
                <a:ea typeface="Open Sans"/>
                <a:cs typeface="Open Sans"/>
              </a:rPr>
              <a:t>Upload function </a:t>
            </a:r>
            <a:endParaRPr lang="en-US" sz="1200" dirty="0">
              <a:solidFill>
                <a:srgbClr val="000000"/>
              </a:solidFill>
              <a:latin typeface="Open Sans" charset="0"/>
              <a:ea typeface="Open Sans" charset="0"/>
              <a:cs typeface="Open Sans" charset="0"/>
            </a:endParaRPr>
          </a:p>
        </p:txBody>
      </p:sp>
      <p:sp>
        <p:nvSpPr>
          <p:cNvPr id="21" name="Rectangle 20" descr="Photo placeholder"/>
          <p:cNvSpPr/>
          <p:nvPr/>
        </p:nvSpPr>
        <p:spPr>
          <a:xfrm>
            <a:off x="9029698" y="16645000"/>
            <a:ext cx="6972302" cy="35638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22" name="TextBox 21"/>
          <p:cNvSpPr txBox="1"/>
          <p:nvPr/>
        </p:nvSpPr>
        <p:spPr>
          <a:xfrm>
            <a:off x="9882377" y="17971802"/>
            <a:ext cx="5266944" cy="461665"/>
          </a:xfrm>
          <a:prstGeom prst="rect">
            <a:avLst/>
          </a:prstGeom>
          <a:noFill/>
        </p:spPr>
        <p:txBody>
          <a:bodyPr wrap="square" rtlCol="0">
            <a:spAutoFit/>
          </a:bodyPr>
          <a:lstStyle/>
          <a:p>
            <a:pPr algn="ctr"/>
            <a:r>
              <a:rPr lang="en-US" sz="2400" b="1" dirty="0">
                <a:solidFill>
                  <a:schemeClr val="accent5"/>
                </a:solidFill>
                <a:latin typeface="Encode Sans Normal Black" charset="0"/>
                <a:ea typeface="Encode Sans Normal Black" charset="0"/>
                <a:cs typeface="Encode Sans Normal Black" charset="0"/>
              </a:rPr>
              <a:t>IMAGE HERE</a:t>
            </a:r>
          </a:p>
        </p:txBody>
      </p:sp>
      <p:grpSp>
        <p:nvGrpSpPr>
          <p:cNvPr id="25" name="Group 24" descr="Section Header and gold boundless bar"/>
          <p:cNvGrpSpPr/>
          <p:nvPr/>
        </p:nvGrpSpPr>
        <p:grpSpPr>
          <a:xfrm>
            <a:off x="16950904" y="5133005"/>
            <a:ext cx="6920543" cy="1335678"/>
            <a:chOff x="8939294" y="11291287"/>
            <a:chExt cx="6920543" cy="1335678"/>
          </a:xfrm>
        </p:grpSpPr>
        <p:sp>
          <p:nvSpPr>
            <p:cNvPr id="26" name="TextBox 25" descr="Section Header placeholder"/>
            <p:cNvSpPr txBox="1"/>
            <p:nvPr/>
          </p:nvSpPr>
          <p:spPr>
            <a:xfrm>
              <a:off x="8939294" y="11291287"/>
              <a:ext cx="6920543" cy="1323439"/>
            </a:xfrm>
            <a:prstGeom prst="rect">
              <a:avLst/>
            </a:prstGeom>
            <a:noFill/>
          </p:spPr>
          <p:txBody>
            <a:bodyPr wrap="square" lIns="91440" tIns="45720" rIns="91440" bIns="45720" rtlCol="0" anchor="t">
              <a:spAutoFit/>
            </a:bodyPr>
            <a:lstStyle/>
            <a:p>
              <a:r>
                <a:rPr lang="en-US" sz="4000" b="1" dirty="0">
                  <a:solidFill>
                    <a:srgbClr val="0070C0"/>
                  </a:solidFill>
                  <a:latin typeface="Encode Sans Normal Black"/>
                  <a:ea typeface="Encode Sans Normal Black" charset="0"/>
                  <a:cs typeface="Encode Sans Normal Black" charset="0"/>
                </a:rPr>
                <a:t>METHODOLOGY AND</a:t>
              </a:r>
            </a:p>
            <a:p>
              <a:r>
                <a:rPr lang="en-US" sz="4000" b="1" dirty="0">
                  <a:solidFill>
                    <a:srgbClr val="0070C0"/>
                  </a:solidFill>
                  <a:latin typeface="Encode Sans Normal Black"/>
                  <a:ea typeface="Encode Sans Normal Black" charset="0"/>
                  <a:cs typeface="Encode Sans Normal Black" charset="0"/>
                </a:rPr>
                <a:t>TOOLS</a:t>
              </a:r>
              <a:endParaRPr lang="en-US" sz="4000" b="1" dirty="0">
                <a:solidFill>
                  <a:srgbClr val="0070C0"/>
                </a:solidFill>
                <a:latin typeface="Encode Sans Normal Black" charset="0"/>
                <a:ea typeface="Encode Sans Normal Black" charset="0"/>
                <a:cs typeface="Encode Sans Normal Black" charset="0"/>
              </a:endParaRPr>
            </a:p>
          </p:txBody>
        </p:sp>
        <p:pic>
          <p:nvPicPr>
            <p:cNvPr id="27" name="Picture 2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28" name="TextBox 27"/>
          <p:cNvSpPr txBox="1"/>
          <p:nvPr/>
        </p:nvSpPr>
        <p:spPr>
          <a:xfrm>
            <a:off x="16989551" y="6471084"/>
            <a:ext cx="6972301" cy="3847207"/>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&gt; </a:t>
            </a:r>
            <a:r>
              <a:rPr lang="en-US" sz="1800" b="1" dirty="0">
                <a:solidFill>
                  <a:srgbClr val="000000"/>
                </a:solidFill>
                <a:latin typeface="Open Sans" charset="0"/>
                <a:ea typeface="Open Sans" charset="0"/>
                <a:cs typeface="Open Sans" charset="0"/>
              </a:rPr>
              <a:t>Clamav</a:t>
            </a:r>
            <a:r>
              <a:rPr lang="en-US" sz="1800" dirty="0">
                <a:solidFill>
                  <a:srgbClr val="000000"/>
                </a:solidFill>
                <a:latin typeface="Open Sans" charset="0"/>
                <a:ea typeface="Open Sans" charset="0"/>
                <a:cs typeface="Open Sans" charset="0"/>
              </a:rPr>
              <a:t> - Sweeper utilizes the </a:t>
            </a:r>
            <a:r>
              <a:rPr lang="en-US" sz="1800" dirty="0" err="1">
                <a:solidFill>
                  <a:srgbClr val="000000"/>
                </a:solidFill>
                <a:latin typeface="Open Sans" charset="0"/>
                <a:ea typeface="Open Sans" charset="0"/>
                <a:cs typeface="Open Sans" charset="0"/>
              </a:rPr>
              <a:t>ClamD</a:t>
            </a:r>
            <a:r>
              <a:rPr lang="en-US" sz="1800" dirty="0">
                <a:solidFill>
                  <a:srgbClr val="000000"/>
                </a:solidFill>
                <a:latin typeface="Open Sans" charset="0"/>
                <a:ea typeface="Open Sans" charset="0"/>
                <a:cs typeface="Open Sans" charset="0"/>
              </a:rPr>
              <a:t> because it improves resource management by retaining the </a:t>
            </a:r>
            <a:r>
              <a:rPr lang="en-US" sz="1800" dirty="0" err="1">
                <a:solidFill>
                  <a:srgbClr val="000000"/>
                </a:solidFill>
                <a:latin typeface="Open Sans" charset="0"/>
                <a:ea typeface="Open Sans" charset="0"/>
                <a:cs typeface="Open Sans" charset="0"/>
              </a:rPr>
              <a:t>ClamAV</a:t>
            </a:r>
            <a:r>
              <a:rPr lang="en-US" sz="1800" dirty="0">
                <a:solidFill>
                  <a:srgbClr val="000000"/>
                </a:solidFill>
                <a:latin typeface="Open Sans" charset="0"/>
                <a:ea typeface="Open Sans" charset="0"/>
                <a:cs typeface="Open Sans" charset="0"/>
              </a:rPr>
              <a:t> engine loaded in memory and removing the requirement to load the engine for each request</a:t>
            </a:r>
          </a:p>
          <a:p>
            <a:r>
              <a:rPr lang="en-US" sz="1800" dirty="0">
                <a:solidFill>
                  <a:srgbClr val="000000"/>
                </a:solidFill>
                <a:latin typeface="Open Sans" charset="0"/>
                <a:ea typeface="Open Sans" charset="0"/>
                <a:cs typeface="Open Sans" charset="0"/>
              </a:rPr>
              <a:t>&gt;</a:t>
            </a:r>
            <a:r>
              <a:rPr lang="en-GB" sz="2000" b="1" dirty="0">
                <a:solidFill>
                  <a:srgbClr val="000000"/>
                </a:solidFill>
                <a:effectLst/>
                <a:latin typeface="Calibri" panose="020F0502020204030204" pitchFamily="34" charset="0"/>
              </a:rPr>
              <a:t>YARA Rule set </a:t>
            </a:r>
            <a:r>
              <a:rPr lang="en-GB" sz="1800" b="0" dirty="0">
                <a:solidFill>
                  <a:srgbClr val="000000"/>
                </a:solidFill>
                <a:effectLst/>
                <a:latin typeface="Calibri" panose="020F0502020204030204" pitchFamily="34" charset="0"/>
              </a:rPr>
              <a:t>- </a:t>
            </a:r>
            <a:r>
              <a:rPr lang="en-GB" sz="2000" dirty="0">
                <a:solidFill>
                  <a:srgbClr val="000000"/>
                </a:solidFill>
                <a:effectLst/>
                <a:latin typeface="Calibri" panose="020F0502020204030204" pitchFamily="34" charset="0"/>
              </a:rPr>
              <a:t>Y</a:t>
            </a:r>
            <a:r>
              <a:rPr lang="en-GB" sz="2000" b="0" i="0" dirty="0">
                <a:solidFill>
                  <a:srgbClr val="000000"/>
                </a:solidFill>
                <a:effectLst/>
                <a:latin typeface="Söhne"/>
              </a:rPr>
              <a:t>ARA rules match string patterns to detect suspicious activity in files or data. They include the rule name, strings with malware patterns, and conditions for detection, making YARA a powerful tool for threat hunting and malware detection.</a:t>
            </a:r>
            <a:endParaRPr lang="en-GB" sz="2000" dirty="0">
              <a:solidFill>
                <a:srgbClr val="000000"/>
              </a:solidFill>
            </a:endParaRPr>
          </a:p>
          <a:p>
            <a:r>
              <a:rPr lang="en-US" sz="1800" b="1" dirty="0">
                <a:solidFill>
                  <a:schemeClr val="bg1"/>
                </a:solidFill>
                <a:latin typeface="Open Sans" charset="0"/>
                <a:ea typeface="Open Sans" charset="0"/>
                <a:cs typeface="Open Sans" charset="0"/>
              </a:rPr>
              <a:t>&gt;</a:t>
            </a:r>
            <a:r>
              <a:rPr lang="en-US" sz="1800" b="1" dirty="0">
                <a:solidFill>
                  <a:srgbClr val="000000"/>
                </a:solidFill>
                <a:latin typeface="Open Sans" charset="0"/>
                <a:ea typeface="Open Sans" charset="0"/>
                <a:cs typeface="Open Sans" charset="0"/>
              </a:rPr>
              <a:t>YARA Elements and strings – </a:t>
            </a:r>
            <a:r>
              <a:rPr lang="en-US" sz="1800" dirty="0">
                <a:solidFill>
                  <a:srgbClr val="000000"/>
                </a:solidFill>
                <a:latin typeface="Open Sans" charset="0"/>
                <a:ea typeface="Open Sans" charset="0"/>
                <a:cs typeface="Open Sans" charset="0"/>
              </a:rPr>
              <a:t>the rule contain the name , Strings and the conditions : the strings define the rule with the rule name and condition specify the function of the strings written </a:t>
            </a:r>
            <a:endParaRPr lang="en-US" sz="1800" dirty="0">
              <a:latin typeface="Open Sans" charset="0"/>
              <a:ea typeface="Open Sans" charset="0"/>
              <a:cs typeface="Open Sans" charset="0"/>
            </a:endParaRPr>
          </a:p>
        </p:txBody>
      </p:sp>
      <p:grpSp>
        <p:nvGrpSpPr>
          <p:cNvPr id="29" name="Group 28" descr="Section Header and gold boundless bar"/>
          <p:cNvGrpSpPr/>
          <p:nvPr/>
        </p:nvGrpSpPr>
        <p:grpSpPr>
          <a:xfrm>
            <a:off x="24766523" y="10692637"/>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solidFill>
                    <a:srgbClr val="0070C0"/>
                  </a:solidFill>
                  <a:latin typeface="Encode Sans Normal Black" charset="0"/>
                </a:rPr>
                <a:t>SUMMARY / COMMENTS</a:t>
              </a:r>
            </a:p>
          </p:txBody>
        </p:sp>
        <p:pic>
          <p:nvPicPr>
            <p:cNvPr id="31" name="Picture 3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24766522" y="11734042"/>
            <a:ext cx="6972301" cy="4862870"/>
          </a:xfrm>
          <a:prstGeom prst="rect">
            <a:avLst/>
          </a:prstGeom>
          <a:noFill/>
        </p:spPr>
        <p:txBody>
          <a:bodyPr wrap="square" lIns="91440" tIns="45720" rIns="91440" bIns="45720" rtlCol="0" anchor="t">
            <a:spAutoFit/>
          </a:bodyPr>
          <a:lstStyle/>
          <a:p>
            <a:r>
              <a:rPr lang="en-GB" sz="2000" b="0" i="0" dirty="0">
                <a:solidFill>
                  <a:srgbClr val="000000"/>
                </a:solidFill>
                <a:effectLst/>
                <a:latin typeface="Söhne"/>
              </a:rPr>
              <a:t>&gt; The project aims to address challenges faced by companies in detecting and neutralizing malware in PDF files received via email attachments or uploaded to front-facing file servers.</a:t>
            </a:r>
          </a:p>
          <a:p>
            <a:endParaRPr lang="en-US" sz="2000" dirty="0">
              <a:solidFill>
                <a:srgbClr val="000000"/>
              </a:solidFill>
              <a:latin typeface="Open Sans" charset="0"/>
              <a:ea typeface="Open Sans" charset="0"/>
              <a:cs typeface="Open Sans" charset="0"/>
            </a:endParaRPr>
          </a:p>
          <a:p>
            <a:r>
              <a:rPr lang="en-GB" sz="2000" dirty="0">
                <a:solidFill>
                  <a:srgbClr val="000000"/>
                </a:solidFill>
                <a:latin typeface="Söhne"/>
              </a:rPr>
              <a:t>&gt; To</a:t>
            </a:r>
            <a:r>
              <a:rPr lang="en-GB" sz="2000" b="0" i="0" dirty="0">
                <a:solidFill>
                  <a:srgbClr val="000000"/>
                </a:solidFill>
                <a:effectLst/>
                <a:latin typeface="Söhne"/>
              </a:rPr>
              <a:t> reduce the possibility of cyber-attacks, the project proposes improved approaches for detecting and mitigating malware in PDF files.</a:t>
            </a:r>
          </a:p>
          <a:p>
            <a:endParaRPr lang="en-US" sz="2000" dirty="0">
              <a:solidFill>
                <a:srgbClr val="000000"/>
              </a:solidFill>
              <a:latin typeface="Open Sans" charset="0"/>
              <a:ea typeface="Open Sans" charset="0"/>
              <a:cs typeface="Open Sans" charset="0"/>
            </a:endParaRPr>
          </a:p>
          <a:p>
            <a:r>
              <a:rPr lang="en-US" sz="1800" b="1" dirty="0">
                <a:solidFill>
                  <a:srgbClr val="000000"/>
                </a:solidFill>
                <a:latin typeface="Open Sans" charset="0"/>
                <a:ea typeface="Open Sans" charset="0"/>
                <a:cs typeface="Open Sans" charset="0"/>
              </a:rPr>
              <a:t>&gt; </a:t>
            </a:r>
            <a:r>
              <a:rPr lang="en-US" sz="1800" dirty="0">
                <a:solidFill>
                  <a:srgbClr val="000000"/>
                </a:solidFill>
                <a:latin typeface="Open Sans" charset="0"/>
                <a:ea typeface="Open Sans" charset="0"/>
                <a:cs typeface="Open Sans" charset="0"/>
              </a:rPr>
              <a:t>A robust scanning system implemented using </a:t>
            </a:r>
            <a:r>
              <a:rPr lang="en-US" sz="1800" dirty="0" err="1">
                <a:solidFill>
                  <a:srgbClr val="000000"/>
                </a:solidFill>
                <a:latin typeface="Open Sans" charset="0"/>
                <a:ea typeface="Open Sans" charset="0"/>
                <a:cs typeface="Open Sans" charset="0"/>
              </a:rPr>
              <a:t>clamav</a:t>
            </a:r>
            <a:r>
              <a:rPr lang="en-US" sz="1800" dirty="0">
                <a:solidFill>
                  <a:srgbClr val="000000"/>
                </a:solidFill>
                <a:latin typeface="Open Sans" charset="0"/>
                <a:ea typeface="Open Sans" charset="0"/>
                <a:cs typeface="Open Sans" charset="0"/>
              </a:rPr>
              <a:t> and Yara rule set  will be established to track incoming PDF files and handle malware suspicious indication effectively.</a:t>
            </a:r>
          </a:p>
          <a:p>
            <a:r>
              <a:rPr lang="en-US" sz="1800" b="1">
                <a:solidFill>
                  <a:srgbClr val="000000"/>
                </a:solidFill>
                <a:latin typeface="Open Sans"/>
                <a:ea typeface="Open Sans"/>
                <a:cs typeface="Open Sans"/>
              </a:rPr>
              <a:t>&gt;</a:t>
            </a:r>
            <a:endParaRPr lang="en-US" sz="2000">
              <a:solidFill>
                <a:srgbClr val="000000"/>
              </a:solidFill>
              <a:latin typeface="Open Sans" charset="0"/>
              <a:ea typeface="Open Sans" charset="0"/>
              <a:cs typeface="Open Sans" charset="0"/>
            </a:endParaRPr>
          </a:p>
          <a:p>
            <a:r>
              <a:rPr lang="en-US" sz="1800" b="1" dirty="0">
                <a:solidFill>
                  <a:srgbClr val="000000"/>
                </a:solidFill>
                <a:latin typeface="Open Sans"/>
                <a:ea typeface="Open Sans"/>
                <a:cs typeface="Open Sans"/>
              </a:rPr>
              <a:t> </a:t>
            </a:r>
            <a:r>
              <a:rPr lang="en-GB" sz="2000" b="0" i="0" dirty="0">
                <a:solidFill>
                  <a:srgbClr val="000000"/>
                </a:solidFill>
                <a:effectLst/>
                <a:latin typeface="Söhne"/>
              </a:rPr>
              <a:t>Continuous improvement will be emphasized, with regular updates to the malware detection tool based on emerging threats and new malware patterns.</a:t>
            </a:r>
            <a:endParaRPr lang="en-US" sz="2000">
              <a:solidFill>
                <a:srgbClr val="000000"/>
              </a:solidFill>
              <a:latin typeface="Open Sans" charset="0"/>
              <a:ea typeface="Open Sans" charset="0"/>
              <a:cs typeface="Open Sans" charset="0"/>
            </a:endParaRPr>
          </a:p>
          <a:p>
            <a:endParaRPr lang="en-US" sz="1800" dirty="0">
              <a:latin typeface="Open Sans" charset="0"/>
              <a:ea typeface="Open Sans" charset="0"/>
              <a:cs typeface="Open Sans" charset="0"/>
            </a:endParaRPr>
          </a:p>
        </p:txBody>
      </p:sp>
      <p:grpSp>
        <p:nvGrpSpPr>
          <p:cNvPr id="33" name="Group 32" descr="Section Header and gold boundless bar"/>
          <p:cNvGrpSpPr/>
          <p:nvPr/>
        </p:nvGrpSpPr>
        <p:grpSpPr>
          <a:xfrm>
            <a:off x="16843248" y="14257543"/>
            <a:ext cx="6972300" cy="904357"/>
            <a:chOff x="8956548" y="11722608"/>
            <a:chExt cx="6972300" cy="904357"/>
          </a:xfrm>
        </p:grpSpPr>
        <p:sp>
          <p:nvSpPr>
            <p:cNvPr id="34" name="TextBox 33" descr="Section Header "/>
            <p:cNvSpPr txBox="1"/>
            <p:nvPr/>
          </p:nvSpPr>
          <p:spPr>
            <a:xfrm>
              <a:off x="8956548" y="11722608"/>
              <a:ext cx="6972300" cy="707886"/>
            </a:xfrm>
            <a:prstGeom prst="rect">
              <a:avLst/>
            </a:prstGeom>
            <a:noFill/>
          </p:spPr>
          <p:txBody>
            <a:bodyPr wrap="square" rtlCol="0">
              <a:spAutoFit/>
            </a:bodyPr>
            <a:lstStyle/>
            <a:p>
              <a:r>
                <a:rPr lang="en-US" sz="4000" b="1" dirty="0">
                  <a:solidFill>
                    <a:srgbClr val="0070C0"/>
                  </a:solidFill>
                  <a:latin typeface="Encode Sans Normal Black" charset="0"/>
                </a:rPr>
                <a:t>DEVELOPMENT</a:t>
              </a:r>
            </a:p>
          </p:txBody>
        </p:sp>
        <p:pic>
          <p:nvPicPr>
            <p:cNvPr id="35" name="Picture 3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6" name="TextBox 35"/>
          <p:cNvSpPr txBox="1"/>
          <p:nvPr/>
        </p:nvSpPr>
        <p:spPr>
          <a:xfrm>
            <a:off x="16916399" y="15394133"/>
            <a:ext cx="6972301" cy="5909310"/>
          </a:xfrm>
          <a:prstGeom prst="rect">
            <a:avLst/>
          </a:prstGeom>
          <a:noFill/>
        </p:spPr>
        <p:txBody>
          <a:bodyPr wrap="square" rtlCol="0">
            <a:spAutoFit/>
          </a:bodyPr>
          <a:lstStyle/>
          <a:p>
            <a:r>
              <a:rPr lang="en-US" sz="1800" b="1" dirty="0">
                <a:solidFill>
                  <a:srgbClr val="FFC000"/>
                </a:solidFill>
                <a:latin typeface="Open Sans" charset="0"/>
                <a:ea typeface="Open Sans" charset="0"/>
                <a:cs typeface="Open Sans" charset="0"/>
              </a:rPr>
              <a:t>&gt;</a:t>
            </a:r>
            <a:r>
              <a:rPr lang="en-US" sz="1800" b="1" dirty="0">
                <a:solidFill>
                  <a:srgbClr val="000000"/>
                </a:solidFill>
                <a:latin typeface="Open Sans" charset="0"/>
                <a:ea typeface="Open Sans" charset="0"/>
                <a:cs typeface="Open Sans" charset="0"/>
              </a:rPr>
              <a:t> Research and analysis – </a:t>
            </a:r>
            <a:r>
              <a:rPr lang="en-US" sz="1800" dirty="0">
                <a:solidFill>
                  <a:srgbClr val="000000"/>
                </a:solidFill>
                <a:latin typeface="Open Sans" charset="0"/>
                <a:ea typeface="Open Sans" charset="0"/>
                <a:cs typeface="Open Sans" charset="0"/>
              </a:rPr>
              <a:t>conducted current research on malware pdf attacks and how embedded file works by reviewing the existing security measure to access the problem</a:t>
            </a:r>
          </a:p>
          <a:p>
            <a:endParaRPr lang="en-US" sz="1800" b="1" dirty="0">
              <a:solidFill>
                <a:srgbClr val="000000"/>
              </a:solidFill>
              <a:latin typeface="Open Sans" charset="0"/>
              <a:ea typeface="Open Sans" charset="0"/>
              <a:cs typeface="Open Sans" charset="0"/>
            </a:endParaRPr>
          </a:p>
          <a:p>
            <a:r>
              <a:rPr lang="en-US" sz="1800" b="1" dirty="0">
                <a:solidFill>
                  <a:schemeClr val="bg1"/>
                </a:solidFill>
                <a:latin typeface="Open Sans" charset="0"/>
                <a:ea typeface="Open Sans" charset="0"/>
                <a:cs typeface="Open Sans" charset="0"/>
              </a:rPr>
              <a:t>&gt;</a:t>
            </a:r>
            <a:r>
              <a:rPr lang="en-US" sz="2000" b="1" dirty="0">
                <a:solidFill>
                  <a:srgbClr val="000000"/>
                </a:solidFill>
                <a:latin typeface="Open Sans" charset="0"/>
                <a:ea typeface="Open Sans" charset="0"/>
                <a:cs typeface="Open Sans" charset="0"/>
              </a:rPr>
              <a:t>Define objective and requirements – </a:t>
            </a:r>
            <a:r>
              <a:rPr lang="en-US" sz="1800" dirty="0">
                <a:solidFill>
                  <a:srgbClr val="000000"/>
                </a:solidFill>
                <a:latin typeface="Open Sans" charset="0"/>
                <a:ea typeface="Open Sans" charset="0"/>
                <a:cs typeface="Open Sans" charset="0"/>
              </a:rPr>
              <a:t>isolating the specific objects , analyzing the pdf structures and studied the possible malware detection mostly targets this format of file </a:t>
            </a:r>
          </a:p>
          <a:p>
            <a:endParaRPr lang="en-US" sz="1800" dirty="0">
              <a:solidFill>
                <a:srgbClr val="000000"/>
              </a:solidFill>
              <a:latin typeface="Open Sans" charset="0"/>
              <a:ea typeface="Open Sans" charset="0"/>
              <a:cs typeface="Open Sans" charset="0"/>
            </a:endParaRPr>
          </a:p>
          <a:p>
            <a:r>
              <a:rPr lang="en-US" sz="1800" b="1" dirty="0">
                <a:solidFill>
                  <a:schemeClr val="bg1"/>
                </a:solidFill>
                <a:latin typeface="Open Sans" charset="0"/>
                <a:ea typeface="Open Sans" charset="0"/>
                <a:cs typeface="Open Sans" charset="0"/>
              </a:rPr>
              <a:t>&gt;</a:t>
            </a:r>
            <a:r>
              <a:rPr lang="en-US" sz="2000" b="1" dirty="0">
                <a:solidFill>
                  <a:srgbClr val="000000"/>
                </a:solidFill>
                <a:latin typeface="Open Sans" charset="0"/>
                <a:ea typeface="Open Sans" charset="0"/>
                <a:cs typeface="Open Sans" charset="0"/>
              </a:rPr>
              <a:t>Tool development</a:t>
            </a:r>
            <a:r>
              <a:rPr lang="en-US" sz="1800" b="1" dirty="0">
                <a:solidFill>
                  <a:srgbClr val="000000"/>
                </a:solidFill>
                <a:latin typeface="Open Sans" charset="0"/>
                <a:ea typeface="Open Sans" charset="0"/>
                <a:cs typeface="Open Sans" charset="0"/>
              </a:rPr>
              <a:t> – </a:t>
            </a:r>
            <a:r>
              <a:rPr lang="en-US" sz="1800" dirty="0">
                <a:solidFill>
                  <a:srgbClr val="000000"/>
                </a:solidFill>
                <a:latin typeface="Open Sans" charset="0"/>
                <a:ea typeface="Open Sans" charset="0"/>
                <a:cs typeface="Open Sans" charset="0"/>
              </a:rPr>
              <a:t>Introduced Sweeper scanner to detect the malicious intent by adding the layers of signature-based scans with </a:t>
            </a:r>
            <a:r>
              <a:rPr lang="en-US" sz="1800" dirty="0" err="1">
                <a:solidFill>
                  <a:srgbClr val="000000"/>
                </a:solidFill>
                <a:latin typeface="Open Sans" charset="0"/>
                <a:ea typeface="Open Sans" charset="0"/>
                <a:cs typeface="Open Sans" charset="0"/>
              </a:rPr>
              <a:t>clamav</a:t>
            </a:r>
            <a:r>
              <a:rPr lang="en-US" sz="1800" dirty="0">
                <a:solidFill>
                  <a:srgbClr val="000000"/>
                </a:solidFill>
                <a:latin typeface="Open Sans" charset="0"/>
                <a:ea typeface="Open Sans" charset="0"/>
                <a:cs typeface="Open Sans" charset="0"/>
              </a:rPr>
              <a:t> and Yara rule </a:t>
            </a:r>
          </a:p>
          <a:p>
            <a:endParaRPr lang="en-US" sz="1800" dirty="0">
              <a:solidFill>
                <a:srgbClr val="000000"/>
              </a:solidFill>
              <a:latin typeface="Open Sans" charset="0"/>
              <a:ea typeface="Open Sans" charset="0"/>
              <a:cs typeface="Open Sans" charset="0"/>
            </a:endParaRPr>
          </a:p>
          <a:p>
            <a:r>
              <a:rPr lang="en-US" sz="2000" b="1" dirty="0">
                <a:solidFill>
                  <a:srgbClr val="FFC000"/>
                </a:solidFill>
                <a:latin typeface="Open Sans" charset="0"/>
                <a:ea typeface="Open Sans" charset="0"/>
                <a:cs typeface="Open Sans" charset="0"/>
              </a:rPr>
              <a:t>&gt;</a:t>
            </a:r>
            <a:r>
              <a:rPr lang="en-US" sz="2000" b="1" dirty="0">
                <a:solidFill>
                  <a:srgbClr val="000000"/>
                </a:solidFill>
                <a:latin typeface="Open Sans" charset="0"/>
                <a:ea typeface="Open Sans" charset="0"/>
                <a:cs typeface="Open Sans" charset="0"/>
              </a:rPr>
              <a:t> Testing and validation – </a:t>
            </a:r>
            <a:r>
              <a:rPr lang="en-US" sz="2000" dirty="0">
                <a:solidFill>
                  <a:srgbClr val="000000"/>
                </a:solidFill>
                <a:latin typeface="Open Sans" charset="0"/>
                <a:ea typeface="Open Sans" charset="0"/>
                <a:cs typeface="Open Sans" charset="0"/>
              </a:rPr>
              <a:t>conducted the research using sweeper with different types of malware file ( </a:t>
            </a:r>
            <a:r>
              <a:rPr lang="en-US" sz="2000" dirty="0" err="1">
                <a:solidFill>
                  <a:srgbClr val="000000"/>
                </a:solidFill>
                <a:latin typeface="Open Sans" charset="0"/>
                <a:ea typeface="Open Sans" charset="0"/>
                <a:cs typeface="Open Sans" charset="0"/>
              </a:rPr>
              <a:t>js</a:t>
            </a:r>
            <a:r>
              <a:rPr lang="en-US" sz="2000" dirty="0">
                <a:solidFill>
                  <a:srgbClr val="000000"/>
                </a:solidFill>
                <a:latin typeface="Open Sans" charset="0"/>
                <a:ea typeface="Open Sans" charset="0"/>
                <a:cs typeface="Open Sans" charset="0"/>
              </a:rPr>
              <a:t> script , embedded malware within pdfs etc.</a:t>
            </a:r>
          </a:p>
          <a:p>
            <a:endParaRPr lang="en-US" sz="2000" dirty="0">
              <a:solidFill>
                <a:srgbClr val="000000"/>
              </a:solidFill>
              <a:latin typeface="Open Sans" charset="0"/>
              <a:ea typeface="Open Sans" charset="0"/>
              <a:cs typeface="Open Sans" charset="0"/>
            </a:endParaRPr>
          </a:p>
          <a:p>
            <a:r>
              <a:rPr lang="en-US" sz="1800" dirty="0">
                <a:solidFill>
                  <a:srgbClr val="FFC000"/>
                </a:solidFill>
                <a:latin typeface="Open Sans" charset="0"/>
                <a:ea typeface="Open Sans" charset="0"/>
                <a:cs typeface="Open Sans" charset="0"/>
              </a:rPr>
              <a:t>&gt; </a:t>
            </a:r>
            <a:r>
              <a:rPr lang="en-US" sz="2000" b="1" dirty="0">
                <a:solidFill>
                  <a:srgbClr val="000000"/>
                </a:solidFill>
                <a:latin typeface="Open Sans" charset="0"/>
                <a:ea typeface="Open Sans" charset="0"/>
                <a:cs typeface="Open Sans" charset="0"/>
              </a:rPr>
              <a:t>Documentation </a:t>
            </a:r>
            <a:r>
              <a:rPr lang="en-US" sz="2000" dirty="0">
                <a:solidFill>
                  <a:srgbClr val="000000"/>
                </a:solidFill>
                <a:latin typeface="Open Sans" charset="0"/>
                <a:ea typeface="Open Sans" charset="0"/>
                <a:cs typeface="Open Sans" charset="0"/>
              </a:rPr>
              <a:t>- Record every step of the development process, such as design choices, testing procedures, and implementation specifics.</a:t>
            </a:r>
            <a:endParaRPr lang="en-US" sz="1800" dirty="0">
              <a:solidFill>
                <a:srgbClr val="FFC000"/>
              </a:solidFill>
              <a:latin typeface="Open Sans" charset="0"/>
              <a:ea typeface="Open Sans" charset="0"/>
              <a:cs typeface="Open Sans" charset="0"/>
            </a:endParaRPr>
          </a:p>
          <a:p>
            <a:endParaRPr lang="en-US" sz="1800" dirty="0">
              <a:latin typeface="Open Sans" charset="0"/>
              <a:ea typeface="Open Sans" charset="0"/>
              <a:cs typeface="Open Sans" charset="0"/>
            </a:endParaRPr>
          </a:p>
        </p:txBody>
      </p:sp>
      <p:sp>
        <p:nvSpPr>
          <p:cNvPr id="39" name="TextBox 38"/>
          <p:cNvSpPr txBox="1"/>
          <p:nvPr/>
        </p:nvSpPr>
        <p:spPr>
          <a:xfrm>
            <a:off x="24766521" y="20344578"/>
            <a:ext cx="6972301" cy="400110"/>
          </a:xfrm>
          <a:prstGeom prst="rect">
            <a:avLst/>
          </a:prstGeom>
          <a:noFill/>
        </p:spPr>
        <p:txBody>
          <a:bodyPr wrap="square" rtlCol="0">
            <a:spAutoFit/>
          </a:bodyPr>
          <a:lstStyle/>
          <a:p>
            <a:r>
              <a:rPr lang="en-US" sz="2000" b="1" dirty="0">
                <a:solidFill>
                  <a:srgbClr val="000000"/>
                </a:solidFill>
                <a:latin typeface="Open Sans" charset="0"/>
                <a:ea typeface="Open Sans" charset="0"/>
                <a:cs typeface="Open Sans" charset="0"/>
              </a:rPr>
              <a:t>                                 Scanning Result </a:t>
            </a:r>
          </a:p>
        </p:txBody>
      </p:sp>
      <p:sp>
        <p:nvSpPr>
          <p:cNvPr id="40" name="Rectangle 39" descr="Photo placeholder"/>
          <p:cNvSpPr/>
          <p:nvPr/>
        </p:nvSpPr>
        <p:spPr>
          <a:xfrm>
            <a:off x="24803098" y="16653423"/>
            <a:ext cx="6972302" cy="35638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41" name="TextBox 40"/>
          <p:cNvSpPr txBox="1"/>
          <p:nvPr/>
        </p:nvSpPr>
        <p:spPr>
          <a:xfrm>
            <a:off x="25655777" y="17980225"/>
            <a:ext cx="5266944" cy="461665"/>
          </a:xfrm>
          <a:prstGeom prst="rect">
            <a:avLst/>
          </a:prstGeom>
          <a:noFill/>
        </p:spPr>
        <p:txBody>
          <a:bodyPr wrap="square" rtlCol="0">
            <a:spAutoFit/>
          </a:bodyPr>
          <a:lstStyle/>
          <a:p>
            <a:pPr algn="ctr"/>
            <a:r>
              <a:rPr lang="en-US" sz="2400" b="1" dirty="0">
                <a:solidFill>
                  <a:schemeClr val="accent5"/>
                </a:solidFill>
                <a:latin typeface="Encode Sans Normal Black" charset="0"/>
                <a:ea typeface="Encode Sans Normal Black" charset="0"/>
                <a:cs typeface="Encode Sans Normal Black" charset="0"/>
              </a:rPr>
              <a:t>IMAGE HERE</a:t>
            </a:r>
          </a:p>
        </p:txBody>
      </p:sp>
      <p:sp>
        <p:nvSpPr>
          <p:cNvPr id="61" name="TextBox 60"/>
          <p:cNvSpPr txBox="1"/>
          <p:nvPr/>
        </p:nvSpPr>
        <p:spPr>
          <a:xfrm>
            <a:off x="17356150" y="13616231"/>
            <a:ext cx="5113992" cy="400110"/>
          </a:xfrm>
          <a:prstGeom prst="rect">
            <a:avLst/>
          </a:prstGeom>
          <a:noFill/>
        </p:spPr>
        <p:txBody>
          <a:bodyPr wrap="square" rtlCol="0">
            <a:spAutoFit/>
          </a:bodyPr>
          <a:lstStyle/>
          <a:p>
            <a:pPr algn="ctr"/>
            <a:r>
              <a:rPr lang="en-US" sz="2000" dirty="0">
                <a:solidFill>
                  <a:srgbClr val="000000"/>
                </a:solidFill>
                <a:latin typeface="Open Sans" charset="0"/>
                <a:ea typeface="Open Sans" charset="0"/>
                <a:cs typeface="Open Sans" charset="0"/>
              </a:rPr>
              <a:t>Source: </a:t>
            </a:r>
            <a:r>
              <a:rPr lang="en-US" sz="2000" dirty="0">
                <a:solidFill>
                  <a:srgbClr val="000000"/>
                </a:solidFill>
                <a:latin typeface="Open Sans" charset="0"/>
                <a:ea typeface="Open Sans" charset="0"/>
                <a:cs typeface="Open Sans" charset="0"/>
                <a:hlinkClick r:id="rId4">
                  <a:extLst>
                    <a:ext uri="{A12FA001-AC4F-418D-AE19-62706E023703}">
                      <ahyp:hlinkClr xmlns:ahyp="http://schemas.microsoft.com/office/drawing/2018/hyperlinkcolor" val="tx"/>
                    </a:ext>
                  </a:extLst>
                </a:hlinkClick>
              </a:rPr>
              <a:t>Checkpoint</a:t>
            </a:r>
            <a:endParaRPr lang="en-US" sz="2000" dirty="0">
              <a:solidFill>
                <a:srgbClr val="000000"/>
              </a:solidFill>
              <a:latin typeface="Open Sans" charset="0"/>
              <a:ea typeface="Open Sans" charset="0"/>
              <a:cs typeface="Open Sans" charset="0"/>
            </a:endParaRPr>
          </a:p>
        </p:txBody>
      </p:sp>
      <p:sp>
        <p:nvSpPr>
          <p:cNvPr id="62" name="TextBox 61"/>
          <p:cNvSpPr txBox="1"/>
          <p:nvPr/>
        </p:nvSpPr>
        <p:spPr>
          <a:xfrm>
            <a:off x="8988634" y="5128625"/>
            <a:ext cx="6972300" cy="1169551"/>
          </a:xfrm>
          <a:prstGeom prst="rect">
            <a:avLst/>
          </a:prstGeom>
          <a:noFill/>
        </p:spPr>
        <p:txBody>
          <a:bodyPr wrap="square" rtlCol="0">
            <a:spAutoFit/>
          </a:bodyPr>
          <a:lstStyle/>
          <a:p>
            <a:r>
              <a:rPr lang="en-US" sz="4000" b="1" dirty="0">
                <a:solidFill>
                  <a:srgbClr val="0070C0"/>
                </a:solidFill>
                <a:latin typeface="Encode Sans Normal Black" charset="0"/>
              </a:rPr>
              <a:t>DESIGN</a:t>
            </a:r>
          </a:p>
          <a:p>
            <a:pPr algn="ctr"/>
            <a:endParaRPr lang="en-US" sz="3000" dirty="0">
              <a:solidFill>
                <a:srgbClr val="0070C0"/>
              </a:solidFill>
              <a:latin typeface="Uni Sans Book" charset="0"/>
            </a:endParaRPr>
          </a:p>
        </p:txBody>
      </p:sp>
      <p:sp>
        <p:nvSpPr>
          <p:cNvPr id="67" name="TextBox 66"/>
          <p:cNvSpPr txBox="1"/>
          <p:nvPr/>
        </p:nvSpPr>
        <p:spPr>
          <a:xfrm>
            <a:off x="24816816" y="5314679"/>
            <a:ext cx="6972300" cy="553998"/>
          </a:xfrm>
          <a:prstGeom prst="rect">
            <a:avLst/>
          </a:prstGeom>
          <a:noFill/>
        </p:spPr>
        <p:txBody>
          <a:bodyPr wrap="square" rtlCol="0">
            <a:spAutoFit/>
          </a:bodyPr>
          <a:lstStyle/>
          <a:p>
            <a:pPr algn="ctr"/>
            <a:r>
              <a:rPr lang="en-US" sz="3000" dirty="0">
                <a:solidFill>
                  <a:srgbClr val="0070C0"/>
                </a:solidFill>
                <a:latin typeface="Uni Sans Book" charset="0"/>
                <a:ea typeface="Uni Sans Book" charset="0"/>
                <a:cs typeface="Uni Sans Book" charset="0"/>
              </a:rPr>
              <a:t>Number of attacks : MS office vs PDF </a:t>
            </a:r>
          </a:p>
        </p:txBody>
      </p:sp>
      <p:pic>
        <p:nvPicPr>
          <p:cNvPr id="47" name="Picture 46" descr="Gold Boundless Bar" title="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9957799-E626-444D-AB49-05F3A80A1545}"/>
              </a:ext>
            </a:extLst>
          </p:cNvPr>
          <p:cNvSpPr txBox="1"/>
          <p:nvPr/>
        </p:nvSpPr>
        <p:spPr>
          <a:xfrm>
            <a:off x="24882348" y="21018468"/>
            <a:ext cx="6972301" cy="307777"/>
          </a:xfrm>
          <a:prstGeom prst="rect">
            <a:avLst/>
          </a:prstGeom>
          <a:noFill/>
        </p:spPr>
        <p:txBody>
          <a:bodyPr wrap="square" rtlCol="0">
            <a:spAutoFit/>
          </a:bodyPr>
          <a:lstStyle/>
          <a:p>
            <a:pPr algn="r"/>
            <a:r>
              <a:rPr lang="en-US" sz="1400" b="1" dirty="0">
                <a:solidFill>
                  <a:srgbClr val="000000"/>
                </a:solidFill>
                <a:latin typeface="Open Sans" charset="0"/>
                <a:ea typeface="Open Sans" charset="0"/>
                <a:cs typeface="Open Sans" charset="0"/>
              </a:rPr>
              <a:t>CS S3,29 July 2023</a:t>
            </a:r>
          </a:p>
        </p:txBody>
      </p:sp>
      <p:sp>
        <p:nvSpPr>
          <p:cNvPr id="60" name="TextBox 59">
            <a:extLst>
              <a:ext uri="{FF2B5EF4-FFF2-40B4-BE49-F238E27FC236}">
                <a16:creationId xmlns:a16="http://schemas.microsoft.com/office/drawing/2014/main" id="{CD1E7047-F5C3-4D38-A950-042FB8333A86}"/>
              </a:ext>
            </a:extLst>
          </p:cNvPr>
          <p:cNvSpPr txBox="1"/>
          <p:nvPr/>
        </p:nvSpPr>
        <p:spPr>
          <a:xfrm>
            <a:off x="1168399" y="3950209"/>
            <a:ext cx="16734203" cy="1015663"/>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Oluwatosin FASANMI, </a:t>
            </a:r>
            <a:r>
              <a:rPr lang="en-US" sz="3000" dirty="0" err="1">
                <a:solidFill>
                  <a:srgbClr val="FFFFFF"/>
                </a:solidFill>
                <a:latin typeface="Open Sans" charset="0"/>
                <a:ea typeface="Open Sans" charset="0"/>
                <a:cs typeface="Open Sans" charset="0"/>
              </a:rPr>
              <a:t>Saajan</a:t>
            </a:r>
            <a:r>
              <a:rPr lang="en-US" sz="3000" dirty="0">
                <a:solidFill>
                  <a:srgbClr val="FFFFFF"/>
                </a:solidFill>
                <a:latin typeface="Open Sans" charset="0"/>
                <a:ea typeface="Open Sans" charset="0"/>
                <a:cs typeface="Open Sans" charset="0"/>
              </a:rPr>
              <a:t> </a:t>
            </a:r>
            <a:r>
              <a:rPr lang="en-US" sz="3000" dirty="0" err="1">
                <a:solidFill>
                  <a:srgbClr val="FFFFFF"/>
                </a:solidFill>
                <a:latin typeface="Open Sans" charset="0"/>
                <a:ea typeface="Open Sans" charset="0"/>
                <a:cs typeface="Open Sans" charset="0"/>
              </a:rPr>
              <a:t>Maharjan</a:t>
            </a:r>
            <a:r>
              <a:rPr lang="en-US" sz="3000" dirty="0">
                <a:solidFill>
                  <a:srgbClr val="FFFFFF"/>
                </a:solidFill>
                <a:latin typeface="Open Sans" charset="0"/>
                <a:ea typeface="Open Sans" charset="0"/>
                <a:cs typeface="Open Sans" charset="0"/>
              </a:rPr>
              <a:t>, Shiron dev Newton, Abdallah Hamdan  </a:t>
            </a:r>
          </a:p>
          <a:p>
            <a:endParaRPr lang="en-US" sz="3000" dirty="0">
              <a:solidFill>
                <a:srgbClr val="FFFFFF"/>
              </a:solidFill>
              <a:latin typeface="Open Sans" charset="0"/>
              <a:ea typeface="Open Sans" charset="0"/>
              <a:cs typeface="Open Sans" charset="0"/>
            </a:endParaRPr>
          </a:p>
        </p:txBody>
      </p:sp>
      <p:sp>
        <p:nvSpPr>
          <p:cNvPr id="65" name="TextBox 64">
            <a:extLst>
              <a:ext uri="{FF2B5EF4-FFF2-40B4-BE49-F238E27FC236}">
                <a16:creationId xmlns:a16="http://schemas.microsoft.com/office/drawing/2014/main" id="{B18ECEEA-47F1-4097-8543-DEEE2CFC1415}"/>
              </a:ext>
            </a:extLst>
          </p:cNvPr>
          <p:cNvSpPr txBox="1"/>
          <p:nvPr/>
        </p:nvSpPr>
        <p:spPr>
          <a:xfrm>
            <a:off x="19286591" y="3967141"/>
            <a:ext cx="6972301" cy="1015663"/>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Cyber security - 2022</a:t>
            </a:r>
          </a:p>
          <a:p>
            <a:endParaRPr lang="en-US" sz="3000" dirty="0">
              <a:solidFill>
                <a:srgbClr val="FFFFFF"/>
              </a:solidFill>
              <a:latin typeface="Open Sans" charset="0"/>
              <a:ea typeface="Open Sans" charset="0"/>
              <a:cs typeface="Open Sans" charset="0"/>
            </a:endParaRPr>
          </a:p>
        </p:txBody>
      </p:sp>
      <p:pic>
        <p:nvPicPr>
          <p:cNvPr id="8" name="Picture 7" descr="A close up of a sign&#10;&#10;Description automatically generated">
            <a:extLst>
              <a:ext uri="{FF2B5EF4-FFF2-40B4-BE49-F238E27FC236}">
                <a16:creationId xmlns:a16="http://schemas.microsoft.com/office/drawing/2014/main" id="{EA995E8F-6472-4EFC-8631-61C2F6520DB7}"/>
              </a:ext>
            </a:extLst>
          </p:cNvPr>
          <p:cNvPicPr>
            <a:picLocks noChangeAspect="1"/>
          </p:cNvPicPr>
          <p:nvPr/>
        </p:nvPicPr>
        <p:blipFill>
          <a:blip r:embed="rId6"/>
          <a:stretch>
            <a:fillRect/>
          </a:stretch>
        </p:blipFill>
        <p:spPr>
          <a:xfrm>
            <a:off x="26684835" y="570934"/>
            <a:ext cx="5392562" cy="3647714"/>
          </a:xfrm>
          <a:prstGeom prst="rect">
            <a:avLst/>
          </a:prstGeom>
        </p:spPr>
      </p:pic>
      <p:pic>
        <p:nvPicPr>
          <p:cNvPr id="37" name="Picture 36" descr="A diagram of a diagram of a web application&#10;&#10;Description automatically generated">
            <a:extLst>
              <a:ext uri="{FF2B5EF4-FFF2-40B4-BE49-F238E27FC236}">
                <a16:creationId xmlns:a16="http://schemas.microsoft.com/office/drawing/2014/main" id="{5BB21315-1EB5-041E-5247-05AD9AE3BB3C}"/>
              </a:ext>
            </a:extLst>
          </p:cNvPr>
          <p:cNvPicPr>
            <a:picLocks noChangeAspect="1"/>
          </p:cNvPicPr>
          <p:nvPr/>
        </p:nvPicPr>
        <p:blipFill>
          <a:blip r:embed="rId7"/>
          <a:stretch>
            <a:fillRect/>
          </a:stretch>
        </p:blipFill>
        <p:spPr>
          <a:xfrm>
            <a:off x="8685142" y="6181790"/>
            <a:ext cx="7581700" cy="3925381"/>
          </a:xfrm>
          <a:prstGeom prst="rect">
            <a:avLst/>
          </a:prstGeom>
        </p:spPr>
      </p:pic>
      <p:pic>
        <p:nvPicPr>
          <p:cNvPr id="44" name="Picture 43" descr="A graph with numbers and lines&#10;&#10;Description automatically generated">
            <a:extLst>
              <a:ext uri="{FF2B5EF4-FFF2-40B4-BE49-F238E27FC236}">
                <a16:creationId xmlns:a16="http://schemas.microsoft.com/office/drawing/2014/main" id="{0FB2B8C1-47D3-E776-69D2-718AD69201A7}"/>
              </a:ext>
            </a:extLst>
          </p:cNvPr>
          <p:cNvPicPr>
            <a:picLocks noChangeAspect="1"/>
          </p:cNvPicPr>
          <p:nvPr/>
        </p:nvPicPr>
        <p:blipFill>
          <a:blip r:embed="rId8"/>
          <a:stretch>
            <a:fillRect/>
          </a:stretch>
        </p:blipFill>
        <p:spPr>
          <a:xfrm>
            <a:off x="24389063" y="5925700"/>
            <a:ext cx="8236723" cy="4683242"/>
          </a:xfrm>
          <a:prstGeom prst="rect">
            <a:avLst/>
          </a:prstGeom>
        </p:spPr>
      </p:pic>
      <p:pic>
        <p:nvPicPr>
          <p:cNvPr id="1026" name="Picture 2">
            <a:extLst>
              <a:ext uri="{FF2B5EF4-FFF2-40B4-BE49-F238E27FC236}">
                <a16:creationId xmlns:a16="http://schemas.microsoft.com/office/drawing/2014/main" id="{BA86A6BC-AC6D-C410-540B-D4B7CB873A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90315" y="10373318"/>
            <a:ext cx="6278165" cy="30285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 screenshot of a upload file&#10;&#10;Description automatically generated">
            <a:extLst>
              <a:ext uri="{FF2B5EF4-FFF2-40B4-BE49-F238E27FC236}">
                <a16:creationId xmlns:a16="http://schemas.microsoft.com/office/drawing/2014/main" id="{F15FC998-6151-2C98-55E8-45F687A1CF0B}"/>
              </a:ext>
            </a:extLst>
          </p:cNvPr>
          <p:cNvPicPr>
            <a:picLocks noChangeAspect="1"/>
          </p:cNvPicPr>
          <p:nvPr/>
        </p:nvPicPr>
        <p:blipFill>
          <a:blip r:embed="rId10"/>
          <a:stretch>
            <a:fillRect/>
          </a:stretch>
        </p:blipFill>
        <p:spPr>
          <a:xfrm>
            <a:off x="9031856" y="16668278"/>
            <a:ext cx="7004651" cy="3532744"/>
          </a:xfrm>
          <a:prstGeom prst="rect">
            <a:avLst/>
          </a:prstGeom>
        </p:spPr>
      </p:pic>
      <p:pic>
        <p:nvPicPr>
          <p:cNvPr id="15" name="Picture 23" descr="A white background with black text&#10;&#10;Description automatically generated">
            <a:extLst>
              <a:ext uri="{FF2B5EF4-FFF2-40B4-BE49-F238E27FC236}">
                <a16:creationId xmlns:a16="http://schemas.microsoft.com/office/drawing/2014/main" id="{BFF9DD40-ED73-41D8-3F62-B212DB2A7CA9}"/>
              </a:ext>
            </a:extLst>
          </p:cNvPr>
          <p:cNvPicPr>
            <a:picLocks noChangeAspect="1"/>
          </p:cNvPicPr>
          <p:nvPr/>
        </p:nvPicPr>
        <p:blipFill>
          <a:blip r:embed="rId11"/>
          <a:stretch>
            <a:fillRect/>
          </a:stretch>
        </p:blipFill>
        <p:spPr>
          <a:xfrm>
            <a:off x="24783691" y="16664297"/>
            <a:ext cx="6970143" cy="3575210"/>
          </a:xfrm>
          <a:prstGeom prst="rect">
            <a:avLst/>
          </a:prstGeom>
        </p:spPr>
      </p:pic>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c29ce99-08e2-4fdd-b1d4-7cddb9c3067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D2B6D34A76B740B518D7AFA257F698" ma:contentTypeVersion="8" ma:contentTypeDescription="Crée un document." ma:contentTypeScope="" ma:versionID="a56d5530f54ac780f721bd59b1df73c5">
  <xsd:schema xmlns:xsd="http://www.w3.org/2001/XMLSchema" xmlns:xs="http://www.w3.org/2001/XMLSchema" xmlns:p="http://schemas.microsoft.com/office/2006/metadata/properties" xmlns:ns2="3c29ce99-08e2-4fdd-b1d4-7cddb9c3067d" targetNamespace="http://schemas.microsoft.com/office/2006/metadata/properties" ma:root="true" ma:fieldsID="c6fbdadd28529b4de7963376946bab2f" ns2:_="">
    <xsd:import namespace="3c29ce99-08e2-4fdd-b1d4-7cddb9c306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29ce99-08e2-4fdd-b1d4-7cddb9c306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94a43d38-6610-4186-890e-37907fc4e3f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4D1CF0-69FF-4245-B641-A2E29F470BB4}">
  <ds:schemaRefs>
    <ds:schemaRef ds:uri="http://schemas.microsoft.com/sharepoint/v3/contenttype/forms"/>
  </ds:schemaRefs>
</ds:datastoreItem>
</file>

<file path=customXml/itemProps2.xml><?xml version="1.0" encoding="utf-8"?>
<ds:datastoreItem xmlns:ds="http://schemas.openxmlformats.org/officeDocument/2006/customXml" ds:itemID="{64A31A0B-0EAA-4658-99F8-8E619570BE70}">
  <ds:schemaRefs>
    <ds:schemaRef ds:uri="http://schemas.microsoft.com/office/2006/metadata/properties"/>
    <ds:schemaRef ds:uri="http://schemas.microsoft.com/office/infopath/2007/PartnerControls"/>
    <ds:schemaRef ds:uri="3c29ce99-08e2-4fdd-b1d4-7cddb9c3067d"/>
  </ds:schemaRefs>
</ds:datastoreItem>
</file>

<file path=customXml/itemProps3.xml><?xml version="1.0" encoding="utf-8"?>
<ds:datastoreItem xmlns:ds="http://schemas.openxmlformats.org/officeDocument/2006/customXml" ds:itemID="{C69C0C73-38AF-4FB8-94C8-54011D997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29ce99-08e2-4fdd-b1d4-7cddb9c30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1614</TotalTime>
  <Words>897</Words>
  <Application>Microsoft Office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SWEEPER – PDF SCANNER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 poster</dc:title>
  <dc:creator>Bill Manos</dc:creator>
  <cp:lastModifiedBy>Oluwatosin Fasanmi</cp:lastModifiedBy>
  <cp:revision>110</cp:revision>
  <dcterms:created xsi:type="dcterms:W3CDTF">2018-02-06T21:34:11Z</dcterms:created>
  <dcterms:modified xsi:type="dcterms:W3CDTF">2023-07-27T15:07:13Z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0x010100EFD2B6D34A76B740B518D7AFA257F698</vt:lpwstr>
  </property>
  <property fmtid="{D5CDD505-2E9C-101B-9397-08002B2CF9AE}" pid="3" name="MediaServiceImageTags">
    <vt:lpwstr/>
  </property>
</Properties>
</file>