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2276B8-DFD6-4A37-8FC3-A35659E89C46}" v="548" dt="2022-11-04T12:45:05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>
                <a:cs typeface="Calibri Light"/>
              </a:rPr>
              <a:t>Gradient Boosting Classifier</a:t>
            </a:r>
            <a:endParaRPr lang="en-US" sz="7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cs typeface="Calibri"/>
              </a:rPr>
              <a:t>Saaki V</a:t>
            </a:r>
            <a:endParaRPr lang="en-US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3BB2D-97CF-EB92-9A68-59A643BFD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What is it?</a:t>
            </a:r>
            <a:endParaRPr lang="en-US" sz="4000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9B22-1D85-B9AA-FF27-1BB88B0BE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Gradient boosting is a technique used for its prediction speed and accuracy, especially with large and complex data.</a:t>
            </a:r>
          </a:p>
          <a:p>
            <a:r>
              <a:rPr lang="en-US" sz="2200" dirty="0">
                <a:cs typeface="Calibri"/>
              </a:rPr>
              <a:t>Machine learning models can be fitted to data individually or combined in an </a:t>
            </a:r>
            <a:r>
              <a:rPr lang="en-US" sz="2200" i="1" dirty="0">
                <a:cs typeface="Calibri"/>
              </a:rPr>
              <a:t>ensemble</a:t>
            </a:r>
            <a:r>
              <a:rPr lang="en-US" sz="2200" dirty="0">
                <a:cs typeface="Calibri"/>
              </a:rPr>
              <a:t>.</a:t>
            </a:r>
          </a:p>
          <a:p>
            <a:r>
              <a:rPr lang="en-US" sz="2200" dirty="0">
                <a:cs typeface="Calibri"/>
              </a:rPr>
              <a:t>Gradient boosting starts by fitting initial model. Second model is built on where the first model performed poorly. Repeated over and over to obtain best combined model.</a:t>
            </a:r>
          </a:p>
          <a:p>
            <a:r>
              <a:rPr lang="en-US" sz="2200" dirty="0">
                <a:ea typeface="+mn-lt"/>
                <a:cs typeface="+mn-lt"/>
              </a:rPr>
              <a:t>Each new model takes a step in the direction that minimizes prediction error</a:t>
            </a:r>
          </a:p>
          <a:p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900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47F33A-6C08-97B5-1CD7-01F963113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38" y="1196104"/>
            <a:ext cx="3505494" cy="472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000" dirty="0">
                <a:ea typeface="+mn-lt"/>
                <a:cs typeface="+mn-lt"/>
              </a:rPr>
              <a:t>It relies on the intuition that the best possible next model, when combined with previous models, minimizes the overall prediction error.</a:t>
            </a:r>
          </a:p>
          <a:p>
            <a:pPr marL="342900" indent="-342900"/>
            <a:r>
              <a:rPr lang="en-US" sz="2000" dirty="0">
                <a:ea typeface="+mn-lt"/>
                <a:cs typeface="+mn-lt"/>
              </a:rPr>
              <a:t>The name </a:t>
            </a:r>
            <a:r>
              <a:rPr lang="en-US" sz="2000" i="1" dirty="0">
                <a:ea typeface="+mn-lt"/>
                <a:cs typeface="+mn-lt"/>
              </a:rPr>
              <a:t>gradient boosting </a:t>
            </a:r>
            <a:r>
              <a:rPr lang="en-US" sz="2000" dirty="0">
                <a:ea typeface="+mn-lt"/>
                <a:cs typeface="+mn-lt"/>
              </a:rPr>
              <a:t>arises because target outcomes for each case are set based on the gradient of the error with respect to the prediction.</a:t>
            </a:r>
          </a:p>
          <a:p>
            <a:pPr marL="800100" lvl="1" indent="-342900"/>
            <a:r>
              <a:rPr lang="en-US" sz="1600" dirty="0">
                <a:ea typeface="+mn-lt"/>
                <a:cs typeface="+mn-lt"/>
              </a:rPr>
              <a:t>small change causes a large drop in error, then next target outcome is a high value</a:t>
            </a:r>
          </a:p>
          <a:p>
            <a:pPr marL="800100" lvl="1" indent="-342900"/>
            <a:r>
              <a:rPr lang="en-US" sz="1600" dirty="0">
                <a:cs typeface="Calibri"/>
              </a:rPr>
              <a:t>Small change causes no change, then next target outcome is zero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B233A73-0ADE-985C-FB57-AB555578F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23764"/>
            <a:ext cx="6019331" cy="380722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5716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2F539-EC81-D653-C54B-92D70BF79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902828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EFFD0-25A6-C493-CD6F-9D2A830E7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89984"/>
            <a:ext cx="3888528" cy="35535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The data set used describes nearly 5000 Portuguese white wine</a:t>
            </a: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1E6CAD5-C09A-BD7B-4396-16E5CC2FD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1585694"/>
            <a:ext cx="4747547" cy="37149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731058-D28E-E8E7-E158-8596FBF21470}"/>
              </a:ext>
            </a:extLst>
          </p:cNvPr>
          <p:cNvSpPr txBox="1"/>
          <p:nvPr/>
        </p:nvSpPr>
        <p:spPr>
          <a:xfrm>
            <a:off x="7163321" y="5409678"/>
            <a:ext cx="43710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Calibri"/>
              </a:rPr>
              <a:t>Quality is the median of at least 3 evaluations made by wine experts, on a scale from 1 to 10.</a:t>
            </a:r>
            <a:endParaRPr lang="en-US"/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91B590ED-7BBB-B02B-3FF1-3CD4C08D9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14" y="2728212"/>
            <a:ext cx="4809993" cy="382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6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2D3F6128-D2F3-86C5-9C02-35D2FB706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Due to possibility of overfitting, the prediction accuracy on the training data is of little use.</a:t>
            </a:r>
          </a:p>
          <a:p>
            <a:r>
              <a:rPr lang="en-US" sz="2000" dirty="0">
                <a:ea typeface="+mn-lt"/>
                <a:cs typeface="+mn-lt"/>
              </a:rPr>
              <a:t>The table to the right illustrates the overlap between the categories predicted by the model and the original category of each case within the testing sample.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EF790E47-741F-C4B9-4513-AEB72CA8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117305"/>
            <a:ext cx="6155141" cy="464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F4B02-8B1C-C15A-363F-22FBC705F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Important parameters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B8382-AFC9-08FA-CAA0-4F029DEC2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 err="1">
                <a:cs typeface="Calibri"/>
              </a:rPr>
              <a:t>n_estimators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cs typeface="Calibri"/>
              </a:rPr>
              <a:t>learning_rate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cs typeface="Calibri"/>
              </a:rPr>
              <a:t>max_depth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28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CB9C2C-507C-8D67-6E52-00323C38F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Pros vs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1A1B7-5372-7790-D09B-9A71E2FC5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cs typeface="Calibri"/>
              </a:rPr>
              <a:t>PROS</a:t>
            </a:r>
          </a:p>
          <a:p>
            <a:r>
              <a:rPr lang="en-US" sz="2000" dirty="0"/>
              <a:t>It is a generalized algorithm which works for any differentiable loss function</a:t>
            </a:r>
            <a:endParaRPr lang="en-US" dirty="0">
              <a:cs typeface="Calibri" panose="020F0502020204030204"/>
            </a:endParaRPr>
          </a:p>
          <a:p>
            <a:r>
              <a:rPr lang="en-US" sz="2000" dirty="0"/>
              <a:t>It often provides predictive scores that are far better than other algorithms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It can handle missing data</a:t>
            </a:r>
            <a:endParaRPr lang="en-US" sz="2000" dirty="0">
              <a:cs typeface="Calibri"/>
            </a:endParaRPr>
          </a:p>
          <a:p>
            <a:endParaRPr lang="en-US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7A16DF1-853F-673D-0447-419DE7DDD642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ea typeface="+mn-lt"/>
                <a:cs typeface="+mn-lt"/>
              </a:rPr>
              <a:t>CONS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This method is sensitive to outliers.</a:t>
            </a:r>
            <a:endParaRPr lang="en-US" sz="20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It is prone to overfit if number of trees is too large.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Computation can take a long time. </a:t>
            </a:r>
          </a:p>
        </p:txBody>
      </p:sp>
    </p:spTree>
    <p:extLst>
      <p:ext uri="{BB962C8B-B14F-4D97-AF65-F5344CB8AC3E}">
        <p14:creationId xmlns:p14="http://schemas.microsoft.com/office/powerpoint/2010/main" val="2621186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Gradient Boosting Classifier</vt:lpstr>
      <vt:lpstr>What is it?</vt:lpstr>
      <vt:lpstr>PowerPoint Presentation</vt:lpstr>
      <vt:lpstr>Example</vt:lpstr>
      <vt:lpstr>PowerPoint Presentation</vt:lpstr>
      <vt:lpstr>Important parameters</vt:lpstr>
      <vt:lpstr>Pros vs 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171</cp:revision>
  <dcterms:created xsi:type="dcterms:W3CDTF">2022-11-04T06:15:25Z</dcterms:created>
  <dcterms:modified xsi:type="dcterms:W3CDTF">2022-11-04T13:01:08Z</dcterms:modified>
</cp:coreProperties>
</file>