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C1B7B5"/>
    <a:srgbClr val="87A3BB"/>
    <a:srgbClr val="3378A3"/>
    <a:srgbClr val="9E9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F71DD-A4E1-4276-8CAC-BA13849C331F}" v="1" dt="2024-12-02T13:17:38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Ajay" userId="S::rajay@purdue.edu::27003997-f585-40e5-8856-546c95a649d6" providerId="AD" clId="Web-{1B3F71DD-A4E1-4276-8CAC-BA13849C331F}"/>
    <pc:docChg chg="modSld">
      <pc:chgData name="Rohan Ajay" userId="S::rajay@purdue.edu::27003997-f585-40e5-8856-546c95a649d6" providerId="AD" clId="Web-{1B3F71DD-A4E1-4276-8CAC-BA13849C331F}" dt="2024-12-02T13:17:38.925" v="0" actId="14100"/>
      <pc:docMkLst>
        <pc:docMk/>
      </pc:docMkLst>
      <pc:sldChg chg="modSp">
        <pc:chgData name="Rohan Ajay" userId="S::rajay@purdue.edu::27003997-f585-40e5-8856-546c95a649d6" providerId="AD" clId="Web-{1B3F71DD-A4E1-4276-8CAC-BA13849C331F}" dt="2024-12-02T13:17:38.925" v="0" actId="14100"/>
        <pc:sldMkLst>
          <pc:docMk/>
          <pc:sldMk cId="1244605882" sldId="265"/>
        </pc:sldMkLst>
        <pc:spChg chg="mod">
          <ac:chgData name="Rohan Ajay" userId="S::rajay@purdue.edu::27003997-f585-40e5-8856-546c95a649d6" providerId="AD" clId="Web-{1B3F71DD-A4E1-4276-8CAC-BA13849C331F}" dt="2024-12-02T13:17:38.925" v="0" actId="14100"/>
          <ac:spMkLst>
            <pc:docMk/>
            <pc:sldMk cId="1244605882" sldId="265"/>
            <ac:spMk id="3" creationId="{CC533847-CBEF-FE5D-50D6-C169CF53901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Target Variable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Sheet1!$A$4:$B$4</c:f>
              <c:strCache>
                <c:ptCount val="2"/>
                <c:pt idx="0">
                  <c:v>Bankruptcy = 1</c:v>
                </c:pt>
                <c:pt idx="1">
                  <c:v>Bankruptcy = 0</c:v>
                </c:pt>
              </c:strCache>
            </c:strRef>
          </c:cat>
          <c:val>
            <c:numRef>
              <c:f>Sheet1!$A$5:$B$5</c:f>
              <c:numCache>
                <c:formatCode>General</c:formatCode>
                <c:ptCount val="2"/>
                <c:pt idx="0">
                  <c:v>211</c:v>
                </c:pt>
                <c:pt idx="1">
                  <c:v>9789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0-8F40-B70E-C41723C4F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19576944"/>
        <c:axId val="1819578656"/>
      </c:barChart>
      <c:catAx>
        <c:axId val="181957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78656"/>
        <c:crosses val="autoZero"/>
        <c:auto val="1"/>
        <c:lblAlgn val="ctr"/>
        <c:lblOffset val="100"/>
        <c:noMultiLvlLbl val="0"/>
      </c:catAx>
      <c:valAx>
        <c:axId val="1819578656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76944"/>
        <c:crosses val="autoZero"/>
        <c:crossBetween val="between"/>
        <c:minorUnit val="200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7C4A3-D8B1-444B-A476-556CA62DA9DE}" type="doc">
      <dgm:prSet loTypeId="urn:microsoft.com/office/officeart/2005/8/layout/cycle6" loCatId="" qsTypeId="urn:microsoft.com/office/officeart/2005/8/quickstyle/3d5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9521A00-175A-3043-AC1D-63C9836F58EC}">
      <dgm:prSet phldrT="[Text]"/>
      <dgm:spPr/>
      <dgm:t>
        <a:bodyPr/>
        <a:lstStyle/>
        <a:p>
          <a:r>
            <a:rPr lang="en-US"/>
            <a:t>Activity Ratio</a:t>
          </a:r>
        </a:p>
      </dgm:t>
    </dgm:pt>
    <dgm:pt modelId="{863B3163-F9C8-7E4C-BC91-77B70B1D41B7}" type="parTrans" cxnId="{90D02F0C-3BF6-124D-B0FE-2BEDB9A19412}">
      <dgm:prSet/>
      <dgm:spPr/>
      <dgm:t>
        <a:bodyPr/>
        <a:lstStyle/>
        <a:p>
          <a:endParaRPr lang="en-US"/>
        </a:p>
      </dgm:t>
    </dgm:pt>
    <dgm:pt modelId="{1F4A2D33-4626-634A-86D5-E01225EAB694}" type="sibTrans" cxnId="{90D02F0C-3BF6-124D-B0FE-2BEDB9A19412}">
      <dgm:prSet/>
      <dgm:spPr/>
      <dgm:t>
        <a:bodyPr/>
        <a:lstStyle/>
        <a:p>
          <a:endParaRPr lang="en-US"/>
        </a:p>
      </dgm:t>
    </dgm:pt>
    <dgm:pt modelId="{ABCD0BC7-7619-8843-8277-538D8DBB0B49}">
      <dgm:prSet phldrT="[Text]"/>
      <dgm:spPr/>
      <dgm:t>
        <a:bodyPr/>
        <a:lstStyle/>
        <a:p>
          <a:r>
            <a:rPr lang="en-US"/>
            <a:t>Liquidity Ratio</a:t>
          </a:r>
        </a:p>
      </dgm:t>
    </dgm:pt>
    <dgm:pt modelId="{881C53F7-FF30-D84F-93B2-5FBCF15070CC}" type="parTrans" cxnId="{10BCE51F-92E4-0F4E-93A3-C12B1F7420CE}">
      <dgm:prSet/>
      <dgm:spPr/>
      <dgm:t>
        <a:bodyPr/>
        <a:lstStyle/>
        <a:p>
          <a:endParaRPr lang="en-US"/>
        </a:p>
      </dgm:t>
    </dgm:pt>
    <dgm:pt modelId="{36362A23-236F-B941-A0B5-5E1F2A842EDE}" type="sibTrans" cxnId="{10BCE51F-92E4-0F4E-93A3-C12B1F7420CE}">
      <dgm:prSet/>
      <dgm:spPr/>
      <dgm:t>
        <a:bodyPr/>
        <a:lstStyle/>
        <a:p>
          <a:endParaRPr lang="en-US"/>
        </a:p>
      </dgm:t>
    </dgm:pt>
    <dgm:pt modelId="{0FBC2311-E3CE-3047-80C5-C525DE69696D}">
      <dgm:prSet phldrT="[Text]"/>
      <dgm:spPr/>
      <dgm:t>
        <a:bodyPr/>
        <a:lstStyle/>
        <a:p>
          <a:r>
            <a:rPr lang="en-US" b="0" i="0"/>
            <a:t>Solvency Ratios</a:t>
          </a:r>
          <a:endParaRPr lang="en-US"/>
        </a:p>
      </dgm:t>
    </dgm:pt>
    <dgm:pt modelId="{13AF8B97-02FE-5F41-B1C7-5E2B251BDAD4}" type="parTrans" cxnId="{869C6929-6B87-4F4A-83AE-FA70AE847706}">
      <dgm:prSet/>
      <dgm:spPr/>
      <dgm:t>
        <a:bodyPr/>
        <a:lstStyle/>
        <a:p>
          <a:endParaRPr lang="en-US"/>
        </a:p>
      </dgm:t>
    </dgm:pt>
    <dgm:pt modelId="{DD77E74B-6148-AC40-B6BE-34E7B2ED7A8A}" type="sibTrans" cxnId="{869C6929-6B87-4F4A-83AE-FA70AE847706}">
      <dgm:prSet/>
      <dgm:spPr/>
      <dgm:t>
        <a:bodyPr/>
        <a:lstStyle/>
        <a:p>
          <a:endParaRPr lang="en-US"/>
        </a:p>
      </dgm:t>
    </dgm:pt>
    <dgm:pt modelId="{6EDE8398-D585-0D48-9208-99F83325FD9B}">
      <dgm:prSet phldrT="[Text]"/>
      <dgm:spPr/>
      <dgm:t>
        <a:bodyPr/>
        <a:lstStyle/>
        <a:p>
          <a:r>
            <a:rPr lang="en-US" b="0" i="0"/>
            <a:t>Profitability Ratios</a:t>
          </a:r>
          <a:endParaRPr lang="en-US"/>
        </a:p>
      </dgm:t>
    </dgm:pt>
    <dgm:pt modelId="{D341A306-C42E-E049-A75B-D5D473D33634}" type="parTrans" cxnId="{C2DD40BC-8C68-C442-AC2D-509146BBEC70}">
      <dgm:prSet/>
      <dgm:spPr/>
      <dgm:t>
        <a:bodyPr/>
        <a:lstStyle/>
        <a:p>
          <a:endParaRPr lang="en-US"/>
        </a:p>
      </dgm:t>
    </dgm:pt>
    <dgm:pt modelId="{C4D90FA8-06B2-C04D-96A1-DCF5A616F4AE}" type="sibTrans" cxnId="{C2DD40BC-8C68-C442-AC2D-509146BBEC70}">
      <dgm:prSet/>
      <dgm:spPr/>
      <dgm:t>
        <a:bodyPr/>
        <a:lstStyle/>
        <a:p>
          <a:endParaRPr lang="en-US"/>
        </a:p>
      </dgm:t>
    </dgm:pt>
    <dgm:pt modelId="{C226BF20-BD19-894E-81FE-873E847BDC65}">
      <dgm:prSet phldrT="[Text]"/>
      <dgm:spPr/>
      <dgm:t>
        <a:bodyPr/>
        <a:lstStyle/>
        <a:p>
          <a:r>
            <a:rPr lang="en-US" b="0" i="0"/>
            <a:t>Valuation Ratios</a:t>
          </a:r>
          <a:endParaRPr lang="en-US"/>
        </a:p>
      </dgm:t>
    </dgm:pt>
    <dgm:pt modelId="{FA88C896-BF9C-C740-B5D7-7D9974993C41}" type="parTrans" cxnId="{3F175005-C448-684A-B916-43C5A073EBBD}">
      <dgm:prSet/>
      <dgm:spPr/>
      <dgm:t>
        <a:bodyPr/>
        <a:lstStyle/>
        <a:p>
          <a:endParaRPr lang="en-US"/>
        </a:p>
      </dgm:t>
    </dgm:pt>
    <dgm:pt modelId="{7B44DD06-99F8-5045-ADDD-7D57F12CBC13}" type="sibTrans" cxnId="{3F175005-C448-684A-B916-43C5A073EBBD}">
      <dgm:prSet/>
      <dgm:spPr/>
      <dgm:t>
        <a:bodyPr/>
        <a:lstStyle/>
        <a:p>
          <a:endParaRPr lang="en-US"/>
        </a:p>
      </dgm:t>
    </dgm:pt>
    <dgm:pt modelId="{4367DF7E-CFEE-B14D-A41C-03459D55C0C4}" type="pres">
      <dgm:prSet presAssocID="{AEC7C4A3-D8B1-444B-A476-556CA62DA9DE}" presName="cycle" presStyleCnt="0">
        <dgm:presLayoutVars>
          <dgm:dir/>
          <dgm:resizeHandles val="exact"/>
        </dgm:presLayoutVars>
      </dgm:prSet>
      <dgm:spPr/>
    </dgm:pt>
    <dgm:pt modelId="{D4A22348-B66A-654B-878A-2B9CAFEC8712}" type="pres">
      <dgm:prSet presAssocID="{19521A00-175A-3043-AC1D-63C9836F58EC}" presName="node" presStyleLbl="node1" presStyleIdx="0" presStyleCnt="5">
        <dgm:presLayoutVars>
          <dgm:bulletEnabled val="1"/>
        </dgm:presLayoutVars>
      </dgm:prSet>
      <dgm:spPr/>
    </dgm:pt>
    <dgm:pt modelId="{406C4B1E-E15F-A743-8626-C2C3C409E780}" type="pres">
      <dgm:prSet presAssocID="{19521A00-175A-3043-AC1D-63C9836F58EC}" presName="spNode" presStyleCnt="0"/>
      <dgm:spPr/>
    </dgm:pt>
    <dgm:pt modelId="{FFFA6808-2F86-2D4D-8395-4B2B7C717C49}" type="pres">
      <dgm:prSet presAssocID="{1F4A2D33-4626-634A-86D5-E01225EAB694}" presName="sibTrans" presStyleLbl="sibTrans1D1" presStyleIdx="0" presStyleCnt="5"/>
      <dgm:spPr/>
    </dgm:pt>
    <dgm:pt modelId="{ACD6DA22-3765-0449-851A-A4BB3D0333EC}" type="pres">
      <dgm:prSet presAssocID="{ABCD0BC7-7619-8843-8277-538D8DBB0B49}" presName="node" presStyleLbl="node1" presStyleIdx="1" presStyleCnt="5">
        <dgm:presLayoutVars>
          <dgm:bulletEnabled val="1"/>
        </dgm:presLayoutVars>
      </dgm:prSet>
      <dgm:spPr/>
    </dgm:pt>
    <dgm:pt modelId="{71C82CCD-6630-714E-A1E4-7D6D66D70CA0}" type="pres">
      <dgm:prSet presAssocID="{ABCD0BC7-7619-8843-8277-538D8DBB0B49}" presName="spNode" presStyleCnt="0"/>
      <dgm:spPr/>
    </dgm:pt>
    <dgm:pt modelId="{8DD9C521-EF76-2146-A49E-751E2DAC1746}" type="pres">
      <dgm:prSet presAssocID="{36362A23-236F-B941-A0B5-5E1F2A842EDE}" presName="sibTrans" presStyleLbl="sibTrans1D1" presStyleIdx="1" presStyleCnt="5"/>
      <dgm:spPr/>
    </dgm:pt>
    <dgm:pt modelId="{DC1980C0-37BC-8A40-BD8E-B38EFA8DC305}" type="pres">
      <dgm:prSet presAssocID="{0FBC2311-E3CE-3047-80C5-C525DE69696D}" presName="node" presStyleLbl="node1" presStyleIdx="2" presStyleCnt="5">
        <dgm:presLayoutVars>
          <dgm:bulletEnabled val="1"/>
        </dgm:presLayoutVars>
      </dgm:prSet>
      <dgm:spPr/>
    </dgm:pt>
    <dgm:pt modelId="{C4058B91-E31C-6D46-B8F0-3B53E1CA89B5}" type="pres">
      <dgm:prSet presAssocID="{0FBC2311-E3CE-3047-80C5-C525DE69696D}" presName="spNode" presStyleCnt="0"/>
      <dgm:spPr/>
    </dgm:pt>
    <dgm:pt modelId="{CFBFD8FC-AFB5-A84C-A44E-C00AB62DEAF5}" type="pres">
      <dgm:prSet presAssocID="{DD77E74B-6148-AC40-B6BE-34E7B2ED7A8A}" presName="sibTrans" presStyleLbl="sibTrans1D1" presStyleIdx="2" presStyleCnt="5"/>
      <dgm:spPr/>
    </dgm:pt>
    <dgm:pt modelId="{8441AC79-5A33-2449-9F61-1C00B89D9D61}" type="pres">
      <dgm:prSet presAssocID="{6EDE8398-D585-0D48-9208-99F83325FD9B}" presName="node" presStyleLbl="node1" presStyleIdx="3" presStyleCnt="5">
        <dgm:presLayoutVars>
          <dgm:bulletEnabled val="1"/>
        </dgm:presLayoutVars>
      </dgm:prSet>
      <dgm:spPr/>
    </dgm:pt>
    <dgm:pt modelId="{A626199C-A140-B942-9A15-BCB072997B65}" type="pres">
      <dgm:prSet presAssocID="{6EDE8398-D585-0D48-9208-99F83325FD9B}" presName="spNode" presStyleCnt="0"/>
      <dgm:spPr/>
    </dgm:pt>
    <dgm:pt modelId="{D0868B45-D806-E441-B210-677F90B36430}" type="pres">
      <dgm:prSet presAssocID="{C4D90FA8-06B2-C04D-96A1-DCF5A616F4AE}" presName="sibTrans" presStyleLbl="sibTrans1D1" presStyleIdx="3" presStyleCnt="5"/>
      <dgm:spPr/>
    </dgm:pt>
    <dgm:pt modelId="{A1C8D7D6-3A1D-E746-875E-4715ADCB8216}" type="pres">
      <dgm:prSet presAssocID="{C226BF20-BD19-894E-81FE-873E847BDC65}" presName="node" presStyleLbl="node1" presStyleIdx="4" presStyleCnt="5">
        <dgm:presLayoutVars>
          <dgm:bulletEnabled val="1"/>
        </dgm:presLayoutVars>
      </dgm:prSet>
      <dgm:spPr/>
    </dgm:pt>
    <dgm:pt modelId="{A362B800-8AC1-BF40-91F1-A3D046EFD61D}" type="pres">
      <dgm:prSet presAssocID="{C226BF20-BD19-894E-81FE-873E847BDC65}" presName="spNode" presStyleCnt="0"/>
      <dgm:spPr/>
    </dgm:pt>
    <dgm:pt modelId="{2574748F-B43A-864D-83A9-ACC5CC175979}" type="pres">
      <dgm:prSet presAssocID="{7B44DD06-99F8-5045-ADDD-7D57F12CBC13}" presName="sibTrans" presStyleLbl="sibTrans1D1" presStyleIdx="4" presStyleCnt="5"/>
      <dgm:spPr/>
    </dgm:pt>
  </dgm:ptLst>
  <dgm:cxnLst>
    <dgm:cxn modelId="{3F175005-C448-684A-B916-43C5A073EBBD}" srcId="{AEC7C4A3-D8B1-444B-A476-556CA62DA9DE}" destId="{C226BF20-BD19-894E-81FE-873E847BDC65}" srcOrd="4" destOrd="0" parTransId="{FA88C896-BF9C-C740-B5D7-7D9974993C41}" sibTransId="{7B44DD06-99F8-5045-ADDD-7D57F12CBC13}"/>
    <dgm:cxn modelId="{90D02F0C-3BF6-124D-B0FE-2BEDB9A19412}" srcId="{AEC7C4A3-D8B1-444B-A476-556CA62DA9DE}" destId="{19521A00-175A-3043-AC1D-63C9836F58EC}" srcOrd="0" destOrd="0" parTransId="{863B3163-F9C8-7E4C-BC91-77B70B1D41B7}" sibTransId="{1F4A2D33-4626-634A-86D5-E01225EAB694}"/>
    <dgm:cxn modelId="{406C020F-2C85-A949-A8F6-3FA473685EF2}" type="presOf" srcId="{AEC7C4A3-D8B1-444B-A476-556CA62DA9DE}" destId="{4367DF7E-CFEE-B14D-A41C-03459D55C0C4}" srcOrd="0" destOrd="0" presId="urn:microsoft.com/office/officeart/2005/8/layout/cycle6"/>
    <dgm:cxn modelId="{7FB7BB1D-62F3-EE46-886C-A899D1E4292A}" type="presOf" srcId="{0FBC2311-E3CE-3047-80C5-C525DE69696D}" destId="{DC1980C0-37BC-8A40-BD8E-B38EFA8DC305}" srcOrd="0" destOrd="0" presId="urn:microsoft.com/office/officeart/2005/8/layout/cycle6"/>
    <dgm:cxn modelId="{10BCE51F-92E4-0F4E-93A3-C12B1F7420CE}" srcId="{AEC7C4A3-D8B1-444B-A476-556CA62DA9DE}" destId="{ABCD0BC7-7619-8843-8277-538D8DBB0B49}" srcOrd="1" destOrd="0" parTransId="{881C53F7-FF30-D84F-93B2-5FBCF15070CC}" sibTransId="{36362A23-236F-B941-A0B5-5E1F2A842EDE}"/>
    <dgm:cxn modelId="{869C6929-6B87-4F4A-83AE-FA70AE847706}" srcId="{AEC7C4A3-D8B1-444B-A476-556CA62DA9DE}" destId="{0FBC2311-E3CE-3047-80C5-C525DE69696D}" srcOrd="2" destOrd="0" parTransId="{13AF8B97-02FE-5F41-B1C7-5E2B251BDAD4}" sibTransId="{DD77E74B-6148-AC40-B6BE-34E7B2ED7A8A}"/>
    <dgm:cxn modelId="{75059B5D-502C-3B4E-B16B-A75AD2FE0C41}" type="presOf" srcId="{6EDE8398-D585-0D48-9208-99F83325FD9B}" destId="{8441AC79-5A33-2449-9F61-1C00B89D9D61}" srcOrd="0" destOrd="0" presId="urn:microsoft.com/office/officeart/2005/8/layout/cycle6"/>
    <dgm:cxn modelId="{391D0E68-AF45-0449-9831-17428A0F33A4}" type="presOf" srcId="{1F4A2D33-4626-634A-86D5-E01225EAB694}" destId="{FFFA6808-2F86-2D4D-8395-4B2B7C717C49}" srcOrd="0" destOrd="0" presId="urn:microsoft.com/office/officeart/2005/8/layout/cycle6"/>
    <dgm:cxn modelId="{5F27F98A-FC7A-2F4A-B26F-223F774D4C4D}" type="presOf" srcId="{C226BF20-BD19-894E-81FE-873E847BDC65}" destId="{A1C8D7D6-3A1D-E746-875E-4715ADCB8216}" srcOrd="0" destOrd="0" presId="urn:microsoft.com/office/officeart/2005/8/layout/cycle6"/>
    <dgm:cxn modelId="{A4CBEEAE-781D-4240-AB47-F8F67031C9C7}" type="presOf" srcId="{C4D90FA8-06B2-C04D-96A1-DCF5A616F4AE}" destId="{D0868B45-D806-E441-B210-677F90B36430}" srcOrd="0" destOrd="0" presId="urn:microsoft.com/office/officeart/2005/8/layout/cycle6"/>
    <dgm:cxn modelId="{C2DD40BC-8C68-C442-AC2D-509146BBEC70}" srcId="{AEC7C4A3-D8B1-444B-A476-556CA62DA9DE}" destId="{6EDE8398-D585-0D48-9208-99F83325FD9B}" srcOrd="3" destOrd="0" parTransId="{D341A306-C42E-E049-A75B-D5D473D33634}" sibTransId="{C4D90FA8-06B2-C04D-96A1-DCF5A616F4AE}"/>
    <dgm:cxn modelId="{4ACF0BBF-0814-5141-A035-4222A9C0FB8E}" type="presOf" srcId="{19521A00-175A-3043-AC1D-63C9836F58EC}" destId="{D4A22348-B66A-654B-878A-2B9CAFEC8712}" srcOrd="0" destOrd="0" presId="urn:microsoft.com/office/officeart/2005/8/layout/cycle6"/>
    <dgm:cxn modelId="{2B1527C0-76A8-D642-A5D5-4A60BB2EA46F}" type="presOf" srcId="{7B44DD06-99F8-5045-ADDD-7D57F12CBC13}" destId="{2574748F-B43A-864D-83A9-ACC5CC175979}" srcOrd="0" destOrd="0" presId="urn:microsoft.com/office/officeart/2005/8/layout/cycle6"/>
    <dgm:cxn modelId="{87BD1CE3-8281-E447-95E2-4F13708346A2}" type="presOf" srcId="{DD77E74B-6148-AC40-B6BE-34E7B2ED7A8A}" destId="{CFBFD8FC-AFB5-A84C-A44E-C00AB62DEAF5}" srcOrd="0" destOrd="0" presId="urn:microsoft.com/office/officeart/2005/8/layout/cycle6"/>
    <dgm:cxn modelId="{013682E3-BF92-1A4C-8793-8551265E77E7}" type="presOf" srcId="{ABCD0BC7-7619-8843-8277-538D8DBB0B49}" destId="{ACD6DA22-3765-0449-851A-A4BB3D0333EC}" srcOrd="0" destOrd="0" presId="urn:microsoft.com/office/officeart/2005/8/layout/cycle6"/>
    <dgm:cxn modelId="{8A5E9CEF-1659-AD4D-A2CE-77A3697D25EA}" type="presOf" srcId="{36362A23-236F-B941-A0B5-5E1F2A842EDE}" destId="{8DD9C521-EF76-2146-A49E-751E2DAC1746}" srcOrd="0" destOrd="0" presId="urn:microsoft.com/office/officeart/2005/8/layout/cycle6"/>
    <dgm:cxn modelId="{3DF6C353-5E35-E341-9649-279E03FE84F1}" type="presParOf" srcId="{4367DF7E-CFEE-B14D-A41C-03459D55C0C4}" destId="{D4A22348-B66A-654B-878A-2B9CAFEC8712}" srcOrd="0" destOrd="0" presId="urn:microsoft.com/office/officeart/2005/8/layout/cycle6"/>
    <dgm:cxn modelId="{E469EC2D-3B55-7E46-9AED-F2E4DECF55E9}" type="presParOf" srcId="{4367DF7E-CFEE-B14D-A41C-03459D55C0C4}" destId="{406C4B1E-E15F-A743-8626-C2C3C409E780}" srcOrd="1" destOrd="0" presId="urn:microsoft.com/office/officeart/2005/8/layout/cycle6"/>
    <dgm:cxn modelId="{AA54653A-CD2B-844E-B09E-AA101976C0A7}" type="presParOf" srcId="{4367DF7E-CFEE-B14D-A41C-03459D55C0C4}" destId="{FFFA6808-2F86-2D4D-8395-4B2B7C717C49}" srcOrd="2" destOrd="0" presId="urn:microsoft.com/office/officeart/2005/8/layout/cycle6"/>
    <dgm:cxn modelId="{D420E470-4530-1342-84C0-A9E7B2068D68}" type="presParOf" srcId="{4367DF7E-CFEE-B14D-A41C-03459D55C0C4}" destId="{ACD6DA22-3765-0449-851A-A4BB3D0333EC}" srcOrd="3" destOrd="0" presId="urn:microsoft.com/office/officeart/2005/8/layout/cycle6"/>
    <dgm:cxn modelId="{32AD547E-0A22-F14B-95E4-07B865B89A17}" type="presParOf" srcId="{4367DF7E-CFEE-B14D-A41C-03459D55C0C4}" destId="{71C82CCD-6630-714E-A1E4-7D6D66D70CA0}" srcOrd="4" destOrd="0" presId="urn:microsoft.com/office/officeart/2005/8/layout/cycle6"/>
    <dgm:cxn modelId="{B1888594-8A96-7F4E-9683-D22CABAEEA11}" type="presParOf" srcId="{4367DF7E-CFEE-B14D-A41C-03459D55C0C4}" destId="{8DD9C521-EF76-2146-A49E-751E2DAC1746}" srcOrd="5" destOrd="0" presId="urn:microsoft.com/office/officeart/2005/8/layout/cycle6"/>
    <dgm:cxn modelId="{D06DE710-0D2D-274D-B867-1509B4691B3C}" type="presParOf" srcId="{4367DF7E-CFEE-B14D-A41C-03459D55C0C4}" destId="{DC1980C0-37BC-8A40-BD8E-B38EFA8DC305}" srcOrd="6" destOrd="0" presId="urn:microsoft.com/office/officeart/2005/8/layout/cycle6"/>
    <dgm:cxn modelId="{21BCE4BE-F356-9D46-BA86-C2CE05DBC32B}" type="presParOf" srcId="{4367DF7E-CFEE-B14D-A41C-03459D55C0C4}" destId="{C4058B91-E31C-6D46-B8F0-3B53E1CA89B5}" srcOrd="7" destOrd="0" presId="urn:microsoft.com/office/officeart/2005/8/layout/cycle6"/>
    <dgm:cxn modelId="{FAA15B52-449E-814F-9D45-E48468B7AD90}" type="presParOf" srcId="{4367DF7E-CFEE-B14D-A41C-03459D55C0C4}" destId="{CFBFD8FC-AFB5-A84C-A44E-C00AB62DEAF5}" srcOrd="8" destOrd="0" presId="urn:microsoft.com/office/officeart/2005/8/layout/cycle6"/>
    <dgm:cxn modelId="{31C2390F-E056-4948-9599-AD46C225EF6F}" type="presParOf" srcId="{4367DF7E-CFEE-B14D-A41C-03459D55C0C4}" destId="{8441AC79-5A33-2449-9F61-1C00B89D9D61}" srcOrd="9" destOrd="0" presId="urn:microsoft.com/office/officeart/2005/8/layout/cycle6"/>
    <dgm:cxn modelId="{78B3F682-2DFB-1543-95C2-0F8F299F16CA}" type="presParOf" srcId="{4367DF7E-CFEE-B14D-A41C-03459D55C0C4}" destId="{A626199C-A140-B942-9A15-BCB072997B65}" srcOrd="10" destOrd="0" presId="urn:microsoft.com/office/officeart/2005/8/layout/cycle6"/>
    <dgm:cxn modelId="{121E7ADA-D5E8-DC40-A6B7-6DB11948CD4B}" type="presParOf" srcId="{4367DF7E-CFEE-B14D-A41C-03459D55C0C4}" destId="{D0868B45-D806-E441-B210-677F90B36430}" srcOrd="11" destOrd="0" presId="urn:microsoft.com/office/officeart/2005/8/layout/cycle6"/>
    <dgm:cxn modelId="{8055A718-D7BE-CE4C-8B22-24C33D2EC5D4}" type="presParOf" srcId="{4367DF7E-CFEE-B14D-A41C-03459D55C0C4}" destId="{A1C8D7D6-3A1D-E746-875E-4715ADCB8216}" srcOrd="12" destOrd="0" presId="urn:microsoft.com/office/officeart/2005/8/layout/cycle6"/>
    <dgm:cxn modelId="{ECE5EDA7-C936-814B-86C3-99B0F2502DD2}" type="presParOf" srcId="{4367DF7E-CFEE-B14D-A41C-03459D55C0C4}" destId="{A362B800-8AC1-BF40-91F1-A3D046EFD61D}" srcOrd="13" destOrd="0" presId="urn:microsoft.com/office/officeart/2005/8/layout/cycle6"/>
    <dgm:cxn modelId="{12965C6C-0082-9142-B892-6DEF1FC97989}" type="presParOf" srcId="{4367DF7E-CFEE-B14D-A41C-03459D55C0C4}" destId="{2574748F-B43A-864D-83A9-ACC5CC17597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22348-B66A-654B-878A-2B9CAFEC8712}">
      <dsp:nvSpPr>
        <dsp:cNvPr id="0" name=""/>
        <dsp:cNvSpPr/>
      </dsp:nvSpPr>
      <dsp:spPr>
        <a:xfrm>
          <a:off x="1951282" y="859"/>
          <a:ext cx="1240583" cy="806379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Activity Ratio</a:t>
          </a:r>
        </a:p>
      </dsp:txBody>
      <dsp:txXfrm>
        <a:off x="1990646" y="40223"/>
        <a:ext cx="1161855" cy="727651"/>
      </dsp:txXfrm>
    </dsp:sp>
    <dsp:sp modelId="{FFFA6808-2F86-2D4D-8395-4B2B7C717C49}">
      <dsp:nvSpPr>
        <dsp:cNvPr id="0" name=""/>
        <dsp:cNvSpPr/>
      </dsp:nvSpPr>
      <dsp:spPr>
        <a:xfrm>
          <a:off x="959608" y="404049"/>
          <a:ext cx="3223932" cy="3223932"/>
        </a:xfrm>
        <a:custGeom>
          <a:avLst/>
          <a:gdLst/>
          <a:ahLst/>
          <a:cxnLst/>
          <a:rect l="0" t="0" r="0" b="0"/>
          <a:pathLst>
            <a:path>
              <a:moveTo>
                <a:pt x="2240791" y="127711"/>
              </a:moveTo>
              <a:arcTo wR="1611966" hR="1611966" stAng="17577638" swAng="1962841"/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6DA22-3765-0449-851A-A4BB3D0333EC}">
      <dsp:nvSpPr>
        <dsp:cNvPr id="0" name=""/>
        <dsp:cNvSpPr/>
      </dsp:nvSpPr>
      <dsp:spPr>
        <a:xfrm>
          <a:off x="3484353" y="1114701"/>
          <a:ext cx="1240583" cy="806379"/>
        </a:xfrm>
        <a:prstGeom prst="roundRect">
          <a:avLst/>
        </a:prstGeom>
        <a:solidFill>
          <a:schemeClr val="accent1">
            <a:shade val="50000"/>
            <a:hueOff val="235860"/>
            <a:satOff val="-24791"/>
            <a:lumOff val="2139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Liquidity Ratio</a:t>
          </a:r>
        </a:p>
      </dsp:txBody>
      <dsp:txXfrm>
        <a:off x="3523717" y="1154065"/>
        <a:ext cx="1161855" cy="727651"/>
      </dsp:txXfrm>
    </dsp:sp>
    <dsp:sp modelId="{8DD9C521-EF76-2146-A49E-751E2DAC1746}">
      <dsp:nvSpPr>
        <dsp:cNvPr id="0" name=""/>
        <dsp:cNvSpPr/>
      </dsp:nvSpPr>
      <dsp:spPr>
        <a:xfrm>
          <a:off x="959608" y="404049"/>
          <a:ext cx="3223932" cy="3223932"/>
        </a:xfrm>
        <a:custGeom>
          <a:avLst/>
          <a:gdLst/>
          <a:ahLst/>
          <a:cxnLst/>
          <a:rect l="0" t="0" r="0" b="0"/>
          <a:pathLst>
            <a:path>
              <a:moveTo>
                <a:pt x="3221709" y="1527339"/>
              </a:moveTo>
              <a:arcTo wR="1611966" hR="1611966" stAng="21419438" swAng="2197304"/>
            </a:path>
          </a:pathLst>
        </a:custGeom>
        <a:noFill/>
        <a:ln w="12700" cap="flat" cmpd="sng" algn="ctr">
          <a:solidFill>
            <a:schemeClr val="accent1">
              <a:shade val="90000"/>
              <a:hueOff val="239713"/>
              <a:satOff val="-23280"/>
              <a:lumOff val="19608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980C0-37BC-8A40-BD8E-B38EFA8DC305}">
      <dsp:nvSpPr>
        <dsp:cNvPr id="0" name=""/>
        <dsp:cNvSpPr/>
      </dsp:nvSpPr>
      <dsp:spPr>
        <a:xfrm>
          <a:off x="2898772" y="2916934"/>
          <a:ext cx="1240583" cy="806379"/>
        </a:xfrm>
        <a:prstGeom prst="roundRect">
          <a:avLst/>
        </a:prstGeom>
        <a:solidFill>
          <a:schemeClr val="accent1">
            <a:shade val="50000"/>
            <a:hueOff val="471719"/>
            <a:satOff val="-49582"/>
            <a:lumOff val="427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Solvency Ratios</a:t>
          </a:r>
          <a:endParaRPr lang="en-US" sz="1600" kern="1200"/>
        </a:p>
      </dsp:txBody>
      <dsp:txXfrm>
        <a:off x="2938136" y="2956298"/>
        <a:ext cx="1161855" cy="727651"/>
      </dsp:txXfrm>
    </dsp:sp>
    <dsp:sp modelId="{CFBFD8FC-AFB5-A84C-A44E-C00AB62DEAF5}">
      <dsp:nvSpPr>
        <dsp:cNvPr id="0" name=""/>
        <dsp:cNvSpPr/>
      </dsp:nvSpPr>
      <dsp:spPr>
        <a:xfrm>
          <a:off x="959608" y="404049"/>
          <a:ext cx="3223932" cy="3223932"/>
        </a:xfrm>
        <a:custGeom>
          <a:avLst/>
          <a:gdLst/>
          <a:ahLst/>
          <a:cxnLst/>
          <a:rect l="0" t="0" r="0" b="0"/>
          <a:pathLst>
            <a:path>
              <a:moveTo>
                <a:pt x="1932753" y="3191691"/>
              </a:moveTo>
              <a:arcTo wR="1611966" hR="1611966" stAng="4711277" swAng="1377446"/>
            </a:path>
          </a:pathLst>
        </a:custGeom>
        <a:noFill/>
        <a:ln w="12700" cap="flat" cmpd="sng" algn="ctr">
          <a:solidFill>
            <a:schemeClr val="accent1">
              <a:shade val="90000"/>
              <a:hueOff val="479426"/>
              <a:satOff val="-46561"/>
              <a:lumOff val="39215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1AC79-5A33-2449-9F61-1C00B89D9D61}">
      <dsp:nvSpPr>
        <dsp:cNvPr id="0" name=""/>
        <dsp:cNvSpPr/>
      </dsp:nvSpPr>
      <dsp:spPr>
        <a:xfrm>
          <a:off x="1003792" y="2916934"/>
          <a:ext cx="1240583" cy="806379"/>
        </a:xfrm>
        <a:prstGeom prst="roundRect">
          <a:avLst/>
        </a:prstGeom>
        <a:solidFill>
          <a:schemeClr val="accent1">
            <a:shade val="50000"/>
            <a:hueOff val="471719"/>
            <a:satOff val="-49582"/>
            <a:lumOff val="427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Profitability Ratios</a:t>
          </a:r>
          <a:endParaRPr lang="en-US" sz="1600" kern="1200"/>
        </a:p>
      </dsp:txBody>
      <dsp:txXfrm>
        <a:off x="1043156" y="2956298"/>
        <a:ext cx="1161855" cy="727651"/>
      </dsp:txXfrm>
    </dsp:sp>
    <dsp:sp modelId="{D0868B45-D806-E441-B210-677F90B36430}">
      <dsp:nvSpPr>
        <dsp:cNvPr id="0" name=""/>
        <dsp:cNvSpPr/>
      </dsp:nvSpPr>
      <dsp:spPr>
        <a:xfrm>
          <a:off x="959608" y="404049"/>
          <a:ext cx="3223932" cy="3223932"/>
        </a:xfrm>
        <a:custGeom>
          <a:avLst/>
          <a:gdLst/>
          <a:ahLst/>
          <a:cxnLst/>
          <a:rect l="0" t="0" r="0" b="0"/>
          <a:pathLst>
            <a:path>
              <a:moveTo>
                <a:pt x="269518" y="2504304"/>
              </a:moveTo>
              <a:arcTo wR="1611966" hR="1611966" stAng="8783258" swAng="2197304"/>
            </a:path>
          </a:pathLst>
        </a:custGeom>
        <a:noFill/>
        <a:ln w="12700" cap="flat" cmpd="sng" algn="ctr">
          <a:solidFill>
            <a:schemeClr val="accent1">
              <a:shade val="90000"/>
              <a:hueOff val="479426"/>
              <a:satOff val="-46561"/>
              <a:lumOff val="39215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8D7D6-3A1D-E746-875E-4715ADCB8216}">
      <dsp:nvSpPr>
        <dsp:cNvPr id="0" name=""/>
        <dsp:cNvSpPr/>
      </dsp:nvSpPr>
      <dsp:spPr>
        <a:xfrm>
          <a:off x="418211" y="1114701"/>
          <a:ext cx="1240583" cy="806379"/>
        </a:xfrm>
        <a:prstGeom prst="roundRect">
          <a:avLst/>
        </a:prstGeom>
        <a:solidFill>
          <a:schemeClr val="accent1">
            <a:shade val="50000"/>
            <a:hueOff val="235860"/>
            <a:satOff val="-24791"/>
            <a:lumOff val="2139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Valuation Ratios</a:t>
          </a:r>
          <a:endParaRPr lang="en-US" sz="1600" kern="1200"/>
        </a:p>
      </dsp:txBody>
      <dsp:txXfrm>
        <a:off x="457575" y="1154065"/>
        <a:ext cx="1161855" cy="727651"/>
      </dsp:txXfrm>
    </dsp:sp>
    <dsp:sp modelId="{2574748F-B43A-864D-83A9-ACC5CC175979}">
      <dsp:nvSpPr>
        <dsp:cNvPr id="0" name=""/>
        <dsp:cNvSpPr/>
      </dsp:nvSpPr>
      <dsp:spPr>
        <a:xfrm>
          <a:off x="959608" y="404049"/>
          <a:ext cx="3223932" cy="3223932"/>
        </a:xfrm>
        <a:custGeom>
          <a:avLst/>
          <a:gdLst/>
          <a:ahLst/>
          <a:cxnLst/>
          <a:rect l="0" t="0" r="0" b="0"/>
          <a:pathLst>
            <a:path>
              <a:moveTo>
                <a:pt x="280725" y="702991"/>
              </a:moveTo>
              <a:arcTo wR="1611966" hR="1611966" stAng="12859522" swAng="1962841"/>
            </a:path>
          </a:pathLst>
        </a:custGeom>
        <a:noFill/>
        <a:ln w="12700" cap="flat" cmpd="sng" algn="ctr">
          <a:solidFill>
            <a:schemeClr val="accent1">
              <a:shade val="90000"/>
              <a:hueOff val="239713"/>
              <a:satOff val="-23280"/>
              <a:lumOff val="19608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8E1A6-6EC5-944D-BB48-D0A50383E959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B477-697C-294E-9BDE-23BC34F31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effectLst/>
                <a:latin typeface="var(--font-fk-grotesk)"/>
              </a:rPr>
              <a:t>1. Activity Ratios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These measure how efficiently a company uses its assets.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Total Asset Turnover Ratio (attr9, attr36)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Inventory Turnover Ratio (attr60)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Inventory Turnover in Days (attr20, attr47)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Receivables Turnover Ratio (attr61)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Days Sales Outstanding (DSO) (attr44)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Fixed Asset Turnover Ratio (attr64)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Cash Conversion Cycle (attr43)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Days Payable Outstanding (DPO) (attr32, attr52, attr62)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Short-term Liabilities Turnover Ratio (attr63)</a:t>
            </a:r>
          </a:p>
          <a:p>
            <a:pPr algn="l"/>
            <a:r>
              <a:rPr lang="en-US" b="0" i="0">
                <a:effectLst/>
                <a:latin typeface="var(--font-fk-grotesk)"/>
              </a:rPr>
              <a:t>2. Liquidity Ratios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These assess a company's ability to meet short-term </a:t>
            </a:r>
            <a:r>
              <a:rPr lang="en-US" b="0" i="0" err="1">
                <a:effectLst/>
                <a:latin typeface="__fkGroteskNeue_598ab8"/>
              </a:rPr>
              <a:t>obligations.Current</a:t>
            </a:r>
            <a:r>
              <a:rPr lang="en-US" b="0" i="0">
                <a:effectLst/>
                <a:latin typeface="__fkGroteskNeue_598ab8"/>
              </a:rPr>
              <a:t> Ratio (attr4)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Quick Ratio (attr46)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Cash Ratio (attr40)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Working Capital to Total Assets Ratio (attr3)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Working Capital to Fixed Assets Ratio (attr28)</a:t>
            </a:r>
          </a:p>
          <a:p>
            <a:pPr algn="l"/>
            <a:r>
              <a:rPr lang="en-US" b="0" i="0">
                <a:effectLst/>
                <a:latin typeface="var(--font-fk-grotesk)"/>
              </a:rPr>
              <a:t>3. Solvency Ratios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These evaluate a company's ability to meet long-term </a:t>
            </a:r>
            <a:r>
              <a:rPr lang="en-US" b="0" i="0" err="1">
                <a:effectLst/>
                <a:latin typeface="__fkGroteskNeue_598ab8"/>
              </a:rPr>
              <a:t>obligations.Debt</a:t>
            </a:r>
            <a:r>
              <a:rPr lang="en-US" b="0" i="0">
                <a:effectLst/>
                <a:latin typeface="__fkGroteskNeue_598ab8"/>
              </a:rPr>
              <a:t>-to-Asset Ratio (attr2)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Equity to Total Assets Ratio (Equity Ratio) (attr10)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Asset to Liability Ratio (attr17)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Long-term Debt to Equity Ratio (attr59)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Short-term Debt Ratio (attr51)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Interest Coverage Ratio (attr27)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Debt Service Coverage Ratio (modified) (attr41)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Cash Flow to Debt Ratio (attr26)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Current Assets to Total Liabilities Ratio (attr50)</a:t>
            </a:r>
          </a:p>
          <a:p>
            <a:pPr algn="l"/>
            <a:r>
              <a:rPr lang="en-US" b="0" i="0">
                <a:effectLst/>
                <a:latin typeface="var(--font-fk-grotesk)"/>
              </a:rPr>
              <a:t>4. Profitability Ratios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These measure a company's ability to generate profits from its </a:t>
            </a:r>
            <a:r>
              <a:rPr lang="en-US" b="0" i="0" err="1">
                <a:effectLst/>
                <a:latin typeface="__fkGroteskNeue_598ab8"/>
              </a:rPr>
              <a:t>resources.Return</a:t>
            </a:r>
            <a:r>
              <a:rPr lang="en-US" b="0" i="0">
                <a:effectLst/>
                <a:latin typeface="__fkGroteskNeue_598ab8"/>
              </a:rPr>
              <a:t> on Assets (ROA) (attr1)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EBIT Return on Assets (attr7)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Gross Return on Assets (attr18)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Operating Return on Assets (attr22)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Net Profit Margin (attr23)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Gross Profit Margin (attr13, attr19, attr56)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Operating Profit Margin (attr39, attr42)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EBITDA Margin (attr49)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EBITDA to Total Assets Ratio (attr48)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Return on Assets from Sales (attr35)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Gross Profit to Short-term Liabilities Ratio (attr12)</a:t>
            </a:r>
          </a:p>
          <a:p>
            <a:pPr algn="l"/>
            <a:r>
              <a:rPr lang="en-US" b="0" i="0">
                <a:effectLst/>
                <a:latin typeface="var(--font-fk-grotesk)"/>
              </a:rPr>
              <a:t>5. Valuation Ratios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While most valuation ratios require market data not provided here, some of the given ratios can be used in valuation </a:t>
            </a:r>
            <a:r>
              <a:rPr lang="en-US" b="0" i="0" err="1">
                <a:effectLst/>
                <a:latin typeface="__fkGroteskNeue_598ab8"/>
              </a:rPr>
              <a:t>analysis:Book</a:t>
            </a:r>
            <a:r>
              <a:rPr lang="en-US" b="0" i="0">
                <a:effectLst/>
                <a:latin typeface="__fkGroteskNeue_598ab8"/>
              </a:rPr>
              <a:t> Value of Equity to Total Liabilities Ratio (attr8)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__fkGroteskNeue_598ab8"/>
              </a:rPr>
              <a:t>Sales Growth Rate (attr21)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8B477-697C-294E-9BDE-23BC34F31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5C92-EC32-5E33-6F13-8F3AC7256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75A90-DB01-EB1C-9B5B-9DDDC52DF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6DF3-CAE1-BF36-1F49-8844B468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BDB5-B4FC-9462-D818-C726DD69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FE78-A106-7E8A-4C97-083C860E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5529-4443-38C6-2983-489805C1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5F18-23BC-23E4-9140-373FD481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5AF2-38B4-1E35-8529-AFB8345A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A021-8ECB-9FF6-57CB-F6C35F0F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75B8-D985-BD6B-2537-33F110A1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0D1D4-1678-35B3-A61B-AF67355F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B7A23-1F28-4A03-5CF9-15606D9F5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1A645-847C-B96C-1403-FB581D0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93DDB-6D74-08D3-4543-8631ACC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F9BC-6C70-EC72-6A14-B0F88549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BE43-33D8-A09B-A692-3775BEFE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E702-6705-931E-A432-3F8CE522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6148-4542-870E-AD4D-47F36127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424F-E074-7716-438F-F96F3A2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E2F6-3F2C-9206-0298-EB857720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31BC-CB12-297F-3F12-841211DD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24BE-FFF9-442D-F14F-F9DBFC90A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175E-F44C-D43E-87B2-2594047A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6C7B-55FB-753D-2597-82B80EB3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D8A4-A4C6-CE35-3B26-C9453F39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BE48-2A29-C281-1118-149F36F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BEDE-72B0-3AA3-B865-72D08E9B5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D7028-E9AF-2011-BFC4-E46734CF3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1EFC-6FF9-9F54-8E6E-B6264A26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FF7B7-2B0B-6F0B-E23B-163AAA35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EA1A-D058-AD36-0764-9CDEB9BA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F4AF-2A6F-6FE5-C978-CD6ABE63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7F359-2574-D360-F0DB-E47FBA14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68191-25FF-8FA2-B755-69EBEDB8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4C52-CEEC-7831-53F7-E9C57B196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6A499-A98A-0417-A26E-740ABD9FF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ADEC0-19A3-31B4-51BE-91B06EF0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4E4D4-7977-3BAE-D044-75036533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17B04-3AA2-5ADF-ED5D-6BFA5CE1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83C3-35DC-6F1C-9A63-D27DF787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01515-8AE9-0FAB-6195-DD08987B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404BC-8680-2F91-F576-DB667768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F2361-1F3D-0022-F232-6BCFCD27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5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37E8E-332A-563F-6C62-3ED7AC09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8BEFD-519C-05E7-5F6E-C677F5C7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5DD62-5809-A4EF-287E-8D51D0D2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D774-A1D9-187B-976E-2F58BD32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797D-71B8-3A3C-1741-8F8E3D372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5F2CA-68ED-BADB-DF43-4F632F6B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F6A-D7EA-7072-59E4-F3D42C5D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AB7BC-A71B-7389-4E6C-CC3332A9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7E3A2-BAF9-6F15-306D-BB27AC3F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5FFB-AA3E-8FCA-1C3F-FE5EC42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5F279-1926-DF0F-1131-89B357943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1BE96-BC6D-C0CA-FCA5-54992512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D53-0434-E580-00B7-6BC5A246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4F75-002B-AA42-666A-B3A6ED79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02709-E6FC-F683-A2CB-3691D37F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6970-355F-4B1E-D833-71DED283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085C-9C9A-16AC-D454-74DD4D3A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BCFD-55EC-C510-71BA-45B26EE91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AAD73-F33B-9342-98DE-177F6328130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CF7E-0907-555B-8471-0836EA8BE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CC9C-D2AA-D6DA-27A0-ECCF7804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F8E4A-4C74-1A46-B8EF-796D94EC0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88F8C2C-A3B4-FDBC-840D-4DA738AB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68" r="15387" b="655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68BF8-D45A-2F45-8956-19AF8813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Bankruptcy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72FB5-1C30-59A6-A731-51786BCFE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Team: Maverick Miners</a:t>
            </a:r>
          </a:p>
          <a:p>
            <a:pPr algn="l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271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5B42-710E-DC31-5864-A222E31A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CB8E02C2-6CB7-E137-ABD3-67C7C99D8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486441"/>
              </p:ext>
            </p:extLst>
          </p:nvPr>
        </p:nvGraphicFramePr>
        <p:xfrm>
          <a:off x="5957877" y="1838458"/>
          <a:ext cx="5143149" cy="3777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5EFD08-7A2B-0160-879F-F150303120AE}"/>
              </a:ext>
            </a:extLst>
          </p:cNvPr>
          <p:cNvSpPr txBox="1"/>
          <p:nvPr/>
        </p:nvSpPr>
        <p:spPr>
          <a:xfrm>
            <a:off x="1" y="6475868"/>
            <a:ext cx="1199626" cy="400110"/>
          </a:xfrm>
          <a:prstGeom prst="rect">
            <a:avLst/>
          </a:prstGeom>
          <a:solidFill>
            <a:srgbClr val="CFB9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9CF-8298-7A5D-256D-F05DAABA53DF}"/>
              </a:ext>
            </a:extLst>
          </p:cNvPr>
          <p:cNvSpPr txBox="1"/>
          <p:nvPr/>
        </p:nvSpPr>
        <p:spPr>
          <a:xfrm>
            <a:off x="4177717" y="6475868"/>
            <a:ext cx="2332140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DC858-FD9A-C26D-B75D-6A65DBDE6FFC}"/>
              </a:ext>
            </a:extLst>
          </p:cNvPr>
          <p:cNvSpPr txBox="1"/>
          <p:nvPr/>
        </p:nvSpPr>
        <p:spPr>
          <a:xfrm>
            <a:off x="8713048" y="6475002"/>
            <a:ext cx="19745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Model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D9913-82B3-50C0-F020-F898BAE20C20}"/>
              </a:ext>
            </a:extLst>
          </p:cNvPr>
          <p:cNvSpPr txBox="1"/>
          <p:nvPr/>
        </p:nvSpPr>
        <p:spPr>
          <a:xfrm>
            <a:off x="1198584" y="6476097"/>
            <a:ext cx="2979133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Exploratory Data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BCB0F-283B-8F0F-5D72-4419F0A05B02}"/>
              </a:ext>
            </a:extLst>
          </p:cNvPr>
          <p:cNvSpPr txBox="1"/>
          <p:nvPr/>
        </p:nvSpPr>
        <p:spPr>
          <a:xfrm>
            <a:off x="6509224" y="6475002"/>
            <a:ext cx="220693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Variable Selection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939E5-BC23-C000-0D1D-0C3D229C4BC5}"/>
              </a:ext>
            </a:extLst>
          </p:cNvPr>
          <p:cNvSpPr txBox="1"/>
          <p:nvPr/>
        </p:nvSpPr>
        <p:spPr>
          <a:xfrm>
            <a:off x="843516" y="3265649"/>
            <a:ext cx="419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Target Variables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‘Class’ is a binary categorical variable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0 as do not bankrupt, 1 as bankrupt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57068D-A255-BD8E-E7D1-E5E9DD040ACB}"/>
              </a:ext>
            </a:extLst>
          </p:cNvPr>
          <p:cNvSpPr txBox="1"/>
          <p:nvPr/>
        </p:nvSpPr>
        <p:spPr>
          <a:xfrm>
            <a:off x="843516" y="4553756"/>
            <a:ext cx="71238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Predictor Variables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Mostly are financial formulas and ratios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No categorical variables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Can be divided by five categories based on CFA Institutes’ Standard</a:t>
            </a:r>
          </a:p>
          <a:p>
            <a:pPr marL="285750" indent="-285750">
              <a:buFont typeface="Wingdings" pitchFamily="2" charset="2"/>
              <a:buChar char="q"/>
            </a:pPr>
            <a:endParaRPr lang="en-US"/>
          </a:p>
          <a:p>
            <a:pPr marL="285750" indent="-285750">
              <a:buFont typeface="Wingdings" pitchFamily="2" charset="2"/>
              <a:buChar char="q"/>
            </a:pP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CEBFCE-0715-BFD0-BC62-B37EA2EEBB12}"/>
              </a:ext>
            </a:extLst>
          </p:cNvPr>
          <p:cNvSpPr txBox="1"/>
          <p:nvPr/>
        </p:nvSpPr>
        <p:spPr>
          <a:xfrm>
            <a:off x="838200" y="1966972"/>
            <a:ext cx="4195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Dataset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10,000 data, middle large dataset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64 predictor variables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3A16A-EA34-1DCC-A165-B3743B707331}"/>
              </a:ext>
            </a:extLst>
          </p:cNvPr>
          <p:cNvSpPr txBox="1"/>
          <p:nvPr/>
        </p:nvSpPr>
        <p:spPr>
          <a:xfrm>
            <a:off x="10687574" y="6475002"/>
            <a:ext cx="151281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Thoughts</a:t>
            </a:r>
          </a:p>
        </p:txBody>
      </p:sp>
      <p:sp>
        <p:nvSpPr>
          <p:cNvPr id="5" name="Manual Input 4">
            <a:extLst>
              <a:ext uri="{FF2B5EF4-FFF2-40B4-BE49-F238E27FC236}">
                <a16:creationId xmlns:a16="http://schemas.microsoft.com/office/drawing/2014/main" id="{235AD3AF-48BC-E5FC-3D29-03CC54006CD7}"/>
              </a:ext>
            </a:extLst>
          </p:cNvPr>
          <p:cNvSpPr/>
          <p:nvPr/>
        </p:nvSpPr>
        <p:spPr>
          <a:xfrm rot="5400000" flipV="1">
            <a:off x="8487513" y="2762124"/>
            <a:ext cx="6475002" cy="950754"/>
          </a:xfrm>
          <a:prstGeom prst="flowChartManualInput">
            <a:avLst/>
          </a:pr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2EC39-84EF-025C-FAC4-44E303054281}"/>
              </a:ext>
            </a:extLst>
          </p:cNvPr>
          <p:cNvSpPr txBox="1"/>
          <p:nvPr/>
        </p:nvSpPr>
        <p:spPr>
          <a:xfrm>
            <a:off x="10922466" y="67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9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A8FF7-C773-3078-51CF-242E85585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nual Input 2">
            <a:extLst>
              <a:ext uri="{FF2B5EF4-FFF2-40B4-BE49-F238E27FC236}">
                <a16:creationId xmlns:a16="http://schemas.microsoft.com/office/drawing/2014/main" id="{3C5A0E62-F582-46D4-7C47-3784FFA8CB2C}"/>
              </a:ext>
            </a:extLst>
          </p:cNvPr>
          <p:cNvSpPr/>
          <p:nvPr/>
        </p:nvSpPr>
        <p:spPr>
          <a:xfrm rot="5400000" flipV="1">
            <a:off x="8487513" y="2762124"/>
            <a:ext cx="6475002" cy="950754"/>
          </a:xfrm>
          <a:prstGeom prst="flowChartManualInput">
            <a:avLst/>
          </a:pr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EA79B-9FF6-0837-D211-1C18C0BD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42382" cy="1325563"/>
          </a:xfrm>
        </p:spPr>
        <p:txBody>
          <a:bodyPr/>
          <a:lstStyle/>
          <a:p>
            <a:r>
              <a:rPr lang="en-US" sz="4400"/>
              <a:t>Exploratory Data Analysis (EDA)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5692F-3DF6-6C84-903A-ACC0F750A639}"/>
              </a:ext>
            </a:extLst>
          </p:cNvPr>
          <p:cNvSpPr txBox="1"/>
          <p:nvPr/>
        </p:nvSpPr>
        <p:spPr>
          <a:xfrm>
            <a:off x="826713" y="1632839"/>
            <a:ext cx="5898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StatsExplore Node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Chi-Square plot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/>
              <a:t>The larger, the higher associate with bankruptcy variable.19 bins are larger than 5. 39 bins are smaller than 1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Input Variable by class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/>
              <a:t>Some financial ratios can differentiate bankruptcy, while some shows very weak differentiate ability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/>
              <a:t>The result are consistent with Chi-Square plot</a:t>
            </a:r>
          </a:p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CD2873-2765-B921-7071-795A0CE2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400" y="1144043"/>
            <a:ext cx="3082020" cy="14690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7F4747-13A0-633F-951A-8C9E332A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400" y="2622730"/>
            <a:ext cx="3039715" cy="15344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87A48A-9CD3-7DA6-86B2-9646B1968105}"/>
              </a:ext>
            </a:extLst>
          </p:cNvPr>
          <p:cNvSpPr txBox="1"/>
          <p:nvPr/>
        </p:nvSpPr>
        <p:spPr>
          <a:xfrm>
            <a:off x="1" y="6475868"/>
            <a:ext cx="11996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A5726-DBE7-E3D4-F7C2-F90DE6C56ECB}"/>
              </a:ext>
            </a:extLst>
          </p:cNvPr>
          <p:cNvSpPr txBox="1"/>
          <p:nvPr/>
        </p:nvSpPr>
        <p:spPr>
          <a:xfrm>
            <a:off x="4177717" y="6475868"/>
            <a:ext cx="2332140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E82ACD-6B4F-CC33-A712-1A0448A4C7F4}"/>
              </a:ext>
            </a:extLst>
          </p:cNvPr>
          <p:cNvSpPr txBox="1"/>
          <p:nvPr/>
        </p:nvSpPr>
        <p:spPr>
          <a:xfrm>
            <a:off x="8713048" y="6475002"/>
            <a:ext cx="19745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Model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CF85A8-96A9-FA53-3DAC-211726D001DE}"/>
              </a:ext>
            </a:extLst>
          </p:cNvPr>
          <p:cNvSpPr txBox="1"/>
          <p:nvPr/>
        </p:nvSpPr>
        <p:spPr>
          <a:xfrm>
            <a:off x="1198584" y="6476097"/>
            <a:ext cx="2979133" cy="400110"/>
          </a:xfrm>
          <a:prstGeom prst="rect">
            <a:avLst/>
          </a:prstGeom>
          <a:solidFill>
            <a:srgbClr val="CFB9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Exploratory Data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6B6794-78B6-6C2F-0F75-9043DE94BC14}"/>
              </a:ext>
            </a:extLst>
          </p:cNvPr>
          <p:cNvSpPr txBox="1"/>
          <p:nvPr/>
        </p:nvSpPr>
        <p:spPr>
          <a:xfrm>
            <a:off x="6509224" y="6475002"/>
            <a:ext cx="220693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Variable Selection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656E16-94DA-8975-896D-05A8F47654C7}"/>
              </a:ext>
            </a:extLst>
          </p:cNvPr>
          <p:cNvSpPr txBox="1"/>
          <p:nvPr/>
        </p:nvSpPr>
        <p:spPr>
          <a:xfrm>
            <a:off x="10687574" y="6475002"/>
            <a:ext cx="151281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Thoughts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C982B8F8-993C-6F98-9FD9-CCB67B79F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609106"/>
              </p:ext>
            </p:extLst>
          </p:nvPr>
        </p:nvGraphicFramePr>
        <p:xfrm>
          <a:off x="6736360" y="4158067"/>
          <a:ext cx="4362755" cy="2236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040E80A-C15F-3ED9-5DF3-4C076C7D14D0}"/>
              </a:ext>
            </a:extLst>
          </p:cNvPr>
          <p:cNvSpPr txBox="1"/>
          <p:nvPr/>
        </p:nvSpPr>
        <p:spPr>
          <a:xfrm>
            <a:off x="838200" y="4489785"/>
            <a:ext cx="5274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 Variable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Imbalanced dataset with 211 as Bankruptcy = 1, </a:t>
            </a:r>
          </a:p>
          <a:p>
            <a:r>
              <a:rPr lang="en-US"/>
              <a:t>       9789 as Bankruptcy = 0</a:t>
            </a:r>
          </a:p>
        </p:txBody>
      </p:sp>
      <p:pic>
        <p:nvPicPr>
          <p:cNvPr id="34" name="Picture 33" descr="A close-up of a sign&#10;&#10;Description automatically generated">
            <a:extLst>
              <a:ext uri="{FF2B5EF4-FFF2-40B4-BE49-F238E27FC236}">
                <a16:creationId xmlns:a16="http://schemas.microsoft.com/office/drawing/2014/main" id="{1731576D-5E1F-237D-77D4-4F4B490D8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531" y="1632648"/>
            <a:ext cx="1291070" cy="4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3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A108-8AEB-403C-74AB-71B7FEB61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nual Input 17">
            <a:extLst>
              <a:ext uri="{FF2B5EF4-FFF2-40B4-BE49-F238E27FC236}">
                <a16:creationId xmlns:a16="http://schemas.microsoft.com/office/drawing/2014/main" id="{4694F602-5CAD-B9B6-88C2-F5EC7065C23C}"/>
              </a:ext>
            </a:extLst>
          </p:cNvPr>
          <p:cNvSpPr/>
          <p:nvPr/>
        </p:nvSpPr>
        <p:spPr>
          <a:xfrm rot="5400000" flipV="1">
            <a:off x="8487513" y="2762124"/>
            <a:ext cx="6475002" cy="950754"/>
          </a:xfrm>
          <a:prstGeom prst="flowChartManualInput">
            <a:avLst/>
          </a:pr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44484-F7A1-F8CF-7336-84CD54F3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Data Preprocessing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AF0FDD-2510-C96F-243B-E45C390680AF}"/>
              </a:ext>
            </a:extLst>
          </p:cNvPr>
          <p:cNvSpPr txBox="1"/>
          <p:nvPr/>
        </p:nvSpPr>
        <p:spPr>
          <a:xfrm>
            <a:off x="1557401" y="1738540"/>
            <a:ext cx="129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highlight>
                  <a:srgbClr val="C1B7B5"/>
                </a:highlight>
              </a:rPr>
              <a:t>Imbalance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635C3-2324-8885-4605-BCDD818BF408}"/>
              </a:ext>
            </a:extLst>
          </p:cNvPr>
          <p:cNvSpPr txBox="1"/>
          <p:nvPr/>
        </p:nvSpPr>
        <p:spPr>
          <a:xfrm>
            <a:off x="1" y="6475868"/>
            <a:ext cx="11996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B0319-E813-E267-0F76-948BF9BCCD49}"/>
              </a:ext>
            </a:extLst>
          </p:cNvPr>
          <p:cNvSpPr txBox="1"/>
          <p:nvPr/>
        </p:nvSpPr>
        <p:spPr>
          <a:xfrm>
            <a:off x="4177717" y="6475868"/>
            <a:ext cx="2332140" cy="400110"/>
          </a:xfrm>
          <a:prstGeom prst="rect">
            <a:avLst/>
          </a:prstGeom>
          <a:solidFill>
            <a:srgbClr val="CFB9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AC262-41DE-6719-1F1D-0BE8A7AFAED0}"/>
              </a:ext>
            </a:extLst>
          </p:cNvPr>
          <p:cNvSpPr txBox="1"/>
          <p:nvPr/>
        </p:nvSpPr>
        <p:spPr>
          <a:xfrm>
            <a:off x="8713048" y="6475002"/>
            <a:ext cx="19745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Model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E32D4-08C0-833D-8BC5-DB03B10B68C8}"/>
              </a:ext>
            </a:extLst>
          </p:cNvPr>
          <p:cNvSpPr txBox="1"/>
          <p:nvPr/>
        </p:nvSpPr>
        <p:spPr>
          <a:xfrm>
            <a:off x="1198584" y="6476097"/>
            <a:ext cx="2979133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A634E-982D-9990-893F-38FB9F2E7F8B}"/>
              </a:ext>
            </a:extLst>
          </p:cNvPr>
          <p:cNvSpPr txBox="1"/>
          <p:nvPr/>
        </p:nvSpPr>
        <p:spPr>
          <a:xfrm>
            <a:off x="6509224" y="6475002"/>
            <a:ext cx="220693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Variable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DF09C-BE05-5B75-AAB6-ECE1807F2F1E}"/>
              </a:ext>
            </a:extLst>
          </p:cNvPr>
          <p:cNvSpPr txBox="1"/>
          <p:nvPr/>
        </p:nvSpPr>
        <p:spPr>
          <a:xfrm>
            <a:off x="10687574" y="6475002"/>
            <a:ext cx="151281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Thoughts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73A3F9F-3F3B-8809-9BF4-29117925D846}"/>
              </a:ext>
            </a:extLst>
          </p:cNvPr>
          <p:cNvSpPr/>
          <p:nvPr/>
        </p:nvSpPr>
        <p:spPr>
          <a:xfrm rot="5400000">
            <a:off x="1916480" y="2173280"/>
            <a:ext cx="513567" cy="375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D1AA-B889-D88C-0543-20DC99C55F0F}"/>
              </a:ext>
            </a:extLst>
          </p:cNvPr>
          <p:cNvSpPr txBox="1"/>
          <p:nvPr/>
        </p:nvSpPr>
        <p:spPr>
          <a:xfrm>
            <a:off x="959144" y="2665905"/>
            <a:ext cx="2428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Oversampling</a:t>
            </a:r>
          </a:p>
          <a:p>
            <a:pPr marL="285750" indent="-285750" algn="ctr">
              <a:buFont typeface="Wingdings" pitchFamily="2" charset="2"/>
              <a:buChar char="q"/>
            </a:pPr>
            <a:r>
              <a:rPr lang="en-US"/>
              <a:t>SAS Code Node</a:t>
            </a:r>
          </a:p>
          <a:p>
            <a:pPr marL="285750" indent="-285750" algn="ctr">
              <a:buFont typeface="Wingdings" pitchFamily="2" charset="2"/>
              <a:buChar char="q"/>
            </a:pPr>
            <a:r>
              <a:rPr lang="en-US"/>
              <a:t>Sample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70CF0-6FE5-BC72-9960-BCCCC4BC6D41}"/>
              </a:ext>
            </a:extLst>
          </p:cNvPr>
          <p:cNvSpPr txBox="1"/>
          <p:nvPr/>
        </p:nvSpPr>
        <p:spPr>
          <a:xfrm>
            <a:off x="1582073" y="3849571"/>
            <a:ext cx="124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highlight>
                  <a:srgbClr val="C1B7B5"/>
                </a:highlight>
              </a:rPr>
              <a:t>Skewness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8C8A660-E298-A818-5A86-7A92F364ED68}"/>
              </a:ext>
            </a:extLst>
          </p:cNvPr>
          <p:cNvSpPr/>
          <p:nvPr/>
        </p:nvSpPr>
        <p:spPr>
          <a:xfrm rot="5400000">
            <a:off x="1916480" y="4380553"/>
            <a:ext cx="513567" cy="375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794F74-2C34-3743-B69F-9772A1F4E9B3}"/>
              </a:ext>
            </a:extLst>
          </p:cNvPr>
          <p:cNvSpPr txBox="1"/>
          <p:nvPr/>
        </p:nvSpPr>
        <p:spPr>
          <a:xfrm>
            <a:off x="1198584" y="5043151"/>
            <a:ext cx="2443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/>
              <a:t>Filter Node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Transform Variables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/>
          </a:p>
        </p:txBody>
      </p:sp>
      <p:pic>
        <p:nvPicPr>
          <p:cNvPr id="21" name="Picture 20" descr="A close-up of a sign&#10;&#10;Description automatically generated">
            <a:extLst>
              <a:ext uri="{FF2B5EF4-FFF2-40B4-BE49-F238E27FC236}">
                <a16:creationId xmlns:a16="http://schemas.microsoft.com/office/drawing/2014/main" id="{8E4C9102-D5B1-3066-3E9A-C49E2FCF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" y="4825227"/>
            <a:ext cx="1158194" cy="506710"/>
          </a:xfrm>
          <a:prstGeom prst="rect">
            <a:avLst/>
          </a:prstGeom>
        </p:spPr>
      </p:pic>
      <p:pic>
        <p:nvPicPr>
          <p:cNvPr id="23" name="Picture 22" descr="A close-up of a sign&#10;&#10;Description automatically generated">
            <a:extLst>
              <a:ext uri="{FF2B5EF4-FFF2-40B4-BE49-F238E27FC236}">
                <a16:creationId xmlns:a16="http://schemas.microsoft.com/office/drawing/2014/main" id="{C6382633-3CD1-0BE4-EDFA-CEAC8741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2" y="5287868"/>
            <a:ext cx="1134035" cy="455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5063E-8F76-EC96-C333-E162EE66D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301" y="1854841"/>
            <a:ext cx="6731273" cy="329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F3A8B-F0F5-1B67-F14B-52E315B1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8D3C-3EDD-A767-83A2-4C69C5B6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Variable Selection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AE2C20-AB86-3D65-0463-8FCD7E07E10E}"/>
              </a:ext>
            </a:extLst>
          </p:cNvPr>
          <p:cNvSpPr txBox="1"/>
          <p:nvPr/>
        </p:nvSpPr>
        <p:spPr>
          <a:xfrm>
            <a:off x="838200" y="3337932"/>
            <a:ext cx="36875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LARS Node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Remove highly correlated variables to reduce Multicolinearity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/>
              <a:t>Attr44 can be expressed as a linear combination equation of the remaining variables.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/>
              <a:t>Rejected Attr44</a:t>
            </a:r>
          </a:p>
          <a:p>
            <a:pPr marL="285750" indent="-285750">
              <a:buFont typeface="Wingdings" pitchFamily="2" charset="2"/>
              <a:buChar char="q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F85E7-A454-1E8E-3367-74CA224A5085}"/>
              </a:ext>
            </a:extLst>
          </p:cNvPr>
          <p:cNvSpPr txBox="1"/>
          <p:nvPr/>
        </p:nvSpPr>
        <p:spPr>
          <a:xfrm>
            <a:off x="1" y="6475868"/>
            <a:ext cx="11996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6C37A-4BF2-5547-49F4-7C3D49101706}"/>
              </a:ext>
            </a:extLst>
          </p:cNvPr>
          <p:cNvSpPr txBox="1"/>
          <p:nvPr/>
        </p:nvSpPr>
        <p:spPr>
          <a:xfrm>
            <a:off x="4177717" y="6475868"/>
            <a:ext cx="2332140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6ACCC-AAF1-46F7-9BA5-5EFAA905DDE8}"/>
              </a:ext>
            </a:extLst>
          </p:cNvPr>
          <p:cNvSpPr txBox="1"/>
          <p:nvPr/>
        </p:nvSpPr>
        <p:spPr>
          <a:xfrm>
            <a:off x="8713048" y="6475002"/>
            <a:ext cx="19745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Model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75CC-D995-837D-BDC8-61E89E98E94D}"/>
              </a:ext>
            </a:extLst>
          </p:cNvPr>
          <p:cNvSpPr txBox="1"/>
          <p:nvPr/>
        </p:nvSpPr>
        <p:spPr>
          <a:xfrm>
            <a:off x="1198584" y="6476097"/>
            <a:ext cx="2979133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B7505-158E-AE1E-5CE8-24E8165648D3}"/>
              </a:ext>
            </a:extLst>
          </p:cNvPr>
          <p:cNvSpPr txBox="1"/>
          <p:nvPr/>
        </p:nvSpPr>
        <p:spPr>
          <a:xfrm>
            <a:off x="6509224" y="6475002"/>
            <a:ext cx="2206935" cy="400110"/>
          </a:xfrm>
          <a:prstGeom prst="rect">
            <a:avLst/>
          </a:prstGeom>
          <a:solidFill>
            <a:srgbClr val="CFB9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Variable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4DD28-CAD0-3728-5699-D9FF72AE4169}"/>
              </a:ext>
            </a:extLst>
          </p:cNvPr>
          <p:cNvSpPr txBox="1"/>
          <p:nvPr/>
        </p:nvSpPr>
        <p:spPr>
          <a:xfrm>
            <a:off x="10687574" y="6475002"/>
            <a:ext cx="151281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Thoughts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E3CE734-D4DC-B958-93E1-8FA1F4D0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465" y="3471106"/>
            <a:ext cx="5073703" cy="277182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F67D38F9-66BE-8839-941A-B3BDC92EF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70" y="4124110"/>
            <a:ext cx="1953166" cy="2076144"/>
          </a:xfrm>
          <a:prstGeom prst="rect">
            <a:avLst/>
          </a:prstGeom>
        </p:spPr>
      </p:pic>
      <p:pic>
        <p:nvPicPr>
          <p:cNvPr id="22" name="Picture 21" descr="A close-up of a sign&#10;&#10;Description automatically generated">
            <a:extLst>
              <a:ext uri="{FF2B5EF4-FFF2-40B4-BE49-F238E27FC236}">
                <a16:creationId xmlns:a16="http://schemas.microsoft.com/office/drawing/2014/main" id="{AA6151BE-48B8-6994-DB15-26A44DE9E6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79" r="1453" b="15576"/>
          <a:stretch/>
        </p:blipFill>
        <p:spPr>
          <a:xfrm>
            <a:off x="2214171" y="3196358"/>
            <a:ext cx="1098956" cy="465283"/>
          </a:xfrm>
          <a:prstGeom prst="rect">
            <a:avLst/>
          </a:prstGeom>
        </p:spPr>
      </p:pic>
      <p:sp>
        <p:nvSpPr>
          <p:cNvPr id="4" name="Manual Input 3">
            <a:extLst>
              <a:ext uri="{FF2B5EF4-FFF2-40B4-BE49-F238E27FC236}">
                <a16:creationId xmlns:a16="http://schemas.microsoft.com/office/drawing/2014/main" id="{ACAF8BAD-84CC-905D-30DC-3F2EF93CB93D}"/>
              </a:ext>
            </a:extLst>
          </p:cNvPr>
          <p:cNvSpPr/>
          <p:nvPr/>
        </p:nvSpPr>
        <p:spPr>
          <a:xfrm rot="5400000" flipV="1">
            <a:off x="8487513" y="2762124"/>
            <a:ext cx="6475002" cy="950754"/>
          </a:xfrm>
          <a:prstGeom prst="flowChartManualInput">
            <a:avLst/>
          </a:pr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69291-49AC-EE7D-1E60-26E6961C1DEA}"/>
              </a:ext>
            </a:extLst>
          </p:cNvPr>
          <p:cNvSpPr txBox="1"/>
          <p:nvPr/>
        </p:nvSpPr>
        <p:spPr>
          <a:xfrm>
            <a:off x="834788" y="1945636"/>
            <a:ext cx="357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Variable Selection Node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Only 5 variables were accepted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7112C-3FF6-426D-E5D8-64D438E24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498" y="728685"/>
            <a:ext cx="4619638" cy="246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715F3-4906-49BD-A0A7-4D87BF34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133B-8C2B-16BF-B885-244F7A1A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Model Comparison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765E6-D7FB-E314-988D-A7C582C175D0}"/>
              </a:ext>
            </a:extLst>
          </p:cNvPr>
          <p:cNvSpPr txBox="1"/>
          <p:nvPr/>
        </p:nvSpPr>
        <p:spPr>
          <a:xfrm>
            <a:off x="1" y="6475868"/>
            <a:ext cx="11996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8E9E2-733E-C4FC-E3C9-605BCB210AB0}"/>
              </a:ext>
            </a:extLst>
          </p:cNvPr>
          <p:cNvSpPr txBox="1"/>
          <p:nvPr/>
        </p:nvSpPr>
        <p:spPr>
          <a:xfrm>
            <a:off x="4177717" y="6475868"/>
            <a:ext cx="2332140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FCCA9-4E37-EA4A-D26D-A00F44AB699A}"/>
              </a:ext>
            </a:extLst>
          </p:cNvPr>
          <p:cNvSpPr txBox="1"/>
          <p:nvPr/>
        </p:nvSpPr>
        <p:spPr>
          <a:xfrm>
            <a:off x="8713048" y="6475002"/>
            <a:ext cx="1974526" cy="400110"/>
          </a:xfrm>
          <a:prstGeom prst="rect">
            <a:avLst/>
          </a:prstGeom>
          <a:solidFill>
            <a:srgbClr val="CFB9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Model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4FDBA-A594-F174-0C05-65091111AB2D}"/>
              </a:ext>
            </a:extLst>
          </p:cNvPr>
          <p:cNvSpPr txBox="1"/>
          <p:nvPr/>
        </p:nvSpPr>
        <p:spPr>
          <a:xfrm>
            <a:off x="1198584" y="6476097"/>
            <a:ext cx="2979133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87D5D-877F-ED3B-1B53-B9126E5A1D18}"/>
              </a:ext>
            </a:extLst>
          </p:cNvPr>
          <p:cNvSpPr txBox="1"/>
          <p:nvPr/>
        </p:nvSpPr>
        <p:spPr>
          <a:xfrm>
            <a:off x="6509224" y="6475002"/>
            <a:ext cx="220693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Variable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A305-5D87-5AB1-00B0-4644F6DA9D1A}"/>
              </a:ext>
            </a:extLst>
          </p:cNvPr>
          <p:cNvSpPr txBox="1"/>
          <p:nvPr/>
        </p:nvSpPr>
        <p:spPr>
          <a:xfrm>
            <a:off x="10687574" y="6475002"/>
            <a:ext cx="151281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Thoughts</a:t>
            </a:r>
          </a:p>
        </p:txBody>
      </p:sp>
      <p:sp>
        <p:nvSpPr>
          <p:cNvPr id="4" name="Manual Input 3">
            <a:extLst>
              <a:ext uri="{FF2B5EF4-FFF2-40B4-BE49-F238E27FC236}">
                <a16:creationId xmlns:a16="http://schemas.microsoft.com/office/drawing/2014/main" id="{60AEEFA6-D4FA-E846-6D60-18FB41EFDF7B}"/>
              </a:ext>
            </a:extLst>
          </p:cNvPr>
          <p:cNvSpPr/>
          <p:nvPr/>
        </p:nvSpPr>
        <p:spPr>
          <a:xfrm rot="5400000" flipV="1">
            <a:off x="8487513" y="2762124"/>
            <a:ext cx="6475002" cy="950754"/>
          </a:xfrm>
          <a:prstGeom prst="flowChartManualInput">
            <a:avLst/>
          </a:pr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01CD3E-BAF9-1810-679C-E1A4A8E4E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2" y="1582015"/>
            <a:ext cx="10687574" cy="43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1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0DA30-0AB9-74A0-4719-55739E7EF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865B694D-45A2-C04B-7586-6D8C937C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6" t="20970" r="-963" b="28208"/>
          <a:stretch/>
        </p:blipFill>
        <p:spPr>
          <a:xfrm>
            <a:off x="599814" y="4792574"/>
            <a:ext cx="10515600" cy="1640838"/>
          </a:xfrm>
          <a:prstGeom prst="rect">
            <a:avLst/>
          </a:prstGeom>
        </p:spPr>
      </p:pic>
      <p:sp>
        <p:nvSpPr>
          <p:cNvPr id="26" name="Manual Input 25">
            <a:extLst>
              <a:ext uri="{FF2B5EF4-FFF2-40B4-BE49-F238E27FC236}">
                <a16:creationId xmlns:a16="http://schemas.microsoft.com/office/drawing/2014/main" id="{F5D636F5-C7CC-19D3-1034-97CCBF467A17}"/>
              </a:ext>
            </a:extLst>
          </p:cNvPr>
          <p:cNvSpPr/>
          <p:nvPr/>
        </p:nvSpPr>
        <p:spPr>
          <a:xfrm rot="5400000" flipV="1">
            <a:off x="8487513" y="2762124"/>
            <a:ext cx="6475002" cy="950754"/>
          </a:xfrm>
          <a:prstGeom prst="flowChartManualInput">
            <a:avLst/>
          </a:pr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A6783-5B28-7EAD-FA45-8876012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Model Selection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592F1-B250-7464-D916-AD220498DDE3}"/>
              </a:ext>
            </a:extLst>
          </p:cNvPr>
          <p:cNvSpPr txBox="1"/>
          <p:nvPr/>
        </p:nvSpPr>
        <p:spPr>
          <a:xfrm>
            <a:off x="1418876" y="3724652"/>
            <a:ext cx="3921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Neural Network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Architecture: Multilayer Perception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N - Iterations - 999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Hidden Units: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35E6D-98B9-C35A-C300-5E0CCBF97E1A}"/>
              </a:ext>
            </a:extLst>
          </p:cNvPr>
          <p:cNvSpPr txBox="1"/>
          <p:nvPr/>
        </p:nvSpPr>
        <p:spPr>
          <a:xfrm>
            <a:off x="1418876" y="2302342"/>
            <a:ext cx="4998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Gradient Boosting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Leaf Fraction:0.001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N- Iterations - 355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Shrinkage: 0.1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Maximum Depth: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640A5-9D93-12F0-B814-BB58EFCD7729}"/>
              </a:ext>
            </a:extLst>
          </p:cNvPr>
          <p:cNvSpPr txBox="1"/>
          <p:nvPr/>
        </p:nvSpPr>
        <p:spPr>
          <a:xfrm>
            <a:off x="1" y="6475868"/>
            <a:ext cx="11996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2740B-B2CD-D393-AB60-65479ED0F6E8}"/>
              </a:ext>
            </a:extLst>
          </p:cNvPr>
          <p:cNvSpPr txBox="1"/>
          <p:nvPr/>
        </p:nvSpPr>
        <p:spPr>
          <a:xfrm>
            <a:off x="4177717" y="6475868"/>
            <a:ext cx="2332140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25658-6450-59E6-4C87-06B495E584C7}"/>
              </a:ext>
            </a:extLst>
          </p:cNvPr>
          <p:cNvSpPr txBox="1"/>
          <p:nvPr/>
        </p:nvSpPr>
        <p:spPr>
          <a:xfrm>
            <a:off x="8713048" y="6475002"/>
            <a:ext cx="1974526" cy="400110"/>
          </a:xfrm>
          <a:prstGeom prst="rect">
            <a:avLst/>
          </a:prstGeom>
          <a:solidFill>
            <a:srgbClr val="CFB9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Model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EF758-0123-1C66-9D9E-B4C3F89B6AAD}"/>
              </a:ext>
            </a:extLst>
          </p:cNvPr>
          <p:cNvSpPr txBox="1"/>
          <p:nvPr/>
        </p:nvSpPr>
        <p:spPr>
          <a:xfrm>
            <a:off x="1198584" y="6476097"/>
            <a:ext cx="2979133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70C17-F1F5-1CBA-4F90-297F460A6910}"/>
              </a:ext>
            </a:extLst>
          </p:cNvPr>
          <p:cNvSpPr txBox="1"/>
          <p:nvPr/>
        </p:nvSpPr>
        <p:spPr>
          <a:xfrm>
            <a:off x="6509224" y="6475002"/>
            <a:ext cx="220693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Variable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1B0CF-3D7F-B11D-63B3-6C76D02CBEAD}"/>
              </a:ext>
            </a:extLst>
          </p:cNvPr>
          <p:cNvSpPr txBox="1"/>
          <p:nvPr/>
        </p:nvSpPr>
        <p:spPr>
          <a:xfrm>
            <a:off x="10687574" y="6475002"/>
            <a:ext cx="151281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Thoughts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78F85F-674E-9AE5-64E6-353D40D1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12" y="625256"/>
            <a:ext cx="2698348" cy="493808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CE126FA-C643-C27F-4DD2-FCA2DACB7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75" y="2276409"/>
            <a:ext cx="3713211" cy="2527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06A585-EC43-A61E-32B9-8C8C0FE373D4}"/>
              </a:ext>
            </a:extLst>
          </p:cNvPr>
          <p:cNvSpPr txBox="1"/>
          <p:nvPr/>
        </p:nvSpPr>
        <p:spPr>
          <a:xfrm>
            <a:off x="45842" y="33553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Ensemble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5289C1-77BB-2D28-82CB-8AC629CBCD61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1280475" y="3041006"/>
            <a:ext cx="138401" cy="4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B97C9-90E8-EC3E-9F95-8FA50FA6B60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1280475" y="3539986"/>
            <a:ext cx="138401" cy="784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83AFC0-765C-3AA1-D861-B0EAC5564897}"/>
              </a:ext>
            </a:extLst>
          </p:cNvPr>
          <p:cNvSpPr txBox="1"/>
          <p:nvPr/>
        </p:nvSpPr>
        <p:spPr>
          <a:xfrm>
            <a:off x="175914" y="1637531"/>
            <a:ext cx="865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Data Partition Node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/>
              <a:t>Tried 60/40, 70/30, 80/20, 100/0. 100/0 works the best  -- May due to the imbalance</a:t>
            </a:r>
          </a:p>
        </p:txBody>
      </p:sp>
    </p:spTree>
    <p:extLst>
      <p:ext uri="{BB962C8B-B14F-4D97-AF65-F5344CB8AC3E}">
        <p14:creationId xmlns:p14="http://schemas.microsoft.com/office/powerpoint/2010/main" val="18478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7DA1-EE65-7CAC-4569-25D7C8D5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nual Input 3">
            <a:extLst>
              <a:ext uri="{FF2B5EF4-FFF2-40B4-BE49-F238E27FC236}">
                <a16:creationId xmlns:a16="http://schemas.microsoft.com/office/drawing/2014/main" id="{28D31E7F-9759-F4AF-8D07-A9BA46E3ACD1}"/>
              </a:ext>
            </a:extLst>
          </p:cNvPr>
          <p:cNvSpPr/>
          <p:nvPr/>
        </p:nvSpPr>
        <p:spPr>
          <a:xfrm rot="5400000" flipV="1">
            <a:off x="8487513" y="2762124"/>
            <a:ext cx="6475002" cy="950754"/>
          </a:xfrm>
          <a:prstGeom prst="flowChartManualInput">
            <a:avLst/>
          </a:pr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D1FD8-32E0-4223-BDB8-0A2C8AE7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Thoughts and Lessons learned….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517826-60DB-A554-7FED-4ABF5A002447}"/>
              </a:ext>
            </a:extLst>
          </p:cNvPr>
          <p:cNvSpPr txBox="1"/>
          <p:nvPr/>
        </p:nvSpPr>
        <p:spPr>
          <a:xfrm>
            <a:off x="869309" y="1395823"/>
            <a:ext cx="64518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effectLst/>
                <a:latin typeface="__fkGroteskNeue_598ab8"/>
              </a:rPr>
              <a:t>Be Patient</a:t>
            </a:r>
            <a:r>
              <a:rPr lang="en-US" b="1">
                <a:latin typeface="__fkGroteskNeue_598ab8"/>
              </a:rPr>
              <a:t>, trial and error</a:t>
            </a:r>
            <a:endParaRPr lang="en-US" b="1" i="0">
              <a:effectLst/>
              <a:latin typeface="__fkGroteskNeue_598ab8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0" i="0">
                <a:effectLst/>
                <a:latin typeface="__fkGroteskNeue_598ab8"/>
              </a:rPr>
              <a:t>Never give up</a:t>
            </a:r>
            <a:r>
              <a:rPr lang="en-US">
                <a:latin typeface="__fkGroteskNeue_598ab8"/>
              </a:rPr>
              <a:t>, a</a:t>
            </a:r>
            <a:r>
              <a:rPr lang="en-US" b="0" i="0">
                <a:effectLst/>
                <a:latin typeface="__fkGroteskNeue_598ab8"/>
              </a:rPr>
              <a:t>lways strive to explore all possibilities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0" i="0">
                <a:effectLst/>
                <a:latin typeface="__fkGroteskNeue_598ab8"/>
              </a:rPr>
              <a:t>Eve</a:t>
            </a:r>
            <a:r>
              <a:rPr lang="en-US">
                <a:latin typeface="__fkGroteskNeue_598ab8"/>
              </a:rPr>
              <a:t>n if we didn’t use any methods that we tried at the beginning in our final submission, we learned a lot from it!</a:t>
            </a:r>
            <a:endParaRPr lang="en-US" b="0" i="0">
              <a:effectLst/>
              <a:latin typeface="__fkGroteskNeue_598ab8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>
              <a:latin typeface="__fkGroteskNeue_598ab8"/>
            </a:endParaRPr>
          </a:p>
          <a:p>
            <a:r>
              <a:rPr lang="en-US" b="1">
                <a:latin typeface="__fkGroteskNeue_598ab8"/>
              </a:rPr>
              <a:t>Consider the Business background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>
                <a:latin typeface="__fkGroteskNeue_598ab8"/>
              </a:rPr>
              <a:t>In this project, we considered that the predictor variables are financial ratios, which can be highly correlated with each other and can be roughly divided by 5 groups. Though we didn’t use this feature in the final submission, we considered it’s important and might be useful in future practice</a:t>
            </a:r>
          </a:p>
          <a:p>
            <a:endParaRPr lang="en-US">
              <a:latin typeface="__fkGroteskNeue_598ab8"/>
            </a:endParaRPr>
          </a:p>
          <a:p>
            <a:r>
              <a:rPr lang="en-US" b="1" i="0">
                <a:effectLst/>
                <a:latin typeface="__fkGroteskNeue_598ab8"/>
              </a:rPr>
              <a:t>Know  about the dataset</a:t>
            </a:r>
            <a:endParaRPr lang="en-US" b="0" i="0">
              <a:effectLst/>
              <a:latin typeface="__fkGroteskNeue_598ab8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0" i="0">
                <a:effectLst/>
                <a:latin typeface="__fkGroteskNeue_598ab8"/>
              </a:rPr>
              <a:t>Before doing preprocessing, look at the dataset, otherwise, it might be futile efforts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>
                <a:latin typeface="__fkGroteskNeue_598ab8"/>
              </a:rPr>
              <a:t>Good way to detect outliers is visualizing it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0" i="0">
              <a:effectLst/>
              <a:latin typeface="__fkGroteskNeue_598ab8"/>
            </a:endParaRPr>
          </a:p>
          <a:p>
            <a:endParaRPr lang="en-US">
              <a:latin typeface="__fkGroteskNeue_598ab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33847-CBEF-FE5D-50D6-C169CF539017}"/>
              </a:ext>
            </a:extLst>
          </p:cNvPr>
          <p:cNvSpPr txBox="1"/>
          <p:nvPr/>
        </p:nvSpPr>
        <p:spPr>
          <a:xfrm>
            <a:off x="1" y="6475868"/>
            <a:ext cx="1210999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86CEA-FE81-95F9-07C6-EC42312E07DF}"/>
              </a:ext>
            </a:extLst>
          </p:cNvPr>
          <p:cNvSpPr txBox="1"/>
          <p:nvPr/>
        </p:nvSpPr>
        <p:spPr>
          <a:xfrm>
            <a:off x="4177717" y="6475868"/>
            <a:ext cx="2332140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Data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3420-8E18-C135-DDDF-044514965401}"/>
              </a:ext>
            </a:extLst>
          </p:cNvPr>
          <p:cNvSpPr txBox="1"/>
          <p:nvPr/>
        </p:nvSpPr>
        <p:spPr>
          <a:xfrm>
            <a:off x="8713048" y="6475002"/>
            <a:ext cx="1974526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Model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7749A-6CDC-28E6-EC5F-07A19DE7DDA2}"/>
              </a:ext>
            </a:extLst>
          </p:cNvPr>
          <p:cNvSpPr txBox="1"/>
          <p:nvPr/>
        </p:nvSpPr>
        <p:spPr>
          <a:xfrm>
            <a:off x="1198584" y="6476097"/>
            <a:ext cx="2979133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AA5E4-8240-9E9B-A231-DEF694B1B033}"/>
              </a:ext>
            </a:extLst>
          </p:cNvPr>
          <p:cNvSpPr txBox="1"/>
          <p:nvPr/>
        </p:nvSpPr>
        <p:spPr>
          <a:xfrm>
            <a:off x="6509224" y="6475002"/>
            <a:ext cx="2206935" cy="400110"/>
          </a:xfrm>
          <a:prstGeom prst="rect">
            <a:avLst/>
          </a:prstGeom>
          <a:solidFill>
            <a:srgbClr val="C1B7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Variable Selection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69430-1C7D-6765-D6AB-2E6499D0B2BB}"/>
              </a:ext>
            </a:extLst>
          </p:cNvPr>
          <p:cNvSpPr txBox="1"/>
          <p:nvPr/>
        </p:nvSpPr>
        <p:spPr>
          <a:xfrm>
            <a:off x="10687574" y="6475002"/>
            <a:ext cx="1512815" cy="400110"/>
          </a:xfrm>
          <a:prstGeom prst="rect">
            <a:avLst/>
          </a:prstGeom>
          <a:solidFill>
            <a:srgbClr val="CFB99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Thoughts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FE8F02-CEDC-B1A1-8093-7CB277C5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131" y="2486346"/>
            <a:ext cx="4101658" cy="22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0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Bankruptcy Prediction</vt:lpstr>
      <vt:lpstr>Overview</vt:lpstr>
      <vt:lpstr>Exploratory Data Analysis (EDA)</vt:lpstr>
      <vt:lpstr>Data Preprocessing</vt:lpstr>
      <vt:lpstr>Variable Selection</vt:lpstr>
      <vt:lpstr>Model Comparison</vt:lpstr>
      <vt:lpstr>Model Selection</vt:lpstr>
      <vt:lpstr>Thoughts and Lessons learned….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 Liu</dc:creator>
  <cp:revision>1</cp:revision>
  <dcterms:created xsi:type="dcterms:W3CDTF">2024-11-30T20:05:47Z</dcterms:created>
  <dcterms:modified xsi:type="dcterms:W3CDTF">2024-12-02T13:18:07Z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2024-12-02T01:09:06Z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8fc1f543-9283-434f-99e6-8adc87cce1c0</vt:lpwstr>
  </property>
  <property fmtid="{D5CDD505-2E9C-101B-9397-08002B2CF9AE}" pid="8" name="MSIP_Label_4044bd30-2ed7-4c9d-9d12-46200872a97b_ContentBits">
    <vt:lpwstr>0</vt:lpwstr>
  </property>
</Properties>
</file>