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9" r:id="rId5"/>
    <p:sldId id="258" r:id="rId6"/>
    <p:sldId id="257" r:id="rId7"/>
    <p:sldId id="261" r:id="rId8"/>
    <p:sldId id="271" r:id="rId9"/>
    <p:sldId id="272" r:id="rId10"/>
    <p:sldId id="270" r:id="rId11"/>
    <p:sldId id="275" r:id="rId12"/>
    <p:sldId id="278" r:id="rId13"/>
    <p:sldId id="279" r:id="rId14"/>
    <p:sldId id="280" r:id="rId15"/>
    <p:sldId id="281" r:id="rId16"/>
    <p:sldId id="282" r:id="rId17"/>
    <p:sldId id="292" r:id="rId18"/>
    <p:sldId id="276" r:id="rId19"/>
    <p:sldId id="295" r:id="rId20"/>
    <p:sldId id="296" r:id="rId21"/>
    <p:sldId id="297" r:id="rId22"/>
    <p:sldId id="298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3" r:id="rId32"/>
    <p:sldId id="29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2593-A561-4B5F-B452-D93CAA58F38E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0712-D4E1-41A4-96F2-2E4B574F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2593-A561-4B5F-B452-D93CAA58F38E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0712-D4E1-41A4-96F2-2E4B574F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2593-A561-4B5F-B452-D93CAA58F38E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0712-D4E1-41A4-96F2-2E4B574F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3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2593-A561-4B5F-B452-D93CAA58F38E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0712-D4E1-41A4-96F2-2E4B574F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2593-A561-4B5F-B452-D93CAA58F38E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0712-D4E1-41A4-96F2-2E4B574F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9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2593-A561-4B5F-B452-D93CAA58F38E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0712-D4E1-41A4-96F2-2E4B574F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2593-A561-4B5F-B452-D93CAA58F38E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0712-D4E1-41A4-96F2-2E4B574F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9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2593-A561-4B5F-B452-D93CAA58F38E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0712-D4E1-41A4-96F2-2E4B574F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2593-A561-4B5F-B452-D93CAA58F38E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0712-D4E1-41A4-96F2-2E4B574F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2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2593-A561-4B5F-B452-D93CAA58F38E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0712-D4E1-41A4-96F2-2E4B574F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0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2593-A561-4B5F-B452-D93CAA58F38E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00712-D4E1-41A4-96F2-2E4B574F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42593-A561-4B5F-B452-D93CAA58F38E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00712-D4E1-41A4-96F2-2E4B574F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6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upport_vector_machin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C_theory" TargetMode="External"/><Relationship Id="rId2" Type="http://schemas.openxmlformats.org/officeDocument/2006/relationships/hyperlink" Target="https://en.wikipedia.org/wiki/Decision_boundar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0135" y="2690543"/>
            <a:ext cx="358463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Module:3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412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94" y="373621"/>
            <a:ext cx="10883051" cy="62299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13634" y="-12879"/>
            <a:ext cx="3299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Logistic regression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171" y="2481195"/>
            <a:ext cx="3800475" cy="12001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13512" y="1733947"/>
            <a:ext cx="1802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Sigmoid </a:t>
            </a:r>
            <a:r>
              <a:rPr lang="en-US" b="1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76888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515" y="782321"/>
            <a:ext cx="114082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Support Vector Machine (SVM) is a powerful supervised machine learning algorithm well-suited for classification problems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419053" y="99444"/>
            <a:ext cx="4884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Support Vector Machine (SVM)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335" y="2074093"/>
            <a:ext cx="59604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Hyperplane: A decision boundary that separates data points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Margin</a:t>
            </a:r>
            <a:r>
              <a:rPr lang="en-US" sz="2400" dirty="0"/>
              <a:t>: The distance between the hyperplane and the closest data points (support vectors</a:t>
            </a:r>
            <a:r>
              <a:rPr lang="en-US" sz="2400" dirty="0" smtClean="0"/>
              <a:t>).</a:t>
            </a:r>
          </a:p>
          <a:p>
            <a:endParaRPr lang="en-US" sz="2400" dirty="0"/>
          </a:p>
          <a:p>
            <a:r>
              <a:rPr lang="en-US" sz="2400" dirty="0" smtClean="0"/>
              <a:t>Support </a:t>
            </a:r>
            <a:r>
              <a:rPr lang="en-US" sz="2400" dirty="0"/>
              <a:t>vectors: Data points that influence the position of the hyperplane.</a:t>
            </a:r>
          </a:p>
        </p:txBody>
      </p:sp>
      <p:pic>
        <p:nvPicPr>
          <p:cNvPr id="6146" name="Picture 2" descr="Support Vector Machine (SVM) Algorithm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33" y="1772975"/>
            <a:ext cx="6005567" cy="400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2515" y="5936343"/>
            <a:ext cx="99422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Margin Maximization:</a:t>
            </a:r>
            <a:r>
              <a:rPr lang="en-US" sz="2000" dirty="0"/>
              <a:t> The goal is to maximize the distance between the hyperplane and the closest data points from each class (support vectors).</a:t>
            </a:r>
          </a:p>
        </p:txBody>
      </p:sp>
    </p:spTree>
    <p:extLst>
      <p:ext uri="{BB962C8B-B14F-4D97-AF65-F5344CB8AC3E}">
        <p14:creationId xmlns:p14="http://schemas.microsoft.com/office/powerpoint/2010/main" val="8421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66913" y="530667"/>
            <a:ext cx="1969963" cy="480131"/>
          </a:xfrm>
        </p:spPr>
        <p:txBody>
          <a:bodyPr wrap="none">
            <a:spAutoFit/>
          </a:bodyPr>
          <a:lstStyle/>
          <a:p>
            <a:r>
              <a:rPr lang="en-IN" altLang="en-US" sz="28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Simple SVM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62857" y="1160464"/>
            <a:ext cx="11117943" cy="539273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dirty="0" smtClean="0"/>
              <a:t>A</a:t>
            </a:r>
            <a:r>
              <a:rPr lang="en-US" altLang="en-US" sz="2400" dirty="0"/>
              <a:t> </a:t>
            </a:r>
            <a:r>
              <a:rPr lang="en-US" altLang="en-US" sz="2400" dirty="0">
                <a:hlinkClick r:id="rId2"/>
              </a:rPr>
              <a:t>support vector machine</a:t>
            </a:r>
            <a:r>
              <a:rPr lang="en-US" altLang="en-US" sz="2400" dirty="0"/>
              <a:t> (SVM) is a type of supervised machine learning classification algorithm.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SVMs were introduced initially in 1960s and were later refined in 1990s. </a:t>
            </a:r>
            <a:endParaRPr lang="en-IN" altLang="en-US" sz="2400" dirty="0"/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In case of linearly separable data in two dimensions, a typical machine learning algorithm tries to find a boundary that divides the data in such a way that the misclassification error can be minimized. 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There can be several boundaries that correctly divide the data points. The two dashed lines as well as one solid line classify the data correctly.</a:t>
            </a:r>
            <a:endParaRPr lang="en-I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58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981200" y="818798"/>
            <a:ext cx="1969963" cy="480131"/>
          </a:xfrm>
        </p:spPr>
        <p:txBody>
          <a:bodyPr wrap="none">
            <a:spAutoFit/>
          </a:bodyPr>
          <a:lstStyle/>
          <a:p>
            <a:r>
              <a:rPr lang="en-IN" altLang="en-US" sz="28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Simple SVM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93486" y="1412875"/>
            <a:ext cx="11306628" cy="5111750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SVM differs from the other classification algorithms in the way that it chooses the </a:t>
            </a:r>
            <a:r>
              <a:rPr lang="en-US" altLang="en-US" sz="2400" dirty="0">
                <a:hlinkClick r:id="rId2"/>
              </a:rPr>
              <a:t>decision boundary</a:t>
            </a:r>
            <a:r>
              <a:rPr lang="en-US" altLang="en-US" sz="2400" dirty="0"/>
              <a:t> that maximizes the distance from the nearest data points of all the classes. 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An SVM doesn't merely find a decision boundary; it finds the most optimal decision boundary. 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The most optimal decision boundary is the one which has maximum margin from the nearest points of all the classes. 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SVMs are one of the most robust prediction methods, being based on </a:t>
            </a:r>
            <a:r>
              <a:rPr lang="en-US" altLang="en-US" sz="2400" b="1" dirty="0"/>
              <a:t>statistical learning frameworks </a:t>
            </a:r>
            <a:r>
              <a:rPr lang="en-US" altLang="en-US" sz="2400" dirty="0"/>
              <a:t>or </a:t>
            </a:r>
            <a:r>
              <a:rPr lang="en-US" altLang="en-US" sz="2400" dirty="0">
                <a:hlinkClick r:id="rId3" tooltip="VC theory"/>
              </a:rPr>
              <a:t>VC theory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00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5"/>
          <p:cNvSpPr>
            <a:spLocks noGrp="1"/>
          </p:cNvSpPr>
          <p:nvPr>
            <p:ph type="title"/>
          </p:nvPr>
        </p:nvSpPr>
        <p:spPr>
          <a:xfrm>
            <a:off x="1025525" y="299132"/>
            <a:ext cx="9874250" cy="1228725"/>
          </a:xfrm>
        </p:spPr>
        <p:txBody>
          <a:bodyPr>
            <a:normAutofit/>
          </a:bodyPr>
          <a:lstStyle/>
          <a:p>
            <a:pPr eaLnBrk="1" hangingPunct="1"/>
            <a:r>
              <a:rPr lang="en-IN" altLang="en-US" smtClean="0"/>
              <a:t>SVM by Example –Linearly separable data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527857"/>
            <a:ext cx="8909050" cy="478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24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558925" y="418747"/>
            <a:ext cx="1914307" cy="480131"/>
          </a:xfrm>
        </p:spPr>
        <p:txBody>
          <a:bodyPr wrap="none">
            <a:spAutoFit/>
          </a:bodyPr>
          <a:lstStyle/>
          <a:p>
            <a:r>
              <a:rPr lang="en-IN" altLang="en-US" sz="28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Hyperplane</a:t>
            </a:r>
          </a:p>
        </p:txBody>
      </p:sp>
      <p:pic>
        <p:nvPicPr>
          <p:cNvPr id="3584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2" r="7475" b="1953"/>
          <a:stretch>
            <a:fillRect/>
          </a:stretch>
        </p:blipFill>
        <p:spPr bwMode="auto">
          <a:xfrm>
            <a:off x="1587501" y="1370013"/>
            <a:ext cx="8905875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68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838200" y="787841"/>
            <a:ext cx="2680862" cy="480131"/>
          </a:xfrm>
        </p:spPr>
        <p:txBody>
          <a:bodyPr wrap="none">
            <a:spAutoFit/>
          </a:bodyPr>
          <a:lstStyle/>
          <a:p>
            <a:r>
              <a:rPr lang="en-IN" altLang="en-US" sz="28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SVM Example - 2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N" altLang="en-US" sz="3200"/>
              <a:t>Construct a linear discriminant with :</a:t>
            </a:r>
          </a:p>
          <a:p>
            <a:pPr lvl="1" eaLnBrk="1" hangingPunct="1"/>
            <a:r>
              <a:rPr lang="en-IN" altLang="en-US" sz="3200"/>
              <a:t>Positive samples : (1,1) , (1,-1), (2,1), (2,-1)</a:t>
            </a:r>
          </a:p>
          <a:p>
            <a:pPr lvl="1" eaLnBrk="1" hangingPunct="1"/>
            <a:r>
              <a:rPr lang="en-IN" altLang="en-US" sz="3200"/>
              <a:t>Negative samples : (4,0) , (6,0), (5,1), (5,-1)</a:t>
            </a:r>
          </a:p>
        </p:txBody>
      </p:sp>
    </p:spTree>
    <p:extLst>
      <p:ext uri="{BB962C8B-B14F-4D97-AF65-F5344CB8AC3E}">
        <p14:creationId xmlns:p14="http://schemas.microsoft.com/office/powerpoint/2010/main" val="4058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77214" y="528734"/>
            <a:ext cx="2547044" cy="480131"/>
          </a:xfrm>
        </p:spPr>
        <p:txBody>
          <a:bodyPr wrap="none">
            <a:spAutoFit/>
          </a:bodyPr>
          <a:lstStyle/>
          <a:p>
            <a:r>
              <a:rPr lang="en-IN" altLang="en-US" sz="28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Non-linear SVM</a:t>
            </a:r>
          </a:p>
        </p:txBody>
      </p:sp>
      <p:sp>
        <p:nvSpPr>
          <p:cNvPr id="3" name="Rectangle 2"/>
          <p:cNvSpPr/>
          <p:nvPr/>
        </p:nvSpPr>
        <p:spPr>
          <a:xfrm>
            <a:off x="330558" y="1135367"/>
            <a:ext cx="112604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Problem: Some data are not linear separable.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Intuition: to transform the data to a high dimension space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1" y="2883459"/>
            <a:ext cx="60864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0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" y="734390"/>
            <a:ext cx="11337701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single perceptron is the foundational unit of artificial neural networks. Inspired by the biological neuron, it's a simple computational model capable of performing basic classification tasks.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799" y="1817741"/>
            <a:ext cx="10912700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Inputs: It receives multiple input values, often numerical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Weights</a:t>
            </a:r>
            <a:r>
              <a:rPr lang="en-US" dirty="0"/>
              <a:t>: Each input is multiplied by a corresponding weight, representing its importance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Summation</a:t>
            </a:r>
            <a:r>
              <a:rPr lang="en-US" dirty="0"/>
              <a:t>: The weighted inputs are summed together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Activation </a:t>
            </a:r>
            <a:r>
              <a:rPr lang="en-US" dirty="0"/>
              <a:t>Function: The sum is passed through an activation function (e.g., step function, sigmoid, </a:t>
            </a:r>
            <a:r>
              <a:rPr lang="en-US" dirty="0" err="1"/>
              <a:t>ReLU</a:t>
            </a:r>
            <a:r>
              <a:rPr lang="en-US" dirty="0"/>
              <a:t>) to produce an output.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799" y="4293306"/>
            <a:ext cx="10771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Linear Classifier: A perceptron can only classify linearly separable data, meaning it can divide data points into two classes using a straight line.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829" y="5288338"/>
            <a:ext cx="114407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Applications: While </a:t>
            </a:r>
            <a:r>
              <a:rPr lang="en-US" dirty="0"/>
              <a:t>limited in complex tasks, single </a:t>
            </a:r>
            <a:r>
              <a:rPr lang="en-US" dirty="0" err="1"/>
              <a:t>perceptrons</a:t>
            </a:r>
            <a:r>
              <a:rPr lang="en-US" dirty="0"/>
              <a:t> can be used for</a:t>
            </a:r>
            <a:r>
              <a:rPr lang="en-US" dirty="0" smtClean="0"/>
              <a:t>:</a:t>
            </a:r>
          </a:p>
          <a:p>
            <a:r>
              <a:rPr lang="en-US" dirty="0" smtClean="0"/>
              <a:t>Basic </a:t>
            </a:r>
            <a:r>
              <a:rPr lang="en-US" dirty="0"/>
              <a:t>pattern </a:t>
            </a:r>
            <a:r>
              <a:rPr lang="en-US" dirty="0" smtClean="0"/>
              <a:t>recognition</a:t>
            </a:r>
          </a:p>
          <a:p>
            <a:r>
              <a:rPr lang="en-US" dirty="0" smtClean="0"/>
              <a:t>Simple decision-making</a:t>
            </a:r>
          </a:p>
          <a:p>
            <a:r>
              <a:rPr lang="en-US" dirty="0" smtClean="0"/>
              <a:t>Logical </a:t>
            </a:r>
            <a:r>
              <a:rPr lang="en-US" dirty="0"/>
              <a:t>operations (AND, OR, NOT)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85177" y="239877"/>
            <a:ext cx="2534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Perceptron</a:t>
            </a:r>
          </a:p>
        </p:txBody>
      </p:sp>
    </p:spTree>
    <p:extLst>
      <p:ext uri="{BB962C8B-B14F-4D97-AF65-F5344CB8AC3E}">
        <p14:creationId xmlns:p14="http://schemas.microsoft.com/office/powerpoint/2010/main" val="336200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6" y="1405034"/>
            <a:ext cx="10316421" cy="54529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85177" y="239877"/>
            <a:ext cx="2534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Perceptron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8171" y="1915886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Wo- Bias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010400" y="2235200"/>
            <a:ext cx="232229" cy="595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01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852" y="404234"/>
            <a:ext cx="112818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</a:rPr>
              <a:t>Module:3 Supervised Learning – </a:t>
            </a:r>
            <a:r>
              <a:rPr lang="en-US" sz="3600" b="1" dirty="0" smtClean="0">
                <a:solidFill>
                  <a:srgbClr val="FF0000"/>
                </a:solidFill>
              </a:rPr>
              <a:t>II</a:t>
            </a:r>
          </a:p>
          <a:p>
            <a:pPr algn="just"/>
            <a:endParaRPr lang="en-US" sz="3600" b="1" dirty="0">
              <a:solidFill>
                <a:srgbClr val="FF0000"/>
              </a:solidFill>
            </a:endParaRPr>
          </a:p>
          <a:p>
            <a:pPr algn="just"/>
            <a:r>
              <a:rPr lang="en-US" sz="3600" b="1" dirty="0">
                <a:solidFill>
                  <a:srgbClr val="FF0000"/>
                </a:solidFill>
              </a:rPr>
              <a:t>K-NN classifier – Logistic regression – Perceptron – Single layer &amp; Multi-layer – </a:t>
            </a:r>
            <a:r>
              <a:rPr lang="en-US" sz="3600" b="1" dirty="0" smtClean="0">
                <a:solidFill>
                  <a:srgbClr val="FF0000"/>
                </a:solidFill>
              </a:rPr>
              <a:t>Support Vector </a:t>
            </a:r>
            <a:r>
              <a:rPr lang="en-US" sz="3600" b="1" dirty="0">
                <a:solidFill>
                  <a:srgbClr val="FF0000"/>
                </a:solidFill>
              </a:rPr>
              <a:t>Machines – Linear &amp; Non-linear – Metrics &amp; Error Correction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944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Perceptron_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85" y="1903000"/>
            <a:ext cx="10436571" cy="37406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85177" y="239877"/>
            <a:ext cx="2534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Perceptron</a:t>
            </a:r>
          </a:p>
        </p:txBody>
      </p:sp>
    </p:spTree>
    <p:extLst>
      <p:ext uri="{BB962C8B-B14F-4D97-AF65-F5344CB8AC3E}">
        <p14:creationId xmlns:p14="http://schemas.microsoft.com/office/powerpoint/2010/main" val="16447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Perceptron_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73" y="2035231"/>
            <a:ext cx="9700350" cy="39959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85177" y="239877"/>
            <a:ext cx="2534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Perceptron</a:t>
            </a:r>
          </a:p>
        </p:txBody>
      </p:sp>
    </p:spTree>
    <p:extLst>
      <p:ext uri="{BB962C8B-B14F-4D97-AF65-F5344CB8AC3E}">
        <p14:creationId xmlns:p14="http://schemas.microsoft.com/office/powerpoint/2010/main" val="37340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09550"/>
            <a:ext cx="10477500" cy="6438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82146" y="0"/>
            <a:ext cx="2534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Perceptron</a:t>
            </a:r>
          </a:p>
        </p:txBody>
      </p:sp>
    </p:spTree>
    <p:extLst>
      <p:ext uri="{BB962C8B-B14F-4D97-AF65-F5344CB8AC3E}">
        <p14:creationId xmlns:p14="http://schemas.microsoft.com/office/powerpoint/2010/main" val="31864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8507288" cy="708688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 ANN performs simple Logical Computations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50178"/>
            <a:ext cx="8229600" cy="4623792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1. Identity </a:t>
            </a:r>
            <a:r>
              <a:rPr lang="en-US" b="1" dirty="0"/>
              <a:t>function: </a:t>
            </a:r>
            <a:r>
              <a:rPr lang="en-US" dirty="0" smtClean="0"/>
              <a:t>If </a:t>
            </a:r>
            <a:r>
              <a:rPr lang="en-US" dirty="0"/>
              <a:t>neuron A is activated, then neuron C gets activated as well (since it receives two input signals from neuron A), but if neuron A is off, then neuron C is off as well.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92"/>
          <a:stretch/>
        </p:blipFill>
        <p:spPr bwMode="auto">
          <a:xfrm>
            <a:off x="2400300" y="1844825"/>
            <a:ext cx="7391400" cy="26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08720"/>
            <a:ext cx="8229600" cy="5415880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b="1" dirty="0" smtClean="0"/>
              <a:t>2. Logical </a:t>
            </a:r>
            <a:r>
              <a:rPr lang="en-US" b="1" dirty="0"/>
              <a:t>AND: </a:t>
            </a:r>
            <a:r>
              <a:rPr lang="en-US" dirty="0" smtClean="0"/>
              <a:t>Neuron </a:t>
            </a:r>
            <a:r>
              <a:rPr lang="en-US" dirty="0"/>
              <a:t>C is activated only when both neurons A and B are activated (a single input signal is not enough to activate neuron C</a:t>
            </a:r>
            <a:r>
              <a:rPr lang="en-US" dirty="0" smtClean="0"/>
              <a:t>).</a:t>
            </a:r>
          </a:p>
          <a:p>
            <a:pPr marL="0" indent="0" algn="just" fontAlgn="base">
              <a:buNone/>
            </a:pPr>
            <a:endParaRPr lang="en-US" dirty="0"/>
          </a:p>
          <a:p>
            <a:pPr marL="0" indent="0" algn="just" fontAlgn="base">
              <a:buNone/>
            </a:pPr>
            <a:r>
              <a:rPr lang="en-US" b="1" dirty="0" smtClean="0"/>
              <a:t>3. Logical </a:t>
            </a:r>
            <a:r>
              <a:rPr lang="en-US" b="1" dirty="0"/>
              <a:t>OR: </a:t>
            </a:r>
            <a:r>
              <a:rPr lang="en-US" dirty="0" smtClean="0"/>
              <a:t>Neuron </a:t>
            </a:r>
            <a:r>
              <a:rPr lang="en-US" dirty="0"/>
              <a:t>C gets activated if either neuron A or neuron B is activated (or both</a:t>
            </a:r>
            <a:r>
              <a:rPr lang="en-US" dirty="0" smtClean="0"/>
              <a:t>).</a:t>
            </a:r>
          </a:p>
          <a:p>
            <a:pPr marL="0" indent="0" algn="just" fontAlgn="base">
              <a:buNone/>
            </a:pPr>
            <a:endParaRPr lang="en-US" dirty="0"/>
          </a:p>
          <a:p>
            <a:pPr marL="0" indent="0" algn="just" fontAlgn="base">
              <a:buNone/>
            </a:pPr>
            <a:r>
              <a:rPr lang="en-US" b="1" dirty="0" smtClean="0"/>
              <a:t>4. Computes </a:t>
            </a:r>
            <a:r>
              <a:rPr lang="en-US" b="1" dirty="0"/>
              <a:t>a slightly more complex logical proposition: </a:t>
            </a:r>
            <a:r>
              <a:rPr lang="en-US" dirty="0" smtClean="0"/>
              <a:t>Neuron </a:t>
            </a:r>
            <a:r>
              <a:rPr lang="en-US" dirty="0"/>
              <a:t>C is activated only if neuron A is active and if neuron B is off. If neuron A is active all the time, then you get a </a:t>
            </a:r>
            <a:r>
              <a:rPr lang="en-US" dirty="0" smtClean="0"/>
              <a:t>logical </a:t>
            </a:r>
            <a:r>
              <a:rPr lang="en-US" dirty="0"/>
              <a:t>NOT: neuron C is active when neuron B is off, and vice versa.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9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404664"/>
            <a:ext cx="8229600" cy="708688"/>
          </a:xfrm>
        </p:spPr>
        <p:txBody>
          <a:bodyPr>
            <a:normAutofit/>
          </a:bodyPr>
          <a:lstStyle/>
          <a:p>
            <a:r>
              <a:rPr lang="en-IN" b="1" dirty="0"/>
              <a:t>The </a:t>
            </a:r>
            <a:r>
              <a:rPr lang="en-IN" b="1" dirty="0" smtClean="0"/>
              <a:t>Perceptron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80728"/>
            <a:ext cx="8229600" cy="534387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 </a:t>
            </a:r>
            <a:r>
              <a:rPr lang="en-US" i="1" dirty="0"/>
              <a:t>Perceptron</a:t>
            </a:r>
            <a:r>
              <a:rPr lang="en-US" dirty="0"/>
              <a:t> is one of the simplest ANN architectures, invented in 1957 by Frank Rosenblatt.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based on a slightly different artificial neuron </a:t>
            </a:r>
            <a:r>
              <a:rPr lang="en-US" dirty="0" smtClean="0"/>
              <a:t>called</a:t>
            </a:r>
            <a:r>
              <a:rPr lang="en-US" dirty="0"/>
              <a:t> a </a:t>
            </a:r>
            <a:r>
              <a:rPr lang="en-US" b="1" i="1" dirty="0"/>
              <a:t>linear threshold unit</a:t>
            </a:r>
            <a:r>
              <a:rPr lang="en-US" dirty="0"/>
              <a:t> </a:t>
            </a:r>
            <a:r>
              <a:rPr lang="en-US" b="1" dirty="0"/>
              <a:t>(</a:t>
            </a:r>
            <a:r>
              <a:rPr lang="en-US" b="1" dirty="0" smtClean="0"/>
              <a:t>LTU)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b="1" i="1" dirty="0"/>
              <a:t>inputs and output </a:t>
            </a:r>
            <a:r>
              <a:rPr lang="en-US" dirty="0"/>
              <a:t>are </a:t>
            </a:r>
            <a:r>
              <a:rPr lang="en-US" b="1" i="1" dirty="0"/>
              <a:t>now numbers </a:t>
            </a:r>
            <a:r>
              <a:rPr lang="en-US" dirty="0"/>
              <a:t>(instead of binary on/off values) and each input connection is associated with a weight. 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LTU computes a weighted sum of its inputs (</a:t>
            </a:r>
            <a:r>
              <a:rPr lang="en-US" i="1" dirty="0"/>
              <a:t>z</a:t>
            </a:r>
            <a:r>
              <a:rPr lang="en-US" dirty="0"/>
              <a:t> = </a:t>
            </a:r>
            <a:r>
              <a:rPr lang="en-US" i="1" dirty="0"/>
              <a:t>w</a:t>
            </a:r>
            <a:r>
              <a:rPr lang="en-US" baseline="-25000" dirty="0"/>
              <a:t>1</a:t>
            </a:r>
            <a:r>
              <a:rPr lang="en-US" dirty="0"/>
              <a:t> 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 + </a:t>
            </a:r>
            <a:r>
              <a:rPr lang="en-US" i="1" dirty="0"/>
              <a:t>w</a:t>
            </a:r>
            <a:r>
              <a:rPr lang="en-US" baseline="-25000" dirty="0"/>
              <a:t>2</a:t>
            </a:r>
            <a:r>
              <a:rPr lang="en-US" dirty="0"/>
              <a:t> 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 + ⋯ + </a:t>
            </a:r>
            <a:r>
              <a:rPr lang="en-US" i="1" dirty="0" err="1"/>
              <a:t>w</a:t>
            </a:r>
            <a:r>
              <a:rPr lang="en-US" i="1" baseline="-25000" dirty="0" err="1"/>
              <a:t>n</a:t>
            </a:r>
            <a:r>
              <a:rPr lang="en-US" dirty="0"/>
              <a:t> 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 = </a:t>
            </a:r>
            <a:r>
              <a:rPr lang="en-US" b="1" dirty="0" err="1"/>
              <a:t>w</a:t>
            </a:r>
            <a:r>
              <a:rPr lang="en-US" i="1" baseline="30000" dirty="0" err="1"/>
              <a:t>T</a:t>
            </a:r>
            <a:r>
              <a:rPr lang="en-US" dirty="0"/>
              <a:t> · </a:t>
            </a:r>
            <a:r>
              <a:rPr lang="en-US" b="1" dirty="0"/>
              <a:t>x</a:t>
            </a:r>
            <a:r>
              <a:rPr lang="en-US" dirty="0"/>
              <a:t>), then applies a </a:t>
            </a:r>
            <a:r>
              <a:rPr lang="en-US" i="1" dirty="0"/>
              <a:t>step function</a:t>
            </a:r>
            <a:r>
              <a:rPr lang="en-US" dirty="0"/>
              <a:t> to that sum and outputs the result: </a:t>
            </a:r>
            <a:r>
              <a:rPr lang="en-US" i="1" dirty="0" err="1"/>
              <a:t>h</a:t>
            </a:r>
            <a:r>
              <a:rPr lang="en-US" b="1" baseline="-25000" dirty="0" err="1"/>
              <a:t>w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= step (</a:t>
            </a:r>
            <a:r>
              <a:rPr lang="en-US" i="1" dirty="0"/>
              <a:t>z</a:t>
            </a:r>
            <a:r>
              <a:rPr lang="en-US" dirty="0"/>
              <a:t>) = step (</a:t>
            </a:r>
            <a:r>
              <a:rPr lang="en-US" b="1" dirty="0" err="1"/>
              <a:t>w</a:t>
            </a:r>
            <a:r>
              <a:rPr lang="en-US" i="1" baseline="30000" dirty="0" err="1"/>
              <a:t>T</a:t>
            </a:r>
            <a:r>
              <a:rPr lang="en-US" dirty="0"/>
              <a:t> · </a:t>
            </a:r>
            <a:r>
              <a:rPr lang="en-US" b="1" dirty="0"/>
              <a:t>x</a:t>
            </a:r>
            <a:r>
              <a:rPr lang="en-US" dirty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3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2"/>
          <a:stretch/>
        </p:blipFill>
        <p:spPr bwMode="auto">
          <a:xfrm>
            <a:off x="2495601" y="2060849"/>
            <a:ext cx="7553325" cy="4576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47528" y="188640"/>
            <a:ext cx="8820472" cy="1872208"/>
          </a:xfrm>
        </p:spPr>
        <p:txBody>
          <a:bodyPr>
            <a:noAutofit/>
          </a:bodyPr>
          <a:lstStyle/>
          <a:p>
            <a:r>
              <a:rPr lang="en-IN" sz="3600" b="1" dirty="0"/>
              <a:t>The </a:t>
            </a:r>
            <a:r>
              <a:rPr lang="en-IN" sz="3600" b="1" dirty="0"/>
              <a:t>Perceptron -</a:t>
            </a:r>
            <a:r>
              <a:rPr lang="en-US" sz="3600" i="1" dirty="0"/>
              <a:t>linear threshold unit</a:t>
            </a:r>
            <a:r>
              <a:rPr lang="en-US" sz="3600" dirty="0"/>
              <a:t> (LTU</a:t>
            </a:r>
            <a:r>
              <a:rPr lang="en-US" sz="3600" dirty="0"/>
              <a:t>) </a:t>
            </a:r>
            <a:br>
              <a:rPr lang="en-US" sz="3600" dirty="0"/>
            </a:br>
            <a:r>
              <a:rPr lang="en-US" sz="3600" dirty="0"/>
              <a:t>or Threshold logic unit(TLU)</a:t>
            </a:r>
            <a:br>
              <a:rPr lang="en-US" sz="3600" dirty="0"/>
            </a:br>
            <a:r>
              <a:rPr lang="en-US" sz="3600" dirty="0"/>
              <a:t>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647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836712"/>
            <a:ext cx="11294772" cy="548788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most common step function used in </a:t>
            </a:r>
            <a:r>
              <a:rPr lang="en-US" dirty="0" err="1"/>
              <a:t>Perceptrons</a:t>
            </a:r>
            <a:r>
              <a:rPr lang="en-US" dirty="0"/>
              <a:t> is the </a:t>
            </a:r>
            <a:r>
              <a:rPr lang="en-US" b="1" i="1" dirty="0"/>
              <a:t>Heaviside step </a:t>
            </a:r>
            <a:r>
              <a:rPr lang="en-US" b="1" i="1" dirty="0" smtClean="0"/>
              <a:t>function</a:t>
            </a:r>
            <a:r>
              <a:rPr lang="en-US" i="1" dirty="0" smtClean="0"/>
              <a:t>, s</a:t>
            </a:r>
            <a:r>
              <a:rPr lang="en-US" dirty="0" smtClean="0"/>
              <a:t>ometimes </a:t>
            </a:r>
            <a:r>
              <a:rPr lang="en-US" dirty="0"/>
              <a:t>the </a:t>
            </a:r>
            <a:r>
              <a:rPr lang="en-US" b="1" dirty="0" err="1" smtClean="0"/>
              <a:t>signum</a:t>
            </a:r>
            <a:r>
              <a:rPr lang="en-US" dirty="0" smtClean="0"/>
              <a:t> </a:t>
            </a:r>
            <a:r>
              <a:rPr lang="en-US" dirty="0"/>
              <a:t>function is used instead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b="1" i="1" dirty="0" smtClean="0"/>
          </a:p>
          <a:p>
            <a:pPr algn="just"/>
            <a:r>
              <a:rPr lang="en-US" b="1" i="1" dirty="0" smtClean="0"/>
              <a:t>A </a:t>
            </a:r>
            <a:r>
              <a:rPr lang="en-US" b="1" i="1" dirty="0"/>
              <a:t>single LTU can be used for simple linear binary classification</a:t>
            </a:r>
            <a:r>
              <a:rPr lang="en-US" b="1" i="1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computes a linear combination of the inputs and if the result exceeds a threshold, it outputs the positive class or else outputs the negative class (just like a Logistic Regression classifier or a linear SVM). 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18" y="2365245"/>
            <a:ext cx="72580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5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586" y="1279367"/>
            <a:ext cx="5261001" cy="29449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998767"/>
            <a:ext cx="7520859" cy="5859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/>
              <a:t>Perceptron has the following characteristics: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– Perceptron is an algorithm for Supervised Learning of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single layer binary linear classifier.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– Optimal weight coefficients are automatically learned.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– Weights are multiplied with the input features and decision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is made if the neuron is fired or not.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– Activation function applies a step rule to check if the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output of the weighting function is greater than zero.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– Linear decision boundary is drawn enabling the distinction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between the two linearly separable classes +1 and -1.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– If the sum of the input signals exceeds a certain threshold,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it outputs a signal; otherwise, there is no output.</a:t>
            </a:r>
          </a:p>
        </p:txBody>
      </p:sp>
      <p:sp>
        <p:nvSpPr>
          <p:cNvPr id="7" name="Rectangle 6"/>
          <p:cNvSpPr/>
          <p:nvPr/>
        </p:nvSpPr>
        <p:spPr>
          <a:xfrm>
            <a:off x="4482146" y="0"/>
            <a:ext cx="25349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Perceptron</a:t>
            </a:r>
          </a:p>
        </p:txBody>
      </p:sp>
    </p:spTree>
    <p:extLst>
      <p:ext uri="{BB962C8B-B14F-4D97-AF65-F5344CB8AC3E}">
        <p14:creationId xmlns:p14="http://schemas.microsoft.com/office/powerpoint/2010/main" val="256282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54" y="202171"/>
            <a:ext cx="5357143" cy="62080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377" y="202171"/>
            <a:ext cx="5841570" cy="31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9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88" y="1439445"/>
            <a:ext cx="7192851" cy="508494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9194" y="461987"/>
            <a:ext cx="105392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K-NN classifier </a:t>
            </a:r>
            <a:endParaRPr lang="en-US" dirty="0" smtClean="0"/>
          </a:p>
          <a:p>
            <a:r>
              <a:rPr lang="en-US" dirty="0" smtClean="0"/>
              <a:t>    K-nearest neighbor (KNN) </a:t>
            </a:r>
            <a:r>
              <a:rPr lang="en-US" dirty="0"/>
              <a:t>algorithm, is a machine learning algorithm that uses proximity to compare one data point with a set of data it was trained on and has memorized to make predictions</a:t>
            </a:r>
          </a:p>
          <a:p>
            <a:endParaRPr lang="en-US" dirty="0"/>
          </a:p>
        </p:txBody>
      </p:sp>
      <p:pic>
        <p:nvPicPr>
          <p:cNvPr id="2052" name="Picture 4" descr="K-Nearest Neighbor(KNN) Algorithm for Machine Learning - Javat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3354947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2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7183" y="128305"/>
            <a:ext cx="2575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Perceptron Rule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860" y="3718575"/>
            <a:ext cx="114278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Forward Stage: </a:t>
            </a:r>
            <a:r>
              <a:rPr lang="en-US" sz="2000" dirty="0"/>
              <a:t>Activation functions start from the input layer in the forward stage </a:t>
            </a:r>
            <a:r>
              <a:rPr lang="en-US" sz="2000" dirty="0" smtClean="0"/>
              <a:t>and terminate </a:t>
            </a:r>
            <a:r>
              <a:rPr lang="en-US" sz="2000" dirty="0"/>
              <a:t>on the output layer.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Backward </a:t>
            </a:r>
            <a:r>
              <a:rPr lang="en-US" sz="2000" b="1" dirty="0"/>
              <a:t>Stage: </a:t>
            </a:r>
            <a:r>
              <a:rPr lang="en-US" sz="2000" dirty="0"/>
              <a:t>In the backward stage, weight and bias values are modified as </a:t>
            </a:r>
            <a:r>
              <a:rPr lang="en-US" sz="2000" dirty="0" smtClean="0"/>
              <a:t>per the </a:t>
            </a:r>
            <a:r>
              <a:rPr lang="en-US" sz="2000" dirty="0"/>
              <a:t>model's requirement. In this stage, the error between actual output and </a:t>
            </a:r>
            <a:r>
              <a:rPr lang="en-US" sz="2000" dirty="0" smtClean="0"/>
              <a:t>demanded originated </a:t>
            </a:r>
            <a:r>
              <a:rPr lang="en-US" sz="2000" dirty="0"/>
              <a:t>backward on the output layer and ended on the input layer.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13" y="651525"/>
            <a:ext cx="57626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8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3245" y="282193"/>
            <a:ext cx="5421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Decision Boundary for AND </a:t>
            </a:r>
            <a:r>
              <a:rPr lang="en-US" sz="2800" b="1" dirty="0" err="1">
                <a:solidFill>
                  <a:srgbClr val="C00000"/>
                </a:solidFill>
              </a:rPr>
              <a:t>and</a:t>
            </a:r>
            <a:r>
              <a:rPr lang="en-US" sz="2800" b="1" dirty="0">
                <a:solidFill>
                  <a:srgbClr val="C00000"/>
                </a:solidFill>
              </a:rPr>
              <a:t> 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01" y="733194"/>
            <a:ext cx="3362325" cy="198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770" y="315746"/>
            <a:ext cx="3038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Truth Table of OR Logical </a:t>
            </a:r>
            <a:r>
              <a:rPr lang="en-US" dirty="0" smtClean="0"/>
              <a:t>GATE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24669" b="72248"/>
          <a:stretch/>
        </p:blipFill>
        <p:spPr>
          <a:xfrm>
            <a:off x="7709" y="2689320"/>
            <a:ext cx="3702407" cy="518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1" y="4532761"/>
            <a:ext cx="3133725" cy="20288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763379"/>
            <a:ext cx="3245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Truth Table of AND Logical </a:t>
            </a:r>
            <a:r>
              <a:rPr lang="en-US" b="1" dirty="0" smtClean="0">
                <a:solidFill>
                  <a:srgbClr val="0070C0"/>
                </a:solidFill>
              </a:rPr>
              <a:t>GATE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116" y="1334504"/>
            <a:ext cx="82105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5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8698" y="114767"/>
            <a:ext cx="4198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Decision Boundary for </a:t>
            </a:r>
            <a:r>
              <a:rPr lang="en-US" sz="2800" b="1" dirty="0" smtClean="0">
                <a:solidFill>
                  <a:srgbClr val="C00000"/>
                </a:solidFill>
              </a:rPr>
              <a:t>XOR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83" y="852890"/>
            <a:ext cx="9957918" cy="557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9194" y="461987"/>
            <a:ext cx="105392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K-NN classifier </a:t>
            </a:r>
            <a:endParaRPr lang="en-US" dirty="0" smtClean="0"/>
          </a:p>
          <a:p>
            <a:r>
              <a:rPr lang="en-US" dirty="0" smtClean="0"/>
              <a:t>    K-nearest neighbor (KNN) </a:t>
            </a:r>
            <a:r>
              <a:rPr lang="en-US" dirty="0"/>
              <a:t>algorithm, is a machine learning algorithm that uses proximity to compare one data point with a set of data it was trained on and has memorized to make predictions</a:t>
            </a:r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5256" y="1740531"/>
            <a:ext cx="103331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Pros:</a:t>
            </a:r>
          </a:p>
          <a:p>
            <a:endParaRPr lang="en-US" sz="2000" dirty="0"/>
          </a:p>
          <a:p>
            <a:r>
              <a:rPr lang="en-US" sz="2000" dirty="0"/>
              <a:t>Very easy to implement.</a:t>
            </a:r>
          </a:p>
          <a:p>
            <a:r>
              <a:rPr lang="en-US" sz="2000" dirty="0"/>
              <a:t>No separate training phase required.</a:t>
            </a:r>
          </a:p>
          <a:p>
            <a:r>
              <a:rPr lang="en-US" sz="2000" dirty="0"/>
              <a:t>Very useful to non-linear data.</a:t>
            </a:r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Cons:</a:t>
            </a:r>
          </a:p>
          <a:p>
            <a:endParaRPr lang="en-US" sz="2000" dirty="0"/>
          </a:p>
          <a:p>
            <a:r>
              <a:rPr lang="en-US" sz="2000" dirty="0"/>
              <a:t>Prediction Can be slow if the training samples are more.</a:t>
            </a:r>
          </a:p>
          <a:p>
            <a:r>
              <a:rPr lang="en-US" sz="2000" dirty="0"/>
              <a:t>Computational is expensive because it store all training samples.</a:t>
            </a:r>
          </a:p>
          <a:p>
            <a:r>
              <a:rPr lang="en-US" sz="2000" dirty="0"/>
              <a:t>Sensitive to the </a:t>
            </a:r>
            <a:r>
              <a:rPr lang="en-US" sz="2000" dirty="0" err="1"/>
              <a:t>choosen</a:t>
            </a:r>
            <a:r>
              <a:rPr lang="en-US" sz="2000" dirty="0"/>
              <a:t> value of parameter K.</a:t>
            </a:r>
          </a:p>
        </p:txBody>
      </p:sp>
    </p:spTree>
    <p:extLst>
      <p:ext uri="{BB962C8B-B14F-4D97-AF65-F5344CB8AC3E}">
        <p14:creationId xmlns:p14="http://schemas.microsoft.com/office/powerpoint/2010/main" val="13448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984"/>
            <a:ext cx="6858000" cy="3057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22" y="3459721"/>
            <a:ext cx="10476332" cy="31986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09036" y="0"/>
            <a:ext cx="4962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K-Nearest Neighbors algorithm (KNN)</a:t>
            </a:r>
          </a:p>
        </p:txBody>
      </p:sp>
    </p:spTree>
    <p:extLst>
      <p:ext uri="{BB962C8B-B14F-4D97-AF65-F5344CB8AC3E}">
        <p14:creationId xmlns:p14="http://schemas.microsoft.com/office/powerpoint/2010/main" val="296751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97" y="411586"/>
            <a:ext cx="10518820" cy="579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3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13634" y="-12879"/>
            <a:ext cx="3299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Logistic regression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94" y="1203285"/>
            <a:ext cx="10834803" cy="47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7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13634" y="-12879"/>
            <a:ext cx="3299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Logistic regression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63131" y="835779"/>
            <a:ext cx="117627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Regression analysis is a set of statistical processes for estimating the relationships between a dependent variable (often called the ‘outcome variable’) and one or more independent variable (often called ‘predictors’, ‘covariates’, or ‘features’).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040" y="2510032"/>
            <a:ext cx="117187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Logistic Regression:</a:t>
            </a:r>
          </a:p>
          <a:p>
            <a:endParaRPr lang="en-US" dirty="0"/>
          </a:p>
          <a:p>
            <a:r>
              <a:rPr lang="en-US" dirty="0"/>
              <a:t>In statistics, the logistic model is used to predict the probability of certain class or event existing such as Pass/Fail, Win/Lose,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Logistic regression is a statistical method used for binary classification problems, where the outcome can take one of two possible values. It's a type of regression analysis that models the probability of a binary outcome based on one or more predictor variables.</a:t>
            </a:r>
          </a:p>
        </p:txBody>
      </p:sp>
    </p:spTree>
    <p:extLst>
      <p:ext uri="{BB962C8B-B14F-4D97-AF65-F5344CB8AC3E}">
        <p14:creationId xmlns:p14="http://schemas.microsoft.com/office/powerpoint/2010/main" val="279715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13634" y="-12879"/>
            <a:ext cx="3299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Logistic regression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0328" t="49197" r="7824" b="29251"/>
          <a:stretch/>
        </p:blipFill>
        <p:spPr>
          <a:xfrm>
            <a:off x="176980" y="571895"/>
            <a:ext cx="8296349" cy="556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6833</TotalTime>
  <Words>1014</Words>
  <Application>Microsoft Office PowerPoint</Application>
  <PresentationFormat>Widescreen</PresentationFormat>
  <Paragraphs>130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SVM</vt:lpstr>
      <vt:lpstr>Simple SVM</vt:lpstr>
      <vt:lpstr>SVM by Example –Linearly separable data</vt:lpstr>
      <vt:lpstr>Hyperplane</vt:lpstr>
      <vt:lpstr>SVM Example - 2</vt:lpstr>
      <vt:lpstr>Non-linear SVM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ANN performs simple Logical Computations</vt:lpstr>
      <vt:lpstr>PowerPoint Presentation</vt:lpstr>
      <vt:lpstr>The Perceptron</vt:lpstr>
      <vt:lpstr>The Perceptron -linear threshold unit (LTU)  or Threshold logic unit(TLU) 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</dc:creator>
  <cp:lastModifiedBy>Praveen</cp:lastModifiedBy>
  <cp:revision>58</cp:revision>
  <dcterms:created xsi:type="dcterms:W3CDTF">2024-07-30T03:26:06Z</dcterms:created>
  <dcterms:modified xsi:type="dcterms:W3CDTF">2024-08-08T02:58:59Z</dcterms:modified>
</cp:coreProperties>
</file>