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9"/>
  </p:notesMasterIdLst>
  <p:sldIdLst>
    <p:sldId id="257" r:id="rId2"/>
    <p:sldId id="256" r:id="rId3"/>
    <p:sldId id="274" r:id="rId4"/>
    <p:sldId id="275" r:id="rId5"/>
    <p:sldId id="273" r:id="rId6"/>
    <p:sldId id="276" r:id="rId7"/>
    <p:sldId id="27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8" r:id="rId16"/>
    <p:sldId id="266" r:id="rId17"/>
    <p:sldId id="267" r:id="rId18"/>
    <p:sldId id="268" r:id="rId19"/>
    <p:sldId id="269" r:id="rId20"/>
    <p:sldId id="270" r:id="rId21"/>
    <p:sldId id="271" r:id="rId22"/>
    <p:sldId id="280" r:id="rId23"/>
    <p:sldId id="279" r:id="rId24"/>
    <p:sldId id="281" r:id="rId25"/>
    <p:sldId id="282" r:id="rId26"/>
    <p:sldId id="283" r:id="rId27"/>
    <p:sldId id="284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189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E2D22-C624-4AF9-BF1A-F640D2CEBEB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A267-046D-4CA7-BA1D-8A6D6DA3A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33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57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9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Balamurugan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0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69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M S</a:t>
            </a:r>
            <a:r>
              <a:rPr lang="en-IN" spc="-80"/>
              <a:t> </a:t>
            </a:r>
            <a:r>
              <a:rPr lang="en-IN" spc="-5"/>
              <a:t>Sridhar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4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58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18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0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1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5"/>
              <a:t>Types </a:t>
            </a:r>
            <a:r>
              <a:rPr lang="en-IN"/>
              <a:t>of</a:t>
            </a:r>
            <a:r>
              <a:rPr lang="en-IN" spc="-60"/>
              <a:t> </a:t>
            </a:r>
            <a:r>
              <a:rPr lang="en-IN" spc="-10"/>
              <a:t>data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lang="en-IN" smtClean="0"/>
              <a:pPr marL="1016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6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528" y="173736"/>
            <a:ext cx="1491996" cy="74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33576"/>
            <a:ext cx="7704455" cy="2415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Data is a gathered body of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facts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Data is the central thread of any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activity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Understanding the nature of data is most  fundamental for proper and effective use of  statistical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skills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3352736"/>
            <a:ext cx="3681349" cy="3119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68435" y="660176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176" y="173736"/>
            <a:ext cx="2497836" cy="74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3508" y="173736"/>
            <a:ext cx="3704843" cy="740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6778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10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2850" y="2584450"/>
          <a:ext cx="6935468" cy="373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125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Sl.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Subject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5" dirty="0">
                          <a:latin typeface="Calibri"/>
                          <a:cs typeface="Calibri"/>
                        </a:rPr>
                        <a:t>Physics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P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Chemistry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C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Mathematics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M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Biology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B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8340" y="1011682"/>
            <a:ext cx="68008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080" indent="-33972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3200" b="1" spc="-25" dirty="0">
                <a:latin typeface="Arial"/>
                <a:cs typeface="Arial"/>
              </a:rPr>
              <a:t>Gender, </a:t>
            </a:r>
            <a:r>
              <a:rPr sz="3200" b="1" dirty="0">
                <a:latin typeface="Arial"/>
                <a:cs typeface="Arial"/>
              </a:rPr>
              <a:t>marital status or </a:t>
            </a:r>
            <a:r>
              <a:rPr sz="3200" b="1" spc="-5" dirty="0">
                <a:latin typeface="Arial"/>
                <a:cs typeface="Arial"/>
              </a:rPr>
              <a:t>any  </a:t>
            </a:r>
            <a:r>
              <a:rPr sz="3200" b="1" dirty="0">
                <a:latin typeface="Arial"/>
                <a:cs typeface="Arial"/>
              </a:rPr>
              <a:t>alphabetic/ numeric code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without  intrinsic order or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ranking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9658" y="156464"/>
            <a:ext cx="242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Ordinal</a:t>
            </a:r>
            <a:r>
              <a:rPr spc="-65" dirty="0"/>
              <a:t> </a:t>
            </a:r>
            <a:r>
              <a:rPr spc="-25" dirty="0"/>
              <a:t>Data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6778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997965"/>
            <a:ext cx="8202295" cy="51473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8920" algn="l"/>
              </a:tabLst>
            </a:pPr>
            <a:r>
              <a:rPr sz="3000" b="1" spc="-5" dirty="0">
                <a:latin typeface="Arial"/>
                <a:cs typeface="Arial"/>
              </a:rPr>
              <a:t>Ordinal means rank or</a:t>
            </a:r>
            <a:r>
              <a:rPr sz="3000" b="1" spc="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order</a:t>
            </a:r>
            <a:endParaRPr sz="3000">
              <a:latin typeface="Arial"/>
              <a:cs typeface="Arial"/>
            </a:endParaRPr>
          </a:p>
          <a:p>
            <a:pPr marL="248920" marR="5080" indent="-2362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8920" algn="l"/>
              </a:tabLst>
            </a:pPr>
            <a:r>
              <a:rPr sz="3000" b="1" spc="-5" dirty="0">
                <a:latin typeface="Arial"/>
                <a:cs typeface="Arial"/>
              </a:rPr>
              <a:t>Ordinal data place events </a:t>
            </a:r>
            <a:r>
              <a:rPr sz="3000" b="1" dirty="0">
                <a:latin typeface="Arial"/>
                <a:cs typeface="Arial"/>
              </a:rPr>
              <a:t>in </a:t>
            </a:r>
            <a:r>
              <a:rPr sz="3000" b="1" spc="-5" dirty="0">
                <a:latin typeface="Arial"/>
                <a:cs typeface="Arial"/>
              </a:rPr>
              <a:t>order; They </a:t>
            </a:r>
            <a:r>
              <a:rPr sz="3000" b="1" spc="-10" dirty="0">
                <a:latin typeface="Arial"/>
                <a:cs typeface="Arial"/>
              </a:rPr>
              <a:t>are  </a:t>
            </a:r>
            <a:r>
              <a:rPr sz="3000" b="1" dirty="0">
                <a:latin typeface="Arial"/>
                <a:cs typeface="Arial"/>
              </a:rPr>
              <a:t>ordered </a:t>
            </a:r>
            <a:r>
              <a:rPr sz="3000" b="1" spc="-5" dirty="0">
                <a:latin typeface="Arial"/>
                <a:cs typeface="Arial"/>
              </a:rPr>
              <a:t>categories like rankings </a:t>
            </a:r>
            <a:r>
              <a:rPr sz="3000" b="1" dirty="0">
                <a:latin typeface="Arial"/>
                <a:cs typeface="Arial"/>
              </a:rPr>
              <a:t>or </a:t>
            </a:r>
            <a:r>
              <a:rPr sz="3000" b="1" spc="-5" dirty="0">
                <a:latin typeface="Arial"/>
                <a:cs typeface="Arial"/>
              </a:rPr>
              <a:t>scaling</a:t>
            </a:r>
            <a:endParaRPr sz="3000">
              <a:latin typeface="Arial"/>
              <a:cs typeface="Arial"/>
            </a:endParaRPr>
          </a:p>
          <a:p>
            <a:pPr marL="248920" marR="1910080" indent="-2362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8920" algn="l"/>
              </a:tabLst>
            </a:pPr>
            <a:r>
              <a:rPr sz="3000" b="1" spc="-5" dirty="0">
                <a:latin typeface="Arial"/>
                <a:cs typeface="Arial"/>
              </a:rPr>
              <a:t>Ordinal data allows for </a:t>
            </a:r>
            <a:r>
              <a:rPr sz="3000" b="1" dirty="0">
                <a:latin typeface="Arial"/>
                <a:cs typeface="Arial"/>
              </a:rPr>
              <a:t>setting up  </a:t>
            </a:r>
            <a:r>
              <a:rPr sz="3000" b="1" spc="-5" dirty="0">
                <a:latin typeface="Arial"/>
                <a:cs typeface="Arial"/>
              </a:rPr>
              <a:t>inequalities </a:t>
            </a:r>
            <a:r>
              <a:rPr sz="3000" b="1" dirty="0">
                <a:latin typeface="Arial"/>
                <a:cs typeface="Arial"/>
              </a:rPr>
              <a:t>and nothing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much</a:t>
            </a:r>
            <a:endParaRPr sz="3000">
              <a:latin typeface="Arial"/>
              <a:cs typeface="Arial"/>
            </a:endParaRPr>
          </a:p>
          <a:p>
            <a:pPr marL="248920" marR="492125" indent="-23622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8920" algn="l"/>
              </a:tabLst>
            </a:pPr>
            <a:r>
              <a:rPr sz="3000" b="1" dirty="0">
                <a:latin typeface="Arial"/>
                <a:cs typeface="Arial"/>
              </a:rPr>
              <a:t>Adjacent ranks need not be equal in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their  differences</a:t>
            </a:r>
            <a:endParaRPr sz="3000">
              <a:latin typeface="Arial"/>
              <a:cs typeface="Arial"/>
            </a:endParaRPr>
          </a:p>
          <a:p>
            <a:pPr marL="248920" marR="1469390" indent="-2362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8920" algn="l"/>
              </a:tabLst>
            </a:pPr>
            <a:r>
              <a:rPr sz="3000" b="1" spc="-5" dirty="0">
                <a:latin typeface="Arial"/>
                <a:cs typeface="Arial"/>
              </a:rPr>
              <a:t>Has </a:t>
            </a:r>
            <a:r>
              <a:rPr sz="3000" b="1" dirty="0">
                <a:latin typeface="Arial"/>
                <a:cs typeface="Arial"/>
              </a:rPr>
              <a:t>no </a:t>
            </a:r>
            <a:r>
              <a:rPr sz="3000" b="1" spc="-5" dirty="0">
                <a:latin typeface="Arial"/>
                <a:cs typeface="Arial"/>
              </a:rPr>
              <a:t>absolute value </a:t>
            </a:r>
            <a:r>
              <a:rPr sz="3000" b="1" dirty="0">
                <a:latin typeface="Arial"/>
                <a:cs typeface="Arial"/>
              </a:rPr>
              <a:t>(only </a:t>
            </a:r>
            <a:r>
              <a:rPr sz="3000" b="1" spc="-5" dirty="0">
                <a:latin typeface="Arial"/>
                <a:cs typeface="Arial"/>
              </a:rPr>
              <a:t>relative  position </a:t>
            </a:r>
            <a:r>
              <a:rPr sz="3000" b="1" dirty="0">
                <a:latin typeface="Arial"/>
                <a:cs typeface="Arial"/>
              </a:rPr>
              <a:t>in the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inequality)</a:t>
            </a:r>
            <a:endParaRPr sz="3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8920" algn="l"/>
              </a:tabLst>
            </a:pPr>
            <a:r>
              <a:rPr sz="3000" b="1" spc="-5" dirty="0">
                <a:latin typeface="Arial"/>
                <a:cs typeface="Arial"/>
              </a:rPr>
              <a:t>More precise comparisons are </a:t>
            </a:r>
            <a:r>
              <a:rPr sz="3000" b="1" dirty="0">
                <a:latin typeface="Arial"/>
                <a:cs typeface="Arial"/>
              </a:rPr>
              <a:t>not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possible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2807" y="51815"/>
            <a:ext cx="5391912" cy="740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6778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4706721"/>
            <a:ext cx="7918450" cy="176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3972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b="1" dirty="0">
                <a:latin typeface="Arial"/>
                <a:cs typeface="Arial"/>
              </a:rPr>
              <a:t>The inequalities </a:t>
            </a:r>
            <a:r>
              <a:rPr sz="2600" b="1" spc="-5" dirty="0">
                <a:latin typeface="Arial"/>
                <a:cs typeface="Arial"/>
              </a:rPr>
              <a:t>like </a:t>
            </a:r>
            <a:r>
              <a:rPr sz="2600" b="1" dirty="0">
                <a:latin typeface="Arial"/>
                <a:cs typeface="Arial"/>
              </a:rPr>
              <a:t>U &lt; G &lt; P &lt; D does not</a:t>
            </a:r>
            <a:r>
              <a:rPr sz="2600" b="1" spc="-11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help  to know differences between any </a:t>
            </a:r>
            <a:r>
              <a:rPr sz="2600" b="1" spc="0" dirty="0">
                <a:latin typeface="Arial"/>
                <a:cs typeface="Arial"/>
              </a:rPr>
              <a:t>two </a:t>
            </a:r>
            <a:r>
              <a:rPr sz="2600" b="1" dirty="0">
                <a:latin typeface="Arial"/>
                <a:cs typeface="Arial"/>
              </a:rPr>
              <a:t>of them  cannot be said to be same </a:t>
            </a:r>
            <a:r>
              <a:rPr sz="2600" b="1" spc="-45" dirty="0">
                <a:latin typeface="Arial"/>
                <a:cs typeface="Arial"/>
              </a:rPr>
              <a:t>(say, </a:t>
            </a:r>
            <a:r>
              <a:rPr sz="2600" b="1" dirty="0">
                <a:latin typeface="Arial"/>
                <a:cs typeface="Arial"/>
              </a:rPr>
              <a:t>difference  between U and G is not same as G and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P)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1850" y="1670050"/>
          <a:ext cx="7619998" cy="2893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Sl.</a:t>
                      </a:r>
                      <a:r>
                        <a:rPr sz="3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5" dirty="0">
                          <a:latin typeface="Calibri"/>
                          <a:cs typeface="Calibri"/>
                        </a:rPr>
                        <a:t>Undergraduate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U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20" dirty="0">
                          <a:latin typeface="Calibri"/>
                          <a:cs typeface="Calibri"/>
                        </a:rPr>
                        <a:t>Graduate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G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20" dirty="0">
                          <a:latin typeface="Calibri"/>
                          <a:cs typeface="Calibri"/>
                        </a:rPr>
                        <a:t>Postgraduate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P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20" dirty="0">
                          <a:latin typeface="Calibri"/>
                          <a:cs typeface="Calibri"/>
                        </a:rPr>
                        <a:t>Doctorate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5940" y="784605"/>
            <a:ext cx="70313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3972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3000" b="1" spc="-5" dirty="0">
                <a:latin typeface="Arial"/>
                <a:cs typeface="Arial"/>
              </a:rPr>
              <a:t>Ranks or grades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students; Quality  rating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service or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product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38655" y="173736"/>
            <a:ext cx="2819399" cy="74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4552" y="173736"/>
            <a:ext cx="1644396" cy="740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5444" y="173736"/>
            <a:ext cx="902208" cy="740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4147" y="173736"/>
            <a:ext cx="1610868" cy="740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1511" y="173736"/>
            <a:ext cx="1737360" cy="740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6778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12140" y="1011682"/>
            <a:ext cx="8121650" cy="5293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Interval data in addition to ranking  (setting up inequalities) further allow</a:t>
            </a:r>
            <a:r>
              <a:rPr sz="3200" b="1" spc="-2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  forming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differences</a:t>
            </a:r>
            <a:endParaRPr sz="3200" dirty="0">
              <a:latin typeface="Arial"/>
              <a:cs typeface="Arial"/>
            </a:endParaRPr>
          </a:p>
          <a:p>
            <a:pPr marL="355600" marR="65151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For interval data there is no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absolute  zero; unique origin does not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exists</a:t>
            </a:r>
            <a:endParaRPr sz="3200" dirty="0">
              <a:latin typeface="Arial"/>
              <a:cs typeface="Arial"/>
            </a:endParaRPr>
          </a:p>
          <a:p>
            <a:pPr marL="355600" marR="196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Interval data are more powerful than  ordinal </a:t>
            </a:r>
            <a:r>
              <a:rPr sz="3200" b="1" spc="-5" dirty="0">
                <a:latin typeface="Arial"/>
                <a:cs typeface="Arial"/>
              </a:rPr>
              <a:t>scale </a:t>
            </a:r>
            <a:r>
              <a:rPr sz="3200" b="1" dirty="0">
                <a:latin typeface="Arial"/>
                <a:cs typeface="Arial"/>
              </a:rPr>
              <a:t>due to equality of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intervals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dirty="0">
                <a:latin typeface="Arial"/>
                <a:cs typeface="Arial"/>
              </a:rPr>
              <a:t>Examples:</a:t>
            </a:r>
            <a:endParaRPr sz="3200" dirty="0">
              <a:latin typeface="Arial"/>
              <a:cs typeface="Arial"/>
            </a:endParaRPr>
          </a:p>
          <a:p>
            <a:pPr marL="355600" marR="255333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25" dirty="0">
                <a:latin typeface="Arial"/>
                <a:cs typeface="Arial"/>
              </a:rPr>
              <a:t>Temperature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Fahrenheit,  </a:t>
            </a:r>
            <a:r>
              <a:rPr sz="3200" b="1" dirty="0">
                <a:latin typeface="Arial"/>
                <a:cs typeface="Arial"/>
              </a:rPr>
              <a:t>Standardised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scores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4888" y="173736"/>
            <a:ext cx="2589276" cy="740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6778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014729"/>
            <a:ext cx="819340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Ratio data allow for forming quotients in  addition to setting up inequalities and forming  differences</a:t>
            </a:r>
            <a:endParaRPr sz="2800">
              <a:latin typeface="Arial"/>
              <a:cs typeface="Arial"/>
            </a:endParaRPr>
          </a:p>
          <a:p>
            <a:pPr marL="355600" marR="26035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All mathematical operations (manipulations  with real numbers) are possible on ratio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marR="112903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It can have an absolute or true zero and  represent the actual amount/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marL="355600" marR="130937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most precise data and allow for  application of all statistical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Height, weight,</a:t>
            </a:r>
            <a:r>
              <a:rPr sz="2800" b="1" spc="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4888" y="173736"/>
            <a:ext cx="2589276" cy="740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6778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014729"/>
            <a:ext cx="8193405" cy="30412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800" b="1" spc="-5" dirty="0">
                <a:latin typeface="Arial"/>
                <a:cs typeface="Arial"/>
              </a:rPr>
              <a:t>Unlike ratio data (like height or weight where zero represents a complete absence), interval data has an arbitrary zero point. This means zero on the scale doesn't necessarily correspond to a complete absence of the quantity being measured.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2800" b="1" spc="-5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87D78-7E41-97EF-A9B5-F3EBCE276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54" y="3670666"/>
            <a:ext cx="4652285" cy="3084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763BC6-76CE-DAE2-409A-0758F758AA09}"/>
              </a:ext>
            </a:extLst>
          </p:cNvPr>
          <p:cNvSpPr txBox="1"/>
          <p:nvPr/>
        </p:nvSpPr>
        <p:spPr>
          <a:xfrm>
            <a:off x="34119" y="4101179"/>
            <a:ext cx="38671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Example: Zero degrees </a:t>
            </a:r>
            <a:r>
              <a:rPr lang="en-US" sz="2400" dirty="0" err="1">
                <a:latin typeface="Arial"/>
                <a:cs typeface="Arial"/>
              </a:rPr>
              <a:t>Celcius</a:t>
            </a:r>
            <a:r>
              <a:rPr lang="en-US" sz="2400" dirty="0">
                <a:latin typeface="Arial"/>
                <a:cs typeface="Arial"/>
              </a:rPr>
              <a:t> doesn't indicate the absence of heat, just a specific point on the temperature scale.</a:t>
            </a:r>
          </a:p>
        </p:txBody>
      </p:sp>
    </p:spTree>
    <p:extLst>
      <p:ext uri="{BB962C8B-B14F-4D97-AF65-F5344CB8AC3E}">
        <p14:creationId xmlns:p14="http://schemas.microsoft.com/office/powerpoint/2010/main" val="184206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02179" y="158495"/>
            <a:ext cx="4780788" cy="89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47820" y="6464985"/>
            <a:ext cx="8483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Types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7211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650" y="1060450"/>
          <a:ext cx="7773030" cy="4874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6540">
                <a:tc>
                  <a:txBody>
                    <a:bodyPr/>
                    <a:lstStyle/>
                    <a:p>
                      <a:pPr marL="97790" marR="806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oll  No.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Rank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Height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901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3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Kgs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Amar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M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4’</a:t>
                      </a:r>
                      <a:r>
                        <a:rPr sz="3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8”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51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Asha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F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3’</a:t>
                      </a:r>
                      <a:r>
                        <a:rPr sz="3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10”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39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Bhaskar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M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4’</a:t>
                      </a:r>
                      <a:r>
                        <a:rPr sz="3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5”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48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Chandru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M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4’</a:t>
                      </a:r>
                      <a:r>
                        <a:rPr sz="3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3”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41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836" y="210057"/>
            <a:ext cx="6421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7954" algn="l"/>
              </a:tabLst>
            </a:pPr>
            <a:r>
              <a:rPr sz="4400" i="1" spc="-10" dirty="0">
                <a:latin typeface="Calibri"/>
                <a:cs typeface="Calibri"/>
              </a:rPr>
              <a:t>Relation </a:t>
            </a:r>
            <a:r>
              <a:rPr sz="4400" i="1" dirty="0">
                <a:latin typeface="Calibri"/>
                <a:cs typeface="Calibri"/>
              </a:rPr>
              <a:t>among	</a:t>
            </a:r>
            <a:r>
              <a:rPr sz="4400" i="1" spc="-10" dirty="0">
                <a:latin typeface="Calibri"/>
                <a:cs typeface="Calibri"/>
              </a:rPr>
              <a:t>data</a:t>
            </a:r>
            <a:r>
              <a:rPr sz="4400" i="1" spc="-70" dirty="0">
                <a:latin typeface="Calibri"/>
                <a:cs typeface="Calibri"/>
              </a:rPr>
              <a:t> </a:t>
            </a:r>
            <a:r>
              <a:rPr sz="4400" i="1" dirty="0">
                <a:latin typeface="Calibri"/>
                <a:cs typeface="Calibri"/>
              </a:rPr>
              <a:t>types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875"/>
              </a:spcBef>
            </a:pPr>
            <a:r>
              <a:rPr dirty="0"/>
              <a:t>14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904875"/>
            <a:ext cx="8077200" cy="564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6885" y="278638"/>
            <a:ext cx="5656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Discrete </a:t>
            </a:r>
            <a:r>
              <a:rPr dirty="0"/>
              <a:t>and </a:t>
            </a:r>
            <a:r>
              <a:rPr spc="-5" dirty="0"/>
              <a:t>Continuous</a:t>
            </a:r>
            <a:r>
              <a:rPr spc="-25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875"/>
              </a:spcBef>
            </a:pPr>
            <a:r>
              <a:rPr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38529"/>
            <a:ext cx="8199755" cy="540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3977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Numerical data could be either discrete or  continuous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Continuous data can take any numerical value  (within a range); </a:t>
            </a:r>
            <a:r>
              <a:rPr sz="2800" b="1" spc="-10" dirty="0">
                <a:latin typeface="Arial"/>
                <a:cs typeface="Arial"/>
              </a:rPr>
              <a:t>For </a:t>
            </a:r>
            <a:r>
              <a:rPr sz="2800" b="1" spc="-5" dirty="0">
                <a:latin typeface="Arial"/>
                <a:cs typeface="Arial"/>
              </a:rPr>
              <a:t>example, weight, height,  etc.</a:t>
            </a:r>
            <a:endParaRPr sz="2800">
              <a:latin typeface="Arial"/>
              <a:cs typeface="Arial"/>
            </a:endParaRPr>
          </a:p>
          <a:p>
            <a:pPr marL="355600" marR="48577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There can be an infinite number of possible  values in continuous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marR="12509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Discrete data can take only certain values by  a </a:t>
            </a:r>
            <a:r>
              <a:rPr sz="2800" b="1" spc="-10" dirty="0">
                <a:latin typeface="Arial"/>
                <a:cs typeface="Arial"/>
              </a:rPr>
              <a:t>finite </a:t>
            </a:r>
            <a:r>
              <a:rPr sz="2800" b="1" spc="-5" dirty="0">
                <a:latin typeface="Arial"/>
                <a:cs typeface="Arial"/>
              </a:rPr>
              <a:t>‘jumps’, i.e., it ‘jumps’ from </a:t>
            </a:r>
            <a:r>
              <a:rPr sz="2800" b="1" spc="-10" dirty="0">
                <a:latin typeface="Arial"/>
                <a:cs typeface="Arial"/>
              </a:rPr>
              <a:t>one </a:t>
            </a:r>
            <a:r>
              <a:rPr sz="2800" b="1" spc="-5" dirty="0">
                <a:latin typeface="Arial"/>
                <a:cs typeface="Arial"/>
              </a:rPr>
              <a:t>value  to another </a:t>
            </a:r>
            <a:r>
              <a:rPr sz="2800" b="1" spc="-10" dirty="0">
                <a:latin typeface="Arial"/>
                <a:cs typeface="Arial"/>
              </a:rPr>
              <a:t>but </a:t>
            </a:r>
            <a:r>
              <a:rPr sz="2800" b="1" spc="-5" dirty="0">
                <a:latin typeface="Arial"/>
                <a:cs typeface="Arial"/>
              </a:rPr>
              <a:t>does </a:t>
            </a:r>
            <a:r>
              <a:rPr sz="2800" b="1" spc="-10" dirty="0">
                <a:latin typeface="Arial"/>
                <a:cs typeface="Arial"/>
              </a:rPr>
              <a:t>not </a:t>
            </a:r>
            <a:r>
              <a:rPr sz="2800" b="1" spc="-5" dirty="0">
                <a:latin typeface="Arial"/>
                <a:cs typeface="Arial"/>
              </a:rPr>
              <a:t>take any intermediate  value between them (For example, number of  students in the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class)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7219" y="173736"/>
            <a:ext cx="7944611" cy="74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875"/>
              </a:spcBef>
            </a:pPr>
            <a:r>
              <a:rPr dirty="0"/>
              <a:t>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938529"/>
            <a:ext cx="793495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A </a:t>
            </a:r>
            <a:r>
              <a:rPr sz="2800" b="1" spc="-10" dirty="0">
                <a:latin typeface="Arial"/>
                <a:cs typeface="Arial"/>
              </a:rPr>
              <a:t>good </a:t>
            </a:r>
            <a:r>
              <a:rPr sz="2800" b="1" spc="-5" dirty="0">
                <a:latin typeface="Arial"/>
                <a:cs typeface="Arial"/>
              </a:rPr>
              <a:t>example to distinguish discrete data  from continuous data is digital and analogue  meter or clock where digital is discrete and  analog is continuous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237" y="2663951"/>
            <a:ext cx="3814699" cy="3736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0" y="2667000"/>
            <a:ext cx="3733800" cy="373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3" name="object 3"/>
          <p:cNvSpPr/>
          <p:nvPr/>
        </p:nvSpPr>
        <p:spPr>
          <a:xfrm>
            <a:off x="2667000" y="-185103"/>
            <a:ext cx="3521963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pic>
        <p:nvPicPr>
          <p:cNvPr id="17410" name="Picture 2" descr="Image result for types of data"/>
          <p:cNvPicPr>
            <a:picLocks noChangeAspect="1" noChangeArrowheads="1"/>
          </p:cNvPicPr>
          <p:nvPr/>
        </p:nvPicPr>
        <p:blipFill rotWithShape="1">
          <a:blip r:embed="rId4"/>
          <a:srcRect l="3441" t="4686" r="2809" b="2919"/>
          <a:stretch/>
        </p:blipFill>
        <p:spPr bwMode="auto">
          <a:xfrm>
            <a:off x="769689" y="643908"/>
            <a:ext cx="8305800" cy="5201155"/>
          </a:xfrm>
          <a:prstGeom prst="rect">
            <a:avLst/>
          </a:prstGeom>
          <a:noFill/>
        </p:spPr>
      </p:pic>
      <p:pic>
        <p:nvPicPr>
          <p:cNvPr id="1026" name="Picture 2" descr="Image of Categorical data">
            <a:extLst>
              <a:ext uri="{FF2B5EF4-FFF2-40B4-BE49-F238E27FC236}">
                <a16:creationId xmlns:a16="http://schemas.microsoft.com/office/drawing/2014/main" id="{653EDADE-2666-F835-05F1-20D78B6F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04" y="342900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FF365-4DCB-0C19-947D-75044426D4DE}"/>
              </a:ext>
            </a:extLst>
          </p:cNvPr>
          <p:cNvSpPr txBox="1"/>
          <p:nvPr/>
        </p:nvSpPr>
        <p:spPr>
          <a:xfrm>
            <a:off x="-78047" y="5334000"/>
            <a:ext cx="25352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Categorical</a:t>
            </a:r>
            <a:r>
              <a:rPr lang="en-US" dirty="0"/>
              <a:t> : distinct categories. For instance, hair color can be categorized as blonde, brunette, redhead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3B883-7AD3-2461-4421-2399D702F7E0}"/>
              </a:ext>
            </a:extLst>
          </p:cNvPr>
          <p:cNvSpPr txBox="1"/>
          <p:nvPr/>
        </p:nvSpPr>
        <p:spPr>
          <a:xfrm>
            <a:off x="2457166" y="3200425"/>
            <a:ext cx="2726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Qualitative : </a:t>
            </a:r>
            <a:r>
              <a:rPr lang="en-US" dirty="0"/>
              <a:t>customer satisfaction with a product can be rated as excellent, good, fair, poor.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FAE40-A651-647E-FC19-5AC6D699B2B8}"/>
              </a:ext>
            </a:extLst>
          </p:cNvPr>
          <p:cNvSpPr txBox="1"/>
          <p:nvPr/>
        </p:nvSpPr>
        <p:spPr>
          <a:xfrm>
            <a:off x="6188964" y="1951672"/>
            <a:ext cx="28865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Quantitative data: </a:t>
            </a:r>
            <a:r>
              <a:rPr lang="en-US" dirty="0"/>
              <a:t>This type of data is numerical and can be measured along a scale. Examples of quantitative data include temperature, weight, and height.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B3DA7-D5CA-C8C4-F960-5F826B6FC9A3}"/>
              </a:ext>
            </a:extLst>
          </p:cNvPr>
          <p:cNvSpPr txBox="1"/>
          <p:nvPr/>
        </p:nvSpPr>
        <p:spPr>
          <a:xfrm>
            <a:off x="2345994" y="5724717"/>
            <a:ext cx="31324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Discrete data</a:t>
            </a:r>
            <a:r>
              <a:rPr lang="en-US" dirty="0"/>
              <a:t>: Consists of whole numbers (integers).</a:t>
            </a:r>
          </a:p>
          <a:p>
            <a:r>
              <a:rPr lang="en-US" dirty="0"/>
              <a:t>.number of apples in a basket or the number of customers in a store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1B3D6-F528-8563-32C2-341D90BF9D72}"/>
              </a:ext>
            </a:extLst>
          </p:cNvPr>
          <p:cNvSpPr txBox="1"/>
          <p:nvPr/>
        </p:nvSpPr>
        <p:spPr>
          <a:xfrm>
            <a:off x="5556498" y="5666738"/>
            <a:ext cx="35711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Continuous Data:</a:t>
            </a:r>
          </a:p>
          <a:p>
            <a:r>
              <a:rPr lang="en-US" dirty="0"/>
              <a:t>Can take any value within a range.</a:t>
            </a:r>
          </a:p>
          <a:p>
            <a:r>
              <a:rPr lang="en-US" dirty="0"/>
              <a:t>Examples: Temperature, height, weight, etc.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695" y="89915"/>
            <a:ext cx="8051292" cy="74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9623" y="638555"/>
            <a:ext cx="1479803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Continuous data is more precise than</a:t>
            </a:r>
            <a:r>
              <a:rPr spc="135" dirty="0"/>
              <a:t> </a:t>
            </a:r>
            <a:r>
              <a:rPr spc="-5" dirty="0"/>
              <a:t>discrete</a:t>
            </a:r>
          </a:p>
          <a:p>
            <a:pPr marL="355600" marR="79946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Continuous data is more informative than  discrete</a:t>
            </a:r>
          </a:p>
          <a:p>
            <a:pPr marL="355600" marR="34480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Continuous data can remove estimation and  rounding of</a:t>
            </a:r>
            <a:r>
              <a:rPr spc="0" dirty="0"/>
              <a:t> </a:t>
            </a:r>
            <a:r>
              <a:rPr spc="-5" dirty="0"/>
              <a:t>measurements</a:t>
            </a:r>
          </a:p>
          <a:p>
            <a:pPr marL="355600" marR="186499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Continuous data is often more time  consuming to</a:t>
            </a:r>
            <a:r>
              <a:rPr spc="25" dirty="0"/>
              <a:t> </a:t>
            </a:r>
            <a:r>
              <a:rPr spc="-5" dirty="0"/>
              <a:t>obtain</a:t>
            </a:r>
          </a:p>
          <a:p>
            <a:pPr marL="355600" marR="14541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Discrete should also be converted to  continuous data when possible as to obtain a  higher level of information and</a:t>
            </a:r>
            <a:r>
              <a:rPr spc="40" dirty="0"/>
              <a:t> </a:t>
            </a:r>
            <a:r>
              <a:rPr spc="-5" dirty="0"/>
              <a:t>detail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875"/>
              </a:spcBef>
            </a:pPr>
            <a:r>
              <a:rPr dirty="0"/>
              <a:t>17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678" y="255854"/>
            <a:ext cx="7078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964" marR="5080" indent="-19939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 </a:t>
            </a:r>
            <a:r>
              <a:rPr dirty="0"/>
              <a:t>of </a:t>
            </a:r>
            <a:r>
              <a:rPr spc="-20" dirty="0"/>
              <a:t>conversion </a:t>
            </a:r>
            <a:r>
              <a:rPr dirty="0"/>
              <a:t>of </a:t>
            </a:r>
            <a:r>
              <a:rPr spc="-15" dirty="0"/>
              <a:t>discrete </a:t>
            </a:r>
            <a:r>
              <a:rPr spc="-20" dirty="0"/>
              <a:t>to  </a:t>
            </a:r>
            <a:r>
              <a:rPr spc="-10" dirty="0"/>
              <a:t>continuous</a:t>
            </a:r>
            <a:r>
              <a:rPr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8512175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47820" y="6464985"/>
            <a:ext cx="8483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Types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4511" y="6464985"/>
            <a:ext cx="2063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678" y="303268"/>
            <a:ext cx="707898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964" marR="5080" indent="-19939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1. pandas (Powerful Data Analysis and Structures):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147820" y="6464985"/>
            <a:ext cx="8483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Types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4511" y="6464985"/>
            <a:ext cx="2063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A7A16-3780-8A8E-373B-8FACFA9D4BC3}"/>
              </a:ext>
            </a:extLst>
          </p:cNvPr>
          <p:cNvSpPr txBox="1"/>
          <p:nvPr/>
        </p:nvSpPr>
        <p:spPr>
          <a:xfrm>
            <a:off x="523114" y="1676400"/>
            <a:ext cx="84684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Data Structures for Analysis: pandas builds upon NumPy and offers specialized data structures like Series (one-dimensional) and </a:t>
            </a:r>
            <a:r>
              <a:rPr lang="en-US" sz="2100" dirty="0" err="1"/>
              <a:t>DataFrames</a:t>
            </a:r>
            <a:r>
              <a:rPr lang="en-US" sz="2100" dirty="0"/>
              <a:t> (two-dimensional labeled data) for easier data manipulation and analysis.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dirty="0"/>
              <a:t>Data Loading and Cleaning: pandas provides tools for loading data from various sources (CSV, Excel, SQL databases) and cleaning it (handling missing values, duplicates, etc.).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dirty="0"/>
              <a:t>Example: You can use pandas to read a CSV file containing temperature data, remove rows with missing values, and calculate summary statistics for each month.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dirty="0"/>
              <a:t>Pandas read CSV, Excel file, JSON, Parquet and other types of files.</a:t>
            </a:r>
          </a:p>
          <a:p>
            <a:pPr algn="just"/>
            <a:endParaRPr lang="en-US" sz="2100" dirty="0"/>
          </a:p>
          <a:p>
            <a:pPr algn="just"/>
            <a:endParaRPr lang="en-US" sz="2100" dirty="0"/>
          </a:p>
          <a:p>
            <a:pPr algn="just"/>
            <a:endParaRPr lang="en-IN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984F4-DC5B-A883-6342-3FD8D7CBC925}"/>
              </a:ext>
            </a:extLst>
          </p:cNvPr>
          <p:cNvSpPr txBox="1"/>
          <p:nvPr/>
        </p:nvSpPr>
        <p:spPr>
          <a:xfrm>
            <a:off x="343443" y="6036521"/>
            <a:ext cx="8457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https://www.kdnuggets.com/introduction-to-numpy-and-pandas#:~:text=Pandas%20is%20built%20on%20Numpy,a%20column%20of%20the%20dataframe.</a:t>
            </a:r>
          </a:p>
        </p:txBody>
      </p:sp>
    </p:spTree>
    <p:extLst>
      <p:ext uri="{BB962C8B-B14F-4D97-AF65-F5344CB8AC3E}">
        <p14:creationId xmlns:p14="http://schemas.microsoft.com/office/powerpoint/2010/main" val="22320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678" y="557184"/>
            <a:ext cx="70789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964" marR="5080" indent="-19939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2. NumPy (Numerical Python)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147820" y="6464985"/>
            <a:ext cx="8483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Types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4511" y="6464985"/>
            <a:ext cx="2063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A7A16-3780-8A8E-373B-8FACFA9D4BC3}"/>
              </a:ext>
            </a:extLst>
          </p:cNvPr>
          <p:cNvSpPr txBox="1"/>
          <p:nvPr/>
        </p:nvSpPr>
        <p:spPr>
          <a:xfrm>
            <a:off x="609600" y="1524000"/>
            <a:ext cx="762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Foundation for Numerical Data: </a:t>
            </a:r>
          </a:p>
          <a:p>
            <a:r>
              <a:rPr lang="en-US" sz="2400" dirty="0"/>
              <a:t>NumPy is the bedrock for numerical computing in Python. </a:t>
            </a:r>
          </a:p>
          <a:p>
            <a:r>
              <a:rPr lang="en-US" sz="2400" dirty="0"/>
              <a:t>It provides powerful multidimensional arrays and efficient mathematical functions.</a:t>
            </a:r>
          </a:p>
          <a:p>
            <a:endParaRPr lang="en-US" sz="2400" dirty="0"/>
          </a:p>
          <a:p>
            <a:r>
              <a:rPr lang="en-US" sz="2400" dirty="0"/>
              <a:t>Operations on Large Datasets: NumPy arrays are optimized for speed and memory usage, making them ideal for handling large datasets.</a:t>
            </a:r>
          </a:p>
          <a:p>
            <a:endParaRPr lang="en-US" sz="2400" dirty="0"/>
          </a:p>
          <a:p>
            <a:r>
              <a:rPr lang="en-US" sz="2400" dirty="0"/>
              <a:t>Example: You can use NumPy to perform calculations on entire columns of temperature data in a single operation.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689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678" y="557184"/>
            <a:ext cx="70789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964" marR="5080" indent="-19939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3. Matplotlib (Plotting and Visualization)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147820" y="6464985"/>
            <a:ext cx="8483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Types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4511" y="6464985"/>
            <a:ext cx="2063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A7A16-3780-8A8E-373B-8FACFA9D4BC3}"/>
              </a:ext>
            </a:extLst>
          </p:cNvPr>
          <p:cNvSpPr txBox="1"/>
          <p:nvPr/>
        </p:nvSpPr>
        <p:spPr>
          <a:xfrm>
            <a:off x="609600" y="1676400"/>
            <a:ext cx="7696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Creating Static Visualizations: Matplotlib is a versatile library for creating various plots like line charts, histograms, scatter plots, and more.</a:t>
            </a:r>
          </a:p>
          <a:p>
            <a:endParaRPr lang="en-US" sz="2400" dirty="0"/>
          </a:p>
          <a:p>
            <a:r>
              <a:rPr lang="en-US" sz="2400" dirty="0"/>
              <a:t>Customization and Control: It offers a high degree of customization for plot appearance, labels, and legends.</a:t>
            </a:r>
          </a:p>
          <a:p>
            <a:endParaRPr lang="en-US" sz="2400" dirty="0"/>
          </a:p>
          <a:p>
            <a:r>
              <a:rPr lang="en-US" sz="2400" dirty="0"/>
              <a:t>Example: You can create a line chart in Matplotlib to visualize the average temperature over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0233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678" y="303268"/>
            <a:ext cx="707898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964" marR="5080" indent="-19939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4. Seaborn (Statistical Graphics on top of Matplotlib)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147820" y="6464985"/>
            <a:ext cx="8483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Types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4511" y="6464985"/>
            <a:ext cx="2063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A7A16-3780-8A8E-373B-8FACFA9D4BC3}"/>
              </a:ext>
            </a:extLst>
          </p:cNvPr>
          <p:cNvSpPr txBox="1"/>
          <p:nvPr/>
        </p:nvSpPr>
        <p:spPr>
          <a:xfrm>
            <a:off x="316173" y="1524000"/>
            <a:ext cx="83160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Seaborn builds upon Matplotlib: Seaborn is a higher-level library built on top of Matplotlib.</a:t>
            </a:r>
          </a:p>
          <a:p>
            <a:endParaRPr lang="en-US" sz="2400" dirty="0"/>
          </a:p>
          <a:p>
            <a:r>
              <a:rPr lang="en-US" sz="2400" dirty="0"/>
              <a:t> It provides a more user-friendly interface for creating statistical graphics commonly used in data exploration and analysis.</a:t>
            </a:r>
          </a:p>
          <a:p>
            <a:endParaRPr lang="en-US" sz="2400" dirty="0"/>
          </a:p>
          <a:p>
            <a:r>
              <a:rPr lang="en-US" sz="2400" dirty="0"/>
              <a:t>Focus on Statistical Plots: Seaborn offers a variety of pre-built functions for creating distribution plots, violin plots, heatmaps, and other visualizations that are tailored to reveal patterns and trends in data.</a:t>
            </a:r>
          </a:p>
          <a:p>
            <a:r>
              <a:rPr lang="en-US" sz="2400" dirty="0"/>
              <a:t>Example: You can use Seaborn to create a boxplot to compare the distribution of temperatures across different cities.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588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510" y="110864"/>
            <a:ext cx="70789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964" marR="5080" indent="-19939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FF0000"/>
                </a:solidFill>
              </a:rPr>
              <a:t>Scikit-learn (</a:t>
            </a:r>
            <a:r>
              <a:rPr lang="en-US" spc="-10" dirty="0" err="1">
                <a:solidFill>
                  <a:srgbClr val="FF0000"/>
                </a:solidFill>
              </a:rPr>
              <a:t>sklearn</a:t>
            </a:r>
            <a:r>
              <a:rPr lang="en-US" spc="-10" dirty="0">
                <a:solidFill>
                  <a:srgbClr val="FF0000"/>
                </a:solidFill>
              </a:rPr>
              <a:t>)</a:t>
            </a:r>
            <a:endParaRPr spc="-2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7820" y="6464985"/>
            <a:ext cx="8483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Types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4511" y="6464985"/>
            <a:ext cx="2063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A7A16-3780-8A8E-373B-8FACFA9D4BC3}"/>
              </a:ext>
            </a:extLst>
          </p:cNvPr>
          <p:cNvSpPr txBox="1"/>
          <p:nvPr/>
        </p:nvSpPr>
        <p:spPr>
          <a:xfrm>
            <a:off x="206978" y="843677"/>
            <a:ext cx="873004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An open-source Python library for machine learning. It provides a wide range of tools and algorithms for various tasks. Here are some key features:</a:t>
            </a:r>
          </a:p>
          <a:p>
            <a:endParaRPr lang="en-US" sz="2200" dirty="0"/>
          </a:p>
          <a:p>
            <a:r>
              <a:rPr lang="en-US" sz="2200" dirty="0"/>
              <a:t>Classification: Identifying which category an object belongs to. Applications include spam detection and image recognition. Algorithms used: Gradient boosting, nearest neighbors, random forest, logistic regression.</a:t>
            </a:r>
          </a:p>
          <a:p>
            <a:endParaRPr lang="en-US" sz="2200" dirty="0"/>
          </a:p>
          <a:p>
            <a:r>
              <a:rPr lang="en-US" sz="2200" dirty="0"/>
              <a:t>Regression: Predicting a continuous-valued attribute associated with an object. Applications include drug response and stock prices. Algorithms used: Gradient boosting, nearest neighbors, random forest, ridge regression.</a:t>
            </a:r>
          </a:p>
          <a:p>
            <a:endParaRPr lang="en-US" sz="2200" dirty="0"/>
          </a:p>
          <a:p>
            <a:r>
              <a:rPr lang="en-US" sz="2200" dirty="0"/>
              <a:t>Clustering: Automatically grouping similar objects into sets. Applications include customer segmentation and grouping experiment outcomes. Algorithms used: k-Means, HDBSCAN, hierarchical clustering.</a:t>
            </a:r>
          </a:p>
        </p:txBody>
      </p:sp>
    </p:spTree>
    <p:extLst>
      <p:ext uri="{BB962C8B-B14F-4D97-AF65-F5344CB8AC3E}">
        <p14:creationId xmlns:p14="http://schemas.microsoft.com/office/powerpoint/2010/main" val="540958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47820" y="6464985"/>
            <a:ext cx="8483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Types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4511" y="6464985"/>
            <a:ext cx="2063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A7A16-3780-8A8E-373B-8FACFA9D4BC3}"/>
              </a:ext>
            </a:extLst>
          </p:cNvPr>
          <p:cNvSpPr txBox="1"/>
          <p:nvPr/>
        </p:nvSpPr>
        <p:spPr>
          <a:xfrm>
            <a:off x="316173" y="1524000"/>
            <a:ext cx="831608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Dimensionality Reduction: Reducing the number of random variables to consider. Applications include visualization and increased efficiency. Algorithms used: PCA (Principal Component Analysis), feature selection, non-negative matrix factorization.</a:t>
            </a:r>
          </a:p>
          <a:p>
            <a:endParaRPr lang="en-US" sz="2400" dirty="0"/>
          </a:p>
          <a:p>
            <a:r>
              <a:rPr lang="en-US" sz="2400" dirty="0"/>
              <a:t>Model Selection: Comparing, validating, and choosing parameters and models. Applications include improved accuracy via parameter tuning. Techniques used: Grid search, cross-validation, and metrics.</a:t>
            </a:r>
          </a:p>
          <a:p>
            <a:endParaRPr lang="en-US" sz="2400" dirty="0"/>
          </a:p>
          <a:p>
            <a:r>
              <a:rPr lang="en-US" sz="2400" dirty="0"/>
              <a:t>Preprocessing: Feature extraction and normalization. Useful for transforming input data (e.g., text) for use with machine learning algorithms.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9A4B496-CA96-129C-9CB5-74114DE34884}"/>
              </a:ext>
            </a:extLst>
          </p:cNvPr>
          <p:cNvSpPr txBox="1">
            <a:spLocks/>
          </p:cNvSpPr>
          <p:nvPr/>
        </p:nvSpPr>
        <p:spPr>
          <a:xfrm>
            <a:off x="1033678" y="557184"/>
            <a:ext cx="7078980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05964" marR="5080" indent="-1993900" algn="ctr">
              <a:lnSpc>
                <a:spcPct val="100000"/>
              </a:lnSpc>
              <a:spcBef>
                <a:spcPts val="100"/>
              </a:spcBef>
            </a:pPr>
            <a:r>
              <a:rPr lang="en-US" spc="-10">
                <a:solidFill>
                  <a:srgbClr val="FF0000"/>
                </a:solidFill>
              </a:rPr>
              <a:t>Scikit-learn (sklearn)</a:t>
            </a:r>
            <a:endParaRPr lang="en-US" spc="-2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0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317"/>
            <a:ext cx="9144000" cy="69415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111" y="990600"/>
            <a:ext cx="9158111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Image result for types of data"/>
          <p:cNvPicPr>
            <a:picLocks noChangeAspect="1" noChangeArrowheads="1"/>
          </p:cNvPicPr>
          <p:nvPr/>
        </p:nvPicPr>
        <p:blipFill rotWithShape="1">
          <a:blip r:embed="rId2"/>
          <a:srcRect t="4790"/>
          <a:stretch/>
        </p:blipFill>
        <p:spPr bwMode="auto">
          <a:xfrm>
            <a:off x="0" y="102114"/>
            <a:ext cx="8560086" cy="608281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DBF0A-C8BB-77F0-BCB6-230F542E9251}"/>
              </a:ext>
            </a:extLst>
          </p:cNvPr>
          <p:cNvSpPr txBox="1"/>
          <p:nvPr/>
        </p:nvSpPr>
        <p:spPr>
          <a:xfrm>
            <a:off x="628650" y="6027003"/>
            <a:ext cx="320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Movie ratings (1 star, 2 stars, 3 stars)Education levels (high school diploma, bachelor's degree, master's degree, Ph.D.)Military rank (private, corporal, sergeant, etc.)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9AFF0-E5B8-2092-F9C1-A6D9540DD3C8}"/>
              </a:ext>
            </a:extLst>
          </p:cNvPr>
          <p:cNvSpPr txBox="1"/>
          <p:nvPr/>
        </p:nvSpPr>
        <p:spPr>
          <a:xfrm>
            <a:off x="0" y="4495800"/>
            <a:ext cx="152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Hair color (blonde, brunette, redhead)Blood type (A, B, AB, O) </a:t>
            </a:r>
          </a:p>
          <a:p>
            <a:r>
              <a:rPr lang="en-US" sz="1200" dirty="0"/>
              <a:t>Nationality (American, French, Chinese)</a:t>
            </a:r>
            <a:endParaRPr lang="en-I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0" y="324041"/>
            <a:ext cx="7795748" cy="585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3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-47990" r="-2036" b="-1588"/>
          <a:stretch/>
        </p:blipFill>
        <p:spPr bwMode="auto">
          <a:xfrm>
            <a:off x="152400" y="-2514600"/>
            <a:ext cx="9412357" cy="897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2279" y="173736"/>
            <a:ext cx="3174492" cy="74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8435" y="660176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842" y="1233171"/>
            <a:ext cx="7979409" cy="5488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Based on their mathematical properties, data  are divided into four groups: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NOIR</a:t>
            </a:r>
            <a:endParaRPr sz="2800" dirty="0">
              <a:latin typeface="Arial"/>
              <a:cs typeface="Arial"/>
            </a:endParaRPr>
          </a:p>
          <a:p>
            <a:pPr marL="869315" lvl="1" indent="-3994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869950" algn="l"/>
              </a:tabLst>
            </a:pPr>
            <a:r>
              <a:rPr sz="2800" b="1" i="1" spc="-5" dirty="0">
                <a:latin typeface="Arial"/>
                <a:cs typeface="Arial"/>
              </a:rPr>
              <a:t>Nominal</a:t>
            </a:r>
            <a:endParaRPr sz="2800" dirty="0">
              <a:latin typeface="Arial"/>
              <a:cs typeface="Arial"/>
            </a:endParaRPr>
          </a:p>
          <a:p>
            <a:pPr marL="869315" lvl="1" indent="-39941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869950" algn="l"/>
              </a:tabLst>
            </a:pPr>
            <a:r>
              <a:rPr sz="2800" b="1" i="1" spc="-5" dirty="0">
                <a:latin typeface="Arial"/>
                <a:cs typeface="Arial"/>
              </a:rPr>
              <a:t>Ordinal</a:t>
            </a:r>
            <a:endParaRPr sz="2800" dirty="0">
              <a:latin typeface="Arial"/>
              <a:cs typeface="Arial"/>
            </a:endParaRPr>
          </a:p>
          <a:p>
            <a:pPr marL="869315" lvl="1" indent="-3994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869950" algn="l"/>
              </a:tabLst>
            </a:pPr>
            <a:r>
              <a:rPr sz="2800" b="1" i="1" spc="-5" dirty="0">
                <a:latin typeface="Arial"/>
                <a:cs typeface="Arial"/>
              </a:rPr>
              <a:t>Interval</a:t>
            </a:r>
            <a:endParaRPr sz="2800" dirty="0">
              <a:latin typeface="Arial"/>
              <a:cs typeface="Arial"/>
            </a:endParaRPr>
          </a:p>
          <a:p>
            <a:pPr marL="869315" lvl="1" indent="-3994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869950" algn="l"/>
              </a:tabLst>
            </a:pPr>
            <a:r>
              <a:rPr sz="2800" b="1" i="1" spc="-5" dirty="0">
                <a:latin typeface="Arial"/>
                <a:cs typeface="Arial"/>
              </a:rPr>
              <a:t>Ratio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latin typeface="Arial"/>
                <a:cs typeface="Arial"/>
              </a:rPr>
              <a:t>They </a:t>
            </a:r>
            <a:r>
              <a:rPr sz="2800" b="1" spc="-5" dirty="0">
                <a:latin typeface="Arial"/>
                <a:cs typeface="Arial"/>
              </a:rPr>
              <a:t>are ordered with their</a:t>
            </a:r>
            <a:r>
              <a:rPr sz="2800" b="1" spc="8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increasing</a:t>
            </a:r>
            <a:endParaRPr sz="2800" dirty="0">
              <a:latin typeface="Arial"/>
              <a:cs typeface="Arial"/>
            </a:endParaRPr>
          </a:p>
          <a:p>
            <a:pPr marL="1027430" indent="-55753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1027430" algn="l"/>
                <a:tab pos="1028065" algn="l"/>
              </a:tabLst>
            </a:pPr>
            <a:r>
              <a:rPr sz="2800" b="1" spc="-5" dirty="0">
                <a:latin typeface="Arial"/>
                <a:cs typeface="Arial"/>
              </a:rPr>
              <a:t>accuracy</a:t>
            </a:r>
            <a:endParaRPr sz="2800" dirty="0">
              <a:latin typeface="Arial"/>
              <a:cs typeface="Arial"/>
            </a:endParaRPr>
          </a:p>
          <a:p>
            <a:pPr marL="1027430" indent="-55753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1027430" algn="l"/>
                <a:tab pos="1028065" algn="l"/>
              </a:tabLst>
            </a:pPr>
            <a:r>
              <a:rPr sz="2800" b="1" spc="-5" dirty="0">
                <a:latin typeface="Arial"/>
                <a:cs typeface="Arial"/>
              </a:rPr>
              <a:t>powerfulness of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measurement</a:t>
            </a:r>
            <a:endParaRPr sz="2800" dirty="0">
              <a:latin typeface="Arial"/>
              <a:cs typeface="Arial"/>
            </a:endParaRPr>
          </a:p>
          <a:p>
            <a:pPr marL="1027430" indent="-55753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1027430" algn="l"/>
                <a:tab pos="1028065" algn="l"/>
              </a:tabLst>
            </a:pPr>
            <a:r>
              <a:rPr sz="2800" b="1" spc="-5" dirty="0">
                <a:latin typeface="Arial"/>
                <a:cs typeface="Arial"/>
              </a:rPr>
              <a:t>preciseness</a:t>
            </a:r>
            <a:endParaRPr sz="2800" dirty="0">
              <a:latin typeface="Arial"/>
              <a:cs typeface="Arial"/>
            </a:endParaRPr>
          </a:p>
          <a:p>
            <a:pPr marL="1027430" indent="-55753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1027430" algn="l"/>
                <a:tab pos="1028065" algn="l"/>
              </a:tabLst>
            </a:pPr>
            <a:r>
              <a:rPr sz="2800" b="1" spc="-5" dirty="0">
                <a:latin typeface="Arial"/>
                <a:cs typeface="Arial"/>
              </a:rPr>
              <a:t>wide application of statistical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techniques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135636"/>
            <a:ext cx="3209544" cy="74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Types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6778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013205"/>
            <a:ext cx="7907655" cy="542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5" dirty="0">
                <a:latin typeface="Arial"/>
                <a:cs typeface="Arial"/>
              </a:rPr>
              <a:t>Nominal means name </a:t>
            </a:r>
            <a:r>
              <a:rPr sz="3000" b="1" dirty="0">
                <a:latin typeface="Arial"/>
                <a:cs typeface="Arial"/>
              </a:rPr>
              <a:t>and count; </a:t>
            </a:r>
            <a:r>
              <a:rPr sz="3000" b="1" spc="-5" dirty="0">
                <a:latin typeface="Arial"/>
                <a:cs typeface="Arial"/>
              </a:rPr>
              <a:t>data are  alphabetic or numerical </a:t>
            </a:r>
            <a:r>
              <a:rPr sz="3000" b="1" dirty="0">
                <a:latin typeface="Arial"/>
                <a:cs typeface="Arial"/>
              </a:rPr>
              <a:t>in </a:t>
            </a:r>
            <a:r>
              <a:rPr sz="3000" b="1" spc="-5" dirty="0">
                <a:latin typeface="Arial"/>
                <a:cs typeface="Arial"/>
              </a:rPr>
              <a:t>name</a:t>
            </a:r>
            <a:r>
              <a:rPr sz="3000" b="1" spc="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only</a:t>
            </a:r>
            <a:endParaRPr sz="3000">
              <a:latin typeface="Arial"/>
              <a:cs typeface="Arial"/>
            </a:endParaRPr>
          </a:p>
          <a:p>
            <a:pPr marL="355600" marR="93916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dirty="0">
                <a:latin typeface="Arial"/>
                <a:cs typeface="Arial"/>
              </a:rPr>
              <a:t>They are </a:t>
            </a:r>
            <a:r>
              <a:rPr sz="3000" b="1" spc="-5" dirty="0">
                <a:latin typeface="Arial"/>
                <a:cs typeface="Arial"/>
              </a:rPr>
              <a:t>categories without </a:t>
            </a:r>
            <a:r>
              <a:rPr sz="3000" b="1" dirty="0">
                <a:latin typeface="Arial"/>
                <a:cs typeface="Arial"/>
              </a:rPr>
              <a:t>order</a:t>
            </a:r>
            <a:r>
              <a:rPr sz="3000" b="1" spc="-4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or  </a:t>
            </a:r>
            <a:r>
              <a:rPr sz="3000" b="1" spc="-5" dirty="0">
                <a:latin typeface="Arial"/>
                <a:cs typeface="Arial"/>
              </a:rPr>
              <a:t>direction</a:t>
            </a:r>
            <a:endParaRPr sz="3000">
              <a:latin typeface="Arial"/>
              <a:cs typeface="Arial"/>
            </a:endParaRPr>
          </a:p>
          <a:p>
            <a:pPr marL="355600" marR="9271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5" dirty="0">
                <a:latin typeface="Arial"/>
                <a:cs typeface="Arial"/>
              </a:rPr>
              <a:t>Their use is restricted </a:t>
            </a:r>
            <a:r>
              <a:rPr sz="3000" b="1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keeping track </a:t>
            </a:r>
            <a:r>
              <a:rPr sz="3000" b="1" dirty="0">
                <a:latin typeface="Arial"/>
                <a:cs typeface="Arial"/>
              </a:rPr>
              <a:t>of  people, objects and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events</a:t>
            </a:r>
            <a:endParaRPr sz="3000">
              <a:latin typeface="Arial"/>
              <a:cs typeface="Arial"/>
            </a:endParaRPr>
          </a:p>
          <a:p>
            <a:pPr marL="355600" marR="13208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5" dirty="0">
                <a:latin typeface="Arial"/>
                <a:cs typeface="Arial"/>
              </a:rPr>
              <a:t>They are least powerful in measurement  with </a:t>
            </a:r>
            <a:r>
              <a:rPr sz="3000" b="1" dirty="0">
                <a:latin typeface="Arial"/>
                <a:cs typeface="Arial"/>
              </a:rPr>
              <a:t>no </a:t>
            </a:r>
            <a:r>
              <a:rPr sz="3000" b="1" spc="-5" dirty="0">
                <a:latin typeface="Arial"/>
                <a:cs typeface="Arial"/>
              </a:rPr>
              <a:t>arithmetic origin, </a:t>
            </a:r>
            <a:r>
              <a:rPr sz="3000" b="1" spc="-30" dirty="0">
                <a:latin typeface="Arial"/>
                <a:cs typeface="Arial"/>
              </a:rPr>
              <a:t>order, </a:t>
            </a:r>
            <a:r>
              <a:rPr sz="3000" b="1" spc="-5" dirty="0">
                <a:latin typeface="Arial"/>
                <a:cs typeface="Arial"/>
              </a:rPr>
              <a:t>direction  </a:t>
            </a:r>
            <a:r>
              <a:rPr sz="3000" b="1" dirty="0">
                <a:latin typeface="Arial"/>
                <a:cs typeface="Arial"/>
              </a:rPr>
              <a:t>or </a:t>
            </a:r>
            <a:r>
              <a:rPr sz="3000" b="1" spc="-5" dirty="0">
                <a:latin typeface="Arial"/>
                <a:cs typeface="Arial"/>
              </a:rPr>
              <a:t>distance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relationship</a:t>
            </a:r>
            <a:endParaRPr sz="3000">
              <a:latin typeface="Arial"/>
              <a:cs typeface="Arial"/>
            </a:endParaRPr>
          </a:p>
          <a:p>
            <a:pPr marL="355600" marR="72834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b="1" spc="-5" dirty="0">
                <a:latin typeface="Arial"/>
                <a:cs typeface="Arial"/>
              </a:rPr>
              <a:t>Hence </a:t>
            </a:r>
            <a:r>
              <a:rPr sz="3000" b="1" dirty="0">
                <a:latin typeface="Arial"/>
                <a:cs typeface="Arial"/>
              </a:rPr>
              <a:t>nominal </a:t>
            </a:r>
            <a:r>
              <a:rPr sz="3000" b="1" spc="-5" dirty="0">
                <a:latin typeface="Arial"/>
                <a:cs typeface="Arial"/>
              </a:rPr>
              <a:t>data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restricted or  limited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use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1585</Words>
  <Application>Microsoft Office PowerPoint</Application>
  <PresentationFormat>On-screen Show (4:3)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Ordinal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 among data types</vt:lpstr>
      <vt:lpstr>Discrete and Continuous Data</vt:lpstr>
      <vt:lpstr>PowerPoint Presentation</vt:lpstr>
      <vt:lpstr>PowerPoint Presentation</vt:lpstr>
      <vt:lpstr>Examples of conversion of discrete to  continuous data</vt:lpstr>
      <vt:lpstr>1. pandas (Powerful Data Analysis and Structures):</vt:lpstr>
      <vt:lpstr>2. NumPy (Numerical Python)</vt:lpstr>
      <vt:lpstr>3. Matplotlib (Plotting and Visualization)</vt:lpstr>
      <vt:lpstr>4. Seaborn (Statistical Graphics on top of Matplotlib)</vt:lpstr>
      <vt:lpstr>Scikit-learn (sklearn)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</dc:title>
  <dc:creator>system</dc:creator>
  <cp:lastModifiedBy>PRAVEEN KUMAR G</cp:lastModifiedBy>
  <cp:revision>25</cp:revision>
  <dcterms:created xsi:type="dcterms:W3CDTF">2017-12-25T06:57:10Z</dcterms:created>
  <dcterms:modified xsi:type="dcterms:W3CDTF">2024-07-19T01:14:16Z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2017-12-25T00:00:00Z</vt:filetime>
  </property>
</Properties>
</file>