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796" r:id="rId2"/>
    <p:sldId id="798" r:id="rId3"/>
    <p:sldId id="794" r:id="rId4"/>
    <p:sldId id="797" r:id="rId5"/>
    <p:sldId id="793" r:id="rId6"/>
    <p:sldId id="795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6E6EA"/>
    <a:srgbClr val="FAE2F6"/>
    <a:srgbClr val="170981"/>
    <a:srgbClr val="121328"/>
    <a:srgbClr val="D7FDF9"/>
    <a:srgbClr val="0033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4" autoAdjust="0"/>
    <p:restoredTop sz="94401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D761C99-ED62-43BA-852F-04F22D38F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2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EB0566-4FEE-4020-B792-5666EA9FE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0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5C7235D-DD8A-4713-909C-A6C9C4564F34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69E0B93-C118-4D94-9B24-7665F7690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2D01-0CF3-4B9E-AA73-CD6C3EBEF6E0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AE1B8-59EE-4A5E-A928-3DDEBE4A2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D28B6-40A8-4507-809A-CD2DE29363C7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E7F9F-9D29-4F8E-A3D1-5D8CA2670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13136-D479-42AB-97F6-1E3492A8B62A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ED4E4-99BF-4FED-88F9-9882A7783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1CD7-A54C-427F-8A29-3CDE67483196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52E6E-34A5-4E74-9DA7-93004BA0C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29D47-4B32-44CA-A4EE-F53DED27D822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71634-AAA5-439B-88D8-72C397389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02848-05F3-4148-A215-B8F728E62377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86884-8262-44D8-861C-8E69C7DF1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297B7-0FDA-4C9D-8941-F91434CD9072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14251-0B62-468F-8A0E-8E4F42837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1D3F6-912E-47BC-9B17-BC8D9B59BDC6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7AC79-3EAB-4075-92FE-4DE40290C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F182-5F68-4E2B-974A-FD7694CD4234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D505-3ADD-4A89-A01C-59DCBD7C3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86CE-80D6-4718-AEBB-F90C00740D42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20E41-D9ED-4E25-AA0C-2461828D5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6C905-E368-40D4-8CCB-88E1D2469166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6123F-D300-4842-B385-B690F7E96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5A334-284B-43D6-86A3-94D0994A757A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3CA6-31DB-4156-87DF-EE9B3DDC8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0E1FE-B9DA-4E67-B0D6-FCDEF47D6671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41B6-31C8-40D2-ABB5-BB2D1FC69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D9B18-5110-41F3-92D8-790BCE8FF9C8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B7-0BBD-43B5-AC22-012164700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12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7F40B664-4C3A-4DEE-A8CF-2A12FC9124E2}" type="datetime4">
              <a:rPr lang="en-US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76ED9E-B70D-433F-B343-4FEFFFAB4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297B7-0FDA-4C9D-8941-F91434CD9072}" type="datetime4">
              <a:rPr lang="en-US" smtClean="0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14251-0B62-468F-8A0E-8E4F428375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3" t="4050" r="15833" b="17391"/>
          <a:stretch/>
        </p:blipFill>
        <p:spPr>
          <a:xfrm>
            <a:off x="-1" y="76200"/>
            <a:ext cx="9057735" cy="655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08" y="1981200"/>
            <a:ext cx="5132738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247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297B7-0FDA-4C9D-8941-F91434CD9072}" type="datetime4">
              <a:rPr lang="en-US" smtClean="0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14251-0B62-468F-8A0E-8E4F428375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5" y="539087"/>
            <a:ext cx="85107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193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BCCF96-9C67-4691-ADD1-9D66524EA6AB}" type="datetime4">
              <a:rPr lang="en-US" smtClean="0"/>
              <a:pPr/>
              <a:t>August 2, 2023</a:t>
            </a:fld>
            <a:endParaRPr lang="en-US" dirty="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0C9CD1-C270-4165-9CFA-1E1040DE7F0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1628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Normalization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min-max normalization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/>
              <a:t>performs a linear transformation on the original data</a:t>
            </a:r>
          </a:p>
          <a:p>
            <a:pPr lvl="2" eaLnBrk="1" hangingPunct="1">
              <a:lnSpc>
                <a:spcPct val="110000"/>
              </a:lnSpc>
            </a:pPr>
            <a:endParaRPr 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z-score normalization</a:t>
            </a:r>
          </a:p>
          <a:p>
            <a:pPr lvl="2"/>
            <a:r>
              <a:rPr lang="en-US" sz="2000" dirty="0" smtClean="0"/>
              <a:t>the values for an attribute A, are normalized based on the mean and standard deviation of A</a:t>
            </a:r>
          </a:p>
          <a:p>
            <a:pPr lvl="2"/>
            <a:endParaRPr 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normalization by decimal scaling</a:t>
            </a:r>
          </a:p>
          <a:p>
            <a:pPr lvl="2"/>
            <a:r>
              <a:rPr lang="en-US" sz="2000" dirty="0" smtClean="0"/>
              <a:t>normalizes by moving the decimal point of values of attribute A. </a:t>
            </a:r>
          </a:p>
          <a:p>
            <a:pPr lvl="2"/>
            <a:r>
              <a:rPr lang="en-US" sz="2000" dirty="0" smtClean="0"/>
              <a:t>The number of decimal points moved depends on the maximum absolute value of A</a:t>
            </a:r>
          </a:p>
          <a:p>
            <a:pPr lvl="1" eaLnBrk="1" hangingPunct="1">
              <a:lnSpc>
                <a:spcPct val="11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297B7-0FDA-4C9D-8941-F91434CD9072}" type="datetime4">
              <a:rPr lang="en-US" smtClean="0"/>
              <a:pPr>
                <a:defRPr/>
              </a:pPr>
              <a:t>August 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14251-0B62-468F-8A0E-8E4F428375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667" r="16667" b="21838"/>
          <a:stretch/>
        </p:blipFill>
        <p:spPr>
          <a:xfrm>
            <a:off x="0" y="348018"/>
            <a:ext cx="9137441" cy="57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097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1C84EBC-93D2-48A8-BAC1-23873E48AADA}" type="datetime4">
              <a:rPr lang="en-US" smtClean="0"/>
              <a:pPr/>
              <a:t>August 2, 2023</a:t>
            </a:fld>
            <a:endParaRPr lang="en-US" smtClean="0"/>
          </a:p>
        </p:txBody>
      </p:sp>
      <p:sp>
        <p:nvSpPr>
          <p:cNvPr id="41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801404-88C2-48B7-A046-36D7BA4CC56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93038" cy="609600"/>
          </a:xfrm>
        </p:spPr>
        <p:txBody>
          <a:bodyPr/>
          <a:lstStyle/>
          <a:p>
            <a:pPr lvl="1"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Transformation: Normalization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4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b="1" dirty="0" smtClean="0"/>
              <a:t>Min-max </a:t>
            </a:r>
            <a:r>
              <a:rPr lang="en-US" sz="2000" dirty="0" smtClean="0"/>
              <a:t>normalization: to [</a:t>
            </a:r>
            <a:r>
              <a:rPr lang="en-US" sz="2000" dirty="0" err="1" smtClean="0"/>
              <a:t>new_min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, </a:t>
            </a:r>
            <a:r>
              <a:rPr lang="en-US" sz="2000" dirty="0" err="1" smtClean="0"/>
              <a:t>new_max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Ex.  Let income range $12,000 to $98,000 normalized to [0.0, 1.0].  Then $73,600 is mapped to  </a:t>
            </a:r>
          </a:p>
          <a:p>
            <a:pPr eaLnBrk="1" hangingPunct="1">
              <a:lnSpc>
                <a:spcPct val="120000"/>
              </a:lnSpc>
            </a:pP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000" b="1" dirty="0" smtClean="0"/>
              <a:t>Z-score (Zero mean) </a:t>
            </a:r>
            <a:r>
              <a:rPr lang="en-US" sz="2000" dirty="0" smtClean="0"/>
              <a:t>normalization (</a:t>
            </a:r>
            <a:r>
              <a:rPr lang="el-GR" sz="2000" dirty="0" smtClean="0"/>
              <a:t>μ</a:t>
            </a:r>
            <a:r>
              <a:rPr lang="en-US" sz="2000" dirty="0" smtClean="0"/>
              <a:t>: mean, </a:t>
            </a:r>
            <a:r>
              <a:rPr lang="el-GR" sz="2000" dirty="0" smtClean="0"/>
              <a:t>σ</a:t>
            </a:r>
            <a:r>
              <a:rPr lang="en-US" sz="2000" dirty="0" smtClean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Ex. Let </a:t>
            </a:r>
            <a:r>
              <a:rPr lang="el-GR" sz="2000" dirty="0" smtClean="0"/>
              <a:t>μ</a:t>
            </a:r>
            <a:r>
              <a:rPr lang="en-US" sz="2000" dirty="0" smtClean="0"/>
              <a:t> = 54,000, </a:t>
            </a:r>
            <a:r>
              <a:rPr lang="el-GR" sz="2000" dirty="0" smtClean="0"/>
              <a:t>σ</a:t>
            </a:r>
            <a:r>
              <a:rPr lang="en-US" sz="2000" dirty="0" smtClean="0"/>
              <a:t> = 16,000.  Then</a:t>
            </a:r>
            <a:endParaRPr lang="el-GR" sz="2000" dirty="0" smtClean="0"/>
          </a:p>
        </p:txBody>
      </p:sp>
      <p:graphicFrame>
        <p:nvGraphicFramePr>
          <p:cNvPr id="4098" name="Object 102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77769930"/>
              </p:ext>
            </p:extLst>
          </p:nvPr>
        </p:nvGraphicFramePr>
        <p:xfrm>
          <a:off x="5105399" y="2895600"/>
          <a:ext cx="322944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3" imgW="2222280" imgH="419040" progId="Equation.3">
                  <p:embed/>
                </p:oleObj>
              </mc:Choice>
              <mc:Fallback>
                <p:oleObj name="Equation" r:id="rId3" imgW="222228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9" y="2895600"/>
                        <a:ext cx="322944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5" imgW="3340080" imgH="393480" progId="Equation.3">
                  <p:embed/>
                </p:oleObj>
              </mc:Choice>
              <mc:Fallback>
                <p:oleObj name="Equation" r:id="rId5" imgW="3340080" imgH="393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26"/>
          <p:cNvGraphicFramePr>
            <a:graphicFrameLocks noChangeAspect="1"/>
          </p:cNvGraphicFramePr>
          <p:nvPr/>
        </p:nvGraphicFramePr>
        <p:xfrm>
          <a:off x="1981200" y="43434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Equation" r:id="rId7" imgW="634680" imgH="393480" progId="Equation.3">
                  <p:embed/>
                </p:oleObj>
              </mc:Choice>
              <mc:Fallback>
                <p:oleObj name="Equation" r:id="rId7" imgW="634680" imgH="393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1447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2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0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0" y="5334000"/>
          <a:ext cx="272459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Equation" r:id="rId11" imgW="1498320" imgH="419040" progId="Equation.3">
                  <p:embed/>
                </p:oleObj>
              </mc:Choice>
              <mc:Fallback>
                <p:oleObj name="Equation" r:id="rId11" imgW="149832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0"/>
                        <a:ext cx="272459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1C84EBC-93D2-48A8-BAC1-23873E48AADA}" type="datetime4">
              <a:rPr lang="en-US" smtClean="0"/>
              <a:pPr/>
              <a:t>August 2, 2023</a:t>
            </a:fld>
            <a:endParaRPr lang="en-US" smtClean="0"/>
          </a:p>
        </p:txBody>
      </p:sp>
      <p:sp>
        <p:nvSpPr>
          <p:cNvPr id="41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801404-88C2-48B7-A046-36D7BA4CC564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93038" cy="609600"/>
          </a:xfrm>
        </p:spPr>
        <p:txBody>
          <a:bodyPr/>
          <a:lstStyle/>
          <a:p>
            <a:pPr lvl="1"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Transformation: Normalization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4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l-GR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000" b="1" dirty="0" smtClean="0"/>
              <a:t>Normalization by decimal scaling</a:t>
            </a:r>
          </a:p>
        </p:txBody>
      </p:sp>
      <p:graphicFrame>
        <p:nvGraphicFramePr>
          <p:cNvPr id="4101" name="Object 1027"/>
          <p:cNvGraphicFramePr>
            <a:graphicFrameLocks noChangeAspect="1"/>
          </p:cNvGraphicFramePr>
          <p:nvPr/>
        </p:nvGraphicFramePr>
        <p:xfrm>
          <a:off x="1447800" y="23622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2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8"/>
          <p:cNvSpPr txBox="1">
            <a:spLocks noChangeArrowheads="1"/>
          </p:cNvSpPr>
          <p:nvPr/>
        </p:nvSpPr>
        <p:spPr bwMode="auto">
          <a:xfrm>
            <a:off x="2590800" y="2743200"/>
            <a:ext cx="612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Where </a:t>
            </a:r>
            <a:r>
              <a:rPr lang="en-US" i="1" dirty="0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 is the smallest integer such that Max(|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latin typeface="Times New Roman" pitchFamily="18" charset="0"/>
              </a:rPr>
              <a:t>|) &lt; 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38862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+mn-lt"/>
              </a:rPr>
              <a:t>Suppose that the recorded values of A range from -986 to 917. The maximum absolute value of A is </a:t>
            </a:r>
            <a:r>
              <a:rPr lang="en-US" sz="2000" b="1" dirty="0" smtClean="0">
                <a:latin typeface="+mn-lt"/>
              </a:rPr>
              <a:t>986</a:t>
            </a:r>
            <a:r>
              <a:rPr lang="en-US" sz="2000" dirty="0" smtClean="0">
                <a:latin typeface="+mn-lt"/>
              </a:rPr>
              <a:t>. </a:t>
            </a:r>
          </a:p>
          <a:p>
            <a:pPr algn="just"/>
            <a:endParaRPr lang="en-US" sz="2000" dirty="0" smtClean="0">
              <a:latin typeface="+mn-lt"/>
            </a:endParaRPr>
          </a:p>
          <a:p>
            <a:pPr algn="just"/>
            <a:r>
              <a:rPr lang="en-US" sz="2000" dirty="0" smtClean="0">
                <a:latin typeface="+mn-lt"/>
              </a:rPr>
              <a:t>To normalize by decimal scaling, we therefore divide each value by 1,000 (i.e., j = 3) </a:t>
            </a:r>
          </a:p>
          <a:p>
            <a:pPr algn="just"/>
            <a:endParaRPr lang="en-US" sz="2000" dirty="0" smtClean="0">
              <a:latin typeface="+mn-lt"/>
            </a:endParaRPr>
          </a:p>
          <a:p>
            <a:pPr algn="just"/>
            <a:r>
              <a:rPr lang="en-US" sz="2000" dirty="0" smtClean="0">
                <a:latin typeface="+mn-lt"/>
              </a:rPr>
              <a:t>so that -986 normalizes to </a:t>
            </a:r>
            <a:r>
              <a:rPr lang="en-US" sz="2000" b="1" dirty="0" smtClean="0">
                <a:latin typeface="+mn-lt"/>
              </a:rPr>
              <a:t>-0.986</a:t>
            </a:r>
            <a:r>
              <a:rPr lang="en-US" sz="2000" dirty="0" smtClean="0">
                <a:latin typeface="+mn-lt"/>
              </a:rPr>
              <a:t> and 917 normalizes to </a:t>
            </a:r>
            <a:r>
              <a:rPr lang="en-US" sz="2000" b="1" dirty="0" smtClean="0">
                <a:latin typeface="+mn-lt"/>
              </a:rPr>
              <a:t>0.917.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8436</TotalTime>
  <Words>208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Tahoma</vt:lpstr>
      <vt:lpstr>Times New Roman</vt:lpstr>
      <vt:lpstr>Wingdings</vt:lpstr>
      <vt:lpstr>Blends</vt:lpstr>
      <vt:lpstr>Equation</vt:lpstr>
      <vt:lpstr>PowerPoint Presentation</vt:lpstr>
      <vt:lpstr>PowerPoint Presentation</vt:lpstr>
      <vt:lpstr>Normalization</vt:lpstr>
      <vt:lpstr>PowerPoint Presentation</vt:lpstr>
      <vt:lpstr>   Transformation: Normalization </vt:lpstr>
      <vt:lpstr>   Transformation: Normalization 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Admin</cp:lastModifiedBy>
  <cp:revision>344</cp:revision>
  <cp:lastPrinted>1999-09-10T20:38:56Z</cp:lastPrinted>
  <dcterms:created xsi:type="dcterms:W3CDTF">1998-06-19T04:38:52Z</dcterms:created>
  <dcterms:modified xsi:type="dcterms:W3CDTF">2023-08-02T13:03:23Z</dcterms:modified>
</cp:coreProperties>
</file>