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ink/ink1.xml" ContentType="application/inkml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8"/>
  </p:notesMasterIdLst>
  <p:sldIdLst>
    <p:sldId id="274" r:id="rId2"/>
    <p:sldId id="277" r:id="rId3"/>
    <p:sldId id="309" r:id="rId4"/>
    <p:sldId id="281" r:id="rId5"/>
    <p:sldId id="282" r:id="rId6"/>
    <p:sldId id="289" r:id="rId7"/>
    <p:sldId id="283" r:id="rId8"/>
    <p:sldId id="284" r:id="rId9"/>
    <p:sldId id="285" r:id="rId10"/>
    <p:sldId id="297" r:id="rId11"/>
    <p:sldId id="298" r:id="rId12"/>
    <p:sldId id="299" r:id="rId13"/>
    <p:sldId id="301" r:id="rId14"/>
    <p:sldId id="300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10" r:id="rId23"/>
    <p:sldId id="286" r:id="rId24"/>
    <p:sldId id="287" r:id="rId25"/>
    <p:sldId id="288" r:id="rId26"/>
    <p:sldId id="31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3-31T03:31:25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3597 13866 0,'25'0'219,"0"0"-203,-25-25-1,49 0-15,-24 25 16,0-25 0,0 1 15,-1 24 47</inkml:trace>
  <inkml:trace contextRef="#ctx0" brushRef="#br0" timeOffset="3184.322">3895 13643 0,'-25'-25'140,"0"25"-124,25-25 78,0 0-63,25 25 16,0-25-16,24 25 63,-24 0-47,25 0 31,-25 0-62,-1 0-1,-24 25 16,25-25-31,0 0 63,-25 50 93,-25-50-109,25 25 16,-25-25-63,25 49 203,0-24-188,0 25 1,25-50 328,0 0-282,0 0 32,0 0-32,-25 24-30,0 1 15,0 0-32,0 0-15,0 0 47,0 24-16,0-24 32,-50 0-32,50 0-15,-25-25 15,0 0 16,1 0-32,-1 0 1,25 24 0,-25-24 62,0 0-63</inkml:trace>
  <inkml:trace contextRef="#ctx0" brushRef="#br0" timeOffset="4335.2806">4366 13692 0,'-25'0'438</inkml:trace>
  <inkml:trace contextRef="#ctx0" brushRef="#br0" timeOffset="7491.8716">4465 13295 0,'0'-24'16,"-25"24"0,1 0 15,-1 0 47,0 0-31,25 24-32,0 1 1,0 0-16,0 0 31,0 0 1,0-1-17,0 1 32,25-25 31,0 0 0,-1 0-78,1 25 16,0-25 62,0 0-15,-25-25-17,0 0-30,0 1 15,0-1 32,0 0-32,0 0 297,-25 0-187,25 1 156,25 24-282,0 49 63,-1-24-46,1 0-1,-25 0 0,0-1 16,0 1-31,0 0-16,0 0 15,0 0 17,0-1-1,50 51-16,-50-50 1,0-1 78,0 1-79,0 0 64,25 0-33,-25 0 1,0-1 16,-25-24-16,0 0 15,0-24-46</inkml:trace>
  <inkml:trace contextRef="#ctx0" brushRef="#br0" timeOffset="23554.6961">5160 14932 0,'-25'0'140,"50"-24"-124,0 24 15,-1 0-15,-24-25-1,50 25 17,-25 0 108,0-25-109,-1 0-31</inkml:trace>
  <inkml:trace contextRef="#ctx0" brushRef="#br0" timeOffset="26351.8473">5482 14511 0,'0'25'156,"0"-1"-125,0 1 0,0 0-15,0 0 0,25 0-16,-25 24 31,0-24 31,0 0-46,0 0 15,0-1-15,25 26 0,0-25 30,-1 0-30,1-25 0,0 0-1,-25 24 1,25-24 15,0 0 16,-1 25-31,1-25 62,25 0 78,-25 0-109,-25-25-31,0 1 77,0-1-46,0-25-31,0 25 78,-25 25-32,0 0-15,-25 0-31,50-24-1,-24 24 16,-1 0-31,0 0 94,0 0-47,0 0 31,1 0 0,-1 0-62,0 0 234,0 0-219,-24-25-15</inkml:trace>
  <inkml:trace contextRef="#ctx0" brushRef="#br0" timeOffset="33828.7036">8360 15032 0,'24'24'62,"1"1"-30,-25 0-1,25-25 0,-25 25-15,0 0-1,25-1 17,0-24-32,-25 25 47,24 0-16,1-25 0,-25 25-31,25 0 16,0-25 31,0 24-32,-1-24 16,1 0 48,0 0-64,0 0 1,0 0 31,-25-24-47,24 24 15,-24-25 1,0 0 15,0 0-15,0 0-1,-24 1 95,-1 24-1,0 0-78,-25 0-15,26 0 156,-1 0-63,-25 24 63,50 1-47,-25 0-31,1-25 15</inkml:trace>
  <inkml:trace contextRef="#ctx0" brushRef="#br0" timeOffset="38206.7522">10269 14908 0,'0'49'31,"0"-24"-15,0 0 0,0 0-1,25 24-15,-25-24 31,0 25 1,0-26 61,50 1 64,-25-25-142,24 0 1,1-25-16,-25 1 16,0-1-1</inkml:trace>
  <inkml:trace contextRef="#ctx0" brushRef="#br0" timeOffset="39222.486">10418 15081 0,'0'50'187,"0"-25"-187,0-1 16,0 1-1,0 0 17,25-25-32,-25 50 15,25-26 1,-25 1-16,0 0 94</inkml:trace>
  <inkml:trace contextRef="#ctx0" brushRef="#br0" timeOffset="41397.4333">11386 15156 0,'0'24'125,"0"1"-109,0 0-1,0 0 16,0 0-15,49-25 187,-24 0-187,0 0-1,0 0 1,0 0 0,-1 0 31,1 0-16,0 24 16,-25 1-16,0 25-15,0-25 15,-74 0 16,49-25-16,0 0 94,0 0-31</inkml:trace>
  <inkml:trace contextRef="#ctx0" brushRef="#br0" timeOffset="45383.6233">11411 15131 0,'24'0'219,"1"0"-141,0 0 31,0 0-15,0 0-63,-1 0 94,1 0-109,0 0-1</inkml:trace>
  <inkml:trace contextRef="#ctx0" brushRef="#br0" timeOffset="54945.634">8583 11509 0,'0'-24'297,"0"-1"-297,0 0 47,0-25-16,25 50 16,-1 0 47,1 0-78,0 0 15,0 0 16,0 0-47,-1 0 47,1 0-16,0 0-16,0 0 1,-25 25 31,0 0-31,0 0-1,0 0 1,0-1-1,0 1-15,0 0 32,0 25-17,0-26 1,0 1 0,0 0-1,0 0 16,0 0 16,0-1 203,25-24-234,24 0-16,-24 0 16,25-24-1,-26 24-15,-24-25 16,25 0-1,25 25 1</inkml:trace>
  <inkml:trace contextRef="#ctx0" brushRef="#br0" timeOffset="56901.699">11336 10864 0,'0'0'0,"25"0"31,-25 25-16,25-25-15,-25 25 16,0 0-16,0 0 16,25-1-16,-25 1 15,0 0 1,24 25-16,-24-26 16,0 1-1,0 0-15,0 0 16,0 0-16,0 0 15,0-1 1,0 1 15,0 0 1,25-25 171,0-25-188,0 0 1,24-24-16,-24 24 16,0 25-1,25 0-15,-50-25 16,49 25-1,-24 0 1,0 0 0,-50 0 202,0 0-186</inkml:trace>
  <inkml:trace contextRef="#ctx0" brushRef="#br0" timeOffset="58073.6983">11584 11112 0,'0'50'188,"0"0"-173,0-25 1,0-1 15,0 1-31,0 0 31,0 0 1,0 0-1,0-1-16,0 1-15,0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4C363-A40F-41F5-9447-E8ED7C0CEBBA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9748A-5B96-40FE-AE63-0F7B4022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47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FA72-75E3-4A0B-93E3-D584CDCC19C9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7897-E261-4236-B19F-CF11C7AA0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6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FA72-75E3-4A0B-93E3-D584CDCC19C9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7897-E261-4236-B19F-CF11C7AA0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28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FA72-75E3-4A0B-93E3-D584CDCC19C9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7897-E261-4236-B19F-CF11C7AA0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036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42206-87A1-4DB5-9E96-FE4DD6E8AB2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92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FA72-75E3-4A0B-93E3-D584CDCC19C9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7897-E261-4236-B19F-CF11C7AA0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41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FA72-75E3-4A0B-93E3-D584CDCC19C9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7897-E261-4236-B19F-CF11C7AA0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43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FA72-75E3-4A0B-93E3-D584CDCC19C9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7897-E261-4236-B19F-CF11C7AA0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49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FA72-75E3-4A0B-93E3-D584CDCC19C9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7897-E261-4236-B19F-CF11C7AA0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39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FA72-75E3-4A0B-93E3-D584CDCC19C9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7897-E261-4236-B19F-CF11C7AA0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81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FA72-75E3-4A0B-93E3-D584CDCC19C9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7897-E261-4236-B19F-CF11C7AA0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86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FA72-75E3-4A0B-93E3-D584CDCC19C9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7897-E261-4236-B19F-CF11C7AA0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0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FA72-75E3-4A0B-93E3-D584CDCC19C9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7897-E261-4236-B19F-CF11C7AA0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02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6FA72-75E3-4A0B-93E3-D584CDCC19C9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47897-E261-4236-B19F-CF11C7AA0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27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7.emf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Word_97_-_2003_Document1.doc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5.emf"/><Relationship Id="rId5" Type="http://schemas.openxmlformats.org/officeDocument/2006/relationships/customXml" Target="../ink/ink1.xml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50" y="764704"/>
            <a:ext cx="8474714" cy="5778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48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4213" y="47625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4000" smtClean="0"/>
              <a:t>Conceptually: Forward Activity -</a:t>
            </a:r>
            <a:br>
              <a:rPr lang="en-US" sz="4000" smtClean="0"/>
            </a:br>
            <a:r>
              <a:rPr lang="en-US" sz="4000" smtClean="0"/>
              <a:t>Backward Error</a:t>
            </a: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28EE88-CB70-41C0-9E49-E2638279739B}" type="slidenum">
              <a:rPr lang="en-GB" sz="1400"/>
              <a:pPr/>
              <a:t>10</a:t>
            </a:fld>
            <a:endParaRPr lang="en-GB" sz="1400"/>
          </a:p>
        </p:txBody>
      </p:sp>
      <p:pic>
        <p:nvPicPr>
          <p:cNvPr id="22531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844675"/>
            <a:ext cx="6985000" cy="427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166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4213" y="260350"/>
            <a:ext cx="7772400" cy="731838"/>
          </a:xfrm>
        </p:spPr>
        <p:txBody>
          <a:bodyPr/>
          <a:lstStyle/>
          <a:p>
            <a:r>
              <a:rPr lang="en-US" sz="4000" dirty="0" smtClean="0"/>
              <a:t>Forward Propagation of Activity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84213" y="1196975"/>
            <a:ext cx="7772400" cy="5040313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Step 1: </a:t>
            </a:r>
            <a:r>
              <a:rPr lang="en-US" sz="2800" dirty="0" err="1" smtClean="0"/>
              <a:t>Initialise</a:t>
            </a:r>
            <a:r>
              <a:rPr lang="en-US" sz="2800" dirty="0" smtClean="0"/>
              <a:t> weights at random, choose a learning rate η 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Until network is trained: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For each training example i.e. input pattern and target output(s):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Step 2: Do forward pass through net (with fixed weights) to produce output(s)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i.e., in Forward Direction, layer by layer: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Inputs applied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Multiplied by weights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Summed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‘Squashed’ by sigmoid activation function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Output passed to each neuron in next layer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Repeat above until network output(s) produced</a:t>
            </a:r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2473388-F96A-4F1F-834A-5B875F50E975}" type="slidenum">
              <a:rPr lang="en-GB" sz="1400"/>
              <a:pPr/>
              <a:t>11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423138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260648"/>
            <a:ext cx="7772400" cy="720080"/>
          </a:xfrm>
        </p:spPr>
        <p:txBody>
          <a:bodyPr>
            <a:normAutofit/>
          </a:bodyPr>
          <a:lstStyle/>
          <a:p>
            <a:r>
              <a:rPr lang="en-US" dirty="0" smtClean="0"/>
              <a:t>Step 3. Back-propagation of error</a:t>
            </a:r>
          </a:p>
        </p:txBody>
      </p:sp>
      <p:graphicFrame>
        <p:nvGraphicFramePr>
          <p:cNvPr id="24579" name="Object 4"/>
          <p:cNvGraphicFramePr>
            <a:graphicFrameLocks noGrp="1" noChangeAspect="1"/>
          </p:cNvGraphicFramePr>
          <p:nvPr>
            <p:ph sz="half" idx="2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13165477"/>
              </p:ext>
            </p:extLst>
          </p:nvPr>
        </p:nvGraphicFramePr>
        <p:xfrm>
          <a:off x="257175" y="979488"/>
          <a:ext cx="8293100" cy="594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Document" r:id="rId6" imgW="6086739" imgH="4363806" progId="Word.Document.8">
                  <p:embed/>
                </p:oleObj>
              </mc:Choice>
              <mc:Fallback>
                <p:oleObj name="Document" r:id="rId6" imgW="6086739" imgH="43638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979488"/>
                        <a:ext cx="8293100" cy="5946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956AA1-421D-4DE5-8238-3FFCA4696A9F}" type="slidenum">
              <a:rPr lang="en-GB" sz="1400"/>
              <a:pPr/>
              <a:t>12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258197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60648"/>
            <a:ext cx="8229600" cy="1152128"/>
          </a:xfrm>
        </p:spPr>
        <p:txBody>
          <a:bodyPr/>
          <a:lstStyle/>
          <a:p>
            <a:r>
              <a:rPr lang="en-US" dirty="0" smtClean="0"/>
              <a:t>‘Back-prop’ algorithm summary </a:t>
            </a:r>
            <a:r>
              <a:rPr lang="en-US" sz="1800" dirty="0" smtClean="0"/>
              <a:t>(</a:t>
            </a:r>
            <a:r>
              <a:rPr lang="en-US" sz="1800" b="1" dirty="0" smtClean="0"/>
              <a:t>with NO </a:t>
            </a:r>
            <a:r>
              <a:rPr lang="en-US" sz="1800" b="1" dirty="0" err="1" smtClean="0"/>
              <a:t>Maths</a:t>
            </a:r>
            <a:r>
              <a:rPr lang="en-US" sz="1800" dirty="0" smtClean="0"/>
              <a:t>!)</a:t>
            </a:r>
          </a:p>
        </p:txBody>
      </p:sp>
      <p:sp>
        <p:nvSpPr>
          <p:cNvPr id="2662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0C58223-1437-4E95-8783-6C30B331EC7B}" type="slidenum">
              <a:rPr lang="en-GB" sz="1400"/>
              <a:pPr/>
              <a:t>13</a:t>
            </a:fld>
            <a:endParaRPr lang="en-GB" sz="1400"/>
          </a:p>
        </p:txBody>
      </p:sp>
      <p:pic>
        <p:nvPicPr>
          <p:cNvPr id="26627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114"/>
            <a:ext cx="8820472" cy="511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80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dirty="0" smtClean="0"/>
              <a:t>‘Back-prop’ algorithm summary </a:t>
            </a:r>
            <a:br>
              <a:rPr lang="en-US" dirty="0" smtClean="0"/>
            </a:br>
            <a:r>
              <a:rPr lang="en-US" sz="1600" dirty="0" smtClean="0"/>
              <a:t>(</a:t>
            </a:r>
            <a:r>
              <a:rPr lang="en-US" sz="1600" b="1" dirty="0" smtClean="0"/>
              <a:t>with </a:t>
            </a:r>
            <a:r>
              <a:rPr lang="en-US" sz="1600" b="1" dirty="0" err="1" smtClean="0"/>
              <a:t>Maths</a:t>
            </a:r>
            <a:r>
              <a:rPr lang="en-US" sz="1600" dirty="0" smtClean="0"/>
              <a:t>!)   (</a:t>
            </a:r>
            <a:r>
              <a:rPr lang="en-US" sz="1600" b="1" dirty="0" smtClean="0"/>
              <a:t>Not Examinable</a:t>
            </a:r>
            <a:r>
              <a:rPr lang="en-US" sz="1600" dirty="0" smtClean="0"/>
              <a:t>)</a:t>
            </a:r>
          </a:p>
        </p:txBody>
      </p:sp>
      <p:sp>
        <p:nvSpPr>
          <p:cNvPr id="2560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98F436-F289-48C3-A096-2DEE2A79CB9D}" type="slidenum">
              <a:rPr lang="en-GB" sz="1400"/>
              <a:pPr/>
              <a:t>14</a:t>
            </a:fld>
            <a:endParaRPr lang="en-GB" sz="1400"/>
          </a:p>
        </p:txBody>
      </p:sp>
      <p:pic>
        <p:nvPicPr>
          <p:cNvPr id="25603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856984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8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US" dirty="0" smtClean="0"/>
              <a:t>MLP/BP: A worked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765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17BBA1-070C-4AD2-BD21-76E60DFF1AD8}" type="slidenum">
              <a:rPr lang="en-GB" sz="1400"/>
              <a:pPr/>
              <a:t>15</a:t>
            </a:fld>
            <a:endParaRPr lang="en-GB" sz="1400"/>
          </a:p>
        </p:txBody>
      </p:sp>
      <p:pic>
        <p:nvPicPr>
          <p:cNvPr id="27652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16113"/>
            <a:ext cx="7704138" cy="420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26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Worked example: Forward Pass</a:t>
            </a:r>
          </a:p>
        </p:txBody>
      </p:sp>
      <p:sp>
        <p:nvSpPr>
          <p:cNvPr id="2867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7A5B06-6CC5-42E0-ADA0-73AC436F95A9}" type="slidenum">
              <a:rPr lang="en-GB" sz="1400"/>
              <a:pPr/>
              <a:t>16</a:t>
            </a:fld>
            <a:endParaRPr lang="en-GB" sz="1400"/>
          </a:p>
        </p:txBody>
      </p:sp>
      <p:pic>
        <p:nvPicPr>
          <p:cNvPr id="28675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17278"/>
            <a:ext cx="7345362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27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Worked example: Forward Pass</a:t>
            </a:r>
          </a:p>
        </p:txBody>
      </p:sp>
      <p:sp>
        <p:nvSpPr>
          <p:cNvPr id="2970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E6941B-E46B-43EA-8A73-9C7C5BF9F252}" type="slidenum">
              <a:rPr lang="en-GB" sz="1400"/>
              <a:pPr/>
              <a:t>17</a:t>
            </a:fld>
            <a:endParaRPr lang="en-GB" sz="1400"/>
          </a:p>
        </p:txBody>
      </p:sp>
      <p:pic>
        <p:nvPicPr>
          <p:cNvPr id="29699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73238"/>
            <a:ext cx="8388350" cy="432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453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mtClean="0"/>
              <a:t>Worked example: Backward Pass</a:t>
            </a:r>
          </a:p>
        </p:txBody>
      </p:sp>
      <p:sp>
        <p:nvSpPr>
          <p:cNvPr id="307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BD1109-49E1-4FA1-B2C8-F6054C1938CD}" type="slidenum">
              <a:rPr lang="en-GB" sz="1400"/>
              <a:pPr/>
              <a:t>18</a:t>
            </a:fld>
            <a:endParaRPr lang="en-GB" sz="1400"/>
          </a:p>
        </p:txBody>
      </p:sp>
      <p:pic>
        <p:nvPicPr>
          <p:cNvPr id="30723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27696"/>
            <a:ext cx="7632700" cy="416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31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70388" y="16971"/>
            <a:ext cx="7886700" cy="891749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Worked example: Update Weights</a:t>
            </a:r>
            <a:br>
              <a:rPr lang="en-US" sz="3200" dirty="0" smtClean="0"/>
            </a:br>
            <a:r>
              <a:rPr lang="en-US" sz="3200" dirty="0" smtClean="0"/>
              <a:t>Using Generalized Delta Rule (BP)</a:t>
            </a:r>
          </a:p>
        </p:txBody>
      </p:sp>
      <p:sp>
        <p:nvSpPr>
          <p:cNvPr id="317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6F8E53-CB6E-4B01-923D-68A423FE0AEE}" type="slidenum">
              <a:rPr lang="en-GB" sz="1400"/>
              <a:pPr/>
              <a:t>19</a:t>
            </a:fld>
            <a:endParaRPr lang="en-GB" sz="1400"/>
          </a:p>
        </p:txBody>
      </p:sp>
      <p:pic>
        <p:nvPicPr>
          <p:cNvPr id="31747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899439"/>
            <a:ext cx="7777162" cy="464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1103312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Update = </a:t>
            </a:r>
            <a:r>
              <a:rPr lang="en-IN" sz="1600" b="1" dirty="0" err="1"/>
              <a:t>LearningFactor</a:t>
            </a:r>
            <a:r>
              <a:rPr lang="en-IN" sz="1600" b="1" dirty="0"/>
              <a:t>· (</a:t>
            </a:r>
            <a:r>
              <a:rPr lang="en-IN" sz="1600" b="1" dirty="0" err="1"/>
              <a:t>DesiredOutput</a:t>
            </a:r>
            <a:r>
              <a:rPr lang="en-IN" sz="1600" b="1" dirty="0"/>
              <a:t> − </a:t>
            </a:r>
            <a:r>
              <a:rPr lang="en-IN" sz="1600" b="1" dirty="0" err="1"/>
              <a:t>ActualOutput</a:t>
            </a:r>
            <a:r>
              <a:rPr lang="en-IN" sz="1600" b="1" dirty="0"/>
              <a:t>) · Input</a:t>
            </a:r>
          </a:p>
          <a:p>
            <a:endParaRPr lang="en-IN" sz="16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1294920" y="3911040"/>
              <a:ext cx="2938320" cy="1643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5560" y="3901680"/>
                <a:ext cx="2957040" cy="16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131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>
            <a:normAutofit/>
          </a:bodyPr>
          <a:lstStyle/>
          <a:p>
            <a:pPr algn="just" fontAlgn="base"/>
            <a:r>
              <a:rPr lang="en-US" dirty="0"/>
              <a:t> </a:t>
            </a:r>
            <a:r>
              <a:rPr lang="en-US" dirty="0" smtClean="0"/>
              <a:t>The </a:t>
            </a:r>
            <a:r>
              <a:rPr lang="en-US" dirty="0"/>
              <a:t>Perceptron learning algorithm strongly resembles </a:t>
            </a:r>
            <a:r>
              <a:rPr lang="en-US" dirty="0" smtClean="0"/>
              <a:t>- Stochastic </a:t>
            </a:r>
            <a:r>
              <a:rPr lang="en-US" dirty="0"/>
              <a:t>Gradient </a:t>
            </a:r>
            <a:r>
              <a:rPr lang="en-US" dirty="0" smtClean="0"/>
              <a:t>Descent(SGD). </a:t>
            </a:r>
          </a:p>
          <a:p>
            <a:pPr algn="just" fontAlgn="base"/>
            <a:r>
              <a:rPr lang="en-US" dirty="0" smtClean="0"/>
              <a:t>In </a:t>
            </a:r>
            <a:r>
              <a:rPr lang="en-US" dirty="0"/>
              <a:t>fact, </a:t>
            </a:r>
            <a:r>
              <a:rPr lang="en-US" dirty="0" err="1"/>
              <a:t>Scikit-Learn’s</a:t>
            </a:r>
            <a:r>
              <a:rPr lang="en-US" dirty="0"/>
              <a:t> Perceptron class is equivalent to using an </a:t>
            </a:r>
            <a:r>
              <a:rPr lang="en-US" dirty="0" err="1"/>
              <a:t>SGDClassifier</a:t>
            </a:r>
            <a:r>
              <a:rPr lang="en-US" dirty="0"/>
              <a:t> </a:t>
            </a:r>
            <a:r>
              <a:rPr lang="en-US" dirty="0" smtClean="0"/>
              <a:t> with </a:t>
            </a:r>
            <a:r>
              <a:rPr lang="en-US" dirty="0"/>
              <a:t>the following </a:t>
            </a:r>
            <a:r>
              <a:rPr lang="en-US" dirty="0" smtClean="0"/>
              <a:t>hyper parameters</a:t>
            </a:r>
            <a:r>
              <a:rPr lang="en-US" dirty="0"/>
              <a:t>: </a:t>
            </a:r>
            <a:endParaRPr lang="en-US" dirty="0" smtClean="0"/>
          </a:p>
          <a:p>
            <a:pPr algn="just" fontAlgn="base"/>
            <a:endParaRPr lang="en-US" dirty="0" smtClean="0"/>
          </a:p>
          <a:p>
            <a:pPr marL="0" indent="0" algn="just" fontAlgn="base">
              <a:buNone/>
            </a:pPr>
            <a:r>
              <a:rPr lang="en-US" dirty="0" smtClean="0"/>
              <a:t>	loss</a:t>
            </a:r>
            <a:r>
              <a:rPr lang="en-US" dirty="0"/>
              <a:t>="perceptron", </a:t>
            </a:r>
            <a:r>
              <a:rPr lang="en-US" dirty="0" err="1"/>
              <a:t>learning_rate</a:t>
            </a:r>
            <a:r>
              <a:rPr lang="en-US" dirty="0"/>
              <a:t>="constant", </a:t>
            </a:r>
            <a:r>
              <a:rPr lang="en-US" dirty="0" smtClean="0"/>
              <a:t>eta0	=1     (the </a:t>
            </a:r>
            <a:r>
              <a:rPr lang="en-US" dirty="0"/>
              <a:t>learning rate), and penalty=None (no </a:t>
            </a:r>
            <a:r>
              <a:rPr lang="en-US" dirty="0" smtClean="0"/>
              <a:t>	regularization).</a:t>
            </a:r>
          </a:p>
          <a:p>
            <a:pPr marL="0" indent="0" algn="just" fontAlgn="base">
              <a:buNone/>
            </a:pPr>
            <a:endParaRPr lang="en-US" dirty="0"/>
          </a:p>
          <a:p>
            <a:pPr algn="just" fontAlgn="base"/>
            <a:r>
              <a:rPr lang="en-US" dirty="0"/>
              <a:t>Note that contrary to Logistic Regression classifiers, </a:t>
            </a:r>
            <a:r>
              <a:rPr lang="en-US" dirty="0" err="1"/>
              <a:t>Perceptrons</a:t>
            </a:r>
            <a:r>
              <a:rPr lang="en-US" dirty="0"/>
              <a:t> do not output a class probability; rather, they just make predictions based on a hard threshold</a:t>
            </a:r>
            <a:r>
              <a:rPr lang="en-US" dirty="0" smtClean="0"/>
              <a:t>.</a:t>
            </a:r>
          </a:p>
          <a:p>
            <a:pPr algn="just" fontAlgn="base"/>
            <a:r>
              <a:rPr lang="en-US" dirty="0" smtClean="0"/>
              <a:t> </a:t>
            </a:r>
            <a:r>
              <a:rPr lang="en-US" dirty="0"/>
              <a:t>This is one of the good reasons to prefer Logistic Regression over </a:t>
            </a:r>
            <a:r>
              <a:rPr lang="en-US" dirty="0" err="1"/>
              <a:t>Perceptrons</a:t>
            </a:r>
            <a:r>
              <a:rPr lang="en-US" dirty="0"/>
              <a:t>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98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sz="4000" b="1" dirty="0" smtClean="0"/>
              <a:t>Similarly for the all weights </a:t>
            </a:r>
            <a:r>
              <a:rPr lang="en-US" sz="4000" b="1" dirty="0" err="1" smtClean="0"/>
              <a:t>wij</a:t>
            </a:r>
            <a:r>
              <a:rPr lang="en-US" sz="4000" b="1" dirty="0" smtClean="0"/>
              <a:t>:</a:t>
            </a:r>
            <a:endParaRPr lang="en-US" sz="4000" dirty="0" smtClean="0"/>
          </a:p>
        </p:txBody>
      </p:sp>
      <p:sp>
        <p:nvSpPr>
          <p:cNvPr id="327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78962A3-9065-40CD-A9CB-163EB4061A68}" type="slidenum">
              <a:rPr lang="en-GB" sz="1400"/>
              <a:pPr/>
              <a:t>20</a:t>
            </a:fld>
            <a:endParaRPr lang="en-GB" sz="1400"/>
          </a:p>
        </p:txBody>
      </p:sp>
      <p:pic>
        <p:nvPicPr>
          <p:cNvPr id="32771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035" y="2899372"/>
            <a:ext cx="5539223" cy="3456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80528" y="1331640"/>
            <a:ext cx="3434818" cy="353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7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dirty="0" smtClean="0"/>
              <a:t>Verification that it works</a:t>
            </a:r>
          </a:p>
        </p:txBody>
      </p:sp>
      <p:sp>
        <p:nvSpPr>
          <p:cNvPr id="3379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0A288F-C995-4F18-9556-7D77FA653D6C}" type="slidenum">
              <a:rPr lang="en-GB" sz="1400"/>
              <a:pPr/>
              <a:t>21</a:t>
            </a:fld>
            <a:endParaRPr lang="en-GB" sz="1400"/>
          </a:p>
        </p:txBody>
      </p:sp>
      <p:pic>
        <p:nvPicPr>
          <p:cNvPr id="33795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628775"/>
            <a:ext cx="8135937" cy="455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99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23646"/>
            <a:ext cx="4572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//        Propagate the errors backward through the network</a:t>
            </a:r>
          </a:p>
          <a:p>
            <a:r>
              <a:rPr lang="en-US" dirty="0"/>
              <a:t>             for every node in the output layer </a:t>
            </a:r>
          </a:p>
          <a:p>
            <a:r>
              <a:rPr lang="en-US" dirty="0"/>
              <a:t>                calculate the error signal </a:t>
            </a:r>
          </a:p>
          <a:p>
            <a:r>
              <a:rPr lang="en-US" dirty="0"/>
              <a:t>            end </a:t>
            </a:r>
          </a:p>
          <a:p>
            <a:endParaRPr lang="en-US" dirty="0"/>
          </a:p>
          <a:p>
            <a:r>
              <a:rPr lang="en-US" dirty="0"/>
              <a:t>            for all hidden layers </a:t>
            </a:r>
          </a:p>
          <a:p>
            <a:r>
              <a:rPr lang="en-US" dirty="0"/>
              <a:t>                for every node in the layer </a:t>
            </a:r>
          </a:p>
          <a:p>
            <a:r>
              <a:rPr lang="en-US" dirty="0"/>
              <a:t>                    1. Calculate the node's signal error </a:t>
            </a:r>
          </a:p>
          <a:p>
            <a:r>
              <a:rPr lang="en-US" dirty="0"/>
              <a:t>                    2. Update each node's weight in the network </a:t>
            </a:r>
          </a:p>
          <a:p>
            <a:r>
              <a:rPr lang="en-US" dirty="0"/>
              <a:t>                end </a:t>
            </a:r>
          </a:p>
          <a:p>
            <a:r>
              <a:rPr lang="en-US" dirty="0"/>
              <a:t>            end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//        Calculate Global Error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Calculate the Error Function </a:t>
            </a:r>
          </a:p>
          <a:p>
            <a:endParaRPr lang="en-US" dirty="0"/>
          </a:p>
          <a:p>
            <a:r>
              <a:rPr lang="en-US" dirty="0"/>
              <a:t>    end </a:t>
            </a:r>
          </a:p>
          <a:p>
            <a:endParaRPr lang="en-US" dirty="0"/>
          </a:p>
          <a:p>
            <a:r>
              <a:rPr lang="en-US" dirty="0"/>
              <a:t>while ((maximum  number of iterations &lt; than specified) AND </a:t>
            </a:r>
          </a:p>
          <a:p>
            <a:r>
              <a:rPr lang="en-US" dirty="0"/>
              <a:t>          (Error Function is &gt; than specified))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23646"/>
            <a:ext cx="457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Assign all network inputs and output </a:t>
            </a:r>
          </a:p>
          <a:p>
            <a:r>
              <a:rPr lang="en-US" dirty="0"/>
              <a:t>Initialize all weights with small random numbers, typically between -1 and 1 </a:t>
            </a:r>
          </a:p>
          <a:p>
            <a:endParaRPr lang="en-US" dirty="0"/>
          </a:p>
          <a:p>
            <a:r>
              <a:rPr lang="en-US" dirty="0"/>
              <a:t>repeat </a:t>
            </a:r>
          </a:p>
          <a:p>
            <a:endParaRPr lang="en-US" dirty="0"/>
          </a:p>
          <a:p>
            <a:r>
              <a:rPr lang="en-US" dirty="0"/>
              <a:t>    for every pattern in the training set </a:t>
            </a:r>
          </a:p>
          <a:p>
            <a:endParaRPr lang="en-US" dirty="0"/>
          </a:p>
          <a:p>
            <a:r>
              <a:rPr lang="en-US" dirty="0"/>
              <a:t>        Present the pattern to the network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//        Propagated the input forward through the network:</a:t>
            </a:r>
          </a:p>
          <a:p>
            <a:r>
              <a:rPr lang="en-US" dirty="0"/>
              <a:t>            for each layer in the network </a:t>
            </a:r>
          </a:p>
          <a:p>
            <a:r>
              <a:rPr lang="en-US" dirty="0"/>
              <a:t>                for every node in the layer </a:t>
            </a:r>
          </a:p>
          <a:p>
            <a:r>
              <a:rPr lang="en-US" dirty="0"/>
              <a:t>                    1. Calculate the weight sum of the inputs to the node </a:t>
            </a:r>
          </a:p>
          <a:p>
            <a:r>
              <a:rPr lang="en-US" dirty="0"/>
              <a:t>                    2. Add the threshold to the sum </a:t>
            </a:r>
          </a:p>
          <a:p>
            <a:r>
              <a:rPr lang="en-US" dirty="0"/>
              <a:t>                    3. Calculate the activation for the node </a:t>
            </a:r>
          </a:p>
          <a:p>
            <a:r>
              <a:rPr lang="en-US" dirty="0"/>
              <a:t>                end </a:t>
            </a:r>
          </a:p>
          <a:p>
            <a:r>
              <a:rPr lang="en-US" dirty="0"/>
              <a:t>            end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8788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An MLP is often used for classification, with each output corresponding to a different binary class </a:t>
            </a:r>
            <a:endParaRPr lang="en-US" sz="2400" dirty="0" smtClean="0"/>
          </a:p>
          <a:p>
            <a:pPr lvl="1" algn="just"/>
            <a:r>
              <a:rPr lang="en-US" sz="2400" dirty="0" smtClean="0"/>
              <a:t>e.g</a:t>
            </a:r>
            <a:r>
              <a:rPr lang="en-US" sz="2400" dirty="0"/>
              <a:t>., spam/ham, urgent/not-urgent, and so </a:t>
            </a:r>
            <a:r>
              <a:rPr lang="en-US" sz="2400" dirty="0" smtClean="0"/>
              <a:t>on. 	</a:t>
            </a:r>
          </a:p>
          <a:p>
            <a:pPr lvl="1" algn="just"/>
            <a:r>
              <a:rPr lang="en-US" sz="2400" dirty="0" smtClean="0"/>
              <a:t>When </a:t>
            </a:r>
            <a:r>
              <a:rPr lang="en-US" sz="2400" dirty="0"/>
              <a:t>the classes are exclusive (e.g., classes 0 through 9 for digit image classification), the output layer is typically modified by replacing the individual activation functions by a shared </a:t>
            </a:r>
            <a:r>
              <a:rPr lang="en-US" sz="2400" i="1" dirty="0" err="1"/>
              <a:t>softmax</a:t>
            </a:r>
            <a:r>
              <a:rPr lang="en-US" sz="2400" dirty="0"/>
              <a:t> </a:t>
            </a:r>
            <a:r>
              <a:rPr lang="en-US" sz="2400" dirty="0" smtClean="0"/>
              <a:t>function.</a:t>
            </a:r>
          </a:p>
          <a:p>
            <a:pPr marL="393192" lvl="1" indent="0" algn="just">
              <a:buNone/>
            </a:pPr>
            <a:endParaRPr lang="en-US" sz="2400" dirty="0" smtClean="0"/>
          </a:p>
          <a:p>
            <a:pPr lvl="1" algn="just"/>
            <a:r>
              <a:rPr lang="en-US" sz="2400" dirty="0" smtClean="0"/>
              <a:t>The </a:t>
            </a:r>
            <a:r>
              <a:rPr lang="en-US" sz="2400" dirty="0"/>
              <a:t>output of each neuron corresponds to the estimated probability of the corresponding class. </a:t>
            </a:r>
            <a:endParaRPr lang="en-US" sz="2400" dirty="0" smtClean="0"/>
          </a:p>
          <a:p>
            <a:pPr marL="393192" lvl="1" indent="0" algn="just">
              <a:buNone/>
            </a:pPr>
            <a:endParaRPr lang="en-US" sz="2400" dirty="0" smtClean="0"/>
          </a:p>
          <a:p>
            <a:pPr marL="393192" lvl="1" indent="0" algn="just">
              <a:buNone/>
            </a:pPr>
            <a:r>
              <a:rPr lang="en-US" sz="2400" dirty="0" smtClean="0"/>
              <a:t>Note </a:t>
            </a:r>
            <a:r>
              <a:rPr lang="en-US" sz="2400" dirty="0"/>
              <a:t>that the signal flows only in one direction (from the inputs to the outputs), so this architecture is an example of a </a:t>
            </a:r>
            <a:r>
              <a:rPr lang="en-US" sz="2400" i="1" dirty="0" err="1"/>
              <a:t>feedforward</a:t>
            </a:r>
            <a:r>
              <a:rPr lang="en-US" sz="2400" i="1" dirty="0"/>
              <a:t> neural network</a:t>
            </a:r>
            <a:r>
              <a:rPr lang="en-US" sz="2400" dirty="0"/>
              <a:t> (FNN).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799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9" y="1045657"/>
            <a:ext cx="6777756" cy="5217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48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/>
          <a:lstStyle/>
          <a:p>
            <a:pPr algn="just"/>
            <a:r>
              <a:rPr lang="en-US" dirty="0"/>
              <a:t>Biological neurons seem to implement a roughly sigmoid (S-shaped) activation function, so researchers stuck to sigmoid functions for a very long time. 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But </a:t>
            </a:r>
            <a:r>
              <a:rPr lang="en-US" dirty="0"/>
              <a:t>it turns out that the </a:t>
            </a:r>
            <a:r>
              <a:rPr lang="en-US" dirty="0" err="1"/>
              <a:t>ReLU</a:t>
            </a:r>
            <a:r>
              <a:rPr lang="en-US" dirty="0"/>
              <a:t> activation function generally works better in ANNs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79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36205"/>
            <a:ext cx="7196760" cy="468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1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Multi Layer Perceptron - Getting Started with TensorFlow [Book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512453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24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MLP with Back propagation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Rumelhart</a:t>
            </a:r>
            <a:r>
              <a:rPr lang="en-US" dirty="0" smtClean="0"/>
              <a:t> </a:t>
            </a:r>
            <a:r>
              <a:rPr lang="en-US" dirty="0"/>
              <a:t> introducing the </a:t>
            </a:r>
            <a:r>
              <a:rPr lang="en-US" i="1" dirty="0" smtClean="0"/>
              <a:t>back propagation</a:t>
            </a:r>
            <a:r>
              <a:rPr lang="en-US" dirty="0"/>
              <a:t> training </a:t>
            </a:r>
            <a:r>
              <a:rPr lang="en-US" dirty="0" smtClean="0"/>
              <a:t>algorithm for MLP.  </a:t>
            </a:r>
          </a:p>
          <a:p>
            <a:pPr algn="just"/>
            <a:r>
              <a:rPr lang="en-GB" b="1" dirty="0" smtClean="0"/>
              <a:t>BP </a:t>
            </a:r>
            <a:r>
              <a:rPr lang="en-GB" b="1" dirty="0"/>
              <a:t>has two </a:t>
            </a:r>
            <a:r>
              <a:rPr lang="en-GB" b="1" dirty="0" smtClean="0"/>
              <a:t>phases: </a:t>
            </a:r>
            <a:r>
              <a:rPr lang="en-GB" dirty="0" smtClean="0"/>
              <a:t>Forward Pass and Backward Pass</a:t>
            </a:r>
          </a:p>
          <a:p>
            <a:r>
              <a:rPr lang="en-GB" b="1" dirty="0" smtClean="0"/>
              <a:t>Forward </a:t>
            </a:r>
            <a:r>
              <a:rPr lang="en-GB" b="1" dirty="0"/>
              <a:t>pass phase</a:t>
            </a:r>
            <a:r>
              <a:rPr lang="en-GB" dirty="0"/>
              <a:t>: computes ‘functional signal’, feed forward </a:t>
            </a:r>
            <a:r>
              <a:rPr lang="en-GB" dirty="0" smtClean="0"/>
              <a:t> propagation </a:t>
            </a:r>
            <a:r>
              <a:rPr lang="en-GB" dirty="0"/>
              <a:t>of input pattern signals through </a:t>
            </a:r>
            <a:r>
              <a:rPr lang="en-GB" dirty="0" smtClean="0"/>
              <a:t>network </a:t>
            </a:r>
          </a:p>
          <a:p>
            <a:pPr lvl="1"/>
            <a:r>
              <a:rPr lang="en-US" dirty="0"/>
              <a:t>For each training instance, the algorithm feeds it to the network and computes the output of every neuron in each consecutive </a:t>
            </a:r>
            <a:r>
              <a:rPr lang="en-US" dirty="0" smtClean="0"/>
              <a:t>layer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GB" b="1" dirty="0" smtClean="0"/>
              <a:t>Backward </a:t>
            </a:r>
            <a:r>
              <a:rPr lang="en-GB" b="1" dirty="0"/>
              <a:t>pass phase</a:t>
            </a:r>
            <a:r>
              <a:rPr lang="en-GB" dirty="0"/>
              <a:t>:  computes ‘error signal’, </a:t>
            </a:r>
            <a:r>
              <a:rPr lang="en-GB" i="1" dirty="0">
                <a:solidFill>
                  <a:schemeClr val="tx2"/>
                </a:solidFill>
              </a:rPr>
              <a:t>propagates</a:t>
            </a:r>
            <a:r>
              <a:rPr lang="en-GB" dirty="0"/>
              <a:t> </a:t>
            </a:r>
            <a:r>
              <a:rPr lang="en-GB" dirty="0" smtClean="0"/>
              <a:t>the </a:t>
            </a:r>
            <a:r>
              <a:rPr lang="en-GB" dirty="0"/>
              <a:t>error </a:t>
            </a:r>
            <a:r>
              <a:rPr lang="en-GB" i="1" dirty="0">
                <a:solidFill>
                  <a:schemeClr val="tx2"/>
                </a:solidFill>
              </a:rPr>
              <a:t>backwards</a:t>
            </a:r>
            <a:r>
              <a:rPr lang="en-GB" dirty="0"/>
              <a:t>  through network starting at output units </a:t>
            </a:r>
            <a:r>
              <a:rPr lang="en-GB" dirty="0" smtClean="0"/>
              <a:t>(</a:t>
            </a:r>
            <a:r>
              <a:rPr lang="en-GB" dirty="0"/>
              <a:t>where the error is the difference between actual and desired </a:t>
            </a:r>
            <a:r>
              <a:rPr lang="en-GB" dirty="0" smtClean="0"/>
              <a:t> output </a:t>
            </a:r>
            <a:r>
              <a:rPr lang="en-GB" dirty="0"/>
              <a:t>values) </a:t>
            </a:r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79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It </a:t>
            </a:r>
            <a:r>
              <a:rPr lang="en-US" dirty="0"/>
              <a:t>then proceeds to measure how much of these error contributions came from each neuron in the previous hidden layer—and so on until the algorithm reaches the input layer.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reverse pass efficiently measures the error gradient across all the connection weights in the network by propagating the error gradient backward in the network (hence the name of the algorithm).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309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For </a:t>
            </a:r>
            <a:r>
              <a:rPr lang="en-US" dirty="0"/>
              <a:t>each training instance the </a:t>
            </a:r>
            <a:r>
              <a:rPr lang="en-US" dirty="0" smtClean="0"/>
              <a:t>back propagation </a:t>
            </a:r>
            <a:r>
              <a:rPr lang="en-US" dirty="0"/>
              <a:t>algorithm </a:t>
            </a:r>
            <a:r>
              <a:rPr lang="en-US" dirty="0" smtClean="0"/>
              <a:t>:</a:t>
            </a:r>
          </a:p>
          <a:p>
            <a:pPr marL="880110" lvl="1" indent="-514350" algn="just">
              <a:buFont typeface="+mj-lt"/>
              <a:buAutoNum type="arabicPeriod"/>
            </a:pPr>
            <a:r>
              <a:rPr lang="en-US" sz="2800" dirty="0" smtClean="0"/>
              <a:t>First makes </a:t>
            </a:r>
            <a:r>
              <a:rPr lang="en-US" sz="2800" dirty="0"/>
              <a:t>a prediction (forward pass), </a:t>
            </a:r>
            <a:endParaRPr lang="en-US" sz="2800" dirty="0" smtClean="0"/>
          </a:p>
          <a:p>
            <a:pPr marL="880110" lvl="1" indent="-514350" algn="just">
              <a:buFont typeface="+mj-lt"/>
              <a:buAutoNum type="arabicPeriod"/>
            </a:pPr>
            <a:r>
              <a:rPr lang="en-US" sz="2800" dirty="0" smtClean="0"/>
              <a:t>Measures the </a:t>
            </a:r>
            <a:r>
              <a:rPr lang="en-US" sz="2800" dirty="0"/>
              <a:t>error, </a:t>
            </a:r>
            <a:endParaRPr lang="en-US" sz="2800" dirty="0" smtClean="0"/>
          </a:p>
          <a:p>
            <a:pPr marL="880110" lvl="1" indent="-514350" algn="just">
              <a:buFont typeface="+mj-lt"/>
              <a:buAutoNum type="arabicPeriod"/>
            </a:pPr>
            <a:r>
              <a:rPr lang="en-US" sz="2800" dirty="0" smtClean="0"/>
              <a:t>Then goes </a:t>
            </a:r>
            <a:r>
              <a:rPr lang="en-US" sz="2800" dirty="0"/>
              <a:t>through each layer in reverse to </a:t>
            </a:r>
            <a:r>
              <a:rPr lang="en-US" sz="2800" b="1" i="1" dirty="0"/>
              <a:t>measure the error contribution</a:t>
            </a:r>
            <a:r>
              <a:rPr lang="en-US" sz="2800" dirty="0"/>
              <a:t> from each connection (reverse pass), </a:t>
            </a:r>
            <a:endParaRPr lang="en-US" sz="2800" dirty="0" smtClean="0"/>
          </a:p>
          <a:p>
            <a:pPr marL="880110" lvl="1" indent="-514350" algn="just">
              <a:buFont typeface="+mj-lt"/>
              <a:buAutoNum type="arabicPeriod"/>
            </a:pPr>
            <a:r>
              <a:rPr lang="en-US" sz="2800" dirty="0" smtClean="0"/>
              <a:t>and </a:t>
            </a:r>
            <a:r>
              <a:rPr lang="en-US" sz="2800" dirty="0"/>
              <a:t>finally slightly tweaks the connection weights to reduce the error (Gradient Descent step</a:t>
            </a:r>
            <a:r>
              <a:rPr lang="en-US" sz="2800" dirty="0" smtClean="0"/>
              <a:t>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61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492664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Key change </a:t>
            </a:r>
            <a:r>
              <a:rPr lang="en-US" sz="4000" b="1" dirty="0"/>
              <a:t>to the MLP’s </a:t>
            </a:r>
            <a:r>
              <a:rPr lang="en-US" sz="4000" b="1" dirty="0" smtClean="0"/>
              <a:t>architecture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To work algorithm properly , </a:t>
            </a:r>
          </a:p>
          <a:p>
            <a:pPr lvl="1" algn="just"/>
            <a:r>
              <a:rPr lang="en-US" sz="2400" dirty="0" smtClean="0"/>
              <a:t>the </a:t>
            </a:r>
            <a:r>
              <a:rPr lang="en-US" sz="2400" dirty="0"/>
              <a:t>step function replaced with the logistic function, </a:t>
            </a:r>
            <a:r>
              <a:rPr lang="en-US" sz="2400" i="1" dirty="0"/>
              <a:t>σ</a:t>
            </a:r>
            <a:r>
              <a:rPr lang="en-US" sz="2400" dirty="0"/>
              <a:t>(</a:t>
            </a:r>
            <a:r>
              <a:rPr lang="en-US" sz="2400" i="1" dirty="0"/>
              <a:t>z</a:t>
            </a:r>
            <a:r>
              <a:rPr lang="en-US" sz="2400" dirty="0"/>
              <a:t>) = 1 / (1 + </a:t>
            </a:r>
            <a:r>
              <a:rPr lang="en-US" sz="2400" dirty="0" err="1"/>
              <a:t>exp</a:t>
            </a:r>
            <a:r>
              <a:rPr lang="en-US" sz="2400" dirty="0" smtClean="0"/>
              <a:t>(–</a:t>
            </a:r>
            <a:r>
              <a:rPr lang="en-US" sz="2400" i="1" dirty="0" smtClean="0"/>
              <a:t>z</a:t>
            </a:r>
            <a:r>
              <a:rPr lang="en-US" sz="2400" dirty="0" smtClean="0"/>
              <a:t>)). </a:t>
            </a:r>
          </a:p>
          <a:p>
            <a:pPr algn="just"/>
            <a:r>
              <a:rPr lang="en-US" sz="2400" dirty="0" smtClean="0"/>
              <a:t>Because ,</a:t>
            </a:r>
          </a:p>
          <a:p>
            <a:pPr lvl="1" algn="just"/>
            <a:r>
              <a:rPr lang="en-US" sz="2400" dirty="0" smtClean="0"/>
              <a:t>The step function contains only flat segments - Gradient Descent cannot move on a flat surface</a:t>
            </a:r>
          </a:p>
          <a:p>
            <a:pPr lvl="1" algn="just"/>
            <a:r>
              <a:rPr lang="en-US" sz="2400" dirty="0" smtClean="0"/>
              <a:t>The logistic function has a well-defined nonzero derivative everywhere, allowing Gradient Descent to make some progress at every step. </a:t>
            </a:r>
          </a:p>
          <a:p>
            <a:pPr algn="just"/>
            <a:r>
              <a:rPr lang="en-US" sz="2400" dirty="0" smtClean="0"/>
              <a:t>The back propagation </a:t>
            </a:r>
            <a:r>
              <a:rPr lang="en-US" sz="2400" dirty="0"/>
              <a:t>algorithm </a:t>
            </a:r>
            <a:r>
              <a:rPr lang="en-US" sz="2400" dirty="0" smtClean="0"/>
              <a:t>also used with two more </a:t>
            </a:r>
            <a:r>
              <a:rPr lang="en-US" sz="2400" dirty="0"/>
              <a:t>popular activation functions </a:t>
            </a:r>
            <a:r>
              <a:rPr lang="en-US" sz="2400" dirty="0" smtClean="0"/>
              <a:t>:</a:t>
            </a:r>
          </a:p>
          <a:p>
            <a:pPr algn="just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5423767"/>
            <a:ext cx="2995042" cy="931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88" t="67238" r="52362"/>
          <a:stretch/>
        </p:blipFill>
        <p:spPr>
          <a:xfrm>
            <a:off x="4441009" y="5013176"/>
            <a:ext cx="4320480" cy="150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9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>
            <a:noAutofit/>
          </a:bodyPr>
          <a:lstStyle/>
          <a:p>
            <a:pPr algn="just" fontAlgn="base"/>
            <a:r>
              <a:rPr lang="en-US" sz="2400" dirty="0"/>
              <a:t>The </a:t>
            </a:r>
            <a:r>
              <a:rPr lang="en-US" sz="2400" b="1" dirty="0"/>
              <a:t>hyperbolic tangent </a:t>
            </a:r>
            <a:r>
              <a:rPr lang="en-US" sz="2400" b="1" dirty="0" smtClean="0"/>
              <a:t>function:  </a:t>
            </a:r>
            <a:r>
              <a:rPr lang="en-US" sz="2400" dirty="0" err="1"/>
              <a:t>tanh</a:t>
            </a:r>
            <a:r>
              <a:rPr lang="en-US" sz="2400" dirty="0"/>
              <a:t> (</a:t>
            </a:r>
            <a:r>
              <a:rPr lang="en-US" sz="2400" i="1" dirty="0"/>
              <a:t>z</a:t>
            </a:r>
            <a:r>
              <a:rPr lang="en-US" sz="2400" dirty="0"/>
              <a:t>) = 2</a:t>
            </a:r>
            <a:r>
              <a:rPr lang="en-US" sz="2400" i="1" dirty="0"/>
              <a:t>σ</a:t>
            </a:r>
            <a:r>
              <a:rPr lang="en-US" sz="2400" dirty="0"/>
              <a:t>(2</a:t>
            </a:r>
            <a:r>
              <a:rPr lang="en-US" sz="2400" i="1" dirty="0"/>
              <a:t>z</a:t>
            </a:r>
            <a:r>
              <a:rPr lang="en-US" sz="2400" dirty="0"/>
              <a:t>) – </a:t>
            </a:r>
            <a:r>
              <a:rPr lang="en-US" sz="2400" dirty="0" smtClean="0"/>
              <a:t>1</a:t>
            </a:r>
          </a:p>
          <a:p>
            <a:pPr lvl="1" algn="just" fontAlgn="base"/>
            <a:r>
              <a:rPr lang="en-US" sz="2400" dirty="0" smtClean="0"/>
              <a:t>It is </a:t>
            </a:r>
            <a:r>
              <a:rPr lang="en-US" sz="2400" dirty="0"/>
              <a:t>S-shaped, continuous, and differentiable, but its output value ranges from –1 to 1 (instead of 0 to 1 in the case of the logistic function), </a:t>
            </a:r>
            <a:endParaRPr lang="en-US" sz="2400" dirty="0" smtClean="0"/>
          </a:p>
          <a:p>
            <a:pPr lvl="1" algn="just" fontAlgn="base"/>
            <a:r>
              <a:rPr lang="en-US" sz="2400" dirty="0" smtClean="0"/>
              <a:t>which </a:t>
            </a:r>
            <a:r>
              <a:rPr lang="en-US" sz="2400" dirty="0"/>
              <a:t>tends to make each layer’s output more or less normalized (i.e., centered around 0) at the beginning of training. This often helps speed up convergence.</a:t>
            </a:r>
          </a:p>
          <a:p>
            <a:pPr algn="just" fontAlgn="base"/>
            <a:r>
              <a:rPr lang="en-US" sz="2400" dirty="0"/>
              <a:t>The </a:t>
            </a:r>
            <a:r>
              <a:rPr lang="en-US" sz="2400" b="1" i="1" dirty="0" err="1"/>
              <a:t>ReLU</a:t>
            </a:r>
            <a:r>
              <a:rPr lang="en-US" sz="2400" b="1" i="1" dirty="0"/>
              <a:t> </a:t>
            </a:r>
            <a:r>
              <a:rPr lang="en-US" sz="2400" b="1" i="1" dirty="0" smtClean="0"/>
              <a:t>function:  </a:t>
            </a:r>
            <a:r>
              <a:rPr lang="en-US" sz="2400" dirty="0" err="1" smtClean="0"/>
              <a:t>ReLU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i="1" dirty="0"/>
              <a:t>z</a:t>
            </a:r>
            <a:r>
              <a:rPr lang="en-US" sz="2400" dirty="0"/>
              <a:t>) = max (0, </a:t>
            </a:r>
            <a:r>
              <a:rPr lang="en-US" sz="2400" i="1" dirty="0"/>
              <a:t>z</a:t>
            </a:r>
            <a:r>
              <a:rPr lang="en-US" sz="2400" dirty="0"/>
              <a:t>). </a:t>
            </a:r>
            <a:endParaRPr lang="en-US" sz="2400" dirty="0" smtClean="0"/>
          </a:p>
          <a:p>
            <a:pPr lvl="1" algn="just" fontAlgn="base"/>
            <a:r>
              <a:rPr lang="en-US" sz="2400" dirty="0" smtClean="0"/>
              <a:t>It </a:t>
            </a:r>
            <a:r>
              <a:rPr lang="en-US" sz="2400" dirty="0"/>
              <a:t>is continuous but unfortunately not differentiable at </a:t>
            </a:r>
            <a:r>
              <a:rPr lang="en-US" sz="2400" i="1" dirty="0"/>
              <a:t>z</a:t>
            </a:r>
            <a:r>
              <a:rPr lang="en-US" sz="2400" dirty="0"/>
              <a:t> = 0 (the slope changes abruptly, which can make Gradient Descent bounce around). </a:t>
            </a:r>
            <a:endParaRPr lang="en-US" sz="2400" dirty="0" smtClean="0"/>
          </a:p>
          <a:p>
            <a:pPr lvl="1" algn="just" fontAlgn="base"/>
            <a:r>
              <a:rPr lang="en-US" sz="2400" dirty="0" smtClean="0"/>
              <a:t>In practice </a:t>
            </a:r>
            <a:r>
              <a:rPr lang="en-US" sz="2400" dirty="0"/>
              <a:t>it works very well and has the advantage of being fast to compute. </a:t>
            </a:r>
            <a:endParaRPr lang="en-US" sz="2400" dirty="0" smtClean="0"/>
          </a:p>
          <a:p>
            <a:pPr lvl="1" algn="just" fontAlgn="base"/>
            <a:r>
              <a:rPr lang="en-US" sz="2400" dirty="0" smtClean="0"/>
              <a:t>Most </a:t>
            </a:r>
            <a:r>
              <a:rPr lang="en-US" sz="2400" dirty="0"/>
              <a:t>importantly, the fact that it does not have a maximum output value also helps reduce some issues during Gradient </a:t>
            </a:r>
            <a:r>
              <a:rPr lang="en-US" sz="2400" dirty="0" smtClean="0"/>
              <a:t>Descent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3942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0728"/>
            <a:ext cx="6048672" cy="371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4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12539</TotalTime>
  <Words>564</Words>
  <Application>Microsoft Office PowerPoint</Application>
  <PresentationFormat>On-screen Show (4:3)</PresentationFormat>
  <Paragraphs>121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Document</vt:lpstr>
      <vt:lpstr>PowerPoint Presentation</vt:lpstr>
      <vt:lpstr>PowerPoint Presentation</vt:lpstr>
      <vt:lpstr>PowerPoint Presentation</vt:lpstr>
      <vt:lpstr>MLP with Back propagation</vt:lpstr>
      <vt:lpstr>PowerPoint Presentation</vt:lpstr>
      <vt:lpstr>PowerPoint Presentation</vt:lpstr>
      <vt:lpstr>Key change to the MLP’s architecture</vt:lpstr>
      <vt:lpstr>PowerPoint Presentation</vt:lpstr>
      <vt:lpstr>PowerPoint Presentation</vt:lpstr>
      <vt:lpstr>Conceptually: Forward Activity - Backward Error</vt:lpstr>
      <vt:lpstr>Forward Propagation of Activity</vt:lpstr>
      <vt:lpstr>Step 3. Back-propagation of error</vt:lpstr>
      <vt:lpstr>‘Back-prop’ algorithm summary (with NO Maths!)</vt:lpstr>
      <vt:lpstr>‘Back-prop’ algorithm summary  (with Maths!)   (Not Examinable)</vt:lpstr>
      <vt:lpstr>MLP/BP: A worked example</vt:lpstr>
      <vt:lpstr>Worked example: Forward Pass</vt:lpstr>
      <vt:lpstr>Worked example: Forward Pass</vt:lpstr>
      <vt:lpstr>Worked example: Backward Pass</vt:lpstr>
      <vt:lpstr>Worked example: Update Weights Using Generalized Delta Rule (BP)</vt:lpstr>
      <vt:lpstr>Similarly for the all weights wij:</vt:lpstr>
      <vt:lpstr>Verification that it works</vt:lpstr>
      <vt:lpstr>PowerPoint Presentation</vt:lpstr>
      <vt:lpstr>PowerPoint Presentation</vt:lpstr>
      <vt:lpstr>PowerPoint Presentation</vt:lpstr>
      <vt:lpstr>PowerPoint Presentation</vt:lpstr>
      <vt:lpstr>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Artificial Neural Networks</dc:title>
  <dc:creator>Admin</dc:creator>
  <cp:lastModifiedBy>Admin</cp:lastModifiedBy>
  <cp:revision>150</cp:revision>
  <dcterms:created xsi:type="dcterms:W3CDTF">2019-06-07T04:11:56Z</dcterms:created>
  <dcterms:modified xsi:type="dcterms:W3CDTF">2023-09-07T04:33:37Z</dcterms:modified>
</cp:coreProperties>
</file>