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9" r:id="rId4"/>
    <p:sldId id="275" r:id="rId5"/>
    <p:sldId id="260" r:id="rId6"/>
    <p:sldId id="261" r:id="rId7"/>
    <p:sldId id="271" r:id="rId8"/>
    <p:sldId id="278" r:id="rId9"/>
    <p:sldId id="273" r:id="rId10"/>
    <p:sldId id="262" r:id="rId11"/>
    <p:sldId id="263" r:id="rId12"/>
    <p:sldId id="264" r:id="rId13"/>
    <p:sldId id="265" r:id="rId14"/>
    <p:sldId id="266" r:id="rId15"/>
    <p:sldId id="267" r:id="rId16"/>
    <p:sldId id="268" r:id="rId17"/>
    <p:sldId id="269" r:id="rId18"/>
    <p:sldId id="281" r:id="rId19"/>
    <p:sldId id="277" r:id="rId20"/>
    <p:sldId id="279" r:id="rId21"/>
    <p:sldId id="280" r:id="rId22"/>
    <p:sldId id="276" r:id="rId23"/>
    <p:sldId id="274"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7754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895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064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4130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2621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3680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60856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556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22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57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2629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650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6448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480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107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467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5/25/2020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5385740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athworld.wolfram.com/TravelingSalesmanProble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4025"/>
            <a:ext cx="9049555" cy="1131440"/>
          </a:xfrm>
        </p:spPr>
        <p:txBody>
          <a:bodyPr>
            <a:normAutofit fontScale="90000"/>
          </a:bodyPr>
          <a:lstStyle/>
          <a:p>
            <a:pPr algn="ct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Automated Itinerary Planning</a:t>
            </a:r>
            <a:r>
              <a:rPr lang="en-US" sz="3200" dirty="0" smtClean="0"/>
              <a:t/>
            </a:r>
            <a:br>
              <a:rPr lang="en-US" sz="3200" dirty="0" smtClean="0"/>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56834"/>
            <a:ext cx="8637431" cy="2250583"/>
          </a:xfrm>
        </p:spPr>
        <p:txBody>
          <a:bodyPr>
            <a:normAutofit/>
          </a:bodyPr>
          <a:lstStyle/>
          <a:p>
            <a:pPr algn="ctr">
              <a:lnSpc>
                <a:spcPct val="100000"/>
              </a:lnSpc>
              <a:spcBef>
                <a:spcPts val="0"/>
              </a:spcBef>
            </a:pPr>
            <a:endParaRPr lang="en-US" sz="18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3000777" y="737332"/>
            <a:ext cx="6096000" cy="2911053"/>
          </a:xfrm>
          <a:prstGeom prst="rect">
            <a:avLst/>
          </a:prstGeom>
        </p:spPr>
        <p:txBody>
          <a:bodyPr>
            <a:spAutoFit/>
          </a:bodyPr>
          <a:lstStyle/>
          <a:p>
            <a:pPr algn="ctr">
              <a:lnSpc>
                <a:spcPts val="1665"/>
              </a:lnSpc>
            </a:pP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Project </a:t>
            </a:r>
            <a:r>
              <a:rPr lang="en-US" sz="1600" b="1" dirty="0" smtClean="0">
                <a:latin typeface="Times New Roman" panose="02020603050405020304" pitchFamily="18" charset="0"/>
                <a:ea typeface="Calibri" panose="020F0502020204030204" pitchFamily="34" charset="0"/>
                <a:cs typeface="Arial" panose="020B0604020202020204" pitchFamily="34" charset="0"/>
              </a:rPr>
              <a:t>Progress </a:t>
            </a:r>
            <a:r>
              <a:rPr lang="en-US" sz="1600" b="1" dirty="0">
                <a:latin typeface="Times New Roman" panose="02020603050405020304" pitchFamily="18" charset="0"/>
                <a:ea typeface="Calibri" panose="020F0502020204030204" pitchFamily="34" charset="0"/>
                <a:cs typeface="Arial" panose="020B0604020202020204" pitchFamily="34" charset="0"/>
              </a:rPr>
              <a:t>Report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spcAft>
                <a:spcPts val="3000"/>
              </a:spcAft>
            </a:pPr>
            <a:r>
              <a:rPr lang="en-US" sz="1600" b="1" dirty="0" smtClean="0">
                <a:latin typeface="Times New Roman" panose="02020603050405020304" pitchFamily="18" charset="0"/>
                <a:ea typeface="Calibri" panose="020F0502020204030204" pitchFamily="34" charset="0"/>
                <a:cs typeface="Arial" panose="020B0604020202020204" pitchFamily="34" charset="0"/>
              </a:rPr>
              <a:t>January-May 2018</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 </a:t>
            </a:r>
            <a:r>
              <a:rPr lang="en-US" sz="1600" b="1" dirty="0" smtClean="0">
                <a:latin typeface="Times New Roman" panose="02020603050405020304" pitchFamily="18" charset="0"/>
                <a:ea typeface="Calibri" panose="020F0502020204030204" pitchFamily="34" charset="0"/>
                <a:cs typeface="Arial" panose="020B0604020202020204" pitchFamily="34" charset="0"/>
              </a:rPr>
              <a:t>By</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Shaurya Purohit (159102119</a:t>
            </a:r>
            <a:r>
              <a:rPr lang="en-US" sz="1600" b="1" dirty="0" smtClean="0">
                <a:latin typeface="Times New Roman" panose="02020603050405020304" pitchFamily="18" charset="0"/>
                <a:ea typeface="Calibri" panose="020F0502020204030204" pitchFamily="34" charset="0"/>
                <a:cs typeface="Arial" panose="020B0604020202020204" pitchFamily="34" charset="0"/>
              </a:rPr>
              <a:t>)</a:t>
            </a:r>
            <a:r>
              <a:rPr lang="en-US" sz="1600" b="1" dirty="0">
                <a:latin typeface="Times New Roman" panose="02020603050405020304" pitchFamily="18" charset="0"/>
                <a:ea typeface="Calibri" panose="020F0502020204030204" pitchFamily="34" charset="0"/>
                <a:cs typeface="Arial" panose="020B0604020202020204" pitchFamily="34" charset="0"/>
              </a:rPr>
              <a:t> </a:t>
            </a:r>
            <a:endParaRPr lang="en-US" sz="1600" b="1" dirty="0" smtClean="0">
              <a:latin typeface="Times New Roman" panose="02020603050405020304" pitchFamily="18" charset="0"/>
              <a:ea typeface="Calibri" panose="020F0502020204030204" pitchFamily="34" charset="0"/>
              <a:cs typeface="Arial" panose="020B0604020202020204" pitchFamily="34" charset="0"/>
            </a:endParaRPr>
          </a:p>
          <a:p>
            <a:pPr algn="ctr"/>
            <a:r>
              <a:rPr lang="en-US" sz="1600" b="1" dirty="0" smtClean="0">
                <a:latin typeface="Times New Roman" panose="02020603050405020304" pitchFamily="18" charset="0"/>
                <a:ea typeface="Calibri" panose="020F0502020204030204" pitchFamily="34" charset="0"/>
                <a:cs typeface="Arial" panose="020B0604020202020204" pitchFamily="34" charset="0"/>
              </a:rPr>
              <a:t>Shaurya </a:t>
            </a:r>
            <a:r>
              <a:rPr lang="en-US" sz="1600" b="1" dirty="0" err="1" smtClean="0">
                <a:latin typeface="Times New Roman" panose="02020603050405020304" pitchFamily="18" charset="0"/>
                <a:ea typeface="Calibri" panose="020F0502020204030204" pitchFamily="34" charset="0"/>
                <a:cs typeface="Arial" panose="020B0604020202020204" pitchFamily="34" charset="0"/>
              </a:rPr>
              <a:t>Shikher</a:t>
            </a:r>
            <a:r>
              <a:rPr lang="en-US" sz="1600" b="1" dirty="0" smtClean="0">
                <a:latin typeface="Times New Roman" panose="02020603050405020304" pitchFamily="18" charset="0"/>
                <a:ea typeface="Calibri" panose="020F0502020204030204" pitchFamily="34" charset="0"/>
                <a:cs typeface="Arial" panose="020B0604020202020204" pitchFamily="34" charset="0"/>
              </a:rPr>
              <a:t> (159102120)</a:t>
            </a: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S</a:t>
            </a:r>
            <a:r>
              <a:rPr lang="en-US" sz="1600" b="1" dirty="0" smtClean="0">
                <a:latin typeface="Times New Roman" panose="02020603050405020304" pitchFamily="18" charset="0"/>
                <a:ea typeface="Calibri" panose="020F0502020204030204" pitchFamily="34" charset="0"/>
                <a:cs typeface="Arial" panose="020B0604020202020204" pitchFamily="34" charset="0"/>
              </a:rPr>
              <a:t>wapnil </a:t>
            </a:r>
            <a:r>
              <a:rPr lang="en-US" sz="1600" b="1" dirty="0" err="1" smtClean="0">
                <a:latin typeface="Times New Roman" panose="02020603050405020304" pitchFamily="18" charset="0"/>
                <a:ea typeface="Calibri" panose="020F0502020204030204" pitchFamily="34" charset="0"/>
                <a:cs typeface="Arial" panose="020B0604020202020204" pitchFamily="34" charset="0"/>
              </a:rPr>
              <a:t>Rawat</a:t>
            </a:r>
            <a:r>
              <a:rPr lang="en-US" sz="1600" b="1" dirty="0" smtClean="0">
                <a:latin typeface="Times New Roman" panose="02020603050405020304" pitchFamily="18" charset="0"/>
                <a:ea typeface="Calibri" panose="020F0502020204030204" pitchFamily="34" charset="0"/>
                <a:cs typeface="Arial" panose="020B0604020202020204" pitchFamily="34" charset="0"/>
              </a:rPr>
              <a:t> (159102138)</a:t>
            </a:r>
          </a:p>
          <a:p>
            <a:pPr algn="ctr"/>
            <a:r>
              <a:rPr lang="en-US" sz="1600" b="1" dirty="0" err="1" smtClean="0">
                <a:latin typeface="Times New Roman" panose="02020603050405020304" pitchFamily="18" charset="0"/>
                <a:ea typeface="Calibri" panose="020F0502020204030204" pitchFamily="34" charset="0"/>
                <a:cs typeface="Arial" panose="020B0604020202020204" pitchFamily="34" charset="0"/>
              </a:rPr>
              <a:t>Saamarth</a:t>
            </a:r>
            <a:r>
              <a:rPr lang="en-US" sz="1600" b="1" dirty="0" smtClean="0">
                <a:latin typeface="Times New Roman" panose="02020603050405020304" pitchFamily="18" charset="0"/>
                <a:ea typeface="Calibri" panose="020F0502020204030204" pitchFamily="34" charset="0"/>
                <a:cs typeface="Arial" panose="020B0604020202020204" pitchFamily="34" charset="0"/>
              </a:rPr>
              <a:t> </a:t>
            </a:r>
            <a:r>
              <a:rPr lang="en-US" sz="1600" b="1" dirty="0" err="1" smtClean="0">
                <a:latin typeface="Times New Roman" panose="02020603050405020304" pitchFamily="18" charset="0"/>
                <a:ea typeface="Calibri" panose="020F0502020204030204" pitchFamily="34" charset="0"/>
                <a:cs typeface="Arial" panose="020B0604020202020204" pitchFamily="34" charset="0"/>
              </a:rPr>
              <a:t>Rastogi</a:t>
            </a:r>
            <a:r>
              <a:rPr lang="en-US" sz="1600" b="1" dirty="0" smtClean="0">
                <a:latin typeface="Times New Roman" panose="02020603050405020304" pitchFamily="18" charset="0"/>
                <a:ea typeface="Calibri" panose="020F0502020204030204" pitchFamily="34" charset="0"/>
                <a:cs typeface="Arial" panose="020B0604020202020204" pitchFamily="34" charset="0"/>
              </a:rPr>
              <a:t> (159108111)</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Manipal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012" y="3494995"/>
            <a:ext cx="3269646" cy="110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000777" y="4730921"/>
            <a:ext cx="6259133" cy="1815882"/>
          </a:xfrm>
          <a:prstGeom prst="rect">
            <a:avLst/>
          </a:prstGeom>
        </p:spPr>
        <p:txBody>
          <a:bodyPr wrap="square">
            <a:spAutoFit/>
          </a:bodyPr>
          <a:lstStyle/>
          <a:p>
            <a:pPr algn="ct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Information Technology</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gn="ct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MANIPAL UNIVERSITY JAIPUR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JAIPUR-303007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RAJASTHAN, INDIA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
            </a:r>
            <a:br>
              <a:rPr lang="en-US" sz="1400" b="1" dirty="0">
                <a:latin typeface="Times New Roman" panose="02020603050405020304" pitchFamily="18" charset="0"/>
                <a:ea typeface="Calibri" panose="020F0502020204030204" pitchFamily="34" charset="0"/>
                <a:cs typeface="Times New Roman" panose="02020603050405020304" pitchFamily="18" charset="0"/>
              </a:rPr>
            </a:b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May 2018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116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t>USE CASE</a:t>
            </a:r>
            <a:endParaRPr lang="en-US" sz="2400" b="1" u="sng" dirty="0"/>
          </a:p>
        </p:txBody>
      </p:sp>
      <p:pic>
        <p:nvPicPr>
          <p:cNvPr id="4" name="Picture 3"/>
          <p:cNvPicPr>
            <a:picLocks noChangeAspect="1"/>
          </p:cNvPicPr>
          <p:nvPr/>
        </p:nvPicPr>
        <p:blipFill>
          <a:blip r:embed="rId2"/>
          <a:stretch>
            <a:fillRect/>
          </a:stretch>
        </p:blipFill>
        <p:spPr>
          <a:xfrm>
            <a:off x="2512412" y="1249252"/>
            <a:ext cx="7327047" cy="5082170"/>
          </a:xfrm>
          <a:prstGeom prst="rect">
            <a:avLst/>
          </a:prstGeom>
        </p:spPr>
      </p:pic>
    </p:spTree>
    <p:extLst>
      <p:ext uri="{BB962C8B-B14F-4D97-AF65-F5344CB8AC3E}">
        <p14:creationId xmlns:p14="http://schemas.microsoft.com/office/powerpoint/2010/main" val="699410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t>ENTITY RELATIONSHIP DIAGRAM</a:t>
            </a:r>
            <a:endParaRPr lang="en-US" sz="2400" b="1" u="sng" dirty="0"/>
          </a:p>
        </p:txBody>
      </p:sp>
      <p:pic>
        <p:nvPicPr>
          <p:cNvPr id="4" name="Picture 3"/>
          <p:cNvPicPr>
            <a:picLocks noChangeAspect="1"/>
          </p:cNvPicPr>
          <p:nvPr/>
        </p:nvPicPr>
        <p:blipFill>
          <a:blip r:embed="rId2"/>
          <a:stretch>
            <a:fillRect/>
          </a:stretch>
        </p:blipFill>
        <p:spPr>
          <a:xfrm>
            <a:off x="2524571" y="1304113"/>
            <a:ext cx="7327768" cy="5264112"/>
          </a:xfrm>
          <a:prstGeom prst="rect">
            <a:avLst/>
          </a:prstGeom>
        </p:spPr>
      </p:pic>
    </p:spTree>
    <p:extLst>
      <p:ext uri="{BB962C8B-B14F-4D97-AF65-F5344CB8AC3E}">
        <p14:creationId xmlns:p14="http://schemas.microsoft.com/office/powerpoint/2010/main" val="3148082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2206966" y="1790352"/>
            <a:ext cx="7353300" cy="3867150"/>
          </a:xfrm>
          <a:prstGeom prst="rect">
            <a:avLst/>
          </a:prstGeom>
        </p:spPr>
      </p:pic>
    </p:spTree>
    <p:extLst>
      <p:ext uri="{BB962C8B-B14F-4D97-AF65-F5344CB8AC3E}">
        <p14:creationId xmlns:p14="http://schemas.microsoft.com/office/powerpoint/2010/main" val="2433881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4112" y="1595437"/>
            <a:ext cx="7343775" cy="3667125"/>
          </a:xfrm>
          <a:prstGeom prst="rect">
            <a:avLst/>
          </a:prstGeom>
        </p:spPr>
      </p:pic>
    </p:spTree>
    <p:extLst>
      <p:ext uri="{BB962C8B-B14F-4D97-AF65-F5344CB8AC3E}">
        <p14:creationId xmlns:p14="http://schemas.microsoft.com/office/powerpoint/2010/main" val="473389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9350" y="1389241"/>
            <a:ext cx="8231478" cy="4595553"/>
          </a:xfrm>
          <a:prstGeom prst="rect">
            <a:avLst/>
          </a:prstGeom>
        </p:spPr>
      </p:pic>
    </p:spTree>
    <p:extLst>
      <p:ext uri="{BB962C8B-B14F-4D97-AF65-F5344CB8AC3E}">
        <p14:creationId xmlns:p14="http://schemas.microsoft.com/office/powerpoint/2010/main" val="461546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4587" y="1247774"/>
            <a:ext cx="7991543" cy="4734963"/>
          </a:xfrm>
          <a:prstGeom prst="rect">
            <a:avLst/>
          </a:prstGeom>
        </p:spPr>
      </p:pic>
    </p:spTree>
    <p:extLst>
      <p:ext uri="{BB962C8B-B14F-4D97-AF65-F5344CB8AC3E}">
        <p14:creationId xmlns:p14="http://schemas.microsoft.com/office/powerpoint/2010/main" val="321905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078062535"/>
              </p:ext>
            </p:extLst>
          </p:nvPr>
        </p:nvGraphicFramePr>
        <p:xfrm>
          <a:off x="2439029" y="1429555"/>
          <a:ext cx="8373434" cy="5035639"/>
        </p:xfrm>
        <a:graphic>
          <a:graphicData uri="http://schemas.openxmlformats.org/presentationml/2006/ole">
            <mc:AlternateContent xmlns:mc="http://schemas.openxmlformats.org/markup-compatibility/2006">
              <mc:Choice xmlns:v="urn:schemas-microsoft-com:vml" Requires="v">
                <p:oleObj spid="_x0000_s2097" name="Worksheet" r:id="rId3" imgW="16802100" imgH="8429507" progId="Excel.Sheet.12">
                  <p:embed/>
                </p:oleObj>
              </mc:Choice>
              <mc:Fallback>
                <p:oleObj name="Worksheet" r:id="rId3" imgW="16802100" imgH="8429507" progId="Excel.Sheet.12">
                  <p:embed/>
                  <p:pic>
                    <p:nvPicPr>
                      <p:cNvPr id="0" name=""/>
                      <p:cNvPicPr/>
                      <p:nvPr/>
                    </p:nvPicPr>
                    <p:blipFill>
                      <a:blip r:embed="rId4"/>
                      <a:stretch>
                        <a:fillRect/>
                      </a:stretch>
                    </p:blipFill>
                    <p:spPr>
                      <a:xfrm>
                        <a:off x="2439029" y="1429555"/>
                        <a:ext cx="8373434" cy="5035639"/>
                      </a:xfrm>
                      <a:prstGeom prst="rect">
                        <a:avLst/>
                      </a:prstGeom>
                    </p:spPr>
                  </p:pic>
                </p:oleObj>
              </mc:Fallback>
            </mc:AlternateContent>
          </a:graphicData>
        </a:graphic>
      </p:graphicFrame>
      <p:sp>
        <p:nvSpPr>
          <p:cNvPr id="5" name="TextBox 4"/>
          <p:cNvSpPr txBox="1"/>
          <p:nvPr/>
        </p:nvSpPr>
        <p:spPr>
          <a:xfrm flipH="1">
            <a:off x="3052292" y="677100"/>
            <a:ext cx="6053607" cy="400110"/>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EXCEL </a:t>
            </a:r>
            <a:r>
              <a:rPr lang="en-US" sz="2000" b="1" u="sng" dirty="0" smtClean="0">
                <a:latin typeface="Times New Roman" panose="02020603050405020304" pitchFamily="18" charset="0"/>
                <a:cs typeface="Times New Roman" panose="02020603050405020304" pitchFamily="18" charset="0"/>
              </a:rPr>
              <a:t>DATA( Data collected in form of survey)</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076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ace tab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0017" y="914401"/>
            <a:ext cx="8718997" cy="5228822"/>
          </a:xfrm>
          <a:prstGeom prst="rect">
            <a:avLst/>
          </a:prstGeom>
          <a:noFill/>
          <a:ln>
            <a:noFill/>
          </a:ln>
        </p:spPr>
      </p:pic>
      <p:sp>
        <p:nvSpPr>
          <p:cNvPr id="5" name="Rectangle 4"/>
          <p:cNvSpPr/>
          <p:nvPr/>
        </p:nvSpPr>
        <p:spPr>
          <a:xfrm>
            <a:off x="5273814" y="6143223"/>
            <a:ext cx="290650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Arial" panose="020B0604020202020204" pitchFamily="34" charset="0"/>
              </a:rPr>
              <a:t>Tourist Destinations in Jaipur</a:t>
            </a:r>
            <a:endParaRPr lang="en-US" dirty="0"/>
          </a:p>
        </p:txBody>
      </p:sp>
    </p:spTree>
    <p:extLst>
      <p:ext uri="{BB962C8B-B14F-4D97-AF65-F5344CB8AC3E}">
        <p14:creationId xmlns:p14="http://schemas.microsoft.com/office/powerpoint/2010/main" val="279671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504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5" y="150224"/>
            <a:ext cx="8911687" cy="476518"/>
          </a:xfrm>
        </p:spPr>
        <p:txBody>
          <a:bodyPr>
            <a:normAutofit fontScale="90000"/>
          </a:bodyPr>
          <a:lstStyle/>
          <a:p>
            <a:r>
              <a:rPr lang="en-US" b="1" dirty="0" smtClean="0"/>
              <a:t>RESULTS</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556" y="626743"/>
            <a:ext cx="9210412" cy="6231258"/>
          </a:xfrm>
          <a:prstGeom prst="rect">
            <a:avLst/>
          </a:prstGeom>
        </p:spPr>
      </p:pic>
      <p:sp>
        <p:nvSpPr>
          <p:cNvPr id="6" name="Title 1"/>
          <p:cNvSpPr txBox="1">
            <a:spLocks/>
          </p:cNvSpPr>
          <p:nvPr/>
        </p:nvSpPr>
        <p:spPr>
          <a:xfrm>
            <a:off x="1781556" y="6108363"/>
            <a:ext cx="8911687" cy="5907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000" b="1" dirty="0" smtClean="0"/>
              <a:t>Ant Colony Optimization</a:t>
            </a:r>
            <a:endParaRPr lang="en-US" sz="2000" b="1" dirty="0"/>
          </a:p>
        </p:txBody>
      </p:sp>
    </p:spTree>
    <p:extLst>
      <p:ext uri="{BB962C8B-B14F-4D97-AF65-F5344CB8AC3E}">
        <p14:creationId xmlns:p14="http://schemas.microsoft.com/office/powerpoint/2010/main" val="1847992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OUTLINE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1786" y="1738648"/>
            <a:ext cx="8915400" cy="3943974"/>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Problem Introduction</a:t>
            </a:r>
          </a:p>
          <a:p>
            <a:r>
              <a:rPr lang="en-US" sz="2000" dirty="0" smtClean="0">
                <a:solidFill>
                  <a:schemeClr val="tx1"/>
                </a:solidFill>
                <a:latin typeface="Times New Roman" panose="02020603050405020304" pitchFamily="18" charset="0"/>
                <a:cs typeface="Times New Roman" panose="02020603050405020304" pitchFamily="18" charset="0"/>
              </a:rPr>
              <a:t>Objective</a:t>
            </a:r>
          </a:p>
          <a:p>
            <a:r>
              <a:rPr lang="en-US" sz="2000" dirty="0" smtClean="0">
                <a:solidFill>
                  <a:schemeClr val="tx1"/>
                </a:solidFill>
                <a:latin typeface="Times New Roman" panose="02020603050405020304" pitchFamily="18" charset="0"/>
                <a:cs typeface="Times New Roman" panose="02020603050405020304" pitchFamily="18" charset="0"/>
              </a:rPr>
              <a:t>Progress Chart</a:t>
            </a:r>
          </a:p>
          <a:p>
            <a:r>
              <a:rPr lang="en-US" sz="2000" dirty="0" smtClean="0">
                <a:solidFill>
                  <a:schemeClr val="tx1"/>
                </a:solidFill>
                <a:latin typeface="Times New Roman" panose="02020603050405020304" pitchFamily="18" charset="0"/>
                <a:cs typeface="Times New Roman" panose="02020603050405020304" pitchFamily="18" charset="0"/>
              </a:rPr>
              <a:t>Methodology</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Implementation and Results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Future Work and Conclusion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References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287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242" y="347731"/>
            <a:ext cx="10276474" cy="6510270"/>
          </a:xfrm>
          <a:prstGeom prst="rect">
            <a:avLst/>
          </a:prstGeom>
        </p:spPr>
      </p:pic>
      <p:sp>
        <p:nvSpPr>
          <p:cNvPr id="8" name="Title 1"/>
          <p:cNvSpPr txBox="1">
            <a:spLocks/>
          </p:cNvSpPr>
          <p:nvPr/>
        </p:nvSpPr>
        <p:spPr>
          <a:xfrm>
            <a:off x="2453195" y="6069726"/>
            <a:ext cx="8911687" cy="59076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000" b="1" dirty="0" smtClean="0"/>
              <a:t>K-Nearest Neighbor</a:t>
            </a:r>
            <a:endParaRPr lang="en-US" sz="2000" b="1" dirty="0"/>
          </a:p>
        </p:txBody>
      </p:sp>
    </p:spTree>
    <p:extLst>
      <p:ext uri="{BB962C8B-B14F-4D97-AF65-F5344CB8AC3E}">
        <p14:creationId xmlns:p14="http://schemas.microsoft.com/office/powerpoint/2010/main" val="4065757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9416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lang="en-US" dirty="0"/>
          </a:p>
        </p:txBody>
      </p:sp>
      <p:sp>
        <p:nvSpPr>
          <p:cNvPr id="3" name="Content Placeholder 2"/>
          <p:cNvSpPr>
            <a:spLocks noGrp="1"/>
          </p:cNvSpPr>
          <p:nvPr>
            <p:ph idx="1"/>
          </p:nvPr>
        </p:nvSpPr>
        <p:spPr>
          <a:xfrm>
            <a:off x="2253803" y="1905000"/>
            <a:ext cx="8950817" cy="3980645"/>
          </a:xfrm>
        </p:spPr>
        <p:txBody>
          <a:bodyPr>
            <a:normAutofit fontScale="85000" lnSpcReduction="10000"/>
          </a:bodyPr>
          <a:lstStyle/>
          <a:p>
            <a:pPr lvl="0" algn="just"/>
            <a:r>
              <a:rPr lang="en-US" dirty="0"/>
              <a:t>Some places are mostly preferred by people to visit in the evening such as Birla </a:t>
            </a:r>
            <a:r>
              <a:rPr lang="en-US" dirty="0" err="1"/>
              <a:t>Mandir</a:t>
            </a:r>
            <a:r>
              <a:rPr lang="en-US" dirty="0"/>
              <a:t> and thus a person would most probably like to visit Birla </a:t>
            </a:r>
            <a:r>
              <a:rPr lang="en-US" dirty="0" err="1"/>
              <a:t>Mandir</a:t>
            </a:r>
            <a:r>
              <a:rPr lang="en-US" dirty="0"/>
              <a:t> in evening. But the itinerary generation has not been done considering this factor because of insufficient data available regarding the same. Thus popular visiting hours of places can be collected and thus factored while designing the itinerary.</a:t>
            </a:r>
          </a:p>
          <a:p>
            <a:pPr lvl="0" algn="just"/>
            <a:r>
              <a:rPr lang="en-US" dirty="0"/>
              <a:t>This project only covers one city Jaipur. It can be extended to more cities and further to an entire country.</a:t>
            </a:r>
          </a:p>
          <a:p>
            <a:pPr algn="just"/>
            <a:r>
              <a:rPr lang="en-US" dirty="0"/>
              <a:t>The itinerary can be dynamic. Suppose after an itinerary is created and user starts travelling as per the created plan. But after reaching a specific location defined in the itinerary, the user spends more than the average time spent at that place. Then he will specify the time at which he left that destination and then the rest of the itinerary will be changed </a:t>
            </a:r>
            <a:r>
              <a:rPr lang="en-US" dirty="0" smtClean="0"/>
              <a:t>accordingly</a:t>
            </a:r>
          </a:p>
          <a:p>
            <a:pPr algn="just"/>
            <a:r>
              <a:rPr lang="en-US" dirty="0"/>
              <a:t>To have better outreach and proper implementation partnership with some of the transport aggregator like Ola , Uber can be boon for this service as they have very large dataset and extend services which are used by tourists on large scale also it would help in creating revenue which is not possible otherwise in such a large scale .</a:t>
            </a:r>
          </a:p>
          <a:p>
            <a:pPr algn="just"/>
            <a:endParaRPr lang="en-US" dirty="0"/>
          </a:p>
        </p:txBody>
      </p:sp>
    </p:spTree>
    <p:extLst>
      <p:ext uri="{BB962C8B-B14F-4D97-AF65-F5344CB8AC3E}">
        <p14:creationId xmlns:p14="http://schemas.microsoft.com/office/powerpoint/2010/main" val="3562623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normAutofit/>
          </a:bodyPr>
          <a:lstStyle/>
          <a:p>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609860"/>
            <a:ext cx="8915400" cy="3777622"/>
          </a:xfrm>
        </p:spPr>
        <p:txBody>
          <a:bodyPr>
            <a:normAutofit fontScale="92500" lnSpcReduction="10000"/>
          </a:bodyPr>
          <a:lstStyle/>
          <a:p>
            <a:pPr algn="just"/>
            <a:r>
              <a:rPr lang="en-US" dirty="0"/>
              <a:t>The project designs an itinerary containing a list of places to be visited at given timings. </a:t>
            </a:r>
            <a:endParaRPr lang="en-US" dirty="0" smtClean="0"/>
          </a:p>
          <a:p>
            <a:pPr algn="just"/>
            <a:r>
              <a:rPr lang="en-US" dirty="0" smtClean="0"/>
              <a:t>This </a:t>
            </a:r>
            <a:r>
              <a:rPr lang="en-US" dirty="0"/>
              <a:t>itinerary is designed using </a:t>
            </a:r>
            <a:r>
              <a:rPr lang="en-US" b="1" dirty="0"/>
              <a:t>ant colony </a:t>
            </a:r>
            <a:r>
              <a:rPr lang="en-US" b="1" dirty="0" smtClean="0"/>
              <a:t>optimization and KNN </a:t>
            </a:r>
            <a:r>
              <a:rPr lang="en-US" dirty="0"/>
              <a:t>algorithm which takes into account </a:t>
            </a:r>
          </a:p>
          <a:p>
            <a:pPr algn="just">
              <a:buFont typeface="Wingdings" panose="05000000000000000000" pitchFamily="2" charset="2"/>
              <a:buChar char="ü"/>
            </a:pPr>
            <a:r>
              <a:rPr lang="en-US" dirty="0"/>
              <a:t>T</a:t>
            </a:r>
            <a:r>
              <a:rPr lang="en-US" dirty="0" smtClean="0"/>
              <a:t>he </a:t>
            </a:r>
            <a:r>
              <a:rPr lang="en-US" dirty="0"/>
              <a:t>time slots in which user is </a:t>
            </a:r>
            <a:r>
              <a:rPr lang="en-US" smtClean="0"/>
              <a:t>available </a:t>
            </a:r>
            <a:endParaRPr lang="en-US" dirty="0" smtClean="0"/>
          </a:p>
          <a:p>
            <a:pPr algn="just">
              <a:buFont typeface="Wingdings" panose="05000000000000000000" pitchFamily="2" charset="2"/>
              <a:buChar char="ü"/>
            </a:pPr>
            <a:r>
              <a:rPr lang="en-US" dirty="0" smtClean="0"/>
              <a:t>The </a:t>
            </a:r>
            <a:r>
              <a:rPr lang="en-US" dirty="0"/>
              <a:t>distance between various </a:t>
            </a:r>
            <a:r>
              <a:rPr lang="en-US" dirty="0" smtClean="0"/>
              <a:t>places </a:t>
            </a:r>
          </a:p>
          <a:p>
            <a:pPr algn="just">
              <a:buFont typeface="Wingdings" panose="05000000000000000000" pitchFamily="2" charset="2"/>
              <a:buChar char="ü"/>
            </a:pPr>
            <a:r>
              <a:rPr lang="en-US" dirty="0"/>
              <a:t>T</a:t>
            </a:r>
            <a:r>
              <a:rPr lang="en-US" dirty="0" smtClean="0"/>
              <a:t>he </a:t>
            </a:r>
            <a:r>
              <a:rPr lang="en-US" dirty="0"/>
              <a:t>opening and closing timings of tourist spots and ratings of  different </a:t>
            </a:r>
            <a:r>
              <a:rPr lang="en-US" dirty="0" smtClean="0"/>
              <a:t>destinations.</a:t>
            </a:r>
          </a:p>
          <a:p>
            <a:pPr marL="0" indent="0" algn="just">
              <a:buNone/>
            </a:pPr>
            <a:endParaRPr lang="en-US" dirty="0" smtClean="0"/>
          </a:p>
          <a:p>
            <a:pPr algn="just">
              <a:buFont typeface="Wingdings" panose="05000000000000000000" pitchFamily="2" charset="2"/>
              <a:buChar char="Ø"/>
            </a:pPr>
            <a:r>
              <a:rPr lang="en-US" b="1" dirty="0" smtClean="0"/>
              <a:t>It </a:t>
            </a:r>
            <a:r>
              <a:rPr lang="en-US" b="1" dirty="0"/>
              <a:t>is difficult for a person to consider all these factors simultaneously for a comfortable trip. This project makes the job easier and faster so that the user can enjoy his trip.</a:t>
            </a:r>
          </a:p>
          <a:p>
            <a:endParaRPr lang="en-US" dirty="0"/>
          </a:p>
        </p:txBody>
      </p:sp>
    </p:spTree>
    <p:extLst>
      <p:ext uri="{BB962C8B-B14F-4D97-AF65-F5344CB8AC3E}">
        <p14:creationId xmlns:p14="http://schemas.microsoft.com/office/powerpoint/2010/main" val="3864169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normAutofit/>
          </a:bodyPr>
          <a:lstStyle/>
          <a:p>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5116" y="1244957"/>
            <a:ext cx="8915400" cy="5374784"/>
          </a:xfrm>
        </p:spPr>
        <p:txBody>
          <a:bodyPr>
            <a:normAutofit fontScale="62500" lnSpcReduction="20000"/>
          </a:bodyPr>
          <a:lstStyle/>
          <a:p>
            <a:pPr marL="0" indent="0">
              <a:buNone/>
            </a:pPr>
            <a:endParaRPr lang="en-US" b="1" dirty="0" smtClean="0"/>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S.B</a:t>
            </a:r>
            <a:r>
              <a:rPr lang="en-US" sz="2600" b="1" dirty="0">
                <a:latin typeface="Times New Roman" panose="02020603050405020304" pitchFamily="18" charset="0"/>
                <a:cs typeface="Times New Roman" panose="02020603050405020304" pitchFamily="18" charset="0"/>
              </a:rPr>
              <a:t>. Roy, G. Das, S. </a:t>
            </a:r>
            <a:r>
              <a:rPr lang="en-US" sz="2600" b="1" dirty="0" err="1">
                <a:latin typeface="Times New Roman" panose="02020603050405020304" pitchFamily="18" charset="0"/>
                <a:cs typeface="Times New Roman" panose="02020603050405020304" pitchFamily="18" charset="0"/>
              </a:rPr>
              <a:t>Amer-Yahia</a:t>
            </a:r>
            <a:r>
              <a:rPr lang="en-US" sz="2600" b="1" dirty="0">
                <a:latin typeface="Times New Roman" panose="02020603050405020304" pitchFamily="18" charset="0"/>
                <a:cs typeface="Times New Roman" panose="02020603050405020304" pitchFamily="18" charset="0"/>
              </a:rPr>
              <a:t>, and C. Yu, “Interactive Itinerary Planning,” Proc. IEEE </a:t>
            </a:r>
            <a:r>
              <a:rPr lang="en-US" sz="2600" b="1" dirty="0" smtClean="0">
                <a:latin typeface="Times New Roman" panose="02020603050405020304" pitchFamily="18" charset="0"/>
                <a:cs typeface="Times New Roman" panose="02020603050405020304" pitchFamily="18" charset="0"/>
              </a:rPr>
              <a:t>27</a:t>
            </a:r>
            <a:r>
              <a:rPr lang="en-US" sz="2600" b="1" baseline="30000" dirty="0" smtClean="0">
                <a:latin typeface="Times New Roman" panose="02020603050405020304" pitchFamily="18" charset="0"/>
                <a:cs typeface="Times New Roman" panose="02020603050405020304" pitchFamily="18" charset="0"/>
              </a:rPr>
              <a:t>th</a:t>
            </a:r>
            <a:endParaRPr lang="en-US" sz="2600" b="1" dirty="0" smtClean="0">
              <a:latin typeface="Times New Roman" panose="02020603050405020304" pitchFamily="18" charset="0"/>
              <a:cs typeface="Times New Roman" panose="02020603050405020304" pitchFamily="18" charset="0"/>
            </a:endParaRPr>
          </a:p>
          <a:p>
            <a:pPr marL="0" indent="0" algn="just">
              <a:buNone/>
            </a:pPr>
            <a:r>
              <a:rPr lang="en-US" sz="2600" b="1" dirty="0" smtClean="0">
                <a:latin typeface="Times New Roman" panose="02020603050405020304" pitchFamily="18" charset="0"/>
                <a:cs typeface="Times New Roman" panose="02020603050405020304" pitchFamily="18" charset="0"/>
              </a:rPr>
              <a:t>       Int’l </a:t>
            </a:r>
            <a:r>
              <a:rPr lang="en-US" sz="2600" b="1" dirty="0">
                <a:latin typeface="Times New Roman" panose="02020603050405020304" pitchFamily="18" charset="0"/>
                <a:cs typeface="Times New Roman" panose="02020603050405020304" pitchFamily="18" charset="0"/>
              </a:rPr>
              <a:t>Conf. Data Eng. (ICDE), pp. 15-26, 2011. </a:t>
            </a:r>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Kwan </a:t>
            </a:r>
            <a:r>
              <a:rPr lang="en-US" sz="2600" b="1" dirty="0">
                <a:latin typeface="Times New Roman" panose="02020603050405020304" pitchFamily="18" charset="0"/>
                <a:cs typeface="Times New Roman" panose="02020603050405020304" pitchFamily="18" charset="0"/>
              </a:rPr>
              <a:t>Hui Lim, “Recommending and Planning Trip Itineraries for Individual </a:t>
            </a:r>
            <a:r>
              <a:rPr lang="en-US" sz="2600" b="1" dirty="0" err="1">
                <a:latin typeface="Times New Roman" panose="02020603050405020304" pitchFamily="18" charset="0"/>
                <a:cs typeface="Times New Roman" panose="02020603050405020304" pitchFamily="18" charset="0"/>
              </a:rPr>
              <a:t>Travellers</a:t>
            </a: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and</a:t>
            </a:r>
          </a:p>
          <a:p>
            <a:pPr marL="0" indent="0" algn="just">
              <a:buNone/>
            </a:pPr>
            <a:r>
              <a:rPr lang="en-US" sz="2600" b="1" dirty="0" smtClean="0">
                <a:latin typeface="Times New Roman" panose="02020603050405020304" pitchFamily="18" charset="0"/>
                <a:cs typeface="Times New Roman" panose="02020603050405020304" pitchFamily="18" charset="0"/>
              </a:rPr>
              <a:t>       Groups </a:t>
            </a:r>
            <a:r>
              <a:rPr lang="en-US" sz="2600" b="1" dirty="0">
                <a:latin typeface="Times New Roman" panose="02020603050405020304" pitchFamily="18" charset="0"/>
                <a:cs typeface="Times New Roman" panose="02020603050405020304" pitchFamily="18" charset="0"/>
              </a:rPr>
              <a:t>of Tourists”, Department of Computing and Information Systems, The University </a:t>
            </a:r>
            <a:r>
              <a:rPr lang="en-US" sz="2600" b="1" dirty="0" smtClean="0">
                <a:latin typeface="Times New Roman" panose="02020603050405020304" pitchFamily="18" charset="0"/>
                <a:cs typeface="Times New Roman" panose="02020603050405020304" pitchFamily="18" charset="0"/>
              </a:rPr>
              <a:t>of</a:t>
            </a:r>
          </a:p>
          <a:p>
            <a:pPr marL="0" indent="0" algn="just">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Melbourne</a:t>
            </a:r>
            <a:r>
              <a:rPr lang="en-US" sz="2600" b="1" dirty="0">
                <a:latin typeface="Times New Roman" panose="02020603050405020304" pitchFamily="18" charset="0"/>
                <a:cs typeface="Times New Roman" panose="02020603050405020304" pitchFamily="18" charset="0"/>
              </a:rPr>
              <a:t>, Australia, 2016 </a:t>
            </a:r>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Popular </a:t>
            </a:r>
            <a:r>
              <a:rPr lang="en-US" sz="2600" b="1" dirty="0">
                <a:latin typeface="Times New Roman" panose="02020603050405020304" pitchFamily="18" charset="0"/>
                <a:cs typeface="Times New Roman" panose="02020603050405020304" pitchFamily="18" charset="0"/>
              </a:rPr>
              <a:t>tourist spots in Jaipur, </a:t>
            </a:r>
            <a:r>
              <a:rPr lang="en-US" sz="2600" b="1" dirty="0" err="1">
                <a:latin typeface="Times New Roman" panose="02020603050405020304" pitchFamily="18" charset="0"/>
                <a:cs typeface="Times New Roman" panose="02020603050405020304" pitchFamily="18" charset="0"/>
              </a:rPr>
              <a:t>tripadvisor</a:t>
            </a:r>
            <a:r>
              <a:rPr lang="en-US" sz="2600" b="1" dirty="0">
                <a:latin typeface="Times New Roman" panose="02020603050405020304" pitchFamily="18" charset="0"/>
                <a:cs typeface="Times New Roman" panose="02020603050405020304" pitchFamily="18" charset="0"/>
              </a:rPr>
              <a:t>, “https://www.tripadvisor.in/” </a:t>
            </a:r>
          </a:p>
          <a:p>
            <a:pPr algn="just">
              <a:buFont typeface="Wingdings" panose="05000000000000000000" pitchFamily="2" charset="2"/>
              <a:buChar char="v"/>
            </a:pPr>
            <a:r>
              <a:rPr lang="fr-FR" sz="2600" b="1" dirty="0" smtClean="0">
                <a:latin typeface="Times New Roman" panose="02020603050405020304" pitchFamily="18" charset="0"/>
                <a:cs typeface="Times New Roman" panose="02020603050405020304" pitchFamily="18" charset="0"/>
              </a:rPr>
              <a:t>Jaipur </a:t>
            </a:r>
            <a:r>
              <a:rPr lang="fr-FR" sz="2600" b="1" dirty="0" err="1">
                <a:latin typeface="Times New Roman" panose="02020603050405020304" pitchFamily="18" charset="0"/>
                <a:cs typeface="Times New Roman" panose="02020603050405020304" pitchFamily="18" charset="0"/>
              </a:rPr>
              <a:t>tourism</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Ixigo</a:t>
            </a:r>
            <a:r>
              <a:rPr lang="fr-FR" sz="2600" b="1" dirty="0">
                <a:latin typeface="Times New Roman" panose="02020603050405020304" pitchFamily="18" charset="0"/>
                <a:cs typeface="Times New Roman" panose="02020603050405020304" pitchFamily="18" charset="0"/>
              </a:rPr>
              <a:t>, “https://www.ixigo.com/” </a:t>
            </a:r>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Google </a:t>
            </a:r>
            <a:r>
              <a:rPr lang="en-US" sz="2600" b="1" dirty="0">
                <a:latin typeface="Times New Roman" panose="02020603050405020304" pitchFamily="18" charset="0"/>
                <a:cs typeface="Times New Roman" panose="02020603050405020304" pitchFamily="18" charset="0"/>
              </a:rPr>
              <a:t>Maps APIs, “https://developers.google.com/maps/” </a:t>
            </a:r>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Bootstrap</a:t>
            </a:r>
            <a:r>
              <a:rPr lang="en-US" sz="2600" b="1" dirty="0">
                <a:latin typeface="Times New Roman" panose="02020603050405020304" pitchFamily="18" charset="0"/>
                <a:cs typeface="Times New Roman" panose="02020603050405020304" pitchFamily="18" charset="0"/>
              </a:rPr>
              <a:t>, “http://getbootstrap.com/” </a:t>
            </a:r>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Ant </a:t>
            </a:r>
            <a:r>
              <a:rPr lang="en-US" sz="2600" b="1" dirty="0">
                <a:latin typeface="Times New Roman" panose="02020603050405020304" pitchFamily="18" charset="0"/>
                <a:cs typeface="Times New Roman" panose="02020603050405020304" pitchFamily="18" charset="0"/>
              </a:rPr>
              <a:t>Colony </a:t>
            </a:r>
            <a:r>
              <a:rPr lang="en-US" sz="2600" b="1" dirty="0" err="1">
                <a:latin typeface="Times New Roman" panose="02020603050405020304" pitchFamily="18" charset="0"/>
                <a:cs typeface="Times New Roman" panose="02020603050405020304" pitchFamily="18" charset="0"/>
              </a:rPr>
              <a:t>Optimisation</a:t>
            </a:r>
            <a:r>
              <a:rPr lang="en-US" sz="2600" b="1" dirty="0">
                <a:latin typeface="Times New Roman" panose="02020603050405020304" pitchFamily="18" charset="0"/>
                <a:cs typeface="Times New Roman" panose="02020603050405020304" pitchFamily="18" charset="0"/>
              </a:rPr>
              <a:t>, ” </a:t>
            </a:r>
            <a:r>
              <a:rPr lang="en-US" sz="2600" b="1" dirty="0" smtClean="0">
                <a:latin typeface="Times New Roman" panose="02020603050405020304" pitchFamily="18" charset="0"/>
                <a:cs typeface="Times New Roman" panose="02020603050405020304" pitchFamily="18" charset="0"/>
              </a:rPr>
              <a:t>https</a:t>
            </a:r>
            <a:r>
              <a:rPr lang="en-US" sz="2600" b="1" dirty="0">
                <a:latin typeface="Times New Roman" panose="02020603050405020304" pitchFamily="18" charset="0"/>
                <a:cs typeface="Times New Roman" panose="02020603050405020304" pitchFamily="18" charset="0"/>
              </a:rPr>
              <a:t>://en.wikipedia.org/wiki/</a:t>
            </a:r>
            <a:r>
              <a:rPr lang="en-US" sz="2600" b="1" dirty="0" err="1">
                <a:latin typeface="Times New Roman" panose="02020603050405020304" pitchFamily="18" charset="0"/>
                <a:cs typeface="Times New Roman" panose="02020603050405020304" pitchFamily="18" charset="0"/>
              </a:rPr>
              <a:t>Ant_colony_optimization_algorithms</a:t>
            </a:r>
            <a:r>
              <a:rPr lang="en-US" sz="26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Itinerary </a:t>
            </a:r>
            <a:r>
              <a:rPr lang="en-US" sz="2600" b="1" dirty="0">
                <a:latin typeface="Times New Roman" panose="02020603050405020304" pitchFamily="18" charset="0"/>
                <a:cs typeface="Times New Roman" panose="02020603050405020304" pitchFamily="18" charset="0"/>
              </a:rPr>
              <a:t>Planner, </a:t>
            </a:r>
            <a:r>
              <a:rPr lang="en-US" sz="2600" b="1" dirty="0" err="1">
                <a:latin typeface="Times New Roman" panose="02020603050405020304" pitchFamily="18" charset="0"/>
                <a:cs typeface="Times New Roman" panose="02020603050405020304" pitchFamily="18" charset="0"/>
              </a:rPr>
              <a:t>inspirock</a:t>
            </a:r>
            <a:r>
              <a:rPr lang="en-US" sz="2600" b="1" dirty="0">
                <a:latin typeface="Times New Roman" panose="02020603050405020304" pitchFamily="18" charset="0"/>
                <a:cs typeface="Times New Roman" panose="02020603050405020304" pitchFamily="18" charset="0"/>
              </a:rPr>
              <a:t>, “https://www.inspirock.com/” </a:t>
            </a:r>
            <a:endParaRPr lang="en-US" sz="26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Python, </a:t>
            </a:r>
            <a:r>
              <a:rPr lang="en-US" sz="2600" b="1" dirty="0" smtClean="0">
                <a:latin typeface="Times New Roman" panose="02020603050405020304" pitchFamily="18" charset="0"/>
                <a:cs typeface="Times New Roman" panose="02020603050405020304" pitchFamily="18" charset="0"/>
              </a:rPr>
              <a:t>https</a:t>
            </a:r>
            <a:r>
              <a:rPr lang="en-US" sz="2600" b="1" dirty="0">
                <a:latin typeface="Times New Roman" panose="02020603050405020304" pitchFamily="18" charset="0"/>
                <a:cs typeface="Times New Roman" panose="02020603050405020304" pitchFamily="18" charset="0"/>
              </a:rPr>
              <a:t>://en.wikipedia.org/wiki/Python_(programming_language</a:t>
            </a:r>
            <a:r>
              <a:rPr lang="en-US" sz="2600" b="1"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Ping </a:t>
            </a:r>
            <a:r>
              <a:rPr lang="en-US" sz="2600" b="1" dirty="0" err="1">
                <a:latin typeface="Times New Roman" panose="02020603050405020304" pitchFamily="18" charset="0"/>
                <a:cs typeface="Times New Roman" panose="02020603050405020304" pitchFamily="18" charset="0"/>
              </a:rPr>
              <a:t>Duan</a:t>
            </a:r>
            <a:r>
              <a:rPr lang="en-US" sz="2600" b="1" dirty="0">
                <a:latin typeface="Times New Roman" panose="02020603050405020304" pitchFamily="18" charset="0"/>
                <a:cs typeface="Times New Roman" panose="02020603050405020304" pitchFamily="18" charset="0"/>
              </a:rPr>
              <a:t>, Yong AI , “Research on an Improved Ant Colony Optimization Algorithm and its Application”, pp. 223-234</a:t>
            </a:r>
            <a:endParaRPr lang="en-US" sz="26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Yun-lei </a:t>
            </a:r>
            <a:r>
              <a:rPr lang="en-US" sz="2600" b="1" dirty="0" err="1">
                <a:latin typeface="Times New Roman" panose="02020603050405020304" pitchFamily="18" charset="0"/>
                <a:cs typeface="Times New Roman" panose="02020603050405020304" pitchFamily="18" charset="0"/>
              </a:rPr>
              <a:t>Cai</a:t>
            </a:r>
            <a:r>
              <a:rPr lang="en-US" sz="2600" b="1" dirty="0">
                <a:latin typeface="Times New Roman" panose="02020603050405020304" pitchFamily="18" charset="0"/>
                <a:cs typeface="Times New Roman" panose="02020603050405020304" pitchFamily="18" charset="0"/>
              </a:rPr>
              <a:t>, Duo Ji ,Dong-</a:t>
            </a:r>
            <a:r>
              <a:rPr lang="en-US" sz="2600" b="1" dirty="0" err="1">
                <a:latin typeface="Times New Roman" panose="02020603050405020304" pitchFamily="18" charset="0"/>
                <a:cs typeface="Times New Roman" panose="02020603050405020304" pitchFamily="18" charset="0"/>
              </a:rPr>
              <a:t>feng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Cai</a:t>
            </a:r>
            <a:r>
              <a:rPr lang="en-US" sz="2600" b="1" dirty="0">
                <a:latin typeface="Times New Roman" panose="02020603050405020304" pitchFamily="18" charset="0"/>
                <a:cs typeface="Times New Roman" panose="02020603050405020304" pitchFamily="18" charset="0"/>
              </a:rPr>
              <a:t>, “A KNN Research Paper Classification Method Based on Shared Nearest Neighbor”, 2012</a:t>
            </a:r>
            <a:endParaRPr lang="en-US" sz="26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42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5" y="740020"/>
            <a:ext cx="8911687" cy="934234"/>
          </a:xfrm>
        </p:spPr>
        <p:txBody>
          <a:bodyPr>
            <a:normAutofit/>
          </a:bodyPr>
          <a:lstStyle/>
          <a:p>
            <a:r>
              <a:rPr lang="en-US" sz="3200" b="1" dirty="0" smtClean="0">
                <a:latin typeface="Times New Roman" panose="02020603050405020304" pitchFamily="18" charset="0"/>
                <a:cs typeface="Times New Roman" panose="02020603050405020304" pitchFamily="18" charset="0"/>
              </a:rPr>
              <a:t>PROBLEM 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85635" y="1905000"/>
            <a:ext cx="8915400" cy="3777622"/>
          </a:xfrm>
        </p:spPr>
        <p:txBody>
          <a:bodyPr/>
          <a:lstStyle/>
          <a:p>
            <a:r>
              <a:rPr lang="en-US" dirty="0"/>
              <a:t>Most of the people love to travel. </a:t>
            </a:r>
            <a:endParaRPr lang="en-US" dirty="0" smtClean="0"/>
          </a:p>
          <a:p>
            <a:r>
              <a:rPr lang="en-US" dirty="0" smtClean="0"/>
              <a:t>They </a:t>
            </a:r>
            <a:r>
              <a:rPr lang="en-US" dirty="0"/>
              <a:t>visit popular tourist destinations such as monuments, natural parks, entertainment spots, etc. and plan a trip every once in a while to relax, explore new things or simply for shopping and quality time. </a:t>
            </a:r>
            <a:endParaRPr lang="en-US" dirty="0" smtClean="0"/>
          </a:p>
          <a:p>
            <a:r>
              <a:rPr lang="en-US" dirty="0"/>
              <a:t>Creating this plan efficiently is not easy as the user has to first do a full research of the area he has to visit and then consider a lot of factors such as distance and visiting timings</a:t>
            </a:r>
            <a:r>
              <a:rPr lang="en-US" dirty="0" smtClean="0"/>
              <a:t>. </a:t>
            </a:r>
          </a:p>
        </p:txBody>
      </p:sp>
    </p:spTree>
    <p:extLst>
      <p:ext uri="{BB962C8B-B14F-4D97-AF65-F5344CB8AC3E}">
        <p14:creationId xmlns:p14="http://schemas.microsoft.com/office/powerpoint/2010/main" val="1987065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r>
              <a:rPr lang="en-US" sz="3200" b="1" dirty="0" smtClean="0">
                <a:latin typeface="Times New Roman" panose="02020603050405020304" pitchFamily="18" charset="0"/>
                <a:cs typeface="Times New Roman" panose="02020603050405020304" pitchFamily="18" charset="0"/>
              </a:rPr>
              <a:t>OBJECTIVE</a:t>
            </a:r>
            <a:r>
              <a:rPr lang="en-US" b="1" dirty="0" smtClean="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2499060" y="1682839"/>
            <a:ext cx="8915400" cy="3777622"/>
          </a:xfrm>
        </p:spPr>
        <p:txBody>
          <a:bodyPr/>
          <a:lstStyle/>
          <a:p>
            <a:endParaRPr lang="en-US" dirty="0" smtClean="0"/>
          </a:p>
          <a:p>
            <a:r>
              <a:rPr lang="en-US" dirty="0" smtClean="0"/>
              <a:t>The </a:t>
            </a:r>
            <a:r>
              <a:rPr lang="en-US" dirty="0"/>
              <a:t>aim of the project is to design an itinerary that considers all the constraints such as time, cost as well as user’s preferred choices. </a:t>
            </a:r>
            <a:endParaRPr lang="en-US" dirty="0" smtClean="0"/>
          </a:p>
          <a:p>
            <a:r>
              <a:rPr lang="en-US" dirty="0" smtClean="0"/>
              <a:t>A </a:t>
            </a:r>
            <a:r>
              <a:rPr lang="en-US" dirty="0"/>
              <a:t>high rated place may not be gorgeous for the users who have visited the city for several periods or have incomplete time economic understanding. </a:t>
            </a:r>
            <a:endParaRPr lang="en-US" dirty="0" smtClean="0"/>
          </a:p>
          <a:p>
            <a:r>
              <a:rPr lang="en-US" dirty="0" smtClean="0"/>
              <a:t>The </a:t>
            </a:r>
            <a:r>
              <a:rPr lang="en-US" dirty="0"/>
              <a:t>user may instead want to go to a low rated place as it will be new for him. </a:t>
            </a:r>
            <a:endParaRPr lang="en-US" dirty="0" smtClean="0"/>
          </a:p>
          <a:p>
            <a:r>
              <a:rPr lang="en-US" dirty="0" smtClean="0"/>
              <a:t>That </a:t>
            </a:r>
            <a:r>
              <a:rPr lang="en-US" dirty="0"/>
              <a:t>is why having a user preferred itinerary is more useful.</a:t>
            </a:r>
          </a:p>
          <a:p>
            <a:endParaRPr lang="en-US" dirty="0"/>
          </a:p>
        </p:txBody>
      </p:sp>
    </p:spTree>
    <p:extLst>
      <p:ext uri="{BB962C8B-B14F-4D97-AF65-F5344CB8AC3E}">
        <p14:creationId xmlns:p14="http://schemas.microsoft.com/office/powerpoint/2010/main" val="1714135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PROGRESS CHART</a:t>
            </a:r>
            <a:r>
              <a:rPr lang="en-US" dirty="0" smtClean="0"/>
              <a:t/>
            </a:r>
            <a:br>
              <a:rPr lang="en-US" dirty="0" smtClean="0"/>
            </a:br>
            <a:r>
              <a:rPr lang="en-US" dirty="0" smtClean="0"/>
              <a:t/>
            </a:r>
            <a:br>
              <a:rPr lang="en-US" dirty="0" smtClean="0"/>
            </a:br>
            <a:r>
              <a:rPr lang="en-US" sz="2200" dirty="0"/>
              <a:t>Approximate time 5 months </a:t>
            </a:r>
          </a:p>
        </p:txBody>
      </p:sp>
      <p:pic>
        <p:nvPicPr>
          <p:cNvPr id="31" name="Picture 30"/>
          <p:cNvPicPr>
            <a:picLocks noChangeAspect="1"/>
          </p:cNvPicPr>
          <p:nvPr/>
        </p:nvPicPr>
        <p:blipFill>
          <a:blip r:embed="rId2"/>
          <a:stretch>
            <a:fillRect/>
          </a:stretch>
        </p:blipFill>
        <p:spPr>
          <a:xfrm>
            <a:off x="1745844" y="2575975"/>
            <a:ext cx="9672640" cy="2588453"/>
          </a:xfrm>
          <a:prstGeom prst="rect">
            <a:avLst/>
          </a:prstGeom>
        </p:spPr>
      </p:pic>
      <p:grpSp>
        <p:nvGrpSpPr>
          <p:cNvPr id="3086" name="Group 1"/>
          <p:cNvGrpSpPr>
            <a:grpSpLocks/>
          </p:cNvGrpSpPr>
          <p:nvPr/>
        </p:nvGrpSpPr>
        <p:grpSpPr bwMode="auto">
          <a:xfrm>
            <a:off x="2203450" y="0"/>
            <a:ext cx="2733675" cy="1179513"/>
            <a:chOff x="0" y="0"/>
            <a:chExt cx="27336" cy="11798"/>
          </a:xfrm>
        </p:grpSpPr>
      </p:grpSp>
    </p:spTree>
    <p:extLst>
      <p:ext uri="{BB962C8B-B14F-4D97-AF65-F5344CB8AC3E}">
        <p14:creationId xmlns:p14="http://schemas.microsoft.com/office/powerpoint/2010/main" val="3462522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93197"/>
            <a:ext cx="8911687" cy="600752"/>
          </a:xfrm>
        </p:spPr>
        <p:txBody>
          <a:bodyPr>
            <a:noAutofit/>
          </a:bodyPr>
          <a:lstStyle/>
          <a:p>
            <a:r>
              <a:rPr lang="en-US" sz="3200" b="1" dirty="0" smtClean="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 methodology that has been used is iterative waterfall </a:t>
            </a:r>
            <a:r>
              <a:rPr lang="en-US" dirty="0" smtClean="0"/>
              <a:t>model.</a:t>
            </a:r>
          </a:p>
          <a:p>
            <a:r>
              <a:rPr lang="en-US" dirty="0"/>
              <a:t>First the problem was identified and checked whether it was feasible to implement. Then requirements were analyzed and gathered. </a:t>
            </a:r>
            <a:endParaRPr lang="en-US" dirty="0" smtClean="0"/>
          </a:p>
          <a:p>
            <a:r>
              <a:rPr lang="en-US" dirty="0"/>
              <a:t>A user friendly webpage was designed for users where they can fill their choices and available slots. Considering various constraints an algorithm has been analyzed. </a:t>
            </a:r>
            <a:endParaRPr lang="en-US" dirty="0" smtClean="0"/>
          </a:p>
          <a:p>
            <a:r>
              <a:rPr lang="en-US" dirty="0" smtClean="0"/>
              <a:t>Use of language such as Python, HTML using CSS  and scripts such as PHP and </a:t>
            </a:r>
            <a:r>
              <a:rPr lang="en-US" dirty="0" err="1" smtClean="0"/>
              <a:t>Javascript</a:t>
            </a:r>
            <a:r>
              <a:rPr lang="en-US" dirty="0" smtClean="0"/>
              <a:t>.</a:t>
            </a:r>
            <a:endParaRPr lang="en-US" dirty="0"/>
          </a:p>
        </p:txBody>
      </p:sp>
    </p:spTree>
    <p:extLst>
      <p:ext uri="{BB962C8B-B14F-4D97-AF65-F5344CB8AC3E}">
        <p14:creationId xmlns:p14="http://schemas.microsoft.com/office/powerpoint/2010/main" val="2458344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Working Algorithms</a:t>
            </a:r>
            <a:br>
              <a:rPr lang="en-US" sz="2800" dirty="0" smtClean="0"/>
            </a:br>
            <a:r>
              <a:rPr lang="en-US" sz="2000" b="1" u="sng" dirty="0"/>
              <a:t/>
            </a:r>
            <a:br>
              <a:rPr lang="en-US" sz="2000" b="1" u="sng" dirty="0"/>
            </a:br>
            <a:r>
              <a:rPr lang="en-US" sz="2200" b="1" u="sng" dirty="0">
                <a:latin typeface="Times New Roman" panose="02020603050405020304" pitchFamily="18" charset="0"/>
                <a:cs typeface="Times New Roman" panose="02020603050405020304" pitchFamily="18" charset="0"/>
              </a:rPr>
              <a:t>Ant Colony </a:t>
            </a:r>
            <a:r>
              <a:rPr lang="en-US" sz="2200" b="1" u="sng" dirty="0" smtClean="0">
                <a:latin typeface="Times New Roman" panose="02020603050405020304" pitchFamily="18" charset="0"/>
                <a:cs typeface="Times New Roman" panose="02020603050405020304" pitchFamily="18" charset="0"/>
              </a:rPr>
              <a:t>Algorithm</a:t>
            </a:r>
            <a:br>
              <a:rPr lang="en-US" sz="2200" b="1" u="sng" dirty="0" smtClean="0">
                <a:latin typeface="Times New Roman" panose="02020603050405020304" pitchFamily="18" charset="0"/>
                <a:cs typeface="Times New Roman" panose="02020603050405020304" pitchFamily="18" charset="0"/>
              </a:rPr>
            </a:br>
            <a:r>
              <a:rPr lang="en-US" sz="2800" dirty="0"/>
              <a:t/>
            </a:r>
            <a:br>
              <a:rPr lang="en-US" sz="2800" dirty="0"/>
            </a:br>
            <a:endParaRPr lang="en-US" sz="2800" dirty="0"/>
          </a:p>
        </p:txBody>
      </p:sp>
      <p:sp>
        <p:nvSpPr>
          <p:cNvPr id="3" name="Content Placeholder 2"/>
          <p:cNvSpPr>
            <a:spLocks noGrp="1"/>
          </p:cNvSpPr>
          <p:nvPr>
            <p:ph idx="1"/>
          </p:nvPr>
        </p:nvSpPr>
        <p:spPr>
          <a:xfrm>
            <a:off x="2589212" y="1905000"/>
            <a:ext cx="8915400" cy="4662152"/>
          </a:xfrm>
        </p:spPr>
        <p:txBody>
          <a:bodyPr>
            <a:normAutofit fontScale="92500" lnSpcReduction="20000"/>
          </a:bodyPr>
          <a:lstStyle/>
          <a:p>
            <a:pPr algn="just"/>
            <a:r>
              <a:rPr lang="en-US" dirty="0" smtClean="0"/>
              <a:t>The </a:t>
            </a:r>
            <a:r>
              <a:rPr lang="en-US" dirty="0"/>
              <a:t>ant colony algorithm is an algorithm for finding optimal paths that is based on the behavior of ants searching for food.</a:t>
            </a:r>
          </a:p>
          <a:p>
            <a:pPr algn="just"/>
            <a:r>
              <a:rPr lang="en-US" dirty="0"/>
              <a:t>At first, the ants wander randomly. When an ant finds a source of food, it walks back to the colony leaving "markers" (</a:t>
            </a:r>
            <a:r>
              <a:rPr lang="en-US" b="1" dirty="0"/>
              <a:t>pheromones</a:t>
            </a:r>
            <a:r>
              <a:rPr lang="en-US" dirty="0"/>
              <a:t>) that show the path has food. When other ants come across the markers, they are likely to follow the path with a certain probability. If they do, they then populate the path with their own markers as they bring the food back. As more ants find the path, it gets stronger until there are a couple streams of ants traveling to various food sources near the colony.</a:t>
            </a:r>
          </a:p>
          <a:p>
            <a:pPr algn="just"/>
            <a:r>
              <a:rPr lang="en-US" dirty="0"/>
              <a:t>Because the ants drop pheromones every time they bring food, shorter paths are more likely to be stronger, hence optimizing the "solution." In the meantime, some ants are still randomly scouting for closer food sources. A similar approach can be used find near-optimal solution to the </a:t>
            </a:r>
            <a:r>
              <a:rPr lang="en-US" dirty="0">
                <a:hlinkClick r:id="rId2"/>
              </a:rPr>
              <a:t>traveling salesman problem</a:t>
            </a:r>
            <a:r>
              <a:rPr lang="en-US" dirty="0"/>
              <a:t>.</a:t>
            </a:r>
          </a:p>
          <a:p>
            <a:pPr algn="just"/>
            <a:r>
              <a:rPr lang="en-US" dirty="0"/>
              <a:t>Once the food source is depleted, the route is no longer populated with pheromones and slowly decays.</a:t>
            </a:r>
          </a:p>
          <a:p>
            <a:pPr algn="just"/>
            <a:r>
              <a:rPr lang="en-US" dirty="0"/>
              <a:t>Because the ant-colony works on a very dynamic system, the ant colony algorithm works very well in graphs with changing topologies. Examples of such systems include computer networks, and artificial intelligence simulations of workers.</a:t>
            </a:r>
          </a:p>
          <a:p>
            <a:pPr marL="0" indent="0">
              <a:buNone/>
            </a:pPr>
            <a:endParaRPr lang="en-US" dirty="0"/>
          </a:p>
        </p:txBody>
      </p:sp>
    </p:spTree>
    <p:extLst>
      <p:ext uri="{BB962C8B-B14F-4D97-AF65-F5344CB8AC3E}">
        <p14:creationId xmlns:p14="http://schemas.microsoft.com/office/powerpoint/2010/main" val="4079098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244" y="623300"/>
            <a:ext cx="6304209" cy="5155091"/>
          </a:xfrm>
        </p:spPr>
      </p:pic>
      <p:sp>
        <p:nvSpPr>
          <p:cNvPr id="5" name="TextBox 4"/>
          <p:cNvSpPr txBox="1"/>
          <p:nvPr/>
        </p:nvSpPr>
        <p:spPr>
          <a:xfrm>
            <a:off x="3090930" y="5872766"/>
            <a:ext cx="5293216" cy="369332"/>
          </a:xfrm>
          <a:prstGeom prst="rect">
            <a:avLst/>
          </a:prstGeom>
          <a:noFill/>
        </p:spPr>
        <p:txBody>
          <a:bodyPr wrap="square" rtlCol="0">
            <a:spAutoFit/>
          </a:bodyPr>
          <a:lstStyle/>
          <a:p>
            <a:pPr algn="ctr"/>
            <a:r>
              <a:rPr lang="en-US" dirty="0" smtClean="0"/>
              <a:t>Observations made on Real Ants behavior</a:t>
            </a:r>
            <a:endParaRPr lang="en-US" dirty="0"/>
          </a:p>
        </p:txBody>
      </p:sp>
    </p:spTree>
    <p:extLst>
      <p:ext uri="{BB962C8B-B14F-4D97-AF65-F5344CB8AC3E}">
        <p14:creationId xmlns:p14="http://schemas.microsoft.com/office/powerpoint/2010/main" val="2449717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624110"/>
            <a:ext cx="8911687" cy="1280890"/>
          </a:xfrm>
        </p:spPr>
        <p:txBody>
          <a:bodyPr/>
          <a:lstStyle/>
          <a:p>
            <a:r>
              <a:rPr lang="en-US" u="sng" dirty="0" smtClean="0">
                <a:latin typeface="Times New Roman" panose="02020603050405020304" pitchFamily="18" charset="0"/>
                <a:cs typeface="Times New Roman" panose="02020603050405020304" pitchFamily="18" charset="0"/>
              </a:rPr>
              <a:t>K-Nearest </a:t>
            </a:r>
            <a:r>
              <a:rPr lang="en-US" u="sng" dirty="0">
                <a:latin typeface="Times New Roman" panose="02020603050405020304" pitchFamily="18" charset="0"/>
                <a:cs typeface="Times New Roman" panose="02020603050405020304" pitchFamily="18" charset="0"/>
              </a:rPr>
              <a:t>Neighbor Technique</a:t>
            </a:r>
            <a:r>
              <a:rPr lang="en-US" dirty="0"/>
              <a:t/>
            </a:r>
            <a:br>
              <a:rPr lang="en-US" dirty="0"/>
            </a:br>
            <a:endParaRPr lang="en-US" dirty="0"/>
          </a:p>
        </p:txBody>
      </p:sp>
      <p:sp>
        <p:nvSpPr>
          <p:cNvPr id="3" name="Content Placeholder 2"/>
          <p:cNvSpPr>
            <a:spLocks noGrp="1"/>
          </p:cNvSpPr>
          <p:nvPr>
            <p:ph idx="1"/>
          </p:nvPr>
        </p:nvSpPr>
        <p:spPr>
          <a:xfrm>
            <a:off x="2180801" y="1905000"/>
            <a:ext cx="8915400" cy="3249769"/>
          </a:xfrm>
        </p:spPr>
        <p:txBody>
          <a:bodyPr/>
          <a:lstStyle/>
          <a:p>
            <a:pPr algn="just"/>
            <a:r>
              <a:rPr lang="en-US" dirty="0"/>
              <a:t>The nearest neighbor algorithm was one of the first algorithms used to determine a solution to the travelling salesman problem. </a:t>
            </a:r>
            <a:endParaRPr lang="en-US" dirty="0" smtClean="0"/>
          </a:p>
          <a:p>
            <a:pPr algn="just"/>
            <a:r>
              <a:rPr lang="en-US" dirty="0" smtClean="0"/>
              <a:t>In </a:t>
            </a:r>
            <a:r>
              <a:rPr lang="en-US" dirty="0"/>
              <a:t>it, the salesman starts at a random city and repeatedly visits the nearest city until all have been visited. It quickly yields a short tour, but usually not the optimal one. </a:t>
            </a:r>
            <a:endParaRPr lang="en-US" dirty="0" smtClean="0"/>
          </a:p>
          <a:p>
            <a:pPr algn="just"/>
            <a:r>
              <a:rPr lang="en-US" dirty="0" smtClean="0"/>
              <a:t>During </a:t>
            </a:r>
            <a:r>
              <a:rPr lang="en-US" dirty="0"/>
              <a:t>lunchtime, using the user’s current location, nearby restaurants will be suggested and after lunchtime Ant Colony Optimization will be continued</a:t>
            </a:r>
          </a:p>
        </p:txBody>
      </p:sp>
    </p:spTree>
    <p:extLst>
      <p:ext uri="{BB962C8B-B14F-4D97-AF65-F5344CB8AC3E}">
        <p14:creationId xmlns:p14="http://schemas.microsoft.com/office/powerpoint/2010/main" val="3148006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4161</TotalTime>
  <Words>1074</Words>
  <Application>Microsoft Office PowerPoint</Application>
  <PresentationFormat>Custom</PresentationFormat>
  <Paragraphs>91</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Wisp</vt:lpstr>
      <vt:lpstr>Worksheet</vt:lpstr>
      <vt:lpstr>             Automated Itinerary Planning  </vt:lpstr>
      <vt:lpstr>OUTLINE</vt:lpstr>
      <vt:lpstr>PROBLEM INTRODUCTION</vt:lpstr>
      <vt:lpstr>OBJECTIVE </vt:lpstr>
      <vt:lpstr>PROGRESS CHART  Approximate time 5 months </vt:lpstr>
      <vt:lpstr>METHODOLOGY</vt:lpstr>
      <vt:lpstr>Working Algorithms  Ant Colony Algorithm  </vt:lpstr>
      <vt:lpstr>PowerPoint Presentation</vt:lpstr>
      <vt:lpstr>K-Nearest Neighbor Technique </vt:lpstr>
      <vt:lpstr>USE CASE</vt:lpstr>
      <vt:lpstr>ENTITY RELATIONSHIP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Future Work</vt:lpstr>
      <vt:lpstr>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Nanotoxicity Prediction using Computational Modelling</dc:title>
  <dc:creator>Bhavna Saini [MU - Jaipur]</dc:creator>
  <cp:lastModifiedBy>Saamarth</cp:lastModifiedBy>
  <cp:revision>68</cp:revision>
  <dcterms:created xsi:type="dcterms:W3CDTF">2017-07-16T07:43:53Z</dcterms:created>
  <dcterms:modified xsi:type="dcterms:W3CDTF">2020-05-26T04:18:57Z</dcterms:modified>
</cp:coreProperties>
</file>