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508AD02-8B6A-4370-8E85-D5775B9D1AAF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4509E31-2899-4EDB-8198-349097CC4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32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D02-8B6A-4370-8E85-D5775B9D1AAF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9E31-2899-4EDB-8198-349097CC4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94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D02-8B6A-4370-8E85-D5775B9D1AAF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9E31-2899-4EDB-8198-349097CC4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59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D02-8B6A-4370-8E85-D5775B9D1AAF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9E31-2899-4EDB-8198-349097CC4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36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D02-8B6A-4370-8E85-D5775B9D1AAF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9E31-2899-4EDB-8198-349097CC4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935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D02-8B6A-4370-8E85-D5775B9D1AAF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9E31-2899-4EDB-8198-349097CC4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144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D02-8B6A-4370-8E85-D5775B9D1AAF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9E31-2899-4EDB-8198-349097CC4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328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508AD02-8B6A-4370-8E85-D5775B9D1AAF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9E31-2899-4EDB-8198-349097CC4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52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508AD02-8B6A-4370-8E85-D5775B9D1AAF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9E31-2899-4EDB-8198-349097CC4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47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D02-8B6A-4370-8E85-D5775B9D1AAF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9E31-2899-4EDB-8198-349097CC4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73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D02-8B6A-4370-8E85-D5775B9D1AAF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9E31-2899-4EDB-8198-349097CC4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89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D02-8B6A-4370-8E85-D5775B9D1AAF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9E31-2899-4EDB-8198-349097CC4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3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D02-8B6A-4370-8E85-D5775B9D1AAF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9E31-2899-4EDB-8198-349097CC4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90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D02-8B6A-4370-8E85-D5775B9D1AAF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9E31-2899-4EDB-8198-349097CC4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44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D02-8B6A-4370-8E85-D5775B9D1AAF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9E31-2899-4EDB-8198-349097CC4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18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D02-8B6A-4370-8E85-D5775B9D1AAF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9E31-2899-4EDB-8198-349097CC4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91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D02-8B6A-4370-8E85-D5775B9D1AAF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9E31-2899-4EDB-8198-349097CC4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02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508AD02-8B6A-4370-8E85-D5775B9D1AAF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4509E31-2899-4EDB-8198-349097CC4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35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F2636-843B-784B-2619-EC9B89F9D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Дизайн </a:t>
            </a:r>
            <a:r>
              <a:rPr lang="uk-UA" dirty="0" err="1"/>
              <a:t>патерни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C1828D-E5ED-678C-B014-7CE1F3536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Підготувала </a:t>
            </a:r>
            <a:r>
              <a:rPr lang="uk-UA" dirty="0" err="1"/>
              <a:t>самчук</a:t>
            </a:r>
            <a:r>
              <a:rPr lang="uk-UA" dirty="0"/>
              <a:t> а. о. пп-33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03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1F3CD-C878-CEA4-EC9A-487E6FBF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63" y="2764770"/>
            <a:ext cx="4242502" cy="1328460"/>
          </a:xfrm>
        </p:spPr>
        <p:txBody>
          <a:bodyPr>
            <a:normAutofit/>
          </a:bodyPr>
          <a:lstStyle/>
          <a:p>
            <a:r>
              <a:rPr lang="uk-UA" sz="2400" i="1" cap="none" dirty="0" err="1">
                <a:latin typeface="+mn-lt"/>
              </a:rPr>
              <a:t>Патерн</a:t>
            </a:r>
            <a:r>
              <a:rPr lang="uk-UA" sz="2400" i="1" cap="none" dirty="0">
                <a:latin typeface="+mn-lt"/>
              </a:rPr>
              <a:t> централізованого</a:t>
            </a:r>
            <a:r>
              <a:rPr lang="uk-UA" sz="2400" i="1" dirty="0">
                <a:latin typeface="+mn-lt"/>
              </a:rPr>
              <a:t> </a:t>
            </a:r>
            <a:r>
              <a:rPr lang="uk-UA" sz="2400" i="1" cap="none" dirty="0">
                <a:latin typeface="+mn-lt"/>
              </a:rPr>
              <a:t>управління</a:t>
            </a:r>
            <a:r>
              <a:rPr lang="uk-UA" sz="2400" i="1" dirty="0"/>
              <a:t>: </a:t>
            </a:r>
            <a:br>
              <a:rPr lang="uk-UA" dirty="0"/>
            </a:br>
            <a:r>
              <a:rPr lang="uk-UA" sz="2800" dirty="0"/>
              <a:t>виклик - повернення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5BEE8F-8C14-1087-49EA-D00DAFEB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3851" y="3463414"/>
            <a:ext cx="4895610" cy="2895599"/>
          </a:xfrm>
        </p:spPr>
        <p:txBody>
          <a:bodyPr>
            <a:normAutofit/>
          </a:bodyPr>
          <a:lstStyle/>
          <a:p>
            <a:r>
              <a:rPr lang="uk-UA" sz="2000" b="1" dirty="0"/>
              <a:t>ВИКОРИСТАННЯ: </a:t>
            </a:r>
          </a:p>
          <a:p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організації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об'єктами</a:t>
            </a:r>
            <a:r>
              <a:rPr lang="ru-RU" dirty="0"/>
              <a:t> в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компонентами </a:t>
            </a:r>
            <a:r>
              <a:rPr lang="ru-RU" dirty="0" err="1"/>
              <a:t>системи</a:t>
            </a:r>
            <a:r>
              <a:rPr lang="ru-RU" dirty="0"/>
              <a:t>.</a:t>
            </a:r>
          </a:p>
          <a:p>
            <a:r>
              <a:rPr lang="ru-RU" dirty="0"/>
              <a:t>Приклад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патерну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включати</a:t>
            </a:r>
            <a:r>
              <a:rPr lang="ru-RU" dirty="0"/>
              <a:t> в себе </a:t>
            </a:r>
            <a:r>
              <a:rPr lang="ru-RU" dirty="0" err="1"/>
              <a:t>виклик</a:t>
            </a:r>
            <a:r>
              <a:rPr lang="ru-RU" dirty="0"/>
              <a:t> методу </a:t>
            </a:r>
            <a:r>
              <a:rPr lang="ru-RU" dirty="0" err="1"/>
              <a:t>сервісу</a:t>
            </a:r>
            <a:r>
              <a:rPr lang="ru-RU" dirty="0"/>
              <a:t> для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а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обробку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у </a:t>
            </a:r>
            <a:r>
              <a:rPr lang="ru-RU" dirty="0" err="1"/>
              <a:t>викликаючому</a:t>
            </a:r>
            <a:r>
              <a:rPr lang="ru-RU" dirty="0"/>
              <a:t> </a:t>
            </a:r>
            <a:r>
              <a:rPr lang="ru-RU" dirty="0" err="1"/>
              <a:t>компоненті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відповіді</a:t>
            </a:r>
            <a:r>
              <a:rPr lang="ru-RU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94063-ED2C-44D7-A908-7C81028893A3}"/>
              </a:ext>
            </a:extLst>
          </p:cNvPr>
          <p:cNvSpPr txBox="1"/>
          <p:nvPr/>
        </p:nvSpPr>
        <p:spPr>
          <a:xfrm>
            <a:off x="1962539" y="-9331"/>
            <a:ext cx="826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spc="500" dirty="0"/>
              <a:t>ПАТЕРНИ УПРАВЛІННЯ</a:t>
            </a:r>
            <a:endParaRPr lang="ru-RU" sz="2800" spc="500" dirty="0"/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F3263CD1-E74D-1AF7-755F-4B28B15FD262}"/>
              </a:ext>
            </a:extLst>
          </p:cNvPr>
          <p:cNvSpPr txBox="1">
            <a:spLocks/>
          </p:cNvSpPr>
          <p:nvPr/>
        </p:nvSpPr>
        <p:spPr bwMode="gray">
          <a:xfrm>
            <a:off x="5333851" y="1002638"/>
            <a:ext cx="4895610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b="1" dirty="0"/>
              <a:t>ОПИС: </a:t>
            </a:r>
          </a:p>
          <a:p>
            <a:r>
              <a:rPr lang="uk-UA" dirty="0"/>
              <a:t>Цей </a:t>
            </a:r>
            <a:r>
              <a:rPr lang="uk-UA" dirty="0" err="1"/>
              <a:t>патерн</a:t>
            </a:r>
            <a:r>
              <a:rPr lang="uk-UA" dirty="0"/>
              <a:t> </a:t>
            </a:r>
            <a:r>
              <a:rPr lang="ru-RU" dirty="0"/>
              <a:t>є одним з </a:t>
            </a:r>
            <a:r>
              <a:rPr lang="ru-RU" dirty="0" err="1"/>
              <a:t>фундаментальних</a:t>
            </a:r>
            <a:r>
              <a:rPr lang="ru-RU" dirty="0"/>
              <a:t> </a:t>
            </a:r>
            <a:r>
              <a:rPr lang="ru-RU" dirty="0" err="1"/>
              <a:t>патернів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uk-UA" dirty="0"/>
              <a:t>. </a:t>
            </a:r>
          </a:p>
          <a:p>
            <a:r>
              <a:rPr lang="uk-UA" dirty="0"/>
              <a:t>Основна ідея полягає в тому, що об'єкт взаємодіє з іншими, відправляючи запити і отримуючи відповіді.</a:t>
            </a:r>
          </a:p>
          <a:p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ефективно</a:t>
            </a:r>
            <a:r>
              <a:rPr lang="ru-RU" dirty="0"/>
              <a:t> </a:t>
            </a:r>
            <a:r>
              <a:rPr lang="ru-RU" dirty="0" err="1"/>
              <a:t>організовувати</a:t>
            </a:r>
            <a:r>
              <a:rPr lang="ru-RU" dirty="0"/>
              <a:t> </a:t>
            </a:r>
            <a:r>
              <a:rPr lang="ru-RU" dirty="0" err="1"/>
              <a:t>взаємодію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різними</a:t>
            </a:r>
            <a:r>
              <a:rPr lang="ru-RU" dirty="0"/>
              <a:t> </a:t>
            </a:r>
            <a:r>
              <a:rPr lang="ru-RU" dirty="0" err="1"/>
              <a:t>частинами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та </a:t>
            </a:r>
            <a:r>
              <a:rPr lang="ru-RU" dirty="0" err="1"/>
              <a:t>об'єктами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7511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CED4A56C-7151-2928-F7CE-98B4E7E8B1E5}"/>
              </a:ext>
            </a:extLst>
          </p:cNvPr>
          <p:cNvSpPr txBox="1">
            <a:spLocks/>
          </p:cNvSpPr>
          <p:nvPr/>
        </p:nvSpPr>
        <p:spPr>
          <a:xfrm>
            <a:off x="957476" y="821799"/>
            <a:ext cx="10277049" cy="5159123"/>
          </a:xfrm>
          <a:prstGeom prst="rect">
            <a:avLst/>
          </a:prstGeom>
          <a:noFill/>
        </p:spPr>
        <p:txBody>
          <a:bodyPr numCol="2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1000" i="1" dirty="0">
                <a:solidFill>
                  <a:schemeClr val="accent1"/>
                </a:solidFill>
                <a:latin typeface="Consolas" panose="020B0609020204030204" pitchFamily="49" charset="0"/>
              </a:rPr>
              <a:t>ПРИКЛАД РОЗРОБЛЕНОГО КОДУ ДЛЯ СЕРВЕРА:</a:t>
            </a:r>
            <a:endParaRPr lang="en-US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import { Injectable } from '@angular/core'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import {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HttpClient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} from '@angular/common/http’;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import { Observable} from '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rxjs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’;</a:t>
            </a:r>
            <a:endParaRPr lang="uk-UA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@Injectable({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providedIn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: 'root’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export class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UserService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private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apiUrl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= 'https://randomuser.me/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/?results=10’;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constructor(private http: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HttpClient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) { }</a:t>
            </a:r>
            <a:endParaRPr lang="uk-UA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900" dirty="0">
                <a:solidFill>
                  <a:schemeClr val="accent1"/>
                </a:solidFill>
                <a:latin typeface="Consolas" panose="020B0609020204030204" pitchFamily="49" charset="0"/>
              </a:rPr>
              <a:t>ВИКЛИК: ОТРИМАТИ ДАНІ З СЕРВЕРА:</a:t>
            </a:r>
            <a:endParaRPr lang="en-US" sz="9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getUsers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(): Observable&lt;any&gt; {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return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this.http.get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this.apiUrl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uk-UA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1000" b="0" i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ПРИКЛАД РОЗРОБЛЕНОГО КОДУ ДЛЯ КОМПОНЕНТА: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{ Component,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 from '@angular/core’;</a:t>
            </a:r>
            <a:endParaRPr lang="uk-UA" sz="9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{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 from './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user.service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';</a:t>
            </a:r>
            <a:endParaRPr lang="uk-UA" sz="9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export class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implements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uk-UA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users: any[] = [];</a:t>
            </a:r>
            <a:endParaRPr lang="uk-UA" sz="9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favorites: any[] = [];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constructor(private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public dialog: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MatDialog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{}</a:t>
            </a:r>
            <a:b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{</a:t>
            </a:r>
            <a:endParaRPr lang="uk-UA" sz="9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9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ВИКЛИК: ОТРИМАТИ ДАНІ З СЕРВЕРА:</a:t>
            </a:r>
            <a:endParaRPr lang="en-US" sz="900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this.userService.getUsers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().subscribe(data =&gt; {</a:t>
            </a:r>
            <a:endParaRPr lang="uk-UA" sz="9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900" dirty="0">
                <a:solidFill>
                  <a:schemeClr val="accent1"/>
                </a:solidFill>
                <a:latin typeface="Consolas" panose="020B0609020204030204" pitchFamily="49" charset="0"/>
              </a:rPr>
              <a:t>ПОВЕРНЕННЯ: ОБРОБИТИ ОТРИМАНІ ДАНІ</a:t>
            </a:r>
            <a:endParaRPr lang="en-US" sz="900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this.users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data.results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endParaRPr lang="uk-UA" sz="9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  <a:endParaRPr lang="uk-UA" sz="9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uk-UA" sz="9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6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1F3CD-C878-CEA4-EC9A-487E6FBF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63" y="3167390"/>
            <a:ext cx="4242502" cy="523220"/>
          </a:xfrm>
        </p:spPr>
        <p:txBody>
          <a:bodyPr>
            <a:normAutofit/>
          </a:bodyPr>
          <a:lstStyle/>
          <a:p>
            <a:r>
              <a:rPr lang="uk-UA" sz="2800" dirty="0"/>
              <a:t>Клієнт-сервер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5BEE8F-8C14-1087-49EA-D00DAFEB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3851" y="2632990"/>
            <a:ext cx="4895610" cy="2895599"/>
          </a:xfrm>
        </p:spPr>
        <p:txBody>
          <a:bodyPr>
            <a:normAutofit/>
          </a:bodyPr>
          <a:lstStyle/>
          <a:p>
            <a:r>
              <a:rPr lang="uk-UA" sz="2000" b="1" dirty="0"/>
              <a:t>ВИКОРИСТАННЯ: </a:t>
            </a:r>
          </a:p>
          <a:p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застосовується</a:t>
            </a:r>
            <a:r>
              <a:rPr lang="ru-RU" dirty="0"/>
              <a:t> в </a:t>
            </a:r>
            <a:r>
              <a:rPr lang="ru-RU" dirty="0" err="1"/>
              <a:t>різних</a:t>
            </a:r>
            <a:r>
              <a:rPr lang="ru-RU" dirty="0"/>
              <a:t> контекстах, таких як веб-</a:t>
            </a:r>
            <a:r>
              <a:rPr lang="ru-RU" dirty="0" err="1"/>
              <a:t>додатки</a:t>
            </a:r>
            <a:r>
              <a:rPr lang="ru-RU" dirty="0"/>
              <a:t> (де браузер є </a:t>
            </a:r>
            <a:r>
              <a:rPr lang="ru-RU" dirty="0" err="1"/>
              <a:t>клієнтом</a:t>
            </a:r>
            <a:r>
              <a:rPr lang="ru-RU" dirty="0"/>
              <a:t>, а сервер </a:t>
            </a:r>
            <a:r>
              <a:rPr lang="ru-RU" dirty="0" err="1"/>
              <a:t>обслуговує</a:t>
            </a:r>
            <a:r>
              <a:rPr lang="ru-RU" dirty="0"/>
              <a:t> </a:t>
            </a:r>
            <a:r>
              <a:rPr lang="ru-RU" dirty="0" err="1"/>
              <a:t>запити</a:t>
            </a:r>
            <a:r>
              <a:rPr lang="ru-RU" dirty="0"/>
              <a:t>), </a:t>
            </a:r>
            <a:r>
              <a:rPr lang="ru-RU" dirty="0" err="1"/>
              <a:t>розподілені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, </a:t>
            </a:r>
            <a:r>
              <a:rPr lang="ru-RU" dirty="0" err="1"/>
              <a:t>мобільні</a:t>
            </a:r>
            <a:r>
              <a:rPr lang="ru-RU" dirty="0"/>
              <a:t> </a:t>
            </a:r>
            <a:r>
              <a:rPr lang="ru-RU" dirty="0" err="1"/>
              <a:t>додатки</a:t>
            </a:r>
            <a:r>
              <a:rPr lang="ru-RU" dirty="0"/>
              <a:t>, </a:t>
            </a:r>
            <a:r>
              <a:rPr lang="ru-RU" dirty="0" err="1"/>
              <a:t>мережеві</a:t>
            </a:r>
            <a:r>
              <a:rPr lang="ru-RU" dirty="0"/>
              <a:t> </a:t>
            </a:r>
            <a:r>
              <a:rPr lang="ru-RU" dirty="0" err="1"/>
              <a:t>пристрої</a:t>
            </a:r>
            <a:r>
              <a:rPr lang="ru-RU" dirty="0"/>
              <a:t> та </a:t>
            </a:r>
            <a:r>
              <a:rPr lang="ru-RU" dirty="0" err="1"/>
              <a:t>інші</a:t>
            </a:r>
            <a:r>
              <a:rPr lang="ru-RU" dirty="0"/>
              <a:t>. </a:t>
            </a:r>
          </a:p>
          <a:p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розбити </a:t>
            </a:r>
            <a:r>
              <a:rPr lang="ru-RU" dirty="0" err="1"/>
              <a:t>складні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на </a:t>
            </a:r>
            <a:r>
              <a:rPr lang="ru-RU" dirty="0" err="1"/>
              <a:t>менші</a:t>
            </a:r>
            <a:r>
              <a:rPr lang="ru-RU" dirty="0"/>
              <a:t> та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керовані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, </a:t>
            </a:r>
            <a:r>
              <a:rPr lang="ru-RU" dirty="0" err="1"/>
              <a:t>спрощуючи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розробку</a:t>
            </a:r>
            <a:r>
              <a:rPr lang="ru-RU" dirty="0"/>
              <a:t> та </a:t>
            </a:r>
            <a:r>
              <a:rPr lang="ru-RU" dirty="0" err="1"/>
              <a:t>обслуговування</a:t>
            </a:r>
            <a:r>
              <a:rPr lang="ru-RU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94063-ED2C-44D7-A908-7C81028893A3}"/>
              </a:ext>
            </a:extLst>
          </p:cNvPr>
          <p:cNvSpPr txBox="1"/>
          <p:nvPr/>
        </p:nvSpPr>
        <p:spPr>
          <a:xfrm>
            <a:off x="1962539" y="-9331"/>
            <a:ext cx="826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spc="500" dirty="0"/>
              <a:t>СТРУКТУРНІ ПАТЕРНИ</a:t>
            </a:r>
            <a:endParaRPr lang="ru-RU" sz="2800" spc="500" dirty="0"/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F3263CD1-E74D-1AF7-755F-4B28B15FD262}"/>
              </a:ext>
            </a:extLst>
          </p:cNvPr>
          <p:cNvSpPr txBox="1">
            <a:spLocks/>
          </p:cNvSpPr>
          <p:nvPr/>
        </p:nvSpPr>
        <p:spPr bwMode="gray">
          <a:xfrm>
            <a:off x="5333851" y="1002638"/>
            <a:ext cx="4895610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b="1" dirty="0"/>
              <a:t>ОПИС: </a:t>
            </a:r>
          </a:p>
          <a:p>
            <a:r>
              <a:rPr lang="uk-UA" dirty="0"/>
              <a:t>Цей </a:t>
            </a:r>
            <a:r>
              <a:rPr lang="uk-UA" dirty="0" err="1"/>
              <a:t>патерн</a:t>
            </a:r>
            <a:r>
              <a:rPr lang="uk-UA" dirty="0"/>
              <a:t> </a:t>
            </a:r>
            <a:r>
              <a:rPr lang="ru-RU" dirty="0"/>
              <a:t>є </a:t>
            </a:r>
            <a:r>
              <a:rPr lang="ru-RU" dirty="0" err="1"/>
              <a:t>архітектурним</a:t>
            </a:r>
            <a:r>
              <a:rPr lang="ru-RU" dirty="0"/>
              <a:t> </a:t>
            </a:r>
            <a:r>
              <a:rPr lang="ru-RU" dirty="0" err="1"/>
              <a:t>патерном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розподіляє</a:t>
            </a:r>
            <a:r>
              <a:rPr lang="ru-RU" dirty="0"/>
              <a:t> систему на </a:t>
            </a:r>
            <a:r>
              <a:rPr lang="ru-RU" dirty="0" err="1"/>
              <a:t>дві</a:t>
            </a:r>
            <a:r>
              <a:rPr lang="ru-RU" dirty="0"/>
              <a:t>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: </a:t>
            </a:r>
            <a:r>
              <a:rPr lang="ru-RU" dirty="0" err="1"/>
              <a:t>клієнтську</a:t>
            </a:r>
            <a:r>
              <a:rPr lang="ru-RU" dirty="0"/>
              <a:t> та </a:t>
            </a:r>
            <a:r>
              <a:rPr lang="ru-RU" dirty="0" err="1"/>
              <a:t>серверну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19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CED4A56C-7151-2928-F7CE-98B4E7E8B1E5}"/>
              </a:ext>
            </a:extLst>
          </p:cNvPr>
          <p:cNvSpPr txBox="1">
            <a:spLocks/>
          </p:cNvSpPr>
          <p:nvPr/>
        </p:nvSpPr>
        <p:spPr>
          <a:xfrm>
            <a:off x="957476" y="943098"/>
            <a:ext cx="10277049" cy="5159123"/>
          </a:xfrm>
          <a:prstGeom prst="rect">
            <a:avLst/>
          </a:prstGeom>
          <a:noFill/>
        </p:spPr>
        <p:txBody>
          <a:bodyPr numCol="2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1000" i="1" dirty="0">
                <a:solidFill>
                  <a:schemeClr val="accent1"/>
                </a:solidFill>
                <a:latin typeface="Consolas" panose="020B0609020204030204" pitchFamily="49" charset="0"/>
              </a:rPr>
              <a:t>ПРИКЛАД РОЗРОБЛЕНОГО КОДУ ДЛЯ СЕРВЕРА:</a:t>
            </a:r>
            <a:endParaRPr lang="en-US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import { Injectable } from '@angular/core'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import {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HttpClient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} from '@angular/common/http’;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import { Observable} from '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rxjs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’;</a:t>
            </a:r>
            <a:endParaRPr lang="uk-UA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@Injectable({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providedIn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: 'root’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export class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UserService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private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apiUrl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= 'https://randomuser.me/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/?results=10’;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constructor(private http: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HttpClient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) { }</a:t>
            </a:r>
            <a:endParaRPr lang="uk-UA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900" dirty="0">
                <a:solidFill>
                  <a:schemeClr val="accent1"/>
                </a:solidFill>
                <a:latin typeface="Consolas" panose="020B0609020204030204" pitchFamily="49" charset="0"/>
              </a:rPr>
              <a:t>ВИКЛИК: ОТРИМАТИ ДАНІ З СЕРВЕРА:</a:t>
            </a:r>
            <a:endParaRPr lang="en-US" sz="9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getUsers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(): Observable&lt;any&gt; {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return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this.http.get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this.apiUrl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uk-UA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1000" b="0" i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ПРИКЛАД РОЗРОБЛЕНОГО КОДУ ДЛЯ КОМПОНЕНТА: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{ Component,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 from '@angular/core’;</a:t>
            </a:r>
            <a:endParaRPr lang="uk-UA" sz="9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{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 from './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user.service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';</a:t>
            </a:r>
            <a:endParaRPr lang="uk-UA" sz="9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export class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implements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uk-UA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users: any[] = [];</a:t>
            </a:r>
            <a:endParaRPr lang="uk-UA" sz="9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favorites: any[] = [];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constructor(private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public dialog: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MatDialog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{}</a:t>
            </a:r>
            <a:b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{</a:t>
            </a:r>
            <a:endParaRPr lang="uk-UA" sz="9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9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ВИКЛИК: ОТРИМАТИ ДАНІ З СЕРВЕРА:</a:t>
            </a:r>
            <a:endParaRPr lang="en-US" sz="900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this.userService.getUsers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().subscribe(data =&gt; {</a:t>
            </a:r>
            <a:endParaRPr lang="uk-UA" sz="9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900" dirty="0">
                <a:solidFill>
                  <a:schemeClr val="accent1"/>
                </a:solidFill>
                <a:latin typeface="Consolas" panose="020B0609020204030204" pitchFamily="49" charset="0"/>
              </a:rPr>
              <a:t>ПОВЕРНЕННЯ: ОБРОБИТИ ОТРИМАНІ ДАНІ</a:t>
            </a:r>
            <a:endParaRPr lang="en-US" sz="900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this.users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data.results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endParaRPr lang="uk-UA" sz="9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  <a:endParaRPr lang="uk-UA" sz="9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uk-UA" sz="9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62DFD-4996-7C7F-E35C-73BB5F97B2E1}"/>
              </a:ext>
            </a:extLst>
          </p:cNvPr>
          <p:cNvSpPr txBox="1"/>
          <p:nvPr/>
        </p:nvSpPr>
        <p:spPr>
          <a:xfrm>
            <a:off x="1371600" y="231853"/>
            <a:ext cx="190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spc="500" dirty="0"/>
              <a:t>СЕРВЕР</a:t>
            </a:r>
            <a:endParaRPr lang="ru-RU" sz="2800" spc="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44469-F3DA-2F63-18DC-E62A518D187F}"/>
              </a:ext>
            </a:extLst>
          </p:cNvPr>
          <p:cNvSpPr txBox="1"/>
          <p:nvPr/>
        </p:nvSpPr>
        <p:spPr>
          <a:xfrm>
            <a:off x="6718040" y="231853"/>
            <a:ext cx="1797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spc="500" dirty="0"/>
              <a:t>КЛІЄНТ</a:t>
            </a:r>
            <a:endParaRPr lang="ru-RU" sz="2800" spc="500" dirty="0"/>
          </a:p>
        </p:txBody>
      </p:sp>
    </p:spTree>
    <p:extLst>
      <p:ext uri="{BB962C8B-B14F-4D97-AF65-F5344CB8AC3E}">
        <p14:creationId xmlns:p14="http://schemas.microsoft.com/office/powerpoint/2010/main" val="14356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1F3CD-C878-CEA4-EC9A-487E6FBF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39" y="2843328"/>
            <a:ext cx="4242502" cy="1171345"/>
          </a:xfrm>
        </p:spPr>
        <p:txBody>
          <a:bodyPr>
            <a:normAutofit fontScale="90000"/>
          </a:bodyPr>
          <a:lstStyle/>
          <a:p>
            <a:r>
              <a:rPr lang="uk-UA" sz="2800" dirty="0"/>
              <a:t>Модель-представлення-контролер (</a:t>
            </a:r>
            <a:r>
              <a:rPr lang="en-US" sz="2800" dirty="0"/>
              <a:t>Model View Controller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5BEE8F-8C14-1087-49EA-D00DAFEB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3851" y="4163210"/>
            <a:ext cx="4895610" cy="2895599"/>
          </a:xfrm>
        </p:spPr>
        <p:txBody>
          <a:bodyPr>
            <a:normAutofit/>
          </a:bodyPr>
          <a:lstStyle/>
          <a:p>
            <a:r>
              <a:rPr lang="uk-UA" sz="2000" b="1" dirty="0"/>
              <a:t>ВИКОРИСТАННЯ: </a:t>
            </a:r>
          </a:p>
          <a:p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організації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 та </a:t>
            </a:r>
            <a:r>
              <a:rPr lang="ru-RU" dirty="0" err="1"/>
              <a:t>управління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сторінок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екранів</a:t>
            </a:r>
            <a:r>
              <a:rPr lang="ru-RU" dirty="0"/>
              <a:t> веб-</a:t>
            </a:r>
            <a:r>
              <a:rPr lang="ru-RU" dirty="0" err="1"/>
              <a:t>додатка</a:t>
            </a:r>
            <a:r>
              <a:rPr lang="ru-RU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94063-ED2C-44D7-A908-7C81028893A3}"/>
              </a:ext>
            </a:extLst>
          </p:cNvPr>
          <p:cNvSpPr txBox="1"/>
          <p:nvPr/>
        </p:nvSpPr>
        <p:spPr>
          <a:xfrm>
            <a:off x="130629" y="-9331"/>
            <a:ext cx="10450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spc="500" dirty="0"/>
              <a:t>ПАТЕРНИ, ПРИЗНАЧЕНІ ДЛЯ ПРЕДСТАВЛЕННЯ</a:t>
            </a:r>
            <a:r>
              <a:rPr lang="en-US" sz="2800" spc="500" dirty="0"/>
              <a:t>                       </a:t>
            </a:r>
            <a:r>
              <a:rPr lang="uk-UA" sz="2800" spc="500" dirty="0"/>
              <a:t> </a:t>
            </a:r>
            <a:r>
              <a:rPr lang="en-US" sz="2800" spc="500" dirty="0"/>
              <a:t>         															 </a:t>
            </a:r>
            <a:r>
              <a:rPr lang="uk-UA" sz="2800" spc="500" dirty="0"/>
              <a:t>ДАНИХ У </a:t>
            </a:r>
            <a:r>
              <a:rPr lang="en-US" sz="2800" spc="500" dirty="0"/>
              <a:t>WEB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F3263CD1-E74D-1AF7-755F-4B28B15FD262}"/>
              </a:ext>
            </a:extLst>
          </p:cNvPr>
          <p:cNvSpPr txBox="1">
            <a:spLocks/>
          </p:cNvSpPr>
          <p:nvPr/>
        </p:nvSpPr>
        <p:spPr bwMode="gray">
          <a:xfrm>
            <a:off x="5333851" y="1002638"/>
            <a:ext cx="4895610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b="1" dirty="0"/>
              <a:t>ОПИС: </a:t>
            </a:r>
          </a:p>
          <a:p>
            <a:r>
              <a:rPr lang="uk-UA" dirty="0"/>
              <a:t>Цей </a:t>
            </a:r>
            <a:r>
              <a:rPr lang="uk-UA" dirty="0" err="1"/>
              <a:t>патерн</a:t>
            </a:r>
            <a:r>
              <a:rPr lang="uk-UA" dirty="0"/>
              <a:t> </a:t>
            </a:r>
            <a:r>
              <a:rPr lang="ru-RU" dirty="0"/>
              <a:t>є одним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шаблонів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застосовується</a:t>
            </a:r>
            <a:r>
              <a:rPr lang="ru-RU" dirty="0"/>
              <a:t> в </a:t>
            </a:r>
            <a:r>
              <a:rPr lang="ru-RU" dirty="0" err="1"/>
              <a:t>області</a:t>
            </a:r>
            <a:r>
              <a:rPr lang="ru-RU" dirty="0"/>
              <a:t> веб-</a:t>
            </a:r>
            <a:r>
              <a:rPr lang="ru-RU" dirty="0" err="1"/>
              <a:t>розробки</a:t>
            </a:r>
            <a:r>
              <a:rPr lang="ru-RU" dirty="0"/>
              <a:t>.</a:t>
            </a:r>
            <a:endParaRPr lang="en-US" dirty="0"/>
          </a:p>
          <a:p>
            <a:r>
              <a:rPr lang="uk-UA" dirty="0"/>
              <a:t>Основна ідея полягає в тому,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розділити</a:t>
            </a:r>
            <a:r>
              <a:rPr lang="ru-RU" dirty="0"/>
              <a:t> веб-</a:t>
            </a:r>
            <a:r>
              <a:rPr lang="ru-RU" dirty="0" err="1"/>
              <a:t>додаток</a:t>
            </a:r>
            <a:r>
              <a:rPr lang="ru-RU" dirty="0"/>
              <a:t> на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dirty="0" err="1"/>
              <a:t>контролери</a:t>
            </a:r>
            <a:r>
              <a:rPr lang="ru-RU" dirty="0"/>
              <a:t> для </a:t>
            </a:r>
            <a:r>
              <a:rPr lang="ru-RU" dirty="0" err="1"/>
              <a:t>кожної</a:t>
            </a:r>
            <a:r>
              <a:rPr lang="ru-RU" dirty="0"/>
              <a:t> </a:t>
            </a:r>
            <a:r>
              <a:rPr lang="ru-RU" dirty="0" err="1"/>
              <a:t>сторінки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екрана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 err="1"/>
              <a:t>Кожен</a:t>
            </a:r>
            <a:r>
              <a:rPr lang="ru-RU" dirty="0"/>
              <a:t> контролер </a:t>
            </a:r>
            <a:r>
              <a:rPr lang="ru-RU" dirty="0" err="1"/>
              <a:t>відповідає</a:t>
            </a:r>
            <a:r>
              <a:rPr lang="ru-RU" dirty="0"/>
              <a:t> за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логікою</a:t>
            </a:r>
            <a:r>
              <a:rPr lang="ru-RU" dirty="0"/>
              <a:t> та </a:t>
            </a:r>
            <a:r>
              <a:rPr lang="ru-RU" dirty="0" err="1"/>
              <a:t>функціоналом</a:t>
            </a:r>
            <a:r>
              <a:rPr lang="ru-RU" dirty="0"/>
              <a:t> </a:t>
            </a:r>
            <a:r>
              <a:rPr lang="ru-RU" dirty="0" err="1"/>
              <a:t>конкретної</a:t>
            </a:r>
            <a:r>
              <a:rPr lang="ru-RU" dirty="0"/>
              <a:t> </a:t>
            </a:r>
            <a:r>
              <a:rPr lang="ru-RU" dirty="0" err="1"/>
              <a:t>сторінки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полегшити</a:t>
            </a:r>
            <a:r>
              <a:rPr lang="ru-RU" dirty="0"/>
              <a:t> </a:t>
            </a:r>
            <a:r>
              <a:rPr lang="ru-RU" dirty="0" err="1"/>
              <a:t>обслуговування</a:t>
            </a:r>
            <a:r>
              <a:rPr lang="ru-RU" dirty="0"/>
              <a:t>, </a:t>
            </a:r>
            <a:r>
              <a:rPr lang="ru-RU" dirty="0" err="1"/>
              <a:t>розширення</a:t>
            </a:r>
            <a:r>
              <a:rPr lang="ru-RU" dirty="0"/>
              <a:t> та </a:t>
            </a:r>
            <a:r>
              <a:rPr lang="ru-RU" dirty="0" err="1"/>
              <a:t>управління</a:t>
            </a:r>
            <a:r>
              <a:rPr lang="ru-RU" dirty="0"/>
              <a:t> кодовою базою великих веб-</a:t>
            </a:r>
            <a:r>
              <a:rPr lang="ru-RU" dirty="0" err="1"/>
              <a:t>додатків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6904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CED4A56C-7151-2928-F7CE-98B4E7E8B1E5}"/>
              </a:ext>
            </a:extLst>
          </p:cNvPr>
          <p:cNvSpPr txBox="1">
            <a:spLocks/>
          </p:cNvSpPr>
          <p:nvPr/>
        </p:nvSpPr>
        <p:spPr>
          <a:xfrm>
            <a:off x="0" y="542827"/>
            <a:ext cx="11028784" cy="6445802"/>
          </a:xfrm>
          <a:prstGeom prst="rect">
            <a:avLst/>
          </a:prstGeom>
          <a:noFill/>
        </p:spPr>
        <p:txBody>
          <a:bodyPr numCol="3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uk-UA" sz="1050" b="0" i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ПРИКЛАД РОЗРОБЛЕНОГО КОДУ ДЛЯ КОМПОНЕНТА: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export class 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implements 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uk-UA" sz="1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users: any[] = [];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uk-UA" sz="1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favorites: any[] = [];</a:t>
            </a:r>
            <a:endParaRPr lang="uk-UA" sz="1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uk-UA" sz="1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en-US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en-US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1000" i="1" dirty="0">
                <a:solidFill>
                  <a:schemeClr val="accent1"/>
                </a:solidFill>
                <a:latin typeface="Consolas" panose="020B0609020204030204" pitchFamily="49" charset="0"/>
              </a:rPr>
              <a:t>ПРИКЛАД РОЗРОБЛЕНОГО </a:t>
            </a:r>
            <a:r>
              <a:rPr lang="en-US" sz="1000" i="1" dirty="0">
                <a:solidFill>
                  <a:schemeClr val="accent1"/>
                </a:solidFill>
                <a:latin typeface="Consolas" panose="020B0609020204030204" pitchFamily="49" charset="0"/>
              </a:rPr>
              <a:t>HTML</a:t>
            </a:r>
            <a:r>
              <a:rPr lang="uk-UA" sz="1000" i="1" dirty="0">
                <a:solidFill>
                  <a:schemeClr val="accent1"/>
                </a:solidFill>
                <a:latin typeface="Consolas" panose="020B0609020204030204" pitchFamily="49" charset="0"/>
              </a:rPr>
              <a:t> ДЛЯ КОМПОНЕНТА:</a:t>
            </a:r>
            <a:endParaRPr lang="en-US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1000" i="1" dirty="0">
                <a:solidFill>
                  <a:schemeClr val="accent1"/>
                </a:solidFill>
                <a:latin typeface="Consolas" panose="020B0609020204030204" pitchFamily="49" charset="0"/>
              </a:rPr>
              <a:t>ТАБЛИЦЯ КОРИСТУВАЧІВ СИСТЕМИ (</a:t>
            </a:r>
            <a:r>
              <a:rPr lang="en-US" sz="1000" i="1" dirty="0">
                <a:solidFill>
                  <a:schemeClr val="accent1"/>
                </a:solidFill>
                <a:latin typeface="Consolas" panose="020B0609020204030204" pitchFamily="49" charset="0"/>
              </a:rPr>
              <a:t>users</a:t>
            </a:r>
            <a:r>
              <a:rPr lang="uk-UA" sz="1000" i="1" dirty="0">
                <a:solidFill>
                  <a:schemeClr val="accent1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&lt;table mat-table [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dataSource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]="users" class="mat-elevation-z8"&gt;</a:t>
            </a:r>
            <a:endParaRPr lang="uk-UA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&lt;ng-container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matColumnDef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="name"&gt;</a:t>
            </a:r>
            <a:endParaRPr lang="uk-UA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th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mat-header-cell *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matHeaderCellDef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ru-RU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Ім'я</a:t>
            </a:r>
            <a:r>
              <a:rPr lang="ru-RU" sz="900" dirty="0">
                <a:solidFill>
                  <a:schemeClr val="tx1"/>
                </a:solidFill>
                <a:latin typeface="Consolas" panose="020B0609020204030204" pitchFamily="49" charset="0"/>
              </a:rPr>
              <a:t> &lt;/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th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endParaRPr lang="uk-UA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&lt;td mat-cell *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matCellDef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="let user" (click)="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openDialog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(user)"&gt; {{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user.name.first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}} {{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user.name.last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}} &lt;/td&gt;</a:t>
            </a:r>
            <a:endParaRPr lang="uk-UA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&lt;/ng-container&gt;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1000" i="1" dirty="0">
                <a:solidFill>
                  <a:schemeClr val="accent1"/>
                </a:solidFill>
                <a:latin typeface="Consolas" panose="020B0609020204030204" pitchFamily="49" charset="0"/>
              </a:rPr>
              <a:t>ТА ІНШІ ЕЛЕМЕНТИ ТАБЛИЦІ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900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&lt;tr mat-header-row *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matHeaderRowDef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="['name', 'email', 'login', 'password', 'phone']"&gt;&lt;/tr&gt;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&lt;tr mat-row *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matRowDef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="let row; columns: ['name', 'email', 'login', 'password', 'phone']"&gt;&lt;/tr&gt;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&lt;/table&gt;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uk-UA" sz="1000" i="1" dirty="0">
                <a:solidFill>
                  <a:schemeClr val="accent1"/>
                </a:solidFill>
                <a:latin typeface="Consolas" panose="020B0609020204030204" pitchFamily="49" charset="0"/>
              </a:rPr>
              <a:t>ТАБЛИЦЯ ВПОДОБАНИХ КОРИСТУВАЧІВ (</a:t>
            </a:r>
            <a:r>
              <a:rPr lang="en-US" sz="1000" i="1" dirty="0">
                <a:solidFill>
                  <a:schemeClr val="accent1"/>
                </a:solidFill>
                <a:latin typeface="Consolas" panose="020B0609020204030204" pitchFamily="49" charset="0"/>
              </a:rPr>
              <a:t>favorites</a:t>
            </a:r>
            <a:r>
              <a:rPr lang="uk-UA" sz="1000" i="1" dirty="0">
                <a:solidFill>
                  <a:schemeClr val="accent1"/>
                </a:solidFill>
                <a:latin typeface="Consolas" panose="020B0609020204030204" pitchFamily="49" charset="0"/>
              </a:rPr>
              <a:t>):</a:t>
            </a:r>
            <a:endParaRPr lang="en-US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&lt;h2&gt;</a:t>
            </a:r>
            <a:r>
              <a:rPr lang="ru-RU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Вподобані</a:t>
            </a:r>
            <a:r>
              <a:rPr lang="ru-RU" sz="9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h2&gt;</a:t>
            </a: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&lt;app-favorites [favorites]="favorites"&gt;&lt;/app-favorites&gt;</a:t>
            </a:r>
            <a:endParaRPr lang="uk-UA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1000" b="0" i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ПРИКЛАД РОЗРОБЛЕНОГО КОДУ ДЛЯ КОМПОНЕНТА: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export class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implements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constructor(private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public dialog: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MatDialog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uk-UA" sz="1000" i="1" dirty="0">
                <a:solidFill>
                  <a:schemeClr val="accent1"/>
                </a:solidFill>
                <a:latin typeface="Consolas" panose="020B0609020204030204" pitchFamily="49" charset="0"/>
              </a:rPr>
              <a:t>ОТРИМАННЯ КОРИСТУВАЧІВ (</a:t>
            </a:r>
            <a:r>
              <a:rPr lang="en-US" sz="1000" i="1" dirty="0">
                <a:solidFill>
                  <a:schemeClr val="accent1"/>
                </a:solidFill>
                <a:latin typeface="Consolas" panose="020B0609020204030204" pitchFamily="49" charset="0"/>
              </a:rPr>
              <a:t>users</a:t>
            </a:r>
            <a:r>
              <a:rPr lang="uk-UA" sz="1000" i="1" dirty="0">
                <a:solidFill>
                  <a:schemeClr val="accent1"/>
                </a:solidFill>
                <a:latin typeface="Consolas" panose="020B0609020204030204" pitchFamily="49" charset="0"/>
              </a:rPr>
              <a:t>) З СЕРВЕРУ:</a:t>
            </a:r>
            <a:endParaRPr lang="en-US" sz="1000" b="0" i="1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this.userService.getUsers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().subscribe(data =&gt; {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this.users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data.results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});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uk-UA" sz="9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1000" b="0" i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ОБРОБКА НАТИСКАННЯ НА РЯДОК ТАБЛИЦІ:</a:t>
            </a:r>
            <a:endParaRPr lang="en-US" sz="1000" b="0" i="1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openDialog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(user: any): void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dialogRef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this.dialog.open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UserDialogComponent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{ data: user });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dialogRef.afterClosed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().subscribe(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 =&gt;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if(result &amp;&amp; !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this.favorites.includes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(user)){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			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this.favorites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[...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this.favorites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user];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uk-UA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62DFD-4996-7C7F-E35C-73BB5F97B2E1}"/>
              </a:ext>
            </a:extLst>
          </p:cNvPr>
          <p:cNvSpPr txBox="1"/>
          <p:nvPr/>
        </p:nvSpPr>
        <p:spPr>
          <a:xfrm>
            <a:off x="7111779" y="19607"/>
            <a:ext cx="3424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/>
              <a:t>Контролер</a:t>
            </a: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44469-F3DA-2F63-18DC-E62A518D187F}"/>
              </a:ext>
            </a:extLst>
          </p:cNvPr>
          <p:cNvSpPr txBox="1"/>
          <p:nvPr/>
        </p:nvSpPr>
        <p:spPr>
          <a:xfrm>
            <a:off x="3432872" y="19607"/>
            <a:ext cx="351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/>
              <a:t>Представлення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29A77-CFBB-7AEE-78FD-7D703CD41E2D}"/>
              </a:ext>
            </a:extLst>
          </p:cNvPr>
          <p:cNvSpPr txBox="1"/>
          <p:nvPr/>
        </p:nvSpPr>
        <p:spPr>
          <a:xfrm>
            <a:off x="-856034" y="19607"/>
            <a:ext cx="4124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/>
              <a:t>Модель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0235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1F3CD-C878-CEA4-EC9A-487E6FBF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16" y="3026529"/>
            <a:ext cx="4581428" cy="804942"/>
          </a:xfrm>
        </p:spPr>
        <p:txBody>
          <a:bodyPr>
            <a:normAutofit fontScale="90000"/>
          </a:bodyPr>
          <a:lstStyle/>
          <a:p>
            <a:r>
              <a:rPr lang="uk-UA" sz="2800" dirty="0"/>
              <a:t>Опублікувати – підписатися (</a:t>
            </a:r>
            <a:r>
              <a:rPr lang="en-US" sz="2800" dirty="0"/>
              <a:t>Publish – Subscribe)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5BEE8F-8C14-1087-49EA-D00DAFEB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3851" y="3421426"/>
            <a:ext cx="4895610" cy="2895599"/>
          </a:xfrm>
        </p:spPr>
        <p:txBody>
          <a:bodyPr>
            <a:normAutofit/>
          </a:bodyPr>
          <a:lstStyle/>
          <a:p>
            <a:r>
              <a:rPr lang="uk-UA" sz="2000" b="1" dirty="0"/>
              <a:t>ВИКОРИСТАННЯ: </a:t>
            </a:r>
          </a:p>
          <a:p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en-US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вирішення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інформацією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компонентами </a:t>
            </a:r>
            <a:r>
              <a:rPr lang="ru-RU" dirty="0" err="1"/>
              <a:t>системи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знаходитися</a:t>
            </a:r>
            <a:r>
              <a:rPr lang="ru-RU" dirty="0"/>
              <a:t> </a:t>
            </a:r>
            <a:r>
              <a:rPr lang="ru-RU" dirty="0" err="1"/>
              <a:t>віддалено</a:t>
            </a:r>
            <a:r>
              <a:rPr lang="ru-RU" dirty="0"/>
              <a:t> один </a:t>
            </a:r>
            <a:r>
              <a:rPr lang="ru-RU" dirty="0" err="1"/>
              <a:t>від</a:t>
            </a:r>
            <a:r>
              <a:rPr lang="ru-RU" dirty="0"/>
              <a:t> одного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функціонувати</a:t>
            </a:r>
            <a:r>
              <a:rPr lang="ru-RU" dirty="0"/>
              <a:t> асинхронно.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94063-ED2C-44D7-A908-7C81028893A3}"/>
              </a:ext>
            </a:extLst>
          </p:cNvPr>
          <p:cNvSpPr txBox="1"/>
          <p:nvPr/>
        </p:nvSpPr>
        <p:spPr>
          <a:xfrm>
            <a:off x="1715278" y="-9331"/>
            <a:ext cx="876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spc="500" dirty="0"/>
              <a:t>ПАТЕРНИ, ПРОЕКТУВАННЯ ПОВЕДІНКИ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F3263CD1-E74D-1AF7-755F-4B28B15FD262}"/>
              </a:ext>
            </a:extLst>
          </p:cNvPr>
          <p:cNvSpPr txBox="1">
            <a:spLocks/>
          </p:cNvSpPr>
          <p:nvPr/>
        </p:nvSpPr>
        <p:spPr bwMode="gray">
          <a:xfrm>
            <a:off x="5333851" y="1002638"/>
            <a:ext cx="4895610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b="1" dirty="0"/>
              <a:t>ОПИС: </a:t>
            </a:r>
          </a:p>
          <a:p>
            <a:r>
              <a:rPr lang="uk-UA" dirty="0"/>
              <a:t>Цей </a:t>
            </a:r>
            <a:r>
              <a:rPr lang="uk-UA" dirty="0" err="1"/>
              <a:t>патерн</a:t>
            </a:r>
            <a:r>
              <a:rPr lang="uk-UA" dirty="0"/>
              <a:t> </a:t>
            </a:r>
            <a:r>
              <a:rPr lang="ru-RU" dirty="0"/>
              <a:t>є </a:t>
            </a:r>
            <a:r>
              <a:rPr lang="ru-RU" dirty="0" err="1"/>
              <a:t>патерном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взаємодію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об'єктами</a:t>
            </a:r>
            <a:r>
              <a:rPr lang="ru-RU" dirty="0"/>
              <a:t>, де один </a:t>
            </a:r>
            <a:r>
              <a:rPr lang="ru-RU" dirty="0" err="1"/>
              <a:t>об'єкт</a:t>
            </a:r>
            <a:r>
              <a:rPr lang="ru-RU" dirty="0"/>
              <a:t> (</a:t>
            </a:r>
            <a:r>
              <a:rPr lang="ru-RU" dirty="0" err="1"/>
              <a:t>видавець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видавець</a:t>
            </a:r>
            <a:r>
              <a:rPr lang="ru-RU" dirty="0"/>
              <a:t> </a:t>
            </a:r>
            <a:r>
              <a:rPr lang="ru-RU" dirty="0" err="1"/>
              <a:t>подій</a:t>
            </a:r>
            <a:r>
              <a:rPr lang="ru-RU" dirty="0"/>
              <a:t>) </a:t>
            </a:r>
            <a:r>
              <a:rPr lang="ru-RU" dirty="0" err="1"/>
              <a:t>оповіщає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(</a:t>
            </a:r>
            <a:r>
              <a:rPr lang="ru-RU" dirty="0" err="1"/>
              <a:t>підписники</a:t>
            </a:r>
            <a:r>
              <a:rPr lang="ru-RU" dirty="0"/>
              <a:t>) про </a:t>
            </a:r>
            <a:r>
              <a:rPr lang="ru-RU" dirty="0" err="1"/>
              <a:t>зміни</a:t>
            </a:r>
            <a:r>
              <a:rPr lang="ru-RU" dirty="0"/>
              <a:t> стану, </a:t>
            </a:r>
            <a:r>
              <a:rPr lang="ru-RU" dirty="0" err="1"/>
              <a:t>події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  <a:endParaRPr lang="en-US" dirty="0"/>
          </a:p>
          <a:p>
            <a:r>
              <a:rPr lang="uk-UA" dirty="0"/>
              <a:t>Основна ідея полягає в тому,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розділити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вони не </a:t>
            </a:r>
            <a:r>
              <a:rPr lang="ru-RU" dirty="0" err="1"/>
              <a:t>залежали</a:t>
            </a:r>
            <a:r>
              <a:rPr lang="ru-RU" dirty="0"/>
              <a:t> один </a:t>
            </a:r>
            <a:r>
              <a:rPr lang="ru-RU" dirty="0" err="1"/>
              <a:t>від</a:t>
            </a:r>
            <a:r>
              <a:rPr lang="ru-RU" dirty="0"/>
              <a:t> одного </a:t>
            </a:r>
            <a:r>
              <a:rPr lang="ru-RU" dirty="0" err="1"/>
              <a:t>напряму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3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CED4A56C-7151-2928-F7CE-98B4E7E8B1E5}"/>
              </a:ext>
            </a:extLst>
          </p:cNvPr>
          <p:cNvSpPr txBox="1">
            <a:spLocks/>
          </p:cNvSpPr>
          <p:nvPr/>
        </p:nvSpPr>
        <p:spPr>
          <a:xfrm>
            <a:off x="581608" y="561488"/>
            <a:ext cx="11028784" cy="6445802"/>
          </a:xfrm>
          <a:prstGeom prst="rect">
            <a:avLst/>
          </a:prstGeom>
          <a:noFill/>
        </p:spPr>
        <p:txBody>
          <a:bodyPr numCol="2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uk-UA" sz="1050" b="0" i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ПРИКЛАД РОЗРОБЛЕНОГО КОДУ ДЛЯ КОМПОНЕНТА: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export class 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UserDialogComponent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constructor(public 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dialogRef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MatDialogRef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UserDialogComponent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&gt;, @Inject(MAT_DIALOG_DATA) public data: any) {}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onAddToFavorites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(): void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this.dialogRef.close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(true);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onClose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(): void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this.dialogRef.close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uk-UA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en-US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en-US" sz="10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Font typeface="Wingdings 3" charset="2"/>
              <a:buNone/>
            </a:pPr>
            <a:endParaRPr lang="uk-UA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1000" b="0" i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ПРИКЛАД РОЗРОБЛЕНОГО КОДУ ДЛЯ КОМПОНЕНТА: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export class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implements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favorites: any[] = [];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openDialog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(user: any): void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dialogRef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this.dialog.open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UserDialogComponent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			data: user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dialogRef.afterClosed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().subscribe(result =&gt;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if(result &amp;&amp; !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this.favorites.includes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(user)){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			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this.favorites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[...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this.favorites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user];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uk-UA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44469-F3DA-2F63-18DC-E62A518D187F}"/>
              </a:ext>
            </a:extLst>
          </p:cNvPr>
          <p:cNvSpPr txBox="1"/>
          <p:nvPr/>
        </p:nvSpPr>
        <p:spPr>
          <a:xfrm>
            <a:off x="6310209" y="38268"/>
            <a:ext cx="351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Subscriber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29A77-CFBB-7AEE-78FD-7D703CD41E2D}"/>
              </a:ext>
            </a:extLst>
          </p:cNvPr>
          <p:cNvSpPr txBox="1"/>
          <p:nvPr/>
        </p:nvSpPr>
        <p:spPr>
          <a:xfrm>
            <a:off x="447875" y="38268"/>
            <a:ext cx="4124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Publisher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82674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279</TotalTime>
  <Words>1316</Words>
  <Application>Microsoft Office PowerPoint</Application>
  <PresentationFormat>Широкоэкранный</PresentationFormat>
  <Paragraphs>192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Consolas</vt:lpstr>
      <vt:lpstr>Times New Roman</vt:lpstr>
      <vt:lpstr>Wingdings 3</vt:lpstr>
      <vt:lpstr>Совет директоров</vt:lpstr>
      <vt:lpstr>Дизайн патерни</vt:lpstr>
      <vt:lpstr>Патерн централізованого управління:  виклик - повернення</vt:lpstr>
      <vt:lpstr>Презентация PowerPoint</vt:lpstr>
      <vt:lpstr>Клієнт-сервер</vt:lpstr>
      <vt:lpstr>Презентация PowerPoint</vt:lpstr>
      <vt:lpstr>Модель-представлення-контролер (Model View Controller</vt:lpstr>
      <vt:lpstr>Презентация PowerPoint</vt:lpstr>
      <vt:lpstr>Опублікувати – підписатися (Publish – Subscribe)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Дизайн патерни</dc:title>
  <dc:creator>Anastasiia Samchuk</dc:creator>
  <cp:lastModifiedBy>Anastasiia Samchuk</cp:lastModifiedBy>
  <cp:revision>1</cp:revision>
  <dcterms:created xsi:type="dcterms:W3CDTF">2023-12-03T17:11:24Z</dcterms:created>
  <dcterms:modified xsi:type="dcterms:W3CDTF">2023-12-03T21:51:12Z</dcterms:modified>
</cp:coreProperties>
</file>