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70" r:id="rId8"/>
    <p:sldId id="264" r:id="rId9"/>
    <p:sldId id="271" r:id="rId10"/>
    <p:sldId id="265" r:id="rId11"/>
    <p:sldId id="272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187E25-B117-416D-8A32-FE022F1E280E}" type="datetimeFigureOut">
              <a:rPr lang="pl-PL" smtClean="0"/>
              <a:t>25.06.2017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261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25.06.2017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246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187E25-B117-416D-8A32-FE022F1E280E}" type="datetimeFigureOut">
              <a:rPr lang="pl-PL" smtClean="0"/>
              <a:t>25.06.2017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227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25.06.2017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825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187E25-B117-416D-8A32-FE022F1E280E}" type="datetimeFigureOut">
              <a:rPr lang="pl-PL" smtClean="0"/>
              <a:t>25.06.2017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884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25.06.2017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13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25.06.2017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795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25.06.2017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0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25.06.2017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176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187E25-B117-416D-8A32-FE022F1E280E}" type="datetimeFigureOut">
              <a:rPr lang="pl-PL" smtClean="0"/>
              <a:t>25.06.2017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955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E25-B117-416D-8A32-FE022F1E280E}" type="datetimeFigureOut">
              <a:rPr lang="pl-PL" smtClean="0"/>
              <a:t>25.06.2017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513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4187E25-B117-416D-8A32-FE022F1E280E}" type="datetimeFigureOut">
              <a:rPr lang="pl-PL" smtClean="0"/>
              <a:t>25.06.2017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FA36833-993B-41A7-80BD-08FAB36F43B0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893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516CF3-ED0D-440F-BDD0-1593D662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283" y="721493"/>
            <a:ext cx="10993549" cy="1475013"/>
          </a:xfrm>
        </p:spPr>
        <p:txBody>
          <a:bodyPr>
            <a:normAutofit/>
          </a:bodyPr>
          <a:lstStyle/>
          <a:p>
            <a:pPr algn="ctr"/>
            <a:r>
              <a:rPr lang="pl-PL" sz="4000" b="1" dirty="0">
                <a:solidFill>
                  <a:schemeClr val="tx1"/>
                </a:solidFill>
              </a:rPr>
              <a:t>WPROWADZENIE DO TESTÓW JEDNOSTKOWYCH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13B798D-E435-4075-BFFA-F8B1D08620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pl-PL" sz="3600" dirty="0"/>
              <a:t>Bartosz </a:t>
            </a:r>
            <a:r>
              <a:rPr lang="pl-PL" sz="3600" dirty="0" err="1"/>
              <a:t>Cłapa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3914926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5F0107-1BA4-421F-A5F7-D4A1F07F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/>
              <a:t>Microsoft Unit Test Framework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1B9E0F-74CE-40C2-B1E9-C33ACD37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pl-PL" sz="2400" dirty="0">
                <a:solidFill>
                  <a:schemeClr val="tx1"/>
                </a:solidFill>
              </a:rPr>
              <a:t>Wspierany przez Microsoft</a:t>
            </a:r>
          </a:p>
          <a:p>
            <a:pPr fontAlgn="ctr"/>
            <a:r>
              <a:rPr lang="pl-PL" sz="2400" dirty="0">
                <a:solidFill>
                  <a:schemeClr val="tx1"/>
                </a:solidFill>
              </a:rPr>
              <a:t>Wbudowany w Visual Studio</a:t>
            </a:r>
          </a:p>
          <a:p>
            <a:pPr fontAlgn="ctr"/>
            <a:r>
              <a:rPr lang="pl-PL" sz="2400" dirty="0">
                <a:solidFill>
                  <a:schemeClr val="tx1"/>
                </a:solidFill>
              </a:rPr>
              <a:t>Atrybuty </a:t>
            </a:r>
            <a:r>
              <a:rPr lang="pl-PL" sz="2400" dirty="0" err="1">
                <a:solidFill>
                  <a:schemeClr val="tx1"/>
                </a:solidFill>
              </a:rPr>
              <a:t>TestClass</a:t>
            </a:r>
            <a:r>
              <a:rPr lang="pl-PL" sz="2400" dirty="0">
                <a:solidFill>
                  <a:schemeClr val="tx1"/>
                </a:solidFill>
              </a:rPr>
              <a:t>, </a:t>
            </a:r>
            <a:r>
              <a:rPr lang="pl-PL" sz="2400" dirty="0" err="1">
                <a:solidFill>
                  <a:schemeClr val="tx1"/>
                </a:solidFill>
              </a:rPr>
              <a:t>TestMethod</a:t>
            </a:r>
            <a:endParaRPr lang="pl-PL" sz="2400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18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30D208-9FEB-46FC-AA3E-D160C4A6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7AEE14-4BD5-4620-BE2E-0FAE1CB56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/>
              <a:t> [</a:t>
            </a:r>
            <a:r>
              <a:rPr lang="pl-PL" dirty="0" err="1"/>
              <a:t>TestClass</a:t>
            </a:r>
            <a:r>
              <a:rPr lang="pl-PL" dirty="0"/>
              <a:t>]</a:t>
            </a:r>
          </a:p>
          <a:p>
            <a:pPr marL="0" indent="0">
              <a:buNone/>
            </a:pPr>
            <a:r>
              <a:rPr lang="pl-PL" dirty="0"/>
              <a:t>  public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VatValueCalculatorTests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{</a:t>
            </a:r>
          </a:p>
          <a:p>
            <a:pPr marL="0" indent="0">
              <a:buNone/>
            </a:pPr>
            <a:r>
              <a:rPr lang="pl-PL" dirty="0"/>
              <a:t>    [</a:t>
            </a:r>
            <a:r>
              <a:rPr lang="pl-PL" dirty="0" err="1"/>
              <a:t>TestMethod</a:t>
            </a:r>
            <a:r>
              <a:rPr lang="pl-PL" dirty="0"/>
              <a:t>]</a:t>
            </a:r>
          </a:p>
          <a:p>
            <a:pPr marL="0" indent="0">
              <a:buNone/>
            </a:pPr>
            <a:r>
              <a:rPr lang="pl-PL" dirty="0"/>
              <a:t>    public </a:t>
            </a:r>
            <a:r>
              <a:rPr lang="pl-PL" dirty="0" err="1"/>
              <a:t>void</a:t>
            </a:r>
            <a:r>
              <a:rPr lang="pl-PL" dirty="0"/>
              <a:t> </a:t>
            </a:r>
            <a:r>
              <a:rPr lang="pl-PL" dirty="0" err="1"/>
              <a:t>should_calculate_proper_value</a:t>
            </a:r>
            <a:r>
              <a:rPr lang="pl-PL" dirty="0"/>
              <a:t>()</a:t>
            </a:r>
          </a:p>
          <a:p>
            <a:pPr marL="0" indent="0">
              <a:buNone/>
            </a:pPr>
            <a:r>
              <a:rPr lang="pl-PL" dirty="0"/>
              <a:t>    {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const</a:t>
            </a:r>
            <a:r>
              <a:rPr lang="pl-PL" dirty="0"/>
              <a:t> </a:t>
            </a:r>
            <a:r>
              <a:rPr lang="pl-PL" dirty="0" err="1"/>
              <a:t>decimal</a:t>
            </a:r>
            <a:r>
              <a:rPr lang="pl-PL" dirty="0"/>
              <a:t> </a:t>
            </a:r>
            <a:r>
              <a:rPr lang="pl-PL" dirty="0" err="1"/>
              <a:t>netValue</a:t>
            </a:r>
            <a:r>
              <a:rPr lang="pl-PL" dirty="0"/>
              <a:t> = 15;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expectedValue</a:t>
            </a:r>
            <a:r>
              <a:rPr lang="pl-PL" dirty="0"/>
              <a:t> = 18.45M;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calculatedValue</a:t>
            </a:r>
            <a:r>
              <a:rPr lang="pl-PL" dirty="0"/>
              <a:t> = </a:t>
            </a:r>
            <a:r>
              <a:rPr lang="pl-PL" dirty="0" err="1"/>
              <a:t>VatValueCalculator.CalculateGrossValue</a:t>
            </a:r>
            <a:r>
              <a:rPr lang="pl-PL" dirty="0"/>
              <a:t>(</a:t>
            </a:r>
            <a:r>
              <a:rPr lang="pl-PL" dirty="0" err="1"/>
              <a:t>netValue</a:t>
            </a:r>
            <a:r>
              <a:rPr lang="pl-PL" dirty="0"/>
              <a:t>);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Assert.AreEqual</a:t>
            </a:r>
            <a:r>
              <a:rPr lang="pl-PL" dirty="0"/>
              <a:t>(</a:t>
            </a:r>
            <a:r>
              <a:rPr lang="pl-PL" dirty="0" err="1"/>
              <a:t>expectedValue</a:t>
            </a:r>
            <a:r>
              <a:rPr lang="pl-PL" dirty="0"/>
              <a:t>, </a:t>
            </a:r>
            <a:r>
              <a:rPr lang="pl-PL" dirty="0" err="1"/>
              <a:t>calculatedValue</a:t>
            </a:r>
            <a:r>
              <a:rPr lang="pl-PL" dirty="0"/>
              <a:t>);</a:t>
            </a:r>
          </a:p>
          <a:p>
            <a:pPr marL="0" indent="0">
              <a:buNone/>
            </a:pPr>
            <a:r>
              <a:rPr lang="pl-PL" dirty="0"/>
              <a:t>    }</a:t>
            </a:r>
          </a:p>
          <a:p>
            <a:pPr marL="0" indent="0">
              <a:buNone/>
            </a:pPr>
            <a:r>
              <a:rPr lang="pl-PL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1096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11F76F-3203-4B44-BA32-A0134C8C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/>
              <a:t>Przydatne narzędzia/biblioteki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B16BB4-B16B-4445-B60B-4E7A1D9E0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pl-PL" sz="3200" dirty="0">
                <a:solidFill>
                  <a:schemeClr val="tx1"/>
                </a:solidFill>
              </a:rPr>
              <a:t>R#</a:t>
            </a:r>
          </a:p>
          <a:p>
            <a:pPr fontAlgn="ctr"/>
            <a:r>
              <a:rPr lang="pl-PL" sz="3200" dirty="0">
                <a:solidFill>
                  <a:schemeClr val="tx1"/>
                </a:solidFill>
              </a:rPr>
              <a:t>Test </a:t>
            </a:r>
            <a:r>
              <a:rPr lang="pl-PL" sz="3200" dirty="0" err="1">
                <a:solidFill>
                  <a:schemeClr val="tx1"/>
                </a:solidFill>
              </a:rPr>
              <a:t>runner</a:t>
            </a:r>
            <a:endParaRPr lang="pl-PL" sz="3200" dirty="0">
              <a:solidFill>
                <a:schemeClr val="tx1"/>
              </a:solidFill>
            </a:endParaRPr>
          </a:p>
          <a:p>
            <a:pPr fontAlgn="ctr"/>
            <a:r>
              <a:rPr lang="pl-PL" sz="3200" dirty="0" err="1">
                <a:solidFill>
                  <a:schemeClr val="tx1"/>
                </a:solidFill>
              </a:rPr>
              <a:t>Moq</a:t>
            </a:r>
            <a:endParaRPr lang="pl-PL" sz="3200" dirty="0">
              <a:solidFill>
                <a:schemeClr val="tx1"/>
              </a:solidFill>
            </a:endParaRPr>
          </a:p>
          <a:p>
            <a:pPr fontAlgn="ctr"/>
            <a:r>
              <a:rPr lang="pl-PL" sz="3200" dirty="0" err="1">
                <a:solidFill>
                  <a:schemeClr val="tx1"/>
                </a:solidFill>
              </a:rPr>
              <a:t>Nsubstitute</a:t>
            </a:r>
            <a:r>
              <a:rPr lang="pl-PL" sz="3200" dirty="0">
                <a:solidFill>
                  <a:schemeClr val="tx1"/>
                </a:solidFill>
              </a:rPr>
              <a:t> </a:t>
            </a:r>
          </a:p>
          <a:p>
            <a:pPr fontAlgn="ctr"/>
            <a:r>
              <a:rPr lang="pl-PL" sz="3200" dirty="0" err="1">
                <a:solidFill>
                  <a:schemeClr val="tx1"/>
                </a:solidFill>
              </a:rPr>
              <a:t>Shouldly</a:t>
            </a:r>
            <a:endParaRPr lang="pl-PL" sz="3200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522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0CB31F-FEF9-4639-AC4D-5CA4E95D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/>
              <a:t>Dobre praktyki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888229-506E-4FFF-B857-515AC31E5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200" dirty="0">
                <a:solidFill>
                  <a:schemeClr val="tx1"/>
                </a:solidFill>
              </a:rPr>
              <a:t>Nazewnictwo</a:t>
            </a:r>
          </a:p>
          <a:p>
            <a:r>
              <a:rPr lang="pl-PL" sz="3200" dirty="0">
                <a:solidFill>
                  <a:schemeClr val="tx1"/>
                </a:solidFill>
              </a:rPr>
              <a:t>Podział na klasy</a:t>
            </a: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81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F114C4-5237-4EFD-BF4D-E7C9058A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/>
              <a:t>Kiedy pisać testy jednostkowe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313087-0B09-4CF6-AA8E-E917DD2C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3600" dirty="0"/>
          </a:p>
          <a:p>
            <a:pPr marL="0" indent="0" algn="ctr">
              <a:buNone/>
            </a:pPr>
            <a:r>
              <a:rPr lang="pl-PL" sz="8800" dirty="0">
                <a:solidFill>
                  <a:schemeClr val="tx1"/>
                </a:solidFill>
              </a:rPr>
              <a:t>zawsze!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4294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F114C4-5237-4EFD-BF4D-E7C9058A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800" dirty="0"/>
              <a:t>Kiedy pisać testy jednostkowe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313087-0B09-4CF6-AA8E-E917DD2C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>
                <a:solidFill>
                  <a:schemeClr val="tx1"/>
                </a:solidFill>
              </a:rPr>
              <a:t>Gdy dodajemy nową logikę do aplikacji</a:t>
            </a:r>
          </a:p>
          <a:p>
            <a:r>
              <a:rPr lang="pl-PL" sz="2800" dirty="0">
                <a:solidFill>
                  <a:schemeClr val="tx1"/>
                </a:solidFill>
              </a:rPr>
              <a:t>Podczas naprawy błędów</a:t>
            </a:r>
          </a:p>
          <a:p>
            <a:r>
              <a:rPr lang="pl-PL" sz="2800" dirty="0">
                <a:solidFill>
                  <a:schemeClr val="tx1"/>
                </a:solidFill>
              </a:rPr>
              <a:t>Przed </a:t>
            </a:r>
            <a:r>
              <a:rPr lang="pl-PL" sz="2800" dirty="0" err="1">
                <a:solidFill>
                  <a:schemeClr val="tx1"/>
                </a:solidFill>
              </a:rPr>
              <a:t>refactoringiem</a:t>
            </a:r>
            <a:endParaRPr lang="pl-P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25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45038C-1A6B-4064-9C49-17B1E478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6648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pl-PL" sz="3200" dirty="0"/>
              <a:t>JAK MOŻEMY SPRAWDZAĆ DZIAŁANIE APLIKACJI?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561308-36F4-4BD8-8388-287994948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3200" dirty="0">
                <a:solidFill>
                  <a:schemeClr val="tx1"/>
                </a:solidFill>
              </a:rPr>
              <a:t>Proste aplikacje konsolowe?</a:t>
            </a:r>
          </a:p>
          <a:p>
            <a:pPr marL="0" indent="0" algn="ctr">
              <a:buNone/>
            </a:pPr>
            <a:r>
              <a:rPr lang="pl-PL" sz="3200" dirty="0">
                <a:solidFill>
                  <a:schemeClr val="tx1"/>
                </a:solidFill>
              </a:rPr>
              <a:t>Uruchamianie pełnej aplikacji</a:t>
            </a:r>
          </a:p>
        </p:txBody>
      </p:sp>
    </p:spTree>
    <p:extLst>
      <p:ext uri="{BB962C8B-B14F-4D97-AF65-F5344CB8AC3E}">
        <p14:creationId xmlns:p14="http://schemas.microsoft.com/office/powerpoint/2010/main" val="420597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CCC7E3-DA3D-4CCE-9380-F9A17864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 err="1"/>
              <a:t>Frameworki</a:t>
            </a:r>
            <a:endParaRPr lang="pl-PL" sz="32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DA88B1A-6FB4-4D67-818E-1B3D12A92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599" y="3432450"/>
            <a:ext cx="2771875" cy="1153101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AFE867D-54A3-415A-9A06-B1392EEBF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730" y="4793863"/>
            <a:ext cx="1677375" cy="167737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3C79685-60E2-4B9C-8EB8-374A12782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06" y="2631041"/>
            <a:ext cx="4393712" cy="115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1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144CAC-B7A7-4FBC-91A7-686E1460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/>
              <a:t>CZYM SĄ Testy JEDNOSTKOWE?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338307-19BA-4D13-987C-9E4D3669A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>
                <a:solidFill>
                  <a:schemeClr val="tx1"/>
                </a:solidFill>
              </a:rPr>
              <a:t>Kod, który wykonuje fragmenty aplikacji</a:t>
            </a:r>
          </a:p>
          <a:p>
            <a:r>
              <a:rPr lang="pl-PL" sz="3200" dirty="0">
                <a:solidFill>
                  <a:schemeClr val="tx1"/>
                </a:solidFill>
              </a:rPr>
              <a:t>Dostarczamy dane wejściowe </a:t>
            </a:r>
          </a:p>
          <a:p>
            <a:r>
              <a:rPr lang="pl-PL" sz="3200" dirty="0">
                <a:solidFill>
                  <a:schemeClr val="tx1"/>
                </a:solidFill>
              </a:rPr>
              <a:t>Wykonujemy instrukcje</a:t>
            </a:r>
          </a:p>
          <a:p>
            <a:r>
              <a:rPr lang="pl-PL" sz="3200" dirty="0">
                <a:solidFill>
                  <a:schemeClr val="tx1"/>
                </a:solidFill>
              </a:rPr>
              <a:t>Sprawdzamy czy rezultat jest równy oczekiwanej wartości</a:t>
            </a:r>
          </a:p>
        </p:txBody>
      </p:sp>
    </p:spTree>
    <p:extLst>
      <p:ext uri="{BB962C8B-B14F-4D97-AF65-F5344CB8AC3E}">
        <p14:creationId xmlns:p14="http://schemas.microsoft.com/office/powerpoint/2010/main" val="377574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7A7358-7BAC-45BD-8C7B-10DA851C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/>
              <a:t>PO CO STOSOWAĆ TESTY JEDNOSTKOWE?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5EC79D-E274-459C-BC7C-2643113CE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600" dirty="0">
                <a:solidFill>
                  <a:schemeClr val="tx1"/>
                </a:solidFill>
              </a:rPr>
              <a:t>Szybkie sprawdzenie działania naszego kodu</a:t>
            </a:r>
          </a:p>
          <a:p>
            <a:r>
              <a:rPr lang="pl-PL" sz="3600" dirty="0">
                <a:solidFill>
                  <a:schemeClr val="tx1"/>
                </a:solidFill>
              </a:rPr>
              <a:t>Stoją na straży testowanej funkcjonalności</a:t>
            </a:r>
          </a:p>
          <a:p>
            <a:r>
              <a:rPr lang="pl-PL" sz="3600" dirty="0">
                <a:solidFill>
                  <a:schemeClr val="tx1"/>
                </a:solidFill>
              </a:rPr>
              <a:t>Oszczędzamy czas			pieniądze</a:t>
            </a:r>
          </a:p>
        </p:txBody>
      </p:sp>
      <p:sp>
        <p:nvSpPr>
          <p:cNvPr id="4" name="Strzałka: w prawo 3">
            <a:extLst>
              <a:ext uri="{FF2B5EF4-FFF2-40B4-BE49-F238E27FC236}">
                <a16:creationId xmlns:a16="http://schemas.microsoft.com/office/drawing/2014/main" id="{DCC9EE3F-F902-4E04-B4B2-DB68614680E4}"/>
              </a:ext>
            </a:extLst>
          </p:cNvPr>
          <p:cNvSpPr/>
          <p:nvPr/>
        </p:nvSpPr>
        <p:spPr>
          <a:xfrm>
            <a:off x="4554415" y="4642339"/>
            <a:ext cx="931985" cy="298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653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3AF384-3D02-41E3-B964-58AF2254452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1475" y="2505289"/>
            <a:ext cx="11029950" cy="3678238"/>
          </a:xfrm>
        </p:spPr>
        <p:txBody>
          <a:bodyPr/>
          <a:lstStyle/>
          <a:p>
            <a:pPr fontAlgn="ctr"/>
            <a:r>
              <a:rPr lang="pl-PL" sz="2800" dirty="0">
                <a:solidFill>
                  <a:schemeClr val="tx1"/>
                </a:solidFill>
              </a:rPr>
              <a:t>Początkowo klon </a:t>
            </a:r>
            <a:r>
              <a:rPr lang="pl-PL" sz="2800" dirty="0" err="1">
                <a:solidFill>
                  <a:schemeClr val="tx1"/>
                </a:solidFill>
              </a:rPr>
              <a:t>jUnit</a:t>
            </a:r>
            <a:endParaRPr lang="pl-PL" sz="2800" dirty="0">
              <a:solidFill>
                <a:schemeClr val="tx1"/>
              </a:solidFill>
            </a:endParaRPr>
          </a:p>
          <a:p>
            <a:pPr fontAlgn="ctr"/>
            <a:r>
              <a:rPr lang="pl-PL" sz="2800" dirty="0">
                <a:solidFill>
                  <a:schemeClr val="tx1"/>
                </a:solidFill>
              </a:rPr>
              <a:t>Nie jest domyślnie wspierany przez Visual Studio</a:t>
            </a:r>
          </a:p>
          <a:p>
            <a:pPr fontAlgn="ctr"/>
            <a:r>
              <a:rPr lang="pl-PL" sz="2800" dirty="0">
                <a:solidFill>
                  <a:schemeClr val="tx1"/>
                </a:solidFill>
              </a:rPr>
              <a:t>Wymagany dodatkowy test </a:t>
            </a:r>
            <a:r>
              <a:rPr lang="pl-PL" sz="2800" dirty="0" err="1">
                <a:solidFill>
                  <a:schemeClr val="tx1"/>
                </a:solidFill>
              </a:rPr>
              <a:t>runner</a:t>
            </a:r>
            <a:endParaRPr lang="pl-PL" sz="2800" dirty="0">
              <a:solidFill>
                <a:schemeClr val="tx1"/>
              </a:solidFill>
            </a:endParaRPr>
          </a:p>
          <a:p>
            <a:pPr fontAlgn="ctr"/>
            <a:r>
              <a:rPr lang="pl-PL" sz="2800" dirty="0">
                <a:solidFill>
                  <a:schemeClr val="tx1"/>
                </a:solidFill>
              </a:rPr>
              <a:t>Atrybuty </a:t>
            </a:r>
            <a:r>
              <a:rPr lang="pl-PL" sz="2800" dirty="0" err="1">
                <a:solidFill>
                  <a:schemeClr val="tx1"/>
                </a:solidFill>
              </a:rPr>
              <a:t>TestFixture</a:t>
            </a:r>
            <a:r>
              <a:rPr lang="pl-PL" sz="2800" dirty="0">
                <a:solidFill>
                  <a:schemeClr val="tx1"/>
                </a:solidFill>
              </a:rPr>
              <a:t>, Test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78CE39F-3B80-4B45-AB59-F925BDB2A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214" y="926887"/>
            <a:ext cx="3794235" cy="157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1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30D208-9FEB-46FC-AA3E-D160C4A6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7AEE14-4BD5-4620-BE2E-0FAE1CB56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/>
              <a:t> [</a:t>
            </a:r>
            <a:r>
              <a:rPr lang="pl-PL" dirty="0" err="1"/>
              <a:t>TestFixture</a:t>
            </a:r>
            <a:r>
              <a:rPr lang="pl-PL" dirty="0"/>
              <a:t>]</a:t>
            </a:r>
          </a:p>
          <a:p>
            <a:pPr marL="0" indent="0">
              <a:buNone/>
            </a:pPr>
            <a:r>
              <a:rPr lang="pl-PL" dirty="0"/>
              <a:t>  public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VatValueCalculatorTests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{</a:t>
            </a:r>
          </a:p>
          <a:p>
            <a:pPr marL="0" indent="0">
              <a:buNone/>
            </a:pPr>
            <a:r>
              <a:rPr lang="pl-PL" dirty="0"/>
              <a:t>    [Test]</a:t>
            </a:r>
          </a:p>
          <a:p>
            <a:pPr marL="0" indent="0">
              <a:buNone/>
            </a:pPr>
            <a:r>
              <a:rPr lang="pl-PL" dirty="0"/>
              <a:t>    public </a:t>
            </a:r>
            <a:r>
              <a:rPr lang="pl-PL" dirty="0" err="1"/>
              <a:t>void</a:t>
            </a:r>
            <a:r>
              <a:rPr lang="pl-PL" dirty="0"/>
              <a:t> </a:t>
            </a:r>
            <a:r>
              <a:rPr lang="pl-PL" dirty="0" err="1"/>
              <a:t>should_calculate_proper_value</a:t>
            </a:r>
            <a:r>
              <a:rPr lang="pl-PL" dirty="0"/>
              <a:t>()</a:t>
            </a:r>
          </a:p>
          <a:p>
            <a:pPr marL="0" indent="0">
              <a:buNone/>
            </a:pPr>
            <a:r>
              <a:rPr lang="pl-PL" dirty="0"/>
              <a:t>    {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const</a:t>
            </a:r>
            <a:r>
              <a:rPr lang="pl-PL" dirty="0"/>
              <a:t> </a:t>
            </a:r>
            <a:r>
              <a:rPr lang="pl-PL" dirty="0" err="1"/>
              <a:t>decimal</a:t>
            </a:r>
            <a:r>
              <a:rPr lang="pl-PL" dirty="0"/>
              <a:t> </a:t>
            </a:r>
            <a:r>
              <a:rPr lang="pl-PL" dirty="0" err="1"/>
              <a:t>netValue</a:t>
            </a:r>
            <a:r>
              <a:rPr lang="pl-PL" dirty="0"/>
              <a:t> = 15;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expectedValue</a:t>
            </a:r>
            <a:r>
              <a:rPr lang="pl-PL" dirty="0"/>
              <a:t> = 18.45M;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calculatedValue</a:t>
            </a:r>
            <a:r>
              <a:rPr lang="pl-PL" dirty="0"/>
              <a:t> = </a:t>
            </a:r>
            <a:r>
              <a:rPr lang="pl-PL" dirty="0" err="1"/>
              <a:t>VatValueCalculator.CalculateGrossValue</a:t>
            </a:r>
            <a:r>
              <a:rPr lang="pl-PL" dirty="0"/>
              <a:t>(</a:t>
            </a:r>
            <a:r>
              <a:rPr lang="pl-PL" dirty="0" err="1"/>
              <a:t>netValue</a:t>
            </a:r>
            <a:r>
              <a:rPr lang="pl-PL" dirty="0"/>
              <a:t>);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Assert.That</a:t>
            </a:r>
            <a:r>
              <a:rPr lang="pl-PL" dirty="0"/>
              <a:t>(</a:t>
            </a:r>
            <a:r>
              <a:rPr lang="pl-PL" dirty="0" err="1"/>
              <a:t>expectedValue</a:t>
            </a:r>
            <a:r>
              <a:rPr lang="pl-PL" dirty="0"/>
              <a:t>, </a:t>
            </a:r>
            <a:r>
              <a:rPr lang="pl-PL" dirty="0" err="1"/>
              <a:t>Is.EqualTo</a:t>
            </a:r>
            <a:r>
              <a:rPr lang="pl-PL" dirty="0"/>
              <a:t>(</a:t>
            </a:r>
            <a:r>
              <a:rPr lang="pl-PL" dirty="0" err="1"/>
              <a:t>calculatedValue</a:t>
            </a:r>
            <a:r>
              <a:rPr lang="pl-PL" dirty="0"/>
              <a:t>));</a:t>
            </a:r>
          </a:p>
          <a:p>
            <a:pPr marL="0" indent="0">
              <a:buNone/>
            </a:pPr>
            <a:r>
              <a:rPr lang="pl-PL" dirty="0"/>
              <a:t>    }</a:t>
            </a:r>
          </a:p>
          <a:p>
            <a:pPr marL="0" indent="0">
              <a:buNone/>
            </a:pPr>
            <a:r>
              <a:rPr lang="pl-PL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26057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3A5E2D-B3EA-41BC-BE6F-2717F049744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6250" y="2362200"/>
            <a:ext cx="11029950" cy="3678238"/>
          </a:xfrm>
        </p:spPr>
        <p:txBody>
          <a:bodyPr/>
          <a:lstStyle/>
          <a:p>
            <a:pPr fontAlgn="ctr"/>
            <a:r>
              <a:rPr lang="pl-PL" sz="2800" dirty="0">
                <a:solidFill>
                  <a:schemeClr val="tx1"/>
                </a:solidFill>
              </a:rPr>
              <a:t>Napisany przez autora </a:t>
            </a:r>
            <a:r>
              <a:rPr lang="pl-PL" sz="2800" dirty="0" err="1">
                <a:solidFill>
                  <a:schemeClr val="tx1"/>
                </a:solidFill>
              </a:rPr>
              <a:t>nUnit</a:t>
            </a:r>
            <a:r>
              <a:rPr lang="pl-PL" sz="2800" dirty="0">
                <a:solidFill>
                  <a:schemeClr val="tx1"/>
                </a:solidFill>
              </a:rPr>
              <a:t> v2</a:t>
            </a:r>
          </a:p>
          <a:p>
            <a:pPr fontAlgn="ctr"/>
            <a:r>
              <a:rPr lang="pl-PL" sz="2800" dirty="0">
                <a:solidFill>
                  <a:schemeClr val="tx1"/>
                </a:solidFill>
              </a:rPr>
              <a:t>Podobnie jak </a:t>
            </a:r>
            <a:r>
              <a:rPr lang="pl-PL" sz="2800" dirty="0" err="1">
                <a:solidFill>
                  <a:schemeClr val="tx1"/>
                </a:solidFill>
              </a:rPr>
              <a:t>nUnit</a:t>
            </a:r>
            <a:r>
              <a:rPr lang="pl-PL" sz="2800" dirty="0">
                <a:solidFill>
                  <a:schemeClr val="tx1"/>
                </a:solidFill>
              </a:rPr>
              <a:t> wymaga doinstalowania test </a:t>
            </a:r>
            <a:r>
              <a:rPr lang="pl-PL" sz="2800" dirty="0" err="1">
                <a:solidFill>
                  <a:schemeClr val="tx1"/>
                </a:solidFill>
              </a:rPr>
              <a:t>runnera</a:t>
            </a:r>
            <a:endParaRPr lang="pl-PL" sz="2800" dirty="0">
              <a:solidFill>
                <a:schemeClr val="tx1"/>
              </a:solidFill>
            </a:endParaRPr>
          </a:p>
          <a:p>
            <a:pPr fontAlgn="ctr"/>
            <a:r>
              <a:rPr lang="pl-PL" sz="2800" dirty="0">
                <a:solidFill>
                  <a:schemeClr val="tx1"/>
                </a:solidFill>
              </a:rPr>
              <a:t>Atrybut [</a:t>
            </a:r>
            <a:r>
              <a:rPr lang="pl-PL" sz="2800" dirty="0" err="1">
                <a:solidFill>
                  <a:schemeClr val="tx1"/>
                </a:solidFill>
              </a:rPr>
              <a:t>Fact</a:t>
            </a:r>
            <a:r>
              <a:rPr lang="pl-PL" sz="2800" dirty="0">
                <a:solidFill>
                  <a:schemeClr val="tx1"/>
                </a:solidFill>
              </a:rPr>
              <a:t>]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F605400-CA31-46F9-90E6-E32796B88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075596"/>
            <a:ext cx="42100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30D208-9FEB-46FC-AA3E-D160C4A6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7AEE14-4BD5-4620-BE2E-0FAE1CB56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/>
              <a:t> public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VatValueCalculatorTests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{</a:t>
            </a:r>
          </a:p>
          <a:p>
            <a:pPr marL="0" indent="0">
              <a:buNone/>
            </a:pPr>
            <a:r>
              <a:rPr lang="pl-PL" dirty="0"/>
              <a:t>    [</a:t>
            </a:r>
            <a:r>
              <a:rPr lang="pl-PL" dirty="0" err="1"/>
              <a:t>Fact</a:t>
            </a:r>
            <a:r>
              <a:rPr lang="pl-PL" dirty="0"/>
              <a:t>]</a:t>
            </a:r>
          </a:p>
          <a:p>
            <a:pPr marL="0" indent="0">
              <a:buNone/>
            </a:pPr>
            <a:r>
              <a:rPr lang="pl-PL" dirty="0"/>
              <a:t>    public </a:t>
            </a:r>
            <a:r>
              <a:rPr lang="pl-PL" dirty="0" err="1"/>
              <a:t>void</a:t>
            </a:r>
            <a:r>
              <a:rPr lang="pl-PL" dirty="0"/>
              <a:t> </a:t>
            </a:r>
            <a:r>
              <a:rPr lang="pl-PL" dirty="0" err="1"/>
              <a:t>should_calculate_proper_value</a:t>
            </a:r>
            <a:r>
              <a:rPr lang="pl-PL" dirty="0"/>
              <a:t>()</a:t>
            </a:r>
          </a:p>
          <a:p>
            <a:pPr marL="0" indent="0">
              <a:buNone/>
            </a:pPr>
            <a:r>
              <a:rPr lang="pl-PL" dirty="0"/>
              <a:t>    {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const</a:t>
            </a:r>
            <a:r>
              <a:rPr lang="pl-PL" dirty="0"/>
              <a:t> </a:t>
            </a:r>
            <a:r>
              <a:rPr lang="pl-PL" dirty="0" err="1"/>
              <a:t>decimal</a:t>
            </a:r>
            <a:r>
              <a:rPr lang="pl-PL" dirty="0"/>
              <a:t> </a:t>
            </a:r>
            <a:r>
              <a:rPr lang="pl-PL" dirty="0" err="1"/>
              <a:t>netValue</a:t>
            </a:r>
            <a:r>
              <a:rPr lang="pl-PL" dirty="0"/>
              <a:t> = 15;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expectedValue</a:t>
            </a:r>
            <a:r>
              <a:rPr lang="pl-PL" dirty="0"/>
              <a:t> = 18.45M;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calculatedValue</a:t>
            </a:r>
            <a:r>
              <a:rPr lang="pl-PL" dirty="0"/>
              <a:t> = </a:t>
            </a:r>
            <a:r>
              <a:rPr lang="pl-PL" dirty="0" err="1"/>
              <a:t>VatValueCalculator.CalculateGrossValue</a:t>
            </a:r>
            <a:r>
              <a:rPr lang="pl-PL" dirty="0"/>
              <a:t>(</a:t>
            </a:r>
            <a:r>
              <a:rPr lang="pl-PL" dirty="0" err="1"/>
              <a:t>netValue</a:t>
            </a:r>
            <a:r>
              <a:rPr lang="pl-PL" dirty="0"/>
              <a:t>);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Assert.Equal</a:t>
            </a:r>
            <a:r>
              <a:rPr lang="pl-PL" dirty="0"/>
              <a:t>(</a:t>
            </a:r>
            <a:r>
              <a:rPr lang="pl-PL" dirty="0" err="1"/>
              <a:t>expectedValue</a:t>
            </a:r>
            <a:r>
              <a:rPr lang="pl-PL" dirty="0"/>
              <a:t>, </a:t>
            </a:r>
            <a:r>
              <a:rPr lang="pl-PL" dirty="0" err="1"/>
              <a:t>calculatedValue</a:t>
            </a:r>
            <a:r>
              <a:rPr lang="pl-PL" dirty="0"/>
              <a:t>);</a:t>
            </a:r>
          </a:p>
          <a:p>
            <a:pPr marL="0" indent="0">
              <a:buNone/>
            </a:pPr>
            <a:r>
              <a:rPr lang="pl-PL" dirty="0"/>
              <a:t>    }</a:t>
            </a:r>
          </a:p>
          <a:p>
            <a:pPr marL="0" indent="0">
              <a:buNone/>
            </a:pPr>
            <a:r>
              <a:rPr lang="pl-PL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047853959"/>
      </p:ext>
    </p:extLst>
  </p:cSld>
  <p:clrMapOvr>
    <a:masterClrMapping/>
  </p:clrMapOvr>
</p:sld>
</file>

<file path=ppt/theme/theme1.xml><?xml version="1.0" encoding="utf-8"?>
<a:theme xmlns:a="http://schemas.openxmlformats.org/drawingml/2006/main" name="Dywidenda">
  <a:themeElements>
    <a:clrScheme name="Dywidenda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ywidend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widend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TM03457464[[fn=Dywidenda]]</Template>
  <TotalTime>257</TotalTime>
  <Words>340</Words>
  <Application>Microsoft Office PowerPoint</Application>
  <PresentationFormat>Panoramiczny</PresentationFormat>
  <Paragraphs>89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8" baseType="lpstr">
      <vt:lpstr>Gill Sans MT</vt:lpstr>
      <vt:lpstr>Wingdings 2</vt:lpstr>
      <vt:lpstr>Dywidenda</vt:lpstr>
      <vt:lpstr>WPROWADZENIE DO TESTÓW JEDNOSTKOWYCH</vt:lpstr>
      <vt:lpstr>JAK MOŻEMY SPRAWDZAĆ DZIAŁANIE APLIKACJI?</vt:lpstr>
      <vt:lpstr>Frameworki</vt:lpstr>
      <vt:lpstr>CZYM SĄ Testy JEDNOSTKOWE?</vt:lpstr>
      <vt:lpstr>PO CO STOSOWAĆ TESTY JEDNOSTKOWE?</vt:lpstr>
      <vt:lpstr>Prezentacja programu PowerPoint</vt:lpstr>
      <vt:lpstr>Przykład</vt:lpstr>
      <vt:lpstr>Prezentacja programu PowerPoint</vt:lpstr>
      <vt:lpstr>Przykład</vt:lpstr>
      <vt:lpstr>Microsoft Unit Test Framework</vt:lpstr>
      <vt:lpstr>Przykład</vt:lpstr>
      <vt:lpstr>Przydatne narzędzia/biblioteki</vt:lpstr>
      <vt:lpstr>Dobre praktyki</vt:lpstr>
      <vt:lpstr>Kiedy pisać testy jednostkowe</vt:lpstr>
      <vt:lpstr>Kiedy pisać testy jednostkowe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Testy jednostkowe</dc:title>
  <dc:creator>Bartosz Cłapa</dc:creator>
  <cp:lastModifiedBy>Bartosz Cłapa</cp:lastModifiedBy>
  <cp:revision>23</cp:revision>
  <dcterms:created xsi:type="dcterms:W3CDTF">2017-06-19T19:20:22Z</dcterms:created>
  <dcterms:modified xsi:type="dcterms:W3CDTF">2017-06-25T21:19:16Z</dcterms:modified>
</cp:coreProperties>
</file>