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7" r:id="rId6"/>
    <p:sldId id="275" r:id="rId7"/>
    <p:sldId id="276" r:id="rId8"/>
    <p:sldId id="277" r:id="rId9"/>
    <p:sldId id="260" r:id="rId10"/>
    <p:sldId id="261" r:id="rId11"/>
    <p:sldId id="270" r:id="rId12"/>
    <p:sldId id="264" r:id="rId13"/>
    <p:sldId id="271" r:id="rId14"/>
    <p:sldId id="265" r:id="rId15"/>
    <p:sldId id="272" r:id="rId16"/>
    <p:sldId id="266" r:id="rId17"/>
    <p:sldId id="273" r:id="rId18"/>
    <p:sldId id="274" r:id="rId19"/>
    <p:sldId id="268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7073-9D6A-4FEB-B514-014FB5C3181D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7404-ADFE-4B48-97A5-00F9EDD3AA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0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88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973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05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84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29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36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725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44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225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8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84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43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2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67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09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27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29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71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7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0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8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WPROWADZENIE DO TESTÓW JEDNOSTKOWYCH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475" y="2505289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Początkowo klon </a:t>
            </a:r>
            <a:r>
              <a:rPr lang="pl-PL" sz="2800" dirty="0" err="1">
                <a:solidFill>
                  <a:schemeClr val="tx1"/>
                </a:solidFill>
              </a:rPr>
              <a:t>jUnit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Nie jest domyślnie wspierany przez Visual Studio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Wymagany dodatkowy test </a:t>
            </a:r>
            <a:r>
              <a:rPr lang="pl-PL" sz="2800" dirty="0" err="1">
                <a:solidFill>
                  <a:schemeClr val="tx1"/>
                </a:solidFill>
              </a:rPr>
              <a:t>runner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Atrybuty </a:t>
            </a:r>
            <a:r>
              <a:rPr lang="pl-PL" sz="2800" dirty="0" err="1">
                <a:solidFill>
                  <a:schemeClr val="tx1"/>
                </a:solidFill>
              </a:rPr>
              <a:t>TestFixture</a:t>
            </a:r>
            <a:r>
              <a:rPr lang="pl-PL" sz="2800" dirty="0">
                <a:solidFill>
                  <a:schemeClr val="tx1"/>
                </a:solidFill>
              </a:rPr>
              <a:t>, Test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8CE39F-3B80-4B45-AB59-F925BDB2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4" y="926887"/>
            <a:ext cx="3794235" cy="1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TestFixture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[Test]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Is.EqualTo</a:t>
            </a:r>
            <a:r>
              <a:rPr lang="pl-PL" dirty="0"/>
              <a:t>(</a:t>
            </a:r>
            <a:r>
              <a:rPr lang="pl-PL" dirty="0" err="1"/>
              <a:t>calculatedValue</a:t>
            </a:r>
            <a:r>
              <a:rPr lang="pl-PL" dirty="0"/>
              <a:t>));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6057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2362200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Napisany przez autora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v2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Podobnie jak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wymaga doinstalowania test </a:t>
            </a:r>
            <a:r>
              <a:rPr lang="pl-PL" sz="2800" dirty="0" err="1">
                <a:solidFill>
                  <a:schemeClr val="tx1"/>
                </a:solidFill>
              </a:rPr>
              <a:t>runnera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 [</a:t>
            </a:r>
            <a:r>
              <a:rPr lang="pl-PL" sz="2800" dirty="0" err="1">
                <a:solidFill>
                  <a:schemeClr val="tx1"/>
                </a:solidFill>
              </a:rPr>
              <a:t>Fact</a:t>
            </a:r>
            <a:r>
              <a:rPr lang="pl-PL" sz="2800" dirty="0">
                <a:solidFill>
                  <a:schemeClr val="tx1"/>
                </a:solidFill>
              </a:rPr>
              <a:t>]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605400-CA31-46F9-90E6-E32796B8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5596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Fact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4785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2400" dirty="0">
                <a:solidFill>
                  <a:schemeClr val="tx1"/>
                </a:solidFill>
              </a:rPr>
              <a:t>Wspierany przez Microsoft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Wbudowany w Visual Studio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Atrybuty </a:t>
            </a:r>
            <a:r>
              <a:rPr lang="pl-PL" sz="2400" dirty="0" err="1">
                <a:solidFill>
                  <a:schemeClr val="tx1"/>
                </a:solidFill>
              </a:rPr>
              <a:t>TestClass</a:t>
            </a:r>
            <a:r>
              <a:rPr lang="pl-PL" sz="2400" dirty="0">
                <a:solidFill>
                  <a:schemeClr val="tx1"/>
                </a:solidFill>
              </a:rPr>
              <a:t>, </a:t>
            </a:r>
            <a:r>
              <a:rPr lang="pl-PL" sz="2400" dirty="0" err="1">
                <a:solidFill>
                  <a:schemeClr val="tx1"/>
                </a:solidFill>
              </a:rPr>
              <a:t>TestMethod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TestClass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TestMethod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Assert.AreEqual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096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3200" dirty="0">
                <a:solidFill>
                  <a:schemeClr val="tx1"/>
                </a:solidFill>
              </a:rPr>
              <a:t>R#</a:t>
            </a:r>
          </a:p>
          <a:p>
            <a:pPr fontAlgn="ctr"/>
            <a:r>
              <a:rPr lang="pl-PL" sz="3200" dirty="0">
                <a:solidFill>
                  <a:schemeClr val="tx1"/>
                </a:solidFill>
              </a:rPr>
              <a:t>Test </a:t>
            </a:r>
            <a:r>
              <a:rPr lang="pl-PL" sz="3200" dirty="0" err="1">
                <a:solidFill>
                  <a:schemeClr val="tx1"/>
                </a:solidFill>
              </a:rPr>
              <a:t>runner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Moq</a:t>
            </a:r>
            <a:r>
              <a:rPr lang="pl-PL" sz="3200" dirty="0">
                <a:solidFill>
                  <a:schemeClr val="tx1"/>
                </a:solidFill>
              </a:rPr>
              <a:t> / </a:t>
            </a:r>
            <a:r>
              <a:rPr lang="pl-PL" sz="3200" dirty="0" err="1">
                <a:solidFill>
                  <a:schemeClr val="tx1"/>
                </a:solidFill>
              </a:rPr>
              <a:t>Nsubstitute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Shouldly</a:t>
            </a:r>
            <a:endParaRPr lang="pl-PL" sz="32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Moq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IInvoiceRepository</a:t>
            </a:r>
            <a:r>
              <a:rPr lang="pl-PL" dirty="0"/>
              <a:t>&gt;();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mock.Setup</a:t>
            </a:r>
            <a:r>
              <a:rPr lang="pl-PL" dirty="0"/>
              <a:t>(x =&gt; </a:t>
            </a:r>
            <a:r>
              <a:rPr lang="pl-PL" dirty="0" err="1"/>
              <a:t>x.GetAll</a:t>
            </a:r>
            <a:r>
              <a:rPr lang="pl-PL" dirty="0"/>
              <a:t>()).</a:t>
            </a:r>
            <a:r>
              <a:rPr lang="pl-PL" dirty="0" err="1"/>
              <a:t>Returns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[]</a:t>
            </a:r>
          </a:p>
          <a:p>
            <a:pPr marL="0" indent="0">
              <a:buNone/>
            </a:pPr>
            <a:r>
              <a:rPr lang="pl-PL" dirty="0"/>
              <a:t>        {</a:t>
            </a:r>
          </a:p>
          <a:p>
            <a:pPr marL="0" indent="0">
              <a:buNone/>
            </a:pPr>
            <a:r>
              <a:rPr lang="pl-PL" dirty="0"/>
              <a:t>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1, </a:t>
            </a:r>
            <a:r>
              <a:rPr lang="pl-PL" dirty="0" err="1"/>
              <a:t>InvoiceNumber</a:t>
            </a:r>
            <a:r>
              <a:rPr lang="pl-PL" dirty="0"/>
              <a:t> = "FV/01/2017"},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2, </a:t>
            </a:r>
            <a:r>
              <a:rPr lang="pl-PL" dirty="0" err="1"/>
              <a:t>InvoiceNumber</a:t>
            </a:r>
            <a:r>
              <a:rPr lang="pl-PL" dirty="0"/>
              <a:t> = "FV/02/2017"},</a:t>
            </a:r>
          </a:p>
          <a:p>
            <a:pPr marL="0" indent="0">
              <a:buNone/>
            </a:pPr>
            <a:r>
              <a:rPr lang="pl-PL" dirty="0"/>
              <a:t>        })</a:t>
            </a:r>
          </a:p>
          <a:p>
            <a:pPr marL="0" indent="0">
              <a:buNone/>
            </a:pPr>
            <a:r>
              <a:rPr lang="pl-PL" dirty="0"/>
              <a:t>        .</a:t>
            </a:r>
            <a:r>
              <a:rPr lang="pl-PL" dirty="0" err="1"/>
              <a:t>Verifiable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mock.Object.GetAll</a:t>
            </a:r>
            <a:r>
              <a:rPr lang="pl-PL" dirty="0"/>
              <a:t>().</a:t>
            </a:r>
            <a:r>
              <a:rPr lang="pl-PL" dirty="0" err="1"/>
              <a:t>Count</a:t>
            </a:r>
            <a:r>
              <a:rPr lang="pl-PL" dirty="0"/>
              <a:t>(), </a:t>
            </a:r>
            <a:r>
              <a:rPr lang="pl-PL" dirty="0" err="1"/>
              <a:t>Is.EqualTo</a:t>
            </a:r>
            <a:r>
              <a:rPr lang="pl-PL" dirty="0"/>
              <a:t>(2));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mock.Verify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437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Shouldly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a = 1 * 3;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b = 9/3;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= a == b;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value.ShouldBe</a:t>
            </a:r>
            <a:r>
              <a:rPr lang="pl-PL" dirty="0"/>
              <a:t>(</a:t>
            </a:r>
            <a:r>
              <a:rPr lang="pl-PL" dirty="0" err="1"/>
              <a:t>true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en-US" dirty="0"/>
              <a:t>      Action </a:t>
            </a:r>
            <a:r>
              <a:rPr lang="en-US" dirty="0" err="1"/>
              <a:t>action</a:t>
            </a:r>
            <a:r>
              <a:rPr lang="en-US" dirty="0"/>
              <a:t> = () =&gt; { throw new Exception();};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action.ShouldThrow</a:t>
            </a:r>
            <a:r>
              <a:rPr lang="pl-PL" dirty="0"/>
              <a:t>&lt;</a:t>
            </a:r>
            <a:r>
              <a:rPr lang="pl-PL" dirty="0" err="1"/>
              <a:t>Exception</a:t>
            </a:r>
            <a:r>
              <a:rPr lang="pl-PL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9743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JAK MOŻEMY SPRAWDZAĆ DZIAŁANIE APLIKACJI?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Proste aplikacje konsolowe?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Uruchamianie pełnej aplikacji?</a:t>
            </a: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196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Gdy dodajemy nową logikę do aplikacji</a:t>
            </a:r>
          </a:p>
          <a:p>
            <a:r>
              <a:rPr lang="pl-PL" sz="2800" dirty="0">
                <a:solidFill>
                  <a:schemeClr val="tx1"/>
                </a:solidFill>
              </a:rPr>
              <a:t>Podczas naprawy błędów</a:t>
            </a:r>
          </a:p>
          <a:p>
            <a:r>
              <a:rPr lang="pl-PL" sz="2800" dirty="0">
                <a:solidFill>
                  <a:schemeClr val="tx1"/>
                </a:solidFill>
              </a:rPr>
              <a:t>Przed </a:t>
            </a:r>
            <a:r>
              <a:rPr lang="pl-PL" sz="2800" dirty="0" err="1">
                <a:solidFill>
                  <a:schemeClr val="tx1"/>
                </a:solidFill>
              </a:rPr>
              <a:t>refactoringiem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CZYM SĄ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</a:rPr>
              <a:t>Kod, który wykonuje fragmenty aplikacji</a:t>
            </a:r>
          </a:p>
          <a:p>
            <a:r>
              <a:rPr lang="pl-PL" sz="3200" dirty="0">
                <a:solidFill>
                  <a:schemeClr val="tx1"/>
                </a:solidFill>
              </a:rPr>
              <a:t>Dostarczamy dane wejściowe </a:t>
            </a:r>
          </a:p>
          <a:p>
            <a:r>
              <a:rPr lang="pl-PL" sz="3200" dirty="0">
                <a:solidFill>
                  <a:schemeClr val="tx1"/>
                </a:solidFill>
              </a:rPr>
              <a:t>Wykonujemy instrukcje</a:t>
            </a:r>
          </a:p>
          <a:p>
            <a:r>
              <a:rPr lang="pl-PL" sz="3200" dirty="0">
                <a:solidFill>
                  <a:schemeClr val="tx1"/>
                </a:solidFill>
              </a:rPr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PO CO STOSOWAĆ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tx1"/>
                </a:solidFill>
              </a:rPr>
              <a:t>Szybkie sprawdzenie działania naszego kodu</a:t>
            </a:r>
          </a:p>
          <a:p>
            <a:r>
              <a:rPr lang="pl-PL" sz="3600" dirty="0">
                <a:solidFill>
                  <a:schemeClr val="tx1"/>
                </a:solidFill>
              </a:rPr>
              <a:t>Stoją na straży testowanej funkcjonalności</a:t>
            </a:r>
          </a:p>
          <a:p>
            <a:r>
              <a:rPr lang="pl-PL" sz="3600" dirty="0">
                <a:solidFill>
                  <a:schemeClr val="tx1"/>
                </a:solidFill>
              </a:rPr>
              <a:t>Oszczędzamy czas			pieniądze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CC9EE3F-F902-4E04-B4B2-DB68614680E4}"/>
              </a:ext>
            </a:extLst>
          </p:cNvPr>
          <p:cNvSpPr/>
          <p:nvPr/>
        </p:nvSpPr>
        <p:spPr>
          <a:xfrm>
            <a:off x="4554415" y="4642339"/>
            <a:ext cx="93198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Nazewnictwo</a:t>
            </a:r>
          </a:p>
          <a:p>
            <a:r>
              <a:rPr lang="pl-PL" sz="3200" dirty="0">
                <a:solidFill>
                  <a:schemeClr val="tx1"/>
                </a:solidFill>
              </a:rPr>
              <a:t>Podział </a:t>
            </a:r>
            <a:r>
              <a:rPr lang="pl-PL" sz="3200">
                <a:solidFill>
                  <a:schemeClr val="tx1"/>
                </a:solidFill>
              </a:rPr>
              <a:t>na obiekty</a:t>
            </a:r>
            <a:endParaRPr lang="pl-PL" sz="3200" dirty="0">
              <a:solidFill>
                <a:schemeClr val="tx1"/>
              </a:solidFill>
            </a:endParaRPr>
          </a:p>
          <a:p>
            <a:r>
              <a:rPr lang="pl-PL" sz="3200" dirty="0">
                <a:solidFill>
                  <a:schemeClr val="tx1"/>
                </a:solidFill>
              </a:rPr>
              <a:t>AAA/GWT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dirty="0"/>
              <a:t>AAA</a:t>
            </a:r>
          </a:p>
          <a:p>
            <a:pPr lvl="1"/>
            <a:r>
              <a:rPr lang="pl-PL" dirty="0" err="1"/>
              <a:t>Arrange</a:t>
            </a:r>
            <a:r>
              <a:rPr lang="pl-PL" dirty="0"/>
              <a:t>, </a:t>
            </a:r>
          </a:p>
          <a:p>
            <a:pPr lvl="1"/>
            <a:r>
              <a:rPr lang="pl-PL" dirty="0" err="1"/>
              <a:t>Act</a:t>
            </a:r>
            <a:r>
              <a:rPr lang="pl-PL" dirty="0"/>
              <a:t>, </a:t>
            </a:r>
          </a:p>
          <a:p>
            <a:pPr lvl="1"/>
            <a:r>
              <a:rPr lang="pl-PL" dirty="0" err="1"/>
              <a:t>Assert</a:t>
            </a:r>
            <a:endParaRPr lang="pl-PL" dirty="0"/>
          </a:p>
          <a:p>
            <a:r>
              <a:rPr lang="pl-PL" dirty="0"/>
              <a:t>GWT </a:t>
            </a:r>
          </a:p>
          <a:p>
            <a:pPr lvl="1"/>
            <a:r>
              <a:rPr lang="pl-PL" dirty="0" err="1"/>
              <a:t>Given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When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72434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7A675-BBFF-49F5-A87B-337131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308AD1-49F1-4A96-8281-9F1DB265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trike="sngStrike" dirty="0"/>
              <a:t>Test1()</a:t>
            </a:r>
          </a:p>
          <a:p>
            <a:r>
              <a:rPr lang="pl-PL" strike="sngStrike" dirty="0"/>
              <a:t>Test2()</a:t>
            </a:r>
          </a:p>
          <a:p>
            <a:r>
              <a:rPr lang="pl-PL" strike="sngStrike" dirty="0" err="1"/>
              <a:t>TestDodawaniaFaktury</a:t>
            </a:r>
            <a:endParaRPr lang="pl-PL" strike="sngStrike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506CA-C1C9-4D15-847D-6E20886C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B3FF83-FC9A-41B1-9C62-C7DF2246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47500" lnSpcReduction="20000"/>
          </a:bodyPr>
          <a:lstStyle/>
          <a:p>
            <a:r>
              <a:rPr lang="pl-PL" sz="2900" dirty="0"/>
              <a:t>musi nieść informację</a:t>
            </a:r>
          </a:p>
          <a:p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[</a:t>
            </a:r>
            <a:r>
              <a:rPr lang="pl-PL" dirty="0" err="1"/>
              <a:t>TestFixture</a:t>
            </a:r>
            <a:r>
              <a:rPr lang="pl-PL" dirty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SuccessfulInvoiceAddTests</a:t>
            </a: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[Test]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ShouldAddInvoice</a:t>
            </a:r>
            <a:r>
              <a:rPr lang="pl-PL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</a:t>
            </a:r>
            <a:r>
              <a:rPr lang="en-US" dirty="0"/>
              <a:t>[Test]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</a:t>
            </a:r>
            <a:r>
              <a:rPr lang="en-US" dirty="0" err="1"/>
              <a:t>AddInvoice_CorrectInvoice_ShouldAdd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{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</a:t>
            </a: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429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/>
              <a:t>Frameworki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A88B1A-6FB4-4D67-818E-1B3D12A9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9" y="3432450"/>
            <a:ext cx="2771875" cy="11531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AFE867D-54A3-415A-9A06-B1392EEB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0" y="4793863"/>
            <a:ext cx="1677375" cy="1677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C79685-60E2-4B9C-8EB8-374A1278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6" y="2631041"/>
            <a:ext cx="4393712" cy="1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341</TotalTime>
  <Words>572</Words>
  <Application>Microsoft Office PowerPoint</Application>
  <PresentationFormat>Panoramiczny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Dywidenda</vt:lpstr>
      <vt:lpstr>WPROWADZENIE DO TESTÓW JEDNOSTKOWYCH</vt:lpstr>
      <vt:lpstr>JAK MOŻEMY SPRAWDZAĆ DZIAŁANIE APLIKACJI?</vt:lpstr>
      <vt:lpstr>CZYM SĄ Testy JEDNOSTKOWE?</vt:lpstr>
      <vt:lpstr>PO CO STOSOWAĆ TESTY JEDNOSTKOWE?</vt:lpstr>
      <vt:lpstr>Dobre praktyki</vt:lpstr>
      <vt:lpstr>AAA/GWT</vt:lpstr>
      <vt:lpstr>Nazewnictwo</vt:lpstr>
      <vt:lpstr>Nazewnictwo</vt:lpstr>
      <vt:lpstr>Frameworki</vt:lpstr>
      <vt:lpstr>Prezentacja programu PowerPoint</vt:lpstr>
      <vt:lpstr>Przykład</vt:lpstr>
      <vt:lpstr>Prezentacja programu PowerPoint</vt:lpstr>
      <vt:lpstr>Przykład</vt:lpstr>
      <vt:lpstr>Microsoft Unit Test Framework</vt:lpstr>
      <vt:lpstr>Przykład</vt:lpstr>
      <vt:lpstr>Przydatne narzędzia/biblioteki</vt:lpstr>
      <vt:lpstr>Moq</vt:lpstr>
      <vt:lpstr>Shouldly</vt:lpstr>
      <vt:lpstr>Kiedy pisać testy jednostkowe?</vt:lpstr>
      <vt:lpstr>Kiedy pisać testy jednostkowe</vt:lpstr>
      <vt:lpstr>Kiedy pisać testy jednostkowe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39</cp:revision>
  <dcterms:created xsi:type="dcterms:W3CDTF">2017-06-19T19:20:22Z</dcterms:created>
  <dcterms:modified xsi:type="dcterms:W3CDTF">2017-06-25T22:54:21Z</dcterms:modified>
</cp:coreProperties>
</file>