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media/image1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525" r:id="rId3"/>
    <p:sldId id="526" r:id="rId4"/>
    <p:sldId id="509" r:id="rId5"/>
    <p:sldId id="487" r:id="rId6"/>
    <p:sldId id="490" r:id="rId7"/>
    <p:sldId id="492" r:id="rId8"/>
    <p:sldId id="493" r:id="rId9"/>
    <p:sldId id="494" r:id="rId10"/>
    <p:sldId id="495" r:id="rId11"/>
    <p:sldId id="496" r:id="rId12"/>
    <p:sldId id="497" r:id="rId13"/>
    <p:sldId id="498" r:id="rId14"/>
    <p:sldId id="499" r:id="rId15"/>
    <p:sldId id="529" r:id="rId16"/>
    <p:sldId id="530" r:id="rId17"/>
    <p:sldId id="531" r:id="rId18"/>
    <p:sldId id="532" r:id="rId19"/>
    <p:sldId id="533" r:id="rId20"/>
    <p:sldId id="501" r:id="rId21"/>
    <p:sldId id="287" r:id="rId22"/>
    <p:sldId id="508" r:id="rId23"/>
    <p:sldId id="511"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535" r:id="rId41"/>
    <p:sldId id="539" r:id="rId42"/>
    <p:sldId id="524" r:id="rId43"/>
    <p:sldId id="342" r:id="rId44"/>
    <p:sldId id="344" r:id="rId45"/>
    <p:sldId id="345" r:id="rId46"/>
    <p:sldId id="346" r:id="rId47"/>
    <p:sldId id="257" r:id="rId48"/>
    <p:sldId id="258" r:id="rId49"/>
    <p:sldId id="259" r:id="rId50"/>
    <p:sldId id="260" r:id="rId51"/>
    <p:sldId id="263" r:id="rId52"/>
    <p:sldId id="261" r:id="rId53"/>
    <p:sldId id="262" r:id="rId54"/>
    <p:sldId id="264" r:id="rId55"/>
    <p:sldId id="265" r:id="rId56"/>
    <p:sldId id="266" r:id="rId57"/>
    <p:sldId id="267" r:id="rId58"/>
    <p:sldId id="268" r:id="rId59"/>
    <p:sldId id="270" r:id="rId60"/>
    <p:sldId id="272" r:id="rId61"/>
    <p:sldId id="273" r:id="rId62"/>
    <p:sldId id="271" r:id="rId63"/>
    <p:sldId id="269" r:id="rId64"/>
    <p:sldId id="274" r:id="rId65"/>
    <p:sldId id="275" r:id="rId66"/>
    <p:sldId id="276" r:id="rId67"/>
    <p:sldId id="277" r:id="rId68"/>
    <p:sldId id="278" r:id="rId69"/>
    <p:sldId id="279" r:id="rId70"/>
    <p:sldId id="280" r:id="rId71"/>
    <p:sldId id="281" r:id="rId72"/>
    <p:sldId id="282" r:id="rId73"/>
    <p:sldId id="283" r:id="rId74"/>
    <p:sldId id="284" r:id="rId75"/>
    <p:sldId id="285" r:id="rId76"/>
    <p:sldId id="286" r:id="rId77"/>
    <p:sldId id="541" r:id="rId78"/>
    <p:sldId id="288" r:id="rId79"/>
    <p:sldId id="542" r:id="rId80"/>
    <p:sldId id="543" r:id="rId81"/>
    <p:sldId id="545" r:id="rId82"/>
    <p:sldId id="547" r:id="rId83"/>
    <p:sldId id="546" r:id="rId84"/>
    <p:sldId id="544" r:id="rId85"/>
    <p:sldId id="368" r:id="rId8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70.29412" units="1/cm"/>
          <inkml:channelProperty channel="Y" name="resolution" value="40.42105" units="1/cm"/>
          <inkml:channelProperty channel="T" name="resolution" value="1" units="1/dev"/>
        </inkml:channelProperties>
      </inkml:inkSource>
      <inkml:timestamp xml:id="ts0" timeString="2020-06-03T01:24:45.778"/>
    </inkml:context>
    <inkml:brush xml:id="br0">
      <inkml:brushProperty name="width" value="0.05292" units="cm"/>
      <inkml:brushProperty name="height" value="0.05292" units="cm"/>
      <inkml:brushProperty name="color" value="#FF0000"/>
    </inkml:brush>
  </inkml:definitions>
  <inkml:trace contextRef="#ctx0" brushRef="#br0">2933 5228 0,'0'0'0,"-80"39"62,80 1-62,0 39 16,0-39-16,0-1 15,0 1-15,0 0 16,0 39 0,0 0-16,0 40 15,80-40-15,-80 0 16,39 40-16,1-79 16,0 78-1,-1-38-15,-39-1 16,40 0-16,-40-39 15,39 39-15,-39 0 16,0 0-16,0-39 16,40 0 15,-40-1-31,0 1 16,0 39 15,0-39-31,0 39 15,0-40 1,-40 1 0,40 0-16,0-1 15,-39 1 1,39-1-16,-40 1 16,40 0-1,-39-1 1,39 1-1,0-1 1,0 1-16,-40 39 31,40-39 329,0-1-313,40-39 2999,-1 40-2983,1 0 31,-1-40-32,-39 39-46,40-39 390,39 0-375,-39 0 1,0 0-32,-1 0 31,1 0-16,-1-39 1,1 39-16,39 0 16,-39 0-16,0 0 15,-1-40 1,1 40 125,-1 0-95,1-40-46,0 40 47,-1 0-31,41 0 15,-1-39-31,0 39 16,-39 0-1,-1 0-15,1 0 16,0 0 0,-1 0-1,1 0-15,0 0 16,-1-40 0,1 40-1,-1 0 32,1 0-47,0 0 16,-1 0-1,1 0-15,0-39 16,-1 39 31,1 0-32,-1 0-15,1 0 16,39-40 0,-39 40-16,0 0 15,39 0-15,-40 0 16,1 0 0,0 0-1,-1 0 16,1 0-31,0 0 32,-1 0-17,1 0 1,-1 0 0,1 0-1,0 0-15,-1-40 16,1 40-16,0 0 15,-1 0-15,40 0 16,-39 0-16,0 0 16,-1 0-1,1 0-15,39 0 16,-39 0-16,39 0 16,0 0-16,1 0 15,38 0-15,41 0 16,-80 0-16,40 0 15,0 0-15,-40 0 16,-39 0-16,-1 0 16,80 0 31,159 0-32,78 0 1,1 0-16,79 0 15,-80 0-15,-39 0 16,80 0-16,-239 0 16,-79 0-16,-39 0 15,-40-39 48,79-40-32,1 79-31,38-40 16,1 40-16,-39 0 15,-1 0-15,0 0 16,-39 0 0,-1 0-16,1 0 15,0 0-15,39 0 16,0 0-1,0 0 1,1 0-16,38 0 0,1 0 16,40 0-16,39 0 15,-40 0 1,41 0-16,-1 0 16,79 0-16,-79 0 15,40 0-15,-79 0 16,39 0-16,79 0 15,-79 0-15,40 0 16,-40 0-16,119 0 16,-79 0-16,-40 0 15,79 0-15,-39 0 16,-40 0-16,-39 0 16,-1 0-16,-79 0 15,1 0-15,-1 0 16,-39 0-16,39 0 15,-40 0-15,80 0 16,0 0-16,40 0 16,-1 0-16,1 0 15,-1 0-15,-79 0 16,40 0-16,0 0 16,-40 0-16,1 0 15,39 0-15,-80 0 16,40 0-16,1 0 15,39 0-15,39 0 16,40 0-16,-39 79 16,-1-79-1,80 40-15,-80-1 16,41 1-16,-160-40 16,40 40-16,40-1 15,-39 1 1,-1-40-16,0 79 15,-39-79-15,-1 40 16,41-40-16,38 0 16,-38 0-16,-1 0 15,40 0-15,-80 0 16,80 0-16,-39 0 16,-1 0-16,-40 0 15,41 0-15,-41 0 16,41 0 15,-41 0-15,1 0-1,-40-40 17,40 0-17,-40 1 1,39-40-1,1-40-15,39 0 16,-39 119-16,-1-119 16,80-39-16,-40 39 15,1 40 1,-41 0-16,1-1 16,0 41-16,-40-40 15,0 39-15,39 0 16,-39 1 15,0-1-15,0 0 124,-39 40-93,-1-39-47,-79 39 16,0 0-16,-158-40 15,-40 1-15,-159-80 16,-197 79-16,-358-79 16,80 119-16,198 0 15,-39-39-15,198 39 16,39 0-16,40 0 16,-40-40-16,79 40 15,-39 0-15,40-39 16,-40-80-16,39 79 15,-118 1-15,79-1 16,-199 40-16,-78 0 16,237 0-16,40 0 15,79 0-15,119 0 16,40 0-16,79 0 16,39 0-1,1 0-15,39 0 0,79 0 16,0 0 93,1 0-93,-80 0-1,40 0 1,39 0-16,-39 0 16,0 0-16,-40 0 15,79 0-15,0 0 16,1 0-16,-1 0 31</inkml:trace>
  <inkml:trace contextRef="#ctx0" brushRef="#br0" timeOffset="3719.14">3170 7842 0,'-39'39'78,"-1"1"-62,40-1-16,-79 80 15,39 0-15,-39-40 16,79 1-16,-79-1 15,79 40-15,-119-1 16,79 1-16,40-40 16,-79 40-16,39-79 15,40 118-15,-39-39 16,39 39-16,0 1 16,0-40-16,0 0 15,0-1-15,0-38 16,0-41-16,0 1 15,0 39-15,0 0 16,0-39 0,0 39-1,39-39-15,-39-1 16,0 1 0,0-1-16,0 41 15,0-41 1,0 40-1,40-39 1,-40 39 0,0-39-1,0 39-15,0-39 16,0 78-16,0-38 16,0-1-16,0 40 15,0-40-15,0 0 16,0 40-16,0-79 15,0 39-15,0 0 16,0 0-16,0-39 16,0-1-16,0 41 15,0-41-15,0 40 16,0-39-16,40 79 16,-1-80-16,-39 1 15,40 39 1,-40 0-1,40-39 1,-1 0 0,40 39-1,1-40 1,39 1 0,-80 0-1,40-1-15,1-39 16,-41 40-16,1-40 15,79 40-15,-80-40 16,80 0-16,0 0 16,40 0-16,39 0 15,-40 0-15,80 0 16,40 0-16,39 0 16,-80 0-16,80 0 15,-79 0-15,0 0 16,0 0-16,-120 0 15,41 0-15,-1 0 16,-39 0-16,40 0 16,79 0-16,-40 0 15,79-40-15,119-39 16,-79 79-16,-79 0 16,79 0-16,-40 0 15,80 0-15,79 0 16,0 0-1,-238 0-15,238 0 16,-40 0-16,40 0 0,-79 0 16,79 39-16,-80-39 15,-78 0-15,39 0 16,-80 0 0,-78 0-16,-1 0 15,-39 0-15,-40 0 16,1 0-16,39 0 15,-80 0-15,1 0 16,39 0-16,40 0 16,-79 0-16,118 0 15,-79 0-15,80 0 16,39 0-16,0 0 16,-39 0-16,78 0 15,-39 0-15,159 0 16,-80-39-16,1-1 15,-1 0-15,1 1 16,-80 39-16,-40-79 16,1 79-16,-80-40 15,79 0-15,80 40 16,0 0-16,158-118 16,-79 78-16,79 0 15,-39 1-15,-119-80 16,-119 119-16,-80-40 15,80 1 64,-79-1-79,39-39 15,119 0-15,-79 39 16,0-118-16,-40 158 15,1-79-15,-41 39 16,-39 0-16,40 1 16,-40-1-16,0 1 15,0-1 1,0 0-16,0 1 16,0-40-1,0-1-15,0 1 16,0 0-16,-40 0 15,40-40-15,0 79 16,0-39-16,0-40 16,0 80-16,0-80 15,0 0-15,0-39 16,0-1-16,0-118 16,79 79-1,40-40-15,0-79 0,0 119 16,-40 0-1,40 40-15,-40 39 16,1-79-16,-41 119 16,1-40-16,0 40 15,-1 79-15,1-79 16,39-1-16,0 41 16,-79-1-16,80 1 15,-1-1-15,-40 40 16,1 0 46,79 0-62,0 0 16,39 0-16,-39 0 16,-79 0-16,79 0 15,-159 0 110,-39 0-125,-40-40 16,0-39-16,-119 0 15,-39 0-15,39 39 16,80 1-16,-120-41 16,199 41-16,-119-40 15,79 39-15,0 0 16,80-39-16,-80 79 16,79 0-16,-39-39 15,-80-41-15,1 41 16,79-1-16,-80 1 15,40 39-15,-39-40 16,78 0-16,41 40 16,-1 0-16</inkml:trace>
</inkml:ink>
</file>

<file path=ppt/ink/ink2.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70.29412" units="1/cm"/>
          <inkml:channelProperty channel="Y" name="resolution" value="40.42105" units="1/cm"/>
          <inkml:channelProperty channel="T" name="resolution" value="1" units="1/dev"/>
        </inkml:channelProperties>
      </inkml:inkSource>
      <inkml:timestamp xml:id="ts0" timeString="2020-06-03T01:25:26.186"/>
    </inkml:context>
    <inkml:brush xml:id="br0">
      <inkml:brushProperty name="width" value="0.05292" units="cm"/>
      <inkml:brushProperty name="height" value="0.05292" units="cm"/>
      <inkml:brushProperty name="color" value="#FF0000"/>
    </inkml:brush>
  </inkml:definitions>
  <inkml:trace contextRef="#ctx0" brushRef="#br0">14781 1267 0,'0'79'266,"0"-39"-266,-40 0 15,40 39-15,-39 0 16,39 0-16,0-39 15,-40 79-15,40-40 16,0 40-16,-40 0 16,40-80-16,0 40 15,0-39-15,0 39 16,0-39-16,0 39 16,0 0-16,0 0 15,0 40-15,0-79 16,0 79-1,0-40-15,0 0 16,0 79-16,0-39 16,0-39-16,0-1 15,40 40-15,-40-40 16,40 0-16,-40-39 16,39 158-16,-39-40 15,0-79 1,40 40-16,-40-79 15,39 78-15,-39-78 16,0 79-16,40 0 16,-40-80-16,0 80 15,40-79-15,-1 118 16,41 40-16,-80-158 16,0 39-16,39 79 15,1-39-15,-40-79 16,39 39-16,-39-39 15,0 78-15,0-38 16,40 38-16,-40 1 16,40 0-16,-40 0 15,0-79-15,0 78 16,0 1-16,0-79 16,0 79-16,0-40 15,0 40 1,0-1-16,0-78 15,0 79-15,0 0 16,0-1-16,0-38 16,0-1-16,0-40 15,0 80-15,0-79 16,0 0 15,0-1-15,0 40-1,0 1 1,-40-1-16,40-40 16,-40 80-16,40-40 15,-39 1-15,39-41 16,-40 1-16,40-1 16,0 1 155,40-40-155,39 0 0,0 0-16,40 0 15,79 0-15,-39 0 16,39-40-16,0-39 16,-79 79-16,119-79 15,-159 39-15,40 40 16,39 0-16,-118 0 15,118 0-15,-39-39 16,0 39-16,0 0 16,-40 0-16,119-40 15,-79 1-15,0 39 16,-40-40-16,-39 40 16,0 0-16,39 0 15,-39 0 1,39 0-1,0 0-15,159 0 16,0 0-16,-1 0 16,41 0-16,-80 0 15,79 0-15,1 0 16,-80 0-16,-119 0 16,-39 0 77,-1 0-77,1 0 0,-1 0-16,1 0 15,39 0 1,-39 0-16,0 0 15,-1 0-15,1 0 16,39-40-16,-39 40 16,-1 0-1,41 0 1,39 0 0,-80 0-16,120 0 15,-40 0-15,-40-39 16,0 39-16,0-40 15,-39 40-15,0 0 16,-1-39-16,1 39 16,-1 0-1,1-80-15,0 80 16,39 0-16,-39-39 16,-1 39-16,1-40 15,-1 40-15,41 0 16,-1 0-1,-39 0-15,-1 0 32,1 0-32,-1 0 15,1 0 1,0 0-16,-1 0 16,1 0-16,0 0 31,-1 0 0,1 40-31,-1-40 16,1 39-1,0-39 1,-1 40 78,1-40-63,0 40-15,-1-40-1,1 0 1,-1 0 15,41 0 16,-1 0-47,-39 0 31,-1 0 16,1 0-31,-1-80-1,-39 41 1,40-1-16,-40 1 16,40-41-16,-40 41 15,0-1-15,0 0 16,39-78-16,-39-1 15,0 40 1,0-1-16,0-38 16,0-1-16,40-40 15,-40 1-15,0 79 16,0 0-16,79-40 16,-39 40-16,-40-1 15,0-39-15,0 40 16,0-40-16,0 1 15,0 78-15,0-39 16,0 39-16,0-79 16,0 80-1,0-40-15,0 39 16,0-39-16,0 39 16,0 1-16,0-80 15,0 40 1,0 39-16,0-79 15,0 80-15,0-80 16,0 0-16,0 79 16,0-79-16,0 80 15,0-40-15,0-1 16,0-38-16,0 38 16,0 41-16,0-40 15,0 39-15,0 0 16,0 1-16,0-1 15,0-39-15,0 39 16,0 1-16,0-80 16,0 40-16,0 0 15,0-1-15,0 41 16,0-40-16,0 39 16,0 0-16,0 1 15,0-41-15,0 41 16,0-1-1,0 1 1,0-1-16,0 0 16,0 1-16,0-1 15,0 1 1,0-1-16,0 0 16,0 1-16,0-1 15,0-39-15,0 39 16,-40-39-16,-79-40 15,119 40-15,0-40 16,-39 40-16,39 0 16,-40 39-16,40-78 15,-40 38-15,1 1 16,39 39 0,-40 1-16,40-1 15,0 1 1,-39-1-1,39 0-15,0 1 16,-40-1-16,0 1 16,40-1-1,-39 0-15,-1 1 16,0 39 0,40-40-16,-79-39 15,40 39 32,-1 40-31,0-39-16,-39-1 15,39 1 1,1 39 15,-1 0-15,1-40-16,-1 40 15,-39 0 1,39 0-16,0 0 16,1 0-16,-1 0 15,-79 0 1,40 0 0,0-40-16,-40 40 15,0 0-15,79 0 16,-78 0-16,38 0 15,1 0-15,-79 0 16,39 0 0,0 0-16,0 0 0,40 0 15,-1 0 1,-39 0-16,40 0 0,0 0 16,0 0-1,-1 0-15,-38 0 16,-41 0-16,1 0 15,-80 0-15,79 0 16,1 40-16,-1-40 16,1 0-16,39 0 15,0 0-15,0 0 16,40 0-16,0 0 16,-40 0-16,40 0 15,39 0-15,0 0 16,1 0-16,-1 0 15,0 0 1,1 0 0,-1 0-1,-39 0-15,0 0 16,-40 0-16,79 79 16,-39-79-16,-40 0 15,40 0-15,0 0 16,39 0-16,-39 0 15,39 40-15,0-40 16,1 0-16,-1 0 16,1 39-16,-1-39 15,-39 0 1,-1 0-16,1 40 16,40-40-16,-41 0 15,-39 0-15,80 0 16,-80 0-16,0 0 15,0 0-15,40 0 16,0 0-16,-40 0 16,40 0-16,-1 40 15,1-40-15,0 0 16,39 39-16,1-39 16,-41 0-16,1 0 15,39 0 1,-39 40-1,40-40 1,-1 0 0,0 0-1,1 0-15,39 39 16,-80 1 0,41-40 62</inkml:trace>
  <inkml:trace contextRef="#ctx0" brushRef="#br0" timeOffset="4910.67">1982 1624 0,'0'39'109,"0"1"-93,0 39-16,0 40 15,0 0-15,0 39 16,0-79-16,0 80 16,39 78-16,-39-118 15,40 40-15,0-1 16,78 80-16,-38-119 16,-41 79-16,41-40 15,-1 119-15,40-39 16,-40-1-16,40-39 15,-40 80-15,0-80 16,1 0-16,-41-40 16,1 40-16,-1-119 15,1 40 1,0 40-16,39 39 16,-79-80-16,0 81 15,0-1-15,0 0 16,40-40-16,-40 119 15,0-79-15,0 0 16,0 0-16,39 80 16,-39-160-16,0 1 15,79 0-15,-79-79 16,40 78-16,-40-78 16,0 0-16,0 39 15,40 0 1,-40-39-16,0-1 15,0 1 1,0-1-16,0 1 31,0 0-15,0-1 0,0 1 15,-40 39-31,0-39 15,-78-1-15,78 1 16,0-1-16,-39 1 16,0 0-16,39-40 31,40 39 47,79-39-47,199-79-15,118-40-16,159-39 16,-40 39-16,119-79 15,40 158-15,39-78 16,-39 78-16,39-39 15,-119-40-15,-79 40 16,-158 79-16,0 0 16,-120 0-16,-78 0 15,-80 0 1,-39 0-16,-1 0 16,1 0-1,0 0 1,78 79-16,-78-39 15,39-1-15,80-39 16,-80 79-16,-39-39 16,39-40-16,40 40 15,-80 39-15,1-79 16,0 39-16,-1-39 16,1 40-16,0 0 15,-40-1-15,39-39 16,40 40-16,-39-1 15,0 1 1,-1-40 0,1 0-1,39 0 1,-39 0 0,-1 0-1,41 0 1,-1 0-1,-39 0 1,-1 0 0,80 0-16,0 0 15,-79-79-15,39 79 16,-39-40-16,-1 1 16,1-1-16,-40 0 15,39 40 1,1-39 15,0 39-31,-1 0 16,41-40-16,38 40 15,-38-39-15,78-1 16,-39 40-16,-40 0 16,-39-40-16,0 40 15,39 0-15,-40 0 63,41 0-48,-1 0 1,-39 0-16,39 0 16,-40 0-16,1 0 15,39 0 1,-39 0 78,0-118-63,-40 78-31,0-39 15,0 39-15,0-79 16,0 1-16,0 38 16,0-78-16,0 39 15,0 0-15,0 40 16,0-79-16,-40-1 16,0-118-16,40 39 15,-39 80-15,-1-80 16,-39 40-16,79 0 15,-40-119-15,40 119 16,-39-39-16,-41-80 16,80 79-16,0-79 15,0 119-15,0 0 16,0-39 0,0 39-16,0-79 15,40 78-15,39 1 16,-39 0-16,-1 40 15,-39 0-15,0-1 16,0 40-16,0 1 16,0 38-16,0-38 15,-39-1-15,39 79 16,0-39-16,0 0 16,0 39-1,0 0-15,-40 1 16,40-1 109,-39 40-125,-41 0 15,-39 0-15,-79 0 16,-119 0-16,40 0 16,-40 0-1,39 0-15,41 0 16,-41 0-16,-78 0 16,-41 0-16,41 0 15,-1 0-15,-79 0 16,80 0-16,-41 0 15,160 0-15,-41 0 16,80 0-16,-40 0 16,80 0-16,-1 0 15,1 0-15,-80 0 16,80 0-16,-1 0 16,40 0-16,0 0 15,-39 0-15,-1 0 16,1 0-16,-1 0 15,80 0-15,-40 0 16,-39 0-16,-120 0 16,120 0-16,-1 0 15,1 0-15,-80 0 16,119 0-16,-79 0 16,40 0-16,-1 0 15,-118 0-15,39 79 16,79-39-1,-118-40-15,39 40 16,1-1-16,-120 1 16,198-1-16,-197 1 15,78 0-15,-39-40 16,40 39-16,-40-39 16,79 0-16,80 0 15,39 0-15,79 0 16,1 0-16</inkml:trace>
  <inkml:trace contextRef="#ctx0" brushRef="#br0" timeOffset="7975.57">2061 10178 0,'-40'0'32,"1"0"-17,39 40 1,0 39 0,0-39-16,0 79 15,79-1-15,-39-38 16,-1 118-16,80-40 15,-40 80-15,80-40 16,-80 119-16,0-119 16,-39-40-16,-40 40 15,40 40-15,-40 78 16,0-117-16,0 38 16,0 80-16,0-119 15,0 79-15,79 40 16,-40-79-16,-39-80 15,0 119-15,0-197 16,0 38-16,0 1 16,0-79-16,0 79 15,0-1-15,0-78 16,0 0-16,-39 39 16,39 40-16,-40-80 15,40 80 1,-79 0-16,79-40 0,0 0 15,0 1-15,0-1 16,-40-40 0,1 41-16,-1-1 15,0-79 1,40 39 93,0 41-93,40-80 0,158 79-16,-39 0 15,-1-79-15,238 40 16,-39 39-16,39-40 15,1-39-15,39 0 16,-1 0-16,-118 0 16,0 0-16,-79 0 15,40 0-15,-80 0 16,79 0-16,0 0 16,-78 0-16,-41 0 15,-79 0-15,40-39 16,-79 39-1,-1 0 95,-39-40-95,0 1 1,0-1 0,0-39-1,0 39 1,0-79-16,0 40 16,0-40-16,0 1 15,0-1-15,0-79 16,0 39-16,-39 40 15,39-79 1,0 80-16,0-41 16,0 40-16,0-39 0,-79-40 15,79 40 1,-40-80-16,0 79 16,40-39-16,0-39 15,0 78-15,0 41 16,0-1-16,0 0 15,0 79-15,80-158 16,-41 119-16,-39 40 16,79-41-16,-39 1 15,-40 0-15,40 39 16,-40 1 0,0-41-16,39 1 15,-39 40-15,0-1 16,0-79-16,0 80 15,0-41-15,0 41 16,0-120-16,0 80 16,0 40-16,-39-41 15,39 41-15,-40-1 16,0 1-16,1-1 16,-1 0 30,1 1-14,-1 39-17,0-40-15,-39-39 16,0 39-16,-40-39 16,40 40-16,-1-80 15,1 119-15,-40-119 16,0 0-1,1 119-15,78-40 16,-119-78-16,120 118 16,-40-40-16,-40 0 15,39 1-15,-38-40 16,38 79-16,1-40 16,-40-39-16,0 79 15,80-40-15,-80-39 16,-79 39-16,79 1 15,40-1-15,-1 1 16,1-1-16,0 0 16,-40 1-16,40-1 15,-80-39-15,80 79 16,0 0-16,-1-40 16,41 40-1,-80-39-15,0 39 16,0-40-16,40 40 15,0 0-15,39 0 16,-39 0-16,-80 0 16,80 0-16,-40 0 15,0 0-15,0 0 16,0 0-16,40 0 16,-40 0-16,0 40 15,40-1-15,-40-39 16,-39 0-16,39 0 15,-40 0-15,120 40 16,-80-40-16,40 0 16,-40 79-16,79-79 15,1 0 1</inkml:trace>
  <inkml:trace contextRef="#ctx0" brushRef="#br0" timeOffset="12447.24">8124 9743 0,'-40'0'62,"40"79"-46,0-39-16,0 39 15,40 79-15,-1 40 16,41 0-16,-1 79 16,-40-79-16,-39 119 15,0-39-15,0-80 16,0 79-16,40-79 16,-40-40-16,0 80 15,0-80-15,0 40 16,0 0-16,0-39 15,0-40-15,0 39 16,0 0-16,0 1 16,0-80-16,0 40 15,0-80 1,0 1-16,0 0 16,0 39-16,0-40 15,40 80-15,-1-39 16,-39-1-16,0 40 15,0-80-15,0 40 16,0 1-16,0-1 16,0-40-16,0 41 15,0-41-15,0 1 16,0-1-16,0 41 16,0-1-1,0-40-15,-39 41 16,-41-1-16,41 0 15,39-39 1,-40-1 0,1-39-1,39 40-15,-40 79 16,0-119-16,40 39 16,0 41-1,-39-41 1,39 1-1,0-1-15,-40 1 16,40 0 0,0-1-16,0 1 15,0-1 110,40 1-93,-40 0-1,79 39-16,-39-79-15,-40 39 16,79-39-16,-40 40 16,-39 0-16,80-1 15,-41-39 1,1 0-16,0 40 0,78-40 16,-38 0-1,39 0 1,118 39-16,-39-39 15,80 0-15,-80 0 16,119 0-16,-40 0 16,-39 0-16,-79 0 15,-1 0-15,-39 0 16,39 0-16,-78 0 16,-41 0-16,41 0 15,-1 0-15,-40 80 16,1-80-16,39 0 15,-39 0-15,0 0 16,78 39-16,-38-39 16,-1 0-16,79 0 15,-39 0-15,40 0 16,-80 0-16,40 0 16,40 0-16,-41 0 15,1 0-15,-39 40 16,38-40-16,1 0 15,0 39-15,-79-39 16,79 0-16,-40 0 16,0 0-16,40 0 15,-40 0 1,40 0-16,-40 0 16,1 0-16,39-39 15,-80 39-15,80 0 16,-40 0-16,1 0 15,78-40-15,-39 40 16,-40 0-16,119-39 16,-118 39-16,38 0 15,1 0-15,0 0 16,0 0-16,0 0 16,39 0-16,-39 0 15,40 0 1,-40 0-16,39 0 15,1 0-15,78 39 16,-118-39-16,79 0 16,-39 0-16,-1 0 15,120 0-15,-80 0 16,-40 0-16,80 0 16,-79 0-16,39 0 15,79-39-15,-79-1 16,-118 40-16,78-40 15,-79-39-15,40 79 16,-40 0 0,40-39-16,-79-1 15,39 40-15,0-40 16,1 40 0,-41 0-16,1 0 15,0 0-15,78-39 16,-78 39-16,39 0 15,-39-40-15,0 40 16,39 0-16,-40 0 16,1-79-1,39 79-15,1 0 16,-41-40 0,80 1-16,-40 39 15,1-40 1,-1 40-1,-39 0 1,39 0 0,-40 0-16,41 0 31,-41 0 0,41 0-15,-41 0-1,40 0 1,-39 0-16,0 0 31,-1 0 1,-39-39 608,0-41-624,0 41 15,0-1-15,0-39-16,0 0 15,0-1 1,0 1-16,0 0 16,0 0-16,0-40 15,0 79-15,-39-39 16,39 0-16,0 39 15,0 1-15,0-40 16,-40-40-16,40 79 16,0 1-16,0-1 15,0 0-15,0 1 16,0-40-16,0 39 16,0-79-1,0 80-15,0-1 16,0-39-16,0-1 15,0 41 1,0-1 0,0 1-1,0-1-15,0 0 16,0 1 0,0-1-1,0-39-15,0 39 16,0-39-1,0 40-15,0-1 16,0 0-16,0-39 16,0 40-16,0-41 15,0 1-15,0 0 16,0 0-16,0 39 16,0 1-16,0-1 15,0 0-15,0 1 16,0-1-16,0 1 31,0-1-15,0 0 15,0 1 16</inkml:trace>
</inkml:ink>
</file>

<file path=ppt/ink/ink3.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70.29412" units="1/cm"/>
          <inkml:channelProperty channel="Y" name="resolution" value="40.42105" units="1/cm"/>
          <inkml:channelProperty channel="T" name="resolution" value="1" units="1/dev"/>
        </inkml:channelProperties>
      </inkml:inkSource>
      <inkml:timestamp xml:id="ts0" timeString="2020-06-02T08:35:28.679"/>
    </inkml:context>
    <inkml:brush xml:id="br0">
      <inkml:brushProperty name="width" value="0.05292" units="cm"/>
      <inkml:brushProperty name="height" value="0.05292" units="cm"/>
      <inkml:brushProperty name="color" value="#FF0000"/>
    </inkml:brush>
  </inkml:definitions>
  <inkml:trace contextRef="#ctx0" brushRef="#br0">4359 3010 0,'0'39'141,"0"1"-125,0 79-1,0-80-15,0 41 16,-39-41-1,39 41-15,0-1 16,-40 0 0,40 0-1,0-39 1,0 39 0,0-39-16,-79 158 15,79-159-15,0 40 16,0 40-16,0-40 15,0-39-15,0 0 16,0 39-16,0-40 0,0 1 31,0 0-31,0-1 16,0 1 0,0-1-16,0 1 15,0 39-15,-40-79 16,40 79-16,0-39 15,0 39 1,0-39 15,0 0-15,0 39-16,0-40 16,-40 41-16,40-1 15,-39 40-15,39-1 16,-40 1-1,40-79-15,0 39 16,0-39-16,0-1 16,-39 1-16,39-1 15,0 1-15,0 0 16,0-1-16,0 1 16,0 39-16,0-39 15,0 39-15,0 0 16,0-39-1,0-1-15,0 1 16,0 0-16,0 39 16,0 0-16,0-39 31,0 39-15,0-40-16,0 1 15,0 0-15,0-1 16,0 40 15,0-39 94,0 39-47,0-39-47,0 39 79,0-39 405,0 39-452,0-40-16,0 41 156,0-41-187,0 40-1,0-39 16,0 0-15,0 39 0,0 0-16,0-39 15,0 39-15,0 0 16,0 0 0,0-39 93,0 0-62,0-1 15,0 1-30,0-1-32,0 1 15,0 0 1,0-1-16,0 1 15,0-1 1,0 1-16,0 0 31,0 39 1,0-40 14,0 41 111</inkml:trace>
  <inkml:trace contextRef="#ctx0" brushRef="#br0" timeOffset="7091.35">3963 7842 0,'40'0'62,"-1"0"-15,1 0-31,39 0-16,-39 0 15,39 0-15,-39 0 16,-1 0-16,41 0 16,-41 0-16,1 0 15,-1 0-15,1 0 0,0 0 32,-1 0-32,1 0 15,0 0-15,-1 0 16,1 0-1,-1 0-15,1 0 16,0 0 31,-1 0-31,41 0-16,-41 0 31,1 0-16,-1 0 1,1 0-16,0 0 16,39 0-1,0 0-15,0 0 16,-39 0 0,39 0-16,-39 0 15,0 0 1,39 0-16,-40 0 15,1 0-15,0 39 16,-1-39 0,1 0-16,39 0 15,40 40-15,40-40 16,39 0-16,0 0 16,79 0-1,-79 0-15,40 0 16,-79 0-16,-1 0 15,-39 0-15,0 79 16,-80-79-16,1 40 16,0-40-16,-1 0 15,1 0 17,0 0-17,-1 0 1,1 0-1,39 0-15,-39 0 16,-1 0-16,1 0 16,0 0-1,-1 0-15,40 0 16,1 0 0,-41 0-16,80 0 15,-40 0-15,40 0 16,0 0-16,40 0 15,-40 0-15,39 0 16,40 0-16,-39 0 0,-80 0 16,0 0-16,40 0 15,-79 0-15,39 0 16,40 0-16,39-40 16,-118 0-16,118 40 15,1 0-15,39-39 31,-39 39-31,39 0 0,0-79 16,-40 79-16,-39-40 16,0 40-16,-79 0 15,39 0-15,-39-40 16,39 40 0,-40 0-1,1 0-15,0 0 0,-1 0 16,41 0-16,-41 0 15,1 0-15,0 0 16,39 0-16,-40 0 16,41 0-1,-1 0-15,-39 0 16,-1 0 0,1 0-16,-1 0 62,41 0-62,-41 0 16,41 0-16,-41 0 15,1 0-15,39 0 16,-39 0-16,-1 0 16,1 0-1,0 0-15,39 0 16,-40 0-1,80 0-15,-39 0 16,38 80 0,1-80-16,40 39 15,79-39-15,39 79 16,-119-79-16,80 40 16,-119-40-16,-79 0 15,-40 40-15,79-40 16,-39 0 31,39 0-16,-40 0 31,1 79-62,0-79 16,-1 0-16,41 0 16,-1 40-16,0-40 15,0 0 1,-39 0 0,0 0-16,-1 0 15,40 39-15,-39-39 16,-40 40-16,40-40 15,-1 0 32,120 39-31,-40 1 0,0 39-1,-40-79-15,40 0 16,-40 0-16,-39 40 15,-1-40-15,1 0 16,-1 0 47,1 0-63,0 0 15,-1 0-15,41 0 16,-1-40-16,0 1 31,0-41-15,1 80-16,-41-39 15,1 39-15,39 0 16,0 0 0,-39 0-1,79 0-15,-80 0 16,120 0-16,-40 0 0,79 0 15,-40 0-15,1-40 16,-40 40-16,-40 0 16,-39 0-1,-1-39-15,41 39 63,-41 0-48,40 0 1,40 0-16,0-40 16,-79 40-16,-1 0 15,1-40-15,0 40 47,-1 0-31,41 0-16,-1 0 15,40 0-15,-40 0 16,-39 0 0,-1 0-1,1 0-15,-1 0 16,1 0-16,39 0 16,-39 0-16,0 0 15,-1 0-15,1 0 16,-1-39-16,1 39 31,0 0-15,-1 0-1,41 0-15,-1-40 16,0 40-16,40-79 16,0 39-16,-40 1 15,0-1-15,-39 0 16,-40 1 62,0-40-47,0 39-15,0-39-1,0 39-15,0-118 16,0 39-16,0 40 16,0-40-16,0 0 15,0 0-15,0 80 16,0-40-16,0-80 16,0 80-16,0-40 15,0 0-15,0 40 16,0-40-16,0 0 15,0 1-15,0 78 16,0-79-16,0-39 31,0 79-31,0-1 0,0 1 16,0-40-16,0 40 16,0 0-16,0 0 15,0-40-15,0 40 16,0 39-16,0-79 15,0 80-15,0-80 16,0 40 0,0-1-16,0 41 15,0-1 1,0 1-16,0-1 16,0 0-16,0 1 15,0-80-15,0 0 16,0 0-1,-40-79-15,1 159 16,-1-80-16,1 40 16,39-1-16,-40 41 15,40-1-15,0-39 0,-40 0 32,1 0-32,-1 39 15,40 0-15,-40 1 16,40-40-16,-79-80 15,40 159-15,39-39 16,0-1-16,0 0 16,-40 40-16,0-39 15,1-1 1,-41 1 31,41 39-47,39-40 15,-80 40 1,41 0 15,-40 0 63,39 40-78,40 39-1,0-40-15,-40 1 16,1 0 156,-1-1-157,0 1 1,1-40 15,-1 39-15,-79 1 0,0 0-1,40-1-15,-40 1 16,0-1-16,-118 80 15,157-79 1,1-40-16,-40 39 16,40-39-16,0 80 0,39-80 15,-39 0-15,39 0 16,1 0 0,-1 0-16,-39 0 15,0 0-15,-40 39 16,79-39-16,-79 0 15,40 0-15,39 0 16,-39 0-16,39 0 16,1 0-16,-40 0 0,39 0 15,-39 0 1,39 0 0,-39 0-1,0 0-15,-40 0 16,0 0-16,0 0 15,-40 0 1,80 0-16,-159 0 16,80 0-16,-1 0 15,41 0-15,-1 0 0,0 0 16,0 0-16,40 0 16,-40 0-16,40 0 15,-1 0 1,-78 0-16,39 0 0,-40 0 15,41 40 1,-81-1-16,41-39 0,39 40 16,40-40-16,-40 0 15,40 0 1,39 0 0,-39 0-1,39 0 1,1 0-1,-41 0 1,41 0-16,-80 40 16,40-40-16,-80 0 15,80 0-15,0 39 16,39-39-16,-39 40 0,39-40 16,0 0-1,-39 0-15,40 0 16,-41 0-1,41 0 1,-41 0 0,41 0-16,-1 0 15,-39 0-15,39 0 16,-39 0-16,39 0 16,-39 0-16,40 0 15,-41 0-15,41 0 16,-41 0-16,41 0 31,-41 0-31,41 0 0,-1 0 16,-39 0-16,39 0 15,-39 0-15,39 0 16,1 0-16,-1 0 16,1 0-1,-1 0-15,0 0 16,-39 0-16,0 0 15,-80 0-15,120 0 16,-80 0-16,0 0 16,0 0-16,40 0 15,-119 0-15,118 0 16,-38 0-16,-1 0 16,39 0-1,-38 0-15,-1 0 16,39 0-16,-38 0 15,38 0-15,-78 0 16,39 0-16,-79 0 16,0 0-16,0 0 15,-1 0-15,1 0 16,40 0-16,-40 0 16,39 0-16,1 0 15,39 0-15,0 0 16,79 0-16,-39 0 15,0 0-15,39 0 16,1 0 0,-1 0 15,0 0-15,1 0-16,-41 0 15,41 0-15,-1 0 16,1 0-16,-1 0 94,0 0-94,1 0 15,-41 0-15,1 0 16,40 0-16,-41 0 0,-39 0 15,40 0-15,-40 0 16,80 0-16,-41 0 16,41 0-16,-80 0 15,79 0-15,1 0 16,-1 0-16,0 0 31,1 0-15,-1 0-16,1 0 15,-41 0 1,1 0 0,39 0-16,1 0 15,-1 0-15,1 0 16,-1 0 0,-39 0-1,-1 0 1,41 0-1,-1 0-15,-39 0 16,39 0-16,-39 0 31,39 0-15,1 0 0,-1 0 15,1 0 16,-41 0-16,41 0 0,-41-40 0,41 40-31,-1-39 16,1 39-16,-120-80 16,80 80-16,-40 0 15,-40-79-15,120 79 16,-41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D8BB46B-A060-4ED4-8B71-99278A145040}" type="datetimeFigureOut">
              <a:rPr lang="en-US" smtClean="0"/>
              <a:t>11/10/2020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E134A5C-516F-4AA7-B134-474F2D0EAAD9}" type="slidenum">
              <a:rPr lang="en-US" smtClean="0"/>
              <a:t>‹#›</a:t>
            </a:fld>
            <a:endParaRPr lang="en-US"/>
          </a:p>
        </p:txBody>
      </p:sp>
    </p:spTree>
    <p:extLst>
      <p:ext uri="{BB962C8B-B14F-4D97-AF65-F5344CB8AC3E}">
        <p14:creationId xmlns:p14="http://schemas.microsoft.com/office/powerpoint/2010/main" val="2524440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6985A0-3592-4329-B8FC-E60340851BC7}" type="slidenum">
              <a:rPr lang="en-US" smtClean="0"/>
              <a:t>4</a:t>
            </a:fld>
            <a:endParaRPr lang="en-US"/>
          </a:p>
        </p:txBody>
      </p:sp>
    </p:spTree>
    <p:extLst>
      <p:ext uri="{BB962C8B-B14F-4D97-AF65-F5344CB8AC3E}">
        <p14:creationId xmlns:p14="http://schemas.microsoft.com/office/powerpoint/2010/main" val="406926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Lưu ý rằng, trình hợp dịch khác hoàn toàn với trình biên dịch, vốn dùng để biên dịch các ngôn ngữ cấp cao sang các chỉ thị lệnh cấp thấp mà sau đó sẽ được trình hợp dịch chuyển đổi sang ngôn ngữ máy. Các chương trình hợp ngữ thường phụ thuộc chặt chẽ vào một kiến trúc máy tính xác định, nó khác với ngôn ngữ cấp cao thường độc lập đối với các nền tảng kiến trúc phần cứng. </a:t>
            </a:r>
            <a:endParaRPr lang="en-US"/>
          </a:p>
        </p:txBody>
      </p:sp>
      <p:sp>
        <p:nvSpPr>
          <p:cNvPr id="4" name="Slide Number Placeholder 3"/>
          <p:cNvSpPr>
            <a:spLocks noGrp="1"/>
          </p:cNvSpPr>
          <p:nvPr>
            <p:ph type="sldNum" sz="quarter" idx="10"/>
          </p:nvPr>
        </p:nvSpPr>
        <p:spPr/>
        <p:txBody>
          <a:bodyPr/>
          <a:lstStyle/>
          <a:p>
            <a:fld id="{466985A0-3592-4329-B8FC-E60340851BC7}" type="slidenum">
              <a:rPr lang="en-US" smtClean="0"/>
              <a:t>5</a:t>
            </a:fld>
            <a:endParaRPr lang="en-US"/>
          </a:p>
        </p:txBody>
      </p:sp>
    </p:spTree>
    <p:extLst>
      <p:ext uri="{BB962C8B-B14F-4D97-AF65-F5344CB8AC3E}">
        <p14:creationId xmlns:p14="http://schemas.microsoft.com/office/powerpoint/2010/main" val="278877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Tập</a:t>
            </a:r>
            <a:r>
              <a:rPr lang="en-US" baseline="0"/>
              <a:t> lênh 8086/8088</a:t>
            </a:r>
            <a:endParaRPr lang="en-US"/>
          </a:p>
        </p:txBody>
      </p:sp>
      <p:sp>
        <p:nvSpPr>
          <p:cNvPr id="4" name="Slide Number Placeholder 3"/>
          <p:cNvSpPr>
            <a:spLocks noGrp="1"/>
          </p:cNvSpPr>
          <p:nvPr>
            <p:ph type="sldNum" sz="quarter" idx="10"/>
          </p:nvPr>
        </p:nvSpPr>
        <p:spPr/>
        <p:txBody>
          <a:bodyPr/>
          <a:lstStyle/>
          <a:p>
            <a:fld id="{466985A0-3592-4329-B8FC-E60340851BC7}" type="slidenum">
              <a:rPr lang="en-US" smtClean="0"/>
              <a:t>22</a:t>
            </a:fld>
            <a:endParaRPr lang="en-US"/>
          </a:p>
        </p:txBody>
      </p:sp>
    </p:spTree>
    <p:extLst>
      <p:ext uri="{BB962C8B-B14F-4D97-AF65-F5344CB8AC3E}">
        <p14:creationId xmlns:p14="http://schemas.microsoft.com/office/powerpoint/2010/main" val="17908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6985A0-3592-4329-B8FC-E60340851BC7}" type="slidenum">
              <a:rPr lang="en-US" smtClean="0"/>
              <a:t>40</a:t>
            </a:fld>
            <a:endParaRPr lang="en-US"/>
          </a:p>
        </p:txBody>
      </p:sp>
    </p:spTree>
    <p:extLst>
      <p:ext uri="{BB962C8B-B14F-4D97-AF65-F5344CB8AC3E}">
        <p14:creationId xmlns:p14="http://schemas.microsoft.com/office/powerpoint/2010/main" val="91183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019800" y="2452687"/>
            <a:ext cx="2606675" cy="343852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a:extLst>
              <a:ext uri="{FF2B5EF4-FFF2-40B4-BE49-F238E27FC236}">
                <a16:creationId xmlns:a16="http://schemas.microsoft.com/office/drawing/2014/main" xmlns="" id="{6B2E61D8-34AC-4781-850A-D3A6E8851B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B79C2B4C-A6D9-4BC1-B1D0-C8DF2646D8B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1A23176A-2A87-4F66-907F-A92CBDBDDE47}"/>
              </a:ext>
            </a:extLst>
          </p:cNvPr>
          <p:cNvSpPr>
            <a:spLocks noGrp="1" noChangeArrowheads="1"/>
          </p:cNvSpPr>
          <p:nvPr>
            <p:ph type="sldNum" sz="quarter" idx="12"/>
          </p:nvPr>
        </p:nvSpPr>
        <p:spPr>
          <a:ln/>
        </p:spPr>
        <p:txBody>
          <a:bodyPr/>
          <a:lstStyle>
            <a:lvl1pPr>
              <a:defRPr/>
            </a:lvl1pPr>
          </a:lstStyle>
          <a:p>
            <a:pPr>
              <a:defRPr/>
            </a:pPr>
            <a:fld id="{56826CD7-95FA-42FA-BE8B-6568AD0715A1}" type="slidenum">
              <a:rPr lang="en-US" altLang="en-US"/>
              <a:pPr>
                <a:defRPr/>
              </a:pPr>
              <a:t>‹#›</a:t>
            </a:fld>
            <a:endParaRPr lang="en-US" altLang="en-US"/>
          </a:p>
        </p:txBody>
      </p:sp>
    </p:spTree>
    <p:extLst>
      <p:ext uri="{BB962C8B-B14F-4D97-AF65-F5344CB8AC3E}">
        <p14:creationId xmlns:p14="http://schemas.microsoft.com/office/powerpoint/2010/main" val="106963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655269"/>
            <a:ext cx="9144000" cy="203200"/>
          </a:xfrm>
          <a:custGeom>
            <a:avLst/>
            <a:gdLst/>
            <a:ahLst/>
            <a:cxnLst/>
            <a:rect l="l" t="t" r="r" b="b"/>
            <a:pathLst>
              <a:path w="9144000" h="203200">
                <a:moveTo>
                  <a:pt x="0" y="202730"/>
                </a:moveTo>
                <a:lnTo>
                  <a:pt x="9144000" y="202730"/>
                </a:lnTo>
                <a:lnTo>
                  <a:pt x="9144000" y="0"/>
                </a:lnTo>
                <a:lnTo>
                  <a:pt x="0" y="0"/>
                </a:lnTo>
                <a:lnTo>
                  <a:pt x="0" y="202730"/>
                </a:lnTo>
                <a:close/>
              </a:path>
            </a:pathLst>
          </a:custGeom>
          <a:solidFill>
            <a:srgbClr val="800000"/>
          </a:solidFill>
        </p:spPr>
        <p:txBody>
          <a:bodyPr wrap="square" lIns="0" tIns="0" rIns="0" bIns="0" rtlCol="0"/>
          <a:lstStyle/>
          <a:p>
            <a:endParaRPr/>
          </a:p>
        </p:txBody>
      </p:sp>
      <p:sp>
        <p:nvSpPr>
          <p:cNvPr id="17" name="bk object 17"/>
          <p:cNvSpPr/>
          <p:nvPr/>
        </p:nvSpPr>
        <p:spPr>
          <a:xfrm>
            <a:off x="0" y="0"/>
            <a:ext cx="9144000" cy="400316"/>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535496" y="147303"/>
            <a:ext cx="7568565" cy="508000"/>
          </a:xfrm>
          <a:custGeom>
            <a:avLst/>
            <a:gdLst/>
            <a:ahLst/>
            <a:cxnLst/>
            <a:rect l="l" t="t" r="r" b="b"/>
            <a:pathLst>
              <a:path w="7568565" h="508000">
                <a:moveTo>
                  <a:pt x="7483741" y="0"/>
                </a:moveTo>
                <a:lnTo>
                  <a:pt x="84670" y="0"/>
                </a:lnTo>
                <a:lnTo>
                  <a:pt x="51713" y="6654"/>
                </a:lnTo>
                <a:lnTo>
                  <a:pt x="24799" y="24799"/>
                </a:lnTo>
                <a:lnTo>
                  <a:pt x="6654" y="51713"/>
                </a:lnTo>
                <a:lnTo>
                  <a:pt x="0" y="84670"/>
                </a:lnTo>
                <a:lnTo>
                  <a:pt x="0" y="423329"/>
                </a:lnTo>
                <a:lnTo>
                  <a:pt x="6654" y="456286"/>
                </a:lnTo>
                <a:lnTo>
                  <a:pt x="24799" y="483200"/>
                </a:lnTo>
                <a:lnTo>
                  <a:pt x="51713" y="501345"/>
                </a:lnTo>
                <a:lnTo>
                  <a:pt x="84670" y="508000"/>
                </a:lnTo>
                <a:lnTo>
                  <a:pt x="7483741" y="508000"/>
                </a:lnTo>
                <a:lnTo>
                  <a:pt x="7516697" y="501345"/>
                </a:lnTo>
                <a:lnTo>
                  <a:pt x="7543606" y="483200"/>
                </a:lnTo>
                <a:lnTo>
                  <a:pt x="7561747" y="456286"/>
                </a:lnTo>
                <a:lnTo>
                  <a:pt x="7568399" y="423329"/>
                </a:lnTo>
                <a:lnTo>
                  <a:pt x="7568399" y="84670"/>
                </a:lnTo>
                <a:lnTo>
                  <a:pt x="7561747" y="51713"/>
                </a:lnTo>
                <a:lnTo>
                  <a:pt x="7543606" y="24799"/>
                </a:lnTo>
                <a:lnTo>
                  <a:pt x="7516697" y="6654"/>
                </a:lnTo>
                <a:lnTo>
                  <a:pt x="7483741" y="0"/>
                </a:lnTo>
                <a:close/>
              </a:path>
            </a:pathLst>
          </a:custGeom>
          <a:solidFill>
            <a:srgbClr val="800000"/>
          </a:solidFill>
        </p:spPr>
        <p:txBody>
          <a:bodyPr wrap="square" lIns="0" tIns="0" rIns="0" bIns="0" rtlCol="0"/>
          <a:lstStyle/>
          <a:p>
            <a:endParaRPr/>
          </a:p>
        </p:txBody>
      </p:sp>
      <p:sp>
        <p:nvSpPr>
          <p:cNvPr id="19" name="bk object 19"/>
          <p:cNvSpPr/>
          <p:nvPr/>
        </p:nvSpPr>
        <p:spPr>
          <a:xfrm>
            <a:off x="535496" y="147303"/>
            <a:ext cx="7568565" cy="508000"/>
          </a:xfrm>
          <a:custGeom>
            <a:avLst/>
            <a:gdLst/>
            <a:ahLst/>
            <a:cxnLst/>
            <a:rect l="l" t="t" r="r" b="b"/>
            <a:pathLst>
              <a:path w="7568565" h="508000">
                <a:moveTo>
                  <a:pt x="0" y="84670"/>
                </a:moveTo>
                <a:lnTo>
                  <a:pt x="6654" y="51713"/>
                </a:lnTo>
                <a:lnTo>
                  <a:pt x="24799" y="24799"/>
                </a:lnTo>
                <a:lnTo>
                  <a:pt x="51713" y="6654"/>
                </a:lnTo>
                <a:lnTo>
                  <a:pt x="84670" y="0"/>
                </a:lnTo>
                <a:lnTo>
                  <a:pt x="7483741" y="0"/>
                </a:lnTo>
                <a:lnTo>
                  <a:pt x="7516697" y="6654"/>
                </a:lnTo>
                <a:lnTo>
                  <a:pt x="7543606" y="24799"/>
                </a:lnTo>
                <a:lnTo>
                  <a:pt x="7561747" y="51713"/>
                </a:lnTo>
                <a:lnTo>
                  <a:pt x="7568399" y="84670"/>
                </a:lnTo>
                <a:lnTo>
                  <a:pt x="7568399" y="423329"/>
                </a:lnTo>
                <a:lnTo>
                  <a:pt x="7561747" y="456286"/>
                </a:lnTo>
                <a:lnTo>
                  <a:pt x="7543606" y="483200"/>
                </a:lnTo>
                <a:lnTo>
                  <a:pt x="7516697" y="501345"/>
                </a:lnTo>
                <a:lnTo>
                  <a:pt x="7483741" y="508000"/>
                </a:lnTo>
                <a:lnTo>
                  <a:pt x="84670" y="508000"/>
                </a:lnTo>
                <a:lnTo>
                  <a:pt x="51713" y="501345"/>
                </a:lnTo>
                <a:lnTo>
                  <a:pt x="24799" y="483200"/>
                </a:lnTo>
                <a:lnTo>
                  <a:pt x="6654" y="456286"/>
                </a:lnTo>
                <a:lnTo>
                  <a:pt x="0" y="423329"/>
                </a:lnTo>
                <a:lnTo>
                  <a:pt x="0" y="84670"/>
                </a:lnTo>
                <a:close/>
              </a:path>
            </a:pathLst>
          </a:custGeom>
          <a:ln w="38100">
            <a:solidFill>
              <a:srgbClr val="FFFFFF"/>
            </a:solidFill>
          </a:ln>
        </p:spPr>
        <p:txBody>
          <a:bodyPr wrap="square" lIns="0" tIns="0" rIns="0" bIns="0" rtlCol="0"/>
          <a:lstStyle/>
          <a:p>
            <a:endParaRPr/>
          </a:p>
        </p:txBody>
      </p:sp>
      <p:sp>
        <p:nvSpPr>
          <p:cNvPr id="20" name="bk object 20"/>
          <p:cNvSpPr/>
          <p:nvPr/>
        </p:nvSpPr>
        <p:spPr>
          <a:xfrm>
            <a:off x="0" y="6096000"/>
            <a:ext cx="9144000" cy="527050"/>
          </a:xfrm>
          <a:custGeom>
            <a:avLst/>
            <a:gdLst/>
            <a:ahLst/>
            <a:cxnLst/>
            <a:rect l="l" t="t" r="r" b="b"/>
            <a:pathLst>
              <a:path w="9144000" h="527050">
                <a:moveTo>
                  <a:pt x="0" y="0"/>
                </a:moveTo>
                <a:lnTo>
                  <a:pt x="9144000" y="0"/>
                </a:lnTo>
                <a:lnTo>
                  <a:pt x="9144000" y="526783"/>
                </a:lnTo>
                <a:lnTo>
                  <a:pt x="0" y="526783"/>
                </a:lnTo>
                <a:lnTo>
                  <a:pt x="0" y="0"/>
                </a:lnTo>
                <a:close/>
              </a:path>
            </a:pathLst>
          </a:custGeom>
          <a:solidFill>
            <a:srgbClr val="003366"/>
          </a:solidFill>
        </p:spPr>
        <p:txBody>
          <a:bodyPr wrap="square" lIns="0" tIns="0" rIns="0" bIns="0" rtlCol="0"/>
          <a:lstStyle/>
          <a:p>
            <a:endParaRPr/>
          </a:p>
        </p:txBody>
      </p:sp>
      <p:sp>
        <p:nvSpPr>
          <p:cNvPr id="2" name="Holder 2"/>
          <p:cNvSpPr>
            <a:spLocks noGrp="1"/>
          </p:cNvSpPr>
          <p:nvPr>
            <p:ph type="title"/>
          </p:nvPr>
        </p:nvSpPr>
        <p:spPr>
          <a:xfrm>
            <a:off x="2089022" y="210470"/>
            <a:ext cx="4965954" cy="383540"/>
          </a:xfrm>
          <a:prstGeom prst="rect">
            <a:avLst/>
          </a:prstGeom>
        </p:spPr>
        <p:txBody>
          <a:bodyPr wrap="square" lIns="0" tIns="0" rIns="0" bIns="0">
            <a:spAutoFit/>
          </a:bodyPr>
          <a:lstStyle>
            <a:lvl1pPr>
              <a:defRPr sz="2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604519" y="1066800"/>
            <a:ext cx="7934960" cy="272351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customXml" Target="../ink/ink3.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13617"/>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6440487"/>
            <a:ext cx="9144000" cy="41751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230782" y="6505956"/>
            <a:ext cx="987425" cy="215444"/>
          </a:xfrm>
          <a:prstGeom prst="rect">
            <a:avLst/>
          </a:prstGeom>
        </p:spPr>
        <p:txBody>
          <a:bodyPr vert="horz" wrap="square" lIns="0" tIns="0" rIns="0" bIns="0" rtlCol="0">
            <a:spAutoFit/>
          </a:bodyPr>
          <a:lstStyle/>
          <a:p>
            <a:pPr marL="12700">
              <a:lnSpc>
                <a:spcPct val="100000"/>
              </a:lnSpc>
            </a:pPr>
            <a:r>
              <a:rPr sz="1400" b="1">
                <a:solidFill>
                  <a:srgbClr val="FFFF00"/>
                </a:solidFill>
                <a:latin typeface="Times New Roman"/>
                <a:cs typeface="Times New Roman"/>
              </a:rPr>
              <a:t>Spring</a:t>
            </a:r>
            <a:r>
              <a:rPr sz="1400" b="1" spc="240">
                <a:solidFill>
                  <a:srgbClr val="FFFF00"/>
                </a:solidFill>
                <a:latin typeface="Times New Roman"/>
                <a:cs typeface="Times New Roman"/>
              </a:rPr>
              <a:t> </a:t>
            </a:r>
            <a:r>
              <a:rPr sz="1400" b="1" spc="5">
                <a:solidFill>
                  <a:srgbClr val="FFFF00"/>
                </a:solidFill>
                <a:latin typeface="Times New Roman"/>
                <a:cs typeface="Times New Roman"/>
              </a:rPr>
              <a:t>20</a:t>
            </a:r>
            <a:r>
              <a:rPr lang="en-US" sz="1400" b="1" spc="5">
                <a:solidFill>
                  <a:srgbClr val="FFFF00"/>
                </a:solidFill>
                <a:latin typeface="Times New Roman"/>
                <a:cs typeface="Times New Roman"/>
              </a:rPr>
              <a:t>20</a:t>
            </a:r>
            <a:endParaRPr sz="1400">
              <a:latin typeface="Times New Roman"/>
              <a:cs typeface="Times New Roman"/>
            </a:endParaRPr>
          </a:p>
        </p:txBody>
      </p:sp>
      <p:sp>
        <p:nvSpPr>
          <p:cNvPr id="5" name="object 5"/>
          <p:cNvSpPr/>
          <p:nvPr/>
        </p:nvSpPr>
        <p:spPr>
          <a:xfrm>
            <a:off x="457200" y="1600202"/>
            <a:ext cx="8305800" cy="4419600"/>
          </a:xfrm>
          <a:custGeom>
            <a:avLst/>
            <a:gdLst/>
            <a:ahLst/>
            <a:cxnLst/>
            <a:rect l="l" t="t" r="r" b="b"/>
            <a:pathLst>
              <a:path w="8305800" h="4419600">
                <a:moveTo>
                  <a:pt x="0" y="736612"/>
                </a:moveTo>
                <a:lnTo>
                  <a:pt x="1566" y="688180"/>
                </a:lnTo>
                <a:lnTo>
                  <a:pt x="6202" y="640584"/>
                </a:lnTo>
                <a:lnTo>
                  <a:pt x="13810" y="593922"/>
                </a:lnTo>
                <a:lnTo>
                  <a:pt x="24292" y="548290"/>
                </a:lnTo>
                <a:lnTo>
                  <a:pt x="37553" y="503786"/>
                </a:lnTo>
                <a:lnTo>
                  <a:pt x="53494" y="460507"/>
                </a:lnTo>
                <a:lnTo>
                  <a:pt x="72018" y="418549"/>
                </a:lnTo>
                <a:lnTo>
                  <a:pt x="93029" y="378011"/>
                </a:lnTo>
                <a:lnTo>
                  <a:pt x="116430" y="338988"/>
                </a:lnTo>
                <a:lnTo>
                  <a:pt x="142123" y="301579"/>
                </a:lnTo>
                <a:lnTo>
                  <a:pt x="170012" y="265879"/>
                </a:lnTo>
                <a:lnTo>
                  <a:pt x="199999" y="231987"/>
                </a:lnTo>
                <a:lnTo>
                  <a:pt x="231987" y="199999"/>
                </a:lnTo>
                <a:lnTo>
                  <a:pt x="265879" y="170012"/>
                </a:lnTo>
                <a:lnTo>
                  <a:pt x="301579" y="142123"/>
                </a:lnTo>
                <a:lnTo>
                  <a:pt x="338988" y="116430"/>
                </a:lnTo>
                <a:lnTo>
                  <a:pt x="378011" y="93029"/>
                </a:lnTo>
                <a:lnTo>
                  <a:pt x="418549" y="72018"/>
                </a:lnTo>
                <a:lnTo>
                  <a:pt x="460507" y="53494"/>
                </a:lnTo>
                <a:lnTo>
                  <a:pt x="503786" y="37553"/>
                </a:lnTo>
                <a:lnTo>
                  <a:pt x="548290" y="24292"/>
                </a:lnTo>
                <a:lnTo>
                  <a:pt x="593922" y="13810"/>
                </a:lnTo>
                <a:lnTo>
                  <a:pt x="640584" y="6202"/>
                </a:lnTo>
                <a:lnTo>
                  <a:pt x="688180" y="1566"/>
                </a:lnTo>
                <a:lnTo>
                  <a:pt x="736612" y="0"/>
                </a:lnTo>
                <a:lnTo>
                  <a:pt x="7569187" y="0"/>
                </a:lnTo>
                <a:lnTo>
                  <a:pt x="7617619" y="1566"/>
                </a:lnTo>
                <a:lnTo>
                  <a:pt x="7665215" y="6202"/>
                </a:lnTo>
                <a:lnTo>
                  <a:pt x="7711877" y="13810"/>
                </a:lnTo>
                <a:lnTo>
                  <a:pt x="7757509" y="24292"/>
                </a:lnTo>
                <a:lnTo>
                  <a:pt x="7802013" y="37553"/>
                </a:lnTo>
                <a:lnTo>
                  <a:pt x="7845292" y="53494"/>
                </a:lnTo>
                <a:lnTo>
                  <a:pt x="7887250" y="72018"/>
                </a:lnTo>
                <a:lnTo>
                  <a:pt x="7927788" y="93029"/>
                </a:lnTo>
                <a:lnTo>
                  <a:pt x="7966811" y="116430"/>
                </a:lnTo>
                <a:lnTo>
                  <a:pt x="8004220" y="142123"/>
                </a:lnTo>
                <a:lnTo>
                  <a:pt x="8039920" y="170012"/>
                </a:lnTo>
                <a:lnTo>
                  <a:pt x="8073812" y="199999"/>
                </a:lnTo>
                <a:lnTo>
                  <a:pt x="8105800" y="231987"/>
                </a:lnTo>
                <a:lnTo>
                  <a:pt x="8135787" y="265879"/>
                </a:lnTo>
                <a:lnTo>
                  <a:pt x="8163676" y="301579"/>
                </a:lnTo>
                <a:lnTo>
                  <a:pt x="8189369" y="338988"/>
                </a:lnTo>
                <a:lnTo>
                  <a:pt x="8212770" y="378011"/>
                </a:lnTo>
                <a:lnTo>
                  <a:pt x="8233781" y="418549"/>
                </a:lnTo>
                <a:lnTo>
                  <a:pt x="8252305" y="460507"/>
                </a:lnTo>
                <a:lnTo>
                  <a:pt x="8268246" y="503786"/>
                </a:lnTo>
                <a:lnTo>
                  <a:pt x="8281507" y="548290"/>
                </a:lnTo>
                <a:lnTo>
                  <a:pt x="8291989" y="593922"/>
                </a:lnTo>
                <a:lnTo>
                  <a:pt x="8299597" y="640584"/>
                </a:lnTo>
                <a:lnTo>
                  <a:pt x="8304233" y="688180"/>
                </a:lnTo>
                <a:lnTo>
                  <a:pt x="8305800" y="736612"/>
                </a:lnTo>
                <a:lnTo>
                  <a:pt x="8305800" y="3682987"/>
                </a:lnTo>
                <a:lnTo>
                  <a:pt x="8304233" y="3731419"/>
                </a:lnTo>
                <a:lnTo>
                  <a:pt x="8299597" y="3779015"/>
                </a:lnTo>
                <a:lnTo>
                  <a:pt x="8291989" y="3825677"/>
                </a:lnTo>
                <a:lnTo>
                  <a:pt x="8281507" y="3871309"/>
                </a:lnTo>
                <a:lnTo>
                  <a:pt x="8268246" y="3915813"/>
                </a:lnTo>
                <a:lnTo>
                  <a:pt x="8252305" y="3959092"/>
                </a:lnTo>
                <a:lnTo>
                  <a:pt x="8233781" y="4001050"/>
                </a:lnTo>
                <a:lnTo>
                  <a:pt x="8212770" y="4041588"/>
                </a:lnTo>
                <a:lnTo>
                  <a:pt x="8189369" y="4080611"/>
                </a:lnTo>
                <a:lnTo>
                  <a:pt x="8163676" y="4118020"/>
                </a:lnTo>
                <a:lnTo>
                  <a:pt x="8135787" y="4153720"/>
                </a:lnTo>
                <a:lnTo>
                  <a:pt x="8105800" y="4187612"/>
                </a:lnTo>
                <a:lnTo>
                  <a:pt x="8073812" y="4219600"/>
                </a:lnTo>
                <a:lnTo>
                  <a:pt x="8039920" y="4249587"/>
                </a:lnTo>
                <a:lnTo>
                  <a:pt x="8004220" y="4277476"/>
                </a:lnTo>
                <a:lnTo>
                  <a:pt x="7966811" y="4303169"/>
                </a:lnTo>
                <a:lnTo>
                  <a:pt x="7927788" y="4326570"/>
                </a:lnTo>
                <a:lnTo>
                  <a:pt x="7887250" y="4347581"/>
                </a:lnTo>
                <a:lnTo>
                  <a:pt x="7845292" y="4366105"/>
                </a:lnTo>
                <a:lnTo>
                  <a:pt x="7802013" y="4382046"/>
                </a:lnTo>
                <a:lnTo>
                  <a:pt x="7757509" y="4395307"/>
                </a:lnTo>
                <a:lnTo>
                  <a:pt x="7711877" y="4405789"/>
                </a:lnTo>
                <a:lnTo>
                  <a:pt x="7665215" y="4413397"/>
                </a:lnTo>
                <a:lnTo>
                  <a:pt x="7617619" y="4418033"/>
                </a:lnTo>
                <a:lnTo>
                  <a:pt x="7569187" y="4419600"/>
                </a:lnTo>
                <a:lnTo>
                  <a:pt x="736612" y="4419600"/>
                </a:lnTo>
                <a:lnTo>
                  <a:pt x="688180" y="4418033"/>
                </a:lnTo>
                <a:lnTo>
                  <a:pt x="640584" y="4413397"/>
                </a:lnTo>
                <a:lnTo>
                  <a:pt x="593922" y="4405789"/>
                </a:lnTo>
                <a:lnTo>
                  <a:pt x="548290" y="4395307"/>
                </a:lnTo>
                <a:lnTo>
                  <a:pt x="503786" y="4382046"/>
                </a:lnTo>
                <a:lnTo>
                  <a:pt x="460507" y="4366105"/>
                </a:lnTo>
                <a:lnTo>
                  <a:pt x="418549" y="4347581"/>
                </a:lnTo>
                <a:lnTo>
                  <a:pt x="378011" y="4326570"/>
                </a:lnTo>
                <a:lnTo>
                  <a:pt x="338988" y="4303169"/>
                </a:lnTo>
                <a:lnTo>
                  <a:pt x="301579" y="4277476"/>
                </a:lnTo>
                <a:lnTo>
                  <a:pt x="265879" y="4249587"/>
                </a:lnTo>
                <a:lnTo>
                  <a:pt x="231987" y="4219600"/>
                </a:lnTo>
                <a:lnTo>
                  <a:pt x="199999" y="4187612"/>
                </a:lnTo>
                <a:lnTo>
                  <a:pt x="170012" y="4153720"/>
                </a:lnTo>
                <a:lnTo>
                  <a:pt x="142123" y="4118020"/>
                </a:lnTo>
                <a:lnTo>
                  <a:pt x="116430" y="4080611"/>
                </a:lnTo>
                <a:lnTo>
                  <a:pt x="93029" y="4041588"/>
                </a:lnTo>
                <a:lnTo>
                  <a:pt x="72018" y="4001050"/>
                </a:lnTo>
                <a:lnTo>
                  <a:pt x="53494" y="3959092"/>
                </a:lnTo>
                <a:lnTo>
                  <a:pt x="37553" y="3915813"/>
                </a:lnTo>
                <a:lnTo>
                  <a:pt x="24292" y="3871309"/>
                </a:lnTo>
                <a:lnTo>
                  <a:pt x="13810" y="3825677"/>
                </a:lnTo>
                <a:lnTo>
                  <a:pt x="6202" y="3779015"/>
                </a:lnTo>
                <a:lnTo>
                  <a:pt x="1566" y="3731419"/>
                </a:lnTo>
                <a:lnTo>
                  <a:pt x="0" y="3682987"/>
                </a:lnTo>
                <a:lnTo>
                  <a:pt x="0" y="736612"/>
                </a:lnTo>
                <a:close/>
              </a:path>
            </a:pathLst>
          </a:custGeom>
          <a:ln w="76200">
            <a:solidFill>
              <a:srgbClr val="782008"/>
            </a:solidFill>
          </a:ln>
        </p:spPr>
        <p:txBody>
          <a:bodyPr wrap="square" lIns="0" tIns="0" rIns="0" bIns="0" rtlCol="0"/>
          <a:lstStyle/>
          <a:p>
            <a:endParaRPr/>
          </a:p>
        </p:txBody>
      </p:sp>
      <p:sp>
        <p:nvSpPr>
          <p:cNvPr id="6" name="object 6"/>
          <p:cNvSpPr txBox="1">
            <a:spLocks noGrp="1"/>
          </p:cNvSpPr>
          <p:nvPr>
            <p:ph type="title"/>
          </p:nvPr>
        </p:nvSpPr>
        <p:spPr>
          <a:xfrm>
            <a:off x="751687" y="1848967"/>
            <a:ext cx="5087620" cy="993140"/>
          </a:xfrm>
          <a:prstGeom prst="rect">
            <a:avLst/>
          </a:prstGeom>
        </p:spPr>
        <p:txBody>
          <a:bodyPr vert="horz" wrap="square" lIns="0" tIns="0" rIns="0" bIns="0" rtlCol="0">
            <a:spAutoFit/>
          </a:bodyPr>
          <a:lstStyle/>
          <a:p>
            <a:pPr marL="12700">
              <a:lnSpc>
                <a:spcPts val="3350"/>
              </a:lnSpc>
            </a:pPr>
            <a:r>
              <a:rPr sz="2800" spc="-5">
                <a:solidFill>
                  <a:srgbClr val="990000"/>
                </a:solidFill>
              </a:rPr>
              <a:t>Chương</a:t>
            </a:r>
            <a:r>
              <a:rPr sz="2800" spc="-70">
                <a:solidFill>
                  <a:srgbClr val="990000"/>
                </a:solidFill>
              </a:rPr>
              <a:t> </a:t>
            </a:r>
            <a:r>
              <a:rPr lang="en-US" sz="2800" spc="-5" dirty="0">
                <a:solidFill>
                  <a:srgbClr val="990000"/>
                </a:solidFill>
              </a:rPr>
              <a:t>4</a:t>
            </a:r>
            <a:endParaRPr sz="2800"/>
          </a:p>
          <a:p>
            <a:pPr marL="12700">
              <a:lnSpc>
                <a:spcPts val="4310"/>
              </a:lnSpc>
            </a:pPr>
            <a:r>
              <a:rPr sz="3600" dirty="0">
                <a:solidFill>
                  <a:srgbClr val="000099"/>
                </a:solidFill>
              </a:rPr>
              <a:t>Bộ xử </a:t>
            </a:r>
            <a:r>
              <a:rPr sz="3600" spc="-5" dirty="0">
                <a:solidFill>
                  <a:srgbClr val="000099"/>
                </a:solidFill>
              </a:rPr>
              <a:t>lý trung </a:t>
            </a:r>
            <a:r>
              <a:rPr sz="3600" dirty="0">
                <a:solidFill>
                  <a:srgbClr val="000099"/>
                </a:solidFill>
              </a:rPr>
              <a:t>tâm</a:t>
            </a:r>
            <a:r>
              <a:rPr sz="3600" spc="-55" dirty="0">
                <a:solidFill>
                  <a:srgbClr val="000099"/>
                </a:solidFill>
              </a:rPr>
              <a:t> </a:t>
            </a:r>
            <a:r>
              <a:rPr sz="3600" spc="-5" dirty="0">
                <a:solidFill>
                  <a:srgbClr val="000099"/>
                </a:solidFill>
              </a:rPr>
              <a:t>(CPU)</a:t>
            </a:r>
            <a:endParaRPr sz="3600"/>
          </a:p>
        </p:txBody>
      </p:sp>
      <p:sp>
        <p:nvSpPr>
          <p:cNvPr id="7" name="object 7"/>
          <p:cNvSpPr/>
          <p:nvPr/>
        </p:nvSpPr>
        <p:spPr>
          <a:xfrm>
            <a:off x="2438400" y="3034360"/>
            <a:ext cx="4052781" cy="281637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604452" y="3034347"/>
            <a:ext cx="1066800" cy="928369"/>
          </a:xfrm>
          <a:custGeom>
            <a:avLst/>
            <a:gdLst/>
            <a:ahLst/>
            <a:cxnLst/>
            <a:rect l="l" t="t" r="r" b="b"/>
            <a:pathLst>
              <a:path w="1066800" h="928370">
                <a:moveTo>
                  <a:pt x="0" y="0"/>
                </a:moveTo>
                <a:lnTo>
                  <a:pt x="1066800" y="0"/>
                </a:lnTo>
                <a:lnTo>
                  <a:pt x="1066800" y="928052"/>
                </a:lnTo>
                <a:lnTo>
                  <a:pt x="0" y="928052"/>
                </a:lnTo>
                <a:lnTo>
                  <a:pt x="0" y="0"/>
                </a:lnTo>
                <a:close/>
              </a:path>
            </a:pathLst>
          </a:custGeom>
          <a:ln w="25400">
            <a:solidFill>
              <a:srgbClr val="C00000"/>
            </a:solidFill>
          </a:ln>
        </p:spPr>
        <p:txBody>
          <a:bodyPr wrap="square" lIns="0" tIns="0" rIns="0" bIns="0" rtlCol="0"/>
          <a:lstStyle/>
          <a:p>
            <a:endParaRPr/>
          </a:p>
        </p:txBody>
      </p:sp>
      <p:pic>
        <p:nvPicPr>
          <p:cNvPr id="9" name="Picture 8" descr="Kết quả hình ảnh cho utt">
            <a:extLst>
              <a:ext uri="{FF2B5EF4-FFF2-40B4-BE49-F238E27FC236}">
                <a16:creationId xmlns:a16="http://schemas.microsoft.com/office/drawing/2014/main" xmlns="" id="{C685AC3E-53DB-4BC5-8C90-F6B81309AC4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80261" y="-786579"/>
            <a:ext cx="668655" cy="455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9" y="1066800"/>
            <a:ext cx="7934960" cy="3262432"/>
          </a:xfrm>
        </p:spPr>
        <p:txBody>
          <a:bodyPr/>
          <a:lstStyle/>
          <a:p>
            <a:r>
              <a:rPr lang="en-US"/>
              <a:t> Quy tắc đặt tên: nhãn lệnh, tên các thủ tục và biến đặt theo quy tắc </a:t>
            </a:r>
          </a:p>
          <a:p>
            <a:pPr marL="800100" lvl="1" indent="-342900">
              <a:buFont typeface="Wingdings" panose="05000000000000000000" pitchFamily="2" charset="2"/>
              <a:buChar char="ü"/>
            </a:pPr>
            <a:r>
              <a:rPr lang="en-US" sz="280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Dài từ 1-31 kí tự, có thể chứa chữ cái, số và các kí tự đặc biệt và không chứa khoảng trắng. </a:t>
            </a:r>
          </a:p>
          <a:p>
            <a:pPr marL="800100" lvl="1" indent="-342900">
              <a:buFont typeface="Wingdings" panose="05000000000000000000" pitchFamily="2" charset="2"/>
              <a:buChar char="ü"/>
            </a:pPr>
            <a:r>
              <a:rPr lang="en-US" sz="280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Nếu sử dụng dấu . thì nó  phải đứng đầu tiên. </a:t>
            </a:r>
          </a:p>
          <a:p>
            <a:pPr marL="800100" lvl="1" indent="-342900">
              <a:buFont typeface="Wingdings" panose="05000000000000000000" pitchFamily="2" charset="2"/>
              <a:buChar char="ü"/>
            </a:pPr>
            <a:r>
              <a:rPr lang="en-US" sz="280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Không bắt đầu bằng số. </a:t>
            </a:r>
          </a:p>
          <a:p>
            <a:pPr marL="800100" lvl="1" indent="-342900">
              <a:buFont typeface="Wingdings" panose="05000000000000000000" pitchFamily="2" charset="2"/>
              <a:buChar char="ü"/>
            </a:pPr>
            <a:r>
              <a:rPr lang="en-US" sz="280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Không phân biệt chữ hoa và chữ thường</a:t>
            </a:r>
          </a:p>
          <a:p>
            <a:r>
              <a:rPr lang="en-US"/>
              <a:t> Ví dụ: Counter1, @character, Sum_of_digits, .TEST …</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10</a:t>
            </a:fld>
            <a:endParaRPr lang="en-US"/>
          </a:p>
        </p:txBody>
      </p:sp>
    </p:spTree>
    <p:extLst>
      <p:ext uri="{BB962C8B-B14F-4D97-AF65-F5344CB8AC3E}">
        <p14:creationId xmlns:p14="http://schemas.microsoft.com/office/powerpoint/2010/main" val="20330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4965954" cy="383540"/>
          </a:xfrm>
        </p:spPr>
        <p:txBody>
          <a:bodyPr/>
          <a:lstStyle/>
          <a:p>
            <a:r>
              <a:rPr lang="en-US">
                <a:solidFill>
                  <a:srgbClr val="FF0000"/>
                </a:solidFill>
              </a:rPr>
              <a:t>Dữ liệu của chương trình</a:t>
            </a:r>
          </a:p>
        </p:txBody>
      </p:sp>
      <p:sp>
        <p:nvSpPr>
          <p:cNvPr id="3" name="Content Placeholder 2"/>
          <p:cNvSpPr>
            <a:spLocks noGrp="1"/>
          </p:cNvSpPr>
          <p:nvPr>
            <p:ph idx="1"/>
          </p:nvPr>
        </p:nvSpPr>
        <p:spPr>
          <a:xfrm>
            <a:off x="609600" y="1295400"/>
            <a:ext cx="8310881" cy="3693319"/>
          </a:xfrm>
        </p:spPr>
        <p:txBody>
          <a:bodyPr/>
          <a:lstStyle/>
          <a:p>
            <a:pPr marL="342900" indent="-342900" algn="just">
              <a:buFont typeface="Wingdings" panose="05000000000000000000" pitchFamily="2" charset="2"/>
              <a:buChar char="Ø"/>
            </a:pPr>
            <a:r>
              <a:rPr lang="en-US"/>
              <a:t> Trong một chương trình hợp ngữ chúng ta có thể biểu diễn dữ liệu dưới dạng số nhị phân, thập phân, hex hoặc kí tự</a:t>
            </a:r>
          </a:p>
          <a:p>
            <a:pPr marL="342900" indent="-342900" algn="just">
              <a:buFont typeface="Wingdings" panose="05000000000000000000" pitchFamily="2" charset="2"/>
              <a:buChar char="Ø"/>
            </a:pPr>
            <a:r>
              <a:rPr lang="en-US"/>
              <a:t> </a:t>
            </a:r>
            <a:r>
              <a:rPr lang="en-US" u="sng"/>
              <a:t>Các số</a:t>
            </a:r>
            <a:r>
              <a:rPr lang="en-US"/>
              <a:t>:</a:t>
            </a:r>
          </a:p>
          <a:p>
            <a:pPr marL="800100" lvl="1" indent="-342900">
              <a:buFont typeface="Wingdings" panose="05000000000000000000" pitchFamily="2" charset="2"/>
              <a:buChar char="ü"/>
            </a:pPr>
            <a:r>
              <a:rPr lang="en-US" sz="2400">
                <a:solidFill>
                  <a:srgbClr val="00B0F0"/>
                </a:solidFill>
              </a:rPr>
              <a:t>Số nhị phân được viết như một chuỗi các bit và kết thúc bằng chữ B hoặc b. VD 11110001b.</a:t>
            </a:r>
          </a:p>
          <a:p>
            <a:pPr marL="800100" lvl="1" indent="-342900">
              <a:buFont typeface="Wingdings" panose="05000000000000000000" pitchFamily="2" charset="2"/>
              <a:buChar char="ü"/>
            </a:pPr>
            <a:r>
              <a:rPr lang="en-US" sz="2400">
                <a:solidFill>
                  <a:srgbClr val="00B0F0"/>
                </a:solidFill>
              </a:rPr>
              <a:t>Số thập phân là chuỗi các chữ số thập phân và kết thúc bằng chữ D hoặc d (hoặc không có). VD 682D hoặc 682</a:t>
            </a:r>
          </a:p>
          <a:p>
            <a:pPr marL="800100" lvl="1" indent="-342900">
              <a:buFont typeface="Wingdings" panose="05000000000000000000" pitchFamily="2" charset="2"/>
              <a:buChar char="ü"/>
            </a:pPr>
            <a:r>
              <a:rPr lang="en-US" sz="2400">
                <a:solidFill>
                  <a:srgbClr val="00B0F0"/>
                </a:solidFill>
              </a:rPr>
              <a:t>Số hex phải bắt đầu bằng một chữ số thập phân và kết thúc bằng H hoặc h. VD 0ABCh</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11</a:t>
            </a:fld>
            <a:endParaRPr lang="en-US"/>
          </a:p>
        </p:txBody>
      </p:sp>
    </p:spTree>
    <p:extLst>
      <p:ext uri="{BB962C8B-B14F-4D97-AF65-F5344CB8AC3E}">
        <p14:creationId xmlns:p14="http://schemas.microsoft.com/office/powerpoint/2010/main" val="118504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9" y="1066800"/>
            <a:ext cx="7934960" cy="3693319"/>
          </a:xfrm>
        </p:spPr>
        <p:txBody>
          <a:bodyPr/>
          <a:lstStyle/>
          <a:p>
            <a:r>
              <a:rPr lang="en-US"/>
              <a:t> Các kí tự hay chuỗi phải đặt trong dấu “ ”  hoặc ‘’</a:t>
            </a:r>
          </a:p>
          <a:p>
            <a:pPr marL="0" indent="0">
              <a:buNone/>
            </a:pPr>
            <a:r>
              <a:rPr lang="en-US"/>
              <a:t>	VD: “A” ‘hello’ </a:t>
            </a:r>
          </a:p>
          <a:p>
            <a:r>
              <a:rPr lang="en-US"/>
              <a:t> Khai báo biến:</a:t>
            </a:r>
          </a:p>
          <a:p>
            <a:pPr marL="201168" lvl="1" indent="0">
              <a:buNone/>
            </a:pPr>
            <a:r>
              <a:rPr lang="en-US">
                <a:solidFill>
                  <a:srgbClr val="FF0000"/>
                </a:solidFill>
              </a:rPr>
              <a:t>	</a:t>
            </a:r>
            <a:r>
              <a:rPr lang="en-US" sz="2800">
                <a:solidFill>
                  <a:srgbClr val="FF0000"/>
                </a:solidFill>
              </a:rPr>
              <a:t>Tên biến    DB|DW|DD|DQ|DT   Giá trị khởi tạo</a:t>
            </a:r>
          </a:p>
          <a:p>
            <a:pPr lvl="2"/>
            <a:r>
              <a:rPr lang="en-US" sz="2800">
                <a:solidFill>
                  <a:schemeClr val="accent2">
                    <a:lumMod val="50000"/>
                  </a:schemeClr>
                </a:solidFill>
              </a:rPr>
              <a:t> DB:  định nghĩa 1 byte</a:t>
            </a:r>
          </a:p>
          <a:p>
            <a:pPr lvl="2"/>
            <a:r>
              <a:rPr lang="en-US" sz="2800">
                <a:solidFill>
                  <a:schemeClr val="accent2">
                    <a:lumMod val="50000"/>
                  </a:schemeClr>
                </a:solidFill>
              </a:rPr>
              <a:t> DW: định nghĩa 1 word (2 bytes)</a:t>
            </a:r>
          </a:p>
          <a:p>
            <a:pPr lvl="2"/>
            <a:r>
              <a:rPr lang="en-US" sz="2800">
                <a:solidFill>
                  <a:schemeClr val="accent2">
                    <a:lumMod val="50000"/>
                  </a:schemeClr>
                </a:solidFill>
              </a:rPr>
              <a:t> DD:  định nghĩa 2 word (4 bytes)</a:t>
            </a:r>
          </a:p>
          <a:p>
            <a:pPr lvl="2"/>
            <a:r>
              <a:rPr lang="en-US" sz="2800">
                <a:solidFill>
                  <a:schemeClr val="accent2">
                    <a:lumMod val="50000"/>
                  </a:schemeClr>
                </a:solidFill>
              </a:rPr>
              <a:t> DQ:  định nghĩa 4 word (8 bytes)</a:t>
            </a:r>
          </a:p>
          <a:p>
            <a:pPr lvl="2"/>
            <a:r>
              <a:rPr lang="en-US" sz="2800">
                <a:solidFill>
                  <a:schemeClr val="accent2">
                    <a:lumMod val="50000"/>
                  </a:schemeClr>
                </a:solidFill>
              </a:rPr>
              <a:t> DT:  định nghĩa 10 bytes</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12</a:t>
            </a:fld>
            <a:endParaRPr lang="en-US"/>
          </a:p>
        </p:txBody>
      </p:sp>
    </p:spTree>
    <p:extLst>
      <p:ext uri="{BB962C8B-B14F-4D97-AF65-F5344CB8AC3E}">
        <p14:creationId xmlns:p14="http://schemas.microsoft.com/office/powerpoint/2010/main" val="156358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575" y="838200"/>
            <a:ext cx="8005425" cy="4442332"/>
          </a:xfrm>
        </p:spPr>
        <p:txBody>
          <a:bodyPr>
            <a:normAutofit/>
          </a:bodyPr>
          <a:lstStyle/>
          <a:p>
            <a:pPr marL="342900" indent="-342900">
              <a:buFont typeface="Wingdings" panose="05000000000000000000" pitchFamily="2" charset="2"/>
              <a:buChar char="Ø"/>
            </a:pPr>
            <a:r>
              <a:rPr lang="en-US"/>
              <a:t> Mảng trong lập trình hợp ngữ chỉ là một chuỗi các byte nhớ hay từ nhớ.</a:t>
            </a:r>
          </a:p>
          <a:p>
            <a:pPr marL="0" indent="0">
              <a:buNone/>
            </a:pPr>
            <a:r>
              <a:rPr lang="en-US"/>
              <a:t>VD để định nghĩa mảng có 3 phần tử: </a:t>
            </a:r>
          </a:p>
          <a:p>
            <a:pPr marL="0" indent="0">
              <a:buNone/>
            </a:pPr>
            <a:r>
              <a:rPr lang="en-US"/>
              <a:t>	B_ARRAY  DB  10h,20h,30h</a:t>
            </a:r>
          </a:p>
          <a:p>
            <a:pPr marL="342900" indent="-342900">
              <a:buFont typeface="Wingdings" panose="05000000000000000000" pitchFamily="2" charset="2"/>
              <a:buChar char="Ø"/>
            </a:pPr>
            <a:r>
              <a:rPr lang="en-US"/>
              <a:t>Nếu địa chỉ của B_ARRAY trong bộ nhớ là 200h thì bộ nhớ sẽ như sau:</a:t>
            </a:r>
          </a:p>
          <a:p>
            <a:pPr marL="0" indent="0">
              <a:buNone/>
            </a:pPr>
            <a:r>
              <a:rPr lang="en-US"/>
              <a:t>	 B_ARRAY		200h		10h</a:t>
            </a:r>
          </a:p>
          <a:p>
            <a:pPr marL="0" indent="0">
              <a:buNone/>
            </a:pPr>
            <a:r>
              <a:rPr lang="en-US"/>
              <a:t>	 B_ARRAY+1	201h		20h</a:t>
            </a:r>
          </a:p>
          <a:p>
            <a:pPr marL="0" indent="0">
              <a:buNone/>
            </a:pPr>
            <a:r>
              <a:rPr lang="en-US"/>
              <a:t>	 B_ARRAY+2	202h		30h</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13</a:t>
            </a:fld>
            <a:endParaRPr lang="en-US"/>
          </a:p>
        </p:txBody>
      </p:sp>
    </p:spTree>
    <p:extLst>
      <p:ext uri="{BB962C8B-B14F-4D97-AF65-F5344CB8AC3E}">
        <p14:creationId xmlns:p14="http://schemas.microsoft.com/office/powerpoint/2010/main" val="308238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9" y="1066800"/>
            <a:ext cx="7934960" cy="3323987"/>
          </a:xfrm>
        </p:spPr>
        <p:txBody>
          <a:bodyPr/>
          <a:lstStyle/>
          <a:p>
            <a:pPr marL="342900" indent="-342900">
              <a:buFont typeface="Wingdings" panose="05000000000000000000" pitchFamily="2" charset="2"/>
              <a:buChar char="Ø"/>
            </a:pPr>
            <a:r>
              <a:rPr lang="en-US"/>
              <a:t> Một chuỗi kí tự có thể được khởi tạo bằng bảng mã ASCII</a:t>
            </a:r>
          </a:p>
          <a:p>
            <a:pPr lvl="1"/>
            <a:r>
              <a:rPr lang="en-US" sz="2400">
                <a:solidFill>
                  <a:srgbClr val="FF0000"/>
                </a:solidFill>
              </a:rPr>
              <a:t>VD:		letter	DB	‘A’</a:t>
            </a:r>
          </a:p>
          <a:p>
            <a:pPr marL="342900" indent="-342900">
              <a:buFont typeface="Wingdings" panose="05000000000000000000" pitchFamily="2" charset="2"/>
              <a:buChar char="Ø"/>
            </a:pPr>
            <a:r>
              <a:rPr lang="en-US"/>
              <a:t> Khai báo hằng</a:t>
            </a:r>
          </a:p>
          <a:p>
            <a:pPr marL="201168" lvl="1" indent="0">
              <a:buNone/>
            </a:pPr>
            <a:r>
              <a:rPr lang="en-US" sz="2400">
                <a:solidFill>
                  <a:srgbClr val="FF0000"/>
                </a:solidFill>
              </a:rPr>
              <a:t>	Tên hằng 	EQU	Giá trị</a:t>
            </a:r>
          </a:p>
          <a:p>
            <a:pPr lvl="1"/>
            <a:r>
              <a:rPr lang="en-US" sz="2400">
                <a:solidFill>
                  <a:srgbClr val="00B0F0"/>
                </a:solidFill>
              </a:rPr>
              <a:t>VD:		LF	EQU	0114h</a:t>
            </a:r>
          </a:p>
          <a:p>
            <a:pPr marL="201168" lvl="1" indent="0">
              <a:buNone/>
            </a:pPr>
            <a:r>
              <a:rPr lang="en-US" sz="2400">
                <a:solidFill>
                  <a:srgbClr val="00B0F0"/>
                </a:solidFill>
              </a:rPr>
              <a:t>		MSG	EQU	‘Type your name’</a:t>
            </a:r>
          </a:p>
          <a:p>
            <a:pPr indent="515938"/>
            <a:r>
              <a:rPr lang="en-US"/>
              <a:t> Toán tử ? dùng khi khai báo biến/mảng mà không cần khởi tạo giá trị</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14</a:t>
            </a:fld>
            <a:endParaRPr lang="en-US"/>
          </a:p>
        </p:txBody>
      </p:sp>
    </p:spTree>
    <p:extLst>
      <p:ext uri="{BB962C8B-B14F-4D97-AF65-F5344CB8AC3E}">
        <p14:creationId xmlns:p14="http://schemas.microsoft.com/office/powerpoint/2010/main" val="129391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72" y="688176"/>
            <a:ext cx="7548881" cy="383540"/>
          </a:xfrm>
        </p:spPr>
        <p:txBody>
          <a:bodyPr/>
          <a:lstStyle/>
          <a:p>
            <a:r>
              <a:rPr lang="en-US">
                <a:solidFill>
                  <a:srgbClr val="FF0000"/>
                </a:solidFill>
              </a:rPr>
              <a:t>Cấu trúc chung của chương trình hợp ngữ:</a:t>
            </a:r>
          </a:p>
        </p:txBody>
      </p:sp>
      <p:sp>
        <p:nvSpPr>
          <p:cNvPr id="3" name="Content Placeholder 2"/>
          <p:cNvSpPr>
            <a:spLocks noGrp="1"/>
          </p:cNvSpPr>
          <p:nvPr>
            <p:ph idx="1"/>
          </p:nvPr>
        </p:nvSpPr>
        <p:spPr>
          <a:xfrm>
            <a:off x="604520" y="1272761"/>
            <a:ext cx="7934960" cy="2492990"/>
          </a:xfrm>
        </p:spPr>
        <p:txBody>
          <a:bodyPr/>
          <a:lstStyle/>
          <a:p>
            <a:r>
              <a:rPr lang="en-US"/>
              <a:t> Các chế độ bộ nhớ</a:t>
            </a:r>
          </a:p>
          <a:p>
            <a:pPr marL="800100" lvl="1" indent="-342900">
              <a:buFont typeface="Wingdings" panose="05000000000000000000" pitchFamily="2" charset="2"/>
              <a:buChar char="ü"/>
            </a:pPr>
            <a:r>
              <a:rPr lang="en-US" sz="2400"/>
              <a:t>Kích thước của đoạn mã và dữ liệu trong chương trình có thể được xác định bằng cách chỉ ra chế độ bộ nhớ nhờ sử dụng hướng dẫn biên dịch .MODEL</a:t>
            </a:r>
          </a:p>
          <a:p>
            <a:pPr marL="800100" lvl="1" indent="-342900">
              <a:buFont typeface="Wingdings" panose="05000000000000000000" pitchFamily="2" charset="2"/>
              <a:buChar char="ü"/>
            </a:pPr>
            <a:r>
              <a:rPr lang="en-US" sz="2400"/>
              <a:t>Cú pháp: </a:t>
            </a:r>
            <a:r>
              <a:rPr lang="en-US" sz="2400">
                <a:solidFill>
                  <a:srgbClr val="FF0000"/>
                </a:solidFill>
              </a:rPr>
              <a:t>.MODEL		kiểu bộ nhớ</a:t>
            </a:r>
          </a:p>
          <a:p>
            <a:r>
              <a:rPr lang="en-US"/>
              <a:t> Các kiểu bộ nhớ:</a:t>
            </a:r>
          </a:p>
          <a:p>
            <a:pPr lvl="1"/>
            <a:endParaRPr lang="en-US"/>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15</a:t>
            </a:fld>
            <a:endParaRPr lang="en-US"/>
          </a:p>
        </p:txBody>
      </p:sp>
    </p:spTree>
    <p:extLst>
      <p:ext uri="{BB962C8B-B14F-4D97-AF65-F5344CB8AC3E}">
        <p14:creationId xmlns:p14="http://schemas.microsoft.com/office/powerpoint/2010/main" val="230436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16</a:t>
            </a:fld>
            <a:endParaRPr lang="en-US"/>
          </a:p>
        </p:txBody>
      </p:sp>
      <p:pic>
        <p:nvPicPr>
          <p:cNvPr id="5" name="Content Placeholder 4"/>
          <p:cNvPicPr>
            <a:picLocks noGrp="1"/>
          </p:cNvPicPr>
          <p:nvPr>
            <p:ph idx="1"/>
          </p:nvPr>
        </p:nvPicPr>
        <p:blipFill>
          <a:blip r:embed="rId2"/>
          <a:stretch>
            <a:fillRect/>
          </a:stretch>
        </p:blipFill>
        <p:spPr>
          <a:xfrm>
            <a:off x="288097" y="770464"/>
            <a:ext cx="8567803" cy="2653620"/>
          </a:xfrm>
          <a:prstGeom prst="rect">
            <a:avLst/>
          </a:prstGeom>
        </p:spPr>
      </p:pic>
    </p:spTree>
    <p:extLst>
      <p:ext uri="{BB962C8B-B14F-4D97-AF65-F5344CB8AC3E}">
        <p14:creationId xmlns:p14="http://schemas.microsoft.com/office/powerpoint/2010/main" val="308365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9" y="1066800"/>
            <a:ext cx="7934960" cy="2923877"/>
          </a:xfrm>
        </p:spPr>
        <p:txBody>
          <a:bodyPr/>
          <a:lstStyle/>
          <a:p>
            <a:r>
              <a:rPr lang="en-US"/>
              <a:t> Đoạn dữ liệu chứa tất cả các định nghĩa biến, hằng </a:t>
            </a:r>
          </a:p>
          <a:p>
            <a:r>
              <a:rPr lang="en-US"/>
              <a:t> Khai báo:</a:t>
            </a:r>
          </a:p>
          <a:p>
            <a:pPr lvl="1"/>
            <a:r>
              <a:rPr lang="en-US" sz="2400">
                <a:solidFill>
                  <a:srgbClr val="00B0F0"/>
                </a:solidFill>
              </a:rPr>
              <a:t>Cú pháp: .DATA</a:t>
            </a:r>
          </a:p>
          <a:p>
            <a:pPr marL="1271400" lvl="7" indent="0">
              <a:buNone/>
            </a:pPr>
            <a:r>
              <a:rPr lang="en-US"/>
              <a:t>	</a:t>
            </a:r>
            <a:r>
              <a:rPr lang="en-US" sz="2000">
                <a:latin typeface="Times New Roman" panose="02020603050405020304" pitchFamily="18" charset="0"/>
                <a:cs typeface="Times New Roman" panose="02020603050405020304" pitchFamily="18" charset="0"/>
              </a:rPr>
              <a:t>WORD1		DW	 2</a:t>
            </a:r>
          </a:p>
          <a:p>
            <a:pPr marL="1271400" lvl="7" indent="0">
              <a:buNone/>
            </a:pPr>
            <a:r>
              <a:rPr lang="en-US" sz="2000"/>
              <a:t>	</a:t>
            </a:r>
            <a:r>
              <a:rPr lang="en-US" sz="2000">
                <a:latin typeface="Times New Roman" panose="02020603050405020304" pitchFamily="18" charset="0"/>
                <a:cs typeface="Times New Roman" panose="02020603050405020304" pitchFamily="18" charset="0"/>
              </a:rPr>
              <a:t>WORD2		DW	10h</a:t>
            </a:r>
          </a:p>
          <a:p>
            <a:pPr marL="1271400" lvl="7" indent="0">
              <a:buNone/>
            </a:pPr>
            <a:r>
              <a:rPr lang="en-US" sz="2000">
                <a:latin typeface="Times New Roman" panose="02020603050405020304" pitchFamily="18" charset="0"/>
                <a:cs typeface="Times New Roman" panose="02020603050405020304" pitchFamily="18" charset="0"/>
              </a:rPr>
              <a:t>	MSG		DB	‘HELLO!’</a:t>
            </a:r>
          </a:p>
          <a:p>
            <a:pPr marL="1271400" lvl="7" indent="0">
              <a:buNone/>
            </a:pPr>
            <a:r>
              <a:rPr lang="en-US" sz="2000">
                <a:latin typeface="Times New Roman" panose="02020603050405020304" pitchFamily="18" charset="0"/>
                <a:cs typeface="Times New Roman" panose="02020603050405020304" pitchFamily="18" charset="0"/>
              </a:rPr>
              <a:t>	MASK		EQU	1000111</a:t>
            </a:r>
            <a:endParaRPr lang="en-US" sz="2000"/>
          </a:p>
          <a:p>
            <a:pPr marL="1271400" lvl="7" indent="0">
              <a:buNone/>
            </a:pPr>
            <a:endParaRPr lang="en-US" sz="2000">
              <a:latin typeface="Times New Roman" panose="02020603050405020304" pitchFamily="18" charset="0"/>
              <a:cs typeface="Times New Roman" panose="02020603050405020304" pitchFamily="18" charset="0"/>
            </a:endParaRPr>
          </a:p>
          <a:p>
            <a:pPr marL="1271400" lvl="7" indent="0">
              <a:buNone/>
            </a:pPr>
            <a:endParaRPr lang="en-US"/>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17</a:t>
            </a:fld>
            <a:endParaRPr lang="en-US"/>
          </a:p>
        </p:txBody>
      </p:sp>
    </p:spTree>
    <p:extLst>
      <p:ext uri="{BB962C8B-B14F-4D97-AF65-F5344CB8AC3E}">
        <p14:creationId xmlns:p14="http://schemas.microsoft.com/office/powerpoint/2010/main" val="443919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9" y="1066800"/>
            <a:ext cx="7934960" cy="2585323"/>
          </a:xfrm>
        </p:spPr>
        <p:txBody>
          <a:bodyPr/>
          <a:lstStyle/>
          <a:p>
            <a:pPr marL="342900" indent="-342900">
              <a:buFont typeface="Wingdings" panose="05000000000000000000" pitchFamily="2" charset="2"/>
              <a:buChar char="Ø"/>
            </a:pPr>
            <a:r>
              <a:rPr lang="en-US"/>
              <a:t> Đoạn ngăn xếp được khai báo để tạo ra một khối bộ nhớ để chứa ngăn xếp.</a:t>
            </a:r>
          </a:p>
          <a:p>
            <a:pPr marL="342900" indent="-342900">
              <a:buFont typeface="Wingdings" panose="05000000000000000000" pitchFamily="2" charset="2"/>
              <a:buChar char="Ø"/>
            </a:pPr>
            <a:r>
              <a:rPr lang="en-US" u="sng"/>
              <a:t> Cú pháp:</a:t>
            </a:r>
          </a:p>
          <a:p>
            <a:pPr lvl="1"/>
            <a:r>
              <a:rPr lang="en-US" sz="2400">
                <a:solidFill>
                  <a:srgbClr val="FF0000"/>
                </a:solidFill>
              </a:rPr>
              <a:t>.STACK	kích thước</a:t>
            </a:r>
          </a:p>
          <a:p>
            <a:pPr lvl="1"/>
            <a:r>
              <a:rPr lang="en-US" sz="2400"/>
              <a:t>Trong đó kích thước là một số tùy ý, xác định kích thước của vùng ngăn xếp tính theo byte</a:t>
            </a:r>
          </a:p>
          <a:p>
            <a:pPr lvl="1"/>
            <a:r>
              <a:rPr lang="en-US" sz="2400">
                <a:solidFill>
                  <a:srgbClr val="FF0000"/>
                </a:solidFill>
              </a:rPr>
              <a:t>VD: .STACK	100h</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18</a:t>
            </a:fld>
            <a:endParaRPr lang="en-US"/>
          </a:p>
        </p:txBody>
      </p:sp>
    </p:spTree>
    <p:extLst>
      <p:ext uri="{BB962C8B-B14F-4D97-AF65-F5344CB8AC3E}">
        <p14:creationId xmlns:p14="http://schemas.microsoft.com/office/powerpoint/2010/main" val="305561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9" y="1066800"/>
            <a:ext cx="7934960" cy="2954655"/>
          </a:xfrm>
        </p:spPr>
        <p:txBody>
          <a:bodyPr/>
          <a:lstStyle/>
          <a:p>
            <a:r>
              <a:rPr lang="en-US"/>
              <a:t> Đoạn mã chứa các lệnh của chương trình.</a:t>
            </a:r>
          </a:p>
          <a:p>
            <a:r>
              <a:rPr lang="en-US"/>
              <a:t> Khai báo:</a:t>
            </a:r>
          </a:p>
          <a:p>
            <a:pPr marL="201168" lvl="1" indent="0">
              <a:buNone/>
            </a:pPr>
            <a:r>
              <a:rPr lang="en-US" sz="2400"/>
              <a:t>	</a:t>
            </a:r>
            <a:r>
              <a:rPr lang="en-US" sz="2400">
                <a:solidFill>
                  <a:srgbClr val="FF0000"/>
                </a:solidFill>
              </a:rPr>
              <a:t>.CODE</a:t>
            </a:r>
          </a:p>
          <a:p>
            <a:r>
              <a:rPr lang="en-US"/>
              <a:t> Bên trong đoạn mã, các lệnh được tổ chức như các thủ tục, định nghĩa thủ tục như sau:</a:t>
            </a:r>
          </a:p>
          <a:p>
            <a:pPr marL="201168" lvl="1" indent="0">
              <a:buNone/>
            </a:pPr>
            <a:r>
              <a:rPr lang="en-US"/>
              <a:t>	</a:t>
            </a:r>
            <a:r>
              <a:rPr lang="en-US" sz="2400">
                <a:solidFill>
                  <a:srgbClr val="00B0F0"/>
                </a:solidFill>
              </a:rPr>
              <a:t>Tên thủ tục	PROC</a:t>
            </a:r>
          </a:p>
          <a:p>
            <a:pPr marL="201168" lvl="1" indent="0">
              <a:buNone/>
            </a:pPr>
            <a:r>
              <a:rPr lang="en-US" sz="2400">
                <a:solidFill>
                  <a:srgbClr val="00B0F0"/>
                </a:solidFill>
              </a:rPr>
              <a:t>	;Thân của thủ tục</a:t>
            </a:r>
          </a:p>
          <a:p>
            <a:pPr marL="201168" lvl="1" indent="0">
              <a:buNone/>
            </a:pPr>
            <a:r>
              <a:rPr lang="en-US" sz="2400">
                <a:solidFill>
                  <a:srgbClr val="00B0F0"/>
                </a:solidFill>
              </a:rPr>
              <a:t>	Tên thủ tục	ENDP</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19</a:t>
            </a:fld>
            <a:endParaRPr lang="en-US"/>
          </a:p>
        </p:txBody>
      </p:sp>
    </p:spTree>
    <p:extLst>
      <p:ext uri="{BB962C8B-B14F-4D97-AF65-F5344CB8AC3E}">
        <p14:creationId xmlns:p14="http://schemas.microsoft.com/office/powerpoint/2010/main" val="359790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19831" t="8267" r="17047" b="42576"/>
          <a:stretch/>
        </p:blipFill>
        <p:spPr>
          <a:xfrm>
            <a:off x="551144" y="1265130"/>
            <a:ext cx="8183821" cy="3983276"/>
          </a:xfrm>
          <a:prstGeom prst="rect">
            <a:avLst/>
          </a:prstGeom>
        </p:spPr>
      </p:pic>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2</a:t>
            </a:fld>
            <a:endParaRPr lang="en-US"/>
          </a:p>
        </p:txBody>
      </p:sp>
      <p:sp>
        <p:nvSpPr>
          <p:cNvPr id="6" name="Title 1">
            <a:extLst>
              <a:ext uri="{FF2B5EF4-FFF2-40B4-BE49-F238E27FC236}">
                <a16:creationId xmlns:a16="http://schemas.microsoft.com/office/drawing/2014/main" xmlns="" id="{BAB2EA17-16EF-4BCE-AABE-65C19B339D21}"/>
              </a:ext>
            </a:extLst>
          </p:cNvPr>
          <p:cNvSpPr>
            <a:spLocks noGrp="1"/>
          </p:cNvSpPr>
          <p:nvPr>
            <p:ph type="title"/>
          </p:nvPr>
        </p:nvSpPr>
        <p:spPr>
          <a:xfrm>
            <a:off x="2089022" y="210470"/>
            <a:ext cx="4965954" cy="383540"/>
          </a:xfrm>
        </p:spPr>
        <p:txBody>
          <a:bodyPr/>
          <a:lstStyle/>
          <a:p>
            <a:pPr algn="ctr"/>
            <a:r>
              <a:rPr lang="en-US"/>
              <a:t>4.6. Ngôn ngữ ASSEMBLY</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F283670C-08BE-4F63-A42C-3483EC9FA84A}"/>
                  </a:ext>
                </a:extLst>
              </p14:cNvPr>
              <p14:cNvContentPartPr/>
              <p14:nvPr/>
            </p14:nvContentPartPr>
            <p14:xfrm>
              <a:off x="898920" y="1882080"/>
              <a:ext cx="7703640" cy="2823480"/>
            </p14:xfrm>
          </p:contentPart>
        </mc:Choice>
        <mc:Fallback xmlns="">
          <p:pic>
            <p:nvPicPr>
              <p:cNvPr id="2" name="Ink 1">
                <a:extLst>
                  <a:ext uri="{FF2B5EF4-FFF2-40B4-BE49-F238E27FC236}">
                    <a16:creationId xmlns:a16="http://schemas.microsoft.com/office/drawing/2014/main" id="{F283670C-08BE-4F63-A42C-3483EC9FA84A}"/>
                  </a:ext>
                </a:extLst>
              </p:cNvPr>
              <p:cNvPicPr/>
              <p:nvPr/>
            </p:nvPicPr>
            <p:blipFill>
              <a:blip r:embed="rId4"/>
              <a:stretch>
                <a:fillRect/>
              </a:stretch>
            </p:blipFill>
            <p:spPr>
              <a:xfrm>
                <a:off x="889560" y="1872720"/>
                <a:ext cx="7722360" cy="2842200"/>
              </a:xfrm>
              <a:prstGeom prst="rect">
                <a:avLst/>
              </a:prstGeom>
            </p:spPr>
          </p:pic>
        </mc:Fallback>
      </mc:AlternateContent>
    </p:spTree>
    <p:extLst>
      <p:ext uri="{BB962C8B-B14F-4D97-AF65-F5344CB8AC3E}">
        <p14:creationId xmlns:p14="http://schemas.microsoft.com/office/powerpoint/2010/main" val="14738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69" y="228600"/>
            <a:ext cx="6750178" cy="383540"/>
          </a:xfrm>
        </p:spPr>
        <p:txBody>
          <a:bodyPr>
            <a:noAutofit/>
          </a:bodyPr>
          <a:lstStyle/>
          <a:p>
            <a:r>
              <a:rPr lang="en-US"/>
              <a:t>3. So sánh ngôn ngữ Assembly và ngôn ngữ bậc cao:</a:t>
            </a:r>
          </a:p>
        </p:txBody>
      </p:sp>
      <p:sp>
        <p:nvSpPr>
          <p:cNvPr id="3" name="Content Placeholder 2"/>
          <p:cNvSpPr>
            <a:spLocks noGrp="1"/>
          </p:cNvSpPr>
          <p:nvPr>
            <p:ph idx="1"/>
          </p:nvPr>
        </p:nvSpPr>
        <p:spPr>
          <a:xfrm>
            <a:off x="474403" y="868258"/>
            <a:ext cx="7934960" cy="2585323"/>
          </a:xfrm>
        </p:spPr>
        <p:txBody>
          <a:bodyPr/>
          <a:lstStyle/>
          <a:p>
            <a:pPr marL="342900" indent="-3429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 Ngôn ngữ Asembly có ưu điểm là tốc độ cao và dung lượng file chạy sau khi dịch rất nhỏ</a:t>
            </a:r>
          </a:p>
          <a:p>
            <a:pPr marL="342900" indent="-3429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 Tuy nhiên cú pháp không thân thiện, số lượng tập lệnh nhiều gây khó khăn trong quá trình sử dụng</a:t>
            </a:r>
          </a:p>
          <a:p>
            <a:pPr marL="342900" indent="-34290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 Do tập lệnh của mỗi hệ vi xử lý khác nhau là khác nhau nên các chương trình viết bằng Asembly không thể chạy trên nhiều hệ thống khác nhau</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20</a:t>
            </a:fld>
            <a:endParaRPr lang="en-US"/>
          </a:p>
        </p:txBody>
      </p:sp>
    </p:spTree>
    <p:extLst>
      <p:ext uri="{BB962C8B-B14F-4D97-AF65-F5344CB8AC3E}">
        <p14:creationId xmlns:p14="http://schemas.microsoft.com/office/powerpoint/2010/main" val="136477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050519C0-989C-423F-BDBC-2F6D794F1E09}"/>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02B40536-33C5-42AC-BBF2-20ABBD49CC19}"/>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7486F977-6B9A-40D7-A126-0A1491CA0F7D}"/>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21</a:t>
            </a:fld>
            <a:endParaRPr lang="en-US" altLang="en-US"/>
          </a:p>
        </p:txBody>
      </p:sp>
      <p:sp>
        <p:nvSpPr>
          <p:cNvPr id="219138" name="Rectangle 2">
            <a:extLst>
              <a:ext uri="{FF2B5EF4-FFF2-40B4-BE49-F238E27FC236}">
                <a16:creationId xmlns:a16="http://schemas.microsoft.com/office/drawing/2014/main" xmlns="" id="{C2269B80-48AE-4478-B0E5-42818C638983}"/>
              </a:ext>
            </a:extLst>
          </p:cNvPr>
          <p:cNvSpPr>
            <a:spLocks noGrp="1" noChangeArrowheads="1"/>
          </p:cNvSpPr>
          <p:nvPr>
            <p:ph type="title" idx="4294967295"/>
          </p:nvPr>
        </p:nvSpPr>
        <p:spPr>
          <a:xfrm>
            <a:off x="609600" y="1015847"/>
            <a:ext cx="7543800" cy="307777"/>
          </a:xfrm>
        </p:spPr>
        <p:txBody>
          <a:bodyPr anchor="ctr"/>
          <a:lstStyle/>
          <a:p>
            <a:r>
              <a:rPr lang="en-US" altLang="en-US" sz="2000" b="1">
                <a:solidFill>
                  <a:srgbClr val="FF0000"/>
                </a:solidFill>
              </a:rPr>
              <a:t>Chuyển ngôn ngữ cấp cao thành ngôn ngữ ASM</a:t>
            </a:r>
            <a:r>
              <a:rPr lang="en-US" altLang="en-US" sz="2000">
                <a:solidFill>
                  <a:srgbClr val="FF0000"/>
                </a:solidFill>
              </a:rPr>
              <a:t> </a:t>
            </a:r>
          </a:p>
        </p:txBody>
      </p:sp>
      <p:sp>
        <p:nvSpPr>
          <p:cNvPr id="219139" name="Rectangle 3">
            <a:extLst>
              <a:ext uri="{FF2B5EF4-FFF2-40B4-BE49-F238E27FC236}">
                <a16:creationId xmlns:a16="http://schemas.microsoft.com/office/drawing/2014/main" xmlns="" id="{B7C274DF-6C60-4374-A705-A9E917E4F3A2}"/>
              </a:ext>
            </a:extLst>
          </p:cNvPr>
          <p:cNvSpPr>
            <a:spLocks noGrp="1" noChangeArrowheads="1"/>
          </p:cNvSpPr>
          <p:nvPr>
            <p:ph idx="4294967295"/>
          </p:nvPr>
        </p:nvSpPr>
        <p:spPr>
          <a:xfrm>
            <a:off x="342900" y="1510632"/>
            <a:ext cx="8077200" cy="3836736"/>
          </a:xfrm>
        </p:spPr>
        <p:txBody>
          <a:bodyPr/>
          <a:lstStyle/>
          <a:p>
            <a:pPr>
              <a:buFont typeface="Wingdings" panose="05000000000000000000" pitchFamily="2" charset="2"/>
              <a:buNone/>
            </a:pPr>
            <a:r>
              <a:rPr lang="fr-FR" altLang="en-US" sz="1600" b="1"/>
              <a:t>	</a:t>
            </a:r>
            <a:r>
              <a:rPr lang="fr-FR" altLang="en-US" sz="1400" b="1"/>
              <a:t>Giả sử A và B là 2 biến từ .</a:t>
            </a:r>
          </a:p>
          <a:p>
            <a:pPr>
              <a:buFont typeface="Wingdings" panose="05000000000000000000" pitchFamily="2" charset="2"/>
              <a:buNone/>
            </a:pPr>
            <a:r>
              <a:rPr lang="fr-FR" altLang="en-US" sz="1400" b="1"/>
              <a:t>	Chúng ta sẽ chuyển các mệnh đề sau trong ngôn ngữ cấp cao ra ngôn ngữ ASM .</a:t>
            </a:r>
          </a:p>
          <a:p>
            <a:pPr>
              <a:buFont typeface="Wingdings" panose="05000000000000000000" pitchFamily="2" charset="2"/>
              <a:buNone/>
            </a:pPr>
            <a:r>
              <a:rPr lang="fr-FR" altLang="en-US" sz="1400" b="1"/>
              <a:t>	</a:t>
            </a:r>
            <a:r>
              <a:rPr lang="en-US" altLang="en-US" sz="1400" b="1" u="sng"/>
              <a:t>Mệnh đề B=A </a:t>
            </a:r>
            <a:endParaRPr lang="en-US" altLang="en-US" sz="1400" b="1"/>
          </a:p>
          <a:p>
            <a:pPr>
              <a:buFont typeface="Wingdings" panose="05000000000000000000" pitchFamily="2" charset="2"/>
              <a:buNone/>
            </a:pPr>
            <a:r>
              <a:rPr lang="en-US" altLang="en-US" sz="1400" b="1"/>
              <a:t>		MOV	AX,A		; đưa A vào AX</a:t>
            </a:r>
          </a:p>
          <a:p>
            <a:pPr>
              <a:buFont typeface="Wingdings" panose="05000000000000000000" pitchFamily="2" charset="2"/>
              <a:buNone/>
            </a:pPr>
            <a:r>
              <a:rPr lang="en-US" altLang="en-US" sz="1400" b="1"/>
              <a:t>		MOV	B,AX		; đưa AX vào B</a:t>
            </a:r>
          </a:p>
          <a:p>
            <a:pPr>
              <a:buFont typeface="Wingdings" panose="05000000000000000000" pitchFamily="2" charset="2"/>
              <a:buNone/>
            </a:pPr>
            <a:r>
              <a:rPr lang="en-US" altLang="en-US" sz="1400" b="1"/>
              <a:t>	</a:t>
            </a:r>
            <a:r>
              <a:rPr lang="en-US" altLang="en-US" sz="1400" b="1" u="sng"/>
              <a:t>Mệnh đề A=5-A</a:t>
            </a:r>
            <a:endParaRPr lang="en-US" altLang="en-US" sz="1400" b="1"/>
          </a:p>
          <a:p>
            <a:pPr>
              <a:buFont typeface="Wingdings" panose="05000000000000000000" pitchFamily="2" charset="2"/>
              <a:buNone/>
            </a:pPr>
            <a:r>
              <a:rPr lang="en-US" altLang="en-US" sz="1400" b="1"/>
              <a:t>		MOV	AX,5		; đưa 5 vào AX</a:t>
            </a:r>
          </a:p>
          <a:p>
            <a:pPr>
              <a:buFont typeface="Wingdings" panose="05000000000000000000" pitchFamily="2" charset="2"/>
              <a:buNone/>
            </a:pPr>
            <a:r>
              <a:rPr lang="en-US" altLang="en-US" sz="1400" b="1"/>
              <a:t>		SUB	AX,A		; AX=5-A</a:t>
            </a:r>
          </a:p>
          <a:p>
            <a:pPr>
              <a:buFont typeface="Wingdings" panose="05000000000000000000" pitchFamily="2" charset="2"/>
              <a:buNone/>
            </a:pPr>
            <a:r>
              <a:rPr lang="en-US" altLang="en-US" sz="1400" b="1"/>
              <a:t>		MOV	A,AX 		; A=5-A</a:t>
            </a:r>
          </a:p>
          <a:p>
            <a:pPr>
              <a:buFont typeface="Wingdings" panose="05000000000000000000" pitchFamily="2" charset="2"/>
              <a:buNone/>
            </a:pPr>
            <a:r>
              <a:rPr lang="en-US" altLang="en-US" sz="1400" b="1"/>
              <a:t>	cách khác :</a:t>
            </a:r>
          </a:p>
          <a:p>
            <a:pPr>
              <a:buFont typeface="Wingdings" panose="05000000000000000000" pitchFamily="2" charset="2"/>
              <a:buNone/>
            </a:pPr>
            <a:r>
              <a:rPr lang="en-US" altLang="en-US" sz="1400" b="1"/>
              <a:t>		NEG	A		;A=-A</a:t>
            </a:r>
          </a:p>
          <a:p>
            <a:pPr>
              <a:buFont typeface="Wingdings" panose="05000000000000000000" pitchFamily="2" charset="2"/>
              <a:buNone/>
            </a:pPr>
            <a:r>
              <a:rPr lang="en-US" altLang="en-US" sz="1400" b="1"/>
              <a:t>		ADD	A,5		;A=5-A</a:t>
            </a:r>
          </a:p>
          <a:p>
            <a:pPr>
              <a:buFont typeface="Wingdings" panose="05000000000000000000" pitchFamily="2" charset="2"/>
              <a:buNone/>
            </a:pPr>
            <a:r>
              <a:rPr lang="en-US" altLang="en-US" sz="1400" b="1"/>
              <a:t>	</a:t>
            </a:r>
            <a:r>
              <a:rPr lang="en-US" altLang="en-US" sz="1400" b="1" u="sng"/>
              <a:t>Mệnh đề  A=B-2*A</a:t>
            </a:r>
            <a:endParaRPr lang="en-US" altLang="en-US" sz="1400" b="1"/>
          </a:p>
          <a:p>
            <a:pPr>
              <a:buFont typeface="Wingdings" panose="05000000000000000000" pitchFamily="2" charset="2"/>
              <a:buNone/>
            </a:pPr>
            <a:r>
              <a:rPr lang="en-US" altLang="en-US" sz="1400" b="1"/>
              <a:t>		MOV	AX,B		;Ax=B</a:t>
            </a:r>
          </a:p>
          <a:p>
            <a:pPr>
              <a:buFont typeface="Wingdings" panose="05000000000000000000" pitchFamily="2" charset="2"/>
              <a:buNone/>
            </a:pPr>
            <a:r>
              <a:rPr lang="en-US" altLang="en-US" sz="1400" b="1"/>
              <a:t>		SUB	AX,A		;AX=B-A</a:t>
            </a:r>
          </a:p>
          <a:p>
            <a:pPr>
              <a:buFont typeface="Wingdings" panose="05000000000000000000" pitchFamily="2" charset="2"/>
              <a:buNone/>
            </a:pPr>
            <a:r>
              <a:rPr lang="en-US" altLang="en-US" sz="1400" b="1"/>
              <a:t>		SUB	AX,A		;AX=B-2*A</a:t>
            </a:r>
          </a:p>
          <a:p>
            <a:pPr>
              <a:buFont typeface="Wingdings" panose="05000000000000000000" pitchFamily="2" charset="2"/>
              <a:buNone/>
            </a:pPr>
            <a:r>
              <a:rPr lang="en-US" altLang="en-US" sz="1400" b="1"/>
              <a:t>		MOV	A,AX 		;A=B-2*A</a:t>
            </a:r>
          </a:p>
        </p:txBody>
      </p:sp>
    </p:spTree>
    <p:extLst>
      <p:ext uri="{BB962C8B-B14F-4D97-AF65-F5344CB8AC3E}">
        <p14:creationId xmlns:p14="http://schemas.microsoft.com/office/powerpoint/2010/main" val="253795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Một số lệnh cơ bản</a:t>
            </a:r>
          </a:p>
        </p:txBody>
      </p:sp>
      <p:sp>
        <p:nvSpPr>
          <p:cNvPr id="3" name="Content Placeholder 2"/>
          <p:cNvSpPr>
            <a:spLocks noGrp="1"/>
          </p:cNvSpPr>
          <p:nvPr>
            <p:ph idx="1"/>
          </p:nvPr>
        </p:nvSpPr>
        <p:spPr/>
        <p:txBody>
          <a:bodyPr>
            <a:normAutofit fontScale="92500" lnSpcReduction="10000"/>
          </a:bodyPr>
          <a:lstStyle/>
          <a:p>
            <a:r>
              <a:rPr lang="en-US"/>
              <a:t> Lệnh MOV dung để chuyển dữ liệu giữa các thanh ghi, giữa một thanh ghi và một ô nhớ hoặc chuyển trực tiếp một giá trị vào thanh ghi hay ô nhớ</a:t>
            </a:r>
          </a:p>
          <a:p>
            <a:pPr lvl="1"/>
            <a:r>
              <a:rPr lang="en-US" sz="2800">
                <a:solidFill>
                  <a:srgbClr val="7030A0"/>
                </a:solidFill>
              </a:rPr>
              <a:t>MOV	toán hạng đích, toán hạng nguồn</a:t>
            </a:r>
          </a:p>
          <a:p>
            <a:r>
              <a:rPr lang="en-US"/>
              <a:t>Tác dụng: lấy nội dung của toán hạng nguồn đặt vào toán hạng đích, nội dung toán hạng nguồn không thay đổi</a:t>
            </a:r>
          </a:p>
          <a:p>
            <a:pPr lvl="1"/>
            <a:r>
              <a:rPr lang="en-US"/>
              <a:t>VD:    </a:t>
            </a:r>
            <a:r>
              <a:rPr lang="en-US">
                <a:solidFill>
                  <a:schemeClr val="bg2">
                    <a:lumMod val="50000"/>
                  </a:schemeClr>
                </a:solidFill>
              </a:rPr>
              <a:t>MOV		AX, BX</a:t>
            </a:r>
          </a:p>
          <a:p>
            <a:pPr marL="201168" lvl="1" indent="0">
              <a:buNone/>
            </a:pPr>
            <a:r>
              <a:rPr lang="en-US">
                <a:solidFill>
                  <a:schemeClr val="bg2">
                    <a:lumMod val="50000"/>
                  </a:schemeClr>
                </a:solidFill>
              </a:rPr>
              <a:t>	 MOV		AX, word1</a:t>
            </a:r>
          </a:p>
          <a:p>
            <a:pPr marL="201168" lvl="1" indent="0">
              <a:buNone/>
            </a:pPr>
            <a:r>
              <a:rPr lang="en-US">
                <a:solidFill>
                  <a:schemeClr val="bg2">
                    <a:lumMod val="50000"/>
                  </a:schemeClr>
                </a:solidFill>
              </a:rPr>
              <a:t>	 MOV		AX, 0114h</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22</a:t>
            </a:fld>
            <a:endParaRPr lang="en-US"/>
          </a:p>
        </p:txBody>
      </p:sp>
    </p:spTree>
    <p:extLst>
      <p:ext uri="{BB962C8B-B14F-4D97-AF65-F5344CB8AC3E}">
        <p14:creationId xmlns:p14="http://schemas.microsoft.com/office/powerpoint/2010/main" val="1279200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20" y="838200"/>
            <a:ext cx="7934960" cy="3231654"/>
          </a:xfrm>
        </p:spPr>
        <p:txBody>
          <a:bodyPr/>
          <a:lstStyle/>
          <a:p>
            <a:pPr marL="342900" indent="-342900">
              <a:buFont typeface="Wingdings" panose="05000000000000000000" pitchFamily="2" charset="2"/>
              <a:buChar char="Ø"/>
            </a:pPr>
            <a:r>
              <a:rPr lang="en-US"/>
              <a:t> Các lệnh ADD, SUB, INC, DEC</a:t>
            </a:r>
          </a:p>
          <a:p>
            <a:pPr marL="342900" indent="-342900">
              <a:buFont typeface="Wingdings" panose="05000000000000000000" pitchFamily="2" charset="2"/>
              <a:buChar char="Ø"/>
            </a:pPr>
            <a:r>
              <a:rPr lang="en-US"/>
              <a:t> Lệnh ADD và SUB sử dụng để cộng hoặc trừ nội dung của 2 thanh ghi, 1 thanh ghi và 1 ô nhớ hoặc một số vào thanh ghi/ô nhớ</a:t>
            </a:r>
          </a:p>
          <a:p>
            <a:pPr lvl="1"/>
            <a:r>
              <a:rPr lang="en-US" sz="2400">
                <a:solidFill>
                  <a:schemeClr val="bg2">
                    <a:lumMod val="50000"/>
                  </a:schemeClr>
                </a:solidFill>
              </a:rPr>
              <a:t>ADD 	toán hạng đích, toán hạng nguồn</a:t>
            </a:r>
          </a:p>
          <a:p>
            <a:pPr lvl="1"/>
            <a:r>
              <a:rPr lang="en-US" sz="2400">
                <a:solidFill>
                  <a:schemeClr val="bg2">
                    <a:lumMod val="50000"/>
                  </a:schemeClr>
                </a:solidFill>
              </a:rPr>
              <a:t>SUB	toán hạng đích, toán hạng nguồn</a:t>
            </a:r>
          </a:p>
          <a:p>
            <a:r>
              <a:rPr lang="en-US"/>
              <a:t>VD:	</a:t>
            </a:r>
            <a:r>
              <a:rPr lang="en-US">
                <a:solidFill>
                  <a:schemeClr val="bg2">
                    <a:lumMod val="50000"/>
                  </a:schemeClr>
                </a:solidFill>
              </a:rPr>
              <a:t>ADD		BL, 5</a:t>
            </a:r>
          </a:p>
          <a:p>
            <a:pPr marL="201168" lvl="1" indent="0">
              <a:buNone/>
            </a:pPr>
            <a:r>
              <a:rPr lang="en-US" sz="2400">
                <a:solidFill>
                  <a:schemeClr val="bg2">
                    <a:lumMod val="50000"/>
                  </a:schemeClr>
                </a:solidFill>
              </a:rPr>
              <a:t>	SUB		AX, BL</a:t>
            </a:r>
          </a:p>
          <a:p>
            <a:pPr lvl="1"/>
            <a:endParaRPr lang="en-US"/>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23</a:t>
            </a:fld>
            <a:endParaRPr lang="en-US"/>
          </a:p>
        </p:txBody>
      </p:sp>
    </p:spTree>
    <p:extLst>
      <p:ext uri="{BB962C8B-B14F-4D97-AF65-F5344CB8AC3E}">
        <p14:creationId xmlns:p14="http://schemas.microsoft.com/office/powerpoint/2010/main" val="232989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CF03C50C-7128-49CE-8E89-61E1ABF91E13}"/>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F5FF91AB-FF71-4C57-9F7D-14C507065ED7}"/>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C473F802-605C-4971-A8CE-C68FB20599DE}"/>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24</a:t>
            </a:fld>
            <a:endParaRPr lang="en-US" altLang="en-US"/>
          </a:p>
        </p:txBody>
      </p:sp>
      <p:sp>
        <p:nvSpPr>
          <p:cNvPr id="221186" name="Rectangle 2">
            <a:extLst>
              <a:ext uri="{FF2B5EF4-FFF2-40B4-BE49-F238E27FC236}">
                <a16:creationId xmlns:a16="http://schemas.microsoft.com/office/drawing/2014/main" xmlns="" id="{2E4E0745-84C7-4DFD-B9F7-420F9B1F53B4}"/>
              </a:ext>
            </a:extLst>
          </p:cNvPr>
          <p:cNvSpPr>
            <a:spLocks noGrp="1" noChangeArrowheads="1"/>
          </p:cNvSpPr>
          <p:nvPr>
            <p:ph type="title" idx="4294967295"/>
          </p:nvPr>
        </p:nvSpPr>
        <p:spPr/>
        <p:txBody>
          <a:bodyPr anchor="ctr"/>
          <a:lstStyle/>
          <a:p>
            <a:r>
              <a:rPr lang="en-US" altLang="en-US" b="1"/>
              <a:t>Cấu trúc rẽ nhánh </a:t>
            </a:r>
          </a:p>
        </p:txBody>
      </p:sp>
      <p:sp>
        <p:nvSpPr>
          <p:cNvPr id="221187" name="Rectangle 3">
            <a:extLst>
              <a:ext uri="{FF2B5EF4-FFF2-40B4-BE49-F238E27FC236}">
                <a16:creationId xmlns:a16="http://schemas.microsoft.com/office/drawing/2014/main" xmlns="" id="{7E4DAA0E-8345-4AD0-97A4-8F9351F50DA3}"/>
              </a:ext>
            </a:extLst>
          </p:cNvPr>
          <p:cNvSpPr>
            <a:spLocks noGrp="1" noChangeArrowheads="1"/>
          </p:cNvSpPr>
          <p:nvPr>
            <p:ph idx="4294967295"/>
          </p:nvPr>
        </p:nvSpPr>
        <p:spPr>
          <a:xfrm>
            <a:off x="604518" y="1066800"/>
            <a:ext cx="8234681" cy="2723515"/>
          </a:xfrm>
        </p:spPr>
        <p:txBody>
          <a:bodyPr/>
          <a:lstStyle/>
          <a:p>
            <a:pPr>
              <a:lnSpc>
                <a:spcPct val="90000"/>
              </a:lnSpc>
              <a:buFont typeface="Wingdings" panose="05000000000000000000" pitchFamily="2" charset="2"/>
              <a:buNone/>
            </a:pPr>
            <a:r>
              <a:rPr lang="en-US" altLang="en-US"/>
              <a:t>	  </a:t>
            </a:r>
            <a:r>
              <a:rPr lang="en-US" altLang="en-US" b="1"/>
              <a:t>IF</a:t>
            </a:r>
            <a:r>
              <a:rPr lang="en-US" altLang="en-US"/>
              <a:t> condition is true  </a:t>
            </a:r>
            <a:r>
              <a:rPr lang="en-US" altLang="en-US" b="1"/>
              <a:t>THEN</a:t>
            </a:r>
            <a:r>
              <a:rPr lang="en-US" altLang="en-US"/>
              <a:t> </a:t>
            </a:r>
          </a:p>
          <a:p>
            <a:pPr lvl="1">
              <a:lnSpc>
                <a:spcPct val="90000"/>
              </a:lnSpc>
              <a:buFont typeface="Wingdings" panose="05000000000000000000" pitchFamily="2" charset="2"/>
              <a:buNone/>
            </a:pPr>
            <a:r>
              <a:rPr lang="en-US" altLang="en-US"/>
              <a:t>			execute true branch statements</a:t>
            </a:r>
          </a:p>
          <a:p>
            <a:pPr lvl="1">
              <a:lnSpc>
                <a:spcPct val="90000"/>
              </a:lnSpc>
              <a:buFont typeface="Wingdings" panose="05000000000000000000" pitchFamily="2" charset="2"/>
              <a:buNone/>
            </a:pPr>
            <a:r>
              <a:rPr lang="en-US" altLang="en-US" b="1"/>
              <a:t>END IF</a:t>
            </a:r>
          </a:p>
          <a:p>
            <a:pPr>
              <a:lnSpc>
                <a:spcPct val="90000"/>
              </a:lnSpc>
              <a:buFont typeface="Wingdings" panose="05000000000000000000" pitchFamily="2" charset="2"/>
              <a:buNone/>
            </a:pPr>
            <a:r>
              <a:rPr lang="en-US" altLang="en-US" b="1"/>
              <a:t>Hoặc</a:t>
            </a:r>
          </a:p>
          <a:p>
            <a:pPr>
              <a:lnSpc>
                <a:spcPct val="90000"/>
              </a:lnSpc>
              <a:buFont typeface="Wingdings" panose="05000000000000000000" pitchFamily="2" charset="2"/>
              <a:buNone/>
            </a:pPr>
            <a:r>
              <a:rPr lang="en-US" altLang="en-US"/>
              <a:t>	IF condition is true THEN </a:t>
            </a:r>
          </a:p>
          <a:p>
            <a:pPr>
              <a:lnSpc>
                <a:spcPct val="90000"/>
              </a:lnSpc>
              <a:buFont typeface="Wingdings" panose="05000000000000000000" pitchFamily="2" charset="2"/>
              <a:buNone/>
            </a:pPr>
            <a:r>
              <a:rPr lang="en-US" altLang="en-US"/>
              <a:t>		execute true branch statements</a:t>
            </a:r>
          </a:p>
          <a:p>
            <a:pPr>
              <a:lnSpc>
                <a:spcPct val="90000"/>
              </a:lnSpc>
              <a:buFont typeface="Wingdings" panose="05000000000000000000" pitchFamily="2" charset="2"/>
              <a:buNone/>
            </a:pPr>
            <a:r>
              <a:rPr lang="en-US" altLang="en-US"/>
              <a:t>	ELSE</a:t>
            </a:r>
          </a:p>
          <a:p>
            <a:pPr>
              <a:lnSpc>
                <a:spcPct val="90000"/>
              </a:lnSpc>
              <a:buFont typeface="Wingdings" panose="05000000000000000000" pitchFamily="2" charset="2"/>
              <a:buNone/>
            </a:pPr>
            <a:r>
              <a:rPr lang="en-US" altLang="en-US"/>
              <a:t>		execute false branch statements</a:t>
            </a:r>
          </a:p>
          <a:p>
            <a:pPr>
              <a:lnSpc>
                <a:spcPct val="90000"/>
              </a:lnSpc>
              <a:buFont typeface="Wingdings" panose="05000000000000000000" pitchFamily="2" charset="2"/>
              <a:buNone/>
            </a:pPr>
            <a:r>
              <a:rPr lang="en-US" altLang="en-US"/>
              <a:t>	END_IF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1A1F9CB7-B516-4F3E-9CCA-68B4D2D3703B}"/>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222210" name="Rectangle 2">
            <a:extLst>
              <a:ext uri="{FF2B5EF4-FFF2-40B4-BE49-F238E27FC236}">
                <a16:creationId xmlns:a16="http://schemas.microsoft.com/office/drawing/2014/main" xmlns="" id="{5E8593F6-71EC-406E-B0D2-05D7DA8759BE}"/>
              </a:ext>
            </a:extLst>
          </p:cNvPr>
          <p:cNvSpPr>
            <a:spLocks noGrp="1" noChangeArrowheads="1"/>
          </p:cNvSpPr>
          <p:nvPr>
            <p:ph type="title" idx="4294967295"/>
          </p:nvPr>
        </p:nvSpPr>
        <p:spPr>
          <a:xfrm>
            <a:off x="361335" y="718066"/>
            <a:ext cx="8258175" cy="369332"/>
          </a:xfrm>
        </p:spPr>
        <p:txBody>
          <a:bodyPr anchor="ctr"/>
          <a:lstStyle/>
          <a:p>
            <a:r>
              <a:rPr lang="en-US" altLang="en-US" b="0">
                <a:solidFill>
                  <a:srgbClr val="FF0000"/>
                </a:solidFill>
              </a:rPr>
              <a:t>Ví dụ 1: Thay thế giá trị trên AX bằng giá trị tuyệt đối của nó </a:t>
            </a:r>
          </a:p>
        </p:txBody>
      </p:sp>
      <p:sp>
        <p:nvSpPr>
          <p:cNvPr id="222211" name="Rectangle 3">
            <a:extLst>
              <a:ext uri="{FF2B5EF4-FFF2-40B4-BE49-F238E27FC236}">
                <a16:creationId xmlns:a16="http://schemas.microsoft.com/office/drawing/2014/main" xmlns="" id="{D6947651-678D-4EF8-93D8-8DF235EB5047}"/>
              </a:ext>
            </a:extLst>
          </p:cNvPr>
          <p:cNvSpPr>
            <a:spLocks noGrp="1" noChangeArrowheads="1"/>
          </p:cNvSpPr>
          <p:nvPr>
            <p:ph idx="4294967295"/>
          </p:nvPr>
        </p:nvSpPr>
        <p:spPr>
          <a:xfrm>
            <a:off x="655022" y="1295400"/>
            <a:ext cx="7964488" cy="3773487"/>
          </a:xfrm>
        </p:spPr>
        <p:txBody>
          <a:bodyPr/>
          <a:lstStyle/>
          <a:p>
            <a:pPr>
              <a:lnSpc>
                <a:spcPct val="110000"/>
              </a:lnSpc>
            </a:pPr>
            <a:r>
              <a:rPr lang="en-US" altLang="en-US" sz="1800" b="1"/>
              <a:t>Thuật toán:</a:t>
            </a:r>
          </a:p>
          <a:p>
            <a:pPr>
              <a:lnSpc>
                <a:spcPct val="110000"/>
              </a:lnSpc>
              <a:buFont typeface="Wingdings" panose="05000000000000000000" pitchFamily="2" charset="2"/>
              <a:buNone/>
            </a:pPr>
            <a:r>
              <a:rPr lang="en-US" altLang="en-US" sz="1800" b="1"/>
              <a:t>	</a:t>
            </a:r>
            <a:r>
              <a:rPr lang="en-US" altLang="en-US" sz="1800" b="1">
                <a:solidFill>
                  <a:schemeClr val="tx2"/>
                </a:solidFill>
              </a:rPr>
              <a:t>IF AX&lt;0 </a:t>
            </a:r>
          </a:p>
          <a:p>
            <a:pPr>
              <a:lnSpc>
                <a:spcPct val="110000"/>
              </a:lnSpc>
              <a:buFont typeface="Wingdings" panose="05000000000000000000" pitchFamily="2" charset="2"/>
              <a:buNone/>
            </a:pPr>
            <a:r>
              <a:rPr lang="en-US" altLang="en-US" sz="1800" b="1">
                <a:solidFill>
                  <a:schemeClr val="tx2"/>
                </a:solidFill>
              </a:rPr>
              <a:t>		THEN  </a:t>
            </a:r>
          </a:p>
          <a:p>
            <a:pPr>
              <a:lnSpc>
                <a:spcPct val="110000"/>
              </a:lnSpc>
              <a:buFont typeface="Wingdings" panose="05000000000000000000" pitchFamily="2" charset="2"/>
              <a:buNone/>
            </a:pPr>
            <a:r>
              <a:rPr lang="en-US" altLang="en-US" sz="1800" b="1">
                <a:solidFill>
                  <a:schemeClr val="tx2"/>
                </a:solidFill>
              </a:rPr>
              <a:t>			replace AX by - AX</a:t>
            </a:r>
          </a:p>
          <a:p>
            <a:pPr>
              <a:lnSpc>
                <a:spcPct val="110000"/>
              </a:lnSpc>
              <a:buFont typeface="Wingdings" panose="05000000000000000000" pitchFamily="2" charset="2"/>
              <a:buNone/>
            </a:pPr>
            <a:r>
              <a:rPr lang="en-US" altLang="en-US" sz="1800" b="1">
                <a:solidFill>
                  <a:schemeClr val="tx2"/>
                </a:solidFill>
              </a:rPr>
              <a:t>	END-IF</a:t>
            </a:r>
          </a:p>
          <a:p>
            <a:pPr>
              <a:lnSpc>
                <a:spcPct val="110000"/>
              </a:lnSpc>
            </a:pPr>
            <a:r>
              <a:rPr lang="en-US" altLang="en-US" sz="1800" b="1"/>
              <a:t>Mã hoá:</a:t>
            </a:r>
          </a:p>
          <a:p>
            <a:pPr>
              <a:lnSpc>
                <a:spcPct val="110000"/>
              </a:lnSpc>
              <a:buFont typeface="Wingdings" panose="05000000000000000000" pitchFamily="2" charset="2"/>
              <a:buNone/>
            </a:pPr>
            <a:r>
              <a:rPr lang="en-US" altLang="en-US" sz="1800" b="1"/>
              <a:t>	</a:t>
            </a:r>
            <a:r>
              <a:rPr lang="en-US" altLang="en-US" sz="1800" b="1">
                <a:solidFill>
                  <a:srgbClr val="990099"/>
                </a:solidFill>
              </a:rPr>
              <a:t>;if AX&lt;0</a:t>
            </a:r>
          </a:p>
          <a:p>
            <a:pPr>
              <a:lnSpc>
                <a:spcPct val="110000"/>
              </a:lnSpc>
              <a:buFont typeface="Wingdings" panose="05000000000000000000" pitchFamily="2" charset="2"/>
              <a:buNone/>
            </a:pPr>
            <a:r>
              <a:rPr lang="en-US" altLang="en-US" sz="1800" b="1">
                <a:solidFill>
                  <a:srgbClr val="990099"/>
                </a:solidFill>
              </a:rPr>
              <a:t>	</a:t>
            </a:r>
            <a:r>
              <a:rPr lang="en-US" altLang="en-US" sz="1800" b="1">
                <a:solidFill>
                  <a:schemeClr val="tx2"/>
                </a:solidFill>
              </a:rPr>
              <a:t>		CMP	AX,0</a:t>
            </a:r>
          </a:p>
          <a:p>
            <a:pPr>
              <a:lnSpc>
                <a:spcPct val="110000"/>
              </a:lnSpc>
              <a:buFont typeface="Wingdings" panose="05000000000000000000" pitchFamily="2" charset="2"/>
              <a:buNone/>
            </a:pPr>
            <a:r>
              <a:rPr lang="en-US" altLang="en-US" sz="1800" b="1">
                <a:solidFill>
                  <a:schemeClr val="tx2"/>
                </a:solidFill>
              </a:rPr>
              <a:t>			JNL	END_IF</a:t>
            </a:r>
            <a:r>
              <a:rPr lang="en-US" altLang="en-US" sz="1800" b="1">
                <a:solidFill>
                  <a:srgbClr val="990099"/>
                </a:solidFill>
              </a:rPr>
              <a:t>		; no , exit</a:t>
            </a:r>
          </a:p>
          <a:p>
            <a:pPr>
              <a:lnSpc>
                <a:spcPct val="110000"/>
              </a:lnSpc>
              <a:buFont typeface="Wingdings" panose="05000000000000000000" pitchFamily="2" charset="2"/>
              <a:buNone/>
            </a:pPr>
            <a:r>
              <a:rPr lang="en-US" altLang="en-US" sz="1800" b="1">
                <a:solidFill>
                  <a:srgbClr val="990099"/>
                </a:solidFill>
              </a:rPr>
              <a:t>	;then</a:t>
            </a:r>
          </a:p>
          <a:p>
            <a:pPr>
              <a:lnSpc>
                <a:spcPct val="110000"/>
              </a:lnSpc>
              <a:buFont typeface="Wingdings" panose="05000000000000000000" pitchFamily="2" charset="2"/>
              <a:buNone/>
            </a:pPr>
            <a:r>
              <a:rPr lang="en-US" altLang="en-US" sz="1800" b="1">
                <a:solidFill>
                  <a:srgbClr val="990099"/>
                </a:solidFill>
              </a:rPr>
              <a:t>			</a:t>
            </a:r>
            <a:r>
              <a:rPr lang="en-US" altLang="en-US" sz="1800" b="1">
                <a:solidFill>
                  <a:schemeClr val="tx2"/>
                </a:solidFill>
              </a:rPr>
              <a:t>NEG	AX</a:t>
            </a:r>
            <a:r>
              <a:rPr lang="en-US" altLang="en-US" sz="1800" b="1">
                <a:solidFill>
                  <a:srgbClr val="990099"/>
                </a:solidFill>
              </a:rPr>
              <a:t>		; yes , change sign</a:t>
            </a:r>
          </a:p>
          <a:p>
            <a:pPr>
              <a:lnSpc>
                <a:spcPct val="110000"/>
              </a:lnSpc>
              <a:buFont typeface="Wingdings" panose="05000000000000000000" pitchFamily="2" charset="2"/>
              <a:buNone/>
            </a:pPr>
            <a:r>
              <a:rPr lang="en-US" altLang="en-US" sz="1800" b="1">
                <a:solidFill>
                  <a:srgbClr val="990099"/>
                </a:solidFill>
              </a:rPr>
              <a:t>	</a:t>
            </a:r>
            <a:r>
              <a:rPr lang="en-US" altLang="en-US" sz="1800" b="1">
                <a:solidFill>
                  <a:schemeClr val="tx2"/>
                </a:solidFill>
              </a:rPr>
              <a:t>END_IF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052A97DC-6EA0-49E4-A597-37FD77F0C26B}"/>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0F149518-E28D-49D7-B61C-8B22CDC7D770}"/>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011C06E2-1941-4CB4-9938-00035CCF9B35}"/>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26</a:t>
            </a:fld>
            <a:endParaRPr lang="en-US" altLang="en-US"/>
          </a:p>
        </p:txBody>
      </p:sp>
      <p:sp>
        <p:nvSpPr>
          <p:cNvPr id="223234" name="Rectangle 2">
            <a:extLst>
              <a:ext uri="{FF2B5EF4-FFF2-40B4-BE49-F238E27FC236}">
                <a16:creationId xmlns:a16="http://schemas.microsoft.com/office/drawing/2014/main" xmlns="" id="{BA71AFF0-DE3C-4EAA-9967-5CA9261CD821}"/>
              </a:ext>
            </a:extLst>
          </p:cNvPr>
          <p:cNvSpPr>
            <a:spLocks noGrp="1" noChangeArrowheads="1"/>
          </p:cNvSpPr>
          <p:nvPr>
            <p:ph type="title" idx="4294967295"/>
          </p:nvPr>
        </p:nvSpPr>
        <p:spPr>
          <a:xfrm>
            <a:off x="1150938" y="697468"/>
            <a:ext cx="7793037" cy="738664"/>
          </a:xfrm>
        </p:spPr>
        <p:txBody>
          <a:bodyPr anchor="ctr"/>
          <a:lstStyle/>
          <a:p>
            <a:r>
              <a:rPr lang="en-US" altLang="en-US" sz="2400" b="0">
                <a:solidFill>
                  <a:srgbClr val="FF0000"/>
                </a:solidFill>
              </a:rPr>
              <a:t>Ví dụ 2: giả sử AL và BL chứa ASCII code của 1 ký tự .Hãy xuất ra màn hình ký tự trước ( theo thứ tự ký tự ) </a:t>
            </a:r>
          </a:p>
        </p:txBody>
      </p:sp>
      <p:sp>
        <p:nvSpPr>
          <p:cNvPr id="223235" name="Rectangle 3">
            <a:extLst>
              <a:ext uri="{FF2B5EF4-FFF2-40B4-BE49-F238E27FC236}">
                <a16:creationId xmlns:a16="http://schemas.microsoft.com/office/drawing/2014/main" xmlns="" id="{C3DB7489-3BE8-4467-B75C-95B5605D4458}"/>
              </a:ext>
            </a:extLst>
          </p:cNvPr>
          <p:cNvSpPr>
            <a:spLocks noGrp="1" noChangeArrowheads="1"/>
          </p:cNvSpPr>
          <p:nvPr>
            <p:ph idx="4294967295"/>
          </p:nvPr>
        </p:nvSpPr>
        <p:spPr>
          <a:xfrm>
            <a:off x="1295400" y="1905000"/>
            <a:ext cx="7848600" cy="4800600"/>
          </a:xfrm>
        </p:spPr>
        <p:txBody>
          <a:bodyPr/>
          <a:lstStyle/>
          <a:p>
            <a:pPr>
              <a:lnSpc>
                <a:spcPct val="80000"/>
              </a:lnSpc>
            </a:pPr>
            <a:r>
              <a:rPr lang="en-US" altLang="en-US" sz="1600" b="1">
                <a:solidFill>
                  <a:schemeClr val="tx2"/>
                </a:solidFill>
              </a:rPr>
              <a:t>Thuật toán </a:t>
            </a:r>
          </a:p>
          <a:p>
            <a:pPr>
              <a:lnSpc>
                <a:spcPct val="80000"/>
              </a:lnSpc>
              <a:buFont typeface="Wingdings" panose="05000000000000000000" pitchFamily="2" charset="2"/>
              <a:buNone/>
            </a:pPr>
            <a:r>
              <a:rPr lang="en-US" altLang="en-US" sz="1600" b="1"/>
              <a:t>		IF   AL&lt;= BL   THEN</a:t>
            </a:r>
          </a:p>
          <a:p>
            <a:pPr>
              <a:lnSpc>
                <a:spcPct val="80000"/>
              </a:lnSpc>
              <a:buFont typeface="Wingdings" panose="05000000000000000000" pitchFamily="2" charset="2"/>
              <a:buNone/>
            </a:pPr>
            <a:r>
              <a:rPr lang="en-US" altLang="en-US" sz="1600" b="1"/>
              <a:t>			display AL</a:t>
            </a:r>
          </a:p>
          <a:p>
            <a:pPr>
              <a:lnSpc>
                <a:spcPct val="80000"/>
              </a:lnSpc>
              <a:buFont typeface="Wingdings" panose="05000000000000000000" pitchFamily="2" charset="2"/>
              <a:buNone/>
            </a:pPr>
            <a:r>
              <a:rPr lang="en-US" altLang="en-US" sz="1600" b="1"/>
              <a:t>		ELSE </a:t>
            </a:r>
          </a:p>
          <a:p>
            <a:pPr>
              <a:lnSpc>
                <a:spcPct val="80000"/>
              </a:lnSpc>
              <a:buFont typeface="Wingdings" panose="05000000000000000000" pitchFamily="2" charset="2"/>
              <a:buNone/>
            </a:pPr>
            <a:r>
              <a:rPr lang="en-US" altLang="en-US" sz="1600" b="1"/>
              <a:t>			display character in BL</a:t>
            </a:r>
          </a:p>
          <a:p>
            <a:pPr>
              <a:lnSpc>
                <a:spcPct val="80000"/>
              </a:lnSpc>
              <a:buFont typeface="Wingdings" panose="05000000000000000000" pitchFamily="2" charset="2"/>
              <a:buNone/>
            </a:pPr>
            <a:r>
              <a:rPr lang="en-US" altLang="en-US" sz="1600" b="1"/>
              <a:t>		END_IF </a:t>
            </a:r>
          </a:p>
          <a:p>
            <a:pPr>
              <a:lnSpc>
                <a:spcPct val="80000"/>
              </a:lnSpc>
            </a:pPr>
            <a:r>
              <a:rPr lang="en-US" altLang="en-US" sz="1600" b="1">
                <a:solidFill>
                  <a:schemeClr val="tx2"/>
                </a:solidFill>
              </a:rPr>
              <a:t>Mã hoá :</a:t>
            </a:r>
          </a:p>
          <a:p>
            <a:pPr>
              <a:lnSpc>
                <a:spcPct val="80000"/>
              </a:lnSpc>
              <a:buFont typeface="Wingdings" panose="05000000000000000000" pitchFamily="2" charset="2"/>
              <a:buNone/>
            </a:pPr>
            <a:r>
              <a:rPr lang="en-US" altLang="en-US" sz="1600" b="1"/>
              <a:t>		MOV	AH,2 		; chuẩn bị xuất ký tự</a:t>
            </a:r>
          </a:p>
          <a:p>
            <a:pPr>
              <a:lnSpc>
                <a:spcPct val="80000"/>
              </a:lnSpc>
              <a:buFont typeface="Wingdings" panose="05000000000000000000" pitchFamily="2" charset="2"/>
              <a:buNone/>
            </a:pPr>
            <a:r>
              <a:rPr lang="en-US" altLang="en-US" sz="1600" b="1"/>
              <a:t>	;if 	AL&lt;=BL</a:t>
            </a:r>
          </a:p>
          <a:p>
            <a:pPr>
              <a:lnSpc>
                <a:spcPct val="80000"/>
              </a:lnSpc>
              <a:buFont typeface="Wingdings" panose="05000000000000000000" pitchFamily="2" charset="2"/>
              <a:buNone/>
            </a:pPr>
            <a:r>
              <a:rPr lang="en-US" altLang="en-US" sz="1600" b="1"/>
              <a:t>		CMP	AL,BL		; AL&lt;=BL?</a:t>
            </a:r>
          </a:p>
          <a:p>
            <a:pPr>
              <a:lnSpc>
                <a:spcPct val="80000"/>
              </a:lnSpc>
              <a:buFont typeface="Wingdings" panose="05000000000000000000" pitchFamily="2" charset="2"/>
              <a:buNone/>
            </a:pPr>
            <a:r>
              <a:rPr lang="en-US" altLang="en-US" sz="1600" b="1"/>
              <a:t>		JNBE	ELSE_		; no, display character in BL </a:t>
            </a:r>
          </a:p>
          <a:p>
            <a:pPr>
              <a:lnSpc>
                <a:spcPct val="80000"/>
              </a:lnSpc>
              <a:buFont typeface="Wingdings" panose="05000000000000000000" pitchFamily="2" charset="2"/>
              <a:buNone/>
            </a:pPr>
            <a:r>
              <a:rPr lang="en-US" altLang="en-US" sz="1600" b="1"/>
              <a:t>	;then </a:t>
            </a:r>
          </a:p>
          <a:p>
            <a:pPr>
              <a:lnSpc>
                <a:spcPct val="80000"/>
              </a:lnSpc>
              <a:buFont typeface="Wingdings" panose="05000000000000000000" pitchFamily="2" charset="2"/>
              <a:buNone/>
            </a:pPr>
            <a:r>
              <a:rPr lang="en-US" altLang="en-US" sz="1600" b="1"/>
              <a:t>		MOV	DL,AL			</a:t>
            </a:r>
          </a:p>
          <a:p>
            <a:pPr>
              <a:lnSpc>
                <a:spcPct val="80000"/>
              </a:lnSpc>
              <a:buFont typeface="Wingdings" panose="05000000000000000000" pitchFamily="2" charset="2"/>
              <a:buNone/>
            </a:pPr>
            <a:r>
              <a:rPr lang="en-US" altLang="en-US" sz="1600" b="1"/>
              <a:t>		JMP	DISPLAY</a:t>
            </a:r>
          </a:p>
          <a:p>
            <a:pPr>
              <a:lnSpc>
                <a:spcPct val="80000"/>
              </a:lnSpc>
              <a:buFont typeface="Wingdings" panose="05000000000000000000" pitchFamily="2" charset="2"/>
              <a:buNone/>
            </a:pPr>
            <a:r>
              <a:rPr lang="en-US" altLang="en-US" sz="1600" b="1"/>
              <a:t>	ELSE_:</a:t>
            </a:r>
          </a:p>
          <a:p>
            <a:pPr>
              <a:lnSpc>
                <a:spcPct val="80000"/>
              </a:lnSpc>
              <a:buFont typeface="Wingdings" panose="05000000000000000000" pitchFamily="2" charset="2"/>
              <a:buNone/>
            </a:pPr>
            <a:r>
              <a:rPr lang="en-US" altLang="en-US" sz="1600" b="1"/>
              <a:t>		MOV	DL,BL</a:t>
            </a:r>
          </a:p>
          <a:p>
            <a:pPr>
              <a:lnSpc>
                <a:spcPct val="80000"/>
              </a:lnSpc>
              <a:buFont typeface="Wingdings" panose="05000000000000000000" pitchFamily="2" charset="2"/>
              <a:buNone/>
            </a:pPr>
            <a:r>
              <a:rPr lang="en-US" altLang="en-US" sz="1600" b="1"/>
              <a:t>	DISPLAY:</a:t>
            </a:r>
          </a:p>
          <a:p>
            <a:pPr>
              <a:lnSpc>
                <a:spcPct val="80000"/>
              </a:lnSpc>
              <a:buFont typeface="Wingdings" panose="05000000000000000000" pitchFamily="2" charset="2"/>
              <a:buNone/>
            </a:pPr>
            <a:r>
              <a:rPr lang="en-US" altLang="en-US" sz="1600" b="1"/>
              <a:t>		INT	21H</a:t>
            </a:r>
          </a:p>
          <a:p>
            <a:pPr>
              <a:lnSpc>
                <a:spcPct val="80000"/>
              </a:lnSpc>
              <a:buFont typeface="Wingdings" panose="05000000000000000000" pitchFamily="2" charset="2"/>
              <a:buNone/>
            </a:pPr>
            <a:r>
              <a:rPr lang="en-US" altLang="en-US" sz="1600" b="1"/>
              <a:t>	END_IF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19C9274D-4A9A-4EA8-A00F-E580B0599AD1}"/>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FE041B8A-6EBC-4F59-B6AF-F0453C051BFA}"/>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4B0171A1-64A3-4E94-BAB9-80475CDE90B0}"/>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27</a:t>
            </a:fld>
            <a:endParaRPr lang="en-US" altLang="en-US"/>
          </a:p>
        </p:txBody>
      </p:sp>
      <p:sp>
        <p:nvSpPr>
          <p:cNvPr id="224258" name="Rectangle 2">
            <a:extLst>
              <a:ext uri="{FF2B5EF4-FFF2-40B4-BE49-F238E27FC236}">
                <a16:creationId xmlns:a16="http://schemas.microsoft.com/office/drawing/2014/main" xmlns="" id="{15131E2A-39A2-4576-AD6A-60C86AE51545}"/>
              </a:ext>
            </a:extLst>
          </p:cNvPr>
          <p:cNvSpPr>
            <a:spLocks noGrp="1" noChangeArrowheads="1"/>
          </p:cNvSpPr>
          <p:nvPr>
            <p:ph type="title" idx="4294967295"/>
          </p:nvPr>
        </p:nvSpPr>
        <p:spPr/>
        <p:txBody>
          <a:bodyPr anchor="ctr"/>
          <a:lstStyle/>
          <a:p>
            <a:r>
              <a:rPr lang="en-US" altLang="en-US" b="1"/>
              <a:t>Rẽ nhánh nhiều hướng</a:t>
            </a:r>
          </a:p>
        </p:txBody>
      </p:sp>
      <p:sp>
        <p:nvSpPr>
          <p:cNvPr id="224259" name="Rectangle 3">
            <a:extLst>
              <a:ext uri="{FF2B5EF4-FFF2-40B4-BE49-F238E27FC236}">
                <a16:creationId xmlns:a16="http://schemas.microsoft.com/office/drawing/2014/main" xmlns="" id="{B916621E-BA56-413F-8818-6217F9CEA4E0}"/>
              </a:ext>
            </a:extLst>
          </p:cNvPr>
          <p:cNvSpPr>
            <a:spLocks noGrp="1" noChangeArrowheads="1"/>
          </p:cNvSpPr>
          <p:nvPr>
            <p:ph idx="4294967295"/>
          </p:nvPr>
        </p:nvSpPr>
        <p:spPr>
          <a:xfrm>
            <a:off x="647699" y="990600"/>
            <a:ext cx="7848600" cy="3385542"/>
          </a:xfrm>
        </p:spPr>
        <p:txBody>
          <a:bodyPr/>
          <a:lstStyle/>
          <a:p>
            <a:pPr indent="515938"/>
            <a:r>
              <a:rPr lang="en-US" altLang="en-US" sz="2200"/>
              <a:t>Case  là một cấu trúc rẽ nhánh nhiều hướng. Có thể dùng để test một thanh ghi hay, biến nào đó hay một biểu thức mà giá trị cụ thể nằm trong 1 vùng các giá trị.   </a:t>
            </a:r>
          </a:p>
          <a:p>
            <a:pPr indent="515938"/>
            <a:r>
              <a:rPr lang="en-US" altLang="en-US" sz="2200"/>
              <a:t>Cấu trúc của CASE như sau :</a:t>
            </a:r>
          </a:p>
          <a:p>
            <a:pPr lvl="1">
              <a:buFont typeface="Wingdings" panose="05000000000000000000" pitchFamily="2" charset="2"/>
              <a:buNone/>
            </a:pPr>
            <a:r>
              <a:rPr lang="en-US" altLang="en-US" sz="2200" b="1">
                <a:solidFill>
                  <a:srgbClr val="990099"/>
                </a:solidFill>
              </a:rPr>
              <a:t>CASE  expression</a:t>
            </a:r>
          </a:p>
          <a:p>
            <a:pPr lvl="1">
              <a:buFont typeface="Wingdings" panose="05000000000000000000" pitchFamily="2" charset="2"/>
              <a:buNone/>
            </a:pPr>
            <a:r>
              <a:rPr lang="en-US" altLang="en-US" sz="2200" b="1">
                <a:solidFill>
                  <a:srgbClr val="990099"/>
                </a:solidFill>
              </a:rPr>
              <a:t>		value_1 : Statements_1</a:t>
            </a:r>
          </a:p>
          <a:p>
            <a:pPr lvl="1">
              <a:buFont typeface="Wingdings" panose="05000000000000000000" pitchFamily="2" charset="2"/>
              <a:buNone/>
            </a:pPr>
            <a:r>
              <a:rPr lang="en-US" altLang="en-US" sz="2200" b="1">
                <a:solidFill>
                  <a:srgbClr val="990099"/>
                </a:solidFill>
              </a:rPr>
              <a:t>		value_2 : Statements_2</a:t>
            </a:r>
          </a:p>
          <a:p>
            <a:pPr lvl="1">
              <a:buFont typeface="Wingdings" panose="05000000000000000000" pitchFamily="2" charset="2"/>
              <a:buNone/>
            </a:pPr>
            <a:r>
              <a:rPr lang="en-US" altLang="en-US" sz="2200" b="1">
                <a:solidFill>
                  <a:srgbClr val="990099"/>
                </a:solidFill>
              </a:rPr>
              <a:t>		.</a:t>
            </a:r>
          </a:p>
          <a:p>
            <a:pPr lvl="1">
              <a:buFont typeface="Wingdings" panose="05000000000000000000" pitchFamily="2" charset="2"/>
              <a:buNone/>
            </a:pPr>
            <a:r>
              <a:rPr lang="en-US" altLang="en-US" sz="2200" b="1">
                <a:solidFill>
                  <a:srgbClr val="990099"/>
                </a:solidFill>
              </a:rPr>
              <a:t>		.	</a:t>
            </a:r>
          </a:p>
          <a:p>
            <a:pPr lvl="1">
              <a:buFont typeface="Wingdings" panose="05000000000000000000" pitchFamily="2" charset="2"/>
              <a:buNone/>
            </a:pPr>
            <a:r>
              <a:rPr lang="en-US" altLang="en-US" sz="2200" b="1">
                <a:solidFill>
                  <a:srgbClr val="990099"/>
                </a:solidFill>
              </a:rPr>
              <a:t>		value_n : Statements_n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xmlns="" id="{C4B5069C-DE66-4875-AB67-C556C42F435F}"/>
              </a:ext>
            </a:extLst>
          </p:cNvPr>
          <p:cNvSpPr>
            <a:spLocks noGrp="1" noChangeArrowheads="1"/>
          </p:cNvSpPr>
          <p:nvPr>
            <p:ph type="title" idx="4294967295"/>
          </p:nvPr>
        </p:nvSpPr>
        <p:spPr/>
        <p:txBody>
          <a:bodyPr anchor="ctr"/>
          <a:lstStyle/>
          <a:p>
            <a:r>
              <a:rPr lang="en-US" altLang="en-US"/>
              <a:t>Ví dụ</a:t>
            </a:r>
          </a:p>
        </p:txBody>
      </p:sp>
      <p:sp>
        <p:nvSpPr>
          <p:cNvPr id="225283" name="Rectangle 3">
            <a:extLst>
              <a:ext uri="{FF2B5EF4-FFF2-40B4-BE49-F238E27FC236}">
                <a16:creationId xmlns:a16="http://schemas.microsoft.com/office/drawing/2014/main" xmlns="" id="{03A70071-0C21-41B3-9D7C-638E13F67D1C}"/>
              </a:ext>
            </a:extLst>
          </p:cNvPr>
          <p:cNvSpPr>
            <a:spLocks noGrp="1" noChangeArrowheads="1"/>
          </p:cNvSpPr>
          <p:nvPr>
            <p:ph idx="4294967295"/>
          </p:nvPr>
        </p:nvSpPr>
        <p:spPr>
          <a:xfrm>
            <a:off x="685799" y="762000"/>
            <a:ext cx="7772400" cy="2954655"/>
          </a:xfrm>
        </p:spPr>
        <p:txBody>
          <a:bodyPr/>
          <a:lstStyle/>
          <a:p>
            <a:pPr lvl="1"/>
            <a:r>
              <a:rPr lang="en-US" altLang="en-US" sz="2400"/>
              <a:t>Nếu AX âm thì đặt -1 vào BX</a:t>
            </a:r>
          </a:p>
          <a:p>
            <a:pPr lvl="1"/>
            <a:r>
              <a:rPr lang="en-US" altLang="en-US" sz="2400"/>
              <a:t>Nếu AX bằng 0 thì đặt 0 vào BX</a:t>
            </a:r>
          </a:p>
          <a:p>
            <a:pPr lvl="1"/>
            <a:r>
              <a:rPr lang="en-US" altLang="en-US" sz="2400"/>
              <a:t>Nếu AX dương thì đặt 1 vào BX</a:t>
            </a:r>
          </a:p>
          <a:p>
            <a:r>
              <a:rPr lang="en-US" altLang="en-US" b="1"/>
              <a:t>Thuật toán : </a:t>
            </a:r>
          </a:p>
          <a:p>
            <a:pPr>
              <a:buFont typeface="Wingdings" panose="05000000000000000000" pitchFamily="2" charset="2"/>
              <a:buNone/>
            </a:pPr>
            <a:r>
              <a:rPr lang="en-US" altLang="en-US" b="1"/>
              <a:t>		CASE  AX</a:t>
            </a:r>
          </a:p>
          <a:p>
            <a:pPr>
              <a:buFont typeface="Wingdings" panose="05000000000000000000" pitchFamily="2" charset="2"/>
              <a:buNone/>
            </a:pPr>
            <a:r>
              <a:rPr lang="en-US" altLang="en-US" b="1"/>
              <a:t>			&lt; 0  put -1 in BX</a:t>
            </a:r>
          </a:p>
          <a:p>
            <a:pPr>
              <a:buFont typeface="Wingdings" panose="05000000000000000000" pitchFamily="2" charset="2"/>
              <a:buNone/>
            </a:pPr>
            <a:r>
              <a:rPr lang="en-US" altLang="en-US" b="1"/>
              <a:t>			= 0  put 0 in BX</a:t>
            </a:r>
          </a:p>
          <a:p>
            <a:pPr>
              <a:buFont typeface="Wingdings" panose="05000000000000000000" pitchFamily="2" charset="2"/>
              <a:buNone/>
            </a:pPr>
            <a:r>
              <a:rPr lang="en-US" altLang="en-US" b="1"/>
              <a:t>			&gt; 0  put 1 in BX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68CAEDB8-5EEE-4FB9-A1D7-114B2AF77F6B}"/>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CEFA53C0-0A46-4251-8791-866D30747379}"/>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BED025C9-A2F2-4403-BE90-4BE2CB140861}"/>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29</a:t>
            </a:fld>
            <a:endParaRPr lang="en-US" altLang="en-US"/>
          </a:p>
        </p:txBody>
      </p:sp>
      <p:sp>
        <p:nvSpPr>
          <p:cNvPr id="226306" name="Rectangle 2">
            <a:extLst>
              <a:ext uri="{FF2B5EF4-FFF2-40B4-BE49-F238E27FC236}">
                <a16:creationId xmlns:a16="http://schemas.microsoft.com/office/drawing/2014/main" xmlns="" id="{F81AF6BB-EC7E-4BC3-AC11-D3B09587E40F}"/>
              </a:ext>
            </a:extLst>
          </p:cNvPr>
          <p:cNvSpPr>
            <a:spLocks noGrp="1" noChangeArrowheads="1"/>
          </p:cNvSpPr>
          <p:nvPr>
            <p:ph type="title" idx="4294967295"/>
          </p:nvPr>
        </p:nvSpPr>
        <p:spPr/>
        <p:txBody>
          <a:bodyPr anchor="ctr"/>
          <a:lstStyle/>
          <a:p>
            <a:r>
              <a:rPr lang="en-US" altLang="en-US" b="1"/>
              <a:t>Cài đặt</a:t>
            </a:r>
          </a:p>
        </p:txBody>
      </p:sp>
      <p:sp>
        <p:nvSpPr>
          <p:cNvPr id="226307" name="Rectangle 3">
            <a:extLst>
              <a:ext uri="{FF2B5EF4-FFF2-40B4-BE49-F238E27FC236}">
                <a16:creationId xmlns:a16="http://schemas.microsoft.com/office/drawing/2014/main" xmlns="" id="{3EC6C082-C4E8-42BC-AB60-461657D9616B}"/>
              </a:ext>
            </a:extLst>
          </p:cNvPr>
          <p:cNvSpPr>
            <a:spLocks noGrp="1" noChangeArrowheads="1"/>
          </p:cNvSpPr>
          <p:nvPr>
            <p:ph idx="4294967295"/>
          </p:nvPr>
        </p:nvSpPr>
        <p:spPr>
          <a:xfrm>
            <a:off x="762000" y="838200"/>
            <a:ext cx="7924800" cy="4495800"/>
          </a:xfrm>
          <a:solidFill>
            <a:srgbClr val="CCECFF"/>
          </a:solidFill>
        </p:spPr>
        <p:txBody>
          <a:bodyPr/>
          <a:lstStyle/>
          <a:p>
            <a:pPr>
              <a:lnSpc>
                <a:spcPct val="90000"/>
              </a:lnSpc>
              <a:buFont typeface="Wingdings" panose="05000000000000000000" pitchFamily="2" charset="2"/>
              <a:buNone/>
            </a:pPr>
            <a:r>
              <a:rPr lang="en-US" altLang="en-US" sz="1600" b="1">
                <a:solidFill>
                  <a:srgbClr val="003300"/>
                </a:solidFill>
              </a:rPr>
              <a:t>; case  AX</a:t>
            </a:r>
          </a:p>
          <a:p>
            <a:pPr>
              <a:lnSpc>
                <a:spcPct val="90000"/>
              </a:lnSpc>
              <a:buFont typeface="Wingdings" panose="05000000000000000000" pitchFamily="2" charset="2"/>
              <a:buNone/>
            </a:pPr>
            <a:r>
              <a:rPr lang="en-US" altLang="en-US" sz="1600" b="1">
                <a:solidFill>
                  <a:srgbClr val="003300"/>
                </a:solidFill>
              </a:rPr>
              <a:t>			CMP	AX,0		; test AX</a:t>
            </a:r>
          </a:p>
          <a:p>
            <a:pPr>
              <a:lnSpc>
                <a:spcPct val="90000"/>
              </a:lnSpc>
              <a:buFont typeface="Wingdings" panose="05000000000000000000" pitchFamily="2" charset="2"/>
              <a:buNone/>
            </a:pPr>
            <a:r>
              <a:rPr lang="en-US" altLang="en-US" sz="1600" b="1">
                <a:solidFill>
                  <a:srgbClr val="003300"/>
                </a:solidFill>
              </a:rPr>
              <a:t>			JL	NEGATIVE	; AX&lt;0</a:t>
            </a:r>
          </a:p>
          <a:p>
            <a:pPr>
              <a:lnSpc>
                <a:spcPct val="90000"/>
              </a:lnSpc>
              <a:buFont typeface="Wingdings" panose="05000000000000000000" pitchFamily="2" charset="2"/>
              <a:buNone/>
            </a:pPr>
            <a:r>
              <a:rPr lang="en-US" altLang="en-US" sz="1600" b="1">
                <a:solidFill>
                  <a:srgbClr val="003300"/>
                </a:solidFill>
              </a:rPr>
              <a:t>			JE	ZERO		; AX=0</a:t>
            </a:r>
          </a:p>
          <a:p>
            <a:pPr>
              <a:lnSpc>
                <a:spcPct val="90000"/>
              </a:lnSpc>
              <a:buFont typeface="Wingdings" panose="05000000000000000000" pitchFamily="2" charset="2"/>
              <a:buNone/>
            </a:pPr>
            <a:r>
              <a:rPr lang="en-US" altLang="en-US" sz="1600" b="1">
                <a:solidFill>
                  <a:srgbClr val="003300"/>
                </a:solidFill>
              </a:rPr>
              <a:t>			JG	POSITIVE	; AX&gt;0</a:t>
            </a:r>
          </a:p>
          <a:p>
            <a:pPr>
              <a:lnSpc>
                <a:spcPct val="90000"/>
              </a:lnSpc>
              <a:buFont typeface="Wingdings" panose="05000000000000000000" pitchFamily="2" charset="2"/>
              <a:buNone/>
            </a:pPr>
            <a:r>
              <a:rPr lang="en-US" altLang="en-US" sz="1600" b="1">
                <a:solidFill>
                  <a:srgbClr val="003300"/>
                </a:solidFill>
              </a:rPr>
              <a:t>	NEGATIVE:</a:t>
            </a:r>
          </a:p>
          <a:p>
            <a:pPr>
              <a:lnSpc>
                <a:spcPct val="90000"/>
              </a:lnSpc>
              <a:buFont typeface="Wingdings" panose="05000000000000000000" pitchFamily="2" charset="2"/>
              <a:buNone/>
            </a:pPr>
            <a:r>
              <a:rPr lang="en-US" altLang="en-US" sz="1600" b="1">
                <a:solidFill>
                  <a:srgbClr val="003300"/>
                </a:solidFill>
              </a:rPr>
              <a:t>			MOV	BX,-1</a:t>
            </a:r>
          </a:p>
          <a:p>
            <a:pPr>
              <a:lnSpc>
                <a:spcPct val="90000"/>
              </a:lnSpc>
              <a:buFont typeface="Wingdings" panose="05000000000000000000" pitchFamily="2" charset="2"/>
              <a:buNone/>
            </a:pPr>
            <a:r>
              <a:rPr lang="en-US" altLang="en-US" sz="1600" b="1">
                <a:solidFill>
                  <a:srgbClr val="003300"/>
                </a:solidFill>
              </a:rPr>
              <a:t>			JMP	END_CASE</a:t>
            </a:r>
            <a:br>
              <a:rPr lang="en-US" altLang="en-US" sz="1600" b="1">
                <a:solidFill>
                  <a:srgbClr val="003300"/>
                </a:solidFill>
              </a:rPr>
            </a:br>
            <a:r>
              <a:rPr lang="en-US" altLang="en-US" sz="1600" b="1">
                <a:solidFill>
                  <a:srgbClr val="003300"/>
                </a:solidFill>
              </a:rPr>
              <a:t>ZERO:	</a:t>
            </a:r>
          </a:p>
          <a:p>
            <a:pPr>
              <a:lnSpc>
                <a:spcPct val="90000"/>
              </a:lnSpc>
              <a:buFont typeface="Wingdings" panose="05000000000000000000" pitchFamily="2" charset="2"/>
              <a:buNone/>
            </a:pPr>
            <a:r>
              <a:rPr lang="en-US" altLang="en-US" sz="1600" b="1">
                <a:solidFill>
                  <a:srgbClr val="003300"/>
                </a:solidFill>
              </a:rPr>
              <a:t>			MOV	BX,0</a:t>
            </a:r>
          </a:p>
          <a:p>
            <a:pPr>
              <a:lnSpc>
                <a:spcPct val="90000"/>
              </a:lnSpc>
              <a:buFont typeface="Wingdings" panose="05000000000000000000" pitchFamily="2" charset="2"/>
              <a:buNone/>
            </a:pPr>
            <a:r>
              <a:rPr lang="en-US" altLang="en-US" sz="1600" b="1">
                <a:solidFill>
                  <a:srgbClr val="003300"/>
                </a:solidFill>
              </a:rPr>
              <a:t>			JMP	END_CASE</a:t>
            </a:r>
            <a:br>
              <a:rPr lang="en-US" altLang="en-US" sz="1600" b="1">
                <a:solidFill>
                  <a:srgbClr val="003300"/>
                </a:solidFill>
              </a:rPr>
            </a:br>
            <a:r>
              <a:rPr lang="en-US" altLang="en-US" sz="1600" b="1">
                <a:solidFill>
                  <a:srgbClr val="003300"/>
                </a:solidFill>
              </a:rPr>
              <a:t>POSITIVE:</a:t>
            </a:r>
            <a:br>
              <a:rPr lang="en-US" altLang="en-US" sz="1600" b="1">
                <a:solidFill>
                  <a:srgbClr val="003300"/>
                </a:solidFill>
              </a:rPr>
            </a:br>
            <a:r>
              <a:rPr lang="en-US" altLang="en-US" sz="1600" b="1">
                <a:solidFill>
                  <a:srgbClr val="003300"/>
                </a:solidFill>
              </a:rPr>
              <a:t>		MOV	BX,1</a:t>
            </a:r>
          </a:p>
          <a:p>
            <a:pPr>
              <a:lnSpc>
                <a:spcPct val="90000"/>
              </a:lnSpc>
              <a:buFont typeface="Wingdings" panose="05000000000000000000" pitchFamily="2" charset="2"/>
              <a:buNone/>
            </a:pPr>
            <a:r>
              <a:rPr lang="en-US" altLang="en-US" sz="1600" b="1">
                <a:solidFill>
                  <a:srgbClr val="003300"/>
                </a:solidFill>
              </a:rPr>
              <a:t>			JMP	END_CASE</a:t>
            </a:r>
          </a:p>
          <a:p>
            <a:pPr>
              <a:lnSpc>
                <a:spcPct val="90000"/>
              </a:lnSpc>
              <a:buFont typeface="Wingdings" panose="05000000000000000000" pitchFamily="2" charset="2"/>
              <a:buNone/>
            </a:pPr>
            <a:r>
              <a:rPr lang="en-US" altLang="en-US" sz="1600" b="1">
                <a:solidFill>
                  <a:srgbClr val="003300"/>
                </a:solidFill>
              </a:rPr>
              <a:t>	END_CASE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3</a:t>
            </a:fld>
            <a:endParaRPr lang="en-US"/>
          </a:p>
        </p:txBody>
      </p:sp>
      <p:pic>
        <p:nvPicPr>
          <p:cNvPr id="6" name="Picture 5"/>
          <p:cNvPicPr>
            <a:picLocks noChangeAspect="1"/>
          </p:cNvPicPr>
          <p:nvPr/>
        </p:nvPicPr>
        <p:blipFill rotWithShape="1">
          <a:blip r:embed="rId2"/>
          <a:srcRect l="138" r="31278" b="17963"/>
          <a:stretch/>
        </p:blipFill>
        <p:spPr>
          <a:xfrm>
            <a:off x="670056" y="284232"/>
            <a:ext cx="7829892" cy="5853521"/>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F83F150A-2743-4A47-966C-C13C881B1DF8}"/>
                  </a:ext>
                </a:extLst>
              </p14:cNvPr>
              <p14:cNvContentPartPr/>
              <p14:nvPr/>
            </p14:nvContentPartPr>
            <p14:xfrm>
              <a:off x="142920" y="342000"/>
              <a:ext cx="8416800" cy="5846040"/>
            </p14:xfrm>
          </p:contentPart>
        </mc:Choice>
        <mc:Fallback xmlns="">
          <p:pic>
            <p:nvPicPr>
              <p:cNvPr id="2" name="Ink 1">
                <a:extLst>
                  <a:ext uri="{FF2B5EF4-FFF2-40B4-BE49-F238E27FC236}">
                    <a16:creationId xmlns:a16="http://schemas.microsoft.com/office/drawing/2014/main" id="{F83F150A-2743-4A47-966C-C13C881B1DF8}"/>
                  </a:ext>
                </a:extLst>
              </p:cNvPr>
              <p:cNvPicPr/>
              <p:nvPr/>
            </p:nvPicPr>
            <p:blipFill>
              <a:blip r:embed="rId4"/>
              <a:stretch>
                <a:fillRect/>
              </a:stretch>
            </p:blipFill>
            <p:spPr>
              <a:xfrm>
                <a:off x="133560" y="332640"/>
                <a:ext cx="8435520" cy="5864760"/>
              </a:xfrm>
              <a:prstGeom prst="rect">
                <a:avLst/>
              </a:prstGeom>
            </p:spPr>
          </p:pic>
        </mc:Fallback>
      </mc:AlternateContent>
    </p:spTree>
    <p:extLst>
      <p:ext uri="{BB962C8B-B14F-4D97-AF65-F5344CB8AC3E}">
        <p14:creationId xmlns:p14="http://schemas.microsoft.com/office/powerpoint/2010/main" val="2729272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xmlns="" id="{3093381F-89C1-457E-A52A-C521BF6A8384}"/>
              </a:ext>
            </a:extLst>
          </p:cNvPr>
          <p:cNvSpPr>
            <a:spLocks noGrp="1" noChangeArrowheads="1"/>
          </p:cNvSpPr>
          <p:nvPr>
            <p:ph type="title" idx="4294967295"/>
          </p:nvPr>
        </p:nvSpPr>
        <p:spPr>
          <a:xfrm>
            <a:off x="685800" y="229518"/>
            <a:ext cx="7772400" cy="369332"/>
          </a:xfrm>
        </p:spPr>
        <p:txBody>
          <a:bodyPr anchor="ctr"/>
          <a:lstStyle/>
          <a:p>
            <a:r>
              <a:rPr lang="en-US" altLang="en-US" b="1"/>
              <a:t>Rẽ nhánh với một tổ hợp các điều kiện</a:t>
            </a:r>
            <a:r>
              <a:rPr lang="en-US" altLang="en-US"/>
              <a:t> </a:t>
            </a:r>
          </a:p>
        </p:txBody>
      </p:sp>
      <p:sp>
        <p:nvSpPr>
          <p:cNvPr id="227331" name="Rectangle 3">
            <a:extLst>
              <a:ext uri="{FF2B5EF4-FFF2-40B4-BE49-F238E27FC236}">
                <a16:creationId xmlns:a16="http://schemas.microsoft.com/office/drawing/2014/main" xmlns="" id="{03368613-35F6-4CAB-9ABB-8F21A5EA85C0}"/>
              </a:ext>
            </a:extLst>
          </p:cNvPr>
          <p:cNvSpPr>
            <a:spLocks noGrp="1" noChangeArrowheads="1"/>
          </p:cNvSpPr>
          <p:nvPr>
            <p:ph idx="4294967295"/>
          </p:nvPr>
        </p:nvSpPr>
        <p:spPr>
          <a:xfrm>
            <a:off x="304800" y="990600"/>
            <a:ext cx="7924800" cy="1711325"/>
          </a:xfrm>
        </p:spPr>
        <p:txBody>
          <a:bodyPr/>
          <a:lstStyle/>
          <a:p>
            <a:r>
              <a:rPr lang="en-US" altLang="en-US"/>
              <a:t>Đôi khi tình trạng rẽ nhánh trong các lệnh IF , CASE cần một tổ hợp các điều kiện  dưới dạng :</a:t>
            </a:r>
          </a:p>
          <a:p>
            <a:pPr>
              <a:buFont typeface="Wingdings" panose="05000000000000000000" pitchFamily="2" charset="2"/>
              <a:buNone/>
            </a:pPr>
            <a:r>
              <a:rPr lang="en-US" altLang="en-US">
                <a:solidFill>
                  <a:srgbClr val="003300"/>
                </a:solidFill>
              </a:rPr>
              <a:t>		</a:t>
            </a:r>
            <a:r>
              <a:rPr lang="en-US" altLang="en-US"/>
              <a:t>Condition_1	</a:t>
            </a:r>
            <a:r>
              <a:rPr lang="en-US" altLang="en-US">
                <a:solidFill>
                  <a:schemeClr val="hlink"/>
                </a:solidFill>
              </a:rPr>
              <a:t>AND</a:t>
            </a:r>
            <a:r>
              <a:rPr lang="en-US" altLang="en-US"/>
              <a:t>	Condition_2</a:t>
            </a:r>
          </a:p>
          <a:p>
            <a:pPr>
              <a:buFont typeface="Wingdings" panose="05000000000000000000" pitchFamily="2" charset="2"/>
              <a:buNone/>
            </a:pPr>
            <a:r>
              <a:rPr lang="en-US" altLang="en-US"/>
              <a:t>		Condition_1	</a:t>
            </a:r>
            <a:r>
              <a:rPr lang="en-US" altLang="en-US">
                <a:solidFill>
                  <a:schemeClr val="hlink"/>
                </a:solidFill>
              </a:rPr>
              <a:t>OR</a:t>
            </a:r>
            <a:r>
              <a:rPr lang="en-US" altLang="en-US"/>
              <a:t>	Condition_2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xmlns="" id="{16CE5287-0CE8-40AE-9875-5BC850A4F398}"/>
              </a:ext>
            </a:extLst>
          </p:cNvPr>
          <p:cNvSpPr>
            <a:spLocks noGrp="1" noChangeArrowheads="1"/>
          </p:cNvSpPr>
          <p:nvPr>
            <p:ph type="title" idx="4294967295"/>
          </p:nvPr>
        </p:nvSpPr>
        <p:spPr>
          <a:xfrm>
            <a:off x="533400" y="773668"/>
            <a:ext cx="8410575" cy="445532"/>
          </a:xfrm>
        </p:spPr>
        <p:txBody>
          <a:bodyPr anchor="ctr"/>
          <a:lstStyle/>
          <a:p>
            <a:r>
              <a:rPr lang="en-US" altLang="en-US" b="0">
                <a:solidFill>
                  <a:schemeClr val="tx1"/>
                </a:solidFill>
              </a:rPr>
              <a:t>Ví dụ 1: Đọc một ký tự và nếu nó là ký tự hoa thì in nó ra màn hình </a:t>
            </a:r>
          </a:p>
        </p:txBody>
      </p:sp>
      <p:sp>
        <p:nvSpPr>
          <p:cNvPr id="228355" name="Rectangle 3">
            <a:extLst>
              <a:ext uri="{FF2B5EF4-FFF2-40B4-BE49-F238E27FC236}">
                <a16:creationId xmlns:a16="http://schemas.microsoft.com/office/drawing/2014/main" xmlns="" id="{8392935F-5C82-49E8-A7F6-D3E700DDF8F0}"/>
              </a:ext>
            </a:extLst>
          </p:cNvPr>
          <p:cNvSpPr>
            <a:spLocks noGrp="1" noChangeArrowheads="1"/>
          </p:cNvSpPr>
          <p:nvPr>
            <p:ph idx="4294967295"/>
          </p:nvPr>
        </p:nvSpPr>
        <p:spPr>
          <a:xfrm>
            <a:off x="738187" y="1371600"/>
            <a:ext cx="8001000" cy="1711325"/>
          </a:xfrm>
        </p:spPr>
        <p:txBody>
          <a:bodyPr/>
          <a:lstStyle/>
          <a:p>
            <a:r>
              <a:rPr lang="en-US" altLang="en-US" b="1"/>
              <a:t>Thuật toán :</a:t>
            </a:r>
          </a:p>
          <a:p>
            <a:pPr lvl="1">
              <a:buFont typeface="Wingdings" panose="05000000000000000000" pitchFamily="2" charset="2"/>
              <a:buNone/>
            </a:pPr>
            <a:r>
              <a:rPr lang="en-US" altLang="en-US" b="1"/>
              <a:t>	Read a character ( into AL)</a:t>
            </a:r>
          </a:p>
          <a:p>
            <a:pPr lvl="1">
              <a:buFont typeface="Wingdings" panose="05000000000000000000" pitchFamily="2" charset="2"/>
              <a:buNone/>
            </a:pPr>
            <a:r>
              <a:rPr lang="en-US" altLang="en-US" b="1"/>
              <a:t>	IF ( ‘A’&lt;= character ) AND ( charater &lt;= ‘Z’) THEN </a:t>
            </a:r>
          </a:p>
          <a:p>
            <a:pPr lvl="1">
              <a:buFont typeface="Wingdings" panose="05000000000000000000" pitchFamily="2" charset="2"/>
              <a:buNone/>
            </a:pPr>
            <a:r>
              <a:rPr lang="en-US" altLang="en-US" b="1"/>
              <a:t>		       display character</a:t>
            </a:r>
          </a:p>
          <a:p>
            <a:pPr lvl="1">
              <a:buFont typeface="Wingdings" panose="05000000000000000000" pitchFamily="2" charset="2"/>
              <a:buNone/>
            </a:pPr>
            <a:r>
              <a:rPr lang="en-US" altLang="en-US" b="1"/>
              <a:t>	END_IF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F1ADBCC6-3ABA-49D0-9890-4EDB88C9556F}"/>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B142BDE7-20F1-4A8A-87EB-7B490E50F659}"/>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50991DA5-2DD4-4AEB-9F8C-202DBFD337A4}"/>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32</a:t>
            </a:fld>
            <a:endParaRPr lang="en-US" altLang="en-US"/>
          </a:p>
        </p:txBody>
      </p:sp>
      <p:sp>
        <p:nvSpPr>
          <p:cNvPr id="229378" name="Rectangle 2">
            <a:extLst>
              <a:ext uri="{FF2B5EF4-FFF2-40B4-BE49-F238E27FC236}">
                <a16:creationId xmlns:a16="http://schemas.microsoft.com/office/drawing/2014/main" xmlns="" id="{8DE38F71-1917-4244-80EB-892D79FE1697}"/>
              </a:ext>
            </a:extLst>
          </p:cNvPr>
          <p:cNvSpPr>
            <a:spLocks noGrp="1" noChangeArrowheads="1"/>
          </p:cNvSpPr>
          <p:nvPr>
            <p:ph type="title" idx="4294967295"/>
          </p:nvPr>
        </p:nvSpPr>
        <p:spPr/>
        <p:txBody>
          <a:bodyPr anchor="ctr"/>
          <a:lstStyle/>
          <a:p>
            <a:r>
              <a:rPr lang="en-US" altLang="en-US" b="1"/>
              <a:t>Cài đặt</a:t>
            </a:r>
          </a:p>
        </p:txBody>
      </p:sp>
      <p:sp>
        <p:nvSpPr>
          <p:cNvPr id="229379" name="Rectangle 3">
            <a:extLst>
              <a:ext uri="{FF2B5EF4-FFF2-40B4-BE49-F238E27FC236}">
                <a16:creationId xmlns:a16="http://schemas.microsoft.com/office/drawing/2014/main" xmlns="" id="{EF525433-4DE3-459A-B20D-AC0FFD95755B}"/>
              </a:ext>
            </a:extLst>
          </p:cNvPr>
          <p:cNvSpPr>
            <a:spLocks noGrp="1" noChangeArrowheads="1"/>
          </p:cNvSpPr>
          <p:nvPr>
            <p:ph idx="4294967295"/>
          </p:nvPr>
        </p:nvSpPr>
        <p:spPr>
          <a:xfrm>
            <a:off x="838200" y="762000"/>
            <a:ext cx="7848600" cy="4876800"/>
          </a:xfrm>
        </p:spPr>
        <p:txBody>
          <a:bodyPr/>
          <a:lstStyle/>
          <a:p>
            <a:pPr>
              <a:lnSpc>
                <a:spcPct val="110000"/>
              </a:lnSpc>
              <a:buFont typeface="Wingdings" panose="05000000000000000000" pitchFamily="2" charset="2"/>
              <a:buNone/>
            </a:pPr>
            <a:r>
              <a:rPr lang="en-US" altLang="en-US" sz="1800" b="1"/>
              <a:t>; read a character</a:t>
            </a:r>
          </a:p>
          <a:p>
            <a:pPr>
              <a:lnSpc>
                <a:spcPct val="110000"/>
              </a:lnSpc>
              <a:buFont typeface="Wingdings" panose="05000000000000000000" pitchFamily="2" charset="2"/>
              <a:buNone/>
            </a:pPr>
            <a:r>
              <a:rPr lang="en-US" altLang="en-US" sz="1800" b="1"/>
              <a:t>		MOV	AH,2</a:t>
            </a:r>
          </a:p>
          <a:p>
            <a:pPr>
              <a:lnSpc>
                <a:spcPct val="110000"/>
              </a:lnSpc>
              <a:buFont typeface="Wingdings" panose="05000000000000000000" pitchFamily="2" charset="2"/>
              <a:buNone/>
            </a:pPr>
            <a:r>
              <a:rPr lang="en-US" altLang="en-US" sz="1800" b="1"/>
              <a:t>		INT	21H		; character in AL</a:t>
            </a:r>
          </a:p>
          <a:p>
            <a:pPr>
              <a:lnSpc>
                <a:spcPct val="110000"/>
              </a:lnSpc>
              <a:buFont typeface="Wingdings" panose="05000000000000000000" pitchFamily="2" charset="2"/>
              <a:buNone/>
            </a:pPr>
            <a:r>
              <a:rPr lang="en-US" altLang="en-US" sz="1800" b="1"/>
              <a:t>;  IF ( ‘A’&lt;= character ) AND ( charater &lt;= ‘Z’)</a:t>
            </a:r>
          </a:p>
          <a:p>
            <a:pPr>
              <a:lnSpc>
                <a:spcPct val="110000"/>
              </a:lnSpc>
              <a:buFont typeface="Wingdings" panose="05000000000000000000" pitchFamily="2" charset="2"/>
              <a:buNone/>
            </a:pPr>
            <a:r>
              <a:rPr lang="en-US" altLang="en-US" sz="1800" b="1"/>
              <a:t>		CMP	AL,’A’		; char &gt;=‘A’?</a:t>
            </a:r>
          </a:p>
          <a:p>
            <a:pPr>
              <a:lnSpc>
                <a:spcPct val="110000"/>
              </a:lnSpc>
              <a:buFont typeface="Wingdings" panose="05000000000000000000" pitchFamily="2" charset="2"/>
              <a:buNone/>
            </a:pPr>
            <a:r>
              <a:rPr lang="en-US" altLang="en-US" sz="1800" b="1"/>
              <a:t>		JNGE	END_IF		; no, exit</a:t>
            </a:r>
          </a:p>
          <a:p>
            <a:pPr>
              <a:lnSpc>
                <a:spcPct val="110000"/>
              </a:lnSpc>
              <a:buFont typeface="Wingdings" panose="05000000000000000000" pitchFamily="2" charset="2"/>
              <a:buNone/>
            </a:pPr>
            <a:r>
              <a:rPr lang="en-US" altLang="en-US" sz="1800" b="1"/>
              <a:t>		CMP	AL,’Z		; char &lt;=‘Z’?</a:t>
            </a:r>
          </a:p>
          <a:p>
            <a:pPr>
              <a:lnSpc>
                <a:spcPct val="110000"/>
              </a:lnSpc>
              <a:buFont typeface="Wingdings" panose="05000000000000000000" pitchFamily="2" charset="2"/>
              <a:buNone/>
            </a:pPr>
            <a:r>
              <a:rPr lang="en-US" altLang="en-US" sz="1800" b="1"/>
              <a:t>		JNLE	END_IF		; no exit</a:t>
            </a:r>
          </a:p>
          <a:p>
            <a:pPr>
              <a:lnSpc>
                <a:spcPct val="110000"/>
              </a:lnSpc>
              <a:buFont typeface="Wingdings" panose="05000000000000000000" pitchFamily="2" charset="2"/>
              <a:buNone/>
            </a:pPr>
            <a:r>
              <a:rPr lang="en-US" altLang="en-US" sz="1800" b="1"/>
              <a:t>; then display it</a:t>
            </a:r>
          </a:p>
          <a:p>
            <a:pPr>
              <a:lnSpc>
                <a:spcPct val="110000"/>
              </a:lnSpc>
              <a:buFont typeface="Wingdings" panose="05000000000000000000" pitchFamily="2" charset="2"/>
              <a:buNone/>
            </a:pPr>
            <a:r>
              <a:rPr lang="en-US" altLang="en-US" sz="1800" b="1"/>
              <a:t>		MOV	DL,AL</a:t>
            </a:r>
          </a:p>
          <a:p>
            <a:pPr>
              <a:lnSpc>
                <a:spcPct val="110000"/>
              </a:lnSpc>
              <a:buFont typeface="Wingdings" panose="05000000000000000000" pitchFamily="2" charset="2"/>
              <a:buNone/>
            </a:pPr>
            <a:r>
              <a:rPr lang="en-US" altLang="en-US" sz="1800" b="1"/>
              <a:t>		MOV	AH,2</a:t>
            </a:r>
          </a:p>
          <a:p>
            <a:pPr>
              <a:lnSpc>
                <a:spcPct val="110000"/>
              </a:lnSpc>
              <a:buFont typeface="Wingdings" panose="05000000000000000000" pitchFamily="2" charset="2"/>
              <a:buNone/>
            </a:pPr>
            <a:r>
              <a:rPr lang="en-US" altLang="en-US" sz="1800" b="1"/>
              <a:t>		INT	21H</a:t>
            </a:r>
          </a:p>
          <a:p>
            <a:pPr>
              <a:lnSpc>
                <a:spcPct val="110000"/>
              </a:lnSpc>
              <a:buFont typeface="Wingdings" panose="05000000000000000000" pitchFamily="2" charset="2"/>
              <a:buNone/>
            </a:pPr>
            <a:r>
              <a:rPr lang="en-US" altLang="en-US" sz="1800" b="1"/>
              <a:t>	END_IF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xmlns="" id="{ED2F7A2A-F2F8-454E-A050-C96B56981D3F}"/>
              </a:ext>
            </a:extLst>
          </p:cNvPr>
          <p:cNvSpPr>
            <a:spLocks noGrp="1" noChangeArrowheads="1"/>
          </p:cNvSpPr>
          <p:nvPr>
            <p:ph type="title" idx="4294967295"/>
          </p:nvPr>
        </p:nvSpPr>
        <p:spPr>
          <a:xfrm>
            <a:off x="381000" y="939561"/>
            <a:ext cx="7848600" cy="738664"/>
          </a:xfrm>
        </p:spPr>
        <p:txBody>
          <a:bodyPr anchor="ctr"/>
          <a:lstStyle/>
          <a:p>
            <a:r>
              <a:rPr lang="en-US" altLang="en-US" b="0">
                <a:solidFill>
                  <a:srgbClr val="00B0F0"/>
                </a:solidFill>
              </a:rPr>
              <a:t>Ví dụ 2: Đọc một ký tự , nếu ký tự đó là ‘Y’ hoặc ‘y’ thì  in nó lên màn hình , ngược lại thì  kết thúc chương trình . </a:t>
            </a:r>
          </a:p>
        </p:txBody>
      </p:sp>
      <p:sp>
        <p:nvSpPr>
          <p:cNvPr id="230403" name="Rectangle 3">
            <a:extLst>
              <a:ext uri="{FF2B5EF4-FFF2-40B4-BE49-F238E27FC236}">
                <a16:creationId xmlns:a16="http://schemas.microsoft.com/office/drawing/2014/main" xmlns="" id="{041403C5-FA1C-4A07-8A0E-654993F382F3}"/>
              </a:ext>
            </a:extLst>
          </p:cNvPr>
          <p:cNvSpPr>
            <a:spLocks noGrp="1" noChangeArrowheads="1"/>
          </p:cNvSpPr>
          <p:nvPr>
            <p:ph idx="4294967295"/>
          </p:nvPr>
        </p:nvSpPr>
        <p:spPr>
          <a:xfrm>
            <a:off x="685800" y="1905000"/>
            <a:ext cx="7772400" cy="2743200"/>
          </a:xfrm>
        </p:spPr>
        <p:txBody>
          <a:bodyPr/>
          <a:lstStyle/>
          <a:p>
            <a:r>
              <a:rPr lang="en-US" altLang="en-US"/>
              <a:t>Thuật toán </a:t>
            </a:r>
          </a:p>
          <a:p>
            <a:pPr>
              <a:buFont typeface="Wingdings" panose="05000000000000000000" pitchFamily="2" charset="2"/>
              <a:buNone/>
            </a:pPr>
            <a:r>
              <a:rPr lang="en-US" altLang="en-US"/>
              <a:t>	Read a charcter ( into AL)</a:t>
            </a:r>
          </a:p>
          <a:p>
            <a:pPr>
              <a:buFont typeface="Wingdings" panose="05000000000000000000" pitchFamily="2" charset="2"/>
              <a:buNone/>
            </a:pPr>
            <a:r>
              <a:rPr lang="en-US" altLang="en-US"/>
              <a:t>	IF ( character =‘Y’) OR ( character=‘y’) THEN	dispplay it</a:t>
            </a:r>
          </a:p>
          <a:p>
            <a:pPr>
              <a:buFont typeface="Wingdings" panose="05000000000000000000" pitchFamily="2" charset="2"/>
              <a:buNone/>
            </a:pPr>
            <a:r>
              <a:rPr lang="en-US" altLang="en-US"/>
              <a:t>	ELSE</a:t>
            </a:r>
          </a:p>
          <a:p>
            <a:pPr>
              <a:buFont typeface="Wingdings" panose="05000000000000000000" pitchFamily="2" charset="2"/>
              <a:buNone/>
            </a:pPr>
            <a:r>
              <a:rPr lang="en-US" altLang="en-US"/>
              <a:t>		terminate the program</a:t>
            </a:r>
          </a:p>
          <a:p>
            <a:pPr>
              <a:buFont typeface="Wingdings" panose="05000000000000000000" pitchFamily="2" charset="2"/>
              <a:buNone/>
            </a:pPr>
            <a:r>
              <a:rPr lang="en-US" altLang="en-US"/>
              <a:t>	END_IF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4015CB6E-ADD3-4C49-BD94-297341C77B2F}"/>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37521C1E-995B-4D7C-8892-92BBABD6A6C1}"/>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E8A3D473-B6F5-40AB-A8DF-D683C1C16F37}"/>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34</a:t>
            </a:fld>
            <a:endParaRPr lang="en-US" altLang="en-US"/>
          </a:p>
        </p:txBody>
      </p:sp>
      <p:sp>
        <p:nvSpPr>
          <p:cNvPr id="231426" name="Rectangle 2">
            <a:extLst>
              <a:ext uri="{FF2B5EF4-FFF2-40B4-BE49-F238E27FC236}">
                <a16:creationId xmlns:a16="http://schemas.microsoft.com/office/drawing/2014/main" xmlns="" id="{DDC15828-A417-4871-80B3-38DF6DCD4E2E}"/>
              </a:ext>
            </a:extLst>
          </p:cNvPr>
          <p:cNvSpPr>
            <a:spLocks noGrp="1" noChangeArrowheads="1"/>
          </p:cNvSpPr>
          <p:nvPr>
            <p:ph type="title" idx="4294967295"/>
          </p:nvPr>
        </p:nvSpPr>
        <p:spPr/>
        <p:txBody>
          <a:bodyPr anchor="ctr"/>
          <a:lstStyle/>
          <a:p>
            <a:r>
              <a:rPr lang="en-US" altLang="en-US"/>
              <a:t>Cài đặt</a:t>
            </a:r>
          </a:p>
        </p:txBody>
      </p:sp>
      <p:sp>
        <p:nvSpPr>
          <p:cNvPr id="231427" name="Rectangle 3">
            <a:extLst>
              <a:ext uri="{FF2B5EF4-FFF2-40B4-BE49-F238E27FC236}">
                <a16:creationId xmlns:a16="http://schemas.microsoft.com/office/drawing/2014/main" xmlns="" id="{305B8331-137A-467C-BE61-318C2A180060}"/>
              </a:ext>
            </a:extLst>
          </p:cNvPr>
          <p:cNvSpPr>
            <a:spLocks noGrp="1" noChangeArrowheads="1"/>
          </p:cNvSpPr>
          <p:nvPr>
            <p:ph idx="4294967295"/>
          </p:nvPr>
        </p:nvSpPr>
        <p:spPr>
          <a:xfrm>
            <a:off x="685799" y="914400"/>
            <a:ext cx="7772400" cy="4654550"/>
          </a:xfrm>
          <a:solidFill>
            <a:srgbClr val="CCECFF"/>
          </a:solidFill>
        </p:spPr>
        <p:txBody>
          <a:bodyPr/>
          <a:lstStyle/>
          <a:p>
            <a:pPr>
              <a:buFont typeface="Wingdings" panose="05000000000000000000" pitchFamily="2" charset="2"/>
              <a:buNone/>
            </a:pPr>
            <a:r>
              <a:rPr lang="en-US" altLang="en-US" sz="1400" b="1"/>
              <a:t>; read a character</a:t>
            </a:r>
          </a:p>
          <a:p>
            <a:pPr>
              <a:buFont typeface="Wingdings" panose="05000000000000000000" pitchFamily="2" charset="2"/>
              <a:buNone/>
            </a:pPr>
            <a:r>
              <a:rPr lang="en-US" altLang="en-US" sz="1400" b="1"/>
              <a:t>		MOV	AH,2</a:t>
            </a:r>
          </a:p>
          <a:p>
            <a:pPr>
              <a:buFont typeface="Wingdings" panose="05000000000000000000" pitchFamily="2" charset="2"/>
              <a:buNone/>
            </a:pPr>
            <a:r>
              <a:rPr lang="en-US" altLang="en-US" sz="1400" b="1"/>
              <a:t>		INT	21H		; character in AL</a:t>
            </a:r>
          </a:p>
          <a:p>
            <a:pPr>
              <a:buFont typeface="Wingdings" panose="05000000000000000000" pitchFamily="2" charset="2"/>
              <a:buNone/>
            </a:pPr>
            <a:r>
              <a:rPr lang="en-US" altLang="en-US" sz="1400" b="1"/>
              <a:t>;  IF (  character =‘y’ ) OR ( charater = ‘Y’)</a:t>
            </a:r>
          </a:p>
          <a:p>
            <a:pPr>
              <a:buFont typeface="Wingdings" panose="05000000000000000000" pitchFamily="2" charset="2"/>
              <a:buNone/>
            </a:pPr>
            <a:r>
              <a:rPr lang="en-US" altLang="en-US" sz="1400" b="1"/>
              <a:t>		CMP	AL,’y’		; char =‘y’?</a:t>
            </a:r>
          </a:p>
          <a:p>
            <a:pPr>
              <a:buFont typeface="Wingdings" panose="05000000000000000000" pitchFamily="2" charset="2"/>
              <a:buNone/>
            </a:pPr>
            <a:r>
              <a:rPr lang="en-US" altLang="en-US" sz="1400" b="1"/>
              <a:t>		JE	THEN		;yes , goto display it</a:t>
            </a:r>
          </a:p>
          <a:p>
            <a:pPr>
              <a:buFont typeface="Wingdings" panose="05000000000000000000" pitchFamily="2" charset="2"/>
              <a:buNone/>
            </a:pPr>
            <a:r>
              <a:rPr lang="en-US" altLang="en-US" sz="1400" b="1"/>
              <a:t>		CMP	AL,’Y’		; char =‘Y’?</a:t>
            </a:r>
          </a:p>
          <a:p>
            <a:pPr>
              <a:buFont typeface="Wingdings" panose="05000000000000000000" pitchFamily="2" charset="2"/>
              <a:buNone/>
            </a:pPr>
            <a:r>
              <a:rPr lang="en-US" altLang="en-US" sz="1400" b="1"/>
              <a:t>		JE	THEN		; yes , goto display it</a:t>
            </a:r>
          </a:p>
          <a:p>
            <a:pPr>
              <a:buFont typeface="Wingdings" panose="05000000000000000000" pitchFamily="2" charset="2"/>
              <a:buNone/>
            </a:pPr>
            <a:r>
              <a:rPr lang="en-US" altLang="en-US" sz="1400" b="1"/>
              <a:t>		JMP	ELSE_		;no , terminate</a:t>
            </a:r>
          </a:p>
          <a:p>
            <a:pPr>
              <a:buFont typeface="Wingdings" panose="05000000000000000000" pitchFamily="2" charset="2"/>
              <a:buNone/>
            </a:pPr>
            <a:r>
              <a:rPr lang="en-US" altLang="en-US" sz="1400" b="1"/>
              <a:t>	THEN :</a:t>
            </a:r>
          </a:p>
          <a:p>
            <a:pPr>
              <a:buFont typeface="Wingdings" panose="05000000000000000000" pitchFamily="2" charset="2"/>
              <a:buNone/>
            </a:pPr>
            <a:r>
              <a:rPr lang="en-US" altLang="en-US" sz="1400" b="1"/>
              <a:t>		MOV	DL,AL</a:t>
            </a:r>
          </a:p>
          <a:p>
            <a:pPr>
              <a:buFont typeface="Wingdings" panose="05000000000000000000" pitchFamily="2" charset="2"/>
              <a:buNone/>
            </a:pPr>
            <a:r>
              <a:rPr lang="en-US" altLang="en-US" sz="1400" b="1"/>
              <a:t>		MOV	AH,2</a:t>
            </a:r>
          </a:p>
          <a:p>
            <a:pPr>
              <a:buFont typeface="Wingdings" panose="05000000000000000000" pitchFamily="2" charset="2"/>
              <a:buNone/>
            </a:pPr>
            <a:r>
              <a:rPr lang="en-US" altLang="en-US" sz="1400" b="1"/>
              <a:t>		INT	21H</a:t>
            </a:r>
          </a:p>
          <a:p>
            <a:pPr>
              <a:buFont typeface="Wingdings" panose="05000000000000000000" pitchFamily="2" charset="2"/>
              <a:buNone/>
            </a:pPr>
            <a:r>
              <a:rPr lang="en-US" altLang="en-US" sz="1400" b="1"/>
              <a:t>		JMP	END_IF</a:t>
            </a:r>
          </a:p>
          <a:p>
            <a:pPr>
              <a:buFont typeface="Wingdings" panose="05000000000000000000" pitchFamily="2" charset="2"/>
              <a:buNone/>
            </a:pPr>
            <a:r>
              <a:rPr lang="en-US" altLang="en-US" sz="1400" b="1"/>
              <a:t>	ELSE_:</a:t>
            </a:r>
          </a:p>
          <a:p>
            <a:pPr>
              <a:buFont typeface="Wingdings" panose="05000000000000000000" pitchFamily="2" charset="2"/>
              <a:buNone/>
            </a:pPr>
            <a:r>
              <a:rPr lang="en-US" altLang="en-US" sz="1400" b="1"/>
              <a:t>		MOV	AH,4CH</a:t>
            </a:r>
          </a:p>
          <a:p>
            <a:pPr>
              <a:buFont typeface="Wingdings" panose="05000000000000000000" pitchFamily="2" charset="2"/>
              <a:buNone/>
            </a:pPr>
            <a:r>
              <a:rPr lang="en-US" altLang="en-US" sz="1400" b="1"/>
              <a:t>		INT	21h</a:t>
            </a:r>
          </a:p>
          <a:p>
            <a:pPr>
              <a:buFont typeface="Wingdings" panose="05000000000000000000" pitchFamily="2" charset="2"/>
              <a:buNone/>
            </a:pPr>
            <a:r>
              <a:rPr lang="en-US" altLang="en-US" sz="1400" b="1"/>
              <a:t>	END_IF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DE05BC3E-CA36-4867-83A4-BB7690D946C9}"/>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A57980BD-A3A8-4BF5-8F08-D56E24069F4C}"/>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240EDE2B-AC7C-493F-B4C3-E18AF739D197}"/>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35</a:t>
            </a:fld>
            <a:endParaRPr lang="en-US" altLang="en-US"/>
          </a:p>
        </p:txBody>
      </p:sp>
      <p:sp>
        <p:nvSpPr>
          <p:cNvPr id="232450" name="Rectangle 2">
            <a:extLst>
              <a:ext uri="{FF2B5EF4-FFF2-40B4-BE49-F238E27FC236}">
                <a16:creationId xmlns:a16="http://schemas.microsoft.com/office/drawing/2014/main" xmlns="" id="{8CAB7F48-63FF-4606-B604-5981DEFF73FC}"/>
              </a:ext>
            </a:extLst>
          </p:cNvPr>
          <p:cNvSpPr>
            <a:spLocks noGrp="1" noChangeArrowheads="1"/>
          </p:cNvSpPr>
          <p:nvPr>
            <p:ph type="title" idx="4294967295"/>
          </p:nvPr>
        </p:nvSpPr>
        <p:spPr/>
        <p:txBody>
          <a:bodyPr anchor="ctr"/>
          <a:lstStyle/>
          <a:p>
            <a:r>
              <a:rPr lang="en-US" altLang="en-US" b="1"/>
              <a:t>Cấu trúc lặp</a:t>
            </a:r>
            <a:r>
              <a:rPr lang="en-US" altLang="en-US"/>
              <a:t> </a:t>
            </a:r>
          </a:p>
        </p:txBody>
      </p:sp>
      <p:sp>
        <p:nvSpPr>
          <p:cNvPr id="232451" name="Rectangle 3">
            <a:extLst>
              <a:ext uri="{FF2B5EF4-FFF2-40B4-BE49-F238E27FC236}">
                <a16:creationId xmlns:a16="http://schemas.microsoft.com/office/drawing/2014/main" xmlns="" id="{858360F5-84F4-4EB3-95BF-D8365C4B6001}"/>
              </a:ext>
            </a:extLst>
          </p:cNvPr>
          <p:cNvSpPr>
            <a:spLocks noGrp="1" noChangeArrowheads="1"/>
          </p:cNvSpPr>
          <p:nvPr>
            <p:ph idx="4294967295"/>
          </p:nvPr>
        </p:nvSpPr>
        <p:spPr/>
        <p:txBody>
          <a:bodyPr/>
          <a:lstStyle/>
          <a:p>
            <a:r>
              <a:rPr lang="en-US" altLang="en-US"/>
              <a:t>Một vòng lặp gồm nhiều lệnh được lặp lại , số lần lặp phụ thuộc điều kiện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5D56EC7E-7670-4B23-B4CF-E1152D3EAF8E}"/>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1F3B1F19-99C5-432A-84CD-D1CDA3B09704}"/>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7092EC78-FE55-45BA-9813-10BE9D4FD72B}"/>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36</a:t>
            </a:fld>
            <a:endParaRPr lang="en-US" altLang="en-US"/>
          </a:p>
        </p:txBody>
      </p:sp>
      <p:sp>
        <p:nvSpPr>
          <p:cNvPr id="233474" name="Rectangle 2">
            <a:extLst>
              <a:ext uri="{FF2B5EF4-FFF2-40B4-BE49-F238E27FC236}">
                <a16:creationId xmlns:a16="http://schemas.microsoft.com/office/drawing/2014/main" xmlns="" id="{F424F2F9-0F1E-4B3F-BE3A-14985520E2F3}"/>
              </a:ext>
            </a:extLst>
          </p:cNvPr>
          <p:cNvSpPr>
            <a:spLocks noGrp="1" noChangeArrowheads="1"/>
          </p:cNvSpPr>
          <p:nvPr>
            <p:ph type="title" idx="4294967295"/>
          </p:nvPr>
        </p:nvSpPr>
        <p:spPr/>
        <p:txBody>
          <a:bodyPr anchor="ctr"/>
          <a:lstStyle/>
          <a:p>
            <a:r>
              <a:rPr lang="en-US" altLang="en-US"/>
              <a:t>Vòng </a:t>
            </a:r>
            <a:r>
              <a:rPr lang="en-US" altLang="en-US" b="1"/>
              <a:t>FOR</a:t>
            </a:r>
            <a:r>
              <a:rPr lang="en-US" altLang="en-US"/>
              <a:t> </a:t>
            </a:r>
          </a:p>
        </p:txBody>
      </p:sp>
      <p:sp>
        <p:nvSpPr>
          <p:cNvPr id="233475" name="Rectangle 3">
            <a:extLst>
              <a:ext uri="{FF2B5EF4-FFF2-40B4-BE49-F238E27FC236}">
                <a16:creationId xmlns:a16="http://schemas.microsoft.com/office/drawing/2014/main" xmlns="" id="{87E4BB7F-B8B5-4726-8CB0-4210BB23E40C}"/>
              </a:ext>
            </a:extLst>
          </p:cNvPr>
          <p:cNvSpPr>
            <a:spLocks noGrp="1" noChangeArrowheads="1"/>
          </p:cNvSpPr>
          <p:nvPr>
            <p:ph idx="4294967295"/>
          </p:nvPr>
        </p:nvSpPr>
        <p:spPr>
          <a:xfrm>
            <a:off x="876299" y="914400"/>
            <a:ext cx="7391400" cy="4267200"/>
          </a:xfrm>
        </p:spPr>
        <p:txBody>
          <a:bodyPr/>
          <a:lstStyle/>
          <a:p>
            <a:pPr>
              <a:lnSpc>
                <a:spcPct val="110000"/>
              </a:lnSpc>
            </a:pPr>
            <a:r>
              <a:rPr lang="en-US" altLang="en-US" sz="2000"/>
              <a:t>Lệnh LOOP có thể dùng để thực hiện vòng FOR . </a:t>
            </a:r>
          </a:p>
          <a:p>
            <a:pPr>
              <a:lnSpc>
                <a:spcPct val="110000"/>
              </a:lnSpc>
              <a:buFont typeface="Wingdings" panose="05000000000000000000" pitchFamily="2" charset="2"/>
              <a:buNone/>
            </a:pPr>
            <a:r>
              <a:rPr lang="en-US" altLang="en-US" sz="2000"/>
              <a:t>		    LOOP	destination_label</a:t>
            </a:r>
          </a:p>
          <a:p>
            <a:pPr>
              <a:lnSpc>
                <a:spcPct val="110000"/>
              </a:lnSpc>
            </a:pPr>
            <a:r>
              <a:rPr lang="en-US" altLang="en-US" sz="2000"/>
              <a:t>Số đếm cho vòng lặp là thanh ghi CX mà ban đầu nó được gán 1 giá trị nào đó . Khi lệnh LOOP được thực hiện CX sẽ tự động giảm đi 1 . Nếu CX chưa bằng 0 thì  vòng lặp được thực hiện tiếp tục . Nếu CX=0 lệnh sau lệnh LOOP được thực hiện </a:t>
            </a:r>
          </a:p>
          <a:p>
            <a:pPr>
              <a:lnSpc>
                <a:spcPct val="110000"/>
              </a:lnSpc>
            </a:pPr>
            <a:r>
              <a:rPr lang="en-US" altLang="en-US" sz="2000"/>
              <a:t>Lưu ý rằng  vòng FOR cũng như lệnh LOOP thực hiện ít nhất là 1 lần. Do đó nếu ban đầu CX=0 thì vòng  lặp sẽ làm cho CX=FFFH, tức là thực hiện lặp đến 65535 lần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98894785-F5C4-4BF8-BCD4-14A5D5969AAA}"/>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51A2E1EC-4BE0-4B08-B689-FD6DC358D84A}"/>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E20B5A1E-8A24-4C50-8245-831804860B07}"/>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37</a:t>
            </a:fld>
            <a:endParaRPr lang="en-US" altLang="en-US"/>
          </a:p>
        </p:txBody>
      </p:sp>
      <p:sp>
        <p:nvSpPr>
          <p:cNvPr id="234498" name="Rectangle 2">
            <a:extLst>
              <a:ext uri="{FF2B5EF4-FFF2-40B4-BE49-F238E27FC236}">
                <a16:creationId xmlns:a16="http://schemas.microsoft.com/office/drawing/2014/main" xmlns="" id="{CF1C79E3-0A19-47D9-A3A6-EE4DE16387DC}"/>
              </a:ext>
            </a:extLst>
          </p:cNvPr>
          <p:cNvSpPr>
            <a:spLocks noGrp="1" noChangeArrowheads="1"/>
          </p:cNvSpPr>
          <p:nvPr>
            <p:ph type="title" idx="4294967295"/>
          </p:nvPr>
        </p:nvSpPr>
        <p:spPr>
          <a:xfrm>
            <a:off x="1366838" y="915988"/>
            <a:ext cx="7577137" cy="609600"/>
          </a:xfrm>
        </p:spPr>
        <p:txBody>
          <a:bodyPr anchor="ctr"/>
          <a:lstStyle/>
          <a:p>
            <a:r>
              <a:rPr lang="en-US" altLang="en-US" sz="2400"/>
              <a:t>Ví dụ : Dùng vòng lặp in ra 1 hàng 80 dấu ‘*’ </a:t>
            </a:r>
          </a:p>
        </p:txBody>
      </p:sp>
      <p:sp>
        <p:nvSpPr>
          <p:cNvPr id="234499" name="Rectangle 3">
            <a:extLst>
              <a:ext uri="{FF2B5EF4-FFF2-40B4-BE49-F238E27FC236}">
                <a16:creationId xmlns:a16="http://schemas.microsoft.com/office/drawing/2014/main" xmlns="" id="{1970BBA6-4C07-4DED-A732-AB68D3198F7A}"/>
              </a:ext>
            </a:extLst>
          </p:cNvPr>
          <p:cNvSpPr>
            <a:spLocks noGrp="1" noChangeArrowheads="1"/>
          </p:cNvSpPr>
          <p:nvPr>
            <p:ph idx="4294967295"/>
          </p:nvPr>
        </p:nvSpPr>
        <p:spPr/>
        <p:txBody>
          <a:bodyPr/>
          <a:lstStyle/>
          <a:p>
            <a:pPr>
              <a:buFont typeface="Wingdings" panose="05000000000000000000" pitchFamily="2" charset="2"/>
              <a:buNone/>
            </a:pPr>
            <a:r>
              <a:rPr lang="en-US" altLang="en-US"/>
              <a:t>		MOV	CX,80		; CX chứa số lần lặp</a:t>
            </a:r>
          </a:p>
          <a:p>
            <a:pPr>
              <a:buFont typeface="Wingdings" panose="05000000000000000000" pitchFamily="2" charset="2"/>
              <a:buNone/>
            </a:pPr>
            <a:r>
              <a:rPr lang="en-US" altLang="en-US"/>
              <a:t>		MOV	AH,2		; hàm xuất ký tự</a:t>
            </a:r>
          </a:p>
          <a:p>
            <a:pPr>
              <a:buFont typeface="Wingdings" panose="05000000000000000000" pitchFamily="2" charset="2"/>
              <a:buNone/>
            </a:pPr>
            <a:r>
              <a:rPr lang="en-US" altLang="en-US"/>
              <a:t>		MOV	DL,’*’		; DL chưá ký tự ‘*’</a:t>
            </a:r>
          </a:p>
          <a:p>
            <a:pPr>
              <a:buFont typeface="Wingdings" panose="05000000000000000000" pitchFamily="2" charset="2"/>
              <a:buNone/>
            </a:pPr>
            <a:r>
              <a:rPr lang="en-US" altLang="en-US"/>
              <a:t>	TOP:</a:t>
            </a:r>
          </a:p>
          <a:p>
            <a:pPr>
              <a:buFont typeface="Wingdings" panose="05000000000000000000" pitchFamily="2" charset="2"/>
              <a:buNone/>
            </a:pPr>
            <a:r>
              <a:rPr lang="en-US" altLang="en-US"/>
              <a:t>		INT	21h		; in dấu ‘*’</a:t>
            </a:r>
          </a:p>
          <a:p>
            <a:pPr>
              <a:buFont typeface="Wingdings" panose="05000000000000000000" pitchFamily="2" charset="2"/>
              <a:buNone/>
            </a:pPr>
            <a:r>
              <a:rPr lang="en-US" altLang="en-US"/>
              <a:t>	LOOP	TOP		; lặp 80 lần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xmlns="" id="{C4F481FA-EE11-47F7-BE41-1CAD81ED8484}"/>
              </a:ext>
            </a:extLst>
          </p:cNvPr>
          <p:cNvSpPr>
            <a:spLocks noGrp="1"/>
          </p:cNvSpPr>
          <p:nvPr>
            <p:ph type="dt" sz="half" idx="10"/>
          </p:nvPr>
        </p:nvSpPr>
        <p:spPr bwMode="auto">
          <a:xfrm>
            <a:off x="381000" y="632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0EE195A-7A8D-4ED0-A515-5E447878A7AD}" type="datetime1">
              <a:rPr lang="en-US" altLang="en-US" smtClean="0"/>
              <a:pPr/>
              <a:t>11/10/2020</a:t>
            </a:fld>
            <a:endParaRPr lang="en-US" altLang="en-US"/>
          </a:p>
        </p:txBody>
      </p:sp>
      <p:sp>
        <p:nvSpPr>
          <p:cNvPr id="5" name="Footer Placeholder 2">
            <a:extLst>
              <a:ext uri="{FF2B5EF4-FFF2-40B4-BE49-F238E27FC236}">
                <a16:creationId xmlns:a16="http://schemas.microsoft.com/office/drawing/2014/main" xmlns="" id="{87427F51-8771-4208-B5BF-1AC7D308FAD0}"/>
              </a:ext>
            </a:extLst>
          </p:cNvPr>
          <p:cNvSpPr>
            <a:spLocks noGrp="1"/>
          </p:cNvSpPr>
          <p:nvPr>
            <p:ph type="ftr" sz="quarter" idx="11"/>
          </p:nvPr>
        </p:nvSpPr>
        <p:spPr bwMode="auto">
          <a:xfrm>
            <a:off x="19050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Chương 4: Lập trình hợp ngữ</a:t>
            </a:r>
          </a:p>
        </p:txBody>
      </p:sp>
      <p:sp>
        <p:nvSpPr>
          <p:cNvPr id="6" name="Slide Number Placeholder 3">
            <a:extLst>
              <a:ext uri="{FF2B5EF4-FFF2-40B4-BE49-F238E27FC236}">
                <a16:creationId xmlns:a16="http://schemas.microsoft.com/office/drawing/2014/main" xmlns="" id="{6E4AC865-9A8A-4036-B916-A10CC5C7011A}"/>
              </a:ext>
            </a:extLst>
          </p:cNvPr>
          <p:cNvSpPr>
            <a:spLocks noGrp="1"/>
          </p:cNvSpPr>
          <p:nvPr>
            <p:ph type="sldNum" sz="quarter" idx="12"/>
          </p:nvPr>
        </p:nvSpPr>
        <p:spPr bwMode="auto">
          <a:xfrm>
            <a:off x="7620000" y="6324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3AA220C2-5537-47F1-95C6-B2E281EAFEF0}" type="slidenum">
              <a:rPr lang="en-US" altLang="en-US" smtClean="0"/>
              <a:pPr/>
              <a:t>38</a:t>
            </a:fld>
            <a:endParaRPr lang="en-US" altLang="en-US"/>
          </a:p>
        </p:txBody>
      </p:sp>
      <p:sp>
        <p:nvSpPr>
          <p:cNvPr id="235522" name="Rectangle 2">
            <a:extLst>
              <a:ext uri="{FF2B5EF4-FFF2-40B4-BE49-F238E27FC236}">
                <a16:creationId xmlns:a16="http://schemas.microsoft.com/office/drawing/2014/main" xmlns="" id="{EBFBE282-7607-4721-B1A6-270C752C5970}"/>
              </a:ext>
            </a:extLst>
          </p:cNvPr>
          <p:cNvSpPr>
            <a:spLocks noGrp="1" noChangeArrowheads="1"/>
          </p:cNvSpPr>
          <p:nvPr>
            <p:ph type="title" idx="4294967295"/>
          </p:nvPr>
        </p:nvSpPr>
        <p:spPr/>
        <p:txBody>
          <a:bodyPr anchor="ctr"/>
          <a:lstStyle/>
          <a:p>
            <a:r>
              <a:rPr lang="en-US" altLang="en-US" b="1"/>
              <a:t>Vòng WHILE</a:t>
            </a:r>
            <a:r>
              <a:rPr lang="en-US" altLang="en-US"/>
              <a:t> </a:t>
            </a:r>
          </a:p>
        </p:txBody>
      </p:sp>
      <p:sp>
        <p:nvSpPr>
          <p:cNvPr id="235523" name="Rectangle 3">
            <a:extLst>
              <a:ext uri="{FF2B5EF4-FFF2-40B4-BE49-F238E27FC236}">
                <a16:creationId xmlns:a16="http://schemas.microsoft.com/office/drawing/2014/main" xmlns="" id="{72D35976-49E0-469A-951D-5111089A7EBB}"/>
              </a:ext>
            </a:extLst>
          </p:cNvPr>
          <p:cNvSpPr>
            <a:spLocks noGrp="1" noChangeArrowheads="1"/>
          </p:cNvSpPr>
          <p:nvPr>
            <p:ph idx="4294967295"/>
          </p:nvPr>
        </p:nvSpPr>
        <p:spPr/>
        <p:txBody>
          <a:bodyPr/>
          <a:lstStyle/>
          <a:p>
            <a:r>
              <a:rPr lang="en-US" altLang="en-US">
                <a:solidFill>
                  <a:srgbClr val="003300"/>
                </a:solidFill>
              </a:rPr>
              <a:t>Vòng WHILE phụ thuộc vào 1 điều kiện .Nếu điều kiện đúng thì  thực hiện vòng  WHILE . Vì vậy nếu điều kiện sai thì vòng WHILE không thực hiện gì cả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xmlns="" id="{8938956E-DCC4-4C0F-A61D-3F9FB985E5D8}"/>
              </a:ext>
            </a:extLst>
          </p:cNvPr>
          <p:cNvSpPr>
            <a:spLocks noGrp="1" noChangeArrowheads="1"/>
          </p:cNvSpPr>
          <p:nvPr>
            <p:ph type="title" idx="4294967295"/>
          </p:nvPr>
        </p:nvSpPr>
        <p:spPr>
          <a:xfrm>
            <a:off x="381001" y="623121"/>
            <a:ext cx="8610600" cy="738664"/>
          </a:xfrm>
        </p:spPr>
        <p:txBody>
          <a:bodyPr anchor="ctr"/>
          <a:lstStyle/>
          <a:p>
            <a:r>
              <a:rPr lang="en-US" altLang="en-US" b="0" u="sng">
                <a:solidFill>
                  <a:srgbClr val="00B0F0"/>
                </a:solidFill>
              </a:rPr>
              <a:t>Ví dụ :</a:t>
            </a:r>
            <a:r>
              <a:rPr lang="en-US" altLang="en-US" b="0">
                <a:solidFill>
                  <a:srgbClr val="00B0F0"/>
                </a:solidFill>
              </a:rPr>
              <a:t> Viết đoạn mã để đếm số ký tự  được nhập vào trên cùng một hàng .</a:t>
            </a:r>
          </a:p>
        </p:txBody>
      </p:sp>
      <p:sp>
        <p:nvSpPr>
          <p:cNvPr id="236547" name="Rectangle 3">
            <a:extLst>
              <a:ext uri="{FF2B5EF4-FFF2-40B4-BE49-F238E27FC236}">
                <a16:creationId xmlns:a16="http://schemas.microsoft.com/office/drawing/2014/main" xmlns="" id="{86D0C283-699D-477E-8C70-4B761297C46F}"/>
              </a:ext>
            </a:extLst>
          </p:cNvPr>
          <p:cNvSpPr>
            <a:spLocks noGrp="1" noChangeArrowheads="1"/>
          </p:cNvSpPr>
          <p:nvPr>
            <p:ph idx="4294967295"/>
          </p:nvPr>
        </p:nvSpPr>
        <p:spPr>
          <a:xfrm>
            <a:off x="806245" y="1278202"/>
            <a:ext cx="7848600" cy="4956677"/>
          </a:xfrm>
        </p:spPr>
        <p:txBody>
          <a:bodyPr/>
          <a:lstStyle/>
          <a:p>
            <a:pPr>
              <a:buFont typeface="Wingdings" panose="05000000000000000000" pitchFamily="2" charset="2"/>
              <a:buNone/>
            </a:pPr>
            <a:r>
              <a:rPr lang="en-US" altLang="en-US"/>
              <a:t>			MOV	DX,0		; DX để đếm số ký tự</a:t>
            </a:r>
          </a:p>
          <a:p>
            <a:pPr>
              <a:buFont typeface="Wingdings" panose="05000000000000000000" pitchFamily="2" charset="2"/>
              <a:buNone/>
            </a:pPr>
            <a:r>
              <a:rPr lang="en-US" altLang="en-US"/>
              <a:t>			MOV	AH,1		; hàm đọc 1 ký tự</a:t>
            </a:r>
          </a:p>
          <a:p>
            <a:pPr>
              <a:buFont typeface="Wingdings" panose="05000000000000000000" pitchFamily="2" charset="2"/>
              <a:buNone/>
            </a:pPr>
            <a:r>
              <a:rPr lang="en-US" altLang="en-US"/>
              <a:t>			INT	21h		; đọc ký tự vào AL</a:t>
            </a:r>
          </a:p>
          <a:p>
            <a:pPr>
              <a:buFont typeface="Wingdings" panose="05000000000000000000" pitchFamily="2" charset="2"/>
              <a:buNone/>
            </a:pPr>
            <a:r>
              <a:rPr lang="en-US" altLang="en-US"/>
              <a:t>WHILE_:</a:t>
            </a:r>
          </a:p>
          <a:p>
            <a:pPr>
              <a:buFont typeface="Wingdings" panose="05000000000000000000" pitchFamily="2" charset="2"/>
              <a:buNone/>
            </a:pPr>
            <a:r>
              <a:rPr lang="en-US" altLang="en-US"/>
              <a:t>			CMP	AL,0DH	; có phải là ký tự CR?</a:t>
            </a:r>
          </a:p>
          <a:p>
            <a:pPr>
              <a:buFont typeface="Wingdings" panose="05000000000000000000" pitchFamily="2" charset="2"/>
              <a:buNone/>
            </a:pPr>
            <a:r>
              <a:rPr lang="en-US" altLang="en-US"/>
              <a:t>			JE	END_WHILE	; đúng , thoát</a:t>
            </a:r>
          </a:p>
          <a:p>
            <a:pPr>
              <a:buFont typeface="Wingdings" panose="05000000000000000000" pitchFamily="2" charset="2"/>
              <a:buNone/>
            </a:pPr>
            <a:r>
              <a:rPr lang="en-US" altLang="en-US"/>
              <a:t>			INC	DX		; tăng DX lên 1</a:t>
            </a:r>
          </a:p>
          <a:p>
            <a:pPr>
              <a:buFont typeface="Wingdings" panose="05000000000000000000" pitchFamily="2" charset="2"/>
              <a:buNone/>
            </a:pPr>
            <a:r>
              <a:rPr lang="en-US" altLang="en-US"/>
              <a:t>			INT	21h		; đọc ký tự</a:t>
            </a:r>
          </a:p>
          <a:p>
            <a:pPr>
              <a:buFont typeface="Wingdings" panose="05000000000000000000" pitchFamily="2" charset="2"/>
              <a:buNone/>
            </a:pPr>
            <a:r>
              <a:rPr lang="en-US" altLang="en-US"/>
              <a:t>			JMP	WHILE_	; lặp</a:t>
            </a:r>
          </a:p>
          <a:p>
            <a:pPr>
              <a:buFont typeface="Wingdings" panose="05000000000000000000" pitchFamily="2" charset="2"/>
              <a:buNone/>
            </a:pPr>
            <a:r>
              <a:rPr lang="en-US" altLang="en-US"/>
              <a:t>END_WHILE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9" y="1066800"/>
            <a:ext cx="7934960" cy="2147511"/>
          </a:xfrm>
        </p:spPr>
        <p:txBody>
          <a:bodyPr/>
          <a:lstStyle/>
          <a:p>
            <a:pPr marL="342900" indent="-342900">
              <a:lnSpc>
                <a:spcPct val="150000"/>
              </a:lnSpc>
              <a:buFont typeface="Wingdings" panose="05000000000000000000" pitchFamily="2" charset="2"/>
              <a:buChar char="Ø"/>
            </a:pPr>
            <a:r>
              <a:rPr lang="en-US"/>
              <a:t> Khái niệm về ngôn ngữ ASSEMBLY</a:t>
            </a:r>
          </a:p>
          <a:p>
            <a:pPr marL="342900" indent="-342900">
              <a:lnSpc>
                <a:spcPct val="150000"/>
              </a:lnSpc>
              <a:buFont typeface="Wingdings" panose="05000000000000000000" pitchFamily="2" charset="2"/>
              <a:buChar char="Ø"/>
            </a:pPr>
            <a:r>
              <a:rPr lang="en-US"/>
              <a:t> Khuôn dạng chỉ thị ngôn ngữ ASSEMBLY</a:t>
            </a:r>
          </a:p>
          <a:p>
            <a:pPr marL="342900" indent="-342900">
              <a:lnSpc>
                <a:spcPct val="150000"/>
              </a:lnSpc>
              <a:buFont typeface="Wingdings" panose="05000000000000000000" pitchFamily="2" charset="2"/>
              <a:buChar char="Ø"/>
            </a:pPr>
            <a:r>
              <a:rPr lang="en-US"/>
              <a:t> So sánh ngôn ngữ Assembly và ngôn ngữ bậc cao</a:t>
            </a:r>
          </a:p>
          <a:p>
            <a:pPr marL="342900" indent="-342900">
              <a:lnSpc>
                <a:spcPct val="150000"/>
              </a:lnSpc>
              <a:buFont typeface="Wingdings" panose="05000000000000000000" pitchFamily="2" charset="2"/>
              <a:buChar char="Ø"/>
            </a:pPr>
            <a:r>
              <a:rPr lang="en-US"/>
              <a:t> Một số lệnh cơ bản</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4</a:t>
            </a:fld>
            <a:endParaRPr lang="en-US"/>
          </a:p>
        </p:txBody>
      </p:sp>
    </p:spTree>
    <p:extLst>
      <p:ext uri="{BB962C8B-B14F-4D97-AF65-F5344CB8AC3E}">
        <p14:creationId xmlns:p14="http://schemas.microsoft.com/office/powerpoint/2010/main" val="3695690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lệnh vào ra</a:t>
            </a:r>
          </a:p>
        </p:txBody>
      </p:sp>
      <p:sp>
        <p:nvSpPr>
          <p:cNvPr id="3" name="Content Placeholder 2"/>
          <p:cNvSpPr>
            <a:spLocks noGrp="1"/>
          </p:cNvSpPr>
          <p:nvPr>
            <p:ph idx="1"/>
          </p:nvPr>
        </p:nvSpPr>
        <p:spPr>
          <a:xfrm>
            <a:off x="604519" y="1066800"/>
            <a:ext cx="7934960" cy="2215991"/>
          </a:xfrm>
        </p:spPr>
        <p:txBody>
          <a:bodyPr/>
          <a:lstStyle/>
          <a:p>
            <a:pPr marL="342900" indent="-342900">
              <a:buFont typeface="Wingdings" panose="05000000000000000000" pitchFamily="2" charset="2"/>
              <a:buChar char="Ø"/>
            </a:pPr>
            <a:r>
              <a:rPr lang="en-US"/>
              <a:t> Lệnh INT (</a:t>
            </a:r>
            <a:r>
              <a:rPr lang="en-US" b="1"/>
              <a:t>Int</a:t>
            </a:r>
            <a:r>
              <a:rPr lang="en-US"/>
              <a:t>errupt) được dung để gọi các chương trình ngắt của BIOS</a:t>
            </a:r>
          </a:p>
          <a:p>
            <a:pPr marL="201168" lvl="1" indent="0">
              <a:buNone/>
            </a:pPr>
            <a:r>
              <a:rPr lang="en-US" sz="2400">
                <a:solidFill>
                  <a:srgbClr val="00B0F0"/>
                </a:solidFill>
              </a:rPr>
              <a:t>	INT 	số hiệu ngắt</a:t>
            </a:r>
          </a:p>
          <a:p>
            <a:pPr marL="342900" indent="-342900">
              <a:buFont typeface="Wingdings" panose="05000000000000000000" pitchFamily="2" charset="2"/>
              <a:buChar char="Ø"/>
            </a:pPr>
            <a:r>
              <a:rPr lang="en-US"/>
              <a:t> Ngắt 21h được dung để gọi rất nhiều hàm của DOS</a:t>
            </a:r>
          </a:p>
          <a:p>
            <a:pPr marL="342900" indent="-342900">
              <a:buFont typeface="Wingdings" panose="05000000000000000000" pitchFamily="2" charset="2"/>
              <a:buChar char="Ø"/>
            </a:pPr>
            <a:r>
              <a:rPr lang="en-US"/>
              <a:t> Mỗi hàm được gọi bằng cách đặt số hàm vào thanh ghi AH và gọi INT  21h</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40</a:t>
            </a:fld>
            <a:endParaRPr lang="en-US"/>
          </a:p>
        </p:txBody>
      </p:sp>
    </p:spTree>
    <p:extLst>
      <p:ext uri="{BB962C8B-B14F-4D97-AF65-F5344CB8AC3E}">
        <p14:creationId xmlns:p14="http://schemas.microsoft.com/office/powerpoint/2010/main" val="1338067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lệnh vào ra (tiếp)</a:t>
            </a:r>
          </a:p>
        </p:txBody>
      </p:sp>
      <p:sp>
        <p:nvSpPr>
          <p:cNvPr id="3" name="Content Placeholder 2"/>
          <p:cNvSpPr>
            <a:spLocks noGrp="1"/>
          </p:cNvSpPr>
          <p:nvPr>
            <p:ph idx="1"/>
          </p:nvPr>
        </p:nvSpPr>
        <p:spPr/>
        <p:txBody>
          <a:bodyPr/>
          <a:lstStyle/>
          <a:p>
            <a:r>
              <a:rPr lang="en-US"/>
              <a:t> Các hàm của ngắt 21h thường sử dụng:</a:t>
            </a:r>
          </a:p>
          <a:p>
            <a:endParaRPr lang="en-US"/>
          </a:p>
          <a:p>
            <a:endParaRPr lang="en-US"/>
          </a:p>
          <a:p>
            <a:endParaRPr lang="en-US"/>
          </a:p>
          <a:p>
            <a:pPr marL="0" indent="0">
              <a:buNone/>
            </a:pPr>
            <a:r>
              <a:rPr lang="en-US"/>
              <a:t> </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41</a:t>
            </a:fld>
            <a:endParaRPr lang="en-US"/>
          </a:p>
        </p:txBody>
      </p:sp>
      <p:graphicFrame>
        <p:nvGraphicFramePr>
          <p:cNvPr id="7" name="Table 6"/>
          <p:cNvGraphicFramePr>
            <a:graphicFrameLocks noGrp="1"/>
          </p:cNvGraphicFramePr>
          <p:nvPr/>
        </p:nvGraphicFramePr>
        <p:xfrm>
          <a:off x="604519" y="1652517"/>
          <a:ext cx="7586403" cy="3318130"/>
        </p:xfrm>
        <a:graphic>
          <a:graphicData uri="http://schemas.openxmlformats.org/drawingml/2006/table">
            <a:tbl>
              <a:tblPr firstRow="1" firstCol="1" bandRow="1">
                <a:tableStyleId>{5C22544A-7EE6-4342-B048-85BDC9FD1C3A}</a:tableStyleId>
              </a:tblPr>
              <a:tblGrid>
                <a:gridCol w="1369096">
                  <a:extLst>
                    <a:ext uri="{9D8B030D-6E8A-4147-A177-3AD203B41FA5}">
                      <a16:colId xmlns:a16="http://schemas.microsoft.com/office/drawing/2014/main" xmlns="" val="20000"/>
                    </a:ext>
                  </a:extLst>
                </a:gridCol>
                <a:gridCol w="6217307">
                  <a:extLst>
                    <a:ext uri="{9D8B030D-6E8A-4147-A177-3AD203B41FA5}">
                      <a16:colId xmlns:a16="http://schemas.microsoft.com/office/drawing/2014/main" xmlns="" val="20001"/>
                    </a:ext>
                  </a:extLst>
                </a:gridCol>
              </a:tblGrid>
              <a:tr h="312571">
                <a:tc gridSpan="2">
                  <a:txBody>
                    <a:bodyPr/>
                    <a:lstStyle/>
                    <a:p>
                      <a:pPr marL="0" marR="0" indent="0" algn="ctr">
                        <a:lnSpc>
                          <a:spcPct val="107000"/>
                        </a:lnSpc>
                        <a:spcBef>
                          <a:spcPts val="0"/>
                        </a:spcBef>
                        <a:spcAft>
                          <a:spcPts val="0"/>
                        </a:spcAft>
                      </a:pPr>
                      <a:r>
                        <a:rPr lang="en-US" sz="2400">
                          <a:effectLst/>
                        </a:rPr>
                        <a:t>Ngắt 21h: </a:t>
                      </a:r>
                      <a:endParaRPr lang="en-US" sz="2400">
                        <a:solidFill>
                          <a:srgbClr val="000000"/>
                        </a:solidFill>
                        <a:effectLst/>
                        <a:latin typeface="Times New Roman" panose="02020603050405020304" pitchFamily="18" charset="0"/>
                        <a:ea typeface="Times New Roman" panose="02020603050405020304" pitchFamily="18" charset="0"/>
                      </a:endParaRPr>
                    </a:p>
                  </a:txBody>
                  <a:tcPr marL="35560" marR="0" marT="37465" marB="0"/>
                </a:tc>
                <a:tc hMerge="1">
                  <a:txBody>
                    <a:bodyPr/>
                    <a:lstStyle/>
                    <a:p>
                      <a:endParaRPr lang="en-US"/>
                    </a:p>
                  </a:txBody>
                  <a:tcPr/>
                </a:tc>
                <a:extLst>
                  <a:ext uri="{0D108BD9-81ED-4DB2-BD59-A6C34878D82A}">
                    <a16:rowId xmlns:a16="http://schemas.microsoft.com/office/drawing/2014/main" xmlns="" val="10000"/>
                  </a:ext>
                </a:extLst>
              </a:tr>
              <a:tr h="313445">
                <a:tc>
                  <a:txBody>
                    <a:bodyPr/>
                    <a:lstStyle/>
                    <a:p>
                      <a:pPr marL="74295" marR="0" indent="0" algn="l">
                        <a:lnSpc>
                          <a:spcPct val="107000"/>
                        </a:lnSpc>
                        <a:spcBef>
                          <a:spcPts val="0"/>
                        </a:spcBef>
                        <a:spcAft>
                          <a:spcPts val="0"/>
                        </a:spcAft>
                      </a:pPr>
                      <a:r>
                        <a:rPr lang="en-US" sz="2400">
                          <a:effectLst/>
                        </a:rPr>
                        <a:t>AH </a:t>
                      </a:r>
                      <a:endParaRPr lang="en-US" sz="2400">
                        <a:solidFill>
                          <a:srgbClr val="000000"/>
                        </a:solidFill>
                        <a:effectLst/>
                        <a:latin typeface="Times New Roman" panose="02020603050405020304" pitchFamily="18" charset="0"/>
                        <a:ea typeface="Times New Roman" panose="02020603050405020304" pitchFamily="18" charset="0"/>
                      </a:endParaRPr>
                    </a:p>
                  </a:txBody>
                  <a:tcPr marL="35560" marR="0" marT="37465" marB="0"/>
                </a:tc>
                <a:tc>
                  <a:txBody>
                    <a:bodyPr/>
                    <a:lstStyle/>
                    <a:p>
                      <a:pPr marL="1270" marR="0" indent="0" algn="ctr">
                        <a:lnSpc>
                          <a:spcPct val="107000"/>
                        </a:lnSpc>
                        <a:spcBef>
                          <a:spcPts val="0"/>
                        </a:spcBef>
                        <a:spcAft>
                          <a:spcPts val="0"/>
                        </a:spcAft>
                      </a:pPr>
                      <a:r>
                        <a:rPr lang="en-US" sz="2400">
                          <a:effectLst/>
                        </a:rPr>
                        <a:t>Ý nghĩa </a:t>
                      </a:r>
                      <a:endParaRPr lang="en-US" sz="2400">
                        <a:solidFill>
                          <a:srgbClr val="000000"/>
                        </a:solidFill>
                        <a:effectLst/>
                        <a:latin typeface="Times New Roman" panose="02020603050405020304" pitchFamily="18" charset="0"/>
                        <a:ea typeface="Times New Roman" panose="02020603050405020304" pitchFamily="18" charset="0"/>
                      </a:endParaRPr>
                    </a:p>
                  </a:txBody>
                  <a:tcPr marL="35560" marR="0" marT="37465" marB="0"/>
                </a:tc>
                <a:extLst>
                  <a:ext uri="{0D108BD9-81ED-4DB2-BD59-A6C34878D82A}">
                    <a16:rowId xmlns:a16="http://schemas.microsoft.com/office/drawing/2014/main" xmlns="" val="10001"/>
                  </a:ext>
                </a:extLst>
              </a:tr>
              <a:tr h="313445">
                <a:tc>
                  <a:txBody>
                    <a:bodyPr/>
                    <a:lstStyle/>
                    <a:p>
                      <a:pPr marL="0" marR="1270" indent="0" algn="ctr">
                        <a:lnSpc>
                          <a:spcPct val="107000"/>
                        </a:lnSpc>
                        <a:spcBef>
                          <a:spcPts val="0"/>
                        </a:spcBef>
                        <a:spcAft>
                          <a:spcPts val="0"/>
                        </a:spcAft>
                      </a:pPr>
                      <a:r>
                        <a:rPr lang="en-US" sz="2400">
                          <a:effectLst/>
                        </a:rPr>
                        <a:t>1 </a:t>
                      </a:r>
                      <a:endParaRPr lang="en-US" sz="2400">
                        <a:solidFill>
                          <a:srgbClr val="000000"/>
                        </a:solidFill>
                        <a:effectLst/>
                        <a:latin typeface="Times New Roman" panose="02020603050405020304" pitchFamily="18" charset="0"/>
                        <a:ea typeface="Times New Roman" panose="02020603050405020304" pitchFamily="18" charset="0"/>
                      </a:endParaRPr>
                    </a:p>
                  </a:txBody>
                  <a:tcPr marL="35560" marR="0" marT="37465" marB="0"/>
                </a:tc>
                <a:tc>
                  <a:txBody>
                    <a:bodyPr/>
                    <a:lstStyle/>
                    <a:p>
                      <a:pPr marL="0" marR="0" indent="0" algn="l">
                        <a:lnSpc>
                          <a:spcPct val="107000"/>
                        </a:lnSpc>
                        <a:spcBef>
                          <a:spcPts val="0"/>
                        </a:spcBef>
                        <a:spcAft>
                          <a:spcPts val="0"/>
                        </a:spcAft>
                      </a:pPr>
                      <a:r>
                        <a:rPr lang="en-US" sz="2400">
                          <a:effectLst/>
                        </a:rPr>
                        <a:t>Đọc 1 ký tự từ bàn phím, KQ lưu trong AL, nếu chưa bấm, chờ bằng được </a:t>
                      </a:r>
                      <a:endParaRPr lang="en-US" sz="2400">
                        <a:solidFill>
                          <a:srgbClr val="000000"/>
                        </a:solidFill>
                        <a:effectLst/>
                        <a:latin typeface="Times New Roman" panose="02020603050405020304" pitchFamily="18" charset="0"/>
                        <a:ea typeface="Times New Roman" panose="02020603050405020304" pitchFamily="18" charset="0"/>
                      </a:endParaRPr>
                    </a:p>
                  </a:txBody>
                  <a:tcPr marL="35560" marR="0" marT="37465" marB="0"/>
                </a:tc>
                <a:extLst>
                  <a:ext uri="{0D108BD9-81ED-4DB2-BD59-A6C34878D82A}">
                    <a16:rowId xmlns:a16="http://schemas.microsoft.com/office/drawing/2014/main" xmlns="" val="10002"/>
                  </a:ext>
                </a:extLst>
              </a:tr>
              <a:tr h="474096">
                <a:tc>
                  <a:txBody>
                    <a:bodyPr/>
                    <a:lstStyle/>
                    <a:p>
                      <a:pPr marL="0" marR="1270" indent="0" algn="ctr">
                        <a:lnSpc>
                          <a:spcPct val="107000"/>
                        </a:lnSpc>
                        <a:spcBef>
                          <a:spcPts val="0"/>
                        </a:spcBef>
                        <a:spcAft>
                          <a:spcPts val="0"/>
                        </a:spcAft>
                      </a:pPr>
                      <a:r>
                        <a:rPr lang="en-US" sz="2400">
                          <a:effectLst/>
                        </a:rPr>
                        <a:t>2 </a:t>
                      </a:r>
                      <a:endParaRPr lang="en-US" sz="2400">
                        <a:solidFill>
                          <a:srgbClr val="000000"/>
                        </a:solidFill>
                        <a:effectLst/>
                        <a:latin typeface="Times New Roman" panose="02020603050405020304" pitchFamily="18" charset="0"/>
                        <a:ea typeface="Times New Roman" panose="02020603050405020304" pitchFamily="18" charset="0"/>
                      </a:endParaRPr>
                    </a:p>
                  </a:txBody>
                  <a:tcPr marL="35560" marR="0" marT="37465" marB="0"/>
                </a:tc>
                <a:tc>
                  <a:txBody>
                    <a:bodyPr/>
                    <a:lstStyle/>
                    <a:p>
                      <a:pPr marL="0" marR="1445260" indent="0" algn="l">
                        <a:lnSpc>
                          <a:spcPct val="107000"/>
                        </a:lnSpc>
                        <a:spcBef>
                          <a:spcPts val="0"/>
                        </a:spcBef>
                        <a:spcAft>
                          <a:spcPts val="0"/>
                        </a:spcAft>
                      </a:pPr>
                      <a:r>
                        <a:rPr lang="en-US" sz="2400">
                          <a:effectLst/>
                        </a:rPr>
                        <a:t>In 1 ký tự ra màn hình, DL=Ký tự cần in, sau khi in: AL=DL </a:t>
                      </a:r>
                      <a:endParaRPr lang="en-US" sz="2400">
                        <a:solidFill>
                          <a:srgbClr val="000000"/>
                        </a:solidFill>
                        <a:effectLst/>
                        <a:latin typeface="Times New Roman" panose="02020603050405020304" pitchFamily="18" charset="0"/>
                        <a:ea typeface="Times New Roman" panose="02020603050405020304" pitchFamily="18" charset="0"/>
                      </a:endParaRPr>
                    </a:p>
                  </a:txBody>
                  <a:tcPr marL="35560" marR="0" marT="37465" marB="0"/>
                </a:tc>
                <a:extLst>
                  <a:ext uri="{0D108BD9-81ED-4DB2-BD59-A6C34878D82A}">
                    <a16:rowId xmlns:a16="http://schemas.microsoft.com/office/drawing/2014/main" xmlns="" val="10003"/>
                  </a:ext>
                </a:extLst>
              </a:tr>
              <a:tr h="333821">
                <a:tc>
                  <a:txBody>
                    <a:bodyPr/>
                    <a:lstStyle/>
                    <a:p>
                      <a:pPr marL="0" marR="1270" indent="0" algn="ctr">
                        <a:lnSpc>
                          <a:spcPct val="107000"/>
                        </a:lnSpc>
                        <a:spcBef>
                          <a:spcPts val="0"/>
                        </a:spcBef>
                        <a:spcAft>
                          <a:spcPts val="0"/>
                        </a:spcAft>
                      </a:pPr>
                      <a:r>
                        <a:rPr lang="en-US" sz="2400">
                          <a:effectLst/>
                        </a:rPr>
                        <a:t>9 </a:t>
                      </a:r>
                      <a:endParaRPr lang="en-US" sz="2400">
                        <a:solidFill>
                          <a:srgbClr val="000000"/>
                        </a:solidFill>
                        <a:effectLst/>
                        <a:latin typeface="Times New Roman" panose="02020603050405020304" pitchFamily="18" charset="0"/>
                        <a:ea typeface="Times New Roman" panose="02020603050405020304" pitchFamily="18" charset="0"/>
                      </a:endParaRPr>
                    </a:p>
                  </a:txBody>
                  <a:tcPr marL="35560" marR="0" marT="37465" marB="0"/>
                </a:tc>
                <a:tc>
                  <a:txBody>
                    <a:bodyPr/>
                    <a:lstStyle/>
                    <a:p>
                      <a:pPr marL="0" marR="45085" indent="0" algn="l">
                        <a:lnSpc>
                          <a:spcPct val="107000"/>
                        </a:lnSpc>
                        <a:spcBef>
                          <a:spcPts val="0"/>
                        </a:spcBef>
                        <a:spcAft>
                          <a:spcPts val="0"/>
                        </a:spcAft>
                      </a:pPr>
                      <a:r>
                        <a:rPr lang="en-US" sz="2400">
                          <a:effectLst/>
                        </a:rPr>
                        <a:t>In một xâu ký tự, được trỏ bởi DX, xâu ký tự phải kết thúc bằng ‘$’ </a:t>
                      </a:r>
                      <a:endParaRPr lang="en-US" sz="2400">
                        <a:solidFill>
                          <a:srgbClr val="000000"/>
                        </a:solidFill>
                        <a:effectLst/>
                        <a:latin typeface="Times New Roman" panose="02020603050405020304" pitchFamily="18" charset="0"/>
                        <a:ea typeface="Times New Roman" panose="02020603050405020304" pitchFamily="18" charset="0"/>
                      </a:endParaRPr>
                    </a:p>
                  </a:txBody>
                  <a:tcPr marL="35560" marR="0" marT="37465"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487708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Lập trình Assembly cho 80x86</a:t>
            </a:r>
          </a:p>
        </p:txBody>
      </p:sp>
      <p:sp>
        <p:nvSpPr>
          <p:cNvPr id="3" name="Content Placeholder 2"/>
          <p:cNvSpPr>
            <a:spLocks noGrp="1"/>
          </p:cNvSpPr>
          <p:nvPr>
            <p:ph idx="1"/>
          </p:nvPr>
        </p:nvSpPr>
        <p:spPr>
          <a:xfrm>
            <a:off x="604519" y="1066800"/>
            <a:ext cx="7934960" cy="2954655"/>
          </a:xfrm>
        </p:spPr>
        <p:txBody>
          <a:bodyPr/>
          <a:lstStyle/>
          <a:p>
            <a:pPr marL="342900" indent="-342900" algn="just">
              <a:buFont typeface="Wingdings" panose="05000000000000000000" pitchFamily="2" charset="2"/>
              <a:buChar char="Ø"/>
            </a:pPr>
            <a:r>
              <a:rPr lang="en-US">
                <a:solidFill>
                  <a:srgbClr val="C00000"/>
                </a:solidFill>
                <a:effectLst>
                  <a:outerShdw blurRad="38100" dist="38100" dir="2700000" algn="tl">
                    <a:srgbClr val="000000">
                      <a:alpha val="43137"/>
                    </a:srgbClr>
                  </a:outerShdw>
                </a:effectLst>
              </a:rPr>
              <a:t> Công cụ: emu8086, radASM</a:t>
            </a:r>
          </a:p>
          <a:p>
            <a:pPr marL="342900" indent="-342900" algn="just">
              <a:buFont typeface="Wingdings" panose="05000000000000000000" pitchFamily="2" charset="2"/>
              <a:buChar char="Ø"/>
            </a:pPr>
            <a:r>
              <a:rPr lang="en-US">
                <a:solidFill>
                  <a:srgbClr val="C00000"/>
                </a:solidFill>
                <a:effectLst>
                  <a:outerShdw blurRad="38100" dist="38100" dir="2700000" algn="tl">
                    <a:srgbClr val="000000">
                      <a:alpha val="43137"/>
                    </a:srgbClr>
                  </a:outerShdw>
                </a:effectLst>
              </a:rPr>
              <a:t> Chương trình emu8086 là chương trình lập trình mô phỏng cho 8086 (tương thích Intel và AMD) bao gồm bộ dịch ASM và giáo trình (tiếng anh) cho người mới bắt đầu. Chương trình có thể chạy hết hoặc chạy từng bước, ta có thể nhìn thấy các thanh ghi, bộ nhớ, stack, biến,… </a:t>
            </a:r>
          </a:p>
          <a:p>
            <a:endParaRPr lang="en-US">
              <a:solidFill>
                <a:srgbClr val="C0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42</a:t>
            </a:fld>
            <a:endParaRPr lang="en-US"/>
          </a:p>
        </p:txBody>
      </p:sp>
    </p:spTree>
    <p:extLst>
      <p:ext uri="{BB962C8B-B14F-4D97-AF65-F5344CB8AC3E}">
        <p14:creationId xmlns:p14="http://schemas.microsoft.com/office/powerpoint/2010/main" val="29530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4214" y="216160"/>
            <a:ext cx="3141980" cy="383540"/>
          </a:xfrm>
          <a:prstGeom prst="rect">
            <a:avLst/>
          </a:prstGeom>
        </p:spPr>
        <p:txBody>
          <a:bodyPr vert="horz" wrap="square" lIns="0" tIns="0" rIns="0" bIns="0" rtlCol="0">
            <a:spAutoFit/>
          </a:bodyPr>
          <a:lstStyle/>
          <a:p>
            <a:pPr marL="12700">
              <a:lnSpc>
                <a:spcPct val="100000"/>
              </a:lnSpc>
            </a:pPr>
            <a:r>
              <a:rPr spc="-5" dirty="0"/>
              <a:t>Minh họa </a:t>
            </a:r>
            <a:r>
              <a:rPr dirty="0"/>
              <a:t>trên </a:t>
            </a:r>
            <a:r>
              <a:rPr spc="-5" dirty="0"/>
              <a:t>BXL</a:t>
            </a:r>
            <a:r>
              <a:rPr spc="-70" dirty="0"/>
              <a:t> </a:t>
            </a:r>
            <a:r>
              <a:rPr dirty="0"/>
              <a:t>x86</a:t>
            </a:r>
          </a:p>
        </p:txBody>
      </p:sp>
      <p:sp>
        <p:nvSpPr>
          <p:cNvPr id="3" name="object 3"/>
          <p:cNvSpPr txBox="1"/>
          <p:nvPr/>
        </p:nvSpPr>
        <p:spPr>
          <a:xfrm>
            <a:off x="1508918" y="952556"/>
            <a:ext cx="6278880" cy="1038225"/>
          </a:xfrm>
          <a:prstGeom prst="rect">
            <a:avLst/>
          </a:prstGeom>
        </p:spPr>
        <p:txBody>
          <a:bodyPr vert="horz" wrap="square" lIns="0" tIns="0" rIns="0" bIns="0" rtlCol="0">
            <a:spAutoFit/>
          </a:bodyPr>
          <a:lstStyle/>
          <a:p>
            <a:pPr algn="ctr">
              <a:lnSpc>
                <a:spcPct val="100000"/>
              </a:lnSpc>
            </a:pPr>
            <a:r>
              <a:rPr sz="2400" spc="-5" dirty="0">
                <a:solidFill>
                  <a:srgbClr val="0000FF"/>
                </a:solidFill>
                <a:latin typeface="Arial"/>
                <a:cs typeface="Arial"/>
              </a:rPr>
              <a:t>Minh họa BXL 8086 trên phần mềm mô</a:t>
            </a:r>
            <a:r>
              <a:rPr sz="2400" spc="30" dirty="0">
                <a:solidFill>
                  <a:srgbClr val="0000FF"/>
                </a:solidFill>
                <a:latin typeface="Arial"/>
                <a:cs typeface="Arial"/>
              </a:rPr>
              <a:t> </a:t>
            </a:r>
            <a:r>
              <a:rPr sz="2400" spc="-10" dirty="0">
                <a:solidFill>
                  <a:srgbClr val="0000FF"/>
                </a:solidFill>
                <a:latin typeface="Arial"/>
                <a:cs typeface="Arial"/>
              </a:rPr>
              <a:t>phỏng</a:t>
            </a:r>
            <a:endParaRPr sz="2400">
              <a:latin typeface="Arial"/>
              <a:cs typeface="Arial"/>
            </a:endParaRPr>
          </a:p>
          <a:p>
            <a:pPr marL="635" algn="ctr">
              <a:lnSpc>
                <a:spcPct val="100000"/>
              </a:lnSpc>
              <a:spcBef>
                <a:spcPts val="825"/>
              </a:spcBef>
            </a:pPr>
            <a:r>
              <a:rPr sz="3600" spc="-5" dirty="0">
                <a:solidFill>
                  <a:srgbClr val="0000FF"/>
                </a:solidFill>
                <a:latin typeface="Arial"/>
                <a:cs typeface="Arial"/>
              </a:rPr>
              <a:t>Emu0886</a:t>
            </a:r>
            <a:endParaRPr sz="3600">
              <a:latin typeface="Arial"/>
              <a:cs typeface="Arial"/>
            </a:endParaRPr>
          </a:p>
        </p:txBody>
      </p:sp>
      <p:pic>
        <p:nvPicPr>
          <p:cNvPr id="4" name="Picture 3" descr="Kết quả hình ảnh cho utt">
            <a:extLst>
              <a:ext uri="{FF2B5EF4-FFF2-40B4-BE49-F238E27FC236}">
                <a16:creationId xmlns:a16="http://schemas.microsoft.com/office/drawing/2014/main" xmlns="" id="{0EC50F55-718C-4FEA-8EBA-27C02222F3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5345" y="0"/>
            <a:ext cx="668655" cy="45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893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4522" y="216160"/>
            <a:ext cx="1261745" cy="383540"/>
          </a:xfrm>
          <a:prstGeom prst="rect">
            <a:avLst/>
          </a:prstGeom>
        </p:spPr>
        <p:txBody>
          <a:bodyPr vert="horz" wrap="square" lIns="0" tIns="0" rIns="0" bIns="0" rtlCol="0">
            <a:spAutoFit/>
          </a:bodyPr>
          <a:lstStyle/>
          <a:p>
            <a:pPr marL="12700">
              <a:lnSpc>
                <a:spcPct val="100000"/>
              </a:lnSpc>
            </a:pPr>
            <a:r>
              <a:rPr spc="-5" dirty="0"/>
              <a:t>E</a:t>
            </a:r>
            <a:r>
              <a:rPr dirty="0"/>
              <a:t>m</a:t>
            </a:r>
            <a:r>
              <a:rPr spc="-10" dirty="0"/>
              <a:t>u</a:t>
            </a:r>
            <a:r>
              <a:rPr dirty="0"/>
              <a:t>8086</a:t>
            </a:r>
          </a:p>
        </p:txBody>
      </p:sp>
      <p:sp>
        <p:nvSpPr>
          <p:cNvPr id="3" name="object 3"/>
          <p:cNvSpPr txBox="1"/>
          <p:nvPr/>
        </p:nvSpPr>
        <p:spPr>
          <a:xfrm>
            <a:off x="78738" y="6698118"/>
            <a:ext cx="1685925" cy="182245"/>
          </a:xfrm>
          <a:prstGeom prst="rect">
            <a:avLst/>
          </a:prstGeom>
        </p:spPr>
        <p:txBody>
          <a:bodyPr vert="horz" wrap="square" lIns="0" tIns="0" rIns="0" bIns="0" rtlCol="0">
            <a:spAutoFit/>
          </a:bodyPr>
          <a:lstStyle/>
          <a:p>
            <a:pPr marL="12700">
              <a:lnSpc>
                <a:spcPct val="100000"/>
              </a:lnSpc>
            </a:pPr>
            <a:r>
              <a:rPr sz="1100" spc="-5" dirty="0">
                <a:solidFill>
                  <a:srgbClr val="FFFFFF"/>
                </a:solidFill>
                <a:latin typeface="Verdana"/>
                <a:cs typeface="Verdana"/>
              </a:rPr>
              <a:t>Lập trình </a:t>
            </a:r>
            <a:r>
              <a:rPr sz="1100" dirty="0">
                <a:solidFill>
                  <a:srgbClr val="FFFFFF"/>
                </a:solidFill>
                <a:latin typeface="Verdana"/>
                <a:cs typeface="Verdana"/>
              </a:rPr>
              <a:t>hợp </a:t>
            </a:r>
            <a:r>
              <a:rPr sz="1100" spc="-5" dirty="0">
                <a:solidFill>
                  <a:srgbClr val="FFFFFF"/>
                </a:solidFill>
                <a:latin typeface="Verdana"/>
                <a:cs typeface="Verdana"/>
              </a:rPr>
              <a:t>ngữ</a:t>
            </a:r>
            <a:r>
              <a:rPr sz="1100" spc="-35" dirty="0">
                <a:solidFill>
                  <a:srgbClr val="FFFFFF"/>
                </a:solidFill>
                <a:latin typeface="Verdana"/>
                <a:cs typeface="Verdana"/>
              </a:rPr>
              <a:t> </a:t>
            </a:r>
            <a:r>
              <a:rPr sz="1100" spc="-5" dirty="0">
                <a:solidFill>
                  <a:srgbClr val="FFFFFF"/>
                </a:solidFill>
                <a:latin typeface="Verdana"/>
                <a:cs typeface="Verdana"/>
              </a:rPr>
              <a:t>8086</a:t>
            </a:r>
            <a:endParaRPr sz="1100">
              <a:latin typeface="Verdana"/>
              <a:cs typeface="Verdana"/>
            </a:endParaRPr>
          </a:p>
        </p:txBody>
      </p:sp>
      <p:sp>
        <p:nvSpPr>
          <p:cNvPr id="4" name="object 4"/>
          <p:cNvSpPr/>
          <p:nvPr/>
        </p:nvSpPr>
        <p:spPr>
          <a:xfrm>
            <a:off x="1600200" y="685800"/>
            <a:ext cx="5162917" cy="5257799"/>
          </a:xfrm>
          <a:prstGeom prst="rect">
            <a:avLst/>
          </a:prstGeom>
          <a:blipFill>
            <a:blip r:embed="rId2" cstate="print"/>
            <a:stretch>
              <a:fillRect/>
            </a:stretch>
          </a:blipFill>
        </p:spPr>
        <p:txBody>
          <a:bodyPr wrap="square" lIns="0" tIns="0" rIns="0" bIns="0" rtlCol="0"/>
          <a:lstStyle/>
          <a:p>
            <a:endParaRPr/>
          </a:p>
        </p:txBody>
      </p:sp>
      <p:pic>
        <p:nvPicPr>
          <p:cNvPr id="5" name="Picture 4" descr="Kết quả hình ảnh cho utt">
            <a:extLst>
              <a:ext uri="{FF2B5EF4-FFF2-40B4-BE49-F238E27FC236}">
                <a16:creationId xmlns:a16="http://schemas.microsoft.com/office/drawing/2014/main" xmlns="" id="{139A93D2-848A-4240-8F9A-CDCE2C1E34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345" y="0"/>
            <a:ext cx="668655" cy="45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33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8675" y="216160"/>
            <a:ext cx="4413250" cy="383540"/>
          </a:xfrm>
          <a:prstGeom prst="rect">
            <a:avLst/>
          </a:prstGeom>
        </p:spPr>
        <p:txBody>
          <a:bodyPr vert="horz" wrap="square" lIns="0" tIns="0" rIns="0" bIns="0" rtlCol="0">
            <a:spAutoFit/>
          </a:bodyPr>
          <a:lstStyle/>
          <a:p>
            <a:pPr marL="12700">
              <a:lnSpc>
                <a:spcPct val="100000"/>
              </a:lnSpc>
            </a:pPr>
            <a:r>
              <a:rPr spc="-5" dirty="0"/>
              <a:t>Khung của chương trình hợp</a:t>
            </a:r>
            <a:r>
              <a:rPr spc="-20" dirty="0"/>
              <a:t> </a:t>
            </a:r>
            <a:r>
              <a:rPr spc="-5" dirty="0"/>
              <a:t>ngữ</a:t>
            </a:r>
          </a:p>
        </p:txBody>
      </p:sp>
      <p:sp>
        <p:nvSpPr>
          <p:cNvPr id="3" name="object 3"/>
          <p:cNvSpPr txBox="1"/>
          <p:nvPr/>
        </p:nvSpPr>
        <p:spPr>
          <a:xfrm>
            <a:off x="78738" y="6698118"/>
            <a:ext cx="1685925" cy="182245"/>
          </a:xfrm>
          <a:prstGeom prst="rect">
            <a:avLst/>
          </a:prstGeom>
        </p:spPr>
        <p:txBody>
          <a:bodyPr vert="horz" wrap="square" lIns="0" tIns="0" rIns="0" bIns="0" rtlCol="0">
            <a:spAutoFit/>
          </a:bodyPr>
          <a:lstStyle/>
          <a:p>
            <a:pPr marL="12700">
              <a:lnSpc>
                <a:spcPct val="100000"/>
              </a:lnSpc>
            </a:pPr>
            <a:r>
              <a:rPr sz="1100" spc="-5" dirty="0">
                <a:solidFill>
                  <a:srgbClr val="FFFFFF"/>
                </a:solidFill>
                <a:latin typeface="Verdana"/>
                <a:cs typeface="Verdana"/>
              </a:rPr>
              <a:t>Lập trình </a:t>
            </a:r>
            <a:r>
              <a:rPr sz="1100" dirty="0">
                <a:solidFill>
                  <a:srgbClr val="FFFFFF"/>
                </a:solidFill>
                <a:latin typeface="Verdana"/>
                <a:cs typeface="Verdana"/>
              </a:rPr>
              <a:t>hợp </a:t>
            </a:r>
            <a:r>
              <a:rPr sz="1100" spc="-5" dirty="0">
                <a:solidFill>
                  <a:srgbClr val="FFFFFF"/>
                </a:solidFill>
                <a:latin typeface="Verdana"/>
                <a:cs typeface="Verdana"/>
              </a:rPr>
              <a:t>ngữ</a:t>
            </a:r>
            <a:r>
              <a:rPr sz="1100" spc="-35" dirty="0">
                <a:solidFill>
                  <a:srgbClr val="FFFFFF"/>
                </a:solidFill>
                <a:latin typeface="Verdana"/>
                <a:cs typeface="Verdana"/>
              </a:rPr>
              <a:t> </a:t>
            </a:r>
            <a:r>
              <a:rPr sz="1100" spc="-5" dirty="0">
                <a:solidFill>
                  <a:srgbClr val="FFFFFF"/>
                </a:solidFill>
                <a:latin typeface="Verdana"/>
                <a:cs typeface="Verdana"/>
              </a:rPr>
              <a:t>8086</a:t>
            </a:r>
            <a:endParaRPr sz="1100">
              <a:latin typeface="Verdana"/>
              <a:cs typeface="Verdana"/>
            </a:endParaRPr>
          </a:p>
        </p:txBody>
      </p:sp>
      <p:sp>
        <p:nvSpPr>
          <p:cNvPr id="4" name="object 4"/>
          <p:cNvSpPr/>
          <p:nvPr/>
        </p:nvSpPr>
        <p:spPr>
          <a:xfrm>
            <a:off x="1143000" y="838200"/>
            <a:ext cx="6485775" cy="42799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48689" y="5020288"/>
            <a:ext cx="6661416" cy="847758"/>
          </a:xfrm>
          <a:prstGeom prst="rect">
            <a:avLst/>
          </a:prstGeom>
          <a:blipFill>
            <a:blip r:embed="rId3" cstate="print"/>
            <a:stretch>
              <a:fillRect/>
            </a:stretch>
          </a:blipFill>
        </p:spPr>
        <p:txBody>
          <a:bodyPr wrap="square" lIns="0" tIns="0" rIns="0" bIns="0" rtlCol="0"/>
          <a:lstStyle/>
          <a:p>
            <a:endParaRPr/>
          </a:p>
        </p:txBody>
      </p:sp>
      <p:pic>
        <p:nvPicPr>
          <p:cNvPr id="6" name="Picture 5" descr="Kết quả hình ảnh cho utt">
            <a:extLst>
              <a:ext uri="{FF2B5EF4-FFF2-40B4-BE49-F238E27FC236}">
                <a16:creationId xmlns:a16="http://schemas.microsoft.com/office/drawing/2014/main" xmlns="" id="{D723FE69-842C-4FC0-A729-2E8972C9BF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5345" y="0"/>
            <a:ext cx="668655" cy="4557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xmlns="" id="{1E7DD6CA-3B01-4D58-ACBB-16D6DDDAB1DA}"/>
                  </a:ext>
                </a:extLst>
              </p14:cNvPr>
              <p14:cNvContentPartPr/>
              <p14:nvPr/>
            </p14:nvContentPartPr>
            <p14:xfrm>
              <a:off x="1426680" y="755640"/>
              <a:ext cx="6362640" cy="2467080"/>
            </p14:xfrm>
          </p:contentPart>
        </mc:Choice>
        <mc:Fallback xmlns="">
          <p:pic>
            <p:nvPicPr>
              <p:cNvPr id="7" name="Ink 6">
                <a:extLst>
                  <a:ext uri="{FF2B5EF4-FFF2-40B4-BE49-F238E27FC236}">
                    <a16:creationId xmlns:a16="http://schemas.microsoft.com/office/drawing/2014/main" id="{1E7DD6CA-3B01-4D58-ACBB-16D6DDDAB1DA}"/>
                  </a:ext>
                </a:extLst>
              </p:cNvPr>
              <p:cNvPicPr/>
              <p:nvPr/>
            </p:nvPicPr>
            <p:blipFill>
              <a:blip r:embed="rId6"/>
              <a:stretch>
                <a:fillRect/>
              </a:stretch>
            </p:blipFill>
            <p:spPr>
              <a:xfrm>
                <a:off x="1417320" y="746280"/>
                <a:ext cx="6381360" cy="2485800"/>
              </a:xfrm>
              <a:prstGeom prst="rect">
                <a:avLst/>
              </a:prstGeom>
            </p:spPr>
          </p:pic>
        </mc:Fallback>
      </mc:AlternateContent>
    </p:spTree>
    <p:extLst>
      <p:ext uri="{BB962C8B-B14F-4D97-AF65-F5344CB8AC3E}">
        <p14:creationId xmlns:p14="http://schemas.microsoft.com/office/powerpoint/2010/main" val="1979728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2046" y="216160"/>
            <a:ext cx="745490" cy="383540"/>
          </a:xfrm>
          <a:prstGeom prst="rect">
            <a:avLst/>
          </a:prstGeom>
        </p:spPr>
        <p:txBody>
          <a:bodyPr vert="horz" wrap="square" lIns="0" tIns="0" rIns="0" bIns="0" rtlCol="0">
            <a:spAutoFit/>
          </a:bodyPr>
          <a:lstStyle/>
          <a:p>
            <a:pPr marL="12700">
              <a:lnSpc>
                <a:spcPct val="100000"/>
              </a:lnSpc>
            </a:pPr>
            <a:r>
              <a:rPr spc="-5" dirty="0"/>
              <a:t>Vi</a:t>
            </a:r>
            <a:r>
              <a:rPr spc="-95" dirty="0"/>
              <a:t> </a:t>
            </a:r>
            <a:r>
              <a:rPr spc="-5" dirty="0"/>
              <a:t>dụ</a:t>
            </a:r>
          </a:p>
        </p:txBody>
      </p:sp>
      <p:sp>
        <p:nvSpPr>
          <p:cNvPr id="3" name="object 3"/>
          <p:cNvSpPr txBox="1"/>
          <p:nvPr/>
        </p:nvSpPr>
        <p:spPr>
          <a:xfrm>
            <a:off x="78738" y="6698118"/>
            <a:ext cx="1685925" cy="182245"/>
          </a:xfrm>
          <a:prstGeom prst="rect">
            <a:avLst/>
          </a:prstGeom>
        </p:spPr>
        <p:txBody>
          <a:bodyPr vert="horz" wrap="square" lIns="0" tIns="0" rIns="0" bIns="0" rtlCol="0">
            <a:spAutoFit/>
          </a:bodyPr>
          <a:lstStyle/>
          <a:p>
            <a:pPr marL="12700">
              <a:lnSpc>
                <a:spcPct val="100000"/>
              </a:lnSpc>
            </a:pPr>
            <a:r>
              <a:rPr sz="1100" spc="-5" dirty="0">
                <a:solidFill>
                  <a:srgbClr val="FFFFFF"/>
                </a:solidFill>
                <a:latin typeface="Verdana"/>
                <a:cs typeface="Verdana"/>
              </a:rPr>
              <a:t>Lập trình </a:t>
            </a:r>
            <a:r>
              <a:rPr sz="1100" dirty="0">
                <a:solidFill>
                  <a:srgbClr val="FFFFFF"/>
                </a:solidFill>
                <a:latin typeface="Verdana"/>
                <a:cs typeface="Verdana"/>
              </a:rPr>
              <a:t>hợp </a:t>
            </a:r>
            <a:r>
              <a:rPr sz="1100" spc="-5" dirty="0">
                <a:solidFill>
                  <a:srgbClr val="FFFFFF"/>
                </a:solidFill>
                <a:latin typeface="Verdana"/>
                <a:cs typeface="Verdana"/>
              </a:rPr>
              <a:t>ngữ</a:t>
            </a:r>
            <a:r>
              <a:rPr sz="1100" spc="-35" dirty="0">
                <a:solidFill>
                  <a:srgbClr val="FFFFFF"/>
                </a:solidFill>
                <a:latin typeface="Verdana"/>
                <a:cs typeface="Verdana"/>
              </a:rPr>
              <a:t> </a:t>
            </a:r>
            <a:r>
              <a:rPr sz="1100" spc="-5" dirty="0">
                <a:solidFill>
                  <a:srgbClr val="FFFFFF"/>
                </a:solidFill>
                <a:latin typeface="Verdana"/>
                <a:cs typeface="Verdana"/>
              </a:rPr>
              <a:t>8086</a:t>
            </a:r>
            <a:endParaRPr sz="1100">
              <a:latin typeface="Verdana"/>
              <a:cs typeface="Verdana"/>
            </a:endParaRPr>
          </a:p>
        </p:txBody>
      </p:sp>
      <p:sp>
        <p:nvSpPr>
          <p:cNvPr id="4" name="object 4"/>
          <p:cNvSpPr txBox="1"/>
          <p:nvPr/>
        </p:nvSpPr>
        <p:spPr>
          <a:xfrm>
            <a:off x="535940" y="660284"/>
            <a:ext cx="1299822" cy="1477328"/>
          </a:xfrm>
          <a:prstGeom prst="rect">
            <a:avLst/>
          </a:prstGeom>
        </p:spPr>
        <p:txBody>
          <a:bodyPr vert="horz" wrap="square" lIns="0" tIns="0" rIns="0" bIns="0" rtlCol="0">
            <a:spAutoFit/>
          </a:bodyPr>
          <a:lstStyle/>
          <a:p>
            <a:pPr marL="12700">
              <a:lnSpc>
                <a:spcPct val="100000"/>
              </a:lnSpc>
            </a:pPr>
            <a:r>
              <a:rPr sz="1600" b="1" dirty="0">
                <a:latin typeface="Verdana"/>
                <a:cs typeface="Verdana"/>
              </a:rPr>
              <a:t>title</a:t>
            </a:r>
            <a:r>
              <a:rPr sz="1600" b="1" spc="-85" dirty="0">
                <a:latin typeface="Verdana"/>
                <a:cs typeface="Verdana"/>
              </a:rPr>
              <a:t> </a:t>
            </a:r>
            <a:r>
              <a:rPr sz="1600" b="1" spc="-5" dirty="0">
                <a:latin typeface="Verdana"/>
                <a:cs typeface="Verdana"/>
              </a:rPr>
              <a:t>vidu</a:t>
            </a:r>
            <a:endParaRPr sz="1600">
              <a:latin typeface="Verdana"/>
              <a:cs typeface="Verdana"/>
            </a:endParaRPr>
          </a:p>
          <a:p>
            <a:pPr marL="12700">
              <a:lnSpc>
                <a:spcPct val="100000"/>
              </a:lnSpc>
            </a:pPr>
            <a:r>
              <a:rPr sz="1600" b="1" spc="-5" dirty="0">
                <a:latin typeface="Verdana"/>
                <a:cs typeface="Verdana"/>
              </a:rPr>
              <a:t>.model</a:t>
            </a:r>
            <a:r>
              <a:rPr sz="1600" b="1" spc="-60" dirty="0">
                <a:latin typeface="Verdana"/>
                <a:cs typeface="Verdana"/>
              </a:rPr>
              <a:t> </a:t>
            </a:r>
            <a:r>
              <a:rPr sz="1600" b="1" spc="-5" dirty="0">
                <a:latin typeface="Verdana"/>
                <a:cs typeface="Verdana"/>
              </a:rPr>
              <a:t>small</a:t>
            </a:r>
            <a:endParaRPr sz="1600">
              <a:latin typeface="Verdana"/>
              <a:cs typeface="Verdana"/>
            </a:endParaRPr>
          </a:p>
          <a:p>
            <a:pPr marL="12700">
              <a:lnSpc>
                <a:spcPct val="100000"/>
              </a:lnSpc>
            </a:pPr>
            <a:r>
              <a:rPr sz="1600" b="1" spc="-5" dirty="0">
                <a:latin typeface="Verdana"/>
                <a:cs typeface="Verdana"/>
              </a:rPr>
              <a:t>.stack</a:t>
            </a:r>
            <a:r>
              <a:rPr sz="1600" b="1" spc="-65" dirty="0">
                <a:latin typeface="Verdana"/>
                <a:cs typeface="Verdana"/>
              </a:rPr>
              <a:t> </a:t>
            </a:r>
            <a:r>
              <a:rPr sz="1600" b="1" spc="-10" dirty="0">
                <a:latin typeface="Verdana"/>
                <a:cs typeface="Verdana"/>
              </a:rPr>
              <a:t>100h</a:t>
            </a:r>
            <a:endParaRPr sz="1600">
              <a:latin typeface="Verdana"/>
              <a:cs typeface="Verdana"/>
            </a:endParaRPr>
          </a:p>
          <a:p>
            <a:pPr marL="12700">
              <a:lnSpc>
                <a:spcPct val="100000"/>
              </a:lnSpc>
            </a:pPr>
            <a:r>
              <a:rPr sz="1600" b="1" spc="-5" dirty="0">
                <a:latin typeface="Verdana"/>
                <a:cs typeface="Verdana"/>
              </a:rPr>
              <a:t>.data</a:t>
            </a:r>
            <a:endParaRPr sz="1600">
              <a:latin typeface="Verdana"/>
              <a:cs typeface="Verdana"/>
            </a:endParaRPr>
          </a:p>
        </p:txBody>
      </p:sp>
      <p:sp>
        <p:nvSpPr>
          <p:cNvPr id="5" name="object 5"/>
          <p:cNvSpPr txBox="1"/>
          <p:nvPr/>
        </p:nvSpPr>
        <p:spPr>
          <a:xfrm>
            <a:off x="1838960" y="660284"/>
            <a:ext cx="2519190" cy="1477328"/>
          </a:xfrm>
          <a:prstGeom prst="rect">
            <a:avLst/>
          </a:prstGeom>
        </p:spPr>
        <p:txBody>
          <a:bodyPr vert="horz" wrap="square" lIns="0" tIns="0" rIns="0" bIns="0" rtlCol="0">
            <a:spAutoFit/>
          </a:bodyPr>
          <a:lstStyle/>
          <a:p>
            <a:pPr marL="48895">
              <a:lnSpc>
                <a:spcPct val="100000"/>
              </a:lnSpc>
            </a:pPr>
            <a:r>
              <a:rPr sz="1600" b="1" spc="-5" dirty="0">
                <a:latin typeface="Verdana"/>
                <a:cs typeface="Verdana"/>
              </a:rPr>
              <a:t>; ten chuong</a:t>
            </a:r>
            <a:r>
              <a:rPr sz="1600" b="1" spc="-50" dirty="0">
                <a:latin typeface="Verdana"/>
                <a:cs typeface="Verdana"/>
              </a:rPr>
              <a:t> </a:t>
            </a:r>
            <a:r>
              <a:rPr sz="1600" b="1" spc="-5" dirty="0">
                <a:latin typeface="Verdana"/>
                <a:cs typeface="Verdana"/>
              </a:rPr>
              <a:t>trinh</a:t>
            </a:r>
            <a:endParaRPr sz="1600">
              <a:latin typeface="Verdana"/>
              <a:cs typeface="Verdana"/>
            </a:endParaRPr>
          </a:p>
          <a:p>
            <a:pPr marL="12700">
              <a:lnSpc>
                <a:spcPct val="100000"/>
              </a:lnSpc>
            </a:pPr>
            <a:r>
              <a:rPr sz="1600" b="1" spc="-5" dirty="0">
                <a:latin typeface="Verdana"/>
                <a:cs typeface="Verdana"/>
              </a:rPr>
              <a:t>; kich thuoc chuong</a:t>
            </a:r>
            <a:r>
              <a:rPr sz="1600" b="1" spc="-60" dirty="0">
                <a:latin typeface="Verdana"/>
                <a:cs typeface="Verdana"/>
              </a:rPr>
              <a:t> </a:t>
            </a:r>
            <a:r>
              <a:rPr sz="1600" b="1" spc="-5" dirty="0">
                <a:latin typeface="Verdana"/>
                <a:cs typeface="Verdana"/>
              </a:rPr>
              <a:t>trinh</a:t>
            </a:r>
            <a:endParaRPr sz="1600">
              <a:latin typeface="Verdana"/>
              <a:cs typeface="Verdana"/>
            </a:endParaRPr>
          </a:p>
          <a:p>
            <a:pPr marL="15240">
              <a:lnSpc>
                <a:spcPct val="100000"/>
              </a:lnSpc>
            </a:pPr>
            <a:r>
              <a:rPr sz="1600" b="1" spc="-5" dirty="0">
                <a:latin typeface="Verdana"/>
                <a:cs typeface="Verdana"/>
              </a:rPr>
              <a:t>; kich thuoc stack</a:t>
            </a:r>
            <a:r>
              <a:rPr sz="1600" b="1" spc="-60" dirty="0">
                <a:latin typeface="Verdana"/>
                <a:cs typeface="Verdana"/>
              </a:rPr>
              <a:t> </a:t>
            </a:r>
            <a:r>
              <a:rPr sz="1600" b="1" spc="-5" dirty="0">
                <a:latin typeface="Verdana"/>
                <a:cs typeface="Verdana"/>
              </a:rPr>
              <a:t>256</a:t>
            </a:r>
            <a:endParaRPr sz="1600">
              <a:latin typeface="Verdana"/>
              <a:cs typeface="Verdana"/>
            </a:endParaRPr>
          </a:p>
          <a:p>
            <a:pPr marL="34925">
              <a:lnSpc>
                <a:spcPct val="100000"/>
              </a:lnSpc>
            </a:pPr>
            <a:r>
              <a:rPr sz="1600" b="1" spc="-5" dirty="0">
                <a:latin typeface="Verdana"/>
                <a:cs typeface="Verdana"/>
              </a:rPr>
              <a:t>; vung khai </a:t>
            </a:r>
            <a:r>
              <a:rPr sz="1600" b="1" dirty="0">
                <a:latin typeface="Verdana"/>
                <a:cs typeface="Verdana"/>
              </a:rPr>
              <a:t>bao </a:t>
            </a:r>
            <a:r>
              <a:rPr sz="1600" b="1" spc="-5" dirty="0">
                <a:latin typeface="Verdana"/>
                <a:cs typeface="Verdana"/>
              </a:rPr>
              <a:t>du</a:t>
            </a:r>
            <a:r>
              <a:rPr sz="1600" b="1" spc="-70" dirty="0">
                <a:latin typeface="Verdana"/>
                <a:cs typeface="Verdana"/>
              </a:rPr>
              <a:t> </a:t>
            </a:r>
            <a:r>
              <a:rPr sz="1600" b="1" spc="-5" dirty="0">
                <a:latin typeface="Verdana"/>
                <a:cs typeface="Verdana"/>
              </a:rPr>
              <a:t>lieu</a:t>
            </a:r>
            <a:endParaRPr sz="1600">
              <a:latin typeface="Verdana"/>
              <a:cs typeface="Verdana"/>
            </a:endParaRPr>
          </a:p>
        </p:txBody>
      </p:sp>
      <p:sp>
        <p:nvSpPr>
          <p:cNvPr id="6" name="object 6"/>
          <p:cNvSpPr txBox="1"/>
          <p:nvPr/>
        </p:nvSpPr>
        <p:spPr>
          <a:xfrm>
            <a:off x="254083" y="2138298"/>
            <a:ext cx="5187253" cy="3662541"/>
          </a:xfrm>
          <a:prstGeom prst="rect">
            <a:avLst/>
          </a:prstGeom>
        </p:spPr>
        <p:txBody>
          <a:bodyPr vert="horz" wrap="square" lIns="0" tIns="0" rIns="0" bIns="0" rtlCol="0">
            <a:spAutoFit/>
          </a:bodyPr>
          <a:lstStyle/>
          <a:p>
            <a:pPr marL="12700">
              <a:lnSpc>
                <a:spcPct val="100000"/>
              </a:lnSpc>
            </a:pPr>
            <a:r>
              <a:rPr sz="1400" b="1" spc="-5" dirty="0">
                <a:latin typeface="Verdana"/>
                <a:cs typeface="Verdana"/>
              </a:rPr>
              <a:t>msg db 'Welcome </a:t>
            </a:r>
            <a:r>
              <a:rPr sz="1400" b="1" dirty="0">
                <a:latin typeface="Verdana"/>
                <a:cs typeface="Verdana"/>
              </a:rPr>
              <a:t>to</a:t>
            </a:r>
            <a:r>
              <a:rPr sz="1400" b="1" spc="-10" dirty="0">
                <a:latin typeface="Verdana"/>
                <a:cs typeface="Verdana"/>
              </a:rPr>
              <a:t> </a:t>
            </a:r>
            <a:r>
              <a:rPr sz="1400" b="1" spc="-5" dirty="0">
                <a:latin typeface="Verdana"/>
                <a:cs typeface="Verdana"/>
              </a:rPr>
              <a:t>Assembly!$'</a:t>
            </a:r>
            <a:endParaRPr sz="1400">
              <a:latin typeface="Verdana"/>
              <a:cs typeface="Verdana"/>
            </a:endParaRPr>
          </a:p>
          <a:p>
            <a:pPr marL="12700" marR="2334895">
              <a:lnSpc>
                <a:spcPct val="100000"/>
              </a:lnSpc>
            </a:pPr>
            <a:r>
              <a:rPr sz="1400" b="1" spc="-5" dirty="0">
                <a:latin typeface="Verdana"/>
                <a:cs typeface="Verdana"/>
              </a:rPr>
              <a:t>.code  main</a:t>
            </a:r>
            <a:r>
              <a:rPr sz="1400" b="1" spc="-75" dirty="0">
                <a:latin typeface="Verdana"/>
                <a:cs typeface="Verdana"/>
              </a:rPr>
              <a:t> </a:t>
            </a:r>
            <a:r>
              <a:rPr sz="1400" b="1" spc="-5" dirty="0">
                <a:latin typeface="Verdana"/>
                <a:cs typeface="Verdana"/>
              </a:rPr>
              <a:t>proc</a:t>
            </a:r>
            <a:endParaRPr sz="1400">
              <a:latin typeface="Verdana"/>
              <a:cs typeface="Verdana"/>
            </a:endParaRPr>
          </a:p>
          <a:p>
            <a:pPr marL="220979" marR="1062990">
              <a:lnSpc>
                <a:spcPct val="100000"/>
              </a:lnSpc>
            </a:pPr>
            <a:r>
              <a:rPr sz="1400" b="1" spc="-5" dirty="0">
                <a:latin typeface="Verdana"/>
                <a:cs typeface="Verdana"/>
              </a:rPr>
              <a:t>; khoi </a:t>
            </a:r>
            <a:r>
              <a:rPr sz="1400" b="1" dirty="0">
                <a:latin typeface="Verdana"/>
                <a:cs typeface="Verdana"/>
              </a:rPr>
              <a:t>tao </a:t>
            </a:r>
            <a:r>
              <a:rPr sz="1400" b="1" spc="-5" dirty="0">
                <a:latin typeface="Verdana"/>
                <a:cs typeface="Verdana"/>
              </a:rPr>
              <a:t>doan du lieu  </a:t>
            </a:r>
            <a:r>
              <a:rPr sz="1400" b="1" dirty="0">
                <a:latin typeface="Verdana"/>
                <a:cs typeface="Verdana"/>
              </a:rPr>
              <a:t>mov </a:t>
            </a:r>
            <a:r>
              <a:rPr sz="1400" b="1" spc="-5" dirty="0">
                <a:latin typeface="Verdana"/>
                <a:cs typeface="Verdana"/>
              </a:rPr>
              <a:t>ax,</a:t>
            </a:r>
            <a:r>
              <a:rPr sz="1400" b="1" spc="-90" dirty="0">
                <a:latin typeface="Verdana"/>
                <a:cs typeface="Verdana"/>
              </a:rPr>
              <a:t> </a:t>
            </a:r>
            <a:r>
              <a:rPr sz="1400" b="1" dirty="0">
                <a:latin typeface="Verdana"/>
                <a:cs typeface="Verdana"/>
              </a:rPr>
              <a:t>@data</a:t>
            </a:r>
            <a:endParaRPr sz="1400">
              <a:latin typeface="Verdana"/>
              <a:cs typeface="Verdana"/>
            </a:endParaRPr>
          </a:p>
          <a:p>
            <a:pPr marL="220979">
              <a:lnSpc>
                <a:spcPct val="100000"/>
              </a:lnSpc>
            </a:pPr>
            <a:r>
              <a:rPr sz="1400" b="1" dirty="0">
                <a:latin typeface="Verdana"/>
                <a:cs typeface="Verdana"/>
              </a:rPr>
              <a:t>mov</a:t>
            </a:r>
            <a:r>
              <a:rPr sz="1400" b="1" spc="-95" dirty="0">
                <a:latin typeface="Verdana"/>
                <a:cs typeface="Verdana"/>
              </a:rPr>
              <a:t> </a:t>
            </a:r>
            <a:r>
              <a:rPr sz="1400" b="1" spc="-5" dirty="0">
                <a:latin typeface="Verdana"/>
                <a:cs typeface="Verdana"/>
              </a:rPr>
              <a:t>ds,ax</a:t>
            </a:r>
            <a:endParaRPr sz="1400">
              <a:latin typeface="Verdana"/>
              <a:cs typeface="Verdana"/>
            </a:endParaRPr>
          </a:p>
          <a:p>
            <a:pPr>
              <a:lnSpc>
                <a:spcPct val="100000"/>
              </a:lnSpc>
            </a:pPr>
            <a:endParaRPr sz="1400">
              <a:latin typeface="Times New Roman"/>
              <a:cs typeface="Times New Roman"/>
            </a:endParaRPr>
          </a:p>
          <a:p>
            <a:pPr marL="220979" marR="1704339">
              <a:lnSpc>
                <a:spcPct val="100000"/>
              </a:lnSpc>
            </a:pPr>
            <a:r>
              <a:rPr sz="1400" b="1" spc="-5" dirty="0">
                <a:latin typeface="Verdana"/>
                <a:cs typeface="Verdana"/>
              </a:rPr>
              <a:t>; </a:t>
            </a:r>
            <a:r>
              <a:rPr sz="1400" b="1" dirty="0">
                <a:latin typeface="Verdana"/>
                <a:cs typeface="Verdana"/>
              </a:rPr>
              <a:t>xoa </a:t>
            </a:r>
            <a:r>
              <a:rPr sz="1400" b="1" spc="-5" dirty="0">
                <a:latin typeface="Verdana"/>
                <a:cs typeface="Verdana"/>
              </a:rPr>
              <a:t>man</a:t>
            </a:r>
            <a:r>
              <a:rPr sz="1400" b="1" spc="-60" dirty="0">
                <a:latin typeface="Verdana"/>
                <a:cs typeface="Verdana"/>
              </a:rPr>
              <a:t> </a:t>
            </a:r>
            <a:r>
              <a:rPr sz="1400" b="1" spc="-10" dirty="0">
                <a:latin typeface="Verdana"/>
                <a:cs typeface="Verdana"/>
              </a:rPr>
              <a:t>hinh  </a:t>
            </a:r>
            <a:r>
              <a:rPr sz="1400" b="1" dirty="0">
                <a:latin typeface="Verdana"/>
                <a:cs typeface="Verdana"/>
              </a:rPr>
              <a:t>mov</a:t>
            </a:r>
            <a:r>
              <a:rPr sz="1400" b="1" spc="-100" dirty="0">
                <a:latin typeface="Verdana"/>
                <a:cs typeface="Verdana"/>
              </a:rPr>
              <a:t> </a:t>
            </a:r>
            <a:r>
              <a:rPr sz="1400" b="1" spc="-5" dirty="0">
                <a:latin typeface="Verdana"/>
                <a:cs typeface="Verdana"/>
              </a:rPr>
              <a:t>ah,0</a:t>
            </a:r>
            <a:endParaRPr sz="1400">
              <a:latin typeface="Verdana"/>
              <a:cs typeface="Verdana"/>
            </a:endParaRPr>
          </a:p>
          <a:p>
            <a:pPr marL="220979">
              <a:lnSpc>
                <a:spcPct val="100000"/>
              </a:lnSpc>
            </a:pPr>
            <a:r>
              <a:rPr sz="1400" b="1" spc="-5" dirty="0">
                <a:latin typeface="Verdana"/>
                <a:cs typeface="Verdana"/>
              </a:rPr>
              <a:t>int</a:t>
            </a:r>
            <a:r>
              <a:rPr sz="1400" b="1" spc="-80" dirty="0">
                <a:latin typeface="Verdana"/>
                <a:cs typeface="Verdana"/>
              </a:rPr>
              <a:t> </a:t>
            </a:r>
            <a:r>
              <a:rPr sz="1400" b="1" spc="-5" dirty="0">
                <a:latin typeface="Verdana"/>
                <a:cs typeface="Verdana"/>
              </a:rPr>
              <a:t>10h</a:t>
            </a:r>
            <a:endParaRPr sz="1400">
              <a:latin typeface="Verdana"/>
              <a:cs typeface="Verdana"/>
            </a:endParaRPr>
          </a:p>
          <a:p>
            <a:pPr>
              <a:lnSpc>
                <a:spcPct val="100000"/>
              </a:lnSpc>
            </a:pPr>
            <a:endParaRPr sz="1400">
              <a:latin typeface="Times New Roman"/>
              <a:cs typeface="Times New Roman"/>
            </a:endParaRPr>
          </a:p>
          <a:p>
            <a:pPr marL="220979" marR="712470">
              <a:lnSpc>
                <a:spcPct val="100000"/>
              </a:lnSpc>
            </a:pPr>
            <a:r>
              <a:rPr sz="1400" b="1" spc="-5" dirty="0">
                <a:latin typeface="Verdana"/>
                <a:cs typeface="Verdana"/>
              </a:rPr>
              <a:t>; di chuyen giua man minh  </a:t>
            </a:r>
            <a:r>
              <a:rPr sz="1400" b="1" dirty="0">
                <a:latin typeface="Verdana"/>
                <a:cs typeface="Verdana"/>
              </a:rPr>
              <a:t>mov</a:t>
            </a:r>
            <a:r>
              <a:rPr sz="1400" b="1" spc="-100" dirty="0">
                <a:latin typeface="Verdana"/>
                <a:cs typeface="Verdana"/>
              </a:rPr>
              <a:t> </a:t>
            </a:r>
            <a:r>
              <a:rPr sz="1400" b="1" spc="-5" dirty="0">
                <a:latin typeface="Verdana"/>
                <a:cs typeface="Verdana"/>
              </a:rPr>
              <a:t>ah,2</a:t>
            </a:r>
            <a:endParaRPr sz="1400">
              <a:latin typeface="Verdana"/>
              <a:cs typeface="Verdana"/>
            </a:endParaRPr>
          </a:p>
          <a:p>
            <a:pPr marL="220979" marR="5080">
              <a:lnSpc>
                <a:spcPct val="100000"/>
              </a:lnSpc>
            </a:pPr>
            <a:r>
              <a:rPr sz="1400" b="1" dirty="0">
                <a:latin typeface="Verdana"/>
                <a:cs typeface="Verdana"/>
              </a:rPr>
              <a:t>mov </a:t>
            </a:r>
            <a:r>
              <a:rPr sz="1400" b="1" spc="-5" dirty="0">
                <a:latin typeface="Verdana"/>
                <a:cs typeface="Verdana"/>
              </a:rPr>
              <a:t>dx,0a06h ; DH=dong, DL=cot  int</a:t>
            </a:r>
            <a:r>
              <a:rPr sz="1400" b="1" spc="-80" dirty="0">
                <a:latin typeface="Verdana"/>
                <a:cs typeface="Verdana"/>
              </a:rPr>
              <a:t> </a:t>
            </a:r>
            <a:r>
              <a:rPr sz="1400" b="1" spc="-5" dirty="0">
                <a:latin typeface="Verdana"/>
                <a:cs typeface="Verdana"/>
              </a:rPr>
              <a:t>10h</a:t>
            </a:r>
            <a:endParaRPr sz="1400">
              <a:latin typeface="Verdana"/>
              <a:cs typeface="Verdana"/>
            </a:endParaRPr>
          </a:p>
          <a:p>
            <a:pPr>
              <a:lnSpc>
                <a:spcPct val="100000"/>
              </a:lnSpc>
            </a:pPr>
            <a:endParaRPr sz="1400">
              <a:latin typeface="Times New Roman"/>
              <a:cs typeface="Times New Roman"/>
            </a:endParaRPr>
          </a:p>
          <a:p>
            <a:pPr marL="220979" marR="1348740">
              <a:lnSpc>
                <a:spcPct val="100000"/>
              </a:lnSpc>
            </a:pPr>
            <a:r>
              <a:rPr sz="1400" b="1" spc="-5" dirty="0">
                <a:latin typeface="Verdana"/>
                <a:cs typeface="Verdana"/>
              </a:rPr>
              <a:t>;hien thi thong</a:t>
            </a:r>
            <a:r>
              <a:rPr sz="1400" b="1" spc="-50" dirty="0">
                <a:latin typeface="Verdana"/>
                <a:cs typeface="Verdana"/>
              </a:rPr>
              <a:t> </a:t>
            </a:r>
            <a:r>
              <a:rPr sz="1400" b="1" dirty="0">
                <a:latin typeface="Verdana"/>
                <a:cs typeface="Verdana"/>
              </a:rPr>
              <a:t>bao  mov</a:t>
            </a:r>
            <a:r>
              <a:rPr sz="1400" b="1" spc="-100" dirty="0">
                <a:latin typeface="Verdana"/>
                <a:cs typeface="Verdana"/>
              </a:rPr>
              <a:t> </a:t>
            </a:r>
            <a:r>
              <a:rPr sz="1400" b="1" spc="-5" dirty="0">
                <a:latin typeface="Verdana"/>
                <a:cs typeface="Verdana"/>
              </a:rPr>
              <a:t>ah,9</a:t>
            </a:r>
            <a:endParaRPr sz="1400">
              <a:latin typeface="Verdana"/>
              <a:cs typeface="Verdana"/>
            </a:endParaRPr>
          </a:p>
          <a:p>
            <a:pPr marL="220979" marR="2047875">
              <a:lnSpc>
                <a:spcPct val="100000"/>
              </a:lnSpc>
            </a:pPr>
            <a:r>
              <a:rPr sz="1400" b="1" spc="-5" dirty="0">
                <a:latin typeface="Verdana"/>
                <a:cs typeface="Verdana"/>
              </a:rPr>
              <a:t>lea</a:t>
            </a:r>
            <a:r>
              <a:rPr sz="1400" b="1" spc="-55" dirty="0">
                <a:latin typeface="Verdana"/>
                <a:cs typeface="Verdana"/>
              </a:rPr>
              <a:t> </a:t>
            </a:r>
            <a:r>
              <a:rPr sz="1400" b="1" spc="-5" dirty="0">
                <a:latin typeface="Verdana"/>
                <a:cs typeface="Verdana"/>
              </a:rPr>
              <a:t>dx,msg  int</a:t>
            </a:r>
            <a:r>
              <a:rPr sz="1400" b="1" spc="-80" dirty="0">
                <a:latin typeface="Verdana"/>
                <a:cs typeface="Verdana"/>
              </a:rPr>
              <a:t> </a:t>
            </a:r>
            <a:r>
              <a:rPr sz="1400" b="1" spc="-5" dirty="0">
                <a:latin typeface="Verdana"/>
                <a:cs typeface="Verdana"/>
              </a:rPr>
              <a:t>21h</a:t>
            </a:r>
            <a:endParaRPr sz="1400">
              <a:latin typeface="Verdana"/>
              <a:cs typeface="Verdana"/>
            </a:endParaRPr>
          </a:p>
          <a:p>
            <a:pPr>
              <a:lnSpc>
                <a:spcPct val="100000"/>
              </a:lnSpc>
            </a:pPr>
            <a:endParaRPr sz="1400">
              <a:latin typeface="Times New Roman"/>
              <a:cs typeface="Times New Roman"/>
            </a:endParaRPr>
          </a:p>
          <a:p>
            <a:pPr marL="220979" marR="1266190">
              <a:lnSpc>
                <a:spcPct val="100000"/>
              </a:lnSpc>
            </a:pPr>
            <a:r>
              <a:rPr sz="1400" b="1" spc="-5" dirty="0">
                <a:latin typeface="Verdana"/>
                <a:cs typeface="Verdana"/>
              </a:rPr>
              <a:t>; </a:t>
            </a:r>
            <a:r>
              <a:rPr sz="1400" b="1" dirty="0">
                <a:latin typeface="Verdana"/>
                <a:cs typeface="Verdana"/>
              </a:rPr>
              <a:t>thoat </a:t>
            </a:r>
            <a:r>
              <a:rPr sz="1400" b="1" spc="-5" dirty="0">
                <a:latin typeface="Verdana"/>
                <a:cs typeface="Verdana"/>
              </a:rPr>
              <a:t>chuong</a:t>
            </a:r>
            <a:r>
              <a:rPr sz="1400" b="1" spc="-75" dirty="0">
                <a:latin typeface="Verdana"/>
                <a:cs typeface="Verdana"/>
              </a:rPr>
              <a:t> </a:t>
            </a:r>
            <a:r>
              <a:rPr sz="1400" b="1" spc="-5" dirty="0">
                <a:latin typeface="Verdana"/>
                <a:cs typeface="Verdana"/>
              </a:rPr>
              <a:t>trinh  </a:t>
            </a:r>
            <a:r>
              <a:rPr sz="1400" b="1" dirty="0">
                <a:latin typeface="Verdana"/>
                <a:cs typeface="Verdana"/>
              </a:rPr>
              <a:t>mov </a:t>
            </a:r>
            <a:r>
              <a:rPr sz="1400" b="1" spc="-5" dirty="0">
                <a:latin typeface="Verdana"/>
                <a:cs typeface="Verdana"/>
              </a:rPr>
              <a:t>ah,</a:t>
            </a:r>
            <a:r>
              <a:rPr sz="1400" b="1" spc="-85" dirty="0">
                <a:latin typeface="Verdana"/>
                <a:cs typeface="Verdana"/>
              </a:rPr>
              <a:t> </a:t>
            </a:r>
            <a:r>
              <a:rPr sz="1400" b="1" spc="-5" dirty="0">
                <a:latin typeface="Verdana"/>
                <a:cs typeface="Verdana"/>
              </a:rPr>
              <a:t>04ch</a:t>
            </a:r>
            <a:endParaRPr sz="1400">
              <a:latin typeface="Verdana"/>
              <a:cs typeface="Verdana"/>
            </a:endParaRPr>
          </a:p>
          <a:p>
            <a:pPr marL="220979" marR="2079625">
              <a:lnSpc>
                <a:spcPct val="100000"/>
              </a:lnSpc>
            </a:pPr>
            <a:r>
              <a:rPr sz="1400" b="1" spc="-5" dirty="0">
                <a:latin typeface="Verdana"/>
                <a:cs typeface="Verdana"/>
              </a:rPr>
              <a:t>int 21h  main</a:t>
            </a:r>
            <a:r>
              <a:rPr sz="1400" b="1" spc="-75" dirty="0">
                <a:latin typeface="Verdana"/>
                <a:cs typeface="Verdana"/>
              </a:rPr>
              <a:t> </a:t>
            </a:r>
            <a:r>
              <a:rPr sz="1400" b="1" spc="-5" dirty="0">
                <a:latin typeface="Verdana"/>
                <a:cs typeface="Verdana"/>
              </a:rPr>
              <a:t>endp</a:t>
            </a:r>
            <a:endParaRPr sz="1400">
              <a:latin typeface="Verdana"/>
              <a:cs typeface="Verdana"/>
            </a:endParaRPr>
          </a:p>
          <a:p>
            <a:pPr marL="12700">
              <a:lnSpc>
                <a:spcPct val="100000"/>
              </a:lnSpc>
            </a:pPr>
            <a:r>
              <a:rPr sz="1400" b="1" spc="-5" dirty="0">
                <a:latin typeface="Verdana"/>
                <a:cs typeface="Verdana"/>
              </a:rPr>
              <a:t>end</a:t>
            </a:r>
            <a:r>
              <a:rPr sz="1400" b="1" spc="-80" dirty="0">
                <a:latin typeface="Verdana"/>
                <a:cs typeface="Verdana"/>
              </a:rPr>
              <a:t> </a:t>
            </a:r>
            <a:r>
              <a:rPr sz="1400" b="1" spc="-5" dirty="0">
                <a:latin typeface="Verdana"/>
                <a:cs typeface="Verdana"/>
              </a:rPr>
              <a:t>main</a:t>
            </a:r>
            <a:endParaRPr sz="1400">
              <a:latin typeface="Verdana"/>
              <a:cs typeface="Verdana"/>
            </a:endParaRPr>
          </a:p>
        </p:txBody>
      </p:sp>
      <p:sp>
        <p:nvSpPr>
          <p:cNvPr id="7" name="object 7"/>
          <p:cNvSpPr/>
          <p:nvPr/>
        </p:nvSpPr>
        <p:spPr>
          <a:xfrm>
            <a:off x="5441337" y="1295401"/>
            <a:ext cx="3729701" cy="3200400"/>
          </a:xfrm>
          <a:prstGeom prst="rect">
            <a:avLst/>
          </a:prstGeom>
          <a:blipFill>
            <a:blip r:embed="rId2" cstate="print"/>
            <a:stretch>
              <a:fillRect/>
            </a:stretch>
          </a:blipFill>
        </p:spPr>
        <p:txBody>
          <a:bodyPr wrap="square" lIns="0" tIns="0" rIns="0" bIns="0" rtlCol="0"/>
          <a:lstStyle/>
          <a:p>
            <a:endParaRPr/>
          </a:p>
        </p:txBody>
      </p:sp>
      <p:pic>
        <p:nvPicPr>
          <p:cNvPr id="8" name="Picture 7" descr="Kết quả hình ảnh cho utt">
            <a:extLst>
              <a:ext uri="{FF2B5EF4-FFF2-40B4-BE49-F238E27FC236}">
                <a16:creationId xmlns:a16="http://schemas.microsoft.com/office/drawing/2014/main" xmlns="" id="{F9ECCBAC-A602-46CD-BF13-4F6C8FDE67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345" y="0"/>
            <a:ext cx="668655" cy="45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903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03CB7AA4-CD7A-4231-AD0B-41036D8591E8}"/>
              </a:ext>
            </a:extLst>
          </p:cNvPr>
          <p:cNvSpPr>
            <a:spLocks noGrp="1" noChangeArrowheads="1"/>
          </p:cNvSpPr>
          <p:nvPr>
            <p:ph type="title"/>
          </p:nvPr>
        </p:nvSpPr>
        <p:spPr>
          <a:xfrm>
            <a:off x="762000" y="152400"/>
            <a:ext cx="6555658" cy="369332"/>
          </a:xfrm>
        </p:spPr>
        <p:txBody>
          <a:bodyPr/>
          <a:lstStyle/>
          <a:p>
            <a:pPr algn="ctr" eaLnBrk="1" hangingPunct="1"/>
            <a:r>
              <a:rPr lang="en-US" altLang="en-US"/>
              <a:t>Nhắc lại phương pháp định địa chỉ</a:t>
            </a:r>
          </a:p>
        </p:txBody>
      </p:sp>
      <p:sp>
        <p:nvSpPr>
          <p:cNvPr id="4099" name="Rectangle 3">
            <a:extLst>
              <a:ext uri="{FF2B5EF4-FFF2-40B4-BE49-F238E27FC236}">
                <a16:creationId xmlns:a16="http://schemas.microsoft.com/office/drawing/2014/main" xmlns="" id="{63B1C8EC-64E4-45D8-BD6A-C44196B93725}"/>
              </a:ext>
            </a:extLst>
          </p:cNvPr>
          <p:cNvSpPr>
            <a:spLocks noGrp="1" noChangeArrowheads="1"/>
          </p:cNvSpPr>
          <p:nvPr>
            <p:ph type="body" idx="1"/>
          </p:nvPr>
        </p:nvSpPr>
        <p:spPr>
          <a:xfrm>
            <a:off x="604520" y="685172"/>
            <a:ext cx="7934960" cy="5487656"/>
          </a:xfrm>
        </p:spPr>
        <p:txBody>
          <a:bodyPr/>
          <a:lstStyle/>
          <a:p>
            <a:pPr marL="342900" indent="-342900" eaLnBrk="1" hangingPunct="1">
              <a:lnSpc>
                <a:spcPct val="80000"/>
              </a:lnSpc>
              <a:buFont typeface="Wingdings" panose="05000000000000000000" pitchFamily="2" charset="2"/>
              <a:buChar char="q"/>
            </a:pPr>
            <a:r>
              <a:rPr lang="en-US" altLang="en-US">
                <a:solidFill>
                  <a:schemeClr val="accent2">
                    <a:lumMod val="50000"/>
                  </a:schemeClr>
                </a:solidFill>
                <a:latin typeface="Times New Roman" panose="02020603050405020304" pitchFamily="18" charset="0"/>
                <a:cs typeface="Times New Roman" panose="02020603050405020304" pitchFamily="18" charset="0"/>
              </a:rPr>
              <a:t>Tức thời (trực hằng)</a:t>
            </a:r>
          </a:p>
          <a:p>
            <a:pPr marL="800100" lvl="1" indent="-342900" eaLnBrk="1" hangingPunct="1">
              <a:lnSpc>
                <a:spcPct val="80000"/>
              </a:lnSpc>
              <a:spcBef>
                <a:spcPts val="600"/>
              </a:spcBef>
              <a:spcAft>
                <a:spcPts val="600"/>
              </a:spcAf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Toán hạng trong lệnh</a:t>
            </a:r>
          </a:p>
          <a:p>
            <a:pPr marL="342900" indent="-342900" eaLnBrk="1" hangingPunct="1">
              <a:lnSpc>
                <a:spcPct val="80000"/>
              </a:lnSpc>
              <a:buFont typeface="Wingdings" panose="05000000000000000000" pitchFamily="2" charset="2"/>
              <a:buChar char="q"/>
            </a:pPr>
            <a:r>
              <a:rPr lang="en-US" altLang="en-US">
                <a:solidFill>
                  <a:schemeClr val="accent2">
                    <a:lumMod val="50000"/>
                  </a:schemeClr>
                </a:solidFill>
                <a:latin typeface="Times New Roman" panose="02020603050405020304" pitchFamily="18" charset="0"/>
                <a:cs typeface="Times New Roman" panose="02020603050405020304" pitchFamily="18" charset="0"/>
              </a:rPr>
              <a:t>Thanh ghi</a:t>
            </a:r>
          </a:p>
          <a:p>
            <a:pPr marL="800100" lvl="1" indent="-342900" eaLnBrk="1" hangingPunct="1">
              <a:lnSpc>
                <a:spcPct val="80000"/>
              </a:lnSpc>
              <a:spcBef>
                <a:spcPts val="600"/>
              </a:spcBef>
              <a:spcAft>
                <a:spcPts val="600"/>
              </a:spcAf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Toán hạng trong thanh ghi</a:t>
            </a:r>
          </a:p>
          <a:p>
            <a:pPr marL="342900" indent="-342900" eaLnBrk="1" hangingPunct="1">
              <a:lnSpc>
                <a:spcPct val="80000"/>
              </a:lnSpc>
              <a:buFont typeface="Wingdings" panose="05000000000000000000" pitchFamily="2" charset="2"/>
              <a:buChar char="q"/>
            </a:pPr>
            <a:r>
              <a:rPr lang="en-US" altLang="en-US">
                <a:solidFill>
                  <a:schemeClr val="accent2">
                    <a:lumMod val="50000"/>
                  </a:schemeClr>
                </a:solidFill>
                <a:latin typeface="Times New Roman" panose="02020603050405020304" pitchFamily="18" charset="0"/>
                <a:cs typeface="Times New Roman" panose="02020603050405020304" pitchFamily="18" charset="0"/>
              </a:rPr>
              <a:t>Trực tiếp</a:t>
            </a:r>
          </a:p>
          <a:p>
            <a:pPr marL="800100" lvl="1" indent="-342900" eaLnBrk="1" hangingPunct="1">
              <a:lnSpc>
                <a:spcPct val="80000"/>
              </a:lnSpc>
              <a:spcBef>
                <a:spcPts val="600"/>
              </a:spcBef>
              <a:spcAft>
                <a:spcPts val="600"/>
              </a:spcAf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Địa chỉ trong lệnh là địa chỉ ô nhớ của toán hạng</a:t>
            </a:r>
          </a:p>
          <a:p>
            <a:pPr marL="342900" indent="-342900" eaLnBrk="1" hangingPunct="1">
              <a:lnSpc>
                <a:spcPct val="80000"/>
              </a:lnSpc>
              <a:buFont typeface="Wingdings" panose="05000000000000000000" pitchFamily="2" charset="2"/>
              <a:buChar char="q"/>
            </a:pPr>
            <a:r>
              <a:rPr lang="en-US" altLang="en-US">
                <a:solidFill>
                  <a:schemeClr val="accent2">
                    <a:lumMod val="50000"/>
                  </a:schemeClr>
                </a:solidFill>
                <a:latin typeface="Times New Roman" panose="02020603050405020304" pitchFamily="18" charset="0"/>
                <a:cs typeface="Times New Roman" panose="02020603050405020304" pitchFamily="18" charset="0"/>
              </a:rPr>
              <a:t>Gián tiếp qua thanh ghi</a:t>
            </a:r>
          </a:p>
          <a:p>
            <a:pPr marL="800100" lvl="1" indent="-342900" eaLnBrk="1" hangingPunct="1">
              <a:lnSpc>
                <a:spcPct val="80000"/>
              </a:lnSpc>
              <a:spcBef>
                <a:spcPts val="600"/>
              </a:spcBef>
              <a:spcAft>
                <a:spcPts val="600"/>
              </a:spcAf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Thanh ghi chứa địa chỉ ô nhớ của toán hạng</a:t>
            </a:r>
          </a:p>
          <a:p>
            <a:pPr marL="342900" indent="-342900" eaLnBrk="1" hangingPunct="1">
              <a:lnSpc>
                <a:spcPct val="80000"/>
              </a:lnSpc>
              <a:buFont typeface="Wingdings" panose="05000000000000000000" pitchFamily="2" charset="2"/>
              <a:buChar char="q"/>
            </a:pPr>
            <a:r>
              <a:rPr lang="en-US" altLang="en-US">
                <a:solidFill>
                  <a:schemeClr val="accent2">
                    <a:lumMod val="50000"/>
                  </a:schemeClr>
                </a:solidFill>
                <a:latin typeface="Times New Roman" panose="02020603050405020304" pitchFamily="18" charset="0"/>
                <a:cs typeface="Times New Roman" panose="02020603050405020304" pitchFamily="18" charset="0"/>
              </a:rPr>
              <a:t>Gián tiếp ô nhớ</a:t>
            </a:r>
          </a:p>
          <a:p>
            <a:pPr marL="800100" lvl="1" indent="-342900" eaLnBrk="1" hangingPunct="1">
              <a:lnSpc>
                <a:spcPct val="80000"/>
              </a:lnSpc>
              <a:spcBef>
                <a:spcPts val="600"/>
              </a:spcBef>
              <a:spcAft>
                <a:spcPts val="600"/>
              </a:spcAf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Địa chỉ trong lệnh là địa chỉ ô nhớ của toán hạng</a:t>
            </a:r>
          </a:p>
          <a:p>
            <a:pPr marL="342900" indent="-342900" eaLnBrk="1" hangingPunct="1">
              <a:lnSpc>
                <a:spcPct val="80000"/>
              </a:lnSpc>
              <a:buFont typeface="Wingdings" panose="05000000000000000000" pitchFamily="2" charset="2"/>
              <a:buChar char="q"/>
            </a:pPr>
            <a:r>
              <a:rPr lang="en-US" altLang="en-US">
                <a:solidFill>
                  <a:schemeClr val="accent2">
                    <a:lumMod val="50000"/>
                  </a:schemeClr>
                </a:solidFill>
                <a:latin typeface="Times New Roman" panose="02020603050405020304" pitchFamily="18" charset="0"/>
                <a:cs typeface="Times New Roman" panose="02020603050405020304" pitchFamily="18" charset="0"/>
              </a:rPr>
              <a:t>Chỉ số (dịch chuyển)</a:t>
            </a:r>
          </a:p>
          <a:p>
            <a:pPr marL="800100" lvl="1" indent="-342900" eaLnBrk="1" hangingPunct="1">
              <a:lnSpc>
                <a:spcPct val="80000"/>
              </a:lnSpc>
              <a:spcBef>
                <a:spcPts val="600"/>
              </a:spcBef>
              <a:spcAft>
                <a:spcPts val="600"/>
              </a:spcAf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Địa chỉ toán hạng là tổng nội dung thanh ghi và độ dời</a:t>
            </a:r>
          </a:p>
          <a:p>
            <a:pPr marL="342900" indent="-342900" eaLnBrk="1" hangingPunct="1">
              <a:lnSpc>
                <a:spcPct val="80000"/>
              </a:lnSpc>
              <a:buFont typeface="Wingdings" panose="05000000000000000000" pitchFamily="2" charset="2"/>
              <a:buChar char="q"/>
            </a:pPr>
            <a:r>
              <a:rPr lang="en-US" altLang="en-US">
                <a:solidFill>
                  <a:schemeClr val="accent2">
                    <a:lumMod val="50000"/>
                  </a:schemeClr>
                </a:solidFill>
                <a:latin typeface="Times New Roman" panose="02020603050405020304" pitchFamily="18" charset="0"/>
                <a:cs typeface="Times New Roman" panose="02020603050405020304" pitchFamily="18" charset="0"/>
              </a:rPr>
              <a:t>Tương đối</a:t>
            </a:r>
          </a:p>
          <a:p>
            <a:pPr marL="800100" lvl="1" indent="-342900" eaLnBrk="1" hangingPunct="1">
              <a:lnSpc>
                <a:spcPct val="80000"/>
              </a:lnSpc>
              <a:spcBef>
                <a:spcPts val="600"/>
              </a:spcBef>
              <a:spcAft>
                <a:spcPts val="600"/>
              </a:spcAf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Tổng nội dung PC và độ dời</a:t>
            </a:r>
          </a:p>
          <a:p>
            <a:pPr marL="342900" indent="-342900" eaLnBrk="1" hangingPunct="1">
              <a:lnSpc>
                <a:spcPct val="80000"/>
              </a:lnSpc>
              <a:buFont typeface="Wingdings" panose="05000000000000000000" pitchFamily="2" charset="2"/>
              <a:buChar char="q"/>
            </a:pPr>
            <a:r>
              <a:rPr lang="en-US" altLang="en-US">
                <a:solidFill>
                  <a:schemeClr val="accent2">
                    <a:lumMod val="50000"/>
                  </a:schemeClr>
                </a:solidFill>
                <a:latin typeface="Times New Roman" panose="02020603050405020304" pitchFamily="18" charset="0"/>
                <a:cs typeface="Times New Roman" panose="02020603050405020304" pitchFamily="18" charset="0"/>
              </a:rPr>
              <a:t>Stack</a:t>
            </a:r>
          </a:p>
          <a:p>
            <a:pPr marL="800100" lvl="1" indent="-342900" eaLnBrk="1" hangingPunct="1">
              <a:lnSpc>
                <a:spcPct val="80000"/>
              </a:lnSpc>
              <a:spcBef>
                <a:spcPts val="600"/>
              </a:spcBef>
              <a:spcAft>
                <a:spcPts val="600"/>
              </a:spcAft>
              <a:buFont typeface="Wingdings" panose="05000000000000000000" pitchFamily="2" charset="2"/>
              <a:buChar char="§"/>
            </a:pPr>
            <a:r>
              <a:rPr lang="en-US" altLang="en-US" sz="2000">
                <a:latin typeface="Times New Roman" panose="02020603050405020304" pitchFamily="18" charset="0"/>
                <a:cs typeface="Times New Roman" panose="02020603050405020304" pitchFamily="18" charset="0"/>
              </a:rPr>
              <a:t>Thanh ghi SP chứa địa chỉ ô nhớ của toán hạng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98F15BD2-A17F-4711-9F62-0667563C1F1E}"/>
              </a:ext>
            </a:extLst>
          </p:cNvPr>
          <p:cNvSpPr>
            <a:spLocks noGrp="1" noChangeArrowheads="1"/>
          </p:cNvSpPr>
          <p:nvPr>
            <p:ph type="title"/>
          </p:nvPr>
        </p:nvSpPr>
        <p:spPr/>
        <p:txBody>
          <a:bodyPr/>
          <a:lstStyle/>
          <a:p>
            <a:pPr eaLnBrk="1" hangingPunct="1"/>
            <a:r>
              <a:rPr lang="en-US" altLang="en-US"/>
              <a:t>Thanh ghi CPU 8086</a:t>
            </a:r>
          </a:p>
        </p:txBody>
      </p:sp>
      <p:sp>
        <p:nvSpPr>
          <p:cNvPr id="5123" name="Rectangle 3">
            <a:extLst>
              <a:ext uri="{FF2B5EF4-FFF2-40B4-BE49-F238E27FC236}">
                <a16:creationId xmlns:a16="http://schemas.microsoft.com/office/drawing/2014/main" xmlns="" id="{3058F361-6F73-4257-9B88-C657E6662D35}"/>
              </a:ext>
            </a:extLst>
          </p:cNvPr>
          <p:cNvSpPr>
            <a:spLocks noGrp="1" noChangeArrowheads="1"/>
          </p:cNvSpPr>
          <p:nvPr>
            <p:ph type="body" idx="1"/>
          </p:nvPr>
        </p:nvSpPr>
        <p:spPr>
          <a:xfrm>
            <a:off x="304800" y="838200"/>
            <a:ext cx="8229600" cy="3631763"/>
          </a:xfrm>
        </p:spPr>
        <p:txBody>
          <a:bodyPr/>
          <a:lstStyle/>
          <a:p>
            <a:pPr marL="457200" indent="-457200" eaLnBrk="1" hangingPunct="1">
              <a:buFont typeface="Wingdings" panose="05000000000000000000" pitchFamily="2" charset="2"/>
              <a:buChar char="v"/>
            </a:pPr>
            <a:r>
              <a:rPr lang="en-US" altLang="en-US" sz="2600" b="1"/>
              <a:t>14 thanh ghi 16 bit, 5 nhóm</a:t>
            </a:r>
          </a:p>
          <a:p>
            <a:pPr marL="800100" lvl="1" indent="-342900" eaLnBrk="1" hangingPunct="1">
              <a:buFont typeface="Wingdings" panose="05000000000000000000" pitchFamily="2" charset="2"/>
              <a:buChar char="q"/>
            </a:pPr>
            <a:r>
              <a:rPr lang="en-US" altLang="en-US" sz="2200" b="1"/>
              <a:t>Thanh ghi đoạn</a:t>
            </a:r>
          </a:p>
          <a:p>
            <a:pPr lvl="2" eaLnBrk="1" hangingPunct="1"/>
            <a:r>
              <a:rPr lang="en-US" altLang="en-US" sz="2000"/>
              <a:t>CS (code segment), DS (data segment), </a:t>
            </a:r>
          </a:p>
          <a:p>
            <a:pPr lvl="2" eaLnBrk="1" hangingPunct="1">
              <a:buFont typeface="Wingdings" panose="05000000000000000000" pitchFamily="2" charset="2"/>
              <a:buNone/>
            </a:pPr>
            <a:r>
              <a:rPr lang="en-US" altLang="en-US" sz="2000"/>
              <a:t>	SS (stack segment),  ES (extra segment)</a:t>
            </a:r>
          </a:p>
          <a:p>
            <a:pPr marL="800100" lvl="1" indent="-342900" eaLnBrk="1" hangingPunct="1">
              <a:buFont typeface="Wingdings" panose="05000000000000000000" pitchFamily="2" charset="2"/>
              <a:buChar char="q"/>
            </a:pPr>
            <a:r>
              <a:rPr lang="en-US" altLang="en-US" sz="2200" b="1"/>
              <a:t>Thanh ghi con trỏ </a:t>
            </a:r>
          </a:p>
          <a:p>
            <a:pPr lvl="2" eaLnBrk="1" hangingPunct="1"/>
            <a:r>
              <a:rPr lang="en-US" altLang="en-US" sz="2000"/>
              <a:t>IP (instruction pointer), SP (stack pointer), </a:t>
            </a:r>
          </a:p>
          <a:p>
            <a:pPr lvl="2" eaLnBrk="1" hangingPunct="1">
              <a:buFont typeface="Wingdings" panose="05000000000000000000" pitchFamily="2" charset="2"/>
              <a:buNone/>
            </a:pPr>
            <a:r>
              <a:rPr lang="en-US" altLang="en-US" sz="2000"/>
              <a:t>	BP (base pointer)</a:t>
            </a:r>
          </a:p>
          <a:p>
            <a:pPr marL="800100" lvl="1" indent="-342900" eaLnBrk="1" hangingPunct="1">
              <a:buFont typeface="Wingdings" panose="05000000000000000000" pitchFamily="2" charset="2"/>
              <a:buChar char="q"/>
            </a:pPr>
            <a:r>
              <a:rPr lang="en-US" altLang="en-US" sz="2200" b="1"/>
              <a:t>Thanh ghi chỉ số</a:t>
            </a:r>
          </a:p>
          <a:p>
            <a:pPr lvl="2" eaLnBrk="1" hangingPunct="1"/>
            <a:r>
              <a:rPr lang="en-US" altLang="en-US" sz="2000"/>
              <a:t>SI (source index), DI (Destination index)</a:t>
            </a:r>
          </a:p>
          <a:p>
            <a:pPr marL="800100" lvl="1" indent="-342900" eaLnBrk="1" hangingPunct="1">
              <a:buFont typeface="Wingdings" panose="05000000000000000000" pitchFamily="2" charset="2"/>
              <a:buChar char="q"/>
            </a:pPr>
            <a:r>
              <a:rPr lang="en-US" altLang="en-US" sz="2200" b="1"/>
              <a:t>Thanh ghi đa dụng</a:t>
            </a:r>
          </a:p>
          <a:p>
            <a:pPr marL="800100" lvl="1" indent="-342900" eaLnBrk="1" hangingPunct="1">
              <a:buFont typeface="Wingdings" panose="05000000000000000000" pitchFamily="2" charset="2"/>
              <a:buChar char="q"/>
            </a:pPr>
            <a:r>
              <a:rPr lang="en-US" altLang="en-US" sz="2200" b="1"/>
              <a:t>Thanh ghi cờ</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EB0B9B55-B95F-4925-81CF-E68C82B88874}"/>
              </a:ext>
            </a:extLst>
          </p:cNvPr>
          <p:cNvSpPr>
            <a:spLocks noGrp="1" noChangeArrowheads="1"/>
          </p:cNvSpPr>
          <p:nvPr>
            <p:ph type="title"/>
          </p:nvPr>
        </p:nvSpPr>
        <p:spPr/>
        <p:txBody>
          <a:bodyPr/>
          <a:lstStyle/>
          <a:p>
            <a:pPr eaLnBrk="1" hangingPunct="1"/>
            <a:r>
              <a:rPr lang="en-US" altLang="en-US"/>
              <a:t>Thanh ghi đa dụng</a:t>
            </a:r>
          </a:p>
        </p:txBody>
      </p:sp>
      <p:sp>
        <p:nvSpPr>
          <p:cNvPr id="6147" name="Rectangle 3">
            <a:extLst>
              <a:ext uri="{FF2B5EF4-FFF2-40B4-BE49-F238E27FC236}">
                <a16:creationId xmlns:a16="http://schemas.microsoft.com/office/drawing/2014/main" xmlns="" id="{A6762582-3AF3-41DB-8A4F-E1D872AB6605}"/>
              </a:ext>
            </a:extLst>
          </p:cNvPr>
          <p:cNvSpPr>
            <a:spLocks noGrp="1" noChangeArrowheads="1"/>
          </p:cNvSpPr>
          <p:nvPr>
            <p:ph type="body" idx="1"/>
          </p:nvPr>
        </p:nvSpPr>
        <p:spPr>
          <a:xfrm>
            <a:off x="604519" y="1066800"/>
            <a:ext cx="7934960" cy="3684085"/>
          </a:xfrm>
        </p:spPr>
        <p:txBody>
          <a:bodyPr/>
          <a:lstStyle/>
          <a:p>
            <a:pPr marL="457200" indent="-457200" eaLnBrk="1" hangingPunct="1">
              <a:lnSpc>
                <a:spcPct val="90000"/>
              </a:lnSpc>
              <a:buFont typeface="Wingdings" panose="05000000000000000000" pitchFamily="2" charset="2"/>
              <a:buChar char="q"/>
            </a:pPr>
            <a:r>
              <a:rPr lang="en-US" altLang="en-US" sz="2600"/>
              <a:t>AX Accumulator register</a:t>
            </a:r>
          </a:p>
          <a:p>
            <a:pPr lvl="1" eaLnBrk="1" hangingPunct="1">
              <a:lnSpc>
                <a:spcPct val="90000"/>
              </a:lnSpc>
            </a:pPr>
            <a:r>
              <a:rPr lang="en-US" altLang="en-US" sz="2200"/>
              <a:t>Sử dụng cho tính toán và xuất nhập</a:t>
            </a:r>
          </a:p>
          <a:p>
            <a:pPr marL="457200" indent="-457200" eaLnBrk="1" hangingPunct="1">
              <a:lnSpc>
                <a:spcPct val="90000"/>
              </a:lnSpc>
              <a:buFont typeface="Wingdings" panose="05000000000000000000" pitchFamily="2" charset="2"/>
              <a:buChar char="q"/>
            </a:pPr>
            <a:r>
              <a:rPr lang="en-US" altLang="en-US" sz="2600"/>
              <a:t>BX	Base register</a:t>
            </a:r>
          </a:p>
          <a:p>
            <a:pPr lvl="1" eaLnBrk="1" hangingPunct="1">
              <a:lnSpc>
                <a:spcPct val="90000"/>
              </a:lnSpc>
            </a:pPr>
            <a:r>
              <a:rPr lang="en-US" altLang="en-US" sz="2200"/>
              <a:t>Thanh ghi duy nhất có thể sử dụng chỉ số</a:t>
            </a:r>
          </a:p>
          <a:p>
            <a:pPr marL="457200" indent="-457200" eaLnBrk="1" hangingPunct="1">
              <a:lnSpc>
                <a:spcPct val="90000"/>
              </a:lnSpc>
              <a:buFont typeface="Wingdings" panose="05000000000000000000" pitchFamily="2" charset="2"/>
              <a:buChar char="q"/>
            </a:pPr>
            <a:r>
              <a:rPr lang="en-US" altLang="en-US" sz="2600"/>
              <a:t>CX	Counter register</a:t>
            </a:r>
          </a:p>
          <a:p>
            <a:pPr lvl="1" eaLnBrk="1" hangingPunct="1">
              <a:lnSpc>
                <a:spcPct val="90000"/>
              </a:lnSpc>
            </a:pPr>
            <a:r>
              <a:rPr lang="en-US" altLang="en-US" sz="2200"/>
              <a:t>Sử dụng cho vòng lặp</a:t>
            </a:r>
          </a:p>
          <a:p>
            <a:pPr marL="457200" indent="-457200" eaLnBrk="1" hangingPunct="1">
              <a:lnSpc>
                <a:spcPct val="90000"/>
              </a:lnSpc>
              <a:buFont typeface="Wingdings" panose="05000000000000000000" pitchFamily="2" charset="2"/>
              <a:buChar char="q"/>
            </a:pPr>
            <a:r>
              <a:rPr lang="en-US" altLang="en-US" sz="2600"/>
              <a:t>DX Data register</a:t>
            </a:r>
          </a:p>
          <a:p>
            <a:pPr lvl="1" eaLnBrk="1" hangingPunct="1">
              <a:lnSpc>
                <a:spcPct val="90000"/>
              </a:lnSpc>
            </a:pPr>
            <a:r>
              <a:rPr lang="en-US" altLang="en-US" sz="2200"/>
              <a:t>Sử dụng cho xuất nhập và các lệnh nhân chia</a:t>
            </a:r>
          </a:p>
          <a:p>
            <a:pPr marL="457200" indent="-457200" eaLnBrk="1" hangingPunct="1">
              <a:lnSpc>
                <a:spcPct val="90000"/>
              </a:lnSpc>
              <a:buFont typeface="Wingdings" panose="05000000000000000000" pitchFamily="2" charset="2"/>
              <a:buChar char="q"/>
            </a:pPr>
            <a:r>
              <a:rPr lang="en-US" altLang="en-US" sz="2600"/>
              <a:t>Các thanh ghi đa dụng có thể “chia nhỏ” thành 2 thanh ghi 8-bit (cao và thấp)</a:t>
            </a:r>
          </a:p>
          <a:p>
            <a:pPr lvl="1" eaLnBrk="1" hangingPunct="1">
              <a:lnSpc>
                <a:spcPct val="90000"/>
              </a:lnSpc>
            </a:pPr>
            <a:r>
              <a:rPr lang="en-US" altLang="en-US" sz="2200"/>
              <a:t> AH,AL,BH,BL,CH,CL,DH,DL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Khái niệm</a:t>
            </a:r>
          </a:p>
        </p:txBody>
      </p:sp>
      <p:sp>
        <p:nvSpPr>
          <p:cNvPr id="3" name="Content Placeholder 2"/>
          <p:cNvSpPr>
            <a:spLocks noGrp="1"/>
          </p:cNvSpPr>
          <p:nvPr>
            <p:ph idx="1"/>
          </p:nvPr>
        </p:nvSpPr>
        <p:spPr>
          <a:xfrm>
            <a:off x="381000" y="1066800"/>
            <a:ext cx="8534400" cy="2215991"/>
          </a:xfrm>
        </p:spPr>
        <p:txBody>
          <a:bodyPr/>
          <a:lstStyle/>
          <a:p>
            <a:pPr marL="342900" indent="395288">
              <a:buFont typeface="Wingdings" panose="05000000000000000000" pitchFamily="2" charset="2"/>
              <a:buChar char="Ø"/>
            </a:pPr>
            <a:r>
              <a:rPr lang="en-US"/>
              <a:t> Hợp ngữ (assembly language) là ngôn ngữ cấp thấp dùng để viết các chương trình máy tính.</a:t>
            </a:r>
          </a:p>
          <a:p>
            <a:pPr marL="342900" indent="395288">
              <a:buFont typeface="Wingdings" panose="05000000000000000000" pitchFamily="2" charset="2"/>
              <a:buChar char="Ø"/>
            </a:pPr>
            <a:r>
              <a:rPr lang="en-US"/>
              <a:t> Dùng các thuật ngữ thân thiện với người dùng hơn so với ngôn ngữ máy.</a:t>
            </a:r>
          </a:p>
          <a:p>
            <a:pPr marL="342900" indent="395288">
              <a:buFont typeface="Wingdings" panose="05000000000000000000" pitchFamily="2" charset="2"/>
              <a:buChar char="Ø"/>
            </a:pPr>
            <a:r>
              <a:rPr lang="en-US"/>
              <a:t> Được dịch sang ngôn ngữ máy bằng một tiện ích gọi là trình hợp dịch (assembler).</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5</a:t>
            </a:fld>
            <a:endParaRPr lang="en-US"/>
          </a:p>
        </p:txBody>
      </p:sp>
    </p:spTree>
    <p:extLst>
      <p:ext uri="{BB962C8B-B14F-4D97-AF65-F5344CB8AC3E}">
        <p14:creationId xmlns:p14="http://schemas.microsoft.com/office/powerpoint/2010/main" val="383364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9D49627E-8A37-4D30-845E-417B7A369B5A}"/>
              </a:ext>
            </a:extLst>
          </p:cNvPr>
          <p:cNvSpPr>
            <a:spLocks noGrp="1" noChangeArrowheads="1"/>
          </p:cNvSpPr>
          <p:nvPr>
            <p:ph type="title"/>
          </p:nvPr>
        </p:nvSpPr>
        <p:spPr>
          <a:xfrm>
            <a:off x="685800" y="152400"/>
            <a:ext cx="6781800" cy="331787"/>
          </a:xfrm>
        </p:spPr>
        <p:txBody>
          <a:bodyPr/>
          <a:lstStyle/>
          <a:p>
            <a:pPr eaLnBrk="1" hangingPunct="1"/>
            <a:r>
              <a:rPr lang="en-US" altLang="en-US"/>
              <a:t>Thanh ghi cờ (Flag)</a:t>
            </a:r>
          </a:p>
        </p:txBody>
      </p:sp>
      <p:graphicFrame>
        <p:nvGraphicFramePr>
          <p:cNvPr id="13607" name="Group 295">
            <a:extLst>
              <a:ext uri="{FF2B5EF4-FFF2-40B4-BE49-F238E27FC236}">
                <a16:creationId xmlns:a16="http://schemas.microsoft.com/office/drawing/2014/main" xmlns="" id="{67E2E6C7-FDA0-45B6-848B-D6668F243807}"/>
              </a:ext>
            </a:extLst>
          </p:cNvPr>
          <p:cNvGraphicFramePr>
            <a:graphicFrameLocks noGrp="1"/>
          </p:cNvGraphicFramePr>
          <p:nvPr>
            <p:ph idx="1"/>
            <p:extLst>
              <p:ext uri="{D42A27DB-BD31-4B8C-83A1-F6EECF244321}">
                <p14:modId xmlns:p14="http://schemas.microsoft.com/office/powerpoint/2010/main" val="1311921151"/>
              </p:ext>
            </p:extLst>
          </p:nvPr>
        </p:nvGraphicFramePr>
        <p:xfrm>
          <a:off x="432619" y="914400"/>
          <a:ext cx="8229600" cy="5029200"/>
        </p:xfrm>
        <a:graphic>
          <a:graphicData uri="http://schemas.openxmlformats.org/drawingml/2006/table">
            <a:tbl>
              <a:tblPr/>
              <a:tblGrid>
                <a:gridCol w="744538">
                  <a:extLst>
                    <a:ext uri="{9D8B030D-6E8A-4147-A177-3AD203B41FA5}">
                      <a16:colId xmlns:a16="http://schemas.microsoft.com/office/drawing/2014/main" xmlns="" val="20000"/>
                    </a:ext>
                  </a:extLst>
                </a:gridCol>
                <a:gridCol w="2227262">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4114800">
                  <a:extLst>
                    <a:ext uri="{9D8B030D-6E8A-4147-A177-3AD203B41FA5}">
                      <a16:colId xmlns:a16="http://schemas.microsoft.com/office/drawing/2014/main" xmlns="" val="20003"/>
                    </a:ext>
                  </a:extLst>
                </a:gridCol>
              </a:tblGrid>
              <a:tr h="411163">
                <a:tc gridSpan="4">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Flags Register</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127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Tắt</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Tên</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bit n</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“Mô tả”</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11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rPr>
                        <a:t>OF</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Overflow</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Tràn số có dấu</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127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rPr>
                        <a:t>DF</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Direction</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Hướng xử lý chuỗi</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11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rPr>
                        <a:t>IF</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Interrupt</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Cho phép ngắt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127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rPr>
                        <a:t>TF</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Trap</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CPU thực hiện từng bước</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11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rPr>
                        <a:t>SF</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Sign</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Kiểm tra kết quả là số âm</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127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rPr>
                        <a:t>ZF</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Zero</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Kiểm tra kết quả bằng 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11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rPr>
                        <a:t>AF</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Auxiliary Carry</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127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rPr>
                        <a:t>PF</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Parity</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Kiểm tra số bit 1 chẵn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4111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808080"/>
                          </a:solidFill>
                          <a:effectLst/>
                          <a:latin typeface="Times New Roman" panose="02020603050405020304" pitchFamily="18" charset="0"/>
                          <a:cs typeface="Times New Roman" panose="02020603050405020304" pitchFamily="18" charset="0"/>
                        </a:rPr>
                        <a:t>CF</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Carry</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Tràn số không dấu</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9B55E9FD-8562-4F3E-8101-901C211FDA0B}"/>
              </a:ext>
            </a:extLst>
          </p:cNvPr>
          <p:cNvSpPr>
            <a:spLocks noGrp="1" noChangeArrowheads="1"/>
          </p:cNvSpPr>
          <p:nvPr>
            <p:ph type="title"/>
          </p:nvPr>
        </p:nvSpPr>
        <p:spPr/>
        <p:txBody>
          <a:bodyPr/>
          <a:lstStyle/>
          <a:p>
            <a:pPr eaLnBrk="1" hangingPunct="1"/>
            <a:r>
              <a:rPr lang="en-US" altLang="en-US"/>
              <a:t>Ảnh hưởng các lệnh đến cờ</a:t>
            </a:r>
          </a:p>
        </p:txBody>
      </p:sp>
      <p:sp>
        <p:nvSpPr>
          <p:cNvPr id="8195" name="Rectangle 3">
            <a:extLst>
              <a:ext uri="{FF2B5EF4-FFF2-40B4-BE49-F238E27FC236}">
                <a16:creationId xmlns:a16="http://schemas.microsoft.com/office/drawing/2014/main" xmlns="" id="{FD457F43-946A-493C-9BA9-71B2673987CE}"/>
              </a:ext>
            </a:extLst>
          </p:cNvPr>
          <p:cNvSpPr>
            <a:spLocks noGrp="1" noChangeArrowheads="1"/>
          </p:cNvSpPr>
          <p:nvPr>
            <p:ph type="body" idx="1"/>
          </p:nvPr>
        </p:nvSpPr>
        <p:spPr>
          <a:xfrm>
            <a:off x="604519" y="838200"/>
            <a:ext cx="7853681" cy="3656386"/>
          </a:xfrm>
        </p:spPr>
        <p:txBody>
          <a:bodyPr/>
          <a:lstStyle/>
          <a:p>
            <a:pPr indent="398463" eaLnBrk="1" hangingPunct="1">
              <a:lnSpc>
                <a:spcPct val="90000"/>
              </a:lnSpc>
            </a:pPr>
            <a:r>
              <a:rPr lang="en-US" altLang="en-US">
                <a:latin typeface="Times New Roman" panose="02020603050405020304" pitchFamily="18" charset="0"/>
                <a:cs typeface="Times New Roman" panose="02020603050405020304" pitchFamily="18" charset="0"/>
              </a:rPr>
              <a:t>Tại 1 thời điểm CPU chỉ thực hiện 1 lệnh, kết quả cờ phản ánh tình trạng CPU sau khi thực hiện lệnh</a:t>
            </a:r>
          </a:p>
          <a:p>
            <a:pPr eaLnBrk="1" hangingPunct="1">
              <a:lnSpc>
                <a:spcPct val="90000"/>
              </a:lnSpc>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INSTRUCTION 		AFFECTS FLAGS</a:t>
            </a:r>
          </a:p>
          <a:p>
            <a:pPr eaLnBrk="1" hangingPunct="1">
              <a:lnSpc>
                <a:spcPct val="90000"/>
              </a:lnSpc>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MOV/XCHG 		Không ảnh hưởng cờ</a:t>
            </a:r>
          </a:p>
          <a:p>
            <a:pPr eaLnBrk="1" hangingPunct="1">
              <a:lnSpc>
                <a:spcPct val="90000"/>
              </a:lnSpc>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ADD/SUB 			Tất cả</a:t>
            </a:r>
          </a:p>
          <a:p>
            <a:pPr eaLnBrk="1" hangingPunct="1">
              <a:lnSpc>
                <a:spcPct val="90000"/>
              </a:lnSpc>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INC/DEC 			Tất cả trừ CF</a:t>
            </a:r>
          </a:p>
          <a:p>
            <a:pPr eaLnBrk="1" hangingPunct="1">
              <a:lnSpc>
                <a:spcPct val="90000"/>
              </a:lnSpc>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NEG 				Tất cả </a:t>
            </a:r>
          </a:p>
          <a:p>
            <a:pPr eaLnBrk="1" hangingPunct="1">
              <a:lnSpc>
                <a:spcPct val="90000"/>
              </a:lnSpc>
            </a:pPr>
            <a:r>
              <a:rPr lang="en-US" altLang="en-US">
                <a:latin typeface="Times New Roman" panose="02020603050405020304" pitchFamily="18" charset="0"/>
                <a:cs typeface="Times New Roman" panose="02020603050405020304" pitchFamily="18" charset="0"/>
              </a:rPr>
              <a:t>Ví dụ:  </a:t>
            </a:r>
          </a:p>
          <a:p>
            <a:pPr lvl="1" eaLnBrk="1" hangingPunct="1">
              <a:lnSpc>
                <a:spcPct val="90000"/>
              </a:lnSpc>
            </a:pPr>
            <a:r>
              <a:rPr lang="en-US" altLang="en-US" sz="2400">
                <a:latin typeface="Times New Roman" panose="02020603050405020304" pitchFamily="18" charset="0"/>
                <a:cs typeface="Times New Roman" panose="02020603050405020304" pitchFamily="18" charset="0"/>
              </a:rPr>
              <a:t>ADD AX, BX (trong đó giả sử AX=BX=0FFFFh)</a:t>
            </a:r>
          </a:p>
          <a:p>
            <a:pPr lvl="1" eaLnBrk="1" hangingPunct="1">
              <a:lnSpc>
                <a:spcPct val="90000"/>
              </a:lnSpc>
            </a:pPr>
            <a:r>
              <a:rPr lang="en-US" altLang="en-US" sz="2400">
                <a:latin typeface="Times New Roman" panose="02020603050405020304" pitchFamily="18" charset="0"/>
                <a:cs typeface="Times New Roman" panose="02020603050405020304" pitchFamily="18" charset="0"/>
              </a:rPr>
              <a:t>Thay đổi các cờ???</a:t>
            </a:r>
          </a:p>
          <a:p>
            <a:pPr lvl="1" eaLnBrk="1" hangingPunct="1">
              <a:lnSpc>
                <a:spcPct val="90000"/>
              </a:lnSpc>
            </a:pPr>
            <a:r>
              <a:rPr lang="en-US" altLang="en-US" sz="2400">
                <a:latin typeface="Times New Roman" panose="02020603050405020304" pitchFamily="18" charset="0"/>
                <a:cs typeface="Times New Roman" panose="02020603050405020304" pitchFamily="18" charset="0"/>
              </a:rPr>
              <a:t>SUB AL,BL ( trong đó AL=BL=80h)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DDAFE6D1-5709-4D15-8B71-84B44091BE7E}"/>
              </a:ext>
            </a:extLst>
          </p:cNvPr>
          <p:cNvSpPr>
            <a:spLocks noGrp="1" noChangeArrowheads="1"/>
          </p:cNvSpPr>
          <p:nvPr>
            <p:ph type="title"/>
          </p:nvPr>
        </p:nvSpPr>
        <p:spPr/>
        <p:txBody>
          <a:bodyPr/>
          <a:lstStyle/>
          <a:p>
            <a:pPr eaLnBrk="1" hangingPunct="1"/>
            <a:endParaRPr lang="en-US" altLang="en-US"/>
          </a:p>
        </p:txBody>
      </p:sp>
      <p:pic>
        <p:nvPicPr>
          <p:cNvPr id="9219" name="Picture 4">
            <a:extLst>
              <a:ext uri="{FF2B5EF4-FFF2-40B4-BE49-F238E27FC236}">
                <a16:creationId xmlns:a16="http://schemas.microsoft.com/office/drawing/2014/main" xmlns="" id="{EB63E468-C084-40B8-9A8B-7E37897525CB}"/>
              </a:ext>
            </a:extLst>
          </p:cNvPr>
          <p:cNvPicPr>
            <a:picLocks noGrp="1" noChangeAspect="1" noChangeArrowheads="1"/>
          </p:cNvPicPr>
          <p:nvPr>
            <p:ph type="body" idx="1"/>
          </p:nvPr>
        </p:nvPicPr>
        <p:blipFill>
          <a:blip r:embed="rId2">
            <a:lum bright="-20000" contrast="40000"/>
            <a:extLst>
              <a:ext uri="{28A0092B-C50C-407E-A947-70E740481C1C}">
                <a14:useLocalDpi xmlns:a14="http://schemas.microsoft.com/office/drawing/2010/main" val="0"/>
              </a:ext>
            </a:extLst>
          </a:blip>
          <a:srcRect l="6845" t="14877" r="5907" b="8501"/>
          <a:stretch>
            <a:fillRect/>
          </a:stretch>
        </p:blipFill>
        <p:spPr>
          <a:xfrm>
            <a:off x="495299" y="210470"/>
            <a:ext cx="8153400" cy="609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3DA63827-BAF8-4834-A375-448ED7E778D8}"/>
              </a:ext>
            </a:extLst>
          </p:cNvPr>
          <p:cNvSpPr>
            <a:spLocks noGrp="1" noChangeArrowheads="1"/>
          </p:cNvSpPr>
          <p:nvPr>
            <p:ph type="title"/>
          </p:nvPr>
        </p:nvSpPr>
        <p:spPr/>
        <p:txBody>
          <a:bodyPr/>
          <a:lstStyle/>
          <a:p>
            <a:pPr eaLnBrk="1" hangingPunct="1"/>
            <a:endParaRPr lang="en-US" altLang="en-US"/>
          </a:p>
        </p:txBody>
      </p:sp>
      <p:pic>
        <p:nvPicPr>
          <p:cNvPr id="10243" name="Picture 3">
            <a:extLst>
              <a:ext uri="{FF2B5EF4-FFF2-40B4-BE49-F238E27FC236}">
                <a16:creationId xmlns:a16="http://schemas.microsoft.com/office/drawing/2014/main" xmlns="" id="{E96006EB-58FC-4843-905A-53E99F058351}"/>
              </a:ext>
            </a:extLst>
          </p:cNvPr>
          <p:cNvPicPr>
            <a:picLocks noGrp="1" noChangeAspect="1" noChangeArrowheads="1"/>
          </p:cNvPicPr>
          <p:nvPr>
            <p:ph type="body" idx="1"/>
          </p:nvPr>
        </p:nvPicPr>
        <p:blipFill>
          <a:blip r:embed="rId2">
            <a:lum bright="-20000" contrast="40000"/>
            <a:extLst>
              <a:ext uri="{28A0092B-C50C-407E-A947-70E740481C1C}">
                <a14:useLocalDpi xmlns:a14="http://schemas.microsoft.com/office/drawing/2010/main" val="0"/>
              </a:ext>
            </a:extLst>
          </a:blip>
          <a:srcRect l="7407" t="16878" r="6470" b="14252"/>
          <a:stretch>
            <a:fillRect/>
          </a:stretch>
        </p:blipFill>
        <p:spPr>
          <a:xfrm>
            <a:off x="152400" y="1066800"/>
            <a:ext cx="8764588" cy="4800600"/>
          </a:xfr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49C5DCEA-BA08-4E9F-BBA8-FF11B92F91AA}"/>
              </a:ext>
            </a:extLst>
          </p:cNvPr>
          <p:cNvSpPr>
            <a:spLocks noGrp="1" noChangeArrowheads="1"/>
          </p:cNvSpPr>
          <p:nvPr>
            <p:ph type="title"/>
          </p:nvPr>
        </p:nvSpPr>
        <p:spPr/>
        <p:txBody>
          <a:bodyPr/>
          <a:lstStyle/>
          <a:p>
            <a:pPr eaLnBrk="1" hangingPunct="1"/>
            <a:r>
              <a:rPr lang="en-US" altLang="en-US"/>
              <a:t>Lệnh nhập xuất chuỗi kí tự</a:t>
            </a:r>
          </a:p>
        </p:txBody>
      </p:sp>
      <p:sp>
        <p:nvSpPr>
          <p:cNvPr id="11267" name="Rectangle 3">
            <a:extLst>
              <a:ext uri="{FF2B5EF4-FFF2-40B4-BE49-F238E27FC236}">
                <a16:creationId xmlns:a16="http://schemas.microsoft.com/office/drawing/2014/main" xmlns="" id="{DD5091FC-56F5-4A73-9ACD-730E31CB401C}"/>
              </a:ext>
            </a:extLst>
          </p:cNvPr>
          <p:cNvSpPr>
            <a:spLocks noGrp="1" noChangeArrowheads="1"/>
          </p:cNvSpPr>
          <p:nvPr>
            <p:ph type="body" idx="1"/>
          </p:nvPr>
        </p:nvSpPr>
        <p:spPr>
          <a:xfrm>
            <a:off x="604519" y="1066800"/>
            <a:ext cx="7934960" cy="3508653"/>
          </a:xfrm>
        </p:spPr>
        <p:txBody>
          <a:bodyPr/>
          <a:lstStyle/>
          <a:p>
            <a:pPr marL="457200" indent="-457200" eaLnBrk="1" hangingPunct="1">
              <a:buFont typeface="Wingdings" panose="05000000000000000000" pitchFamily="2" charset="2"/>
              <a:buChar char="q"/>
            </a:pPr>
            <a:r>
              <a:rPr lang="en-US" altLang="en-US" sz="2600" b="1"/>
              <a:t>INT 21h</a:t>
            </a:r>
          </a:p>
          <a:p>
            <a:pPr lvl="1" eaLnBrk="1" hangingPunct="1"/>
            <a:r>
              <a:rPr lang="en-US" altLang="en-US" sz="2200" b="1"/>
              <a:t>function number 	routine</a:t>
            </a:r>
          </a:p>
          <a:p>
            <a:pPr eaLnBrk="1" hangingPunct="1">
              <a:buFont typeface="Wingdings" panose="05000000000000000000" pitchFamily="2" charset="2"/>
              <a:buNone/>
            </a:pPr>
            <a:r>
              <a:rPr lang="en-US" altLang="en-US" sz="2600"/>
              <a:t>		09 			Xuất chuỗi kí tự</a:t>
            </a:r>
          </a:p>
          <a:p>
            <a:pPr lvl="2" eaLnBrk="1" hangingPunct="1"/>
            <a:r>
              <a:rPr lang="en-US" altLang="en-US" sz="2000"/>
              <a:t>Input : 	AH=09</a:t>
            </a:r>
          </a:p>
          <a:p>
            <a:pPr lvl="1" eaLnBrk="1" hangingPunct="1">
              <a:buFont typeface="Wingdings" panose="05000000000000000000" pitchFamily="2" charset="2"/>
              <a:buNone/>
            </a:pPr>
            <a:r>
              <a:rPr lang="en-US" altLang="en-US" sz="2200"/>
              <a:t>			DX= địa chỉ chuỗi ký tự </a:t>
            </a:r>
            <a:r>
              <a:rPr lang="en-US" altLang="en-US" sz="2200">
                <a:solidFill>
                  <a:srgbClr val="FF5050"/>
                </a:solidFill>
              </a:rPr>
              <a:t>kết thúc bằng $</a:t>
            </a:r>
            <a:endParaRPr lang="en-US" altLang="en-US" sz="2200"/>
          </a:p>
          <a:p>
            <a:pPr lvl="2" eaLnBrk="1" hangingPunct="1"/>
            <a:r>
              <a:rPr lang="en-US" altLang="en-US" sz="2000"/>
              <a:t>Output: chuỗi hiện ra màn hình</a:t>
            </a:r>
          </a:p>
          <a:p>
            <a:pPr marL="457200" indent="-457200" eaLnBrk="1" hangingPunct="1">
              <a:buFont typeface="Wingdings" panose="05000000000000000000" pitchFamily="2" charset="2"/>
              <a:buChar char="q"/>
            </a:pPr>
            <a:r>
              <a:rPr lang="en-US" altLang="en-US" sz="2600" b="1"/>
              <a:t>Lệnh LEA </a:t>
            </a:r>
            <a:r>
              <a:rPr lang="en-US" altLang="en-US"/>
              <a:t>( Load Effective Address )</a:t>
            </a:r>
          </a:p>
          <a:p>
            <a:pPr lvl="1" eaLnBrk="1" hangingPunct="1"/>
            <a:r>
              <a:rPr lang="en-US" altLang="en-US" sz="2400"/>
              <a:t>Lấy địa chỉ offset  của biến vào thanh ghi</a:t>
            </a:r>
          </a:p>
          <a:p>
            <a:pPr lvl="1" eaLnBrk="1" hangingPunct="1"/>
            <a:r>
              <a:rPr lang="en-US" altLang="en-US" sz="2400"/>
              <a:t>LEA destination, source</a:t>
            </a:r>
          </a:p>
          <a:p>
            <a:pPr lvl="2" eaLnBrk="1" hangingPunct="1"/>
            <a:r>
              <a:rPr lang="en-US" altLang="en-US"/>
              <a:t>LEA DX,MSG ;  đưa địa chỉ MSG vào DX</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2B8F68BE-3D44-4A5E-9E3F-71E8576D8CC9}"/>
              </a:ext>
            </a:extLst>
          </p:cNvPr>
          <p:cNvSpPr>
            <a:spLocks noGrp="1" noChangeArrowheads="1"/>
          </p:cNvSpPr>
          <p:nvPr>
            <p:ph type="title"/>
          </p:nvPr>
        </p:nvSpPr>
        <p:spPr/>
        <p:txBody>
          <a:bodyPr/>
          <a:lstStyle/>
          <a:p>
            <a:pPr eaLnBrk="1" hangingPunct="1"/>
            <a:r>
              <a:rPr lang="en-US" altLang="en-US"/>
              <a:t>Program Segment Prefix ( PSP )</a:t>
            </a:r>
          </a:p>
        </p:txBody>
      </p:sp>
      <p:sp>
        <p:nvSpPr>
          <p:cNvPr id="12291" name="Rectangle 3">
            <a:extLst>
              <a:ext uri="{FF2B5EF4-FFF2-40B4-BE49-F238E27FC236}">
                <a16:creationId xmlns:a16="http://schemas.microsoft.com/office/drawing/2014/main" xmlns="" id="{8BCF3617-4983-421B-BE25-E49A68006665}"/>
              </a:ext>
            </a:extLst>
          </p:cNvPr>
          <p:cNvSpPr>
            <a:spLocks noGrp="1" noChangeArrowheads="1"/>
          </p:cNvSpPr>
          <p:nvPr>
            <p:ph type="body" idx="1"/>
          </p:nvPr>
        </p:nvSpPr>
        <p:spPr/>
        <p:txBody>
          <a:bodyPr/>
          <a:lstStyle/>
          <a:p>
            <a:pPr eaLnBrk="1" hangingPunct="1"/>
            <a:r>
              <a:rPr lang="en-US" altLang="en-US">
                <a:latin typeface="Times New Roman" panose="02020603050405020304" pitchFamily="18" charset="0"/>
              </a:rPr>
              <a:t>Chứa thông tin chương trình để hệ thống truy xuất </a:t>
            </a:r>
          </a:p>
          <a:p>
            <a:pPr eaLnBrk="1" hangingPunct="1"/>
            <a:r>
              <a:rPr lang="en-US" altLang="en-US">
                <a:latin typeface="Times New Roman" panose="02020603050405020304" pitchFamily="18" charset="0"/>
              </a:rPr>
              <a:t>256 byte</a:t>
            </a:r>
          </a:p>
          <a:p>
            <a:pPr eaLnBrk="1" hangingPunct="1"/>
            <a:r>
              <a:rPr lang="en-US" altLang="en-US">
                <a:latin typeface="Times New Roman" panose="02020603050405020304" pitchFamily="18" charset="0"/>
              </a:rPr>
              <a:t>Làm thay đổi DS, ES </a:t>
            </a:r>
          </a:p>
          <a:p>
            <a:pPr eaLnBrk="1" hangingPunct="1"/>
            <a:r>
              <a:rPr lang="en-US" altLang="en-US">
                <a:latin typeface="Times New Roman" panose="02020603050405020304" pitchFamily="18" charset="0"/>
              </a:rPr>
              <a:t>MOV AX,@DATA</a:t>
            </a:r>
          </a:p>
          <a:p>
            <a:pPr eaLnBrk="1" hangingPunct="1"/>
            <a:r>
              <a:rPr lang="en-US" altLang="en-US">
                <a:latin typeface="Times New Roman" panose="02020603050405020304" pitchFamily="18" charset="0"/>
              </a:rPr>
              <a:t>MOV DS,AX</a:t>
            </a:r>
          </a:p>
          <a:p>
            <a:pPr lvl="1" eaLnBrk="1" hangingPunct="1"/>
            <a:r>
              <a:rPr lang="en-US" altLang="en-US">
                <a:latin typeface="Times New Roman" panose="02020603050405020304" pitchFamily="18" charset="0"/>
              </a:rPr>
              <a:t>@DATA tên đoạn số liệu  .DATA .</a:t>
            </a:r>
          </a:p>
          <a:p>
            <a:pPr lvl="1" eaLnBrk="1" hangingPunct="1"/>
            <a:r>
              <a:rPr lang="en-US" altLang="en-US">
                <a:latin typeface="Times New Roman" panose="02020603050405020304" pitchFamily="18" charset="0"/>
              </a:rPr>
              <a:t>Assembler sẽ chuyển @DATA thành địa chỉ.</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DBB03FCC-BCDF-4F3F-938C-36C2EDD5668D}"/>
              </a:ext>
            </a:extLst>
          </p:cNvPr>
          <p:cNvSpPr>
            <a:spLocks noGrp="1" noChangeArrowheads="1"/>
          </p:cNvSpPr>
          <p:nvPr>
            <p:ph type="title"/>
          </p:nvPr>
        </p:nvSpPr>
        <p:spPr>
          <a:xfrm>
            <a:off x="762000" y="228600"/>
            <a:ext cx="7934960" cy="551530"/>
          </a:xfrm>
        </p:spPr>
        <p:txBody>
          <a:bodyPr/>
          <a:lstStyle/>
          <a:p>
            <a:pPr eaLnBrk="1" hangingPunct="1"/>
            <a:r>
              <a:rPr lang="en-US" altLang="en-US"/>
              <a:t>Chương trình nhập ký tự thường đổi thành ký tự hoa</a:t>
            </a:r>
          </a:p>
        </p:txBody>
      </p:sp>
      <p:sp>
        <p:nvSpPr>
          <p:cNvPr id="13315" name="Rectangle 3">
            <a:extLst>
              <a:ext uri="{FF2B5EF4-FFF2-40B4-BE49-F238E27FC236}">
                <a16:creationId xmlns:a16="http://schemas.microsoft.com/office/drawing/2014/main" xmlns="" id="{AC9EAB9E-39CD-4027-9750-5D8345BF4C71}"/>
              </a:ext>
            </a:extLst>
          </p:cNvPr>
          <p:cNvSpPr>
            <a:spLocks noGrp="1" noChangeArrowheads="1"/>
          </p:cNvSpPr>
          <p:nvPr>
            <p:ph type="body" idx="1"/>
          </p:nvPr>
        </p:nvSpPr>
        <p:spPr>
          <a:xfrm>
            <a:off x="604519" y="1066800"/>
            <a:ext cx="7934960" cy="4105226"/>
          </a:xfrm>
        </p:spPr>
        <p:txBody>
          <a:bodyPr/>
          <a:lstStyle/>
          <a:p>
            <a:pPr eaLnBrk="1" hangingPunct="1">
              <a:lnSpc>
                <a:spcPct val="150000"/>
              </a:lnSpc>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TITLE PGM3: CASE COVERT PROGRAM</a:t>
            </a:r>
          </a:p>
          <a:p>
            <a:pPr eaLnBrk="1" hangingPunct="1">
              <a:lnSpc>
                <a:spcPct val="150000"/>
              </a:lnSpc>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.MODEL SMALL</a:t>
            </a:r>
          </a:p>
          <a:p>
            <a:pPr eaLnBrk="1" hangingPunct="1">
              <a:lnSpc>
                <a:spcPct val="150000"/>
              </a:lnSpc>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.STACK 100H</a:t>
            </a:r>
          </a:p>
          <a:p>
            <a:pPr eaLnBrk="1" hangingPunct="1">
              <a:lnSpc>
                <a:spcPct val="150000"/>
              </a:lnSpc>
              <a:buFont typeface="Wingdings" panose="05000000000000000000" pitchFamily="2" charset="2"/>
              <a:buNone/>
            </a:pPr>
            <a:endParaRPr lang="en-US" altLang="en-US" sz="180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.DATA</a:t>
            </a:r>
          </a:p>
          <a:p>
            <a:pPr eaLnBrk="1" hangingPunct="1">
              <a:lnSpc>
                <a:spcPct val="150000"/>
              </a:lnSpc>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CR EQU 0DH</a:t>
            </a:r>
          </a:p>
          <a:p>
            <a:pPr eaLnBrk="1" hangingPunct="1">
              <a:lnSpc>
                <a:spcPct val="150000"/>
              </a:lnSpc>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LF EQU 0AH</a:t>
            </a:r>
          </a:p>
          <a:p>
            <a:pPr eaLnBrk="1" hangingPunct="1">
              <a:lnSpc>
                <a:spcPct val="150000"/>
              </a:lnSpc>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MSG1 DB ‘enter a lower case letter:$’</a:t>
            </a:r>
          </a:p>
          <a:p>
            <a:pPr eaLnBrk="1" hangingPunct="1">
              <a:lnSpc>
                <a:spcPct val="150000"/>
              </a:lnSpc>
              <a:buFont typeface="Wingdings" panose="05000000000000000000" pitchFamily="2" charset="2"/>
              <a:buNone/>
            </a:pPr>
            <a:r>
              <a:rPr lang="en-US" altLang="en-US" sz="1800">
                <a:latin typeface="Times New Roman" panose="02020603050405020304" pitchFamily="18" charset="0"/>
                <a:cs typeface="Times New Roman" panose="02020603050405020304" pitchFamily="18" charset="0"/>
              </a:rPr>
              <a:t>MSG2 DB 0DH,0AH,’in upper case it is :’</a:t>
            </a:r>
          </a:p>
          <a:p>
            <a:pPr eaLnBrk="1" hangingPunct="1">
              <a:lnSpc>
                <a:spcPct val="150000"/>
              </a:lnSpc>
              <a:buFont typeface="Wingdings" panose="05000000000000000000" pitchFamily="2" charset="2"/>
              <a:buNone/>
            </a:pPr>
            <a:r>
              <a:rPr lang="en-US" altLang="en-US" sz="1800">
                <a:solidFill>
                  <a:srgbClr val="FF5050"/>
                </a:solidFill>
                <a:latin typeface="Times New Roman" panose="02020603050405020304" pitchFamily="18" charset="0"/>
                <a:cs typeface="Times New Roman" panose="02020603050405020304" pitchFamily="18" charset="0"/>
              </a:rPr>
              <a:t>CHAR DB ?,’$’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0B4E3622-A96D-45D2-9ED0-49852717CAD3}"/>
              </a:ext>
            </a:extLst>
          </p:cNvPr>
          <p:cNvSpPr>
            <a:spLocks noGrp="1" noChangeArrowheads="1"/>
          </p:cNvSpPr>
          <p:nvPr>
            <p:ph type="title"/>
          </p:nvPr>
        </p:nvSpPr>
        <p:spPr/>
        <p:txBody>
          <a:bodyPr/>
          <a:lstStyle/>
          <a:p>
            <a:pPr eaLnBrk="1" hangingPunct="1"/>
            <a:endParaRPr lang="en-US" altLang="en-US"/>
          </a:p>
        </p:txBody>
      </p:sp>
      <p:sp>
        <p:nvSpPr>
          <p:cNvPr id="14339" name="Rectangle 3">
            <a:extLst>
              <a:ext uri="{FF2B5EF4-FFF2-40B4-BE49-F238E27FC236}">
                <a16:creationId xmlns:a16="http://schemas.microsoft.com/office/drawing/2014/main" xmlns="" id="{D46B7464-85E5-48F7-AB8C-869C69DA5200}"/>
              </a:ext>
            </a:extLst>
          </p:cNvPr>
          <p:cNvSpPr>
            <a:spLocks noGrp="1" noChangeArrowheads="1"/>
          </p:cNvSpPr>
          <p:nvPr>
            <p:ph type="body" idx="1"/>
          </p:nvPr>
        </p:nvSpPr>
        <p:spPr>
          <a:xfrm>
            <a:off x="457200" y="990600"/>
            <a:ext cx="8229600" cy="5140325"/>
          </a:xfrm>
        </p:spPr>
        <p:txBody>
          <a:bodyPr/>
          <a:lstStyle/>
          <a:p>
            <a:pPr lvl="2" eaLnBrk="1" hangingPunct="1">
              <a:lnSpc>
                <a:spcPct val="90000"/>
              </a:lnSpc>
              <a:buFont typeface="Wingdings" panose="05000000000000000000" pitchFamily="2" charset="2"/>
              <a:buNone/>
            </a:pPr>
            <a:r>
              <a:rPr lang="en-US" altLang="en-US" sz="2000"/>
              <a:t>.CODE</a:t>
            </a:r>
          </a:p>
          <a:p>
            <a:pPr lvl="2" eaLnBrk="1" hangingPunct="1">
              <a:lnSpc>
                <a:spcPct val="90000"/>
              </a:lnSpc>
              <a:buFont typeface="Wingdings" panose="05000000000000000000" pitchFamily="2" charset="2"/>
              <a:buNone/>
            </a:pPr>
            <a:r>
              <a:rPr lang="en-US" altLang="en-US" sz="2000"/>
              <a:t>MAIN PROC</a:t>
            </a:r>
          </a:p>
          <a:p>
            <a:pPr lvl="2" eaLnBrk="1" hangingPunct="1">
              <a:lnSpc>
                <a:spcPct val="90000"/>
              </a:lnSpc>
              <a:buFont typeface="Wingdings" panose="05000000000000000000" pitchFamily="2" charset="2"/>
              <a:buNone/>
            </a:pPr>
            <a:endParaRPr lang="en-US" altLang="en-US" sz="2000"/>
          </a:p>
          <a:p>
            <a:pPr lvl="2" eaLnBrk="1" hangingPunct="1">
              <a:lnSpc>
                <a:spcPct val="90000"/>
              </a:lnSpc>
              <a:buFont typeface="Wingdings" panose="05000000000000000000" pitchFamily="2" charset="2"/>
              <a:buNone/>
            </a:pPr>
            <a:r>
              <a:rPr lang="en-US" altLang="en-US" sz="2000"/>
              <a:t>; initialize ds</a:t>
            </a:r>
          </a:p>
          <a:p>
            <a:pPr lvl="2" eaLnBrk="1" hangingPunct="1">
              <a:lnSpc>
                <a:spcPct val="90000"/>
              </a:lnSpc>
              <a:buFont typeface="Wingdings" panose="05000000000000000000" pitchFamily="2" charset="2"/>
              <a:buNone/>
            </a:pPr>
            <a:r>
              <a:rPr lang="en-US" altLang="en-US" sz="2000"/>
              <a:t>MOV AX,@DATA</a:t>
            </a:r>
          </a:p>
          <a:p>
            <a:pPr lvl="2" eaLnBrk="1" hangingPunct="1">
              <a:lnSpc>
                <a:spcPct val="90000"/>
              </a:lnSpc>
              <a:buFont typeface="Wingdings" panose="05000000000000000000" pitchFamily="2" charset="2"/>
              <a:buNone/>
            </a:pPr>
            <a:r>
              <a:rPr lang="en-US" altLang="en-US" sz="2000"/>
              <a:t>MOV DS,AX</a:t>
            </a:r>
          </a:p>
          <a:p>
            <a:pPr lvl="2" eaLnBrk="1" hangingPunct="1">
              <a:lnSpc>
                <a:spcPct val="90000"/>
              </a:lnSpc>
              <a:buFont typeface="Wingdings" panose="05000000000000000000" pitchFamily="2" charset="2"/>
              <a:buNone/>
            </a:pPr>
            <a:endParaRPr lang="en-US" altLang="en-US" sz="2000"/>
          </a:p>
          <a:p>
            <a:pPr lvl="2" eaLnBrk="1" hangingPunct="1">
              <a:lnSpc>
                <a:spcPct val="90000"/>
              </a:lnSpc>
              <a:buFont typeface="Wingdings" panose="05000000000000000000" pitchFamily="2" charset="2"/>
              <a:buNone/>
            </a:pPr>
            <a:r>
              <a:rPr lang="en-US" altLang="en-US" sz="2000"/>
              <a:t>;print prompt user</a:t>
            </a:r>
          </a:p>
          <a:p>
            <a:pPr lvl="2" eaLnBrk="1" hangingPunct="1">
              <a:lnSpc>
                <a:spcPct val="90000"/>
              </a:lnSpc>
              <a:buFont typeface="Wingdings" panose="05000000000000000000" pitchFamily="2" charset="2"/>
              <a:buNone/>
            </a:pPr>
            <a:r>
              <a:rPr lang="en-US" altLang="en-US" sz="2000"/>
              <a:t>LEA DX,MSG1 ; MOV AH,9</a:t>
            </a:r>
          </a:p>
          <a:p>
            <a:pPr lvl="2" eaLnBrk="1" hangingPunct="1">
              <a:lnSpc>
                <a:spcPct val="90000"/>
              </a:lnSpc>
              <a:buFont typeface="Wingdings" panose="05000000000000000000" pitchFamily="2" charset="2"/>
              <a:buNone/>
            </a:pPr>
            <a:r>
              <a:rPr lang="en-US" altLang="en-US" sz="2000"/>
              <a:t>INT 21H ; </a:t>
            </a:r>
          </a:p>
          <a:p>
            <a:pPr lvl="2" eaLnBrk="1" hangingPunct="1">
              <a:lnSpc>
                <a:spcPct val="90000"/>
              </a:lnSpc>
              <a:buFont typeface="Wingdings" panose="05000000000000000000" pitchFamily="2" charset="2"/>
              <a:buNone/>
            </a:pPr>
            <a:endParaRPr lang="en-US" altLang="en-US" sz="2000"/>
          </a:p>
          <a:p>
            <a:pPr lvl="2" eaLnBrk="1" hangingPunct="1">
              <a:lnSpc>
                <a:spcPct val="90000"/>
              </a:lnSpc>
              <a:buFont typeface="Wingdings" panose="05000000000000000000" pitchFamily="2" charset="2"/>
              <a:buNone/>
            </a:pPr>
            <a:r>
              <a:rPr lang="en-US" altLang="en-US" sz="2000"/>
              <a:t>;input char to AL</a:t>
            </a:r>
          </a:p>
          <a:p>
            <a:pPr lvl="2" eaLnBrk="1" hangingPunct="1">
              <a:lnSpc>
                <a:spcPct val="90000"/>
              </a:lnSpc>
              <a:buFont typeface="Wingdings" panose="05000000000000000000" pitchFamily="2" charset="2"/>
              <a:buNone/>
            </a:pPr>
            <a:r>
              <a:rPr lang="en-US" altLang="en-US" sz="2000"/>
              <a:t>MOV AH,1 ; </a:t>
            </a:r>
          </a:p>
          <a:p>
            <a:pPr lvl="2" eaLnBrk="1" hangingPunct="1">
              <a:lnSpc>
                <a:spcPct val="90000"/>
              </a:lnSpc>
              <a:buFont typeface="Wingdings" panose="05000000000000000000" pitchFamily="2" charset="2"/>
              <a:buNone/>
            </a:pPr>
            <a:r>
              <a:rPr lang="en-US" altLang="en-US" sz="2000"/>
              <a:t>INT 21H ;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xmlns="" id="{1560AC53-0FCF-4E90-B6E1-066C0D390BA2}"/>
              </a:ext>
            </a:extLst>
          </p:cNvPr>
          <p:cNvSpPr>
            <a:spLocks noGrp="1" noChangeArrowheads="1"/>
          </p:cNvSpPr>
          <p:nvPr>
            <p:ph type="body" idx="1"/>
          </p:nvPr>
        </p:nvSpPr>
        <p:spPr>
          <a:xfrm>
            <a:off x="304800" y="838200"/>
            <a:ext cx="8458200" cy="4739759"/>
          </a:xfrm>
        </p:spPr>
        <p:txBody>
          <a:bodyPr/>
          <a:lstStyle/>
          <a:p>
            <a:pPr lvl="1" eaLnBrk="1" hangingPunct="1">
              <a:buFont typeface="Wingdings" panose="05000000000000000000" pitchFamily="2" charset="2"/>
              <a:buNone/>
            </a:pPr>
            <a:r>
              <a:rPr lang="en-US" altLang="en-US" sz="2200"/>
              <a:t>;sub to convert</a:t>
            </a:r>
          </a:p>
          <a:p>
            <a:pPr lvl="1" eaLnBrk="1" hangingPunct="1">
              <a:buFont typeface="Wingdings" panose="05000000000000000000" pitchFamily="2" charset="2"/>
              <a:buNone/>
            </a:pPr>
            <a:r>
              <a:rPr lang="en-US" altLang="en-US" sz="2200"/>
              <a:t>SUB AL,20H ; </a:t>
            </a:r>
          </a:p>
          <a:p>
            <a:pPr lvl="1" eaLnBrk="1" hangingPunct="1">
              <a:buFont typeface="Wingdings" panose="05000000000000000000" pitchFamily="2" charset="2"/>
              <a:buNone/>
            </a:pPr>
            <a:r>
              <a:rPr lang="en-US" altLang="en-US" sz="2200"/>
              <a:t>MOV CHAR, AL	 ;</a:t>
            </a:r>
            <a:r>
              <a:rPr lang="en-US" altLang="en-US" sz="2200">
                <a:solidFill>
                  <a:srgbClr val="FF5050"/>
                </a:solidFill>
              </a:rPr>
              <a:t>cất vào biến CHAR</a:t>
            </a:r>
          </a:p>
          <a:p>
            <a:pPr lvl="1" eaLnBrk="1" hangingPunct="1">
              <a:buFont typeface="Wingdings" panose="05000000000000000000" pitchFamily="2" charset="2"/>
              <a:buNone/>
            </a:pPr>
            <a:endParaRPr lang="en-US" altLang="en-US" sz="2200"/>
          </a:p>
          <a:p>
            <a:pPr lvl="1" eaLnBrk="1" hangingPunct="1">
              <a:buFont typeface="Wingdings" panose="05000000000000000000" pitchFamily="2" charset="2"/>
              <a:buNone/>
            </a:pPr>
            <a:r>
              <a:rPr lang="en-US" altLang="en-US" sz="2200"/>
              <a:t>;promt user</a:t>
            </a:r>
          </a:p>
          <a:p>
            <a:pPr lvl="1" eaLnBrk="1" hangingPunct="1">
              <a:buFont typeface="Wingdings" panose="05000000000000000000" pitchFamily="2" charset="2"/>
              <a:buNone/>
            </a:pPr>
            <a:r>
              <a:rPr lang="en-US" altLang="en-US" sz="2200"/>
              <a:t>LEA DX, MSG2 ; </a:t>
            </a:r>
          </a:p>
          <a:p>
            <a:pPr lvl="1" eaLnBrk="1" hangingPunct="1">
              <a:buFont typeface="Wingdings" panose="05000000000000000000" pitchFamily="2" charset="2"/>
              <a:buNone/>
            </a:pPr>
            <a:r>
              <a:rPr lang="en-US" altLang="en-US" sz="2200"/>
              <a:t>MOV AH,9</a:t>
            </a:r>
          </a:p>
          <a:p>
            <a:pPr lvl="1" eaLnBrk="1" hangingPunct="1">
              <a:buFont typeface="Wingdings" panose="05000000000000000000" pitchFamily="2" charset="2"/>
              <a:buNone/>
            </a:pPr>
            <a:r>
              <a:rPr lang="en-US" altLang="en-US" sz="2200"/>
              <a:t>INT 21H  		</a:t>
            </a:r>
            <a:r>
              <a:rPr lang="en-US" altLang="en-US" sz="2200">
                <a:solidFill>
                  <a:srgbClr val="FF5050"/>
                </a:solidFill>
              </a:rPr>
              <a:t>;vì MSG không có dấu $ nên tiếp tục cho đến dấu 			;$, lúc này có cả kí tự hoa	</a:t>
            </a:r>
            <a:r>
              <a:rPr lang="en-US" altLang="en-US" sz="2200"/>
              <a:t>	</a:t>
            </a:r>
          </a:p>
          <a:p>
            <a:pPr lvl="1" eaLnBrk="1" hangingPunct="1">
              <a:buFont typeface="Wingdings" panose="05000000000000000000" pitchFamily="2" charset="2"/>
              <a:buNone/>
            </a:pPr>
            <a:r>
              <a:rPr lang="en-US" altLang="en-US" sz="2200"/>
              <a:t>;dos exit</a:t>
            </a:r>
          </a:p>
          <a:p>
            <a:pPr lvl="1" eaLnBrk="1" hangingPunct="1">
              <a:buFont typeface="Wingdings" panose="05000000000000000000" pitchFamily="2" charset="2"/>
              <a:buNone/>
            </a:pPr>
            <a:r>
              <a:rPr lang="en-US" altLang="en-US" sz="2200"/>
              <a:t>MOV AH,4CH</a:t>
            </a:r>
          </a:p>
          <a:p>
            <a:pPr lvl="1" eaLnBrk="1" hangingPunct="1">
              <a:buFont typeface="Wingdings" panose="05000000000000000000" pitchFamily="2" charset="2"/>
              <a:buNone/>
            </a:pPr>
            <a:r>
              <a:rPr lang="en-US" altLang="en-US" sz="2200"/>
              <a:t>INT 21H</a:t>
            </a:r>
          </a:p>
          <a:p>
            <a:pPr lvl="1" eaLnBrk="1" hangingPunct="1">
              <a:buFont typeface="Wingdings" panose="05000000000000000000" pitchFamily="2" charset="2"/>
              <a:buNone/>
            </a:pPr>
            <a:r>
              <a:rPr lang="en-US" altLang="en-US" sz="2200"/>
              <a:t>MAIN ENDP</a:t>
            </a:r>
          </a:p>
          <a:p>
            <a:pPr lvl="1" eaLnBrk="1" hangingPunct="1">
              <a:buFont typeface="Wingdings" panose="05000000000000000000" pitchFamily="2" charset="2"/>
              <a:buNone/>
            </a:pPr>
            <a:r>
              <a:rPr lang="en-US" altLang="en-US" sz="2200"/>
              <a:t>END MAIN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AE4E9524-4003-4DBB-9F4F-83F95236F0C9}"/>
              </a:ext>
            </a:extLst>
          </p:cNvPr>
          <p:cNvSpPr>
            <a:spLocks noGrp="1" noChangeArrowheads="1"/>
          </p:cNvSpPr>
          <p:nvPr>
            <p:ph type="title"/>
          </p:nvPr>
        </p:nvSpPr>
        <p:spPr/>
        <p:txBody>
          <a:bodyPr/>
          <a:lstStyle/>
          <a:p>
            <a:pPr eaLnBrk="1" hangingPunct="1"/>
            <a:r>
              <a:rPr lang="en-US" altLang="en-US"/>
              <a:t>Lệnh sử dụng stack</a:t>
            </a:r>
          </a:p>
        </p:txBody>
      </p:sp>
      <p:sp>
        <p:nvSpPr>
          <p:cNvPr id="16387" name="Rectangle 3">
            <a:extLst>
              <a:ext uri="{FF2B5EF4-FFF2-40B4-BE49-F238E27FC236}">
                <a16:creationId xmlns:a16="http://schemas.microsoft.com/office/drawing/2014/main" xmlns="" id="{F650DD22-54B5-4B37-AB92-168C88B7BE74}"/>
              </a:ext>
            </a:extLst>
          </p:cNvPr>
          <p:cNvSpPr>
            <a:spLocks noGrp="1" noChangeArrowheads="1"/>
          </p:cNvSpPr>
          <p:nvPr>
            <p:ph type="body" idx="1"/>
          </p:nvPr>
        </p:nvSpPr>
        <p:spPr>
          <a:xfrm>
            <a:off x="604519" y="1066800"/>
            <a:ext cx="7934960" cy="2492990"/>
          </a:xfrm>
        </p:spPr>
        <p:txBody>
          <a:bodyPr/>
          <a:lstStyle/>
          <a:p>
            <a:pPr marL="342900" indent="-342900" eaLnBrk="1" hangingPunct="1">
              <a:buFont typeface="Wingdings" panose="05000000000000000000" pitchFamily="2" charset="2"/>
              <a:buChar char="q"/>
            </a:pPr>
            <a:r>
              <a:rPr lang="en-US" altLang="en-US"/>
              <a:t>PUSH </a:t>
            </a:r>
          </a:p>
          <a:p>
            <a:pPr lvl="1" eaLnBrk="1" hangingPunct="1"/>
            <a:r>
              <a:rPr lang="en-US" altLang="en-US"/>
              <a:t>Cú pháp:  PUSH source</a:t>
            </a:r>
          </a:p>
          <a:p>
            <a:pPr lvl="1" eaLnBrk="1" hangingPunct="1"/>
            <a:r>
              <a:rPr lang="en-US" altLang="en-US"/>
              <a:t>source: thanh ghi, bộ nhớ hay hằng 16-bit để lưu vào stack</a:t>
            </a:r>
          </a:p>
          <a:p>
            <a:pPr marL="342900" indent="-342900" eaLnBrk="1" hangingPunct="1">
              <a:buFont typeface="Wingdings" panose="05000000000000000000" pitchFamily="2" charset="2"/>
              <a:buChar char="q"/>
            </a:pPr>
            <a:r>
              <a:rPr lang="en-US" altLang="en-US"/>
              <a:t>POP</a:t>
            </a:r>
          </a:p>
          <a:p>
            <a:pPr lvl="1" eaLnBrk="1" hangingPunct="1"/>
            <a:r>
              <a:rPr lang="en-US" altLang="en-US"/>
              <a:t>Cú pháp:  POP dest</a:t>
            </a:r>
          </a:p>
          <a:p>
            <a:pPr lvl="1" eaLnBrk="1" hangingPunct="1"/>
            <a:r>
              <a:rPr lang="en-US" altLang="en-US"/>
              <a:t>dest: thanh ghi, bộ nhớ để lưu kết quả</a:t>
            </a:r>
          </a:p>
          <a:p>
            <a:pPr marL="342900" indent="-342900" eaLnBrk="1" hangingPunct="1">
              <a:buFont typeface="Wingdings" panose="05000000000000000000" pitchFamily="2" charset="2"/>
              <a:buChar char="q"/>
            </a:pPr>
            <a:r>
              <a:rPr lang="en-US" altLang="en-US"/>
              <a:t>Cặp thanh ghi xác định đỉnh stack</a:t>
            </a:r>
          </a:p>
          <a:p>
            <a:pPr lvl="1" eaLnBrk="1" hangingPunct="1"/>
            <a:r>
              <a:rPr lang="en-US" altLang="en-US"/>
              <a:t>SS:SP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9" y="1066800"/>
            <a:ext cx="7934960" cy="2708434"/>
          </a:xfrm>
        </p:spPr>
        <p:txBody>
          <a:bodyPr/>
          <a:lstStyle/>
          <a:p>
            <a:pPr marL="342900" indent="-342900">
              <a:buFont typeface="Wingdings" panose="05000000000000000000" pitchFamily="2" charset="2"/>
              <a:buChar char="Ø"/>
            </a:pPr>
            <a:r>
              <a:rPr lang="en-US"/>
              <a:t>  Ví dụ, bộ vi xử lý x86/IA-32 có thể thực hiện được chỉ thị nhị phân sau (thể hiện ở dạng ngôn ngữ máy):</a:t>
            </a:r>
          </a:p>
          <a:p>
            <a:pPr marL="201168" lvl="1" algn="ctr"/>
            <a:r>
              <a:rPr lang="en-US" sz="3200">
                <a:solidFill>
                  <a:srgbClr val="FF0000"/>
                </a:solidFill>
              </a:rPr>
              <a:t>10110000 01100001 </a:t>
            </a:r>
          </a:p>
          <a:p>
            <a:pPr marL="342900" indent="-342900">
              <a:buFont typeface="Wingdings" panose="05000000000000000000" pitchFamily="2" charset="2"/>
              <a:buChar char="Ø"/>
            </a:pPr>
            <a:r>
              <a:rPr lang="en-US"/>
              <a:t> Lệnh trên tương đương với chỉ thị hợp ngữ sau:</a:t>
            </a:r>
          </a:p>
          <a:p>
            <a:pPr algn="ctr"/>
            <a:r>
              <a:rPr lang="en-US">
                <a:solidFill>
                  <a:srgbClr val="FF0000"/>
                </a:solidFill>
              </a:rPr>
              <a:t>MOV AL, 061h</a:t>
            </a:r>
          </a:p>
          <a:p>
            <a:pPr marL="342900" indent="-342900">
              <a:buFont typeface="Wingdings" panose="05000000000000000000" pitchFamily="2" charset="2"/>
              <a:buChar char="Ø"/>
            </a:pPr>
            <a:r>
              <a:rPr lang="en-US"/>
              <a:t>Chỉ thị này nghĩa là gán giá trị 61h vào thanh ghi AL</a:t>
            </a:r>
          </a:p>
          <a:p>
            <a:pPr marL="0" indent="0">
              <a:buNone/>
            </a:pPr>
            <a:endParaRPr lang="en-US"/>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6</a:t>
            </a:fld>
            <a:endParaRPr lang="en-US"/>
          </a:p>
        </p:txBody>
      </p:sp>
    </p:spTree>
    <p:extLst>
      <p:ext uri="{BB962C8B-B14F-4D97-AF65-F5344CB8AC3E}">
        <p14:creationId xmlns:p14="http://schemas.microsoft.com/office/powerpoint/2010/main" val="842869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169209B0-07F6-4999-A45B-3C01708DADB2}"/>
              </a:ext>
            </a:extLst>
          </p:cNvPr>
          <p:cNvSpPr>
            <a:spLocks noGrp="1" noChangeArrowheads="1"/>
          </p:cNvSpPr>
          <p:nvPr>
            <p:ph type="title"/>
          </p:nvPr>
        </p:nvSpPr>
        <p:spPr/>
        <p:txBody>
          <a:bodyPr/>
          <a:lstStyle/>
          <a:p>
            <a:pPr eaLnBrk="1" hangingPunct="1"/>
            <a:r>
              <a:rPr lang="en-US" altLang="en-US"/>
              <a:t>Lệnh sử dụng stack (tiếp theo)</a:t>
            </a:r>
          </a:p>
        </p:txBody>
      </p:sp>
      <p:sp>
        <p:nvSpPr>
          <p:cNvPr id="17411" name="Rectangle 3">
            <a:extLst>
              <a:ext uri="{FF2B5EF4-FFF2-40B4-BE49-F238E27FC236}">
                <a16:creationId xmlns:a16="http://schemas.microsoft.com/office/drawing/2014/main" xmlns="" id="{5FF10DA6-F9E7-4238-AFA3-2FDA240799B6}"/>
              </a:ext>
            </a:extLst>
          </p:cNvPr>
          <p:cNvSpPr>
            <a:spLocks noGrp="1" noChangeArrowheads="1"/>
          </p:cNvSpPr>
          <p:nvPr>
            <p:ph type="body" idx="1"/>
          </p:nvPr>
        </p:nvSpPr>
        <p:spPr/>
        <p:txBody>
          <a:bodyPr/>
          <a:lstStyle/>
          <a:p>
            <a:pPr marL="342900" indent="-342900" eaLnBrk="1" hangingPunct="1">
              <a:lnSpc>
                <a:spcPct val="90000"/>
              </a:lnSpc>
              <a:buFont typeface="Wingdings" panose="05000000000000000000" pitchFamily="2" charset="2"/>
              <a:buChar char="q"/>
            </a:pPr>
            <a:r>
              <a:rPr lang="en-US" altLang="en-US"/>
              <a:t>Qui tắc vào sau ra trước:</a:t>
            </a:r>
          </a:p>
          <a:p>
            <a:pPr lvl="1" eaLnBrk="1" hangingPunct="1">
              <a:lnSpc>
                <a:spcPct val="90000"/>
              </a:lnSpc>
            </a:pPr>
            <a:r>
              <a:rPr lang="en-US" altLang="en-US"/>
              <a:t>PUSH AX	1		</a:t>
            </a:r>
            <a:r>
              <a:rPr lang="en-US" altLang="en-US">
                <a:solidFill>
                  <a:schemeClr val="tx2"/>
                </a:solidFill>
              </a:rPr>
              <a:t>POP CX	3</a:t>
            </a:r>
          </a:p>
          <a:p>
            <a:pPr lvl="1" eaLnBrk="1" hangingPunct="1">
              <a:lnSpc>
                <a:spcPct val="90000"/>
              </a:lnSpc>
            </a:pPr>
            <a:r>
              <a:rPr lang="en-US" altLang="en-US"/>
              <a:t>PUSH BX	2		</a:t>
            </a:r>
            <a:r>
              <a:rPr lang="en-US" altLang="en-US">
                <a:solidFill>
                  <a:schemeClr val="tx2"/>
                </a:solidFill>
              </a:rPr>
              <a:t>POP BX	2</a:t>
            </a:r>
          </a:p>
          <a:p>
            <a:pPr lvl="1" eaLnBrk="1" hangingPunct="1">
              <a:lnSpc>
                <a:spcPct val="90000"/>
              </a:lnSpc>
            </a:pPr>
            <a:r>
              <a:rPr lang="en-US" altLang="en-US"/>
              <a:t>PUSH CX	3		</a:t>
            </a:r>
            <a:r>
              <a:rPr lang="en-US" altLang="en-US">
                <a:solidFill>
                  <a:schemeClr val="tx2"/>
                </a:solidFill>
              </a:rPr>
              <a:t>POP AX	1</a:t>
            </a:r>
          </a:p>
          <a:p>
            <a:pPr marL="342900" indent="-342900" eaLnBrk="1" hangingPunct="1">
              <a:lnSpc>
                <a:spcPct val="90000"/>
              </a:lnSpc>
              <a:buFont typeface="Wingdings" panose="05000000000000000000" pitchFamily="2" charset="2"/>
              <a:buChar char="q"/>
            </a:pPr>
            <a:r>
              <a:rPr lang="en-US" altLang="en-US"/>
              <a:t>PUSHA</a:t>
            </a:r>
          </a:p>
          <a:p>
            <a:pPr lvl="1" eaLnBrk="1" hangingPunct="1">
              <a:lnSpc>
                <a:spcPct val="90000"/>
              </a:lnSpc>
            </a:pPr>
            <a:r>
              <a:rPr lang="en-US" altLang="en-US"/>
              <a:t>Lưu theo thứ tự giá trị của tất cả các thanh ghi AX,BX,CX,DX,SP,BP,SI,DI vào stack</a:t>
            </a:r>
          </a:p>
          <a:p>
            <a:pPr marL="342900" indent="-342900" eaLnBrk="1" hangingPunct="1">
              <a:lnSpc>
                <a:spcPct val="90000"/>
              </a:lnSpc>
              <a:buFont typeface="Wingdings" panose="05000000000000000000" pitchFamily="2" charset="2"/>
              <a:buChar char="q"/>
            </a:pPr>
            <a:r>
              <a:rPr lang="en-US" altLang="en-US"/>
              <a:t>POPA</a:t>
            </a:r>
          </a:p>
          <a:p>
            <a:pPr lvl="1" eaLnBrk="1" hangingPunct="1">
              <a:lnSpc>
                <a:spcPct val="90000"/>
              </a:lnSpc>
            </a:pPr>
            <a:r>
              <a:rPr lang="en-US" altLang="en-US"/>
              <a:t>Lấy ra giá trị trong stack vào các thanh ghi AX,BX,CX,DX,SP,BP,SI,DI theo thứ tự </a:t>
            </a:r>
            <a:r>
              <a:rPr lang="en-US" altLang="en-US">
                <a:solidFill>
                  <a:srgbClr val="FF0000"/>
                </a:solidFill>
              </a:rPr>
              <a:t>ngược lại</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7798C23A-2FF1-416D-8896-1A24A7827198}"/>
              </a:ext>
            </a:extLst>
          </p:cNvPr>
          <p:cNvSpPr>
            <a:spLocks noGrp="1" noChangeArrowheads="1"/>
          </p:cNvSpPr>
          <p:nvPr>
            <p:ph type="title"/>
          </p:nvPr>
        </p:nvSpPr>
        <p:spPr/>
        <p:txBody>
          <a:bodyPr/>
          <a:lstStyle/>
          <a:p>
            <a:pPr eaLnBrk="1" hangingPunct="1"/>
            <a:r>
              <a:rPr lang="en-US" altLang="en-US"/>
              <a:t>Lệnh XLAT </a:t>
            </a:r>
          </a:p>
        </p:txBody>
      </p:sp>
      <p:sp>
        <p:nvSpPr>
          <p:cNvPr id="18435" name="Rectangle 3">
            <a:extLst>
              <a:ext uri="{FF2B5EF4-FFF2-40B4-BE49-F238E27FC236}">
                <a16:creationId xmlns:a16="http://schemas.microsoft.com/office/drawing/2014/main" xmlns="" id="{51337FFD-0A2C-4A22-AF0A-2007BABA43DD}"/>
              </a:ext>
            </a:extLst>
          </p:cNvPr>
          <p:cNvSpPr>
            <a:spLocks noGrp="1" noChangeArrowheads="1"/>
          </p:cNvSpPr>
          <p:nvPr>
            <p:ph type="body" idx="1"/>
          </p:nvPr>
        </p:nvSpPr>
        <p:spPr>
          <a:xfrm>
            <a:off x="604518" y="1066800"/>
            <a:ext cx="8006081" cy="2908489"/>
          </a:xfrm>
        </p:spPr>
        <p:txBody>
          <a:bodyPr/>
          <a:lstStyle/>
          <a:p>
            <a:pPr marL="342900" indent="-342900" eaLnBrk="1" hangingPunct="1">
              <a:lnSpc>
                <a:spcPct val="90000"/>
              </a:lnSpc>
              <a:buFont typeface="Wingdings" panose="05000000000000000000" pitchFamily="2" charset="2"/>
              <a:buChar char="q"/>
            </a:pPr>
            <a:r>
              <a:rPr lang="en-US" altLang="en-US"/>
              <a:t>Translate</a:t>
            </a:r>
          </a:p>
          <a:p>
            <a:pPr lvl="1" eaLnBrk="1" hangingPunct="1">
              <a:lnSpc>
                <a:spcPct val="90000"/>
              </a:lnSpc>
            </a:pPr>
            <a:r>
              <a:rPr lang="en-US" altLang="en-US" sz="2400"/>
              <a:t>“Dịch” giá trị trong AL thành giá trị mới trong bảng tại vị trí xác định theo độ dời bằng AL. Ứng dụng để chuyển đổi số liệu</a:t>
            </a:r>
          </a:p>
          <a:p>
            <a:pPr marL="342900" indent="-342900" eaLnBrk="1" hangingPunct="1">
              <a:lnSpc>
                <a:spcPct val="90000"/>
              </a:lnSpc>
              <a:buFont typeface="Wingdings" panose="05000000000000000000" pitchFamily="2" charset="2"/>
              <a:buChar char="q"/>
            </a:pPr>
            <a:r>
              <a:rPr lang="en-US" altLang="en-US"/>
              <a:t>Cú pháp: XLAT (không có toán hạng)</a:t>
            </a:r>
          </a:p>
          <a:p>
            <a:pPr lvl="1" eaLnBrk="1" hangingPunct="1">
              <a:lnSpc>
                <a:spcPct val="90000"/>
              </a:lnSpc>
            </a:pPr>
            <a:r>
              <a:rPr lang="en-US" altLang="en-US"/>
              <a:t>‘Input’:</a:t>
            </a:r>
          </a:p>
          <a:p>
            <a:pPr lvl="2" eaLnBrk="1" hangingPunct="1">
              <a:lnSpc>
                <a:spcPct val="90000"/>
              </a:lnSpc>
            </a:pPr>
            <a:r>
              <a:rPr lang="en-US" altLang="en-US"/>
              <a:t>BX chứa địa chỉ bảng dữ liệu</a:t>
            </a:r>
          </a:p>
          <a:p>
            <a:pPr lvl="2" eaLnBrk="1" hangingPunct="1">
              <a:lnSpc>
                <a:spcPct val="90000"/>
              </a:lnSpc>
            </a:pPr>
            <a:r>
              <a:rPr lang="en-US" altLang="en-US"/>
              <a:t>AL chứa byte cần đổi </a:t>
            </a:r>
          </a:p>
          <a:p>
            <a:pPr lvl="1" eaLnBrk="1" hangingPunct="1">
              <a:lnSpc>
                <a:spcPct val="90000"/>
              </a:lnSpc>
            </a:pPr>
            <a:r>
              <a:rPr lang="en-US" altLang="en-US"/>
              <a:t>‘Output’:</a:t>
            </a:r>
          </a:p>
          <a:p>
            <a:pPr lvl="2" eaLnBrk="1" hangingPunct="1">
              <a:lnSpc>
                <a:spcPct val="90000"/>
              </a:lnSpc>
            </a:pPr>
            <a:r>
              <a:rPr lang="en-US" altLang="en-US"/>
              <a:t>AL chứa giá trị tìm thấy trong bảng tại địa chỉ BX+AL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A22A9F5B-31AB-44D5-9B11-AE7AF41FD4E3}"/>
              </a:ext>
            </a:extLst>
          </p:cNvPr>
          <p:cNvSpPr>
            <a:spLocks noGrp="1" noChangeArrowheads="1"/>
          </p:cNvSpPr>
          <p:nvPr>
            <p:ph type="title"/>
          </p:nvPr>
        </p:nvSpPr>
        <p:spPr/>
        <p:txBody>
          <a:bodyPr/>
          <a:lstStyle/>
          <a:p>
            <a:pPr eaLnBrk="1" hangingPunct="1"/>
            <a:r>
              <a:rPr lang="en-US" altLang="en-US"/>
              <a:t>Lệnh XLAT (tiếp theo)</a:t>
            </a:r>
          </a:p>
        </p:txBody>
      </p:sp>
      <p:sp>
        <p:nvSpPr>
          <p:cNvPr id="19459" name="Rectangle 3">
            <a:extLst>
              <a:ext uri="{FF2B5EF4-FFF2-40B4-BE49-F238E27FC236}">
                <a16:creationId xmlns:a16="http://schemas.microsoft.com/office/drawing/2014/main" xmlns="" id="{7EE82A16-B620-4399-BB0F-2ED2C8159BA2}"/>
              </a:ext>
            </a:extLst>
          </p:cNvPr>
          <p:cNvSpPr>
            <a:spLocks noGrp="1" noChangeArrowheads="1"/>
          </p:cNvSpPr>
          <p:nvPr>
            <p:ph type="body" idx="1"/>
          </p:nvPr>
        </p:nvSpPr>
        <p:spPr>
          <a:xfrm>
            <a:off x="604518" y="1066800"/>
            <a:ext cx="8158481" cy="3733800"/>
          </a:xfrm>
        </p:spPr>
        <p:txBody>
          <a:bodyPr/>
          <a:lstStyle/>
          <a:p>
            <a:pPr eaLnBrk="1" hangingPunct="1"/>
            <a:r>
              <a:rPr lang="en-US" altLang="en-US"/>
              <a:t>Ví dụ: đổi số thập phân &lt;16 ra kí tự HEXA</a:t>
            </a:r>
          </a:p>
          <a:p>
            <a:pPr marL="742950" lvl="1" indent="-285750" eaLnBrk="1" hangingPunct="1">
              <a:buFont typeface="Wingdings" panose="05000000000000000000" pitchFamily="2" charset="2"/>
              <a:buChar char="§"/>
            </a:pPr>
            <a:r>
              <a:rPr lang="en-US" altLang="en-US" sz="2400" b="1"/>
              <a:t>Khai báo bảng kí tự</a:t>
            </a:r>
          </a:p>
          <a:p>
            <a:pPr lvl="2" eaLnBrk="1" hangingPunct="1"/>
            <a:r>
              <a:rPr lang="en-US" altLang="en-US" sz="2400"/>
              <a:t>Bangkytu DB ‘0123456789ABCDEF’</a:t>
            </a:r>
          </a:p>
          <a:p>
            <a:pPr marL="742950" lvl="1" indent="-285750" eaLnBrk="1" hangingPunct="1">
              <a:buFont typeface="Wingdings" panose="05000000000000000000" pitchFamily="2" charset="2"/>
              <a:buChar char="§"/>
            </a:pPr>
            <a:r>
              <a:rPr lang="en-US" altLang="en-US" sz="2400" b="1"/>
              <a:t>Thực hiện</a:t>
            </a:r>
          </a:p>
          <a:p>
            <a:pPr lvl="2" eaLnBrk="1" hangingPunct="1">
              <a:buFont typeface="Wingdings" panose="05000000000000000000" pitchFamily="2" charset="2"/>
              <a:buNone/>
            </a:pPr>
            <a:r>
              <a:rPr lang="en-US" altLang="en-US" sz="2400"/>
              <a:t>MOV AL, 10 	;Nhập số cần đổi vào AL ví dụ =10</a:t>
            </a:r>
          </a:p>
          <a:p>
            <a:pPr lvl="2" eaLnBrk="1" hangingPunct="1">
              <a:buFont typeface="Wingdings" panose="05000000000000000000" pitchFamily="2" charset="2"/>
              <a:buNone/>
            </a:pPr>
            <a:r>
              <a:rPr lang="en-US" altLang="en-US" sz="2400"/>
              <a:t>;thực hiện đổi</a:t>
            </a:r>
          </a:p>
          <a:p>
            <a:pPr lvl="2" eaLnBrk="1" hangingPunct="1">
              <a:buFont typeface="Wingdings" panose="05000000000000000000" pitchFamily="2" charset="2"/>
              <a:buNone/>
            </a:pPr>
            <a:r>
              <a:rPr lang="en-US" altLang="en-US" sz="2400"/>
              <a:t>MOV BX, offset Bangkytu	;lấy địa chỉ bảng dữ liệu</a:t>
            </a:r>
          </a:p>
          <a:p>
            <a:pPr lvl="2" eaLnBrk="1" hangingPunct="1">
              <a:buFont typeface="Wingdings" panose="05000000000000000000" pitchFamily="2" charset="2"/>
              <a:buNone/>
            </a:pPr>
            <a:r>
              <a:rPr lang="en-US" altLang="en-US" sz="2400"/>
              <a:t>XLAT				;AL chứa kí tự ‘A’</a:t>
            </a:r>
          </a:p>
          <a:p>
            <a:pPr eaLnBrk="1" hangingPunct="1"/>
            <a:r>
              <a:rPr lang="en-US" altLang="en-US"/>
              <a:t>Làm thế nào để nhập vào một số 1 chữ số trong khi hàm 01 của INT 21h chỉ nhập kí tự?</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55A30B73-E74E-45F6-811F-37E753E63D96}"/>
              </a:ext>
            </a:extLst>
          </p:cNvPr>
          <p:cNvSpPr>
            <a:spLocks noGrp="1" noChangeArrowheads="1"/>
          </p:cNvSpPr>
          <p:nvPr>
            <p:ph type="title"/>
          </p:nvPr>
        </p:nvSpPr>
        <p:spPr/>
        <p:txBody>
          <a:bodyPr/>
          <a:lstStyle/>
          <a:p>
            <a:pPr eaLnBrk="1" hangingPunct="1"/>
            <a:r>
              <a:rPr lang="en-US" altLang="en-US"/>
              <a:t>Các lệnh điều khiển</a:t>
            </a:r>
          </a:p>
        </p:txBody>
      </p:sp>
      <p:sp>
        <p:nvSpPr>
          <p:cNvPr id="20483" name="Rectangle 3">
            <a:extLst>
              <a:ext uri="{FF2B5EF4-FFF2-40B4-BE49-F238E27FC236}">
                <a16:creationId xmlns:a16="http://schemas.microsoft.com/office/drawing/2014/main" xmlns="" id="{20BB0DC0-E2CF-4E68-A8A1-3ACA92914DEA}"/>
              </a:ext>
            </a:extLst>
          </p:cNvPr>
          <p:cNvSpPr>
            <a:spLocks noGrp="1" noChangeArrowheads="1"/>
          </p:cNvSpPr>
          <p:nvPr>
            <p:ph type="body" idx="1"/>
          </p:nvPr>
        </p:nvSpPr>
        <p:spPr>
          <a:xfrm>
            <a:off x="457199" y="838200"/>
            <a:ext cx="8229600" cy="3600986"/>
          </a:xfrm>
        </p:spPr>
        <p:txBody>
          <a:bodyPr/>
          <a:lstStyle/>
          <a:p>
            <a:pPr marL="457200" indent="-457200" eaLnBrk="1" hangingPunct="1">
              <a:lnSpc>
                <a:spcPct val="90000"/>
              </a:lnSpc>
              <a:buFont typeface="Wingdings" panose="05000000000000000000" pitchFamily="2" charset="2"/>
              <a:buChar char="q"/>
            </a:pPr>
            <a:r>
              <a:rPr lang="en-US" altLang="en-US" sz="2600"/>
              <a:t>Lệnh nhảy</a:t>
            </a:r>
          </a:p>
          <a:p>
            <a:pPr lvl="1" eaLnBrk="1" hangingPunct="1">
              <a:lnSpc>
                <a:spcPct val="90000"/>
              </a:lnSpc>
            </a:pPr>
            <a:r>
              <a:rPr lang="en-US" altLang="en-US" sz="2200"/>
              <a:t>Có điều kiện</a:t>
            </a:r>
          </a:p>
          <a:p>
            <a:pPr lvl="1" eaLnBrk="1" hangingPunct="1">
              <a:lnSpc>
                <a:spcPct val="90000"/>
              </a:lnSpc>
            </a:pPr>
            <a:r>
              <a:rPr lang="en-US" altLang="en-US" sz="2200"/>
              <a:t>Không điều kiện</a:t>
            </a:r>
          </a:p>
          <a:p>
            <a:pPr marL="457200" indent="-457200" eaLnBrk="1" hangingPunct="1">
              <a:lnSpc>
                <a:spcPct val="90000"/>
              </a:lnSpc>
              <a:buFont typeface="Wingdings" panose="05000000000000000000" pitchFamily="2" charset="2"/>
              <a:buChar char="q"/>
            </a:pPr>
            <a:r>
              <a:rPr lang="en-US" altLang="en-US" sz="2600"/>
              <a:t>Biểu diễn ngôn ngữ cấp cao</a:t>
            </a:r>
          </a:p>
          <a:p>
            <a:pPr lvl="1" eaLnBrk="1" hangingPunct="1">
              <a:lnSpc>
                <a:spcPct val="90000"/>
              </a:lnSpc>
            </a:pPr>
            <a:r>
              <a:rPr lang="en-US" altLang="en-US" sz="2200"/>
              <a:t>Cấu trúc rẽ nhánh</a:t>
            </a:r>
          </a:p>
          <a:p>
            <a:pPr lvl="2" eaLnBrk="1" hangingPunct="1">
              <a:lnSpc>
                <a:spcPct val="90000"/>
              </a:lnSpc>
            </a:pPr>
            <a:r>
              <a:rPr lang="en-US" altLang="en-US" sz="2000"/>
              <a:t>IF</a:t>
            </a:r>
          </a:p>
          <a:p>
            <a:pPr lvl="2" eaLnBrk="1" hangingPunct="1">
              <a:lnSpc>
                <a:spcPct val="90000"/>
              </a:lnSpc>
            </a:pPr>
            <a:r>
              <a:rPr lang="en-US" altLang="en-US" sz="2000"/>
              <a:t>CASE</a:t>
            </a:r>
          </a:p>
          <a:p>
            <a:pPr lvl="2" eaLnBrk="1" hangingPunct="1">
              <a:lnSpc>
                <a:spcPct val="90000"/>
              </a:lnSpc>
            </a:pPr>
            <a:r>
              <a:rPr lang="en-US" altLang="en-US" sz="2000"/>
              <a:t>Compound condition</a:t>
            </a:r>
          </a:p>
          <a:p>
            <a:pPr lvl="1" eaLnBrk="1" hangingPunct="1">
              <a:lnSpc>
                <a:spcPct val="90000"/>
              </a:lnSpc>
            </a:pPr>
            <a:r>
              <a:rPr lang="en-US" altLang="en-US" sz="2200"/>
              <a:t>Cấu trúc lặp</a:t>
            </a:r>
          </a:p>
          <a:p>
            <a:pPr lvl="2" eaLnBrk="1" hangingPunct="1">
              <a:lnSpc>
                <a:spcPct val="90000"/>
              </a:lnSpc>
            </a:pPr>
            <a:r>
              <a:rPr lang="en-US" altLang="en-US" sz="2000"/>
              <a:t>FOR</a:t>
            </a:r>
          </a:p>
          <a:p>
            <a:pPr lvl="2" eaLnBrk="1" hangingPunct="1">
              <a:lnSpc>
                <a:spcPct val="90000"/>
              </a:lnSpc>
            </a:pPr>
            <a:r>
              <a:rPr lang="en-US" altLang="en-US" sz="2000"/>
              <a:t>WHILE</a:t>
            </a:r>
          </a:p>
          <a:p>
            <a:pPr lvl="2" eaLnBrk="1" hangingPunct="1">
              <a:lnSpc>
                <a:spcPct val="90000"/>
              </a:lnSpc>
            </a:pPr>
            <a:r>
              <a:rPr lang="en-US" altLang="en-US" sz="2000"/>
              <a:t>REPEAT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C5E91D6A-E39A-489E-8D16-E566B9E5D95F}"/>
              </a:ext>
            </a:extLst>
          </p:cNvPr>
          <p:cNvSpPr>
            <a:spLocks noGrp="1" noChangeArrowheads="1"/>
          </p:cNvSpPr>
          <p:nvPr>
            <p:ph type="title"/>
          </p:nvPr>
        </p:nvSpPr>
        <p:spPr>
          <a:xfrm>
            <a:off x="609600" y="240268"/>
            <a:ext cx="8229600" cy="369332"/>
          </a:xfrm>
        </p:spPr>
        <p:txBody>
          <a:bodyPr/>
          <a:lstStyle/>
          <a:p>
            <a:pPr eaLnBrk="1" hangingPunct="1"/>
            <a:r>
              <a:rPr lang="en-US" altLang="en-US"/>
              <a:t>Ví dụ về lệnh nhảy</a:t>
            </a:r>
          </a:p>
        </p:txBody>
      </p:sp>
      <p:sp>
        <p:nvSpPr>
          <p:cNvPr id="21507" name="Rectangle 3">
            <a:extLst>
              <a:ext uri="{FF2B5EF4-FFF2-40B4-BE49-F238E27FC236}">
                <a16:creationId xmlns:a16="http://schemas.microsoft.com/office/drawing/2014/main" xmlns="" id="{323B6D1F-9140-4BB3-B29A-B06457C93594}"/>
              </a:ext>
            </a:extLst>
          </p:cNvPr>
          <p:cNvSpPr>
            <a:spLocks noGrp="1" noChangeArrowheads="1"/>
          </p:cNvSpPr>
          <p:nvPr>
            <p:ph type="body" idx="1"/>
          </p:nvPr>
        </p:nvSpPr>
        <p:spPr>
          <a:xfrm>
            <a:off x="457200" y="990600"/>
            <a:ext cx="8229600" cy="4210383"/>
          </a:xfrm>
        </p:spPr>
        <p:txBody>
          <a:bodyPr/>
          <a:lstStyle/>
          <a:p>
            <a:pPr eaLnBrk="1" hangingPunct="1">
              <a:lnSpc>
                <a:spcPct val="80000"/>
              </a:lnSpc>
            </a:pPr>
            <a:r>
              <a:rPr lang="en-US" altLang="en-US" sz="1900"/>
              <a:t>TITLE PGR3-1: CHARACTER DISPLAY</a:t>
            </a:r>
          </a:p>
          <a:p>
            <a:pPr eaLnBrk="1" hangingPunct="1">
              <a:lnSpc>
                <a:spcPct val="80000"/>
              </a:lnSpc>
            </a:pPr>
            <a:r>
              <a:rPr lang="en-US" altLang="en-US" sz="1900"/>
              <a:t>.MODEL SMALL</a:t>
            </a:r>
          </a:p>
          <a:p>
            <a:pPr eaLnBrk="1" hangingPunct="1">
              <a:lnSpc>
                <a:spcPct val="80000"/>
              </a:lnSpc>
            </a:pPr>
            <a:r>
              <a:rPr lang="en-US" altLang="en-US" sz="1900"/>
              <a:t>.STACK 100H</a:t>
            </a:r>
          </a:p>
          <a:p>
            <a:pPr eaLnBrk="1" hangingPunct="1">
              <a:lnSpc>
                <a:spcPct val="80000"/>
              </a:lnSpc>
            </a:pPr>
            <a:r>
              <a:rPr lang="en-US" altLang="en-US" sz="1900"/>
              <a:t>.CODE</a:t>
            </a:r>
          </a:p>
          <a:p>
            <a:pPr eaLnBrk="1" hangingPunct="1">
              <a:lnSpc>
                <a:spcPct val="80000"/>
              </a:lnSpc>
            </a:pPr>
            <a:r>
              <a:rPr lang="en-US" altLang="en-US" sz="1900"/>
              <a:t>MAIN PROC</a:t>
            </a:r>
          </a:p>
          <a:p>
            <a:pPr eaLnBrk="1" hangingPunct="1">
              <a:lnSpc>
                <a:spcPct val="80000"/>
              </a:lnSpc>
            </a:pPr>
            <a:r>
              <a:rPr lang="en-US" altLang="en-US" sz="1900"/>
              <a:t>MOV AH,2 		; hàm xuất kí tự</a:t>
            </a:r>
          </a:p>
          <a:p>
            <a:pPr eaLnBrk="1" hangingPunct="1">
              <a:lnSpc>
                <a:spcPct val="80000"/>
              </a:lnSpc>
            </a:pPr>
            <a:r>
              <a:rPr lang="en-US" altLang="en-US" sz="1900"/>
              <a:t>MOV CX,256 		; số kí tự cần xuất 0-255</a:t>
            </a:r>
          </a:p>
          <a:p>
            <a:pPr eaLnBrk="1" hangingPunct="1">
              <a:lnSpc>
                <a:spcPct val="80000"/>
              </a:lnSpc>
            </a:pPr>
            <a:r>
              <a:rPr lang="en-US" altLang="en-US" sz="1900"/>
              <a:t>MOV DL,0 		; DL mã ASCII của kí tự NUL</a:t>
            </a:r>
          </a:p>
          <a:p>
            <a:pPr eaLnBrk="1" hangingPunct="1">
              <a:lnSpc>
                <a:spcPct val="80000"/>
              </a:lnSpc>
            </a:pPr>
            <a:r>
              <a:rPr lang="en-US" altLang="en-US" sz="1900"/>
              <a:t>PRINT_LOOP :		; nhãn thực hiện vòng lặp</a:t>
            </a:r>
          </a:p>
          <a:p>
            <a:pPr eaLnBrk="1" hangingPunct="1">
              <a:lnSpc>
                <a:spcPct val="80000"/>
              </a:lnSpc>
            </a:pPr>
            <a:r>
              <a:rPr lang="en-US" altLang="en-US" sz="1900"/>
              <a:t>INT 21H 		; thực hiện xuất kí tự</a:t>
            </a:r>
          </a:p>
          <a:p>
            <a:pPr eaLnBrk="1" hangingPunct="1">
              <a:lnSpc>
                <a:spcPct val="80000"/>
              </a:lnSpc>
            </a:pPr>
            <a:r>
              <a:rPr lang="en-US" altLang="en-US" sz="1900"/>
              <a:t>INC DL			; tăng DL lên kí tự tiếp theo</a:t>
            </a:r>
          </a:p>
          <a:p>
            <a:pPr eaLnBrk="1" hangingPunct="1">
              <a:lnSpc>
                <a:spcPct val="80000"/>
              </a:lnSpc>
            </a:pPr>
            <a:r>
              <a:rPr lang="en-US" altLang="en-US" sz="1900"/>
              <a:t>DEC CX			; đếm giảm số kí tự chưa in</a:t>
            </a:r>
          </a:p>
          <a:p>
            <a:pPr eaLnBrk="1" hangingPunct="1">
              <a:lnSpc>
                <a:spcPct val="80000"/>
              </a:lnSpc>
            </a:pPr>
            <a:r>
              <a:rPr lang="en-US" altLang="en-US" sz="1900"/>
              <a:t>JNZ PRINT_LOOP 	;nhảy đến PRINT_LOOP nếu CX&lt;&gt;0</a:t>
            </a:r>
          </a:p>
          <a:p>
            <a:pPr eaLnBrk="1" hangingPunct="1">
              <a:lnSpc>
                <a:spcPct val="80000"/>
              </a:lnSpc>
            </a:pPr>
            <a:r>
              <a:rPr lang="en-US" altLang="en-US" sz="1900"/>
              <a:t>;DOS EXIT</a:t>
            </a:r>
          </a:p>
          <a:p>
            <a:pPr eaLnBrk="1" hangingPunct="1">
              <a:lnSpc>
                <a:spcPct val="80000"/>
              </a:lnSpc>
            </a:pPr>
            <a:r>
              <a:rPr lang="en-US" altLang="en-US" sz="1900"/>
              <a:t>MOV AH,4CH</a:t>
            </a:r>
          </a:p>
          <a:p>
            <a:pPr eaLnBrk="1" hangingPunct="1">
              <a:lnSpc>
                <a:spcPct val="80000"/>
              </a:lnSpc>
            </a:pPr>
            <a:r>
              <a:rPr lang="en-US" altLang="en-US" sz="1900"/>
              <a:t>INT 21H</a:t>
            </a:r>
          </a:p>
          <a:p>
            <a:pPr eaLnBrk="1" hangingPunct="1">
              <a:lnSpc>
                <a:spcPct val="80000"/>
              </a:lnSpc>
            </a:pPr>
            <a:r>
              <a:rPr lang="en-US" altLang="en-US" sz="1900"/>
              <a:t>MAIN ENDP</a:t>
            </a:r>
          </a:p>
          <a:p>
            <a:pPr eaLnBrk="1" hangingPunct="1">
              <a:lnSpc>
                <a:spcPct val="80000"/>
              </a:lnSpc>
            </a:pPr>
            <a:r>
              <a:rPr lang="en-US" altLang="en-US" sz="1900"/>
              <a:t>END MAIN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2A71CB8F-FD17-40DD-8662-A6D58F8B04C6}"/>
              </a:ext>
            </a:extLst>
          </p:cNvPr>
          <p:cNvSpPr>
            <a:spLocks noGrp="1" noChangeArrowheads="1"/>
          </p:cNvSpPr>
          <p:nvPr>
            <p:ph type="title"/>
          </p:nvPr>
        </p:nvSpPr>
        <p:spPr/>
        <p:txBody>
          <a:bodyPr/>
          <a:lstStyle/>
          <a:p>
            <a:pPr eaLnBrk="1" hangingPunct="1"/>
            <a:r>
              <a:rPr lang="en-US" altLang="en-US"/>
              <a:t>Nhảy có điều kiện</a:t>
            </a:r>
          </a:p>
        </p:txBody>
      </p:sp>
      <p:sp>
        <p:nvSpPr>
          <p:cNvPr id="22531" name="Rectangle 3">
            <a:extLst>
              <a:ext uri="{FF2B5EF4-FFF2-40B4-BE49-F238E27FC236}">
                <a16:creationId xmlns:a16="http://schemas.microsoft.com/office/drawing/2014/main" xmlns="" id="{C8DDAA1D-D68A-47C8-BF37-10CDEDEA1672}"/>
              </a:ext>
            </a:extLst>
          </p:cNvPr>
          <p:cNvSpPr>
            <a:spLocks noGrp="1" noChangeArrowheads="1"/>
          </p:cNvSpPr>
          <p:nvPr>
            <p:ph type="body" idx="1"/>
          </p:nvPr>
        </p:nvSpPr>
        <p:spPr>
          <a:xfrm>
            <a:off x="604519" y="1066800"/>
            <a:ext cx="7934960" cy="3631763"/>
          </a:xfrm>
        </p:spPr>
        <p:txBody>
          <a:bodyPr/>
          <a:lstStyle/>
          <a:p>
            <a:pPr marL="457200" indent="-457200" eaLnBrk="1" hangingPunct="1">
              <a:buFont typeface="Wingdings" panose="05000000000000000000" pitchFamily="2" charset="2"/>
              <a:buChar char="q"/>
            </a:pPr>
            <a:r>
              <a:rPr lang="en-US" altLang="en-US" sz="2600"/>
              <a:t>Cú pháp: Jxxx destination_label</a:t>
            </a:r>
          </a:p>
          <a:p>
            <a:pPr lvl="1" eaLnBrk="1" hangingPunct="1"/>
            <a:r>
              <a:rPr lang="en-US" altLang="en-US" sz="2200"/>
              <a:t>xxx là viết tắt của điều kiện</a:t>
            </a:r>
          </a:p>
          <a:p>
            <a:pPr lvl="1" eaLnBrk="1" hangingPunct="1"/>
            <a:r>
              <a:rPr lang="en-US" altLang="en-US" sz="2200"/>
              <a:t>destination_label là nhãn để nhảy đến</a:t>
            </a:r>
          </a:p>
          <a:p>
            <a:pPr marL="457200" indent="-457200" eaLnBrk="1" hangingPunct="1">
              <a:buFont typeface="Wingdings" panose="05000000000000000000" pitchFamily="2" charset="2"/>
              <a:buChar char="q"/>
            </a:pPr>
            <a:r>
              <a:rPr lang="en-US" altLang="en-US" sz="2600"/>
              <a:t>Nếu điều kiện được thỏa mãn thì nhảy </a:t>
            </a:r>
          </a:p>
          <a:p>
            <a:pPr lvl="1" eaLnBrk="1" hangingPunct="1"/>
            <a:r>
              <a:rPr lang="en-US" altLang="en-US" sz="2200"/>
              <a:t>Nếu không thì tiếp tục thực hiện lệnh tiếp theo</a:t>
            </a:r>
          </a:p>
          <a:p>
            <a:pPr lvl="1" eaLnBrk="1" hangingPunct="1"/>
            <a:r>
              <a:rPr lang="en-US" altLang="en-US" sz="2200"/>
              <a:t>JNZ == jump if not zero</a:t>
            </a:r>
          </a:p>
          <a:p>
            <a:pPr marL="457200" indent="-457200" eaLnBrk="1" hangingPunct="1">
              <a:buFont typeface="Wingdings" panose="05000000000000000000" pitchFamily="2" charset="2"/>
              <a:buChar char="q"/>
            </a:pPr>
            <a:r>
              <a:rPr lang="en-US" altLang="en-US" sz="2600"/>
              <a:t>Điều kiện</a:t>
            </a:r>
          </a:p>
          <a:p>
            <a:pPr lvl="1" eaLnBrk="1" hangingPunct="1"/>
            <a:r>
              <a:rPr lang="en-US" altLang="en-US" sz="2200"/>
              <a:t>Thanh ghi cờ </a:t>
            </a:r>
          </a:p>
          <a:p>
            <a:pPr marL="457200" indent="-457200" eaLnBrk="1" hangingPunct="1">
              <a:buFont typeface="Wingdings" panose="05000000000000000000" pitchFamily="2" charset="2"/>
              <a:buChar char="q"/>
            </a:pPr>
            <a:r>
              <a:rPr lang="en-US" altLang="en-US" sz="2600"/>
              <a:t>Phạm vi nhảy</a:t>
            </a:r>
          </a:p>
          <a:p>
            <a:pPr lvl="1" eaLnBrk="1" hangingPunct="1"/>
            <a:r>
              <a:rPr lang="en-US" altLang="en-US" sz="2200"/>
              <a:t>Không quá 126 bytes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8">
            <a:extLst>
              <a:ext uri="{FF2B5EF4-FFF2-40B4-BE49-F238E27FC236}">
                <a16:creationId xmlns:a16="http://schemas.microsoft.com/office/drawing/2014/main" xmlns="" id="{020C1B17-A0F5-4F70-96FD-009047784D56}"/>
              </a:ext>
            </a:extLst>
          </p:cNvPr>
          <p:cNvSpPr>
            <a:spLocks noGrp="1" noChangeArrowheads="1"/>
          </p:cNvSpPr>
          <p:nvPr>
            <p:ph type="title"/>
          </p:nvPr>
        </p:nvSpPr>
        <p:spPr>
          <a:xfrm>
            <a:off x="685800" y="228600"/>
            <a:ext cx="8229600" cy="407987"/>
          </a:xfrm>
        </p:spPr>
        <p:txBody>
          <a:bodyPr/>
          <a:lstStyle/>
          <a:p>
            <a:pPr eaLnBrk="1" hangingPunct="1"/>
            <a:r>
              <a:rPr lang="en-US" altLang="en-US"/>
              <a:t>Các lệnh nhảy có dấu</a:t>
            </a:r>
          </a:p>
        </p:txBody>
      </p:sp>
      <p:graphicFrame>
        <p:nvGraphicFramePr>
          <p:cNvPr id="30923" name="Group 203">
            <a:extLst>
              <a:ext uri="{FF2B5EF4-FFF2-40B4-BE49-F238E27FC236}">
                <a16:creationId xmlns:a16="http://schemas.microsoft.com/office/drawing/2014/main" xmlns="" id="{8CEED003-1F2C-4BD0-9D99-75D8D861B92D}"/>
              </a:ext>
            </a:extLst>
          </p:cNvPr>
          <p:cNvGraphicFramePr>
            <a:graphicFrameLocks noGrp="1"/>
          </p:cNvGraphicFramePr>
          <p:nvPr>
            <p:ph idx="1"/>
            <p:extLst>
              <p:ext uri="{D42A27DB-BD31-4B8C-83A1-F6EECF244321}">
                <p14:modId xmlns:p14="http://schemas.microsoft.com/office/powerpoint/2010/main" val="3549076130"/>
              </p:ext>
            </p:extLst>
          </p:nvPr>
        </p:nvGraphicFramePr>
        <p:xfrm>
          <a:off x="304800" y="1066800"/>
          <a:ext cx="8382000" cy="3822699"/>
        </p:xfrm>
        <a:graphic>
          <a:graphicData uri="http://schemas.openxmlformats.org/drawingml/2006/table">
            <a:tbl>
              <a:tblPr/>
              <a:tblGrid>
                <a:gridCol w="1600200">
                  <a:extLst>
                    <a:ext uri="{9D8B030D-6E8A-4147-A177-3AD203B41FA5}">
                      <a16:colId xmlns:a16="http://schemas.microsoft.com/office/drawing/2014/main" xmlns="" val="20000"/>
                    </a:ext>
                  </a:extLst>
                </a:gridCol>
                <a:gridCol w="4221163">
                  <a:extLst>
                    <a:ext uri="{9D8B030D-6E8A-4147-A177-3AD203B41FA5}">
                      <a16:colId xmlns:a16="http://schemas.microsoft.com/office/drawing/2014/main" xmlns="" val="20001"/>
                    </a:ext>
                  </a:extLst>
                </a:gridCol>
                <a:gridCol w="2560637">
                  <a:extLst>
                    <a:ext uri="{9D8B030D-6E8A-4147-A177-3AD203B41FA5}">
                      <a16:colId xmlns:a16="http://schemas.microsoft.com/office/drawing/2014/main" xmlns="" val="20002"/>
                    </a:ext>
                  </a:extLst>
                </a:gridCol>
              </a:tblGrid>
              <a:tr h="457261">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SYMBOL</a:t>
                      </a:r>
                      <a:endParaRPr kumimoji="0" lang="en-US" altLang="en-US" sz="24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 DESCRITION </a:t>
                      </a:r>
                      <a:endParaRPr kumimoji="0" lang="en-US" altLang="en-US" sz="24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CONDITION</a:t>
                      </a:r>
                      <a:endParaRPr kumimoji="0" lang="en-US" altLang="en-US" sz="24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23069">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JG/JNLE </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greater than </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not less than or equal to</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ZF=0 and SF=OF</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23069">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JGE/JNL </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greater than or equal to </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not less or equal to</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SF=OF</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23069">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JL/JNGE </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less than</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not greater or equal </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SF&lt;&gt;OF</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VNI-Times" pitchFamily="2"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96231">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JLE/JNG</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jump if less than or equal </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jump if not greater</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ZF=1 or SF&lt;&gt;OF</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B12F20CA-04CC-4D94-831F-109BE54B7771}"/>
              </a:ext>
            </a:extLst>
          </p:cNvPr>
          <p:cNvSpPr>
            <a:spLocks noGrp="1" noChangeArrowheads="1"/>
          </p:cNvSpPr>
          <p:nvPr>
            <p:ph type="title"/>
          </p:nvPr>
        </p:nvSpPr>
        <p:spPr>
          <a:xfrm>
            <a:off x="762000" y="157160"/>
            <a:ext cx="8229600" cy="569913"/>
          </a:xfrm>
        </p:spPr>
        <p:txBody>
          <a:bodyPr/>
          <a:lstStyle/>
          <a:p>
            <a:pPr eaLnBrk="1" hangingPunct="1"/>
            <a:r>
              <a:rPr lang="en-US" altLang="en-US"/>
              <a:t>Các lệnh nhảy không dấu</a:t>
            </a:r>
          </a:p>
        </p:txBody>
      </p:sp>
      <p:graphicFrame>
        <p:nvGraphicFramePr>
          <p:cNvPr id="32800" name="Group 32">
            <a:extLst>
              <a:ext uri="{FF2B5EF4-FFF2-40B4-BE49-F238E27FC236}">
                <a16:creationId xmlns:a16="http://schemas.microsoft.com/office/drawing/2014/main" xmlns="" id="{E11A0346-464F-4765-925D-FB24F99BEC84}"/>
              </a:ext>
            </a:extLst>
          </p:cNvPr>
          <p:cNvGraphicFramePr>
            <a:graphicFrameLocks noGrp="1"/>
          </p:cNvGraphicFramePr>
          <p:nvPr>
            <p:ph idx="1"/>
            <p:extLst>
              <p:ext uri="{D42A27DB-BD31-4B8C-83A1-F6EECF244321}">
                <p14:modId xmlns:p14="http://schemas.microsoft.com/office/powerpoint/2010/main" val="1088366091"/>
              </p:ext>
            </p:extLst>
          </p:nvPr>
        </p:nvGraphicFramePr>
        <p:xfrm>
          <a:off x="452284" y="1067158"/>
          <a:ext cx="8229600" cy="4530727"/>
        </p:xfrm>
        <a:graphic>
          <a:graphicData uri="http://schemas.openxmlformats.org/drawingml/2006/table">
            <a:tbl>
              <a:tblPr/>
              <a:tblGrid>
                <a:gridCol w="1571625">
                  <a:extLst>
                    <a:ext uri="{9D8B030D-6E8A-4147-A177-3AD203B41FA5}">
                      <a16:colId xmlns:a16="http://schemas.microsoft.com/office/drawing/2014/main" xmlns="" val="20000"/>
                    </a:ext>
                  </a:extLst>
                </a:gridCol>
                <a:gridCol w="4143375">
                  <a:extLst>
                    <a:ext uri="{9D8B030D-6E8A-4147-A177-3AD203B41FA5}">
                      <a16:colId xmlns:a16="http://schemas.microsoft.com/office/drawing/2014/main" xmlns="" val="20001"/>
                    </a:ext>
                  </a:extLst>
                </a:gridCol>
                <a:gridCol w="2514600">
                  <a:extLst>
                    <a:ext uri="{9D8B030D-6E8A-4147-A177-3AD203B41FA5}">
                      <a16:colId xmlns:a16="http://schemas.microsoft.com/office/drawing/2014/main" xmlns="" val="20002"/>
                    </a:ext>
                  </a:extLst>
                </a:gridCol>
              </a:tblGrid>
              <a:tr h="54133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SYMBOL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 DESCRITION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CONDITION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7631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JA/JNBE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above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not below or equal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CF=0 and ZF=0</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97631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JAE/JNB</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above or equal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not below or equal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CF=0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9747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JB/JNAE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below</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not above or equal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CF=1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06203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JBE/JNA</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jump if below or equal </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jump if not above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chemeClr val="tx1"/>
                          </a:solidFill>
                          <a:effectLst/>
                          <a:latin typeface="Times New Roman" panose="02020603050405020304" pitchFamily="18" charset="0"/>
                        </a:rPr>
                        <a:t>CF=1 or ZF=1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0">
            <a:extLst>
              <a:ext uri="{FF2B5EF4-FFF2-40B4-BE49-F238E27FC236}">
                <a16:creationId xmlns:a16="http://schemas.microsoft.com/office/drawing/2014/main" xmlns="" id="{9433677E-2217-4360-8270-94C5740E1140}"/>
              </a:ext>
            </a:extLst>
          </p:cNvPr>
          <p:cNvSpPr>
            <a:spLocks noGrp="1" noChangeArrowheads="1"/>
          </p:cNvSpPr>
          <p:nvPr>
            <p:ph type="title"/>
          </p:nvPr>
        </p:nvSpPr>
        <p:spPr>
          <a:xfrm>
            <a:off x="762000" y="152400"/>
            <a:ext cx="8229600" cy="1139825"/>
          </a:xfrm>
        </p:spPr>
        <p:txBody>
          <a:bodyPr/>
          <a:lstStyle/>
          <a:p>
            <a:pPr eaLnBrk="1" hangingPunct="1"/>
            <a:r>
              <a:rPr lang="en-US" altLang="en-US"/>
              <a:t>Các lệnh nhảy 1 cờ</a:t>
            </a:r>
          </a:p>
        </p:txBody>
      </p:sp>
      <p:graphicFrame>
        <p:nvGraphicFramePr>
          <p:cNvPr id="34965" name="Group 149">
            <a:extLst>
              <a:ext uri="{FF2B5EF4-FFF2-40B4-BE49-F238E27FC236}">
                <a16:creationId xmlns:a16="http://schemas.microsoft.com/office/drawing/2014/main" xmlns="" id="{693314D9-A294-4BBA-B088-E78025A3E3C1}"/>
              </a:ext>
            </a:extLst>
          </p:cNvPr>
          <p:cNvGraphicFramePr>
            <a:graphicFrameLocks noGrp="1"/>
          </p:cNvGraphicFramePr>
          <p:nvPr>
            <p:ph idx="1"/>
            <p:extLst>
              <p:ext uri="{D42A27DB-BD31-4B8C-83A1-F6EECF244321}">
                <p14:modId xmlns:p14="http://schemas.microsoft.com/office/powerpoint/2010/main" val="211065"/>
              </p:ext>
            </p:extLst>
          </p:nvPr>
        </p:nvGraphicFramePr>
        <p:xfrm>
          <a:off x="457200" y="914400"/>
          <a:ext cx="8229600" cy="5029200"/>
        </p:xfrm>
        <a:graphic>
          <a:graphicData uri="http://schemas.openxmlformats.org/drawingml/2006/table">
            <a:tbl>
              <a:tblPr/>
              <a:tblGrid>
                <a:gridCol w="1571625">
                  <a:extLst>
                    <a:ext uri="{9D8B030D-6E8A-4147-A177-3AD203B41FA5}">
                      <a16:colId xmlns:a16="http://schemas.microsoft.com/office/drawing/2014/main" xmlns="" val="20000"/>
                    </a:ext>
                  </a:extLst>
                </a:gridCol>
                <a:gridCol w="4143375">
                  <a:extLst>
                    <a:ext uri="{9D8B030D-6E8A-4147-A177-3AD203B41FA5}">
                      <a16:colId xmlns:a16="http://schemas.microsoft.com/office/drawing/2014/main" xmlns="" val="20001"/>
                    </a:ext>
                  </a:extLst>
                </a:gridCol>
                <a:gridCol w="2514600">
                  <a:extLst>
                    <a:ext uri="{9D8B030D-6E8A-4147-A177-3AD203B41FA5}">
                      <a16:colId xmlns:a16="http://schemas.microsoft.com/office/drawing/2014/main" xmlns="" val="20002"/>
                    </a:ext>
                  </a:extLst>
                </a:gridCol>
              </a:tblGrid>
              <a:tr h="2571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SYMBOL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 DESCRITION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CONDITION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49263">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JE/JZ</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equal</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equal to zero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ZF=1</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3550">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JNE/JNZ</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not equal</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not zero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ZF=0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813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carry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CF=1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889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JNC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 carry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CF=0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889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overflow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OF=1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889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not overflow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OF=0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87338">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sign negative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SF=1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889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non-negative sign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SF=0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18097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JP/JPE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parity even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PF=1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88925">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JNP/JPO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jump if parity odd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VNI-Times" pitchFamily="2" charset="0"/>
                        </a:rPr>
                        <a:t>PF=0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11874B19-4375-4AA1-B379-B796688C571A}"/>
              </a:ext>
            </a:extLst>
          </p:cNvPr>
          <p:cNvSpPr>
            <a:spLocks noGrp="1" noChangeArrowheads="1"/>
          </p:cNvSpPr>
          <p:nvPr>
            <p:ph type="title"/>
          </p:nvPr>
        </p:nvSpPr>
        <p:spPr/>
        <p:txBody>
          <a:bodyPr/>
          <a:lstStyle/>
          <a:p>
            <a:pPr eaLnBrk="1" hangingPunct="1"/>
            <a:r>
              <a:rPr lang="en-US" altLang="en-US"/>
              <a:t>Lệnh CMP</a:t>
            </a:r>
          </a:p>
        </p:txBody>
      </p:sp>
      <p:sp>
        <p:nvSpPr>
          <p:cNvPr id="26627" name="Rectangle 3">
            <a:extLst>
              <a:ext uri="{FF2B5EF4-FFF2-40B4-BE49-F238E27FC236}">
                <a16:creationId xmlns:a16="http://schemas.microsoft.com/office/drawing/2014/main" xmlns="" id="{4C7ACF4B-F2C2-49B5-80FA-4D746C8A0444}"/>
              </a:ext>
            </a:extLst>
          </p:cNvPr>
          <p:cNvSpPr>
            <a:spLocks noGrp="1" noChangeArrowheads="1"/>
          </p:cNvSpPr>
          <p:nvPr>
            <p:ph type="body" idx="1"/>
          </p:nvPr>
        </p:nvSpPr>
        <p:spPr>
          <a:xfrm>
            <a:off x="457199" y="685800"/>
            <a:ext cx="8229600" cy="3970318"/>
          </a:xfrm>
        </p:spPr>
        <p:txBody>
          <a:bodyPr/>
          <a:lstStyle/>
          <a:p>
            <a:pPr marL="457200" indent="-457200" eaLnBrk="1" hangingPunct="1">
              <a:buFont typeface="Wingdings" panose="05000000000000000000" pitchFamily="2" charset="2"/>
              <a:buChar char="q"/>
            </a:pPr>
            <a:r>
              <a:rPr lang="en-US" altLang="en-US" sz="2600"/>
              <a:t>Thường dùng so sánh để lấy điều kiện</a:t>
            </a:r>
          </a:p>
          <a:p>
            <a:pPr marL="800100" lvl="1" indent="-342900" eaLnBrk="1" hangingPunct="1">
              <a:buFont typeface="Wingdings" panose="05000000000000000000" pitchFamily="2" charset="2"/>
              <a:buChar char="ü"/>
            </a:pPr>
            <a:r>
              <a:rPr lang="en-US" altLang="en-US" sz="2200"/>
              <a:t>Cú pháp: 	CMP destination, source</a:t>
            </a:r>
          </a:p>
          <a:p>
            <a:pPr marL="800100" lvl="1" indent="-342900" eaLnBrk="1" hangingPunct="1">
              <a:buFont typeface="Wingdings" panose="05000000000000000000" pitchFamily="2" charset="2"/>
              <a:buChar char="ü"/>
            </a:pPr>
            <a:r>
              <a:rPr lang="en-US" altLang="en-US" sz="2200"/>
              <a:t>Thực hiện phép trừ destination – source để tính cờ và từ đó xác định điều kiện cho lệnh nhảy</a:t>
            </a:r>
          </a:p>
          <a:p>
            <a:pPr marL="457200" indent="-457200" eaLnBrk="1" hangingPunct="1">
              <a:buFont typeface="Wingdings" panose="05000000000000000000" pitchFamily="2" charset="2"/>
              <a:buChar char="q"/>
            </a:pPr>
            <a:r>
              <a:rPr lang="en-US" altLang="en-US" sz="2600"/>
              <a:t>Việc sử dụng lệnh nhảy </a:t>
            </a:r>
            <a:r>
              <a:rPr lang="en-US" altLang="en-US" sz="2600">
                <a:solidFill>
                  <a:srgbClr val="FF0000"/>
                </a:solidFill>
              </a:rPr>
              <a:t>có dấu hay không dấu</a:t>
            </a:r>
            <a:r>
              <a:rPr lang="en-US" altLang="en-US" sz="2600"/>
              <a:t> </a:t>
            </a:r>
            <a:r>
              <a:rPr lang="en-US" altLang="en-US" sz="2600">
                <a:solidFill>
                  <a:srgbClr val="FF0000"/>
                </a:solidFill>
              </a:rPr>
              <a:t>là tùy diễn dịch</a:t>
            </a:r>
            <a:r>
              <a:rPr lang="en-US" altLang="en-US" sz="2600"/>
              <a:t> của lập trình viên</a:t>
            </a:r>
          </a:p>
          <a:p>
            <a:pPr lvl="1" eaLnBrk="1" hangingPunct="1"/>
            <a:r>
              <a:rPr lang="en-US" altLang="en-US" sz="2200"/>
              <a:t>Ví dụ: AX=7FFFh, BX=8000h</a:t>
            </a:r>
          </a:p>
          <a:p>
            <a:pPr lvl="2" eaLnBrk="1" hangingPunct="1">
              <a:buFont typeface="Wingdings" panose="05000000000000000000" pitchFamily="2" charset="2"/>
              <a:buNone/>
            </a:pPr>
            <a:r>
              <a:rPr lang="en-US" altLang="en-US" sz="2000">
                <a:solidFill>
                  <a:srgbClr val="003399"/>
                </a:solidFill>
              </a:rPr>
              <a:t>CMP AX,BX			CMP AX,BX</a:t>
            </a:r>
          </a:p>
          <a:p>
            <a:pPr lvl="2" eaLnBrk="1" hangingPunct="1">
              <a:buFont typeface="Wingdings" panose="05000000000000000000" pitchFamily="2" charset="2"/>
              <a:buNone/>
            </a:pPr>
            <a:r>
              <a:rPr lang="en-US" altLang="en-US" sz="2000">
                <a:solidFill>
                  <a:srgbClr val="003399"/>
                </a:solidFill>
              </a:rPr>
              <a:t>JA lon_hon  </a:t>
            </a:r>
            <a:r>
              <a:rPr lang="en-US" altLang="en-US" sz="2000">
                <a:solidFill>
                  <a:srgbClr val="FF0000"/>
                </a:solidFill>
              </a:rPr>
              <a:t>;không nhảy</a:t>
            </a:r>
            <a:r>
              <a:rPr lang="en-US" altLang="en-US" sz="2000">
                <a:solidFill>
                  <a:srgbClr val="003399"/>
                </a:solidFill>
              </a:rPr>
              <a:t>	JG lon_hon</a:t>
            </a:r>
            <a:r>
              <a:rPr lang="en-US" altLang="en-US" sz="2000"/>
              <a:t>  </a:t>
            </a:r>
            <a:r>
              <a:rPr lang="en-US" altLang="en-US" sz="2000">
                <a:solidFill>
                  <a:srgbClr val="FF0000"/>
                </a:solidFill>
              </a:rPr>
              <a:t>;nhảy</a:t>
            </a:r>
            <a:endParaRPr lang="en-US" altLang="en-US" sz="2000"/>
          </a:p>
          <a:p>
            <a:pPr eaLnBrk="1" hangingPunct="1"/>
            <a:r>
              <a:rPr lang="en-US" altLang="en-US" sz="2600"/>
              <a:t>Viết đoạn chương trình lấy số lớn nhất trong AX và BX vào CX; biết AX, BX chứa số có dấu?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543802" cy="1450757"/>
          </a:xfrm>
        </p:spPr>
        <p:txBody>
          <a:bodyPr>
            <a:normAutofit/>
          </a:bodyPr>
          <a:lstStyle/>
          <a:p>
            <a:pPr>
              <a:lnSpc>
                <a:spcPct val="100000"/>
              </a:lnSpc>
            </a:pPr>
            <a:r>
              <a:rPr lang="en-US"/>
              <a:t>2. Khuôn dạng chỉ thị ngôn ngữ ASSEMBLY</a:t>
            </a:r>
          </a:p>
        </p:txBody>
      </p:sp>
      <p:sp>
        <p:nvSpPr>
          <p:cNvPr id="3" name="Content Placeholder 2"/>
          <p:cNvSpPr>
            <a:spLocks noGrp="1"/>
          </p:cNvSpPr>
          <p:nvPr>
            <p:ph idx="1"/>
          </p:nvPr>
        </p:nvSpPr>
        <p:spPr>
          <a:xfrm>
            <a:off x="604518" y="1066800"/>
            <a:ext cx="8387081" cy="2215991"/>
          </a:xfrm>
        </p:spPr>
        <p:txBody>
          <a:bodyPr/>
          <a:lstStyle/>
          <a:p>
            <a:pPr marL="342900" indent="-342900">
              <a:buFont typeface="Wingdings" panose="05000000000000000000" pitchFamily="2" charset="2"/>
              <a:buChar char="Ø"/>
            </a:pPr>
            <a:r>
              <a:rPr lang="en-US"/>
              <a:t> Chương trình bao gồm các dòng lệnh, mỗi lệnh trên một dòng.</a:t>
            </a:r>
          </a:p>
          <a:p>
            <a:pPr marL="342900" indent="-342900">
              <a:buFont typeface="Wingdings" panose="05000000000000000000" pitchFamily="2" charset="2"/>
              <a:buChar char="Ø"/>
            </a:pPr>
            <a:r>
              <a:rPr lang="en-US"/>
              <a:t> Một lệnh hợp ngữ đầy đủ gồm 4 trường:</a:t>
            </a:r>
          </a:p>
          <a:p>
            <a:pPr marL="0" indent="0" algn="ctr">
              <a:buNone/>
            </a:pPr>
            <a:r>
              <a:rPr lang="en-US">
                <a:solidFill>
                  <a:srgbClr val="FF0000"/>
                </a:solidFill>
              </a:rPr>
              <a:t>[Nhãn lệnh:]  &lt;Tên lệnh&gt; &lt;Toán hạng&gt; [;Chú thích]</a:t>
            </a:r>
          </a:p>
          <a:p>
            <a:pPr marL="342900" indent="-342900">
              <a:buFont typeface="Wingdings" panose="05000000000000000000" pitchFamily="2" charset="2"/>
              <a:buChar char="Ø"/>
            </a:pPr>
            <a:r>
              <a:rPr lang="en-US"/>
              <a:t> Các trường cách nhau ít nhất 1 khoảng trắng và phải theo đúng thứ tự</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7</a:t>
            </a:fld>
            <a:endParaRPr lang="en-US"/>
          </a:p>
        </p:txBody>
      </p:sp>
    </p:spTree>
    <p:extLst>
      <p:ext uri="{BB962C8B-B14F-4D97-AF65-F5344CB8AC3E}">
        <p14:creationId xmlns:p14="http://schemas.microsoft.com/office/powerpoint/2010/main" val="31313092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E01382D3-8378-449C-9F7D-2AFB4451AE25}"/>
              </a:ext>
            </a:extLst>
          </p:cNvPr>
          <p:cNvSpPr>
            <a:spLocks noGrp="1" noChangeArrowheads="1"/>
          </p:cNvSpPr>
          <p:nvPr>
            <p:ph type="title"/>
          </p:nvPr>
        </p:nvSpPr>
        <p:spPr/>
        <p:txBody>
          <a:bodyPr/>
          <a:lstStyle/>
          <a:p>
            <a:pPr eaLnBrk="1" hangingPunct="1"/>
            <a:r>
              <a:rPr lang="en-US" altLang="en-US"/>
              <a:t>Lệnh JMP</a:t>
            </a:r>
          </a:p>
        </p:txBody>
      </p:sp>
      <p:sp>
        <p:nvSpPr>
          <p:cNvPr id="27651" name="Rectangle 3">
            <a:extLst>
              <a:ext uri="{FF2B5EF4-FFF2-40B4-BE49-F238E27FC236}">
                <a16:creationId xmlns:a16="http://schemas.microsoft.com/office/drawing/2014/main" xmlns="" id="{90DC1D23-EEC5-489F-B971-B4F425FD6822}"/>
              </a:ext>
            </a:extLst>
          </p:cNvPr>
          <p:cNvSpPr>
            <a:spLocks noGrp="1" noChangeArrowheads="1"/>
          </p:cNvSpPr>
          <p:nvPr>
            <p:ph type="body" idx="1"/>
          </p:nvPr>
        </p:nvSpPr>
        <p:spPr>
          <a:xfrm>
            <a:off x="457199" y="914400"/>
            <a:ext cx="8229600" cy="1569660"/>
          </a:xfrm>
        </p:spPr>
        <p:txBody>
          <a:bodyPr/>
          <a:lstStyle/>
          <a:p>
            <a:pPr marL="342900" indent="-342900" eaLnBrk="1" hangingPunct="1">
              <a:buFont typeface="Wingdings" panose="05000000000000000000" pitchFamily="2" charset="2"/>
              <a:buChar char="q"/>
            </a:pPr>
            <a:r>
              <a:rPr lang="en-US" altLang="en-US"/>
              <a:t>Nhảy không điều kiện</a:t>
            </a:r>
          </a:p>
          <a:p>
            <a:pPr lvl="1" eaLnBrk="1" hangingPunct="1"/>
            <a:r>
              <a:rPr lang="en-US" altLang="en-US"/>
              <a:t>Cú pháp: JMP destination</a:t>
            </a:r>
          </a:p>
          <a:p>
            <a:pPr marL="342900" indent="-342900" eaLnBrk="1" hangingPunct="1">
              <a:buFont typeface="Wingdings" panose="05000000000000000000" pitchFamily="2" charset="2"/>
              <a:buChar char="q"/>
            </a:pPr>
            <a:r>
              <a:rPr lang="en-US" altLang="en-US"/>
              <a:t>Nhảy trong đoạn CS</a:t>
            </a:r>
          </a:p>
          <a:p>
            <a:pPr lvl="1" eaLnBrk="1" hangingPunct="1"/>
            <a:r>
              <a:rPr lang="en-US" altLang="en-US"/>
              <a:t>Khắc phục phạm vi nhảy có điều kiện</a:t>
            </a:r>
          </a:p>
          <a:p>
            <a:pPr lvl="1" eaLnBrk="1" hangingPunct="1">
              <a:buFont typeface="Wingdings" panose="05000000000000000000" pitchFamily="2" charset="2"/>
              <a:buNone/>
            </a:pPr>
            <a:r>
              <a:rPr lang="en-US" altLang="en-US"/>
              <a:t>	</a:t>
            </a:r>
          </a:p>
        </p:txBody>
      </p:sp>
      <p:sp>
        <p:nvSpPr>
          <p:cNvPr id="27652" name="Text Box 4">
            <a:extLst>
              <a:ext uri="{FF2B5EF4-FFF2-40B4-BE49-F238E27FC236}">
                <a16:creationId xmlns:a16="http://schemas.microsoft.com/office/drawing/2014/main" xmlns="" id="{46EFE012-3EE7-42AB-A3CF-76C716F25961}"/>
              </a:ext>
            </a:extLst>
          </p:cNvPr>
          <p:cNvSpPr txBox="1">
            <a:spLocks noChangeArrowheads="1"/>
          </p:cNvSpPr>
          <p:nvPr/>
        </p:nvSpPr>
        <p:spPr bwMode="auto">
          <a:xfrm>
            <a:off x="685800" y="3581400"/>
            <a:ext cx="2895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US" altLang="en-US" sz="2000"/>
              <a:t>TOP:</a:t>
            </a:r>
          </a:p>
          <a:p>
            <a:pPr lvl="1" eaLnBrk="1" hangingPunct="1"/>
            <a:r>
              <a:rPr lang="en-US" altLang="en-US" sz="2000"/>
              <a:t>	; thân vòng lặp</a:t>
            </a:r>
          </a:p>
          <a:p>
            <a:pPr lvl="1" eaLnBrk="1" hangingPunct="1"/>
            <a:r>
              <a:rPr lang="en-US" altLang="en-US" sz="2000"/>
              <a:t>	DEC CX</a:t>
            </a:r>
          </a:p>
          <a:p>
            <a:pPr lvl="1" eaLnBrk="1" hangingPunct="1"/>
            <a:r>
              <a:rPr lang="en-US" altLang="en-US" sz="2000"/>
              <a:t>	JNZ TOP</a:t>
            </a:r>
          </a:p>
          <a:p>
            <a:pPr lvl="1" eaLnBrk="1" hangingPunct="1"/>
            <a:r>
              <a:rPr lang="en-US" altLang="en-US" sz="2000"/>
              <a:t>	MOV AX,BX</a:t>
            </a:r>
          </a:p>
        </p:txBody>
      </p:sp>
      <p:sp>
        <p:nvSpPr>
          <p:cNvPr id="27653" name="Text Box 6">
            <a:extLst>
              <a:ext uri="{FF2B5EF4-FFF2-40B4-BE49-F238E27FC236}">
                <a16:creationId xmlns:a16="http://schemas.microsoft.com/office/drawing/2014/main" xmlns="" id="{9D49E45A-0082-408E-AF7E-A32054CE66BA}"/>
              </a:ext>
            </a:extLst>
          </p:cNvPr>
          <p:cNvSpPr txBox="1">
            <a:spLocks noChangeArrowheads="1"/>
          </p:cNvSpPr>
          <p:nvPr/>
        </p:nvSpPr>
        <p:spPr bwMode="auto">
          <a:xfrm>
            <a:off x="4006645" y="2803525"/>
            <a:ext cx="48768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US" altLang="en-US" sz="2000"/>
              <a:t>TOP:</a:t>
            </a:r>
          </a:p>
          <a:p>
            <a:pPr lvl="1" eaLnBrk="1" hangingPunct="1"/>
            <a:r>
              <a:rPr lang="en-US" altLang="en-US" sz="2000"/>
              <a:t>	; thân vòng lặp dài hơn 126 bytes</a:t>
            </a:r>
          </a:p>
          <a:p>
            <a:pPr lvl="1" eaLnBrk="1" hangingPunct="1"/>
            <a:r>
              <a:rPr lang="en-US" altLang="en-US" sz="2000"/>
              <a:t>	DEC CX</a:t>
            </a:r>
          </a:p>
          <a:p>
            <a:pPr lvl="1" eaLnBrk="1" hangingPunct="1"/>
            <a:r>
              <a:rPr lang="en-US" altLang="en-US" sz="2000"/>
              <a:t>	JNZ BOTTOM</a:t>
            </a:r>
          </a:p>
          <a:p>
            <a:pPr lvl="1" eaLnBrk="1" hangingPunct="1"/>
            <a:r>
              <a:rPr lang="en-US" altLang="en-US" sz="2000"/>
              <a:t>	JMP EXIT</a:t>
            </a:r>
          </a:p>
          <a:p>
            <a:pPr lvl="1" eaLnBrk="1" hangingPunct="1"/>
            <a:r>
              <a:rPr lang="en-US" altLang="en-US" sz="2000"/>
              <a:t>BOTTOM:</a:t>
            </a:r>
          </a:p>
          <a:p>
            <a:pPr lvl="1" eaLnBrk="1" hangingPunct="1"/>
            <a:r>
              <a:rPr lang="en-US" altLang="en-US" sz="2000"/>
              <a:t>	JMP TOP</a:t>
            </a:r>
          </a:p>
          <a:p>
            <a:pPr lvl="1" eaLnBrk="1" hangingPunct="1"/>
            <a:r>
              <a:rPr lang="en-US" altLang="en-US" sz="2000"/>
              <a:t>EXIT:</a:t>
            </a:r>
          </a:p>
          <a:p>
            <a:pPr lvl="1" eaLnBrk="1" hangingPunct="1"/>
            <a:r>
              <a:rPr lang="en-US" altLang="en-US" sz="2000"/>
              <a:t>	MOV AX,BX</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998ADC8C-4A83-4F25-8B2F-7B52150C7838}"/>
              </a:ext>
            </a:extLst>
          </p:cNvPr>
          <p:cNvSpPr>
            <a:spLocks noGrp="1" noChangeArrowheads="1"/>
          </p:cNvSpPr>
          <p:nvPr>
            <p:ph type="title"/>
          </p:nvPr>
        </p:nvSpPr>
        <p:spPr/>
        <p:txBody>
          <a:bodyPr/>
          <a:lstStyle/>
          <a:p>
            <a:pPr eaLnBrk="1" hangingPunct="1"/>
            <a:r>
              <a:rPr lang="en-US" altLang="en-US"/>
              <a:t>Biểu diễn ngôn ngữ cấp cao</a:t>
            </a:r>
          </a:p>
        </p:txBody>
      </p:sp>
      <p:sp>
        <p:nvSpPr>
          <p:cNvPr id="28675" name="Rectangle 3">
            <a:extLst>
              <a:ext uri="{FF2B5EF4-FFF2-40B4-BE49-F238E27FC236}">
                <a16:creationId xmlns:a16="http://schemas.microsoft.com/office/drawing/2014/main" xmlns="" id="{89324BC3-8FDC-4497-BDB5-122869A8AC1F}"/>
              </a:ext>
            </a:extLst>
          </p:cNvPr>
          <p:cNvSpPr>
            <a:spLocks noGrp="1" noChangeArrowheads="1"/>
          </p:cNvSpPr>
          <p:nvPr>
            <p:ph type="body" idx="1"/>
          </p:nvPr>
        </p:nvSpPr>
        <p:spPr>
          <a:xfrm>
            <a:off x="457199" y="762000"/>
            <a:ext cx="8229600" cy="3711785"/>
          </a:xfrm>
        </p:spPr>
        <p:txBody>
          <a:bodyPr/>
          <a:lstStyle/>
          <a:p>
            <a:pPr marL="457200" indent="-457200" eaLnBrk="1" hangingPunct="1">
              <a:lnSpc>
                <a:spcPct val="90000"/>
              </a:lnSpc>
              <a:buFont typeface="Wingdings" panose="05000000000000000000" pitchFamily="2" charset="2"/>
              <a:buChar char="q"/>
            </a:pPr>
            <a:r>
              <a:rPr lang="en-US" altLang="en-US" sz="2600"/>
              <a:t>Cấu trúc IF – THEN – END IF</a:t>
            </a:r>
          </a:p>
          <a:p>
            <a:pPr lvl="2" eaLnBrk="1" hangingPunct="1">
              <a:lnSpc>
                <a:spcPct val="90000"/>
              </a:lnSpc>
              <a:buFont typeface="Wingdings" panose="05000000000000000000" pitchFamily="2" charset="2"/>
              <a:buNone/>
            </a:pPr>
            <a:r>
              <a:rPr lang="en-US" altLang="en-US" sz="2400"/>
              <a:t>IF (condition is true)</a:t>
            </a:r>
          </a:p>
          <a:p>
            <a:pPr lvl="2" eaLnBrk="1" hangingPunct="1">
              <a:lnSpc>
                <a:spcPct val="90000"/>
              </a:lnSpc>
              <a:buFont typeface="Wingdings" panose="05000000000000000000" pitchFamily="2" charset="2"/>
              <a:buNone/>
            </a:pPr>
            <a:r>
              <a:rPr lang="en-US" altLang="en-US" sz="2400"/>
              <a:t>THEN</a:t>
            </a:r>
          </a:p>
          <a:p>
            <a:pPr lvl="2" eaLnBrk="1" hangingPunct="1">
              <a:lnSpc>
                <a:spcPct val="90000"/>
              </a:lnSpc>
              <a:buFont typeface="Wingdings" panose="05000000000000000000" pitchFamily="2" charset="2"/>
              <a:buNone/>
            </a:pPr>
            <a:r>
              <a:rPr lang="en-US" altLang="en-US" sz="2400"/>
              <a:t>	execute true branch statements</a:t>
            </a:r>
          </a:p>
          <a:p>
            <a:pPr lvl="2" eaLnBrk="1" hangingPunct="1">
              <a:lnSpc>
                <a:spcPct val="90000"/>
              </a:lnSpc>
              <a:buFont typeface="Wingdings" panose="05000000000000000000" pitchFamily="2" charset="2"/>
              <a:buNone/>
            </a:pPr>
            <a:r>
              <a:rPr lang="en-US" altLang="en-US" sz="2400"/>
              <a:t>END IF</a:t>
            </a:r>
          </a:p>
          <a:p>
            <a:pPr marL="457200" indent="-457200" eaLnBrk="1" hangingPunct="1">
              <a:lnSpc>
                <a:spcPct val="90000"/>
              </a:lnSpc>
              <a:buFont typeface="Wingdings" panose="05000000000000000000" pitchFamily="2" charset="2"/>
              <a:buChar char="q"/>
            </a:pPr>
            <a:r>
              <a:rPr lang="en-US" altLang="en-US" sz="2600"/>
              <a:t>Ví dụ:</a:t>
            </a:r>
          </a:p>
          <a:p>
            <a:pPr lvl="2" eaLnBrk="1" hangingPunct="1">
              <a:lnSpc>
                <a:spcPct val="90000"/>
              </a:lnSpc>
              <a:buFont typeface="Wingdings" panose="05000000000000000000" pitchFamily="2" charset="2"/>
              <a:buNone/>
            </a:pPr>
            <a:r>
              <a:rPr lang="en-US" altLang="en-US" sz="2000"/>
              <a:t>	; if AX&lt;0</a:t>
            </a:r>
          </a:p>
          <a:p>
            <a:pPr lvl="2" eaLnBrk="1" hangingPunct="1">
              <a:lnSpc>
                <a:spcPct val="90000"/>
              </a:lnSpc>
              <a:buFont typeface="Wingdings" panose="05000000000000000000" pitchFamily="2" charset="2"/>
              <a:buNone/>
            </a:pPr>
            <a:r>
              <a:rPr lang="en-US" altLang="en-US" sz="2000"/>
              <a:t>		CMP AX,0</a:t>
            </a:r>
          </a:p>
          <a:p>
            <a:pPr lvl="2" eaLnBrk="1" hangingPunct="1">
              <a:lnSpc>
                <a:spcPct val="90000"/>
              </a:lnSpc>
              <a:buFont typeface="Wingdings" panose="05000000000000000000" pitchFamily="2" charset="2"/>
              <a:buNone/>
            </a:pPr>
            <a:r>
              <a:rPr lang="en-US" altLang="en-US" sz="2000"/>
              <a:t>		JNL END_IF 	; no , exit</a:t>
            </a:r>
          </a:p>
          <a:p>
            <a:pPr lvl="2" eaLnBrk="1" hangingPunct="1">
              <a:lnSpc>
                <a:spcPct val="90000"/>
              </a:lnSpc>
              <a:buFont typeface="Wingdings" panose="05000000000000000000" pitchFamily="2" charset="2"/>
              <a:buNone/>
            </a:pPr>
            <a:r>
              <a:rPr lang="en-US" altLang="en-US" sz="2000"/>
              <a:t>	;then</a:t>
            </a:r>
          </a:p>
          <a:p>
            <a:pPr lvl="2" eaLnBrk="1" hangingPunct="1">
              <a:lnSpc>
                <a:spcPct val="90000"/>
              </a:lnSpc>
              <a:buFont typeface="Wingdings" panose="05000000000000000000" pitchFamily="2" charset="2"/>
              <a:buNone/>
            </a:pPr>
            <a:r>
              <a:rPr lang="en-US" altLang="en-US" sz="2000"/>
              <a:t>		NEG AX 	; yes , change sign</a:t>
            </a:r>
          </a:p>
          <a:p>
            <a:pPr lvl="2" eaLnBrk="1" hangingPunct="1">
              <a:lnSpc>
                <a:spcPct val="90000"/>
              </a:lnSpc>
              <a:buFont typeface="Wingdings" panose="05000000000000000000" pitchFamily="2" charset="2"/>
              <a:buNone/>
            </a:pPr>
            <a:r>
              <a:rPr lang="en-US" altLang="en-US" sz="2000"/>
              <a:t>	END_IF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DD9BF32A-229D-4E04-894B-8662FCFCD6A1}"/>
              </a:ext>
            </a:extLst>
          </p:cNvPr>
          <p:cNvSpPr>
            <a:spLocks noGrp="1" noChangeArrowheads="1"/>
          </p:cNvSpPr>
          <p:nvPr>
            <p:ph type="title"/>
          </p:nvPr>
        </p:nvSpPr>
        <p:spPr/>
        <p:txBody>
          <a:bodyPr/>
          <a:lstStyle/>
          <a:p>
            <a:pPr eaLnBrk="1" hangingPunct="1"/>
            <a:r>
              <a:rPr lang="en-US" altLang="en-US"/>
              <a:t>Biểu diễn ngôn ngữ cấp cao (tt)</a:t>
            </a:r>
          </a:p>
        </p:txBody>
      </p:sp>
      <p:sp>
        <p:nvSpPr>
          <p:cNvPr id="29699" name="Rectangle 3">
            <a:extLst>
              <a:ext uri="{FF2B5EF4-FFF2-40B4-BE49-F238E27FC236}">
                <a16:creationId xmlns:a16="http://schemas.microsoft.com/office/drawing/2014/main" xmlns="" id="{C7EE40B9-20F3-4A08-94C3-5CEABF39C96D}"/>
              </a:ext>
            </a:extLst>
          </p:cNvPr>
          <p:cNvSpPr>
            <a:spLocks noGrp="1" noChangeArrowheads="1"/>
          </p:cNvSpPr>
          <p:nvPr>
            <p:ph type="body" idx="1"/>
          </p:nvPr>
        </p:nvSpPr>
        <p:spPr>
          <a:xfrm>
            <a:off x="190499" y="622300"/>
            <a:ext cx="8496301" cy="2246769"/>
          </a:xfrm>
        </p:spPr>
        <p:txBody>
          <a:bodyPr/>
          <a:lstStyle/>
          <a:p>
            <a:pPr marL="457200" indent="-457200" eaLnBrk="1" hangingPunct="1">
              <a:buFont typeface="Wingdings" panose="05000000000000000000" pitchFamily="2" charset="2"/>
              <a:buChar char="q"/>
            </a:pPr>
            <a:r>
              <a:rPr lang="en-US" altLang="en-US" sz="2600"/>
              <a:t>Cấu trúc IF – THEN – ELSE – END IF</a:t>
            </a:r>
          </a:p>
          <a:p>
            <a:pPr lvl="2" eaLnBrk="1" hangingPunct="1">
              <a:buFont typeface="Wingdings" panose="05000000000000000000" pitchFamily="2" charset="2"/>
              <a:buNone/>
            </a:pPr>
            <a:r>
              <a:rPr lang="en-US" altLang="en-US" sz="2000"/>
              <a:t>IF condition is true</a:t>
            </a:r>
          </a:p>
          <a:p>
            <a:pPr lvl="2" eaLnBrk="1" hangingPunct="1">
              <a:buFont typeface="Wingdings" panose="05000000000000000000" pitchFamily="2" charset="2"/>
              <a:buNone/>
            </a:pPr>
            <a:r>
              <a:rPr lang="en-US" altLang="en-US" sz="2000"/>
              <a:t>THEN</a:t>
            </a:r>
          </a:p>
          <a:p>
            <a:pPr lvl="2" eaLnBrk="1" hangingPunct="1">
              <a:buFont typeface="Wingdings" panose="05000000000000000000" pitchFamily="2" charset="2"/>
              <a:buNone/>
            </a:pPr>
            <a:r>
              <a:rPr lang="en-US" altLang="en-US" sz="2000"/>
              <a:t>	exec true branch statements</a:t>
            </a:r>
          </a:p>
          <a:p>
            <a:pPr lvl="2" eaLnBrk="1" hangingPunct="1">
              <a:buFont typeface="Wingdings" panose="05000000000000000000" pitchFamily="2" charset="2"/>
              <a:buNone/>
            </a:pPr>
            <a:r>
              <a:rPr lang="en-US" altLang="en-US" sz="2000"/>
              <a:t>ELSE</a:t>
            </a:r>
          </a:p>
          <a:p>
            <a:pPr lvl="2" eaLnBrk="1" hangingPunct="1">
              <a:buFont typeface="Wingdings" panose="05000000000000000000" pitchFamily="2" charset="2"/>
              <a:buNone/>
            </a:pPr>
            <a:r>
              <a:rPr lang="en-US" altLang="en-US" sz="2000"/>
              <a:t>	exec false branch statements</a:t>
            </a:r>
          </a:p>
          <a:p>
            <a:pPr lvl="2" eaLnBrk="1" hangingPunct="1">
              <a:buFont typeface="Wingdings" panose="05000000000000000000" pitchFamily="2" charset="2"/>
              <a:buNone/>
            </a:pPr>
            <a:r>
              <a:rPr lang="en-US" altLang="en-US" sz="2000"/>
              <a:t>END_IF</a:t>
            </a:r>
          </a:p>
        </p:txBody>
      </p:sp>
      <p:sp>
        <p:nvSpPr>
          <p:cNvPr id="29700" name="Text Box 4">
            <a:extLst>
              <a:ext uri="{FF2B5EF4-FFF2-40B4-BE49-F238E27FC236}">
                <a16:creationId xmlns:a16="http://schemas.microsoft.com/office/drawing/2014/main" xmlns="" id="{8123037F-9C69-458A-94FF-CE60809A6B7D}"/>
              </a:ext>
            </a:extLst>
          </p:cNvPr>
          <p:cNvSpPr txBox="1">
            <a:spLocks noChangeArrowheads="1"/>
          </p:cNvSpPr>
          <p:nvPr/>
        </p:nvSpPr>
        <p:spPr bwMode="auto">
          <a:xfrm>
            <a:off x="762000" y="3543300"/>
            <a:ext cx="3409950" cy="17399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t>IF AL&lt;= BL</a:t>
            </a:r>
          </a:p>
          <a:p>
            <a:pPr eaLnBrk="1" hangingPunct="1"/>
            <a:r>
              <a:rPr lang="en-US" altLang="en-US" i="1"/>
              <a:t>THEN</a:t>
            </a:r>
          </a:p>
          <a:p>
            <a:pPr eaLnBrk="1" hangingPunct="1"/>
            <a:r>
              <a:rPr lang="en-US" altLang="en-US" i="1"/>
              <a:t>	display AL</a:t>
            </a:r>
          </a:p>
          <a:p>
            <a:pPr eaLnBrk="1" hangingPunct="1"/>
            <a:r>
              <a:rPr lang="en-US" altLang="en-US" i="1"/>
              <a:t>ELSE</a:t>
            </a:r>
          </a:p>
          <a:p>
            <a:pPr eaLnBrk="1" hangingPunct="1"/>
            <a:r>
              <a:rPr lang="en-US" altLang="en-US" i="1"/>
              <a:t>	display character in BL</a:t>
            </a:r>
          </a:p>
          <a:p>
            <a:pPr eaLnBrk="1" hangingPunct="1"/>
            <a:r>
              <a:rPr lang="en-US" altLang="en-US" i="1"/>
              <a:t>END_IF</a:t>
            </a:r>
          </a:p>
        </p:txBody>
      </p:sp>
      <p:sp>
        <p:nvSpPr>
          <p:cNvPr id="29701" name="Text Box 5">
            <a:extLst>
              <a:ext uri="{FF2B5EF4-FFF2-40B4-BE49-F238E27FC236}">
                <a16:creationId xmlns:a16="http://schemas.microsoft.com/office/drawing/2014/main" xmlns="" id="{4FEDF283-01ED-4F6B-9AFE-0201B438594D}"/>
              </a:ext>
            </a:extLst>
          </p:cNvPr>
          <p:cNvSpPr txBox="1">
            <a:spLocks noChangeArrowheads="1"/>
          </p:cNvSpPr>
          <p:nvPr/>
        </p:nvSpPr>
        <p:spPr bwMode="auto">
          <a:xfrm>
            <a:off x="4610101" y="2590800"/>
            <a:ext cx="4343400" cy="3416320"/>
          </a:xfrm>
          <a:prstGeom prst="rect">
            <a:avLst/>
          </a:prstGeom>
          <a:solidFill>
            <a:schemeClr val="tx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bg1"/>
                </a:solidFill>
              </a:rPr>
              <a:t>	MOV AH,2  ; prepare</a:t>
            </a:r>
          </a:p>
          <a:p>
            <a:pPr eaLnBrk="1" hangingPunct="1"/>
            <a:r>
              <a:rPr lang="en-US" altLang="en-US">
                <a:solidFill>
                  <a:schemeClr val="bg1"/>
                </a:solidFill>
              </a:rPr>
              <a:t>;if AL&lt;=BL</a:t>
            </a:r>
          </a:p>
          <a:p>
            <a:pPr eaLnBrk="1" hangingPunct="1"/>
            <a:r>
              <a:rPr lang="en-US" altLang="en-US">
                <a:solidFill>
                  <a:schemeClr val="bg1"/>
                </a:solidFill>
              </a:rPr>
              <a:t>	CMP AL,BL ;AL&lt;=BL?</a:t>
            </a:r>
          </a:p>
          <a:p>
            <a:pPr eaLnBrk="1" hangingPunct="1"/>
            <a:r>
              <a:rPr lang="en-US" altLang="en-US">
                <a:solidFill>
                  <a:schemeClr val="bg1"/>
                </a:solidFill>
              </a:rPr>
              <a:t>	JNBE ELSE_ ; no, display BL</a:t>
            </a:r>
          </a:p>
          <a:p>
            <a:pPr eaLnBrk="1" hangingPunct="1"/>
            <a:r>
              <a:rPr lang="en-US" altLang="en-US">
                <a:solidFill>
                  <a:schemeClr val="bg1"/>
                </a:solidFill>
              </a:rPr>
              <a:t>;then</a:t>
            </a:r>
          </a:p>
          <a:p>
            <a:pPr eaLnBrk="1" hangingPunct="1"/>
            <a:r>
              <a:rPr lang="en-US" altLang="en-US">
                <a:solidFill>
                  <a:schemeClr val="bg1"/>
                </a:solidFill>
              </a:rPr>
              <a:t>	MOV DL,AL</a:t>
            </a:r>
          </a:p>
          <a:p>
            <a:pPr eaLnBrk="1" hangingPunct="1"/>
            <a:r>
              <a:rPr lang="en-US" altLang="en-US">
                <a:solidFill>
                  <a:schemeClr val="bg1"/>
                </a:solidFill>
              </a:rPr>
              <a:t>	JMP DISPLAY</a:t>
            </a:r>
          </a:p>
          <a:p>
            <a:pPr eaLnBrk="1" hangingPunct="1"/>
            <a:r>
              <a:rPr lang="en-US" altLang="en-US">
                <a:solidFill>
                  <a:schemeClr val="bg1"/>
                </a:solidFill>
              </a:rPr>
              <a:t>ELSE_:</a:t>
            </a:r>
          </a:p>
          <a:p>
            <a:pPr eaLnBrk="1" hangingPunct="1"/>
            <a:r>
              <a:rPr lang="en-US" altLang="en-US">
                <a:solidFill>
                  <a:schemeClr val="bg1"/>
                </a:solidFill>
              </a:rPr>
              <a:t>	MOV DL,BL</a:t>
            </a:r>
          </a:p>
          <a:p>
            <a:pPr eaLnBrk="1" hangingPunct="1"/>
            <a:r>
              <a:rPr lang="en-US" altLang="en-US">
                <a:solidFill>
                  <a:schemeClr val="bg1"/>
                </a:solidFill>
              </a:rPr>
              <a:t>DISPLAY:</a:t>
            </a:r>
          </a:p>
          <a:p>
            <a:pPr eaLnBrk="1" hangingPunct="1"/>
            <a:r>
              <a:rPr lang="en-US" altLang="en-US">
                <a:solidFill>
                  <a:schemeClr val="bg1"/>
                </a:solidFill>
              </a:rPr>
              <a:t>	INT 21H</a:t>
            </a:r>
          </a:p>
          <a:p>
            <a:pPr eaLnBrk="1" hangingPunct="1"/>
            <a:r>
              <a:rPr lang="en-US" altLang="en-US">
                <a:solidFill>
                  <a:schemeClr val="bg1"/>
                </a:solidFill>
              </a:rPr>
              <a:t>END_IF :</a:t>
            </a:r>
          </a:p>
        </p:txBody>
      </p:sp>
      <p:sp>
        <p:nvSpPr>
          <p:cNvPr id="29702" name="Line 6">
            <a:extLst>
              <a:ext uri="{FF2B5EF4-FFF2-40B4-BE49-F238E27FC236}">
                <a16:creationId xmlns:a16="http://schemas.microsoft.com/office/drawing/2014/main" xmlns="" id="{C1DF77D9-6DD6-4C46-B6FD-7209E4431F6D}"/>
              </a:ext>
            </a:extLst>
          </p:cNvPr>
          <p:cNvSpPr>
            <a:spLocks noChangeShapeType="1"/>
          </p:cNvSpPr>
          <p:nvPr/>
        </p:nvSpPr>
        <p:spPr bwMode="auto">
          <a:xfrm flipV="1">
            <a:off x="4257674" y="3543300"/>
            <a:ext cx="352427" cy="40990"/>
          </a:xfrm>
          <a:prstGeom prst="line">
            <a:avLst/>
          </a:prstGeom>
          <a:noFill/>
          <a:ln w="762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33838169-EAB3-495E-A54F-71385D4473CA}"/>
              </a:ext>
            </a:extLst>
          </p:cNvPr>
          <p:cNvSpPr>
            <a:spLocks noGrp="1" noChangeArrowheads="1"/>
          </p:cNvSpPr>
          <p:nvPr>
            <p:ph type="title"/>
          </p:nvPr>
        </p:nvSpPr>
        <p:spPr/>
        <p:txBody>
          <a:bodyPr/>
          <a:lstStyle/>
          <a:p>
            <a:pPr eaLnBrk="1" hangingPunct="1"/>
            <a:r>
              <a:rPr lang="en-US" altLang="en-US"/>
              <a:t>Biểu diễn ngôn ngữ cấp cao (tt)</a:t>
            </a:r>
          </a:p>
        </p:txBody>
      </p:sp>
      <p:sp>
        <p:nvSpPr>
          <p:cNvPr id="30723" name="Rectangle 3">
            <a:extLst>
              <a:ext uri="{FF2B5EF4-FFF2-40B4-BE49-F238E27FC236}">
                <a16:creationId xmlns:a16="http://schemas.microsoft.com/office/drawing/2014/main" xmlns="" id="{369B06E1-C821-496E-B4E7-FE44337907DD}"/>
              </a:ext>
            </a:extLst>
          </p:cNvPr>
          <p:cNvSpPr>
            <a:spLocks noGrp="1" noChangeArrowheads="1"/>
          </p:cNvSpPr>
          <p:nvPr>
            <p:ph type="body" idx="1"/>
          </p:nvPr>
        </p:nvSpPr>
        <p:spPr>
          <a:xfrm>
            <a:off x="457200" y="1371600"/>
            <a:ext cx="4038600" cy="1754326"/>
          </a:xfrm>
        </p:spPr>
        <p:txBody>
          <a:bodyPr/>
          <a:lstStyle/>
          <a:p>
            <a:pPr marL="342900" indent="-342900" eaLnBrk="1" hangingPunct="1">
              <a:buFont typeface="Wingdings" panose="05000000000000000000" pitchFamily="2" charset="2"/>
              <a:buChar char="q"/>
            </a:pPr>
            <a:r>
              <a:rPr lang="en-US" altLang="en-US"/>
              <a:t>Cấu trúc CASE</a:t>
            </a:r>
          </a:p>
          <a:p>
            <a:pPr lvl="2" eaLnBrk="1" hangingPunct="1">
              <a:buFont typeface="Wingdings" panose="05000000000000000000" pitchFamily="2" charset="2"/>
              <a:buNone/>
            </a:pPr>
            <a:r>
              <a:rPr lang="en-US" altLang="en-US"/>
              <a:t>CASE expression</a:t>
            </a:r>
          </a:p>
          <a:p>
            <a:pPr lvl="3" eaLnBrk="1" hangingPunct="1">
              <a:buFont typeface="Wingdings" panose="05000000000000000000" pitchFamily="2" charset="2"/>
              <a:buNone/>
            </a:pPr>
            <a:r>
              <a:rPr lang="en-US" altLang="en-US"/>
              <a:t>value_1 : Statements_1</a:t>
            </a:r>
          </a:p>
          <a:p>
            <a:pPr lvl="3" eaLnBrk="1" hangingPunct="1">
              <a:buFont typeface="Wingdings" panose="05000000000000000000" pitchFamily="2" charset="2"/>
              <a:buNone/>
            </a:pPr>
            <a:r>
              <a:rPr lang="en-US" altLang="en-US"/>
              <a:t>value_2 : Statements_2</a:t>
            </a:r>
          </a:p>
          <a:p>
            <a:pPr lvl="3" eaLnBrk="1" hangingPunct="1">
              <a:buFont typeface="Wingdings" panose="05000000000000000000" pitchFamily="2" charset="2"/>
              <a:buNone/>
            </a:pPr>
            <a:r>
              <a:rPr lang="en-US" altLang="en-US"/>
              <a:t>...</a:t>
            </a:r>
          </a:p>
          <a:p>
            <a:pPr lvl="3" eaLnBrk="1" hangingPunct="1">
              <a:buFont typeface="Wingdings" panose="05000000000000000000" pitchFamily="2" charset="2"/>
              <a:buNone/>
            </a:pPr>
            <a:r>
              <a:rPr lang="en-US" altLang="en-US"/>
              <a:t>value_n : Statements_n</a:t>
            </a:r>
          </a:p>
        </p:txBody>
      </p:sp>
      <p:sp>
        <p:nvSpPr>
          <p:cNvPr id="30724" name="Text Box 4">
            <a:extLst>
              <a:ext uri="{FF2B5EF4-FFF2-40B4-BE49-F238E27FC236}">
                <a16:creationId xmlns:a16="http://schemas.microsoft.com/office/drawing/2014/main" xmlns="" id="{D8A87CA3-A15C-494E-A0E0-288E9DB006B4}"/>
              </a:ext>
            </a:extLst>
          </p:cNvPr>
          <p:cNvSpPr txBox="1">
            <a:spLocks noChangeArrowheads="1"/>
          </p:cNvSpPr>
          <p:nvPr/>
        </p:nvSpPr>
        <p:spPr bwMode="auto">
          <a:xfrm>
            <a:off x="685800" y="4238625"/>
            <a:ext cx="3581400" cy="15525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i="1"/>
              <a:t>CASE AX</a:t>
            </a:r>
          </a:p>
          <a:p>
            <a:pPr eaLnBrk="1" hangingPunct="1"/>
            <a:r>
              <a:rPr lang="en-US" altLang="en-US" sz="2400" i="1"/>
              <a:t>	&lt; 0 put -1 in BX</a:t>
            </a:r>
          </a:p>
          <a:p>
            <a:pPr eaLnBrk="1" hangingPunct="1"/>
            <a:r>
              <a:rPr lang="en-US" altLang="en-US" sz="2400" i="1"/>
              <a:t>	= 0 put 0 in BX</a:t>
            </a:r>
          </a:p>
          <a:p>
            <a:pPr eaLnBrk="1" hangingPunct="1"/>
            <a:r>
              <a:rPr lang="en-US" altLang="en-US" sz="2400" i="1"/>
              <a:t>	&gt; 0 put 1 in BX</a:t>
            </a:r>
          </a:p>
        </p:txBody>
      </p:sp>
      <p:sp>
        <p:nvSpPr>
          <p:cNvPr id="30725" name="Text Box 5">
            <a:extLst>
              <a:ext uri="{FF2B5EF4-FFF2-40B4-BE49-F238E27FC236}">
                <a16:creationId xmlns:a16="http://schemas.microsoft.com/office/drawing/2014/main" xmlns="" id="{DDC6587E-DA29-4ABE-B01C-C2F0CEBC9D20}"/>
              </a:ext>
            </a:extLst>
          </p:cNvPr>
          <p:cNvSpPr txBox="1">
            <a:spLocks noChangeArrowheads="1"/>
          </p:cNvSpPr>
          <p:nvPr/>
        </p:nvSpPr>
        <p:spPr bwMode="auto">
          <a:xfrm>
            <a:off x="5029200" y="1431925"/>
            <a:ext cx="3581400" cy="4664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chemeClr val="bg1"/>
                </a:solidFill>
              </a:rPr>
              <a:t>; case AX</a:t>
            </a:r>
          </a:p>
          <a:p>
            <a:pPr eaLnBrk="1" hangingPunct="1"/>
            <a:r>
              <a:rPr lang="en-US" altLang="en-US" sz="2000">
                <a:solidFill>
                  <a:schemeClr val="bg1"/>
                </a:solidFill>
              </a:rPr>
              <a:t>	CMP AX,0 ;test AX</a:t>
            </a:r>
          </a:p>
          <a:p>
            <a:pPr eaLnBrk="1" hangingPunct="1"/>
            <a:r>
              <a:rPr lang="en-US" altLang="en-US" sz="2000">
                <a:solidFill>
                  <a:schemeClr val="bg1"/>
                </a:solidFill>
              </a:rPr>
              <a:t>	JL NEGATIVE ;AX&lt;0</a:t>
            </a:r>
          </a:p>
          <a:p>
            <a:pPr eaLnBrk="1" hangingPunct="1"/>
            <a:r>
              <a:rPr lang="en-US" altLang="en-US" sz="2000">
                <a:solidFill>
                  <a:schemeClr val="bg1"/>
                </a:solidFill>
              </a:rPr>
              <a:t>	JE ZERO ;AX=0</a:t>
            </a:r>
          </a:p>
          <a:p>
            <a:pPr eaLnBrk="1" hangingPunct="1"/>
            <a:r>
              <a:rPr lang="en-US" altLang="en-US" sz="2000">
                <a:solidFill>
                  <a:schemeClr val="bg1"/>
                </a:solidFill>
              </a:rPr>
              <a:t>	JG positive ;AX&gt;0</a:t>
            </a:r>
          </a:p>
          <a:p>
            <a:pPr eaLnBrk="1" hangingPunct="1"/>
            <a:r>
              <a:rPr lang="en-US" altLang="en-US" sz="2000">
                <a:solidFill>
                  <a:schemeClr val="bg1"/>
                </a:solidFill>
              </a:rPr>
              <a:t>NEGATIVE:</a:t>
            </a:r>
          </a:p>
          <a:p>
            <a:pPr eaLnBrk="1" hangingPunct="1"/>
            <a:r>
              <a:rPr lang="en-US" altLang="en-US" sz="2000">
                <a:solidFill>
                  <a:schemeClr val="bg1"/>
                </a:solidFill>
              </a:rPr>
              <a:t>	MOV BX,-1</a:t>
            </a:r>
          </a:p>
          <a:p>
            <a:pPr eaLnBrk="1" hangingPunct="1"/>
            <a:r>
              <a:rPr lang="en-US" altLang="en-US" sz="2000">
                <a:solidFill>
                  <a:schemeClr val="bg1"/>
                </a:solidFill>
              </a:rPr>
              <a:t>	</a:t>
            </a:r>
            <a:r>
              <a:rPr lang="en-US" altLang="en-US" sz="2000">
                <a:solidFill>
                  <a:srgbClr val="FFFF00"/>
                </a:solidFill>
              </a:rPr>
              <a:t>JMP END_CASE</a:t>
            </a:r>
          </a:p>
          <a:p>
            <a:pPr eaLnBrk="1" hangingPunct="1"/>
            <a:r>
              <a:rPr lang="en-US" altLang="en-US" sz="2000">
                <a:solidFill>
                  <a:schemeClr val="bg1"/>
                </a:solidFill>
              </a:rPr>
              <a:t>ZERO:</a:t>
            </a:r>
          </a:p>
          <a:p>
            <a:pPr eaLnBrk="1" hangingPunct="1"/>
            <a:r>
              <a:rPr lang="en-US" altLang="en-US" sz="2000">
                <a:solidFill>
                  <a:schemeClr val="bg1"/>
                </a:solidFill>
              </a:rPr>
              <a:t>	MOV BX,0</a:t>
            </a:r>
          </a:p>
          <a:p>
            <a:pPr eaLnBrk="1" hangingPunct="1"/>
            <a:r>
              <a:rPr lang="en-US" altLang="en-US" sz="2000">
                <a:solidFill>
                  <a:schemeClr val="bg1"/>
                </a:solidFill>
              </a:rPr>
              <a:t>	</a:t>
            </a:r>
            <a:r>
              <a:rPr lang="en-US" altLang="en-US" sz="2000">
                <a:solidFill>
                  <a:srgbClr val="FFFF00"/>
                </a:solidFill>
              </a:rPr>
              <a:t>JMP END_CASE</a:t>
            </a:r>
          </a:p>
          <a:p>
            <a:pPr eaLnBrk="1" hangingPunct="1"/>
            <a:r>
              <a:rPr lang="en-US" altLang="en-US" sz="2000">
                <a:solidFill>
                  <a:schemeClr val="bg1"/>
                </a:solidFill>
              </a:rPr>
              <a:t>POSITIVE:</a:t>
            </a:r>
          </a:p>
          <a:p>
            <a:pPr eaLnBrk="1" hangingPunct="1"/>
            <a:r>
              <a:rPr lang="en-US" altLang="en-US" sz="2000">
                <a:solidFill>
                  <a:schemeClr val="bg1"/>
                </a:solidFill>
              </a:rPr>
              <a:t>	MOV BX,1</a:t>
            </a:r>
          </a:p>
          <a:p>
            <a:pPr eaLnBrk="1" hangingPunct="1"/>
            <a:r>
              <a:rPr lang="en-US" altLang="en-US" sz="2000">
                <a:solidFill>
                  <a:schemeClr val="bg1"/>
                </a:solidFill>
              </a:rPr>
              <a:t>	</a:t>
            </a:r>
            <a:r>
              <a:rPr lang="en-US" altLang="en-US" sz="2000">
                <a:solidFill>
                  <a:srgbClr val="FFFF00"/>
                </a:solidFill>
              </a:rPr>
              <a:t>JMP END_CASE</a:t>
            </a:r>
          </a:p>
          <a:p>
            <a:pPr eaLnBrk="1" hangingPunct="1"/>
            <a:r>
              <a:rPr lang="en-US" altLang="en-US" sz="2000">
                <a:solidFill>
                  <a:schemeClr val="bg1"/>
                </a:solidFill>
              </a:rPr>
              <a:t>END_CASE :</a:t>
            </a:r>
          </a:p>
        </p:txBody>
      </p:sp>
      <p:sp>
        <p:nvSpPr>
          <p:cNvPr id="30726" name="Line 6">
            <a:extLst>
              <a:ext uri="{FF2B5EF4-FFF2-40B4-BE49-F238E27FC236}">
                <a16:creationId xmlns:a16="http://schemas.microsoft.com/office/drawing/2014/main" xmlns="" id="{26AACDD3-97FF-42CC-9E1B-82481C4B845A}"/>
              </a:ext>
            </a:extLst>
          </p:cNvPr>
          <p:cNvSpPr>
            <a:spLocks noChangeShapeType="1"/>
          </p:cNvSpPr>
          <p:nvPr/>
        </p:nvSpPr>
        <p:spPr bwMode="auto">
          <a:xfrm flipV="1">
            <a:off x="4267200" y="3810000"/>
            <a:ext cx="762000" cy="428625"/>
          </a:xfrm>
          <a:prstGeom prst="line">
            <a:avLst/>
          </a:prstGeom>
          <a:noFill/>
          <a:ln w="762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xmlns="" id="{4935F471-E831-4459-BC0F-5C572C5F9034}"/>
              </a:ext>
            </a:extLst>
          </p:cNvPr>
          <p:cNvSpPr>
            <a:spLocks noGrp="1" noChangeArrowheads="1"/>
          </p:cNvSpPr>
          <p:nvPr>
            <p:ph type="body" idx="1"/>
          </p:nvPr>
        </p:nvSpPr>
        <p:spPr>
          <a:xfrm>
            <a:off x="457200" y="1371600"/>
            <a:ext cx="3810000" cy="1292662"/>
          </a:xfrm>
        </p:spPr>
        <p:txBody>
          <a:bodyPr/>
          <a:lstStyle/>
          <a:p>
            <a:pPr marL="342900" indent="-342900" eaLnBrk="1" hangingPunct="1">
              <a:buFont typeface="Wingdings" panose="05000000000000000000" pitchFamily="2" charset="2"/>
              <a:buChar char="q"/>
            </a:pPr>
            <a:r>
              <a:rPr lang="en-US" altLang="en-US"/>
              <a:t>Rẽ nhánh với tổ hợp điều kiện</a:t>
            </a:r>
          </a:p>
          <a:p>
            <a:pPr lvl="2" eaLnBrk="1" hangingPunct="1">
              <a:buFont typeface="Wingdings" panose="05000000000000000000" pitchFamily="2" charset="2"/>
              <a:buNone/>
            </a:pPr>
            <a:r>
              <a:rPr lang="en-US" altLang="en-US"/>
              <a:t>Condition_1 </a:t>
            </a:r>
            <a:r>
              <a:rPr lang="en-US" altLang="en-US">
                <a:solidFill>
                  <a:srgbClr val="FF0000"/>
                </a:solidFill>
              </a:rPr>
              <a:t>AND</a:t>
            </a:r>
            <a:r>
              <a:rPr lang="en-US" altLang="en-US"/>
              <a:t> Condition_2</a:t>
            </a:r>
          </a:p>
          <a:p>
            <a:pPr lvl="2" eaLnBrk="1" hangingPunct="1">
              <a:buFont typeface="Wingdings" panose="05000000000000000000" pitchFamily="2" charset="2"/>
              <a:buNone/>
            </a:pPr>
            <a:r>
              <a:rPr lang="en-US" altLang="en-US"/>
              <a:t>Condition_1 </a:t>
            </a:r>
            <a:r>
              <a:rPr lang="en-US" altLang="en-US">
                <a:solidFill>
                  <a:srgbClr val="FF0000"/>
                </a:solidFill>
              </a:rPr>
              <a:t>OR</a:t>
            </a:r>
            <a:r>
              <a:rPr lang="en-US" altLang="en-US"/>
              <a:t> Condition_2</a:t>
            </a:r>
          </a:p>
        </p:txBody>
      </p:sp>
      <p:sp>
        <p:nvSpPr>
          <p:cNvPr id="31747" name="Text Box 5">
            <a:extLst>
              <a:ext uri="{FF2B5EF4-FFF2-40B4-BE49-F238E27FC236}">
                <a16:creationId xmlns:a16="http://schemas.microsoft.com/office/drawing/2014/main" xmlns="" id="{AED48200-5B95-410B-9126-88E771478B0A}"/>
              </a:ext>
            </a:extLst>
          </p:cNvPr>
          <p:cNvSpPr txBox="1">
            <a:spLocks noChangeArrowheads="1"/>
          </p:cNvSpPr>
          <p:nvPr/>
        </p:nvSpPr>
        <p:spPr bwMode="auto">
          <a:xfrm>
            <a:off x="571500" y="3565525"/>
            <a:ext cx="3429000" cy="19208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t>Read a character ( into AL)</a:t>
            </a:r>
          </a:p>
          <a:p>
            <a:pPr eaLnBrk="1" hangingPunct="1"/>
            <a:endParaRPr lang="en-US" altLang="en-US" sz="2000" i="1"/>
          </a:p>
          <a:p>
            <a:pPr eaLnBrk="1" hangingPunct="1"/>
            <a:r>
              <a:rPr lang="en-US" altLang="en-US" sz="2000" i="1"/>
              <a:t>IF ( ‘A’&lt;= character ) AND ( charater &lt;= ‘Z’) THEN</a:t>
            </a:r>
          </a:p>
          <a:p>
            <a:pPr eaLnBrk="1" hangingPunct="1"/>
            <a:r>
              <a:rPr lang="en-US" altLang="en-US" sz="2000" i="1"/>
              <a:t>	display character</a:t>
            </a:r>
          </a:p>
          <a:p>
            <a:pPr eaLnBrk="1" hangingPunct="1"/>
            <a:r>
              <a:rPr lang="en-US" altLang="en-US" sz="2000" i="1"/>
              <a:t>END_IF</a:t>
            </a:r>
          </a:p>
        </p:txBody>
      </p:sp>
      <p:sp>
        <p:nvSpPr>
          <p:cNvPr id="31748" name="Text Box 6">
            <a:extLst>
              <a:ext uri="{FF2B5EF4-FFF2-40B4-BE49-F238E27FC236}">
                <a16:creationId xmlns:a16="http://schemas.microsoft.com/office/drawing/2014/main" xmlns="" id="{84D423F0-8D88-4A78-9566-0541AF7406BD}"/>
              </a:ext>
            </a:extLst>
          </p:cNvPr>
          <p:cNvSpPr txBox="1">
            <a:spLocks noChangeArrowheads="1"/>
          </p:cNvSpPr>
          <p:nvPr/>
        </p:nvSpPr>
        <p:spPr bwMode="auto">
          <a:xfrm>
            <a:off x="4267200" y="1447800"/>
            <a:ext cx="4724400" cy="40243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chemeClr val="bg1"/>
                </a:solidFill>
              </a:rPr>
              <a:t>;read a character</a:t>
            </a:r>
          </a:p>
          <a:p>
            <a:pPr eaLnBrk="1" hangingPunct="1"/>
            <a:r>
              <a:rPr lang="en-US" altLang="en-US" sz="2000">
                <a:solidFill>
                  <a:schemeClr val="bg1"/>
                </a:solidFill>
              </a:rPr>
              <a:t>	MOV AH,2</a:t>
            </a:r>
          </a:p>
          <a:p>
            <a:pPr eaLnBrk="1" hangingPunct="1"/>
            <a:r>
              <a:rPr lang="en-US" altLang="en-US" sz="2000">
                <a:solidFill>
                  <a:schemeClr val="bg1"/>
                </a:solidFill>
              </a:rPr>
              <a:t>	INT 21H ; character in AL</a:t>
            </a:r>
          </a:p>
          <a:p>
            <a:pPr eaLnBrk="1" hangingPunct="1"/>
            <a:r>
              <a:rPr lang="en-US" altLang="en-US">
                <a:solidFill>
                  <a:schemeClr val="bg1"/>
                </a:solidFill>
              </a:rPr>
              <a:t>; IF ( ‘A’&lt;= character ) </a:t>
            </a:r>
            <a:r>
              <a:rPr lang="en-US" altLang="en-US">
                <a:solidFill>
                  <a:srgbClr val="FFFF00"/>
                </a:solidFill>
              </a:rPr>
              <a:t>AND</a:t>
            </a:r>
            <a:r>
              <a:rPr lang="en-US" altLang="en-US">
                <a:solidFill>
                  <a:schemeClr val="bg1"/>
                </a:solidFill>
              </a:rPr>
              <a:t> ( charater &lt;= ‘Z’)</a:t>
            </a:r>
          </a:p>
          <a:p>
            <a:pPr eaLnBrk="1" hangingPunct="1"/>
            <a:r>
              <a:rPr lang="en-US" altLang="en-US" sz="2000">
                <a:solidFill>
                  <a:schemeClr val="bg1"/>
                </a:solidFill>
              </a:rPr>
              <a:t>	CMP AL,’A’ 	; char &gt;=‘A’?</a:t>
            </a:r>
          </a:p>
          <a:p>
            <a:pPr eaLnBrk="1" hangingPunct="1"/>
            <a:r>
              <a:rPr lang="en-US" altLang="en-US" sz="2000">
                <a:solidFill>
                  <a:schemeClr val="bg1"/>
                </a:solidFill>
              </a:rPr>
              <a:t>	JNGE END_IF 	; no, exit</a:t>
            </a:r>
          </a:p>
          <a:p>
            <a:pPr eaLnBrk="1" hangingPunct="1"/>
            <a:r>
              <a:rPr lang="en-US" altLang="en-US" sz="2000">
                <a:solidFill>
                  <a:schemeClr val="bg1"/>
                </a:solidFill>
              </a:rPr>
              <a:t>	CMP AL,’Z’ 	; char &lt;=‘Z’?</a:t>
            </a:r>
          </a:p>
          <a:p>
            <a:pPr eaLnBrk="1" hangingPunct="1"/>
            <a:r>
              <a:rPr lang="en-US" altLang="en-US" sz="2000">
                <a:solidFill>
                  <a:schemeClr val="bg1"/>
                </a:solidFill>
              </a:rPr>
              <a:t>	JNLE END_IF 	; no exit</a:t>
            </a:r>
          </a:p>
          <a:p>
            <a:pPr eaLnBrk="1" hangingPunct="1"/>
            <a:r>
              <a:rPr lang="en-US" altLang="en-US" sz="2000">
                <a:solidFill>
                  <a:schemeClr val="bg1"/>
                </a:solidFill>
              </a:rPr>
              <a:t>; then display it</a:t>
            </a:r>
          </a:p>
          <a:p>
            <a:pPr eaLnBrk="1" hangingPunct="1"/>
            <a:r>
              <a:rPr lang="en-US" altLang="en-US" sz="2000">
                <a:solidFill>
                  <a:schemeClr val="bg1"/>
                </a:solidFill>
              </a:rPr>
              <a:t>	MOV DL,AL</a:t>
            </a:r>
          </a:p>
          <a:p>
            <a:pPr eaLnBrk="1" hangingPunct="1"/>
            <a:r>
              <a:rPr lang="en-US" altLang="en-US" sz="2000">
                <a:solidFill>
                  <a:schemeClr val="bg1"/>
                </a:solidFill>
              </a:rPr>
              <a:t>	MOV AH,2</a:t>
            </a:r>
          </a:p>
          <a:p>
            <a:pPr eaLnBrk="1" hangingPunct="1"/>
            <a:r>
              <a:rPr lang="en-US" altLang="en-US" sz="2000">
                <a:solidFill>
                  <a:schemeClr val="bg1"/>
                </a:solidFill>
              </a:rPr>
              <a:t>	INT 21H</a:t>
            </a:r>
          </a:p>
          <a:p>
            <a:pPr eaLnBrk="1" hangingPunct="1"/>
            <a:r>
              <a:rPr lang="en-US" altLang="en-US" sz="2000">
                <a:solidFill>
                  <a:schemeClr val="bg1"/>
                </a:solidFill>
              </a:rPr>
              <a:t>END_IF:</a:t>
            </a:r>
          </a:p>
        </p:txBody>
      </p:sp>
      <p:sp>
        <p:nvSpPr>
          <p:cNvPr id="31749" name="Rectangle 7">
            <a:extLst>
              <a:ext uri="{FF2B5EF4-FFF2-40B4-BE49-F238E27FC236}">
                <a16:creationId xmlns:a16="http://schemas.microsoft.com/office/drawing/2014/main" xmlns="" id="{90FB41C5-A2D3-4B6B-B82B-D01EE5DE56F3}"/>
              </a:ext>
            </a:extLst>
          </p:cNvPr>
          <p:cNvSpPr>
            <a:spLocks noGrp="1" noChangeArrowheads="1"/>
          </p:cNvSpPr>
          <p:nvPr>
            <p:ph type="title"/>
          </p:nvPr>
        </p:nvSpPr>
        <p:spPr/>
        <p:txBody>
          <a:bodyPr/>
          <a:lstStyle/>
          <a:p>
            <a:pPr eaLnBrk="1" hangingPunct="1"/>
            <a:r>
              <a:rPr lang="en-US" altLang="en-US"/>
              <a:t>Biểu diễn ngôn ngữ cấp cao (tt)</a:t>
            </a:r>
          </a:p>
        </p:txBody>
      </p:sp>
      <p:sp>
        <p:nvSpPr>
          <p:cNvPr id="31750" name="Line 8">
            <a:extLst>
              <a:ext uri="{FF2B5EF4-FFF2-40B4-BE49-F238E27FC236}">
                <a16:creationId xmlns:a16="http://schemas.microsoft.com/office/drawing/2014/main" xmlns="" id="{A34B8881-5BE0-437E-82A0-529041AB93E6}"/>
              </a:ext>
            </a:extLst>
          </p:cNvPr>
          <p:cNvSpPr>
            <a:spLocks noChangeShapeType="1"/>
          </p:cNvSpPr>
          <p:nvPr/>
        </p:nvSpPr>
        <p:spPr bwMode="auto">
          <a:xfrm flipV="1">
            <a:off x="4000500" y="3505200"/>
            <a:ext cx="266700" cy="60325"/>
          </a:xfrm>
          <a:prstGeom prst="line">
            <a:avLst/>
          </a:prstGeom>
          <a:noFill/>
          <a:ln w="762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xmlns="" id="{B3D3936F-9B76-4540-8159-940E935AB0BA}"/>
              </a:ext>
            </a:extLst>
          </p:cNvPr>
          <p:cNvSpPr>
            <a:spLocks noChangeArrowheads="1"/>
          </p:cNvSpPr>
          <p:nvPr/>
        </p:nvSpPr>
        <p:spPr bwMode="auto">
          <a:xfrm>
            <a:off x="486697" y="150506"/>
            <a:ext cx="82296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chemeClr val="bg1"/>
                </a:solidFill>
              </a:rPr>
              <a:t>Biểu diễn ngôn ngữ cấp cao (tt)</a:t>
            </a:r>
          </a:p>
        </p:txBody>
      </p:sp>
      <p:sp>
        <p:nvSpPr>
          <p:cNvPr id="32771" name="Rectangle 5">
            <a:extLst>
              <a:ext uri="{FF2B5EF4-FFF2-40B4-BE49-F238E27FC236}">
                <a16:creationId xmlns:a16="http://schemas.microsoft.com/office/drawing/2014/main" xmlns="" id="{E9BE6008-C9A1-45DF-A9A3-5B5B528868DF}"/>
              </a:ext>
            </a:extLst>
          </p:cNvPr>
          <p:cNvSpPr>
            <a:spLocks noChangeArrowheads="1"/>
          </p:cNvSpPr>
          <p:nvPr/>
        </p:nvSpPr>
        <p:spPr bwMode="auto">
          <a:xfrm>
            <a:off x="457200" y="769221"/>
            <a:ext cx="3810000"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US" altLang="en-US"/>
              <a:t>Rẽ nhánh với tổ hợp điều kiện</a:t>
            </a:r>
          </a:p>
          <a:p>
            <a:pPr lvl="2" eaLnBrk="1" hangingPunct="1">
              <a:buFont typeface="Wingdings" panose="05000000000000000000" pitchFamily="2" charset="2"/>
              <a:buNone/>
            </a:pPr>
            <a:r>
              <a:rPr lang="en-US" altLang="en-US"/>
              <a:t>Condition_1 </a:t>
            </a:r>
            <a:r>
              <a:rPr lang="en-US" altLang="en-US">
                <a:solidFill>
                  <a:srgbClr val="FF0000"/>
                </a:solidFill>
              </a:rPr>
              <a:t>AND</a:t>
            </a:r>
            <a:r>
              <a:rPr lang="en-US" altLang="en-US"/>
              <a:t> Condition_2</a:t>
            </a:r>
          </a:p>
          <a:p>
            <a:pPr lvl="2" eaLnBrk="1" hangingPunct="1">
              <a:buFont typeface="Wingdings" panose="05000000000000000000" pitchFamily="2" charset="2"/>
              <a:buNone/>
            </a:pPr>
            <a:r>
              <a:rPr lang="en-US" altLang="en-US"/>
              <a:t>Condition_1 </a:t>
            </a:r>
            <a:r>
              <a:rPr lang="en-US" altLang="en-US">
                <a:solidFill>
                  <a:srgbClr val="FF0000"/>
                </a:solidFill>
              </a:rPr>
              <a:t>OR</a:t>
            </a:r>
            <a:r>
              <a:rPr lang="en-US" altLang="en-US"/>
              <a:t> Condition_2</a:t>
            </a:r>
          </a:p>
        </p:txBody>
      </p:sp>
      <p:sp>
        <p:nvSpPr>
          <p:cNvPr id="32772" name="Rectangle 6">
            <a:extLst>
              <a:ext uri="{FF2B5EF4-FFF2-40B4-BE49-F238E27FC236}">
                <a16:creationId xmlns:a16="http://schemas.microsoft.com/office/drawing/2014/main" xmlns="" id="{DCFF04A9-998C-4C26-AD5E-113E967EEE17}"/>
              </a:ext>
            </a:extLst>
          </p:cNvPr>
          <p:cNvSpPr>
            <a:spLocks noChangeArrowheads="1"/>
          </p:cNvSpPr>
          <p:nvPr/>
        </p:nvSpPr>
        <p:spPr bwMode="auto">
          <a:xfrm>
            <a:off x="2511425" y="4172821"/>
            <a:ext cx="3730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accent1"/>
              </a:buClr>
              <a:buSzPct val="65000"/>
              <a:buFont typeface="Wingdings" panose="05000000000000000000" pitchFamily="2" charset="2"/>
              <a:buChar char="n"/>
            </a:pPr>
            <a:endParaRPr lang="en-US" altLang="en-US" sz="3000"/>
          </a:p>
        </p:txBody>
      </p:sp>
      <p:sp>
        <p:nvSpPr>
          <p:cNvPr id="32773" name="Text Box 7">
            <a:extLst>
              <a:ext uri="{FF2B5EF4-FFF2-40B4-BE49-F238E27FC236}">
                <a16:creationId xmlns:a16="http://schemas.microsoft.com/office/drawing/2014/main" xmlns="" id="{1574E219-5479-44CD-BB9C-120880B285A5}"/>
              </a:ext>
            </a:extLst>
          </p:cNvPr>
          <p:cNvSpPr txBox="1">
            <a:spLocks noChangeArrowheads="1"/>
          </p:cNvSpPr>
          <p:nvPr/>
        </p:nvSpPr>
        <p:spPr bwMode="auto">
          <a:xfrm>
            <a:off x="304800" y="3572746"/>
            <a:ext cx="3657600" cy="22256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t>Read a character ( into AL)</a:t>
            </a:r>
          </a:p>
          <a:p>
            <a:pPr eaLnBrk="1" hangingPunct="1"/>
            <a:r>
              <a:rPr lang="en-US" altLang="en-US" sz="2000" i="1"/>
              <a:t>IF ( character =‘Y’) OR ( character=‘y’) THEN</a:t>
            </a:r>
          </a:p>
          <a:p>
            <a:pPr eaLnBrk="1" hangingPunct="1"/>
            <a:r>
              <a:rPr lang="en-US" altLang="en-US" sz="2000" i="1"/>
              <a:t>	dispplay it</a:t>
            </a:r>
          </a:p>
          <a:p>
            <a:pPr eaLnBrk="1" hangingPunct="1"/>
            <a:r>
              <a:rPr lang="en-US" altLang="en-US" sz="2000" i="1"/>
              <a:t>ELSE</a:t>
            </a:r>
          </a:p>
          <a:p>
            <a:pPr eaLnBrk="1" hangingPunct="1"/>
            <a:r>
              <a:rPr lang="en-US" altLang="en-US" sz="2000" i="1"/>
              <a:t>	terminate the program</a:t>
            </a:r>
          </a:p>
          <a:p>
            <a:pPr eaLnBrk="1" hangingPunct="1"/>
            <a:r>
              <a:rPr lang="en-US" altLang="en-US" sz="2000" i="1"/>
              <a:t>END_IF</a:t>
            </a:r>
          </a:p>
        </p:txBody>
      </p:sp>
      <p:sp>
        <p:nvSpPr>
          <p:cNvPr id="32774" name="Text Box 8">
            <a:extLst>
              <a:ext uri="{FF2B5EF4-FFF2-40B4-BE49-F238E27FC236}">
                <a16:creationId xmlns:a16="http://schemas.microsoft.com/office/drawing/2014/main" xmlns="" id="{61F5DE34-22F3-4893-BCBA-2B3BB55740D0}"/>
              </a:ext>
            </a:extLst>
          </p:cNvPr>
          <p:cNvSpPr txBox="1">
            <a:spLocks noChangeArrowheads="1"/>
          </p:cNvSpPr>
          <p:nvPr/>
        </p:nvSpPr>
        <p:spPr bwMode="auto">
          <a:xfrm>
            <a:off x="4267200" y="769221"/>
            <a:ext cx="4724400" cy="5035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bg1"/>
                </a:solidFill>
              </a:rPr>
              <a:t>;read a character</a:t>
            </a:r>
          </a:p>
          <a:p>
            <a:pPr eaLnBrk="1" hangingPunct="1"/>
            <a:r>
              <a:rPr lang="en-US" altLang="en-US">
                <a:solidFill>
                  <a:schemeClr val="bg1"/>
                </a:solidFill>
              </a:rPr>
              <a:t>	MOV AH,2</a:t>
            </a:r>
          </a:p>
          <a:p>
            <a:pPr eaLnBrk="1" hangingPunct="1"/>
            <a:r>
              <a:rPr lang="en-US" altLang="en-US">
                <a:solidFill>
                  <a:schemeClr val="bg1"/>
                </a:solidFill>
              </a:rPr>
              <a:t>	INT 21H 	; character in AL</a:t>
            </a:r>
          </a:p>
          <a:p>
            <a:pPr eaLnBrk="1" hangingPunct="1"/>
            <a:r>
              <a:rPr lang="en-US" altLang="en-US">
                <a:solidFill>
                  <a:schemeClr val="bg1"/>
                </a:solidFill>
              </a:rPr>
              <a:t>; IF ( character =‘y’ ) OR ( charater = ‘Y’)</a:t>
            </a:r>
          </a:p>
          <a:p>
            <a:pPr eaLnBrk="1" hangingPunct="1"/>
            <a:r>
              <a:rPr lang="en-US" altLang="en-US">
                <a:solidFill>
                  <a:schemeClr val="bg1"/>
                </a:solidFill>
              </a:rPr>
              <a:t>	CMP AL,’y’ 	; char =‘y’?</a:t>
            </a:r>
          </a:p>
          <a:p>
            <a:pPr eaLnBrk="1" hangingPunct="1"/>
            <a:r>
              <a:rPr lang="en-US" altLang="en-US">
                <a:solidFill>
                  <a:schemeClr val="bg1"/>
                </a:solidFill>
              </a:rPr>
              <a:t>	JE THEN 	; yes , display it</a:t>
            </a:r>
          </a:p>
          <a:p>
            <a:pPr eaLnBrk="1" hangingPunct="1"/>
            <a:r>
              <a:rPr lang="en-US" altLang="en-US">
                <a:solidFill>
                  <a:schemeClr val="bg1"/>
                </a:solidFill>
              </a:rPr>
              <a:t>	CMP AL,’Y’ 	; char =‘Y’?</a:t>
            </a:r>
          </a:p>
          <a:p>
            <a:pPr eaLnBrk="1" hangingPunct="1"/>
            <a:r>
              <a:rPr lang="en-US" altLang="en-US">
                <a:solidFill>
                  <a:schemeClr val="bg1"/>
                </a:solidFill>
              </a:rPr>
              <a:t>	JE THEN 	; yes , display it</a:t>
            </a:r>
          </a:p>
          <a:p>
            <a:pPr eaLnBrk="1" hangingPunct="1"/>
            <a:r>
              <a:rPr lang="en-US" altLang="en-US">
                <a:solidFill>
                  <a:schemeClr val="bg1"/>
                </a:solidFill>
              </a:rPr>
              <a:t>	JMP ELSE_ 	; no , terminate</a:t>
            </a:r>
          </a:p>
          <a:p>
            <a:pPr eaLnBrk="1" hangingPunct="1"/>
            <a:r>
              <a:rPr lang="en-US" altLang="en-US">
                <a:solidFill>
                  <a:schemeClr val="bg1"/>
                </a:solidFill>
              </a:rPr>
              <a:t>THEN :</a:t>
            </a:r>
          </a:p>
          <a:p>
            <a:pPr eaLnBrk="1" hangingPunct="1"/>
            <a:r>
              <a:rPr lang="en-US" altLang="en-US">
                <a:solidFill>
                  <a:schemeClr val="bg1"/>
                </a:solidFill>
              </a:rPr>
              <a:t>	MOV DL,AL</a:t>
            </a:r>
          </a:p>
          <a:p>
            <a:pPr eaLnBrk="1" hangingPunct="1"/>
            <a:r>
              <a:rPr lang="en-US" altLang="en-US">
                <a:solidFill>
                  <a:schemeClr val="bg1"/>
                </a:solidFill>
              </a:rPr>
              <a:t>	MOV AH,2</a:t>
            </a:r>
          </a:p>
          <a:p>
            <a:pPr eaLnBrk="1" hangingPunct="1"/>
            <a:r>
              <a:rPr lang="en-US" altLang="en-US">
                <a:solidFill>
                  <a:schemeClr val="bg1"/>
                </a:solidFill>
              </a:rPr>
              <a:t>	INT 21H</a:t>
            </a:r>
          </a:p>
          <a:p>
            <a:pPr eaLnBrk="1" hangingPunct="1"/>
            <a:r>
              <a:rPr lang="en-US" altLang="en-US">
                <a:solidFill>
                  <a:schemeClr val="bg1"/>
                </a:solidFill>
              </a:rPr>
              <a:t>	JMP END_IF</a:t>
            </a:r>
          </a:p>
          <a:p>
            <a:pPr eaLnBrk="1" hangingPunct="1"/>
            <a:r>
              <a:rPr lang="en-US" altLang="en-US">
                <a:solidFill>
                  <a:schemeClr val="bg1"/>
                </a:solidFill>
              </a:rPr>
              <a:t>ELSE_:</a:t>
            </a:r>
          </a:p>
          <a:p>
            <a:pPr eaLnBrk="1" hangingPunct="1"/>
            <a:r>
              <a:rPr lang="en-US" altLang="en-US">
                <a:solidFill>
                  <a:schemeClr val="bg1"/>
                </a:solidFill>
              </a:rPr>
              <a:t>	MOV AH,4CH</a:t>
            </a:r>
          </a:p>
          <a:p>
            <a:pPr eaLnBrk="1" hangingPunct="1"/>
            <a:r>
              <a:rPr lang="en-US" altLang="en-US">
                <a:solidFill>
                  <a:schemeClr val="bg1"/>
                </a:solidFill>
              </a:rPr>
              <a:t>	INT 21h</a:t>
            </a:r>
          </a:p>
          <a:p>
            <a:pPr eaLnBrk="1" hangingPunct="1"/>
            <a:r>
              <a:rPr lang="en-US" altLang="en-US">
                <a:solidFill>
                  <a:schemeClr val="bg1"/>
                </a:solidFill>
              </a:rPr>
              <a:t>END_IF :</a:t>
            </a:r>
          </a:p>
        </p:txBody>
      </p:sp>
      <p:sp>
        <p:nvSpPr>
          <p:cNvPr id="32775" name="Line 9">
            <a:extLst>
              <a:ext uri="{FF2B5EF4-FFF2-40B4-BE49-F238E27FC236}">
                <a16:creationId xmlns:a16="http://schemas.microsoft.com/office/drawing/2014/main" xmlns="" id="{29185827-9626-4AC8-B1FC-75B7AFD30854}"/>
              </a:ext>
            </a:extLst>
          </p:cNvPr>
          <p:cNvSpPr>
            <a:spLocks noChangeShapeType="1"/>
          </p:cNvSpPr>
          <p:nvPr/>
        </p:nvSpPr>
        <p:spPr bwMode="auto">
          <a:xfrm flipV="1">
            <a:off x="3962400" y="3131421"/>
            <a:ext cx="304800" cy="441325"/>
          </a:xfrm>
          <a:prstGeom prst="line">
            <a:avLst/>
          </a:prstGeom>
          <a:noFill/>
          <a:ln w="762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82473898-D59E-4F65-BDD7-152A7F9BFCEC}"/>
              </a:ext>
            </a:extLst>
          </p:cNvPr>
          <p:cNvSpPr>
            <a:spLocks noGrp="1" noChangeArrowheads="1"/>
          </p:cNvSpPr>
          <p:nvPr>
            <p:ph type="title"/>
          </p:nvPr>
        </p:nvSpPr>
        <p:spPr/>
        <p:txBody>
          <a:bodyPr/>
          <a:lstStyle/>
          <a:p>
            <a:pPr eaLnBrk="1" hangingPunct="1"/>
            <a:r>
              <a:rPr lang="en-US" altLang="en-US"/>
              <a:t>Biểu diễn ngôn ngữ cấp cao (tt)</a:t>
            </a:r>
          </a:p>
        </p:txBody>
      </p:sp>
      <p:sp>
        <p:nvSpPr>
          <p:cNvPr id="33795" name="Rectangle 3">
            <a:extLst>
              <a:ext uri="{FF2B5EF4-FFF2-40B4-BE49-F238E27FC236}">
                <a16:creationId xmlns:a16="http://schemas.microsoft.com/office/drawing/2014/main" xmlns="" id="{1F3A2E6F-A063-4DC4-B762-4D253FEA0892}"/>
              </a:ext>
            </a:extLst>
          </p:cNvPr>
          <p:cNvSpPr>
            <a:spLocks noGrp="1" noChangeArrowheads="1"/>
          </p:cNvSpPr>
          <p:nvPr>
            <p:ph type="body" idx="1"/>
          </p:nvPr>
        </p:nvSpPr>
        <p:spPr>
          <a:xfrm>
            <a:off x="604519" y="1066800"/>
            <a:ext cx="7625081" cy="2954655"/>
          </a:xfrm>
        </p:spPr>
        <p:txBody>
          <a:bodyPr/>
          <a:lstStyle/>
          <a:p>
            <a:pPr marL="342900" indent="-342900" eaLnBrk="1" hangingPunct="1">
              <a:buFont typeface="Wingdings" panose="05000000000000000000" pitchFamily="2" charset="2"/>
              <a:buChar char="q"/>
            </a:pPr>
            <a:r>
              <a:rPr lang="en-US" altLang="en-US"/>
              <a:t>Cấu trúc lặp FOR</a:t>
            </a:r>
          </a:p>
          <a:p>
            <a:pPr lvl="1" eaLnBrk="1" hangingPunct="1"/>
            <a:r>
              <a:rPr lang="en-US" altLang="en-US"/>
              <a:t>LOOP destination_label</a:t>
            </a:r>
          </a:p>
          <a:p>
            <a:pPr lvl="2" eaLnBrk="1" hangingPunct="1"/>
            <a:r>
              <a:rPr lang="en-US" altLang="en-US"/>
              <a:t>Lặp khi CX khác 0 </a:t>
            </a:r>
          </a:p>
          <a:p>
            <a:pPr lvl="1" eaLnBrk="1" hangingPunct="1"/>
            <a:r>
              <a:rPr lang="en-US" altLang="en-US"/>
              <a:t>Số đếm trong thanh ghi CX giảm đi 1</a:t>
            </a:r>
          </a:p>
          <a:p>
            <a:pPr marL="342900" indent="-342900" eaLnBrk="1" hangingPunct="1">
              <a:buFont typeface="Wingdings" panose="05000000000000000000" pitchFamily="2" charset="2"/>
              <a:buChar char="q"/>
            </a:pPr>
            <a:r>
              <a:rPr lang="en-US" altLang="en-US"/>
              <a:t>Mẫu thực hiện lệnh LOOP</a:t>
            </a:r>
          </a:p>
          <a:p>
            <a:pPr lvl="2" eaLnBrk="1" hangingPunct="1">
              <a:buFont typeface="Wingdings" panose="05000000000000000000" pitchFamily="2" charset="2"/>
              <a:buNone/>
            </a:pPr>
            <a:r>
              <a:rPr lang="en-US" altLang="en-US"/>
              <a:t>	</a:t>
            </a:r>
            <a:r>
              <a:rPr lang="en-US" altLang="en-US">
                <a:solidFill>
                  <a:srgbClr val="FF0000"/>
                </a:solidFill>
              </a:rPr>
              <a:t>MOV CX,20</a:t>
            </a:r>
            <a:r>
              <a:rPr lang="en-US" altLang="en-US"/>
              <a:t> 	; gán cho cho CX số lần lặp là 20</a:t>
            </a:r>
          </a:p>
          <a:p>
            <a:pPr lvl="2" eaLnBrk="1" hangingPunct="1">
              <a:buFont typeface="Wingdings" panose="05000000000000000000" pitchFamily="2" charset="2"/>
              <a:buNone/>
            </a:pPr>
            <a:r>
              <a:rPr lang="en-US" altLang="en-US">
                <a:solidFill>
                  <a:srgbClr val="FF0000"/>
                </a:solidFill>
              </a:rPr>
              <a:t>TOP:</a:t>
            </a:r>
          </a:p>
          <a:p>
            <a:pPr lvl="2" eaLnBrk="1" hangingPunct="1">
              <a:buFont typeface="Wingdings" panose="05000000000000000000" pitchFamily="2" charset="2"/>
              <a:buNone/>
            </a:pPr>
            <a:r>
              <a:rPr lang="en-US" altLang="en-US"/>
              <a:t>	</a:t>
            </a:r>
            <a:r>
              <a:rPr lang="en-US" altLang="en-US">
                <a:solidFill>
                  <a:srgbClr val="FF0000"/>
                </a:solidFill>
              </a:rPr>
              <a:t>…</a:t>
            </a:r>
            <a:r>
              <a:rPr lang="en-US" altLang="en-US"/>
              <a:t>		; thân vòng lặp ở đây</a:t>
            </a:r>
          </a:p>
          <a:p>
            <a:pPr lvl="2" eaLnBrk="1" hangingPunct="1">
              <a:buFont typeface="Wingdings" panose="05000000000000000000" pitchFamily="2" charset="2"/>
              <a:buNone/>
            </a:pPr>
            <a:r>
              <a:rPr lang="en-US" altLang="en-US"/>
              <a:t>	</a:t>
            </a:r>
            <a:r>
              <a:rPr lang="en-US" altLang="en-US">
                <a:solidFill>
                  <a:srgbClr val="FF0000"/>
                </a:solidFill>
              </a:rPr>
              <a:t>LOOP TOP</a:t>
            </a:r>
          </a:p>
          <a:p>
            <a:pPr lvl="2" eaLnBrk="1" hangingPunct="1">
              <a:buFont typeface="Wingdings" panose="05000000000000000000" pitchFamily="2" charset="2"/>
              <a:buNone/>
            </a:pPr>
            <a:r>
              <a:rPr lang="en-US" altLang="en-US"/>
              <a:t>	…		; các lệnh tiếp theo sau vòng lặp</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45FA3D15-C9CA-4094-8D5E-CB67736C6AFD}"/>
              </a:ext>
            </a:extLst>
          </p:cNvPr>
          <p:cNvSpPr>
            <a:spLocks noGrp="1" noChangeArrowheads="1"/>
          </p:cNvSpPr>
          <p:nvPr>
            <p:ph type="title"/>
          </p:nvPr>
        </p:nvSpPr>
        <p:spPr/>
        <p:txBody>
          <a:bodyPr/>
          <a:lstStyle/>
          <a:p>
            <a:pPr eaLnBrk="1" hangingPunct="1"/>
            <a:r>
              <a:rPr lang="en-US" altLang="en-US"/>
              <a:t>Cấu trúc lặp FOR (tt)</a:t>
            </a:r>
          </a:p>
        </p:txBody>
      </p:sp>
      <p:sp>
        <p:nvSpPr>
          <p:cNvPr id="34819" name="Rectangle 3">
            <a:extLst>
              <a:ext uri="{FF2B5EF4-FFF2-40B4-BE49-F238E27FC236}">
                <a16:creationId xmlns:a16="http://schemas.microsoft.com/office/drawing/2014/main" xmlns="" id="{A35EE35B-F56F-4C0D-AA3D-B4418C2C95B0}"/>
              </a:ext>
            </a:extLst>
          </p:cNvPr>
          <p:cNvSpPr>
            <a:spLocks noGrp="1" noChangeArrowheads="1"/>
          </p:cNvSpPr>
          <p:nvPr>
            <p:ph type="body" idx="1"/>
          </p:nvPr>
        </p:nvSpPr>
        <p:spPr>
          <a:xfrm>
            <a:off x="604519" y="1066800"/>
            <a:ext cx="7934960" cy="3139321"/>
          </a:xfrm>
        </p:spPr>
        <p:txBody>
          <a:bodyPr/>
          <a:lstStyle/>
          <a:p>
            <a:pPr marL="342900" indent="-342900" eaLnBrk="1" hangingPunct="1">
              <a:buFont typeface="Wingdings" panose="05000000000000000000" pitchFamily="2" charset="2"/>
              <a:buChar char="q"/>
            </a:pPr>
            <a:r>
              <a:rPr lang="en-US" altLang="en-US"/>
              <a:t>LOOP luôn thực hiện ít nhất 1 lần</a:t>
            </a:r>
          </a:p>
          <a:p>
            <a:pPr lvl="1" eaLnBrk="1" hangingPunct="1"/>
            <a:r>
              <a:rPr lang="en-US" altLang="en-US"/>
              <a:t>CX = 0 </a:t>
            </a:r>
            <a:r>
              <a:rPr lang="en-US" altLang="en-US">
                <a:sym typeface="Wingdings" panose="05000000000000000000" pitchFamily="2" charset="2"/>
              </a:rPr>
              <a:t> lặp FFFFh lần</a:t>
            </a:r>
          </a:p>
          <a:p>
            <a:pPr lvl="1" eaLnBrk="1" hangingPunct="1"/>
            <a:r>
              <a:rPr lang="en-US" altLang="en-US"/>
              <a:t>Tránh bằng lệnh JCXZ (Jump if CX is Zero) </a:t>
            </a:r>
          </a:p>
          <a:p>
            <a:pPr lvl="2" eaLnBrk="1" hangingPunct="1">
              <a:buFont typeface="Wingdings" panose="05000000000000000000" pitchFamily="2" charset="2"/>
              <a:buNone/>
            </a:pPr>
            <a:r>
              <a:rPr lang="en-US" altLang="en-US">
                <a:solidFill>
                  <a:srgbClr val="FF0000"/>
                </a:solidFill>
              </a:rPr>
              <a:t>	MOV CX,…</a:t>
            </a:r>
            <a:r>
              <a:rPr lang="en-US" altLang="en-US"/>
              <a:t> 	; gán cho cho CX số lần lặp</a:t>
            </a:r>
          </a:p>
          <a:p>
            <a:pPr lvl="2" eaLnBrk="1" hangingPunct="1">
              <a:buFont typeface="Wingdings" panose="05000000000000000000" pitchFamily="2" charset="2"/>
              <a:buNone/>
            </a:pPr>
            <a:r>
              <a:rPr lang="en-US" altLang="en-US">
                <a:solidFill>
                  <a:srgbClr val="FF0000"/>
                </a:solidFill>
              </a:rPr>
              <a:t>	JCXZ SKIP</a:t>
            </a:r>
          </a:p>
          <a:p>
            <a:pPr lvl="2" eaLnBrk="1" hangingPunct="1">
              <a:buFont typeface="Wingdings" panose="05000000000000000000" pitchFamily="2" charset="2"/>
              <a:buNone/>
            </a:pPr>
            <a:r>
              <a:rPr lang="en-US" altLang="en-US">
                <a:solidFill>
                  <a:srgbClr val="FF0000"/>
                </a:solidFill>
              </a:rPr>
              <a:t>TOP:</a:t>
            </a:r>
          </a:p>
          <a:p>
            <a:pPr lvl="2" eaLnBrk="1" hangingPunct="1">
              <a:buFont typeface="Wingdings" panose="05000000000000000000" pitchFamily="2" charset="2"/>
              <a:buNone/>
            </a:pPr>
            <a:r>
              <a:rPr lang="en-US" altLang="en-US"/>
              <a:t>	</a:t>
            </a:r>
            <a:r>
              <a:rPr lang="en-US" altLang="en-US">
                <a:solidFill>
                  <a:srgbClr val="FF0000"/>
                </a:solidFill>
              </a:rPr>
              <a:t>…</a:t>
            </a:r>
            <a:r>
              <a:rPr lang="en-US" altLang="en-US"/>
              <a:t>		; thân vòng lặp ở đây</a:t>
            </a:r>
          </a:p>
          <a:p>
            <a:pPr lvl="2" eaLnBrk="1" hangingPunct="1">
              <a:buFont typeface="Wingdings" panose="05000000000000000000" pitchFamily="2" charset="2"/>
              <a:buNone/>
            </a:pPr>
            <a:r>
              <a:rPr lang="en-US" altLang="en-US"/>
              <a:t>	</a:t>
            </a:r>
            <a:r>
              <a:rPr lang="en-US" altLang="en-US">
                <a:solidFill>
                  <a:srgbClr val="FF0000"/>
                </a:solidFill>
              </a:rPr>
              <a:t>LOOP TOP</a:t>
            </a:r>
          </a:p>
          <a:p>
            <a:pPr lvl="2" eaLnBrk="1" hangingPunct="1">
              <a:buFont typeface="Wingdings" panose="05000000000000000000" pitchFamily="2" charset="2"/>
              <a:buNone/>
            </a:pPr>
            <a:r>
              <a:rPr lang="en-US" altLang="en-US">
                <a:solidFill>
                  <a:srgbClr val="FF0000"/>
                </a:solidFill>
              </a:rPr>
              <a:t>SKIP:</a:t>
            </a:r>
          </a:p>
          <a:p>
            <a:pPr lvl="2" eaLnBrk="1" hangingPunct="1">
              <a:buFont typeface="Wingdings" panose="05000000000000000000" pitchFamily="2" charset="2"/>
              <a:buNone/>
            </a:pPr>
            <a:r>
              <a:rPr lang="en-US" altLang="en-US"/>
              <a:t>	…		; các lệnh tiếp theo sau vòng lặp</a:t>
            </a:r>
          </a:p>
          <a:p>
            <a:pPr lvl="1" eaLnBrk="1" hangingPunct="1"/>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55CF9311-88EC-4DDC-8A29-28B1E982365F}"/>
              </a:ext>
            </a:extLst>
          </p:cNvPr>
          <p:cNvSpPr>
            <a:spLocks noGrp="1" noChangeArrowheads="1"/>
          </p:cNvSpPr>
          <p:nvPr>
            <p:ph type="title"/>
          </p:nvPr>
        </p:nvSpPr>
        <p:spPr>
          <a:xfrm>
            <a:off x="653845" y="198385"/>
            <a:ext cx="8229600" cy="301625"/>
          </a:xfrm>
        </p:spPr>
        <p:txBody>
          <a:bodyPr/>
          <a:lstStyle/>
          <a:p>
            <a:pPr eaLnBrk="1" hangingPunct="1"/>
            <a:r>
              <a:rPr lang="en-US" altLang="en-US"/>
              <a:t>Biểu diễn ngôn ngữ cấp cao (tt)</a:t>
            </a:r>
          </a:p>
        </p:txBody>
      </p:sp>
      <p:sp>
        <p:nvSpPr>
          <p:cNvPr id="35843" name="Rectangle 3">
            <a:extLst>
              <a:ext uri="{FF2B5EF4-FFF2-40B4-BE49-F238E27FC236}">
                <a16:creationId xmlns:a16="http://schemas.microsoft.com/office/drawing/2014/main" xmlns="" id="{DD393412-02D0-464B-A826-802C60F1E656}"/>
              </a:ext>
            </a:extLst>
          </p:cNvPr>
          <p:cNvSpPr>
            <a:spLocks noGrp="1" noChangeArrowheads="1"/>
          </p:cNvSpPr>
          <p:nvPr>
            <p:ph type="body" idx="1"/>
          </p:nvPr>
        </p:nvSpPr>
        <p:spPr>
          <a:xfrm>
            <a:off x="272845" y="727587"/>
            <a:ext cx="8610600" cy="646331"/>
          </a:xfrm>
        </p:spPr>
        <p:txBody>
          <a:bodyPr/>
          <a:lstStyle/>
          <a:p>
            <a:pPr marL="342900" indent="-342900" eaLnBrk="1" hangingPunct="1">
              <a:buFont typeface="Wingdings" panose="05000000000000000000" pitchFamily="2" charset="2"/>
              <a:buChar char="q"/>
            </a:pPr>
            <a:r>
              <a:rPr lang="en-US" altLang="en-US"/>
              <a:t>Cấu trúc lặp WHILE</a:t>
            </a:r>
          </a:p>
          <a:p>
            <a:pPr lvl="1" eaLnBrk="1" hangingPunct="1"/>
            <a:r>
              <a:rPr lang="en-US" altLang="en-US"/>
              <a:t>Kiểm tra và lặp chỉ khi điều kiện còn đúng</a:t>
            </a:r>
          </a:p>
        </p:txBody>
      </p:sp>
      <p:sp>
        <p:nvSpPr>
          <p:cNvPr id="35844" name="Text Box 4">
            <a:extLst>
              <a:ext uri="{FF2B5EF4-FFF2-40B4-BE49-F238E27FC236}">
                <a16:creationId xmlns:a16="http://schemas.microsoft.com/office/drawing/2014/main" xmlns="" id="{96F36CFE-1BF4-4625-8D6A-0C938D913AA9}"/>
              </a:ext>
            </a:extLst>
          </p:cNvPr>
          <p:cNvSpPr txBox="1">
            <a:spLocks noChangeArrowheads="1"/>
          </p:cNvSpPr>
          <p:nvPr/>
        </p:nvSpPr>
        <p:spPr bwMode="auto">
          <a:xfrm>
            <a:off x="3291348" y="1557337"/>
            <a:ext cx="5562600" cy="37433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chemeClr val="bg1"/>
                </a:solidFill>
              </a:rPr>
              <a:t>	MOV DX,0 	; DX để đếm skt</a:t>
            </a:r>
          </a:p>
          <a:p>
            <a:pPr eaLnBrk="1" hangingPunct="1"/>
            <a:r>
              <a:rPr lang="en-US" altLang="en-US" sz="2400">
                <a:solidFill>
                  <a:schemeClr val="bg1"/>
                </a:solidFill>
              </a:rPr>
              <a:t>	MOV AH,1 	; hàm nhập kí tự</a:t>
            </a:r>
          </a:p>
          <a:p>
            <a:pPr eaLnBrk="1" hangingPunct="1"/>
            <a:r>
              <a:rPr lang="en-US" altLang="en-US" sz="2400">
                <a:solidFill>
                  <a:schemeClr val="bg1"/>
                </a:solidFill>
              </a:rPr>
              <a:t>	INT 21h 	; kí tự ở AL</a:t>
            </a:r>
          </a:p>
          <a:p>
            <a:pPr eaLnBrk="1" hangingPunct="1"/>
            <a:r>
              <a:rPr lang="en-US" altLang="en-US" sz="2400">
                <a:solidFill>
                  <a:schemeClr val="bg1"/>
                </a:solidFill>
              </a:rPr>
              <a:t>WHILE_:</a:t>
            </a:r>
          </a:p>
          <a:p>
            <a:pPr eaLnBrk="1" hangingPunct="1"/>
            <a:r>
              <a:rPr lang="en-US" altLang="en-US" sz="2400">
                <a:solidFill>
                  <a:schemeClr val="bg1"/>
                </a:solidFill>
              </a:rPr>
              <a:t>	CMP AL,0DH 	; nếu kt=CR</a:t>
            </a:r>
          </a:p>
          <a:p>
            <a:pPr eaLnBrk="1" hangingPunct="1"/>
            <a:r>
              <a:rPr lang="en-US" altLang="en-US" sz="2400">
                <a:solidFill>
                  <a:schemeClr val="bg1"/>
                </a:solidFill>
              </a:rPr>
              <a:t>	JE END_WHILE 	; đúng, thoát</a:t>
            </a:r>
          </a:p>
          <a:p>
            <a:pPr eaLnBrk="1" hangingPunct="1"/>
            <a:r>
              <a:rPr lang="en-US" altLang="en-US" sz="2400">
                <a:solidFill>
                  <a:schemeClr val="bg1"/>
                </a:solidFill>
              </a:rPr>
              <a:t>	INC DX 		; DX tăng 1</a:t>
            </a:r>
          </a:p>
          <a:p>
            <a:pPr eaLnBrk="1" hangingPunct="1"/>
            <a:r>
              <a:rPr lang="en-US" altLang="en-US" sz="2400">
                <a:solidFill>
                  <a:schemeClr val="bg1"/>
                </a:solidFill>
              </a:rPr>
              <a:t>	INT 21h 		; đọc kt tiếp</a:t>
            </a:r>
          </a:p>
          <a:p>
            <a:pPr eaLnBrk="1" hangingPunct="1"/>
            <a:r>
              <a:rPr lang="en-US" altLang="en-US" sz="2400">
                <a:solidFill>
                  <a:schemeClr val="bg1"/>
                </a:solidFill>
              </a:rPr>
              <a:t>	JMP WHILE_ 	; lặp</a:t>
            </a:r>
          </a:p>
          <a:p>
            <a:pPr eaLnBrk="1" hangingPunct="1"/>
            <a:r>
              <a:rPr lang="en-US" altLang="en-US" sz="2400">
                <a:solidFill>
                  <a:schemeClr val="bg1"/>
                </a:solidFill>
              </a:rPr>
              <a:t>END_WHILE :</a:t>
            </a:r>
          </a:p>
        </p:txBody>
      </p:sp>
      <p:sp>
        <p:nvSpPr>
          <p:cNvPr id="35845" name="Text Box 5">
            <a:extLst>
              <a:ext uri="{FF2B5EF4-FFF2-40B4-BE49-F238E27FC236}">
                <a16:creationId xmlns:a16="http://schemas.microsoft.com/office/drawing/2014/main" xmlns="" id="{E0646B81-2DD9-49CC-ABBC-4023DA489D13}"/>
              </a:ext>
            </a:extLst>
          </p:cNvPr>
          <p:cNvSpPr txBox="1">
            <a:spLocks noChangeArrowheads="1"/>
          </p:cNvSpPr>
          <p:nvPr/>
        </p:nvSpPr>
        <p:spPr bwMode="auto">
          <a:xfrm>
            <a:off x="282677" y="2201760"/>
            <a:ext cx="2590800" cy="27400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accent1"/>
              </a:buClr>
              <a:buSzPct val="65000"/>
              <a:buFont typeface="Wingdings" panose="05000000000000000000" pitchFamily="2" charset="2"/>
              <a:buChar char="n"/>
            </a:pPr>
            <a:r>
              <a:rPr lang="en-US" altLang="en-US" sz="2800" i="1" u="sng"/>
              <a:t>Ví dụ</a:t>
            </a:r>
            <a:r>
              <a:rPr lang="en-US" altLang="en-US" sz="2800" i="1"/>
              <a:t>: </a:t>
            </a:r>
          </a:p>
          <a:p>
            <a:pPr eaLnBrk="1" hangingPunct="1">
              <a:spcBef>
                <a:spcPct val="20000"/>
              </a:spcBef>
              <a:buClr>
                <a:schemeClr val="accent1"/>
              </a:buClr>
              <a:buSzPct val="65000"/>
              <a:buFont typeface="Wingdings" panose="05000000000000000000" pitchFamily="2" charset="2"/>
              <a:buNone/>
            </a:pPr>
            <a:r>
              <a:rPr lang="en-US" altLang="en-US" sz="2800" i="1"/>
              <a:t>Đếm số kí tự nhập trên cùng 1 hàng (cho đến khi gặp kí tự CR)</a:t>
            </a:r>
          </a:p>
        </p:txBody>
      </p:sp>
      <p:sp>
        <p:nvSpPr>
          <p:cNvPr id="35846" name="Line 6">
            <a:extLst>
              <a:ext uri="{FF2B5EF4-FFF2-40B4-BE49-F238E27FC236}">
                <a16:creationId xmlns:a16="http://schemas.microsoft.com/office/drawing/2014/main" xmlns="" id="{689543F6-C1A9-4D75-A327-104D38552200}"/>
              </a:ext>
            </a:extLst>
          </p:cNvPr>
          <p:cNvSpPr>
            <a:spLocks noChangeShapeType="1"/>
          </p:cNvSpPr>
          <p:nvPr/>
        </p:nvSpPr>
        <p:spPr bwMode="auto">
          <a:xfrm flipV="1">
            <a:off x="2873476" y="2100262"/>
            <a:ext cx="417871" cy="185738"/>
          </a:xfrm>
          <a:prstGeom prst="line">
            <a:avLst/>
          </a:prstGeom>
          <a:noFill/>
          <a:ln w="762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034D34E2-33F6-43B8-A05F-E093E4383E45}"/>
              </a:ext>
            </a:extLst>
          </p:cNvPr>
          <p:cNvSpPr>
            <a:spLocks noGrp="1" noChangeArrowheads="1"/>
          </p:cNvSpPr>
          <p:nvPr>
            <p:ph type="title"/>
          </p:nvPr>
        </p:nvSpPr>
        <p:spPr/>
        <p:txBody>
          <a:bodyPr/>
          <a:lstStyle/>
          <a:p>
            <a:pPr eaLnBrk="1" hangingPunct="1"/>
            <a:r>
              <a:rPr lang="en-US" altLang="en-US"/>
              <a:t>Biểu diễn ngôn ngữ cấp cao (tt)</a:t>
            </a:r>
          </a:p>
        </p:txBody>
      </p:sp>
      <p:sp>
        <p:nvSpPr>
          <p:cNvPr id="36867" name="Rectangle 3">
            <a:extLst>
              <a:ext uri="{FF2B5EF4-FFF2-40B4-BE49-F238E27FC236}">
                <a16:creationId xmlns:a16="http://schemas.microsoft.com/office/drawing/2014/main" xmlns="" id="{4EAB331E-CE10-40C4-86D1-53E91D32C92A}"/>
              </a:ext>
            </a:extLst>
          </p:cNvPr>
          <p:cNvSpPr>
            <a:spLocks noGrp="1" noChangeArrowheads="1"/>
          </p:cNvSpPr>
          <p:nvPr>
            <p:ph type="body" idx="1"/>
          </p:nvPr>
        </p:nvSpPr>
        <p:spPr>
          <a:xfrm>
            <a:off x="457199" y="838200"/>
            <a:ext cx="8229600" cy="3822585"/>
          </a:xfrm>
        </p:spPr>
        <p:txBody>
          <a:bodyPr/>
          <a:lstStyle/>
          <a:p>
            <a:pPr marL="457200" indent="-457200" eaLnBrk="1" hangingPunct="1">
              <a:lnSpc>
                <a:spcPct val="90000"/>
              </a:lnSpc>
              <a:buFont typeface="Wingdings" panose="05000000000000000000" pitchFamily="2" charset="2"/>
              <a:buChar char="q"/>
            </a:pPr>
            <a:r>
              <a:rPr lang="en-US" altLang="en-US" sz="2600"/>
              <a:t>Cấu trúc lặp REPEAT…UNTIL</a:t>
            </a:r>
          </a:p>
          <a:p>
            <a:pPr lvl="1" eaLnBrk="1" hangingPunct="1">
              <a:lnSpc>
                <a:spcPct val="90000"/>
              </a:lnSpc>
            </a:pPr>
            <a:r>
              <a:rPr lang="en-US" altLang="en-US" sz="2200"/>
              <a:t>Thực hiện công việc và kiểm tra điều kiện, nếu điều kiện vẫn sai thì lặp lại.</a:t>
            </a:r>
          </a:p>
          <a:p>
            <a:pPr eaLnBrk="1" hangingPunct="1">
              <a:lnSpc>
                <a:spcPct val="90000"/>
              </a:lnSpc>
            </a:pPr>
            <a:r>
              <a:rPr lang="en-US" altLang="en-US" sz="2600"/>
              <a:t>Ví dụ viết đoạn mã nhập vào kí tự cho đến khi gặp kí tự khoảng trắng .</a:t>
            </a:r>
          </a:p>
          <a:p>
            <a:pPr lvl="1" eaLnBrk="1" hangingPunct="1">
              <a:lnSpc>
                <a:spcPct val="90000"/>
              </a:lnSpc>
              <a:buFont typeface="Wingdings" panose="05000000000000000000" pitchFamily="2" charset="2"/>
              <a:buNone/>
            </a:pPr>
            <a:r>
              <a:rPr lang="en-US" altLang="en-US" sz="2200"/>
              <a:t>			MOV AH,1 	; đọc kí tự</a:t>
            </a:r>
          </a:p>
          <a:p>
            <a:pPr lvl="1" eaLnBrk="1" hangingPunct="1">
              <a:lnSpc>
                <a:spcPct val="90000"/>
              </a:lnSpc>
              <a:buFont typeface="Wingdings" panose="05000000000000000000" pitchFamily="2" charset="2"/>
              <a:buNone/>
            </a:pPr>
            <a:r>
              <a:rPr lang="en-US" altLang="en-US" sz="2200"/>
              <a:t>		REPEAT_:</a:t>
            </a:r>
          </a:p>
          <a:p>
            <a:pPr lvl="1" eaLnBrk="1" hangingPunct="1">
              <a:lnSpc>
                <a:spcPct val="90000"/>
              </a:lnSpc>
              <a:buFont typeface="Wingdings" panose="05000000000000000000" pitchFamily="2" charset="2"/>
              <a:buNone/>
            </a:pPr>
            <a:r>
              <a:rPr lang="en-US" altLang="en-US" sz="2200"/>
              <a:t>			INT 21h	; kí tự ở AL</a:t>
            </a:r>
          </a:p>
          <a:p>
            <a:pPr lvl="1" eaLnBrk="1" hangingPunct="1">
              <a:lnSpc>
                <a:spcPct val="90000"/>
              </a:lnSpc>
              <a:buFont typeface="Wingdings" panose="05000000000000000000" pitchFamily="2" charset="2"/>
              <a:buNone/>
            </a:pPr>
            <a:r>
              <a:rPr lang="en-US" altLang="en-US" sz="2200"/>
              <a:t>		;until</a:t>
            </a:r>
          </a:p>
          <a:p>
            <a:pPr lvl="1" eaLnBrk="1" hangingPunct="1">
              <a:lnSpc>
                <a:spcPct val="90000"/>
              </a:lnSpc>
              <a:buFont typeface="Wingdings" panose="05000000000000000000" pitchFamily="2" charset="2"/>
              <a:buNone/>
            </a:pPr>
            <a:r>
              <a:rPr lang="en-US" altLang="en-US" sz="2200"/>
              <a:t>			CMP AL,’ ‘ 	; AL=‘ ‘?</a:t>
            </a:r>
          </a:p>
          <a:p>
            <a:pPr lvl="1" eaLnBrk="1" hangingPunct="1">
              <a:lnSpc>
                <a:spcPct val="90000"/>
              </a:lnSpc>
              <a:buFont typeface="Wingdings" panose="05000000000000000000" pitchFamily="2" charset="2"/>
              <a:buNone/>
            </a:pPr>
            <a:r>
              <a:rPr lang="en-US" altLang="en-US" sz="2200"/>
              <a:t>			JNE REPEAT_</a:t>
            </a:r>
          </a:p>
          <a:p>
            <a:pPr lvl="1" eaLnBrk="1" hangingPunct="1">
              <a:lnSpc>
                <a:spcPct val="90000"/>
              </a:lnSpc>
              <a:buFont typeface="Wingdings" panose="05000000000000000000" pitchFamily="2" charset="2"/>
              <a:buNone/>
            </a:pPr>
            <a:r>
              <a:rPr lang="en-US" altLang="en-US" sz="2200"/>
              <a:t>			…		;các lệnh tiếp theo sau vòng lặp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402" y="990600"/>
            <a:ext cx="8059997" cy="3962400"/>
          </a:xfrm>
        </p:spPr>
        <p:txBody>
          <a:bodyPr>
            <a:noAutofit/>
          </a:bodyPr>
          <a:lstStyle/>
          <a:p>
            <a:pPr marL="342900" indent="-342900" algn="just">
              <a:spcBef>
                <a:spcPts val="300"/>
              </a:spcBef>
              <a:spcAft>
                <a:spcPts val="300"/>
              </a:spcAft>
              <a:buFont typeface="Wingdings" panose="05000000000000000000" pitchFamily="2" charset="2"/>
              <a:buChar char="Ø"/>
            </a:pPr>
            <a:r>
              <a:rPr lang="en-US">
                <a:solidFill>
                  <a:schemeClr val="accent2">
                    <a:lumMod val="50000"/>
                  </a:schemeClr>
                </a:solidFill>
                <a:latin typeface="Times New Roman" panose="02020603050405020304" pitchFamily="18" charset="0"/>
                <a:cs typeface="Times New Roman" panose="02020603050405020304" pitchFamily="18" charset="0"/>
              </a:rPr>
              <a:t> [Nhãn lệnh:] là một dãy các kí tự đứng trước câu lệnh, nó được chỉ định thay thế cho địa chỉ của câu lệnh trong các đoạn lệnh lặp, rẽ nhánh …</a:t>
            </a:r>
          </a:p>
          <a:p>
            <a:pPr marL="342900" indent="-342900" algn="just">
              <a:spcBef>
                <a:spcPts val="300"/>
              </a:spcBef>
              <a:spcAft>
                <a:spcPts val="300"/>
              </a:spcAft>
              <a:buFont typeface="Wingdings" panose="05000000000000000000" pitchFamily="2" charset="2"/>
              <a:buChar char="Ø"/>
            </a:pPr>
            <a:r>
              <a:rPr lang="en-US">
                <a:solidFill>
                  <a:schemeClr val="accent2">
                    <a:lumMod val="50000"/>
                  </a:schemeClr>
                </a:solidFill>
                <a:latin typeface="Times New Roman" panose="02020603050405020304" pitchFamily="18" charset="0"/>
                <a:cs typeface="Times New Roman" panose="02020603050405020304" pitchFamily="18" charset="0"/>
              </a:rPr>
              <a:t> &lt;Tên lệnh&gt; là một trong các lệnh thuộc tập lệnh hợp ngữ (lệnh gợi nhớ) của vi xử lý trên máy tính thực hiện lệnh này</a:t>
            </a:r>
          </a:p>
          <a:p>
            <a:pPr marL="342900" indent="-342900" algn="just">
              <a:spcBef>
                <a:spcPts val="300"/>
              </a:spcBef>
              <a:spcAft>
                <a:spcPts val="300"/>
              </a:spcAft>
              <a:buFont typeface="Wingdings" panose="05000000000000000000" pitchFamily="2" charset="2"/>
              <a:buChar char="Ø"/>
            </a:pPr>
            <a:r>
              <a:rPr lang="en-US">
                <a:solidFill>
                  <a:schemeClr val="accent2">
                    <a:lumMod val="50000"/>
                  </a:schemeClr>
                </a:solidFill>
                <a:latin typeface="Times New Roman" panose="02020603050405020304" pitchFamily="18" charset="0"/>
                <a:cs typeface="Times New Roman" panose="02020603050405020304" pitchFamily="18" charset="0"/>
              </a:rPr>
              <a:t> &lt;Toán hạng&gt; là đối tượng mà lệnh tác động vào</a:t>
            </a:r>
          </a:p>
          <a:p>
            <a:pPr marL="342900" indent="-342900" algn="just">
              <a:spcBef>
                <a:spcPts val="300"/>
              </a:spcBef>
              <a:spcAft>
                <a:spcPts val="300"/>
              </a:spcAft>
              <a:buFont typeface="Wingdings" panose="05000000000000000000" pitchFamily="2" charset="2"/>
              <a:buChar char="Ø"/>
            </a:pPr>
            <a:r>
              <a:rPr lang="en-US">
                <a:solidFill>
                  <a:schemeClr val="accent2">
                    <a:lumMod val="50000"/>
                  </a:schemeClr>
                </a:solidFill>
                <a:latin typeface="Times New Roman" panose="02020603050405020304" pitchFamily="18" charset="0"/>
                <a:cs typeface="Times New Roman" panose="02020603050405020304" pitchFamily="18" charset="0"/>
              </a:rPr>
              <a:t> [;Chú thích] dung để làm rõ ý nghĩa của câu lệnh nếu cần, và không được dịch sang mã máy</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8</a:t>
            </a:fld>
            <a:endParaRPr lang="en-US"/>
          </a:p>
        </p:txBody>
      </p:sp>
    </p:spTree>
    <p:extLst>
      <p:ext uri="{BB962C8B-B14F-4D97-AF65-F5344CB8AC3E}">
        <p14:creationId xmlns:p14="http://schemas.microsoft.com/office/powerpoint/2010/main" val="38958883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C3FE4-27F9-40A2-9750-3625D1D88190}"/>
              </a:ext>
            </a:extLst>
          </p:cNvPr>
          <p:cNvSpPr>
            <a:spLocks noGrp="1"/>
          </p:cNvSpPr>
          <p:nvPr>
            <p:ph type="title"/>
          </p:nvPr>
        </p:nvSpPr>
        <p:spPr>
          <a:xfrm>
            <a:off x="914400" y="187040"/>
            <a:ext cx="6296025" cy="553998"/>
          </a:xfrm>
        </p:spPr>
        <p:txBody>
          <a:bodyPr/>
          <a:lstStyle/>
          <a:p>
            <a:r>
              <a:rPr lang="en-US" sz="1800"/>
              <a:t>Bài 1: Viết chương trình hiện ra câu “Hello Assembly”</a:t>
            </a:r>
            <a:br>
              <a:rPr lang="en-US" sz="1800"/>
            </a:br>
            <a:endParaRPr lang="en-US" sz="1800"/>
          </a:p>
        </p:txBody>
      </p:sp>
      <p:pic>
        <p:nvPicPr>
          <p:cNvPr id="4" name="Picture 3">
            <a:extLst>
              <a:ext uri="{FF2B5EF4-FFF2-40B4-BE49-F238E27FC236}">
                <a16:creationId xmlns:a16="http://schemas.microsoft.com/office/drawing/2014/main" xmlns="" id="{F3C893E8-843B-4169-A468-48BBCF49A293}"/>
              </a:ext>
            </a:extLst>
          </p:cNvPr>
          <p:cNvPicPr>
            <a:picLocks noChangeAspect="1"/>
          </p:cNvPicPr>
          <p:nvPr/>
        </p:nvPicPr>
        <p:blipFill>
          <a:blip r:embed="rId2"/>
          <a:stretch>
            <a:fillRect/>
          </a:stretch>
        </p:blipFill>
        <p:spPr>
          <a:xfrm>
            <a:off x="547686" y="594010"/>
            <a:ext cx="8048625" cy="6076950"/>
          </a:xfrm>
          <a:prstGeom prst="rect">
            <a:avLst/>
          </a:prstGeom>
        </p:spPr>
      </p:pic>
    </p:spTree>
    <p:extLst>
      <p:ext uri="{BB962C8B-B14F-4D97-AF65-F5344CB8AC3E}">
        <p14:creationId xmlns:p14="http://schemas.microsoft.com/office/powerpoint/2010/main" val="41686159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D81B3-11DD-46A5-894A-348B309DA95D}"/>
              </a:ext>
            </a:extLst>
          </p:cNvPr>
          <p:cNvSpPr>
            <a:spLocks noGrp="1"/>
          </p:cNvSpPr>
          <p:nvPr>
            <p:ph type="title"/>
          </p:nvPr>
        </p:nvSpPr>
        <p:spPr>
          <a:xfrm>
            <a:off x="609600" y="228600"/>
            <a:ext cx="7608955" cy="646331"/>
          </a:xfrm>
        </p:spPr>
        <p:txBody>
          <a:bodyPr/>
          <a:lstStyle/>
          <a:p>
            <a:r>
              <a:rPr lang="en-US" sz="1400"/>
              <a:t> Bài 2: Viết chương trình hiện ra hai câu “Chao mung ban den voi Assembly” “Assembly that de!”. Mỗi câu trên một dòng.</a:t>
            </a:r>
            <a:br>
              <a:rPr lang="en-US" sz="1400"/>
            </a:br>
            <a:endParaRPr lang="en-US" sz="1400"/>
          </a:p>
        </p:txBody>
      </p:sp>
      <p:pic>
        <p:nvPicPr>
          <p:cNvPr id="4" name="Picture 3">
            <a:extLst>
              <a:ext uri="{FF2B5EF4-FFF2-40B4-BE49-F238E27FC236}">
                <a16:creationId xmlns:a16="http://schemas.microsoft.com/office/drawing/2014/main" xmlns="" id="{80129B11-D951-4B6F-B165-F2A29BBE32D2}"/>
              </a:ext>
            </a:extLst>
          </p:cNvPr>
          <p:cNvPicPr>
            <a:picLocks noChangeAspect="1"/>
          </p:cNvPicPr>
          <p:nvPr/>
        </p:nvPicPr>
        <p:blipFill>
          <a:blip r:embed="rId2"/>
          <a:stretch>
            <a:fillRect/>
          </a:stretch>
        </p:blipFill>
        <p:spPr>
          <a:xfrm>
            <a:off x="309561" y="1143000"/>
            <a:ext cx="8524875" cy="2724150"/>
          </a:xfrm>
          <a:prstGeom prst="rect">
            <a:avLst/>
          </a:prstGeom>
        </p:spPr>
      </p:pic>
    </p:spTree>
    <p:extLst>
      <p:ext uri="{BB962C8B-B14F-4D97-AF65-F5344CB8AC3E}">
        <p14:creationId xmlns:p14="http://schemas.microsoft.com/office/powerpoint/2010/main" val="16507744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B43EB-EF7C-40ED-9E35-1C3DC1C8AAED}"/>
              </a:ext>
            </a:extLst>
          </p:cNvPr>
          <p:cNvSpPr>
            <a:spLocks noGrp="1"/>
          </p:cNvSpPr>
          <p:nvPr>
            <p:ph type="title"/>
          </p:nvPr>
        </p:nvSpPr>
        <p:spPr>
          <a:xfrm>
            <a:off x="609600" y="335518"/>
            <a:ext cx="7543800" cy="738664"/>
          </a:xfrm>
        </p:spPr>
        <p:txBody>
          <a:bodyPr/>
          <a:lstStyle/>
          <a:p>
            <a:r>
              <a:rPr lang="en-US" sz="1600"/>
              <a:t>Bài 3: Viết chương trình yêu cầu nhập một ký tự và xuất ra màn hình ký tự vừa nhập</a:t>
            </a:r>
            <a:br>
              <a:rPr lang="en-US" sz="1600"/>
            </a:br>
            <a:endParaRPr lang="en-US" sz="1600"/>
          </a:p>
        </p:txBody>
      </p:sp>
      <p:pic>
        <p:nvPicPr>
          <p:cNvPr id="5" name="Picture 4">
            <a:extLst>
              <a:ext uri="{FF2B5EF4-FFF2-40B4-BE49-F238E27FC236}">
                <a16:creationId xmlns:a16="http://schemas.microsoft.com/office/drawing/2014/main" xmlns="" id="{C5F55048-E4AF-4754-9004-5D550451CBB6}"/>
              </a:ext>
            </a:extLst>
          </p:cNvPr>
          <p:cNvPicPr>
            <a:picLocks noChangeAspect="1"/>
          </p:cNvPicPr>
          <p:nvPr/>
        </p:nvPicPr>
        <p:blipFill>
          <a:blip r:embed="rId2"/>
          <a:stretch>
            <a:fillRect/>
          </a:stretch>
        </p:blipFill>
        <p:spPr>
          <a:xfrm>
            <a:off x="495300" y="704850"/>
            <a:ext cx="8153400" cy="5448300"/>
          </a:xfrm>
          <a:prstGeom prst="rect">
            <a:avLst/>
          </a:prstGeom>
        </p:spPr>
      </p:pic>
    </p:spTree>
    <p:extLst>
      <p:ext uri="{BB962C8B-B14F-4D97-AF65-F5344CB8AC3E}">
        <p14:creationId xmlns:p14="http://schemas.microsoft.com/office/powerpoint/2010/main" val="2660842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1B19A-0CC0-4ADA-8550-3D5CE7C0CDC4}"/>
              </a:ext>
            </a:extLst>
          </p:cNvPr>
          <p:cNvSpPr>
            <a:spLocks noGrp="1"/>
          </p:cNvSpPr>
          <p:nvPr>
            <p:ph type="title"/>
          </p:nvPr>
        </p:nvSpPr>
        <p:spPr>
          <a:xfrm>
            <a:off x="609600" y="210470"/>
            <a:ext cx="7467600" cy="276999"/>
          </a:xfrm>
        </p:spPr>
        <p:txBody>
          <a:bodyPr/>
          <a:lstStyle/>
          <a:p>
            <a:r>
              <a:rPr lang="en-US" sz="1800"/>
              <a:t>Bài 4: Viết chương nhập vào một ký tự. Chuyển ký tự đó sang ký tự hoa</a:t>
            </a:r>
          </a:p>
        </p:txBody>
      </p:sp>
      <p:pic>
        <p:nvPicPr>
          <p:cNvPr id="4" name="Picture 3">
            <a:extLst>
              <a:ext uri="{FF2B5EF4-FFF2-40B4-BE49-F238E27FC236}">
                <a16:creationId xmlns:a16="http://schemas.microsoft.com/office/drawing/2014/main" xmlns="" id="{5E3C762C-7352-43C3-9680-9BFD9D030F5D}"/>
              </a:ext>
            </a:extLst>
          </p:cNvPr>
          <p:cNvPicPr>
            <a:picLocks noChangeAspect="1"/>
          </p:cNvPicPr>
          <p:nvPr/>
        </p:nvPicPr>
        <p:blipFill>
          <a:blip r:embed="rId2"/>
          <a:stretch>
            <a:fillRect/>
          </a:stretch>
        </p:blipFill>
        <p:spPr>
          <a:xfrm>
            <a:off x="523875" y="876300"/>
            <a:ext cx="8096250" cy="5105400"/>
          </a:xfrm>
          <a:prstGeom prst="rect">
            <a:avLst/>
          </a:prstGeom>
        </p:spPr>
      </p:pic>
    </p:spTree>
    <p:extLst>
      <p:ext uri="{BB962C8B-B14F-4D97-AF65-F5344CB8AC3E}">
        <p14:creationId xmlns:p14="http://schemas.microsoft.com/office/powerpoint/2010/main" val="42857121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7BE68-6FAD-4F07-A660-90DCB0B3EE2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623787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1800" y="1524000"/>
            <a:ext cx="2557461" cy="3193646"/>
          </a:xfrm>
          <a:prstGeom prst="rect">
            <a:avLst/>
          </a:prstGeom>
          <a:blipFill>
            <a:blip r:embed="rId2" cstate="print"/>
            <a:stretch>
              <a:fillRect/>
            </a:stretch>
          </a:blipFill>
        </p:spPr>
        <p:txBody>
          <a:bodyPr wrap="square" lIns="0" tIns="0" rIns="0" bIns="0" rtlCol="0"/>
          <a:lstStyle/>
          <a:p>
            <a:endParaRPr/>
          </a:p>
        </p:txBody>
      </p:sp>
      <p:pic>
        <p:nvPicPr>
          <p:cNvPr id="4" name="Picture 3" descr="Kết quả hình ảnh cho utt">
            <a:extLst>
              <a:ext uri="{FF2B5EF4-FFF2-40B4-BE49-F238E27FC236}">
                <a16:creationId xmlns:a16="http://schemas.microsoft.com/office/drawing/2014/main" xmlns="" id="{98E0F8EA-3065-45E8-97AA-5A739DE33A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345" y="0"/>
            <a:ext cx="668655" cy="455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8" y="1066800"/>
            <a:ext cx="8234681" cy="2723515"/>
          </a:xfrm>
        </p:spPr>
        <p:txBody>
          <a:bodyPr/>
          <a:lstStyle/>
          <a:p>
            <a:r>
              <a:rPr lang="en-US"/>
              <a:t> Ví dụ:</a:t>
            </a:r>
          </a:p>
          <a:p>
            <a:pPr marL="0" indent="0">
              <a:buNone/>
            </a:pPr>
            <a:r>
              <a:rPr lang="en-US"/>
              <a:t>	</a:t>
            </a:r>
            <a:r>
              <a:rPr lang="en-US">
                <a:solidFill>
                  <a:schemeClr val="bg2">
                    <a:lumMod val="50000"/>
                  </a:schemeClr>
                </a:solidFill>
              </a:rPr>
              <a:t>LenhVD: MOV AX, BX   </a:t>
            </a:r>
            <a:r>
              <a:rPr lang="en-US"/>
              <a:t>;dat gia tri thanh ghi BX vao thanh ghi AX</a:t>
            </a:r>
          </a:p>
          <a:p>
            <a:pPr marL="0" indent="0">
              <a:buNone/>
            </a:pPr>
            <a:r>
              <a:rPr lang="en-US">
                <a:solidFill>
                  <a:schemeClr val="bg2">
                    <a:lumMod val="50000"/>
                  </a:schemeClr>
                </a:solidFill>
              </a:rPr>
              <a:t>	ADD CL, Spt</a:t>
            </a:r>
          </a:p>
          <a:p>
            <a:pPr marL="0" indent="0">
              <a:buNone/>
            </a:pPr>
            <a:r>
              <a:rPr lang="en-US">
                <a:solidFill>
                  <a:schemeClr val="bg2">
                    <a:lumMod val="50000"/>
                  </a:schemeClr>
                </a:solidFill>
              </a:rPr>
              <a:t>	IMUL AX, BX, 20</a:t>
            </a:r>
          </a:p>
        </p:txBody>
      </p:sp>
      <p:sp>
        <p:nvSpPr>
          <p:cNvPr id="4" name="Slide Number Placeholder 3"/>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13E31D-E2AB-40D1-8B51-AFA5AFEF393A}" type="slidenum">
              <a:rPr lang="en-US" smtClean="0"/>
              <a:pPr/>
              <a:t>9</a:t>
            </a:fld>
            <a:endParaRPr lang="en-US"/>
          </a:p>
        </p:txBody>
      </p:sp>
    </p:spTree>
    <p:extLst>
      <p:ext uri="{BB962C8B-B14F-4D97-AF65-F5344CB8AC3E}">
        <p14:creationId xmlns:p14="http://schemas.microsoft.com/office/powerpoint/2010/main" val="139952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1376</TotalTime>
  <Words>3124</Words>
  <Application>Microsoft Office PowerPoint</Application>
  <PresentationFormat>On-screen Show (4:3)</PresentationFormat>
  <Paragraphs>899</Paragraphs>
  <Slides>85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Tahoma</vt:lpstr>
      <vt:lpstr>Times New Roman</vt:lpstr>
      <vt:lpstr>Verdana</vt:lpstr>
      <vt:lpstr>VNI-Times</vt:lpstr>
      <vt:lpstr>Wingdings</vt:lpstr>
      <vt:lpstr>Office Theme</vt:lpstr>
      <vt:lpstr>Chương 4 Bộ xử lý trung tâm (CPU)</vt:lpstr>
      <vt:lpstr>4.6. Ngôn ngữ ASSEMBLY</vt:lpstr>
      <vt:lpstr>PowerPoint Presentation</vt:lpstr>
      <vt:lpstr>PowerPoint Presentation</vt:lpstr>
      <vt:lpstr>1. Khái niệm</vt:lpstr>
      <vt:lpstr>PowerPoint Presentation</vt:lpstr>
      <vt:lpstr>2. Khuôn dạng chỉ thị ngôn ngữ ASSEMBLY</vt:lpstr>
      <vt:lpstr>PowerPoint Presentation</vt:lpstr>
      <vt:lpstr>PowerPoint Presentation</vt:lpstr>
      <vt:lpstr>PowerPoint Presentation</vt:lpstr>
      <vt:lpstr>Dữ liệu của chương trình</vt:lpstr>
      <vt:lpstr>PowerPoint Presentation</vt:lpstr>
      <vt:lpstr>PowerPoint Presentation</vt:lpstr>
      <vt:lpstr>PowerPoint Presentation</vt:lpstr>
      <vt:lpstr>Cấu trúc chung của chương trình hợp ngữ:</vt:lpstr>
      <vt:lpstr>PowerPoint Presentation</vt:lpstr>
      <vt:lpstr>PowerPoint Presentation</vt:lpstr>
      <vt:lpstr>PowerPoint Presentation</vt:lpstr>
      <vt:lpstr>PowerPoint Presentation</vt:lpstr>
      <vt:lpstr>3. So sánh ngôn ngữ Assembly và ngôn ngữ bậc cao:</vt:lpstr>
      <vt:lpstr>Chuyển ngôn ngữ cấp cao thành ngôn ngữ ASM </vt:lpstr>
      <vt:lpstr>4. Một số lệnh cơ bản</vt:lpstr>
      <vt:lpstr>PowerPoint Presentation</vt:lpstr>
      <vt:lpstr>Cấu trúc rẽ nhánh </vt:lpstr>
      <vt:lpstr>Ví dụ 1: Thay thế giá trị trên AX bằng giá trị tuyệt đối của nó </vt:lpstr>
      <vt:lpstr>Ví dụ 2: giả sử AL và BL chứa ASCII code của 1 ký tự .Hãy xuất ra màn hình ký tự trước ( theo thứ tự ký tự ) </vt:lpstr>
      <vt:lpstr>Rẽ nhánh nhiều hướng</vt:lpstr>
      <vt:lpstr>Ví dụ</vt:lpstr>
      <vt:lpstr>Cài đặt</vt:lpstr>
      <vt:lpstr>Rẽ nhánh với một tổ hợp các điều kiện </vt:lpstr>
      <vt:lpstr>Ví dụ 1: Đọc một ký tự và nếu nó là ký tự hoa thì in nó ra màn hình </vt:lpstr>
      <vt:lpstr>Cài đặt</vt:lpstr>
      <vt:lpstr>Ví dụ 2: Đọc một ký tự , nếu ký tự đó là ‘Y’ hoặc ‘y’ thì  in nó lên màn hình , ngược lại thì  kết thúc chương trình . </vt:lpstr>
      <vt:lpstr>Cài đặt</vt:lpstr>
      <vt:lpstr>Cấu trúc lặp </vt:lpstr>
      <vt:lpstr>Vòng FOR </vt:lpstr>
      <vt:lpstr>Ví dụ : Dùng vòng lặp in ra 1 hàng 80 dấu ‘*’ </vt:lpstr>
      <vt:lpstr>Vòng WHILE </vt:lpstr>
      <vt:lpstr>Ví dụ : Viết đoạn mã để đếm số ký tự  được nhập vào trên cùng một hàng .</vt:lpstr>
      <vt:lpstr>Các lệnh vào ra</vt:lpstr>
      <vt:lpstr>Các lệnh vào ra (tiếp)</vt:lpstr>
      <vt:lpstr>Lập trình Assembly cho 80x86</vt:lpstr>
      <vt:lpstr>Minh họa trên BXL x86</vt:lpstr>
      <vt:lpstr>Emu8086</vt:lpstr>
      <vt:lpstr>Khung của chương trình hợp ngữ</vt:lpstr>
      <vt:lpstr>Vi dụ</vt:lpstr>
      <vt:lpstr>Nhắc lại phương pháp định địa chỉ</vt:lpstr>
      <vt:lpstr>Thanh ghi CPU 8086</vt:lpstr>
      <vt:lpstr>Thanh ghi đa dụng</vt:lpstr>
      <vt:lpstr>Thanh ghi cờ (Flag)</vt:lpstr>
      <vt:lpstr>Ảnh hưởng các lệnh đến cờ</vt:lpstr>
      <vt:lpstr>PowerPoint Presentation</vt:lpstr>
      <vt:lpstr>PowerPoint Presentation</vt:lpstr>
      <vt:lpstr>Lệnh nhập xuất chuỗi kí tự</vt:lpstr>
      <vt:lpstr>Program Segment Prefix ( PSP )</vt:lpstr>
      <vt:lpstr>Chương trình nhập ký tự thường đổi thành ký tự hoa</vt:lpstr>
      <vt:lpstr>PowerPoint Presentation</vt:lpstr>
      <vt:lpstr>PowerPoint Presentation</vt:lpstr>
      <vt:lpstr>Lệnh sử dụng stack</vt:lpstr>
      <vt:lpstr>Lệnh sử dụng stack (tiếp theo)</vt:lpstr>
      <vt:lpstr>Lệnh XLAT </vt:lpstr>
      <vt:lpstr>Lệnh XLAT (tiếp theo)</vt:lpstr>
      <vt:lpstr>Các lệnh điều khiển</vt:lpstr>
      <vt:lpstr>Ví dụ về lệnh nhảy</vt:lpstr>
      <vt:lpstr>Nhảy có điều kiện</vt:lpstr>
      <vt:lpstr>Các lệnh nhảy có dấu</vt:lpstr>
      <vt:lpstr>Các lệnh nhảy không dấu</vt:lpstr>
      <vt:lpstr>Các lệnh nhảy 1 cờ</vt:lpstr>
      <vt:lpstr>Lệnh CMP</vt:lpstr>
      <vt:lpstr>Lệnh JMP</vt:lpstr>
      <vt:lpstr>Biểu diễn ngôn ngữ cấp cao</vt:lpstr>
      <vt:lpstr>Biểu diễn ngôn ngữ cấp cao (tt)</vt:lpstr>
      <vt:lpstr>Biểu diễn ngôn ngữ cấp cao (tt)</vt:lpstr>
      <vt:lpstr>Biểu diễn ngôn ngữ cấp cao (tt)</vt:lpstr>
      <vt:lpstr>PowerPoint Presentation</vt:lpstr>
      <vt:lpstr>Biểu diễn ngôn ngữ cấp cao (tt)</vt:lpstr>
      <vt:lpstr>Cấu trúc lặp FOR (tt)</vt:lpstr>
      <vt:lpstr>Biểu diễn ngôn ngữ cấp cao (tt)</vt:lpstr>
      <vt:lpstr>Biểu diễn ngôn ngữ cấp cao (tt)</vt:lpstr>
      <vt:lpstr>Bài 1: Viết chương trình hiện ra câu “Hello Assembly” </vt:lpstr>
      <vt:lpstr> Bài 2: Viết chương trình hiện ra hai câu “Chao mung ban den voi Assembly” “Assembly that de!”. Mỗi câu trên một dòng. </vt:lpstr>
      <vt:lpstr>Bài 3: Viết chương trình yêu cầu nhập một ký tự và xuất ra màn hình ký tự vừa nhập </vt:lpstr>
      <vt:lpstr>Bài 4: Viết chương nhập vào một ký tự. Chuyển ký tự đó sang ký tự hoa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RECOGNITION FOR OBSTACLE AVOIDANCE IN MOBILE ROBOT</dc:title>
  <dc:creator>Admin</dc:creator>
  <cp:lastModifiedBy>Le Thanh Tan</cp:lastModifiedBy>
  <cp:revision>40</cp:revision>
  <dcterms:created xsi:type="dcterms:W3CDTF">2020-05-03T10:13:25Z</dcterms:created>
  <dcterms:modified xsi:type="dcterms:W3CDTF">2020-11-10T01:08:43Z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2015-10-20T00:00:00Z</vt:filetime>
  </property>
  <property fmtid="{D5CDD505-2E9C-101B-9397-08002B2CF9AE}" pid="3" name="Creator">
    <vt:lpwstr>Acrobat PDFMaker 10.1 for PowerPoint</vt:lpwstr>
  </property>
  <property fmtid="{D5CDD505-2E9C-101B-9397-08002B2CF9AE}" pid="4" name="LastSaved">
    <vt:filetime>2020-05-03T00:00:00Z</vt:filetime>
  </property>
</Properties>
</file>