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0"/>
  </p:notesMasterIdLst>
  <p:handoutMasterIdLst>
    <p:handoutMasterId r:id="rId71"/>
  </p:handoutMasterIdLst>
  <p:sldIdLst>
    <p:sldId id="312" r:id="rId2"/>
    <p:sldId id="708" r:id="rId3"/>
    <p:sldId id="705" r:id="rId4"/>
    <p:sldId id="706" r:id="rId5"/>
    <p:sldId id="412" r:id="rId6"/>
    <p:sldId id="595" r:id="rId7"/>
    <p:sldId id="401" r:id="rId8"/>
    <p:sldId id="268" r:id="rId9"/>
    <p:sldId id="413" r:id="rId10"/>
    <p:sldId id="267" r:id="rId11"/>
    <p:sldId id="475" r:id="rId12"/>
    <p:sldId id="433" r:id="rId13"/>
    <p:sldId id="704" r:id="rId14"/>
    <p:sldId id="497" r:id="rId15"/>
    <p:sldId id="498" r:id="rId16"/>
    <p:sldId id="514" r:id="rId17"/>
    <p:sldId id="515" r:id="rId18"/>
    <p:sldId id="499" r:id="rId19"/>
    <p:sldId id="500" r:id="rId20"/>
    <p:sldId id="501" r:id="rId21"/>
    <p:sldId id="502" r:id="rId22"/>
    <p:sldId id="503" r:id="rId23"/>
    <p:sldId id="504" r:id="rId24"/>
    <p:sldId id="505" r:id="rId25"/>
    <p:sldId id="506" r:id="rId26"/>
    <p:sldId id="507" r:id="rId27"/>
    <p:sldId id="508" r:id="rId28"/>
    <p:sldId id="509" r:id="rId29"/>
    <p:sldId id="510" r:id="rId30"/>
    <p:sldId id="511" r:id="rId31"/>
    <p:sldId id="512" r:id="rId32"/>
    <p:sldId id="513" r:id="rId33"/>
    <p:sldId id="516" r:id="rId34"/>
    <p:sldId id="517" r:id="rId35"/>
    <p:sldId id="518" r:id="rId36"/>
    <p:sldId id="519" r:id="rId37"/>
    <p:sldId id="520" r:id="rId38"/>
    <p:sldId id="279" r:id="rId39"/>
    <p:sldId id="707" r:id="rId40"/>
    <p:sldId id="310" r:id="rId41"/>
    <p:sldId id="440" r:id="rId42"/>
    <p:sldId id="439" r:id="rId43"/>
    <p:sldId id="313" r:id="rId44"/>
    <p:sldId id="314" r:id="rId45"/>
    <p:sldId id="315" r:id="rId46"/>
    <p:sldId id="316" r:id="rId47"/>
    <p:sldId id="317" r:id="rId48"/>
    <p:sldId id="318" r:id="rId49"/>
    <p:sldId id="320" r:id="rId50"/>
    <p:sldId id="319" r:id="rId51"/>
    <p:sldId id="321" r:id="rId52"/>
    <p:sldId id="709" r:id="rId53"/>
    <p:sldId id="710" r:id="rId54"/>
    <p:sldId id="712" r:id="rId55"/>
    <p:sldId id="714" r:id="rId56"/>
    <p:sldId id="715" r:id="rId57"/>
    <p:sldId id="716" r:id="rId58"/>
    <p:sldId id="717" r:id="rId59"/>
    <p:sldId id="718" r:id="rId60"/>
    <p:sldId id="719" r:id="rId61"/>
    <p:sldId id="720" r:id="rId62"/>
    <p:sldId id="721" r:id="rId63"/>
    <p:sldId id="722" r:id="rId64"/>
    <p:sldId id="723" r:id="rId65"/>
    <p:sldId id="724" r:id="rId66"/>
    <p:sldId id="725" r:id="rId67"/>
    <p:sldId id="727" r:id="rId68"/>
    <p:sldId id="728" r:id="rId69"/>
  </p:sldIdLst>
  <p:sldSz cx="9144000" cy="6858000" type="screen4x3"/>
  <p:notesSz cx="6858000" cy="9144000"/>
  <p:embeddedFontLst>
    <p:embeddedFont>
      <p:font typeface="Calibri" pitchFamily="34" charset="0"/>
      <p:regular r:id="rId72"/>
      <p:bold r:id="rId73"/>
      <p:italic r:id="rId74"/>
      <p:boldItalic r:id="rId75"/>
    </p:embeddedFont>
    <p:embeddedFont>
      <p:font typeface="Verdana" pitchFamily="34" charset="0"/>
      <p:regular r:id="rId76"/>
      <p:bold r:id="rId77"/>
      <p:italic r:id="rId78"/>
      <p:boldItalic r:id="rId7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2006B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504" autoAdjust="0"/>
  </p:normalViewPr>
  <p:slideViewPr>
    <p:cSldViewPr>
      <p:cViewPr>
        <p:scale>
          <a:sx n="66" d="100"/>
          <a:sy n="66" d="100"/>
        </p:scale>
        <p:origin x="-2010" y="-5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4.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32" tIns="45716" rIns="91432" bIns="45716" rtlCol="0"/>
          <a:lstStyle>
            <a:lvl1pPr algn="r">
              <a:defRPr sz="1200"/>
            </a:lvl1pPr>
          </a:lstStyle>
          <a:p>
            <a:fld id="{4CFE6D8E-492C-4857-A3EB-D994AB42C3AA}" type="datetimeFigureOut">
              <a:rPr lang="en-US" smtClean="0"/>
              <a:t>5/16/2022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32" tIns="45716" rIns="91432" bIns="45716"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32" tIns="45716" rIns="91432" bIns="45716" rtlCol="0" anchor="b"/>
          <a:lstStyle>
            <a:lvl1pPr algn="r">
              <a:defRPr sz="1200"/>
            </a:lvl1pPr>
          </a:lstStyle>
          <a:p>
            <a:fld id="{196C105E-2420-4305-908F-76C5FFA3D371}" type="slidenum">
              <a:rPr lang="en-US" smtClean="0"/>
              <a:t>‹#›</a:t>
            </a:fld>
            <a:endParaRPr lang="en-US"/>
          </a:p>
        </p:txBody>
      </p:sp>
    </p:spTree>
    <p:extLst>
      <p:ext uri="{BB962C8B-B14F-4D97-AF65-F5344CB8AC3E}">
        <p14:creationId xmlns:p14="http://schemas.microsoft.com/office/powerpoint/2010/main" val="8917950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2" tIns="45716" rIns="91432" bIns="45716" rtlCol="0"/>
          <a:lstStyle>
            <a:lvl1pPr algn="r">
              <a:defRPr sz="1200"/>
            </a:lvl1pPr>
          </a:lstStyle>
          <a:p>
            <a:fld id="{01557BE7-F6F6-4A0B-BAD9-58E94264678C}" type="datetimeFigureOut">
              <a:rPr lang="en-US" smtClean="0"/>
              <a:pPr/>
              <a:t>5/16/2022</a:t>
            </a:fld>
            <a:endParaRPr lang="en-US"/>
          </a:p>
        </p:txBody>
      </p:sp>
      <p:sp>
        <p:nvSpPr>
          <p:cNvPr id="4" name="Slide Image Placeholder 3"/>
          <p:cNvSpPr>
            <a:spLocks noGrp="1" noRot="1" noChangeAspect="1"/>
          </p:cNvSpPr>
          <p:nvPr>
            <p:ph type="sldImg" idx="2"/>
          </p:nvPr>
        </p:nvSpPr>
        <p:spPr>
          <a:xfrm>
            <a:off x="1144588" y="685800"/>
            <a:ext cx="4570412" cy="3429000"/>
          </a:xfrm>
          <a:prstGeom prst="rect">
            <a:avLst/>
          </a:prstGeom>
          <a:noFill/>
          <a:ln w="12700">
            <a:solidFill>
              <a:prstClr val="black"/>
            </a:solidFill>
          </a:ln>
        </p:spPr>
        <p:txBody>
          <a:bodyPr vert="horz" lIns="91432" tIns="45716" rIns="91432"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2" tIns="45716" rIns="91432"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32" tIns="45716" rIns="91432"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2" tIns="45716" rIns="91432" bIns="45716" rtlCol="0" anchor="b"/>
          <a:lstStyle>
            <a:lvl1pPr algn="r">
              <a:defRPr sz="1200"/>
            </a:lvl1pPr>
          </a:lstStyle>
          <a:p>
            <a:fld id="{1F59E9B6-98A3-46C9-B5FD-016F4A11D708}" type="slidenum">
              <a:rPr lang="en-US" smtClean="0"/>
              <a:pPr/>
              <a:t>‹#›</a:t>
            </a:fld>
            <a:endParaRPr lang="en-US"/>
          </a:p>
        </p:txBody>
      </p:sp>
    </p:spTree>
    <p:extLst>
      <p:ext uri="{BB962C8B-B14F-4D97-AF65-F5344CB8AC3E}">
        <p14:creationId xmlns:p14="http://schemas.microsoft.com/office/powerpoint/2010/main" val="29074866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327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327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3278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327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878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5012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9434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943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961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1D9E3-C620-4408-ACC8-40B5BF43A6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1D9E3-C620-4408-ACC8-40B5BF43A6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600200"/>
          </a:xfrm>
        </p:spPr>
        <p:txBody>
          <a:bodyPr>
            <a:noAutofit/>
          </a:bodyPr>
          <a:lstStyle/>
          <a:p>
            <a:r>
              <a:rPr lang="en-US" sz="5400" b="1" dirty="0" smtClean="0">
                <a:solidFill>
                  <a:srgbClr val="2006BA"/>
                </a:solidFill>
                <a:latin typeface="Arial" pitchFamily="34" charset="0"/>
                <a:cs typeface="Arial" pitchFamily="34" charset="0"/>
              </a:rPr>
              <a:t>THỰC HÀNH LẬP TRÌNH HỢP NGỮ TRÊN 8086</a:t>
            </a:r>
            <a:endParaRPr lang="en-US" sz="5400" b="1" dirty="0">
              <a:solidFill>
                <a:srgbClr val="2006BA"/>
              </a:solidFill>
              <a:latin typeface="Arial" pitchFamily="34" charset="0"/>
              <a:cs typeface="Arial" pitchFamily="34" charset="0"/>
            </a:endParaRPr>
          </a:p>
        </p:txBody>
      </p:sp>
      <p:sp>
        <p:nvSpPr>
          <p:cNvPr id="3" name="Title 1"/>
          <p:cNvSpPr txBox="1">
            <a:spLocks/>
          </p:cNvSpPr>
          <p:nvPr/>
        </p:nvSpPr>
        <p:spPr>
          <a:xfrm>
            <a:off x="1447800" y="141027"/>
            <a:ext cx="7467600" cy="10019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FF0000"/>
                </a:solidFill>
                <a:latin typeface="Arial" pitchFamily="34" charset="0"/>
                <a:cs typeface="Arial" pitchFamily="34" charset="0"/>
              </a:rPr>
              <a:t>HỌC VIỆN KỸ THUẬT MẬT MÃ</a:t>
            </a:r>
            <a:endParaRPr lang="en-US" sz="36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6200" y="1295400"/>
            <a:ext cx="8915400" cy="5562600"/>
          </a:xfrm>
        </p:spPr>
        <p:txBody>
          <a:bodyPr>
            <a:normAutofit fontScale="92500" lnSpcReduction="10000"/>
          </a:bodyPr>
          <a:lstStyle/>
          <a:p>
            <a:pPr>
              <a:buNone/>
            </a:pPr>
            <a:r>
              <a:rPr lang="en-US" sz="3500" b="1" dirty="0">
                <a:solidFill>
                  <a:srgbClr val="FF0000"/>
                </a:solidFill>
              </a:rPr>
              <a:t>2.3.3. Đơn vị thực hiện lệnh EU (Execution Unit)</a:t>
            </a:r>
          </a:p>
          <a:p>
            <a:pPr lvl="0" algn="just">
              <a:buFont typeface="Wingdings" pitchFamily="2" charset="2"/>
              <a:buChar char="v"/>
            </a:pPr>
            <a:r>
              <a:rPr lang="en-US" b="1" i="1" dirty="0" smtClean="0"/>
              <a:t> Chức năng:</a:t>
            </a:r>
            <a:r>
              <a:rPr lang="en-US" b="1" dirty="0" smtClean="0"/>
              <a:t> </a:t>
            </a:r>
            <a:r>
              <a:rPr lang="en-US" dirty="0" smtClean="0"/>
              <a:t>EU nhận mã lệnh và dữ liệu từ BIU, thực thi lệnh. Kết quả thực thi lệnh được chuyển ra bộ nhớ hoặc cổng vào/ra thông qua BIU.</a:t>
            </a:r>
          </a:p>
          <a:p>
            <a:pPr lvl="0" algn="just">
              <a:buFont typeface="Wingdings" pitchFamily="2" charset="2"/>
              <a:buChar char="v"/>
            </a:pPr>
            <a:r>
              <a:rPr lang="en-US" b="1" i="1" dirty="0" smtClean="0"/>
              <a:t>Các khối: </a:t>
            </a:r>
            <a:endParaRPr lang="en-US" dirty="0" smtClean="0"/>
          </a:p>
          <a:p>
            <a:pPr lvl="1" algn="just">
              <a:buFont typeface="Arial" pitchFamily="34" charset="0"/>
              <a:buChar char="•"/>
            </a:pPr>
            <a:r>
              <a:rPr lang="en-US" dirty="0" smtClean="0"/>
              <a:t>Các thanh ghi tạm thời: lưu mã lệnh, dữ liệu tạm thời tạm thời. Mã lệnh sau đó được đưa tới bộ giả mã để xác định lệnh.</a:t>
            </a:r>
          </a:p>
          <a:p>
            <a:pPr lvl="1" algn="just">
              <a:buFont typeface="Arial" pitchFamily="34" charset="0"/>
              <a:buChar char="•"/>
            </a:pPr>
            <a:r>
              <a:rPr lang="en-US" dirty="0" smtClean="0"/>
              <a:t>ALU: thực hiện các phép toán số học và logic</a:t>
            </a:r>
          </a:p>
          <a:p>
            <a:pPr lvl="1" algn="just">
              <a:buFont typeface="Arial" pitchFamily="34" charset="0"/>
              <a:buChar char="•"/>
            </a:pPr>
            <a:r>
              <a:rPr lang="en-US" dirty="0" smtClean="0"/>
              <a:t>Điều khiển EU: điều khiển quá trình thực hiện lệnh.</a:t>
            </a:r>
          </a:p>
          <a:p>
            <a:pPr lvl="1" algn="just">
              <a:buFont typeface="Arial" pitchFamily="34" charset="0"/>
              <a:buChar char="•"/>
            </a:pPr>
            <a:r>
              <a:rPr lang="en-US" dirty="0" smtClean="0"/>
              <a:t>8 thanh ghi 16 bit: </a:t>
            </a:r>
            <a:r>
              <a:rPr lang="en-US" b="1" dirty="0" smtClean="0">
                <a:solidFill>
                  <a:srgbClr val="2006BA"/>
                </a:solidFill>
              </a:rPr>
              <a:t>AX, BX, CX, DX, SP, BP, SI, DI </a:t>
            </a:r>
            <a:r>
              <a:rPr lang="en-US" dirty="0" smtClean="0"/>
              <a:t>và một thanh ghi cờ (</a:t>
            </a:r>
            <a:r>
              <a:rPr lang="en-US" b="1" dirty="0" smtClean="0">
                <a:solidFill>
                  <a:srgbClr val="2006BA"/>
                </a:solidFill>
              </a:rPr>
              <a:t>FR</a:t>
            </a:r>
            <a:r>
              <a:rPr lang="en-US" dirty="0" smtClean="0"/>
              <a:t>) (chức năng của các thanh ghi này sẽ đề </a:t>
            </a:r>
            <a:r>
              <a:rPr lang="en-US" dirty="0" err="1" smtClean="0"/>
              <a:t>cập</a:t>
            </a:r>
            <a:r>
              <a:rPr lang="en-US" dirty="0" smtClean="0"/>
              <a:t> </a:t>
            </a:r>
            <a:r>
              <a:rPr lang="en-US" dirty="0" err="1" smtClean="0"/>
              <a:t>sau</a:t>
            </a:r>
            <a:r>
              <a:rPr lang="en-US" dirty="0" smtClean="0"/>
              <a:t>)</a:t>
            </a:r>
          </a:p>
          <a:p>
            <a:pPr algn="just"/>
            <a:endParaRPr lang="en-US" dirty="0"/>
          </a:p>
        </p:txBody>
      </p:sp>
      <p:sp>
        <p:nvSpPr>
          <p:cNvPr id="8" name="Title 1"/>
          <p:cNvSpPr>
            <a:spLocks noGrp="1"/>
          </p:cNvSpPr>
          <p:nvPr>
            <p:ph type="title"/>
          </p:nvPr>
        </p:nvSpPr>
        <p:spPr>
          <a:xfrm>
            <a:off x="1519624" y="304800"/>
            <a:ext cx="7434351" cy="715962"/>
          </a:xfrm>
        </p:spPr>
        <p:txBody>
          <a:bodyPr>
            <a:normAutofit fontScale="90000"/>
          </a:bodyPr>
          <a:lstStyle/>
          <a:p>
            <a:r>
              <a:rPr lang="en-US" b="1" dirty="0" smtClean="0">
                <a:solidFill>
                  <a:srgbClr val="0070C0"/>
                </a:solidFill>
              </a:rPr>
              <a:t>1.2. KIẾN TRÚC BÊN TRONG 8086</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41437"/>
            <a:ext cx="8915400" cy="4754563"/>
          </a:xfrm>
        </p:spPr>
        <p:txBody>
          <a:bodyPr/>
          <a:lstStyle/>
          <a:p>
            <a:pPr marL="800100" lvl="3" indent="-342900" algn="just">
              <a:buFont typeface="Wingdings" pitchFamily="2" charset="2"/>
              <a:buChar char="v"/>
            </a:pPr>
            <a:r>
              <a:rPr lang="en-US" sz="2800" b="1" dirty="0" err="1" smtClean="0"/>
              <a:t>Các</a:t>
            </a:r>
            <a:r>
              <a:rPr lang="en-US" sz="2800" b="1" dirty="0" smtClean="0"/>
              <a:t> thanh ghi đoạn: </a:t>
            </a:r>
            <a:r>
              <a:rPr lang="en-US" sz="2800" b="1" dirty="0" smtClean="0">
                <a:solidFill>
                  <a:srgbClr val="2006BA"/>
                </a:solidFill>
              </a:rPr>
              <a:t>DS, CS, ES, SS </a:t>
            </a:r>
            <a:r>
              <a:rPr lang="en-US" sz="2800" b="1" dirty="0" smtClean="0"/>
              <a:t>(16 bit</a:t>
            </a:r>
            <a:r>
              <a:rPr lang="en-US" sz="3200" b="1" dirty="0" smtClean="0"/>
              <a:t>)</a:t>
            </a:r>
            <a:endParaRPr lang="en-US" sz="3200" dirty="0" smtClean="0"/>
          </a:p>
          <a:p>
            <a:pPr lvl="1" algn="just">
              <a:buFont typeface="Wingdings" pitchFamily="2" charset="2"/>
              <a:buChar char="v"/>
            </a:pPr>
            <a:r>
              <a:rPr lang="en-US" b="1" dirty="0" smtClean="0"/>
              <a:t>Các thanh ghi đa năng: </a:t>
            </a:r>
            <a:r>
              <a:rPr lang="en-US" b="1" dirty="0" smtClean="0">
                <a:solidFill>
                  <a:srgbClr val="FF0000"/>
                </a:solidFill>
              </a:rPr>
              <a:t>AX, BX, CX, DX </a:t>
            </a:r>
            <a:r>
              <a:rPr lang="en-US" b="1" dirty="0" smtClean="0"/>
              <a:t>(16 bit)</a:t>
            </a:r>
            <a:endParaRPr lang="en-US" dirty="0" smtClean="0"/>
          </a:p>
          <a:p>
            <a:pPr lvl="1" algn="just">
              <a:buFont typeface="Wingdings" pitchFamily="2" charset="2"/>
              <a:buChar char="v"/>
            </a:pPr>
            <a:r>
              <a:rPr lang="en-US" b="1" dirty="0" smtClean="0"/>
              <a:t>Các thanh ghi con trỏ và chỉ số: </a:t>
            </a:r>
            <a:r>
              <a:rPr lang="en-US" b="1" dirty="0" smtClean="0">
                <a:solidFill>
                  <a:schemeClr val="accent5">
                    <a:lumMod val="50000"/>
                  </a:schemeClr>
                </a:solidFill>
              </a:rPr>
              <a:t>IP, BP, SI, DI </a:t>
            </a:r>
            <a:r>
              <a:rPr lang="en-US" b="1" dirty="0" smtClean="0"/>
              <a:t>( 16 bit)</a:t>
            </a:r>
            <a:endParaRPr lang="en-US" dirty="0" smtClean="0"/>
          </a:p>
          <a:p>
            <a:pPr lvl="1" algn="just">
              <a:buFont typeface="Wingdings" pitchFamily="2" charset="2"/>
              <a:buChar char="v"/>
            </a:pPr>
            <a:r>
              <a:rPr lang="en-US" b="1" dirty="0" smtClean="0"/>
              <a:t>Thanh ghi cờ: 16 bit, nhưng có </a:t>
            </a:r>
            <a:r>
              <a:rPr lang="en-US" b="1" dirty="0" smtClean="0">
                <a:solidFill>
                  <a:srgbClr val="FF0000"/>
                </a:solidFill>
              </a:rPr>
              <a:t>9 bit </a:t>
            </a:r>
            <a:r>
              <a:rPr lang="en-US" b="1" dirty="0" smtClean="0"/>
              <a:t>được sử dụng</a:t>
            </a: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35920773"/>
              </p:ext>
            </p:extLst>
          </p:nvPr>
        </p:nvGraphicFramePr>
        <p:xfrm>
          <a:off x="152392" y="4726752"/>
          <a:ext cx="8915408" cy="1140648"/>
        </p:xfrm>
        <a:graphic>
          <a:graphicData uri="http://schemas.openxmlformats.org/drawingml/2006/table">
            <a:tbl>
              <a:tblPr/>
              <a:tblGrid>
                <a:gridCol w="557213"/>
                <a:gridCol w="557213"/>
                <a:gridCol w="557213"/>
                <a:gridCol w="557213"/>
                <a:gridCol w="557213"/>
                <a:gridCol w="557213"/>
                <a:gridCol w="557213"/>
                <a:gridCol w="557213"/>
                <a:gridCol w="557213"/>
                <a:gridCol w="557213"/>
                <a:gridCol w="557213"/>
                <a:gridCol w="557213"/>
                <a:gridCol w="557213"/>
                <a:gridCol w="557213"/>
                <a:gridCol w="557213"/>
                <a:gridCol w="557213"/>
              </a:tblGrid>
              <a:tr h="304800">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D15</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D14</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D13</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D12</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D11</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D10</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D9</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D8</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D7</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D6</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D5</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D4</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D3</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D2</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D1</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pPr>
                      <a:r>
                        <a:rPr lang="en-US" sz="1800" dirty="0">
                          <a:latin typeface="Arial" pitchFamily="34" charset="0"/>
                          <a:ea typeface="Times New Roman"/>
                          <a:cs typeface="Arial" pitchFamily="34" charset="0"/>
                        </a:rPr>
                        <a:t>D0</a:t>
                      </a:r>
                      <a:endParaRPr lang="en-US" sz="18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457200">
                <a:tc>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x</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x</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x</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x</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b="1" dirty="0">
                          <a:solidFill>
                            <a:schemeClr val="tx1"/>
                          </a:solidFill>
                          <a:latin typeface="Arial" pitchFamily="34" charset="0"/>
                          <a:ea typeface="Times New Roman"/>
                          <a:cs typeface="Arial" pitchFamily="34" charset="0"/>
                        </a:rPr>
                        <a:t>O</a:t>
                      </a:r>
                      <a:endParaRPr lang="en-US" sz="1800" b="1"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15000"/>
                        </a:lnSpc>
                        <a:spcBef>
                          <a:spcPts val="600"/>
                        </a:spcBef>
                        <a:spcAft>
                          <a:spcPts val="0"/>
                        </a:spcAft>
                      </a:pPr>
                      <a:r>
                        <a:rPr lang="en-US" sz="1800" b="1" dirty="0">
                          <a:solidFill>
                            <a:schemeClr val="tx1"/>
                          </a:solidFill>
                          <a:latin typeface="Arial" pitchFamily="34" charset="0"/>
                          <a:ea typeface="Times New Roman"/>
                          <a:cs typeface="Arial" pitchFamily="34" charset="0"/>
                        </a:rPr>
                        <a:t>D</a:t>
                      </a:r>
                      <a:endParaRPr lang="en-US" sz="1800" b="1"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Bef>
                          <a:spcPts val="600"/>
                        </a:spcBef>
                        <a:spcAft>
                          <a:spcPts val="0"/>
                        </a:spcAft>
                      </a:pPr>
                      <a:r>
                        <a:rPr lang="en-US" sz="1800" b="1" dirty="0">
                          <a:solidFill>
                            <a:schemeClr val="tx1"/>
                          </a:solidFill>
                          <a:latin typeface="Arial" pitchFamily="34" charset="0"/>
                          <a:ea typeface="Times New Roman"/>
                          <a:cs typeface="Arial" pitchFamily="34" charset="0"/>
                        </a:rPr>
                        <a:t>I</a:t>
                      </a:r>
                      <a:endParaRPr lang="en-US" sz="1800" b="1"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Bef>
                          <a:spcPts val="600"/>
                        </a:spcBef>
                        <a:spcAft>
                          <a:spcPts val="0"/>
                        </a:spcAft>
                      </a:pPr>
                      <a:r>
                        <a:rPr lang="en-US" sz="1800" b="1" dirty="0">
                          <a:solidFill>
                            <a:schemeClr val="tx1"/>
                          </a:solidFill>
                          <a:latin typeface="Arial" pitchFamily="34" charset="0"/>
                          <a:ea typeface="Times New Roman"/>
                          <a:cs typeface="Arial" pitchFamily="34" charset="0"/>
                        </a:rPr>
                        <a:t>T</a:t>
                      </a:r>
                      <a:endParaRPr lang="en-US" sz="1800" b="1"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Bef>
                          <a:spcPts val="600"/>
                        </a:spcBef>
                        <a:spcAft>
                          <a:spcPts val="0"/>
                        </a:spcAft>
                      </a:pPr>
                      <a:r>
                        <a:rPr lang="en-US" sz="1800" b="1" dirty="0">
                          <a:solidFill>
                            <a:schemeClr val="tx1"/>
                          </a:solidFill>
                          <a:latin typeface="Arial" pitchFamily="34" charset="0"/>
                          <a:ea typeface="Times New Roman"/>
                          <a:cs typeface="Arial" pitchFamily="34" charset="0"/>
                        </a:rPr>
                        <a:t>S</a:t>
                      </a:r>
                      <a:endParaRPr lang="en-US" sz="1800" b="1"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Bef>
                          <a:spcPts val="600"/>
                        </a:spcBef>
                        <a:spcAft>
                          <a:spcPts val="0"/>
                        </a:spcAft>
                      </a:pPr>
                      <a:r>
                        <a:rPr lang="en-US" sz="1800" b="1" dirty="0">
                          <a:solidFill>
                            <a:schemeClr val="tx1"/>
                          </a:solidFill>
                          <a:latin typeface="Arial" pitchFamily="34" charset="0"/>
                          <a:ea typeface="Times New Roman"/>
                          <a:cs typeface="Arial" pitchFamily="34" charset="0"/>
                        </a:rPr>
                        <a:t>Z</a:t>
                      </a:r>
                      <a:endParaRPr lang="en-US" sz="1800" b="1"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lnSpc>
                          <a:spcPct val="115000"/>
                        </a:lnSpc>
                        <a:spcBef>
                          <a:spcPts val="600"/>
                        </a:spcBef>
                        <a:spcAft>
                          <a:spcPts val="0"/>
                        </a:spcAft>
                      </a:pPr>
                      <a:r>
                        <a:rPr lang="en-US" sz="1800" dirty="0">
                          <a:solidFill>
                            <a:schemeClr val="tx1"/>
                          </a:solidFill>
                          <a:latin typeface="Arial" pitchFamily="34" charset="0"/>
                          <a:ea typeface="Times New Roman"/>
                          <a:cs typeface="Arial" pitchFamily="34" charset="0"/>
                        </a:rPr>
                        <a:t>x</a:t>
                      </a:r>
                      <a:endParaRPr lang="en-US" sz="1800"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b="1" dirty="0">
                          <a:solidFill>
                            <a:schemeClr val="tx1"/>
                          </a:solidFill>
                          <a:latin typeface="Arial" pitchFamily="34" charset="0"/>
                          <a:ea typeface="Times New Roman"/>
                          <a:cs typeface="Arial" pitchFamily="34" charset="0"/>
                        </a:rPr>
                        <a:t>A</a:t>
                      </a:r>
                      <a:endParaRPr lang="en-US" sz="1800" b="1"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Bef>
                          <a:spcPts val="600"/>
                        </a:spcBef>
                        <a:spcAft>
                          <a:spcPts val="0"/>
                        </a:spcAft>
                      </a:pPr>
                      <a:r>
                        <a:rPr lang="en-US" sz="1800" dirty="0">
                          <a:solidFill>
                            <a:schemeClr val="tx1"/>
                          </a:solidFill>
                          <a:latin typeface="Arial" pitchFamily="34" charset="0"/>
                          <a:ea typeface="Times New Roman"/>
                          <a:cs typeface="Arial" pitchFamily="34" charset="0"/>
                        </a:rPr>
                        <a:t>x</a:t>
                      </a:r>
                      <a:endParaRPr lang="en-US" sz="1800"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b="1" dirty="0">
                          <a:solidFill>
                            <a:schemeClr val="tx1"/>
                          </a:solidFill>
                          <a:latin typeface="Arial" pitchFamily="34" charset="0"/>
                          <a:ea typeface="Times New Roman"/>
                          <a:cs typeface="Arial" pitchFamily="34" charset="0"/>
                        </a:rPr>
                        <a:t>P</a:t>
                      </a:r>
                      <a:endParaRPr lang="en-US" sz="1800" b="1"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15000"/>
                        </a:lnSpc>
                        <a:spcBef>
                          <a:spcPts val="600"/>
                        </a:spcBef>
                        <a:spcAft>
                          <a:spcPts val="0"/>
                        </a:spcAft>
                      </a:pPr>
                      <a:r>
                        <a:rPr lang="en-US" sz="1800" dirty="0">
                          <a:solidFill>
                            <a:schemeClr val="tx1"/>
                          </a:solidFill>
                          <a:latin typeface="Arial" pitchFamily="34" charset="0"/>
                          <a:ea typeface="Times New Roman"/>
                          <a:cs typeface="Arial" pitchFamily="34" charset="0"/>
                        </a:rPr>
                        <a:t>x</a:t>
                      </a:r>
                      <a:endParaRPr lang="en-US" sz="1800"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b="1" dirty="0">
                          <a:solidFill>
                            <a:schemeClr val="tx1"/>
                          </a:solidFill>
                          <a:latin typeface="Arial" pitchFamily="34" charset="0"/>
                          <a:ea typeface="Times New Roman"/>
                          <a:cs typeface="Arial" pitchFamily="34" charset="0"/>
                        </a:rPr>
                        <a:t>C</a:t>
                      </a:r>
                      <a:endParaRPr lang="en-US" sz="1800" b="1" dirty="0">
                        <a:solidFill>
                          <a:schemeClr val="tx1"/>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r>
              <a:tr h="378648">
                <a:tc gridSpan="16">
                  <a:txBody>
                    <a:bodyPr/>
                    <a:lstStyle/>
                    <a:p>
                      <a:pPr algn="ctr">
                        <a:lnSpc>
                          <a:spcPct val="115000"/>
                        </a:lnSpc>
                        <a:spcBef>
                          <a:spcPts val="600"/>
                        </a:spcBef>
                        <a:spcAft>
                          <a:spcPts val="0"/>
                        </a:spcAft>
                      </a:pPr>
                      <a:endParaRPr lang="en-US" sz="1800" dirty="0">
                        <a:latin typeface="Arial" pitchFamily="34" charset="0"/>
                        <a:ea typeface="Calibri"/>
                        <a:cs typeface="Arial"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Title 1"/>
          <p:cNvSpPr>
            <a:spLocks noGrp="1"/>
          </p:cNvSpPr>
          <p:nvPr>
            <p:ph type="title"/>
          </p:nvPr>
        </p:nvSpPr>
        <p:spPr>
          <a:xfrm>
            <a:off x="1519624" y="304800"/>
            <a:ext cx="7434351" cy="715962"/>
          </a:xfrm>
        </p:spPr>
        <p:txBody>
          <a:bodyPr>
            <a:normAutofit fontScale="90000"/>
          </a:bodyPr>
          <a:lstStyle/>
          <a:p>
            <a:r>
              <a:rPr lang="en-US" b="1" dirty="0" smtClean="0">
                <a:solidFill>
                  <a:srgbClr val="0070C0"/>
                </a:solidFill>
              </a:rPr>
              <a:t>1.3. CÁC THANH GHI</a:t>
            </a:r>
            <a:endParaRPr lang="en-US" b="1" dirty="0">
              <a:solidFill>
                <a:srgbClr val="0070C0"/>
              </a:solidFill>
            </a:endParaRPr>
          </a:p>
        </p:txBody>
      </p:sp>
    </p:spTree>
    <p:extLst>
      <p:ext uri="{BB962C8B-B14F-4D97-AF65-F5344CB8AC3E}">
        <p14:creationId xmlns:p14="http://schemas.microsoft.com/office/powerpoint/2010/main" val="1062526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58434" y="6049324"/>
            <a:ext cx="381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1519624" y="304800"/>
            <a:ext cx="7434351" cy="715962"/>
          </a:xfrm>
        </p:spPr>
        <p:txBody>
          <a:bodyPr>
            <a:normAutofit fontScale="90000"/>
          </a:bodyPr>
          <a:lstStyle/>
          <a:p>
            <a:r>
              <a:rPr lang="en-US" b="1" dirty="0" smtClean="0">
                <a:solidFill>
                  <a:srgbClr val="0070C0"/>
                </a:solidFill>
              </a:rPr>
              <a:t>1.3. CÁC </a:t>
            </a:r>
            <a:r>
              <a:rPr lang="en-US" b="1" dirty="0">
                <a:solidFill>
                  <a:srgbClr val="0070C0"/>
                </a:solidFill>
              </a:rPr>
              <a:t>THANH GHI</a:t>
            </a:r>
          </a:p>
        </p:txBody>
      </p:sp>
      <p:sp>
        <p:nvSpPr>
          <p:cNvPr id="9" name="Rectangle 8"/>
          <p:cNvSpPr/>
          <p:nvPr/>
        </p:nvSpPr>
        <p:spPr>
          <a:xfrm>
            <a:off x="152400" y="1371600"/>
            <a:ext cx="2378793" cy="584775"/>
          </a:xfrm>
          <a:prstGeom prst="rect">
            <a:avLst/>
          </a:prstGeom>
        </p:spPr>
        <p:txBody>
          <a:bodyPr wrap="none">
            <a:spAutoFit/>
          </a:bodyPr>
          <a:lstStyle/>
          <a:p>
            <a:r>
              <a:rPr lang="en-US" sz="3200" b="1" dirty="0" err="1" smtClean="0">
                <a:solidFill>
                  <a:srgbClr val="C00000"/>
                </a:solidFill>
              </a:rPr>
              <a:t>Thanh</a:t>
            </a:r>
            <a:r>
              <a:rPr lang="en-US" sz="3200" b="1" dirty="0" smtClean="0">
                <a:solidFill>
                  <a:srgbClr val="C00000"/>
                </a:solidFill>
              </a:rPr>
              <a:t> </a:t>
            </a:r>
            <a:r>
              <a:rPr lang="en-US" sz="3200" b="1" dirty="0" err="1" smtClean="0">
                <a:solidFill>
                  <a:srgbClr val="C00000"/>
                </a:solidFill>
              </a:rPr>
              <a:t>ghi</a:t>
            </a:r>
            <a:r>
              <a:rPr lang="en-US" sz="3200" b="1" dirty="0" smtClean="0">
                <a:solidFill>
                  <a:srgbClr val="C00000"/>
                </a:solidFill>
              </a:rPr>
              <a:t> </a:t>
            </a:r>
            <a:r>
              <a:rPr lang="en-US" sz="3200" b="1" dirty="0" err="1" smtClean="0">
                <a:solidFill>
                  <a:srgbClr val="C00000"/>
                </a:solidFill>
              </a:rPr>
              <a:t>cờ</a:t>
            </a:r>
            <a:endParaRPr lang="en-US" sz="3200" dirty="0"/>
          </a:p>
        </p:txBody>
      </p:sp>
      <p:sp>
        <p:nvSpPr>
          <p:cNvPr id="2" name="Rectangle 1"/>
          <p:cNvSpPr/>
          <p:nvPr/>
        </p:nvSpPr>
        <p:spPr>
          <a:xfrm>
            <a:off x="304800" y="1828800"/>
            <a:ext cx="8763000" cy="2862322"/>
          </a:xfrm>
          <a:prstGeom prst="rect">
            <a:avLst/>
          </a:prstGeom>
        </p:spPr>
        <p:txBody>
          <a:bodyPr wrap="square">
            <a:spAutoFit/>
          </a:bodyPr>
          <a:lstStyle/>
          <a:p>
            <a:pPr lvl="0"/>
            <a:r>
              <a:rPr lang="en-US" i="1" dirty="0"/>
              <a:t> </a:t>
            </a:r>
            <a:r>
              <a:rPr lang="en-US" i="1" dirty="0" err="1"/>
              <a:t>Cờ</a:t>
            </a:r>
            <a:r>
              <a:rPr lang="en-US" i="1" dirty="0"/>
              <a:t> </a:t>
            </a:r>
            <a:r>
              <a:rPr lang="en-US" i="1" dirty="0" err="1"/>
              <a:t>trạng</a:t>
            </a:r>
            <a:r>
              <a:rPr lang="en-US" i="1" dirty="0"/>
              <a:t> </a:t>
            </a:r>
            <a:r>
              <a:rPr lang="en-US" i="1" dirty="0" err="1"/>
              <a:t>thái</a:t>
            </a:r>
            <a:r>
              <a:rPr lang="en-US" i="1" dirty="0"/>
              <a:t>:</a:t>
            </a:r>
            <a:r>
              <a:rPr lang="en-US" dirty="0"/>
              <a:t> </a:t>
            </a:r>
            <a:r>
              <a:rPr lang="en-US" dirty="0" err="1"/>
              <a:t>có</a:t>
            </a:r>
            <a:r>
              <a:rPr lang="en-US" dirty="0"/>
              <a:t> 6 </a:t>
            </a:r>
            <a:r>
              <a:rPr lang="en-US" dirty="0" err="1"/>
              <a:t>cờ</a:t>
            </a:r>
            <a:r>
              <a:rPr lang="en-US" dirty="0"/>
              <a:t> </a:t>
            </a:r>
            <a:r>
              <a:rPr lang="en-US" dirty="0" err="1"/>
              <a:t>trạng</a:t>
            </a:r>
            <a:r>
              <a:rPr lang="en-US" dirty="0"/>
              <a:t> </a:t>
            </a:r>
            <a:r>
              <a:rPr lang="en-US" dirty="0" err="1"/>
              <a:t>thái</a:t>
            </a:r>
            <a:r>
              <a:rPr lang="en-US" dirty="0"/>
              <a:t> </a:t>
            </a:r>
            <a:r>
              <a:rPr lang="en-US" dirty="0" err="1"/>
              <a:t>là</a:t>
            </a:r>
            <a:r>
              <a:rPr lang="en-US" dirty="0"/>
              <a:t> </a:t>
            </a:r>
            <a:r>
              <a:rPr lang="en-US" b="1" dirty="0">
                <a:solidFill>
                  <a:srgbClr val="2006BA"/>
                </a:solidFill>
              </a:rPr>
              <a:t>AF, CF, SF, PF, ZF, OF</a:t>
            </a:r>
            <a:r>
              <a:rPr lang="en-US" dirty="0"/>
              <a:t>: </a:t>
            </a:r>
            <a:r>
              <a:rPr lang="en-US" dirty="0" err="1"/>
              <a:t>phản</a:t>
            </a:r>
            <a:r>
              <a:rPr lang="en-US" dirty="0"/>
              <a:t> </a:t>
            </a:r>
            <a:r>
              <a:rPr lang="en-US" dirty="0" err="1"/>
              <a:t>ánh</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kết</a:t>
            </a:r>
            <a:r>
              <a:rPr lang="en-US" dirty="0"/>
              <a:t> </a:t>
            </a:r>
            <a:r>
              <a:rPr lang="en-US" dirty="0" err="1"/>
              <a:t>quả</a:t>
            </a:r>
            <a:r>
              <a:rPr lang="en-US" dirty="0"/>
              <a:t> </a:t>
            </a:r>
            <a:r>
              <a:rPr lang="en-US" dirty="0" err="1"/>
              <a:t>sau</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nào</a:t>
            </a:r>
            <a:r>
              <a:rPr lang="en-US" dirty="0"/>
              <a:t> </a:t>
            </a:r>
            <a:r>
              <a:rPr lang="en-US" dirty="0" err="1"/>
              <a:t>đó</a:t>
            </a:r>
            <a:r>
              <a:rPr lang="en-US" dirty="0"/>
              <a:t>.</a:t>
            </a:r>
          </a:p>
          <a:p>
            <a:pPr lvl="0"/>
            <a:r>
              <a:rPr lang="en-US" b="1" dirty="0"/>
              <a:t>CF (Carry flag)</a:t>
            </a:r>
            <a:r>
              <a:rPr lang="en-US" dirty="0"/>
              <a:t>: </a:t>
            </a:r>
            <a:r>
              <a:rPr lang="en-US" dirty="0" err="1"/>
              <a:t>cờ</a:t>
            </a:r>
            <a:r>
              <a:rPr lang="en-US" dirty="0"/>
              <a:t> </a:t>
            </a:r>
            <a:r>
              <a:rPr lang="en-US" dirty="0" err="1"/>
              <a:t>nhớ</a:t>
            </a:r>
            <a:r>
              <a:rPr lang="en-US" dirty="0"/>
              <a:t> </a:t>
            </a:r>
            <a:r>
              <a:rPr lang="en-US" dirty="0" err="1"/>
              <a:t>chính</a:t>
            </a:r>
            <a:r>
              <a:rPr lang="en-US" dirty="0"/>
              <a:t>, CF=1 </a:t>
            </a:r>
            <a:r>
              <a:rPr lang="en-US" dirty="0" err="1"/>
              <a:t>khi</a:t>
            </a:r>
            <a:r>
              <a:rPr lang="en-US" dirty="0"/>
              <a:t> </a:t>
            </a:r>
            <a:r>
              <a:rPr lang="en-US" dirty="0" err="1"/>
              <a:t>có</a:t>
            </a:r>
            <a:r>
              <a:rPr lang="en-US" dirty="0"/>
              <a:t> </a:t>
            </a:r>
            <a:r>
              <a:rPr lang="en-US" dirty="0" err="1"/>
              <a:t>nhớ</a:t>
            </a:r>
            <a:r>
              <a:rPr lang="en-US" dirty="0"/>
              <a:t> </a:t>
            </a:r>
            <a:r>
              <a:rPr lang="en-US" dirty="0" err="1"/>
              <a:t>hoặc</a:t>
            </a:r>
            <a:r>
              <a:rPr lang="en-US" dirty="0"/>
              <a:t> </a:t>
            </a:r>
            <a:r>
              <a:rPr lang="en-US" dirty="0" err="1"/>
              <a:t>mượn</a:t>
            </a:r>
            <a:r>
              <a:rPr lang="en-US" dirty="0"/>
              <a:t> </a:t>
            </a:r>
            <a:r>
              <a:rPr lang="en-US" dirty="0" err="1"/>
              <a:t>từ</a:t>
            </a:r>
            <a:r>
              <a:rPr lang="en-US" dirty="0"/>
              <a:t> bit MSB.</a:t>
            </a:r>
          </a:p>
          <a:p>
            <a:pPr lvl="0"/>
            <a:r>
              <a:rPr lang="en-US" b="1" dirty="0"/>
              <a:t>AF (</a:t>
            </a:r>
            <a:r>
              <a:rPr lang="en-US" b="1" dirty="0" err="1"/>
              <a:t>Axuxiliary</a:t>
            </a:r>
            <a:r>
              <a:rPr lang="en-US" b="1" dirty="0"/>
              <a:t> flag</a:t>
            </a:r>
            <a:r>
              <a:rPr lang="en-US" dirty="0"/>
              <a:t>): </a:t>
            </a:r>
            <a:r>
              <a:rPr lang="en-US" dirty="0" err="1"/>
              <a:t>cờ</a:t>
            </a:r>
            <a:r>
              <a:rPr lang="en-US" dirty="0"/>
              <a:t> </a:t>
            </a:r>
            <a:r>
              <a:rPr lang="en-US" dirty="0" err="1"/>
              <a:t>nhớ</a:t>
            </a:r>
            <a:r>
              <a:rPr lang="en-US" dirty="0"/>
              <a:t> </a:t>
            </a:r>
            <a:r>
              <a:rPr lang="en-US" dirty="0" err="1"/>
              <a:t>phụ</a:t>
            </a:r>
            <a:r>
              <a:rPr lang="en-US" dirty="0"/>
              <a:t>, </a:t>
            </a:r>
            <a:r>
              <a:rPr lang="en-US" dirty="0" err="1"/>
              <a:t>rất</a:t>
            </a:r>
            <a:r>
              <a:rPr lang="en-US" dirty="0"/>
              <a:t> </a:t>
            </a:r>
            <a:r>
              <a:rPr lang="en-US" dirty="0" err="1"/>
              <a:t>có</a:t>
            </a:r>
            <a:r>
              <a:rPr lang="en-US" dirty="0"/>
              <a:t> ý </a:t>
            </a:r>
            <a:r>
              <a:rPr lang="en-US" dirty="0" err="1"/>
              <a:t>nghĩa</a:t>
            </a:r>
            <a:r>
              <a:rPr lang="en-US" dirty="0"/>
              <a:t> </a:t>
            </a:r>
            <a:r>
              <a:rPr lang="en-US" dirty="0" err="1"/>
              <a:t>khi</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các</a:t>
            </a:r>
            <a:r>
              <a:rPr lang="en-US" dirty="0"/>
              <a:t> </a:t>
            </a:r>
            <a:r>
              <a:rPr lang="en-US" dirty="0" err="1"/>
              <a:t>số</a:t>
            </a:r>
            <a:r>
              <a:rPr lang="en-US" dirty="0"/>
              <a:t> BCD. AF=1 </a:t>
            </a:r>
            <a:r>
              <a:rPr lang="en-US" dirty="0" err="1"/>
              <a:t>khi</a:t>
            </a:r>
            <a:r>
              <a:rPr lang="en-US" dirty="0"/>
              <a:t> </a:t>
            </a:r>
            <a:r>
              <a:rPr lang="en-US" dirty="0" err="1"/>
              <a:t>có</a:t>
            </a:r>
            <a:r>
              <a:rPr lang="en-US" dirty="0"/>
              <a:t> </a:t>
            </a:r>
            <a:r>
              <a:rPr lang="en-US" dirty="0" err="1"/>
              <a:t>nhớ</a:t>
            </a:r>
            <a:r>
              <a:rPr lang="en-US" dirty="0"/>
              <a:t> </a:t>
            </a:r>
            <a:r>
              <a:rPr lang="en-US" dirty="0" err="1"/>
              <a:t>hoặc</a:t>
            </a:r>
            <a:r>
              <a:rPr lang="en-US" dirty="0"/>
              <a:t> </a:t>
            </a:r>
            <a:r>
              <a:rPr lang="en-US" dirty="0" err="1"/>
              <a:t>mượn</a:t>
            </a:r>
            <a:r>
              <a:rPr lang="en-US" dirty="0"/>
              <a:t> </a:t>
            </a:r>
            <a:r>
              <a:rPr lang="en-US" dirty="0" err="1"/>
              <a:t>từ</a:t>
            </a:r>
            <a:r>
              <a:rPr lang="en-US" dirty="0"/>
              <a:t> </a:t>
            </a:r>
            <a:r>
              <a:rPr lang="en-US" dirty="0" err="1"/>
              <a:t>một</a:t>
            </a:r>
            <a:r>
              <a:rPr lang="en-US" dirty="0"/>
              <a:t> </a:t>
            </a:r>
            <a:r>
              <a:rPr lang="en-US" dirty="0" err="1"/>
              <a:t>số</a:t>
            </a:r>
            <a:r>
              <a:rPr lang="en-US" dirty="0"/>
              <a:t> BCD </a:t>
            </a:r>
            <a:r>
              <a:rPr lang="en-US" dirty="0" err="1"/>
              <a:t>thấp</a:t>
            </a:r>
            <a:r>
              <a:rPr lang="en-US" dirty="0"/>
              <a:t> (4 bit </a:t>
            </a:r>
            <a:r>
              <a:rPr lang="en-US" dirty="0" err="1"/>
              <a:t>thấp</a:t>
            </a:r>
            <a:r>
              <a:rPr lang="en-US" dirty="0"/>
              <a:t>) sang </a:t>
            </a:r>
            <a:r>
              <a:rPr lang="en-US" dirty="0" err="1"/>
              <a:t>một</a:t>
            </a:r>
            <a:r>
              <a:rPr lang="en-US" dirty="0"/>
              <a:t> </a:t>
            </a:r>
            <a:r>
              <a:rPr lang="en-US" dirty="0" err="1"/>
              <a:t>số</a:t>
            </a:r>
            <a:r>
              <a:rPr lang="en-US" dirty="0"/>
              <a:t> BCD </a:t>
            </a:r>
            <a:r>
              <a:rPr lang="en-US" dirty="0" err="1"/>
              <a:t>cao</a:t>
            </a:r>
            <a:r>
              <a:rPr lang="en-US" dirty="0"/>
              <a:t> (4 bit </a:t>
            </a:r>
            <a:r>
              <a:rPr lang="en-US" dirty="0" err="1"/>
              <a:t>cao</a:t>
            </a:r>
            <a:r>
              <a:rPr lang="en-US" dirty="0"/>
              <a:t>).</a:t>
            </a:r>
          </a:p>
          <a:p>
            <a:pPr lvl="0"/>
            <a:r>
              <a:rPr lang="en-US" b="1" dirty="0"/>
              <a:t>SF (Sign flag): </a:t>
            </a:r>
            <a:r>
              <a:rPr lang="en-US" dirty="0" err="1"/>
              <a:t>cờ</a:t>
            </a:r>
            <a:r>
              <a:rPr lang="en-US" dirty="0"/>
              <a:t> </a:t>
            </a:r>
            <a:r>
              <a:rPr lang="en-US" dirty="0" err="1"/>
              <a:t>dấu</a:t>
            </a:r>
            <a:r>
              <a:rPr lang="en-US" dirty="0"/>
              <a:t>, SF=1 </a:t>
            </a:r>
            <a:r>
              <a:rPr lang="en-US" dirty="0" err="1"/>
              <a:t>khi</a:t>
            </a:r>
            <a:r>
              <a:rPr lang="en-US" dirty="0"/>
              <a:t> </a:t>
            </a:r>
            <a:r>
              <a:rPr lang="en-US" dirty="0" err="1"/>
              <a:t>kết</a:t>
            </a:r>
            <a:r>
              <a:rPr lang="en-US" dirty="0"/>
              <a:t> </a:t>
            </a:r>
            <a:r>
              <a:rPr lang="en-US" dirty="0" err="1"/>
              <a:t>quả</a:t>
            </a:r>
            <a:r>
              <a:rPr lang="en-US" dirty="0"/>
              <a:t> </a:t>
            </a:r>
            <a:r>
              <a:rPr lang="en-US" dirty="0" err="1"/>
              <a:t>âm</a:t>
            </a:r>
            <a:r>
              <a:rPr lang="en-US" dirty="0"/>
              <a:t>.</a:t>
            </a:r>
          </a:p>
          <a:p>
            <a:pPr lvl="0"/>
            <a:r>
              <a:rPr lang="en-US" b="1" dirty="0"/>
              <a:t>PF (Parity flag): </a:t>
            </a:r>
            <a:r>
              <a:rPr lang="en-US" dirty="0" err="1"/>
              <a:t>cờ</a:t>
            </a:r>
            <a:r>
              <a:rPr lang="en-US" dirty="0"/>
              <a:t> </a:t>
            </a:r>
            <a:r>
              <a:rPr lang="en-US" dirty="0" err="1"/>
              <a:t>chẵn</a:t>
            </a:r>
            <a:r>
              <a:rPr lang="en-US" dirty="0"/>
              <a:t> </a:t>
            </a:r>
            <a:r>
              <a:rPr lang="en-US" dirty="0" err="1"/>
              <a:t>lẻ</a:t>
            </a:r>
            <a:r>
              <a:rPr lang="en-US" dirty="0"/>
              <a:t>, PF =1 </a:t>
            </a:r>
            <a:r>
              <a:rPr lang="en-US" dirty="0" err="1"/>
              <a:t>khi</a:t>
            </a:r>
            <a:r>
              <a:rPr lang="en-US" dirty="0"/>
              <a:t> </a:t>
            </a:r>
            <a:r>
              <a:rPr lang="en-US" dirty="0" err="1"/>
              <a:t>số</a:t>
            </a:r>
            <a:r>
              <a:rPr lang="en-US" dirty="0"/>
              <a:t> </a:t>
            </a:r>
            <a:r>
              <a:rPr lang="en-US" dirty="0" err="1"/>
              <a:t>các</a:t>
            </a:r>
            <a:r>
              <a:rPr lang="en-US" dirty="0"/>
              <a:t> </a:t>
            </a:r>
            <a:r>
              <a:rPr lang="en-US" dirty="0" err="1"/>
              <a:t>số</a:t>
            </a:r>
            <a:r>
              <a:rPr lang="en-US" dirty="0"/>
              <a:t> 1 ở </a:t>
            </a:r>
            <a:r>
              <a:rPr lang="en-US" dirty="0" err="1"/>
              <a:t>kết</a:t>
            </a:r>
            <a:r>
              <a:rPr lang="en-US" dirty="0"/>
              <a:t> </a:t>
            </a:r>
            <a:r>
              <a:rPr lang="en-US" dirty="0" err="1"/>
              <a:t>quả</a:t>
            </a:r>
            <a:r>
              <a:rPr lang="en-US" dirty="0"/>
              <a:t> </a:t>
            </a:r>
            <a:r>
              <a:rPr lang="en-US" dirty="0" err="1"/>
              <a:t>phép</a:t>
            </a:r>
            <a:r>
              <a:rPr lang="en-US" dirty="0"/>
              <a:t> </a:t>
            </a:r>
            <a:r>
              <a:rPr lang="en-US" dirty="0" err="1"/>
              <a:t>toán</a:t>
            </a:r>
            <a:r>
              <a:rPr lang="en-US" dirty="0"/>
              <a:t> </a:t>
            </a:r>
            <a:r>
              <a:rPr lang="en-US" dirty="0" err="1"/>
              <a:t>là</a:t>
            </a:r>
            <a:r>
              <a:rPr lang="en-US" dirty="0"/>
              <a:t> </a:t>
            </a:r>
            <a:r>
              <a:rPr lang="en-US" dirty="0" err="1"/>
              <a:t>chẵn</a:t>
            </a:r>
            <a:endParaRPr lang="en-US" dirty="0"/>
          </a:p>
          <a:p>
            <a:pPr lvl="0"/>
            <a:r>
              <a:rPr lang="en-US" b="1" dirty="0"/>
              <a:t>ZF (Zero flag): </a:t>
            </a:r>
            <a:r>
              <a:rPr lang="en-US" dirty="0" err="1"/>
              <a:t>cờ</a:t>
            </a:r>
            <a:r>
              <a:rPr lang="en-US" dirty="0"/>
              <a:t> Zero, ZF=1 </a:t>
            </a:r>
            <a:r>
              <a:rPr lang="en-US" dirty="0" err="1"/>
              <a:t>khi</a:t>
            </a:r>
            <a:r>
              <a:rPr lang="en-US" dirty="0"/>
              <a:t> </a:t>
            </a:r>
            <a:r>
              <a:rPr lang="en-US" dirty="0" err="1"/>
              <a:t>kết</a:t>
            </a:r>
            <a:r>
              <a:rPr lang="en-US" dirty="0"/>
              <a:t> </a:t>
            </a:r>
            <a:r>
              <a:rPr lang="en-US" dirty="0" err="1"/>
              <a:t>quả</a:t>
            </a:r>
            <a:r>
              <a:rPr lang="en-US" dirty="0"/>
              <a:t> </a:t>
            </a:r>
            <a:r>
              <a:rPr lang="en-US" dirty="0" err="1"/>
              <a:t>phép</a:t>
            </a:r>
            <a:r>
              <a:rPr lang="en-US" dirty="0"/>
              <a:t> </a:t>
            </a:r>
            <a:r>
              <a:rPr lang="en-US" dirty="0" err="1"/>
              <a:t>toán</a:t>
            </a:r>
            <a:r>
              <a:rPr lang="en-US" dirty="0"/>
              <a:t> </a:t>
            </a:r>
            <a:r>
              <a:rPr lang="en-US" dirty="0" err="1"/>
              <a:t>bằng</a:t>
            </a:r>
            <a:r>
              <a:rPr lang="en-US" dirty="0"/>
              <a:t> 0</a:t>
            </a:r>
          </a:p>
          <a:p>
            <a:pPr lvl="0"/>
            <a:r>
              <a:rPr lang="en-US" b="1" dirty="0"/>
              <a:t>OF (Over flag): </a:t>
            </a:r>
            <a:r>
              <a:rPr lang="en-US" dirty="0" err="1"/>
              <a:t>cờ</a:t>
            </a:r>
            <a:r>
              <a:rPr lang="en-US" dirty="0"/>
              <a:t> </a:t>
            </a:r>
            <a:r>
              <a:rPr lang="en-US" dirty="0" err="1"/>
              <a:t>tràn</a:t>
            </a:r>
            <a:r>
              <a:rPr lang="en-US" dirty="0"/>
              <a:t>, OF=1 </a:t>
            </a:r>
            <a:r>
              <a:rPr lang="en-US" dirty="0" err="1"/>
              <a:t>khi</a:t>
            </a:r>
            <a:r>
              <a:rPr lang="en-US" dirty="0"/>
              <a:t> </a:t>
            </a:r>
            <a:r>
              <a:rPr lang="en-US" dirty="0" err="1"/>
              <a:t>kết</a:t>
            </a:r>
            <a:r>
              <a:rPr lang="en-US" dirty="0"/>
              <a:t> </a:t>
            </a:r>
            <a:r>
              <a:rPr lang="en-US" dirty="0" err="1"/>
              <a:t>quả</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bù</a:t>
            </a:r>
            <a:r>
              <a:rPr lang="en-US" dirty="0"/>
              <a:t> 2 </a:t>
            </a:r>
            <a:r>
              <a:rPr lang="en-US" dirty="0" err="1"/>
              <a:t>vượt</a:t>
            </a:r>
            <a:r>
              <a:rPr lang="en-US" dirty="0"/>
              <a:t> </a:t>
            </a:r>
            <a:r>
              <a:rPr lang="en-US" dirty="0" err="1"/>
              <a:t>ra</a:t>
            </a:r>
            <a:r>
              <a:rPr lang="en-US" dirty="0"/>
              <a:t> </a:t>
            </a:r>
            <a:r>
              <a:rPr lang="en-US" dirty="0" err="1"/>
              <a:t>ngoài</a:t>
            </a:r>
            <a:r>
              <a:rPr lang="en-US" dirty="0"/>
              <a:t> </a:t>
            </a:r>
            <a:r>
              <a:rPr lang="en-US" dirty="0" err="1"/>
              <a:t>giới</a:t>
            </a:r>
            <a:r>
              <a:rPr lang="en-US" dirty="0"/>
              <a:t> </a:t>
            </a:r>
            <a:r>
              <a:rPr lang="en-US" dirty="0" err="1"/>
              <a:t>hạn</a:t>
            </a:r>
            <a:r>
              <a:rPr lang="en-US" dirty="0"/>
              <a:t> </a:t>
            </a:r>
            <a:r>
              <a:rPr lang="en-US" dirty="0" err="1"/>
              <a:t>biểu</a:t>
            </a:r>
            <a:r>
              <a:rPr lang="en-US" dirty="0"/>
              <a:t> </a:t>
            </a:r>
            <a:r>
              <a:rPr lang="en-US" dirty="0" err="1"/>
              <a:t>diễn</a:t>
            </a:r>
            <a:r>
              <a:rPr lang="en-US" dirty="0"/>
              <a:t> </a:t>
            </a:r>
            <a:r>
              <a:rPr lang="en-US" dirty="0" err="1"/>
              <a:t>dành</a:t>
            </a:r>
            <a:r>
              <a:rPr lang="en-US" dirty="0"/>
              <a:t> </a:t>
            </a:r>
            <a:r>
              <a:rPr lang="en-US" dirty="0" err="1"/>
              <a:t>cho</a:t>
            </a:r>
            <a:r>
              <a:rPr lang="en-US" dirty="0"/>
              <a:t> </a:t>
            </a:r>
            <a:r>
              <a:rPr lang="en-US" dirty="0" err="1"/>
              <a:t>nó</a:t>
            </a:r>
            <a:r>
              <a:rPr lang="en-US" dirty="0" smtClean="0"/>
              <a:t>.</a:t>
            </a:r>
            <a:endParaRPr lang="en-US" dirty="0"/>
          </a:p>
        </p:txBody>
      </p:sp>
      <p:sp>
        <p:nvSpPr>
          <p:cNvPr id="10" name="Rectangle 9"/>
          <p:cNvSpPr/>
          <p:nvPr/>
        </p:nvSpPr>
        <p:spPr>
          <a:xfrm>
            <a:off x="266700" y="4562126"/>
            <a:ext cx="8763000" cy="2031325"/>
          </a:xfrm>
          <a:prstGeom prst="rect">
            <a:avLst/>
          </a:prstGeom>
        </p:spPr>
        <p:txBody>
          <a:bodyPr wrap="square">
            <a:spAutoFit/>
          </a:bodyPr>
          <a:lstStyle/>
          <a:p>
            <a:pPr lvl="0"/>
            <a:r>
              <a:rPr lang="en-US" i="1" dirty="0" err="1" smtClean="0"/>
              <a:t>Cờ</a:t>
            </a:r>
            <a:r>
              <a:rPr lang="en-US" i="1" dirty="0" smtClean="0"/>
              <a:t> </a:t>
            </a:r>
            <a:r>
              <a:rPr lang="en-US" i="1" dirty="0" err="1"/>
              <a:t>điều</a:t>
            </a:r>
            <a:r>
              <a:rPr lang="en-US" i="1" dirty="0"/>
              <a:t> </a:t>
            </a:r>
            <a:r>
              <a:rPr lang="en-US" i="1" dirty="0" err="1"/>
              <a:t>khiển</a:t>
            </a:r>
            <a:r>
              <a:rPr lang="en-US" i="1" dirty="0"/>
              <a:t>: </a:t>
            </a:r>
            <a:r>
              <a:rPr lang="en-US" dirty="0" err="1"/>
              <a:t>có</a:t>
            </a:r>
            <a:r>
              <a:rPr lang="en-US" dirty="0"/>
              <a:t> 3 </a:t>
            </a:r>
            <a:r>
              <a:rPr lang="en-US" dirty="0" err="1"/>
              <a:t>cờ</a:t>
            </a:r>
            <a:r>
              <a:rPr lang="en-US" dirty="0"/>
              <a:t> </a:t>
            </a:r>
            <a:r>
              <a:rPr lang="en-US" dirty="0" err="1"/>
              <a:t>điều</a:t>
            </a:r>
            <a:r>
              <a:rPr lang="en-US" dirty="0"/>
              <a:t> </a:t>
            </a:r>
            <a:r>
              <a:rPr lang="en-US" dirty="0" err="1"/>
              <a:t>khiển</a:t>
            </a:r>
            <a:r>
              <a:rPr lang="en-US" dirty="0"/>
              <a:t> </a:t>
            </a:r>
            <a:r>
              <a:rPr lang="en-US" dirty="0" err="1"/>
              <a:t>là</a:t>
            </a:r>
            <a:r>
              <a:rPr lang="en-US" dirty="0"/>
              <a:t> </a:t>
            </a:r>
            <a:r>
              <a:rPr lang="en-US" b="1" dirty="0"/>
              <a:t>IF, TF, DF</a:t>
            </a:r>
            <a:r>
              <a:rPr lang="en-US" dirty="0"/>
              <a:t>. </a:t>
            </a:r>
            <a:r>
              <a:rPr lang="en-US" dirty="0" err="1"/>
              <a:t>Các</a:t>
            </a:r>
            <a:r>
              <a:rPr lang="en-US" dirty="0"/>
              <a:t> </a:t>
            </a:r>
            <a:r>
              <a:rPr lang="en-US" dirty="0" err="1"/>
              <a:t>cờ</a:t>
            </a:r>
            <a:r>
              <a:rPr lang="en-US" dirty="0"/>
              <a:t> </a:t>
            </a:r>
            <a:r>
              <a:rPr lang="en-US" dirty="0" err="1"/>
              <a:t>này</a:t>
            </a:r>
            <a:r>
              <a:rPr lang="en-US" dirty="0"/>
              <a:t> </a:t>
            </a:r>
            <a:r>
              <a:rPr lang="en-US" dirty="0" err="1"/>
              <a:t>được</a:t>
            </a:r>
            <a:r>
              <a:rPr lang="en-US" dirty="0"/>
              <a:t> </a:t>
            </a:r>
            <a:r>
              <a:rPr lang="en-US" dirty="0" err="1"/>
              <a:t>lập</a:t>
            </a:r>
            <a:r>
              <a:rPr lang="en-US" dirty="0"/>
              <a:t> </a:t>
            </a:r>
            <a:r>
              <a:rPr lang="en-US" dirty="0" err="1"/>
              <a:t>xóa</a:t>
            </a:r>
            <a:r>
              <a:rPr lang="en-US" dirty="0"/>
              <a:t> </a:t>
            </a:r>
            <a:r>
              <a:rPr lang="en-US" dirty="0" err="1"/>
              <a:t>bằng</a:t>
            </a:r>
            <a:r>
              <a:rPr lang="en-US" dirty="0"/>
              <a:t> </a:t>
            </a:r>
            <a:r>
              <a:rPr lang="en-US" dirty="0" err="1"/>
              <a:t>các</a:t>
            </a:r>
            <a:r>
              <a:rPr lang="en-US" dirty="0"/>
              <a:t> </a:t>
            </a:r>
            <a:r>
              <a:rPr lang="en-US" dirty="0" err="1"/>
              <a:t>lệnh</a:t>
            </a:r>
            <a:r>
              <a:rPr lang="en-US" dirty="0"/>
              <a:t> </a:t>
            </a:r>
            <a:r>
              <a:rPr lang="en-US" dirty="0" err="1"/>
              <a:t>riêng</a:t>
            </a:r>
            <a:endParaRPr lang="en-US" dirty="0"/>
          </a:p>
          <a:p>
            <a:pPr lvl="0"/>
            <a:r>
              <a:rPr lang="en-US" b="1" dirty="0"/>
              <a:t>IF (Interrupt flag): </a:t>
            </a:r>
            <a:r>
              <a:rPr lang="en-US" dirty="0" err="1"/>
              <a:t>cờ</a:t>
            </a:r>
            <a:r>
              <a:rPr lang="en-US" dirty="0"/>
              <a:t> </a:t>
            </a:r>
            <a:r>
              <a:rPr lang="en-US" dirty="0" err="1"/>
              <a:t>ngắt</a:t>
            </a:r>
            <a:r>
              <a:rPr lang="en-US" dirty="0"/>
              <a:t>, </a:t>
            </a:r>
            <a:r>
              <a:rPr lang="en-US" dirty="0" err="1"/>
              <a:t>khi</a:t>
            </a:r>
            <a:r>
              <a:rPr lang="en-US" dirty="0"/>
              <a:t> IF=1 CPU </a:t>
            </a:r>
            <a:r>
              <a:rPr lang="en-US" dirty="0" err="1"/>
              <a:t>cho</a:t>
            </a:r>
            <a:r>
              <a:rPr lang="en-US" dirty="0"/>
              <a:t> </a:t>
            </a:r>
            <a:r>
              <a:rPr lang="en-US" dirty="0" err="1"/>
              <a:t>phép</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ngắt</a:t>
            </a:r>
            <a:r>
              <a:rPr lang="en-US" dirty="0"/>
              <a:t> (</a:t>
            </a:r>
            <a:r>
              <a:rPr lang="en-US" dirty="0" err="1"/>
              <a:t>che</a:t>
            </a:r>
            <a:r>
              <a:rPr lang="en-US" dirty="0"/>
              <a:t> </a:t>
            </a:r>
            <a:r>
              <a:rPr lang="en-US" dirty="0" err="1"/>
              <a:t>được</a:t>
            </a:r>
            <a:r>
              <a:rPr lang="en-US" dirty="0"/>
              <a:t>) </a:t>
            </a:r>
            <a:r>
              <a:rPr lang="en-US" dirty="0" err="1"/>
              <a:t>được</a:t>
            </a:r>
            <a:r>
              <a:rPr lang="en-US" dirty="0"/>
              <a:t> </a:t>
            </a:r>
            <a:r>
              <a:rPr lang="en-US" dirty="0" err="1"/>
              <a:t>tác</a:t>
            </a:r>
            <a:r>
              <a:rPr lang="en-US" dirty="0"/>
              <a:t> </a:t>
            </a:r>
            <a:r>
              <a:rPr lang="en-US" dirty="0" err="1"/>
              <a:t>động</a:t>
            </a:r>
            <a:r>
              <a:rPr lang="en-US" dirty="0"/>
              <a:t>.</a:t>
            </a:r>
          </a:p>
          <a:p>
            <a:pPr lvl="0"/>
            <a:r>
              <a:rPr lang="en-US" b="1" dirty="0"/>
              <a:t>TF (Trap flag): </a:t>
            </a:r>
            <a:r>
              <a:rPr lang="en-US" dirty="0" err="1"/>
              <a:t>cờ</a:t>
            </a:r>
            <a:r>
              <a:rPr lang="en-US" dirty="0"/>
              <a:t> </a:t>
            </a:r>
            <a:r>
              <a:rPr lang="en-US" dirty="0" err="1"/>
              <a:t>bẫy</a:t>
            </a:r>
            <a:r>
              <a:rPr lang="en-US" dirty="0"/>
              <a:t>, TF=1 </a:t>
            </a:r>
            <a:r>
              <a:rPr lang="en-US" dirty="0" err="1"/>
              <a:t>thì</a:t>
            </a:r>
            <a:r>
              <a:rPr lang="en-US" dirty="0"/>
              <a:t> CPU </a:t>
            </a:r>
            <a:r>
              <a:rPr lang="en-US" dirty="0" err="1"/>
              <a:t>sẽ</a:t>
            </a:r>
            <a:r>
              <a:rPr lang="en-US" dirty="0"/>
              <a:t> ở </a:t>
            </a:r>
            <a:r>
              <a:rPr lang="en-US" dirty="0" err="1"/>
              <a:t>chế</a:t>
            </a:r>
            <a:r>
              <a:rPr lang="en-US" dirty="0"/>
              <a:t> </a:t>
            </a:r>
            <a:r>
              <a:rPr lang="en-US" dirty="0" err="1"/>
              <a:t>độ</a:t>
            </a:r>
            <a:r>
              <a:rPr lang="en-US" dirty="0"/>
              <a:t> </a:t>
            </a:r>
            <a:r>
              <a:rPr lang="en-US" dirty="0" err="1"/>
              <a:t>chạy</a:t>
            </a:r>
            <a:r>
              <a:rPr lang="en-US" dirty="0"/>
              <a:t> </a:t>
            </a:r>
            <a:r>
              <a:rPr lang="en-US" dirty="0" err="1"/>
              <a:t>từng</a:t>
            </a:r>
            <a:r>
              <a:rPr lang="en-US" dirty="0"/>
              <a:t> </a:t>
            </a:r>
            <a:r>
              <a:rPr lang="en-US" dirty="0" err="1"/>
              <a:t>lệnh</a:t>
            </a:r>
            <a:r>
              <a:rPr lang="en-US" dirty="0"/>
              <a:t>, </a:t>
            </a:r>
            <a:r>
              <a:rPr lang="en-US" dirty="0" err="1"/>
              <a:t>giúp</a:t>
            </a:r>
            <a:r>
              <a:rPr lang="en-US" dirty="0"/>
              <a:t> </a:t>
            </a:r>
            <a:r>
              <a:rPr lang="en-US" dirty="0" err="1"/>
              <a:t>cho</a:t>
            </a:r>
            <a:r>
              <a:rPr lang="en-US" dirty="0"/>
              <a:t> </a:t>
            </a:r>
            <a:r>
              <a:rPr lang="en-US" dirty="0" err="1"/>
              <a:t>việc</a:t>
            </a:r>
            <a:r>
              <a:rPr lang="en-US" dirty="0"/>
              <a:t> </a:t>
            </a:r>
            <a:r>
              <a:rPr lang="en-US" dirty="0" err="1"/>
              <a:t>hiệu</a:t>
            </a:r>
            <a:r>
              <a:rPr lang="en-US" dirty="0"/>
              <a:t> </a:t>
            </a:r>
            <a:r>
              <a:rPr lang="en-US" dirty="0" err="1"/>
              <a:t>chỉnh</a:t>
            </a:r>
            <a:r>
              <a:rPr lang="en-US" dirty="0"/>
              <a:t> </a:t>
            </a:r>
            <a:r>
              <a:rPr lang="en-US" dirty="0" err="1"/>
              <a:t>và</a:t>
            </a:r>
            <a:r>
              <a:rPr lang="en-US" dirty="0"/>
              <a:t> </a:t>
            </a:r>
            <a:r>
              <a:rPr lang="en-US" dirty="0" err="1"/>
              <a:t>gỡ</a:t>
            </a:r>
            <a:r>
              <a:rPr lang="en-US" dirty="0"/>
              <a:t> </a:t>
            </a:r>
            <a:r>
              <a:rPr lang="en-US" dirty="0" err="1"/>
              <a:t>rối</a:t>
            </a:r>
            <a:r>
              <a:rPr lang="en-US" dirty="0"/>
              <a:t> </a:t>
            </a:r>
            <a:r>
              <a:rPr lang="en-US" dirty="0" err="1"/>
              <a:t>chương</a:t>
            </a:r>
            <a:r>
              <a:rPr lang="en-US" dirty="0"/>
              <a:t> </a:t>
            </a:r>
            <a:r>
              <a:rPr lang="en-US" dirty="0" err="1"/>
              <a:t>trình</a:t>
            </a:r>
            <a:r>
              <a:rPr lang="en-US" dirty="0"/>
              <a:t>.</a:t>
            </a:r>
          </a:p>
          <a:p>
            <a:pPr lvl="0"/>
            <a:r>
              <a:rPr lang="en-US" b="1" dirty="0"/>
              <a:t>DF (Direction flag): </a:t>
            </a:r>
            <a:r>
              <a:rPr lang="en-US" dirty="0" err="1"/>
              <a:t>cờ</a:t>
            </a:r>
            <a:r>
              <a:rPr lang="en-US" dirty="0"/>
              <a:t> </a:t>
            </a:r>
            <a:r>
              <a:rPr lang="en-US" dirty="0" err="1"/>
              <a:t>hướng</a:t>
            </a:r>
            <a:r>
              <a:rPr lang="en-US" dirty="0"/>
              <a:t>, DF=1 </a:t>
            </a:r>
            <a:r>
              <a:rPr lang="en-US" dirty="0" err="1"/>
              <a:t>khi</a:t>
            </a:r>
            <a:r>
              <a:rPr lang="en-US" dirty="0"/>
              <a:t> CPU </a:t>
            </a:r>
            <a:r>
              <a:rPr lang="en-US" dirty="0" err="1"/>
              <a:t>làm</a:t>
            </a:r>
            <a:r>
              <a:rPr lang="en-US" dirty="0"/>
              <a:t> </a:t>
            </a:r>
            <a:r>
              <a:rPr lang="en-US" dirty="0" err="1"/>
              <a:t>việc</a:t>
            </a:r>
            <a:r>
              <a:rPr lang="en-US" dirty="0"/>
              <a:t> </a:t>
            </a:r>
            <a:r>
              <a:rPr lang="en-US" dirty="0" err="1"/>
              <a:t>với</a:t>
            </a:r>
            <a:r>
              <a:rPr lang="en-US" dirty="0"/>
              <a:t> </a:t>
            </a:r>
            <a:r>
              <a:rPr lang="en-US" dirty="0" err="1"/>
              <a:t>chuỗi</a:t>
            </a:r>
            <a:r>
              <a:rPr lang="en-US" dirty="0"/>
              <a:t> </a:t>
            </a:r>
            <a:r>
              <a:rPr lang="en-US" dirty="0" err="1"/>
              <a:t>ký</a:t>
            </a:r>
            <a:r>
              <a:rPr lang="en-US" dirty="0"/>
              <a:t> </a:t>
            </a:r>
            <a:r>
              <a:rPr lang="en-US" dirty="0" err="1"/>
              <a:t>tự</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từ</a:t>
            </a:r>
            <a:r>
              <a:rPr lang="en-US" dirty="0"/>
              <a:t> </a:t>
            </a:r>
            <a:r>
              <a:rPr lang="en-US" dirty="0" err="1"/>
              <a:t>phải</a:t>
            </a:r>
            <a:r>
              <a:rPr lang="en-US" dirty="0"/>
              <a:t> qua </a:t>
            </a:r>
            <a:r>
              <a:rPr lang="en-US" dirty="0" err="1"/>
              <a:t>trái</a:t>
            </a:r>
            <a:r>
              <a:rPr lang="en-US" dirty="0"/>
              <a:t> (</a:t>
            </a:r>
            <a:r>
              <a:rPr lang="en-US" dirty="0" err="1"/>
              <a:t>vì</a:t>
            </a:r>
            <a:r>
              <a:rPr lang="en-US" dirty="0"/>
              <a:t> </a:t>
            </a:r>
            <a:r>
              <a:rPr lang="en-US" dirty="0" err="1"/>
              <a:t>vậy</a:t>
            </a:r>
            <a:r>
              <a:rPr lang="en-US" dirty="0"/>
              <a:t> DF </a:t>
            </a:r>
            <a:r>
              <a:rPr lang="en-US" dirty="0" err="1"/>
              <a:t>chính</a:t>
            </a:r>
            <a:r>
              <a:rPr lang="en-US" dirty="0"/>
              <a:t> </a:t>
            </a:r>
            <a:r>
              <a:rPr lang="en-US" dirty="0" err="1"/>
              <a:t>là</a:t>
            </a:r>
            <a:r>
              <a:rPr lang="en-US" dirty="0"/>
              <a:t> </a:t>
            </a:r>
            <a:r>
              <a:rPr lang="en-US" dirty="0" err="1"/>
              <a:t>cờ</a:t>
            </a:r>
            <a:r>
              <a:rPr lang="en-US" dirty="0"/>
              <a:t> </a:t>
            </a:r>
            <a:r>
              <a:rPr lang="en-US" dirty="0" err="1"/>
              <a:t>lùi</a:t>
            </a:r>
            <a:r>
              <a:rPr lang="en-US" dirty="0"/>
              <a:t>).</a:t>
            </a:r>
          </a:p>
        </p:txBody>
      </p:sp>
    </p:spTree>
    <p:extLst>
      <p:ext uri="{BB962C8B-B14F-4D97-AF65-F5344CB8AC3E}">
        <p14:creationId xmlns:p14="http://schemas.microsoft.com/office/powerpoint/2010/main" val="549221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19624" y="304800"/>
            <a:ext cx="7434351" cy="715962"/>
          </a:xfrm>
        </p:spPr>
        <p:txBody>
          <a:bodyPr>
            <a:normAutofit fontScale="90000"/>
          </a:bodyPr>
          <a:lstStyle/>
          <a:p>
            <a:r>
              <a:rPr lang="en-US" b="1" dirty="0" smtClean="0">
                <a:solidFill>
                  <a:srgbClr val="0070C0"/>
                </a:solidFill>
              </a:rPr>
              <a:t>1.3. CÁC THANH GHI</a:t>
            </a:r>
            <a:endParaRPr lang="en-US" b="1" dirty="0">
              <a:solidFill>
                <a:srgbClr val="0070C0"/>
              </a:solidFill>
            </a:endParaRPr>
          </a:p>
        </p:txBody>
      </p:sp>
      <p:graphicFrame>
        <p:nvGraphicFramePr>
          <p:cNvPr id="9" name="Group 93"/>
          <p:cNvGraphicFramePr>
            <a:graphicFrameLocks/>
          </p:cNvGraphicFramePr>
          <p:nvPr>
            <p:extLst>
              <p:ext uri="{D42A27DB-BD31-4B8C-83A1-F6EECF244321}">
                <p14:modId xmlns:p14="http://schemas.microsoft.com/office/powerpoint/2010/main" val="206867658"/>
              </p:ext>
            </p:extLst>
          </p:nvPr>
        </p:nvGraphicFramePr>
        <p:xfrm>
          <a:off x="1034824" y="3274219"/>
          <a:ext cx="2438400" cy="2392364"/>
        </p:xfrm>
        <a:graphic>
          <a:graphicData uri="http://schemas.openxmlformats.org/drawingml/2006/table">
            <a:tbl>
              <a:tblPr/>
              <a:tblGrid>
                <a:gridCol w="2438400"/>
              </a:tblGrid>
              <a:tr h="598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dirty="0" smtClean="0">
                          <a:ln>
                            <a:noFill/>
                          </a:ln>
                          <a:solidFill>
                            <a:schemeClr val="bg1"/>
                          </a:solidFill>
                          <a:effectLst/>
                          <a:latin typeface="Arial" pitchFamily="34" charset="0"/>
                        </a:rPr>
                        <a:t>34BA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598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dirty="0" smtClean="0">
                          <a:ln>
                            <a:noFill/>
                          </a:ln>
                          <a:solidFill>
                            <a:schemeClr val="bg1"/>
                          </a:solidFill>
                          <a:effectLst/>
                          <a:latin typeface="Arial" pitchFamily="34" charset="0"/>
                        </a:rPr>
                        <a:t>44EB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dirty="0" smtClean="0">
                          <a:ln>
                            <a:noFill/>
                          </a:ln>
                          <a:solidFill>
                            <a:schemeClr val="bg1"/>
                          </a:solidFill>
                          <a:effectLst/>
                          <a:latin typeface="Arial" pitchFamily="34" charset="0"/>
                        </a:rPr>
                        <a:t>54EB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r>
              <a:tr h="598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dirty="0" smtClean="0">
                          <a:ln>
                            <a:noFill/>
                          </a:ln>
                          <a:solidFill>
                            <a:schemeClr val="bg1"/>
                          </a:solidFill>
                          <a:effectLst/>
                          <a:latin typeface="Arial" pitchFamily="34" charset="0"/>
                        </a:rPr>
                        <a:t>695E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10" name="Slide Number Placeholder 5"/>
          <p:cNvSpPr txBox="1">
            <a:spLocks/>
          </p:cNvSpPr>
          <p:nvPr/>
        </p:nvSpPr>
        <p:spPr>
          <a:xfrm>
            <a:off x="6649811" y="7192169"/>
            <a:ext cx="2133600" cy="365125"/>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8453A23-2FFE-4E15-B561-C20E3AA3F1B3}" type="slidenum">
              <a:rPr lang="en-US" smtClean="0"/>
              <a:pPr/>
              <a:t>13</a:t>
            </a:fld>
            <a:endParaRPr lang="en-US"/>
          </a:p>
        </p:txBody>
      </p:sp>
      <p:sp>
        <p:nvSpPr>
          <p:cNvPr id="11" name="Rectangle 31"/>
          <p:cNvSpPr>
            <a:spLocks noChangeArrowheads="1"/>
          </p:cNvSpPr>
          <p:nvPr/>
        </p:nvSpPr>
        <p:spPr bwMode="auto">
          <a:xfrm>
            <a:off x="249011" y="2020823"/>
            <a:ext cx="3429000" cy="3733800"/>
          </a:xfrm>
          <a:prstGeom prst="rect">
            <a:avLst/>
          </a:prstGeom>
          <a:solidFill>
            <a:srgbClr val="00B050"/>
          </a:solidFill>
          <a:ln w="9525">
            <a:solidFill>
              <a:schemeClr val="tx1"/>
            </a:solidFill>
            <a:miter lim="800000"/>
            <a:headEnd/>
            <a:tailEnd/>
          </a:ln>
        </p:spPr>
        <p:txBody>
          <a:bodyPr wrap="none" anchor="ctr"/>
          <a:lstStyle/>
          <a:p>
            <a:endParaRPr lang="en-IN"/>
          </a:p>
        </p:txBody>
      </p:sp>
      <p:grpSp>
        <p:nvGrpSpPr>
          <p:cNvPr id="12" name="Group 68"/>
          <p:cNvGrpSpPr>
            <a:grpSpLocks/>
          </p:cNvGrpSpPr>
          <p:nvPr/>
        </p:nvGrpSpPr>
        <p:grpSpPr bwMode="auto">
          <a:xfrm>
            <a:off x="363311" y="2164557"/>
            <a:ext cx="3124200" cy="3414712"/>
            <a:chOff x="96" y="864"/>
            <a:chExt cx="1968" cy="2151"/>
          </a:xfrm>
        </p:grpSpPr>
        <p:sp>
          <p:nvSpPr>
            <p:cNvPr id="13" name="Text Box 52"/>
            <p:cNvSpPr txBox="1">
              <a:spLocks noChangeArrowheads="1"/>
            </p:cNvSpPr>
            <p:nvPr/>
          </p:nvSpPr>
          <p:spPr bwMode="auto">
            <a:xfrm>
              <a:off x="96" y="1632"/>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CSR</a:t>
              </a:r>
            </a:p>
          </p:txBody>
        </p:sp>
        <p:sp>
          <p:nvSpPr>
            <p:cNvPr id="14" name="Text Box 53"/>
            <p:cNvSpPr txBox="1">
              <a:spLocks noChangeArrowheads="1"/>
            </p:cNvSpPr>
            <p:nvPr/>
          </p:nvSpPr>
          <p:spPr bwMode="auto">
            <a:xfrm>
              <a:off x="96" y="2025"/>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DSR</a:t>
              </a:r>
            </a:p>
          </p:txBody>
        </p:sp>
        <p:sp>
          <p:nvSpPr>
            <p:cNvPr id="15" name="Text Box 54"/>
            <p:cNvSpPr txBox="1">
              <a:spLocks noChangeArrowheads="1"/>
            </p:cNvSpPr>
            <p:nvPr/>
          </p:nvSpPr>
          <p:spPr bwMode="auto">
            <a:xfrm>
              <a:off x="96" y="2361"/>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ESR</a:t>
              </a:r>
            </a:p>
          </p:txBody>
        </p:sp>
        <p:sp>
          <p:nvSpPr>
            <p:cNvPr id="16" name="Text Box 55"/>
            <p:cNvSpPr txBox="1">
              <a:spLocks noChangeArrowheads="1"/>
            </p:cNvSpPr>
            <p:nvPr/>
          </p:nvSpPr>
          <p:spPr bwMode="auto">
            <a:xfrm>
              <a:off x="96" y="2784"/>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SSR</a:t>
              </a:r>
            </a:p>
          </p:txBody>
        </p:sp>
        <p:sp>
          <p:nvSpPr>
            <p:cNvPr id="17" name="Text Box 56"/>
            <p:cNvSpPr txBox="1">
              <a:spLocks noChangeArrowheads="1"/>
            </p:cNvSpPr>
            <p:nvPr/>
          </p:nvSpPr>
          <p:spPr bwMode="auto">
            <a:xfrm>
              <a:off x="432" y="1200"/>
              <a:ext cx="1632" cy="231"/>
            </a:xfrm>
            <a:prstGeom prst="rect">
              <a:avLst/>
            </a:prstGeom>
            <a:noFill/>
            <a:ln w="9525">
              <a:noFill/>
              <a:miter lim="800000"/>
              <a:headEnd/>
              <a:tailEnd/>
            </a:ln>
          </p:spPr>
          <p:txBody>
            <a:bodyPr>
              <a:spAutoFit/>
            </a:bodyPr>
            <a:lstStyle/>
            <a:p>
              <a:pPr>
                <a:spcBef>
                  <a:spcPct val="50000"/>
                </a:spcBef>
              </a:pPr>
              <a:r>
                <a:rPr lang="en-US" b="1" dirty="0">
                  <a:solidFill>
                    <a:srgbClr val="B9EBED"/>
                  </a:solidFill>
                </a:rPr>
                <a:t>Segment Registers</a:t>
              </a:r>
            </a:p>
          </p:txBody>
        </p:sp>
        <p:sp>
          <p:nvSpPr>
            <p:cNvPr id="18" name="Text Box 57"/>
            <p:cNvSpPr txBox="1">
              <a:spLocks noChangeArrowheads="1"/>
            </p:cNvSpPr>
            <p:nvPr/>
          </p:nvSpPr>
          <p:spPr bwMode="auto">
            <a:xfrm>
              <a:off x="552" y="864"/>
              <a:ext cx="984" cy="327"/>
            </a:xfrm>
            <a:prstGeom prst="rect">
              <a:avLst/>
            </a:prstGeom>
            <a:noFill/>
            <a:ln w="9525">
              <a:noFill/>
              <a:miter lim="800000"/>
              <a:headEnd/>
              <a:tailEnd/>
            </a:ln>
          </p:spPr>
          <p:txBody>
            <a:bodyPr wrap="square">
              <a:spAutoFit/>
            </a:bodyPr>
            <a:lstStyle/>
            <a:p>
              <a:pPr algn="ctr">
                <a:spcBef>
                  <a:spcPct val="50000"/>
                </a:spcBef>
              </a:pPr>
              <a:r>
                <a:rPr lang="en-US" sz="2800" b="1" dirty="0">
                  <a:solidFill>
                    <a:srgbClr val="DFEC30"/>
                  </a:solidFill>
                </a:rPr>
                <a:t>BIU</a:t>
              </a:r>
            </a:p>
          </p:txBody>
        </p:sp>
      </p:grpSp>
      <p:sp>
        <p:nvSpPr>
          <p:cNvPr id="19" name="Rectangle 58"/>
          <p:cNvSpPr>
            <a:spLocks noChangeArrowheads="1"/>
          </p:cNvSpPr>
          <p:nvPr/>
        </p:nvSpPr>
        <p:spPr bwMode="auto">
          <a:xfrm>
            <a:off x="6044974" y="1826419"/>
            <a:ext cx="2286000" cy="4800600"/>
          </a:xfrm>
          <a:prstGeom prst="rect">
            <a:avLst/>
          </a:prstGeom>
          <a:solidFill>
            <a:srgbClr val="00B0F0"/>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IN"/>
          </a:p>
        </p:txBody>
      </p:sp>
      <p:sp>
        <p:nvSpPr>
          <p:cNvPr id="20" name="Rectangle 61"/>
          <p:cNvSpPr>
            <a:spLocks noChangeArrowheads="1"/>
          </p:cNvSpPr>
          <p:nvPr/>
        </p:nvSpPr>
        <p:spPr bwMode="auto">
          <a:xfrm>
            <a:off x="6044974" y="2778919"/>
            <a:ext cx="2286000" cy="533400"/>
          </a:xfrm>
          <a:prstGeom prst="rect">
            <a:avLst/>
          </a:prstGeom>
          <a:solidFill>
            <a:srgbClr val="FF00FF"/>
          </a:solidFill>
          <a:ln w="9525">
            <a:solidFill>
              <a:srgbClr val="FF00FF"/>
            </a:solidFill>
            <a:miter lim="800000"/>
            <a:headEnd/>
            <a:tailEnd/>
          </a:ln>
        </p:spPr>
        <p:txBody>
          <a:bodyPr wrap="none" anchor="ctr"/>
          <a:lstStyle/>
          <a:p>
            <a:pPr algn="ctr"/>
            <a:r>
              <a:rPr lang="en-US" b="1" dirty="0"/>
              <a:t>CODE (64k)</a:t>
            </a:r>
          </a:p>
        </p:txBody>
      </p:sp>
      <p:sp>
        <p:nvSpPr>
          <p:cNvPr id="21" name="Rectangle 62"/>
          <p:cNvSpPr>
            <a:spLocks noChangeArrowheads="1"/>
          </p:cNvSpPr>
          <p:nvPr/>
        </p:nvSpPr>
        <p:spPr bwMode="auto">
          <a:xfrm>
            <a:off x="6044974" y="3579019"/>
            <a:ext cx="2286000" cy="533400"/>
          </a:xfrm>
          <a:prstGeom prst="rect">
            <a:avLst/>
          </a:prstGeom>
          <a:solidFill>
            <a:srgbClr val="FF0000"/>
          </a:solidFill>
          <a:ln w="9525">
            <a:solidFill>
              <a:srgbClr val="FF0000"/>
            </a:solidFill>
            <a:miter lim="800000"/>
            <a:headEnd/>
            <a:tailEnd/>
          </a:ln>
        </p:spPr>
        <p:txBody>
          <a:bodyPr wrap="none" anchor="ctr"/>
          <a:lstStyle/>
          <a:p>
            <a:pPr algn="ctr"/>
            <a:r>
              <a:rPr lang="en-US" b="1"/>
              <a:t>DATA (64K)</a:t>
            </a:r>
          </a:p>
        </p:txBody>
      </p:sp>
      <p:sp>
        <p:nvSpPr>
          <p:cNvPr id="22" name="Rectangle 63"/>
          <p:cNvSpPr>
            <a:spLocks noChangeArrowheads="1"/>
          </p:cNvSpPr>
          <p:nvPr/>
        </p:nvSpPr>
        <p:spPr bwMode="auto">
          <a:xfrm>
            <a:off x="6040211" y="4417219"/>
            <a:ext cx="2286000" cy="533400"/>
          </a:xfrm>
          <a:prstGeom prst="rect">
            <a:avLst/>
          </a:prstGeom>
          <a:solidFill>
            <a:srgbClr val="008000"/>
          </a:solidFill>
          <a:ln w="9525">
            <a:solidFill>
              <a:srgbClr val="008000"/>
            </a:solidFill>
            <a:miter lim="800000"/>
            <a:headEnd/>
            <a:tailEnd/>
          </a:ln>
        </p:spPr>
        <p:txBody>
          <a:bodyPr wrap="none" anchor="ctr"/>
          <a:lstStyle/>
          <a:p>
            <a:pPr algn="ctr"/>
            <a:r>
              <a:rPr lang="en-US" b="1" dirty="0"/>
              <a:t>EXTRA (64K)</a:t>
            </a:r>
          </a:p>
        </p:txBody>
      </p:sp>
      <p:sp>
        <p:nvSpPr>
          <p:cNvPr id="23" name="Rectangle 64"/>
          <p:cNvSpPr>
            <a:spLocks noChangeArrowheads="1"/>
          </p:cNvSpPr>
          <p:nvPr/>
        </p:nvSpPr>
        <p:spPr bwMode="auto">
          <a:xfrm>
            <a:off x="6044974" y="5264944"/>
            <a:ext cx="2286000" cy="533400"/>
          </a:xfrm>
          <a:prstGeom prst="rect">
            <a:avLst/>
          </a:prstGeom>
          <a:solidFill>
            <a:schemeClr val="folHlink"/>
          </a:solidFill>
          <a:ln w="9525">
            <a:solidFill>
              <a:schemeClr val="folHlink"/>
            </a:solidFill>
            <a:miter lim="800000"/>
            <a:headEnd/>
            <a:tailEnd/>
          </a:ln>
        </p:spPr>
        <p:txBody>
          <a:bodyPr wrap="none" anchor="ctr"/>
          <a:lstStyle/>
          <a:p>
            <a:pPr algn="ctr"/>
            <a:r>
              <a:rPr lang="en-US" b="1" dirty="0"/>
              <a:t>STACK (64K)</a:t>
            </a:r>
          </a:p>
        </p:txBody>
      </p:sp>
      <p:sp>
        <p:nvSpPr>
          <p:cNvPr id="24" name="AutoShape 66"/>
          <p:cNvSpPr>
            <a:spLocks/>
          </p:cNvSpPr>
          <p:nvPr/>
        </p:nvSpPr>
        <p:spPr bwMode="auto">
          <a:xfrm>
            <a:off x="8488136" y="1674019"/>
            <a:ext cx="304800" cy="4953000"/>
          </a:xfrm>
          <a:prstGeom prst="rightBrace">
            <a:avLst>
              <a:gd name="adj1" fmla="val 135417"/>
              <a:gd name="adj2" fmla="val 50000"/>
            </a:avLst>
          </a:prstGeom>
          <a:noFill/>
          <a:ln w="9525">
            <a:solidFill>
              <a:schemeClr val="tx1"/>
            </a:solidFill>
            <a:round/>
            <a:headEnd/>
            <a:tailEnd/>
          </a:ln>
        </p:spPr>
        <p:txBody>
          <a:bodyPr wrap="none" anchor="ctr"/>
          <a:lstStyle/>
          <a:p>
            <a:endParaRPr lang="en-IN"/>
          </a:p>
        </p:txBody>
      </p:sp>
      <p:sp>
        <p:nvSpPr>
          <p:cNvPr id="25" name="Text Box 67"/>
          <p:cNvSpPr txBox="1">
            <a:spLocks noChangeArrowheads="1"/>
          </p:cNvSpPr>
          <p:nvPr/>
        </p:nvSpPr>
        <p:spPr bwMode="auto">
          <a:xfrm>
            <a:off x="8710386" y="3807619"/>
            <a:ext cx="458788" cy="641350"/>
          </a:xfrm>
          <a:prstGeom prst="rect">
            <a:avLst/>
          </a:prstGeom>
          <a:noFill/>
          <a:ln w="9525">
            <a:noFill/>
            <a:miter lim="800000"/>
            <a:headEnd/>
            <a:tailEnd/>
          </a:ln>
        </p:spPr>
        <p:txBody>
          <a:bodyPr vert="eaVert">
            <a:spAutoFit/>
          </a:bodyPr>
          <a:lstStyle/>
          <a:p>
            <a:pPr>
              <a:spcBef>
                <a:spcPct val="50000"/>
              </a:spcBef>
            </a:pPr>
            <a:r>
              <a:rPr lang="en-US" b="1"/>
              <a:t>1 MB</a:t>
            </a:r>
          </a:p>
        </p:txBody>
      </p:sp>
      <p:grpSp>
        <p:nvGrpSpPr>
          <p:cNvPr id="26" name="Group 91"/>
          <p:cNvGrpSpPr>
            <a:grpSpLocks/>
          </p:cNvGrpSpPr>
          <p:nvPr/>
        </p:nvGrpSpPr>
        <p:grpSpPr bwMode="auto">
          <a:xfrm>
            <a:off x="3220811" y="3121819"/>
            <a:ext cx="3124200" cy="2514600"/>
            <a:chOff x="1968" y="1440"/>
            <a:chExt cx="1968" cy="1584"/>
          </a:xfrm>
        </p:grpSpPr>
        <p:sp>
          <p:nvSpPr>
            <p:cNvPr id="27" name="Line 72"/>
            <p:cNvSpPr>
              <a:spLocks noChangeShapeType="1"/>
            </p:cNvSpPr>
            <p:nvPr/>
          </p:nvSpPr>
          <p:spPr bwMode="auto">
            <a:xfrm>
              <a:off x="1968" y="1776"/>
              <a:ext cx="1036" cy="0"/>
            </a:xfrm>
            <a:prstGeom prst="line">
              <a:avLst/>
            </a:prstGeom>
            <a:noFill/>
            <a:ln w="38100">
              <a:solidFill>
                <a:srgbClr val="993300"/>
              </a:solidFill>
              <a:round/>
              <a:headEnd type="triangle" w="med" len="med"/>
              <a:tailEnd/>
            </a:ln>
          </p:spPr>
          <p:txBody>
            <a:bodyPr/>
            <a:lstStyle/>
            <a:p>
              <a:endParaRPr lang="en-IN"/>
            </a:p>
          </p:txBody>
        </p:sp>
        <p:sp>
          <p:nvSpPr>
            <p:cNvPr id="28" name="Line 73"/>
            <p:cNvSpPr>
              <a:spLocks noChangeShapeType="1"/>
            </p:cNvSpPr>
            <p:nvPr/>
          </p:nvSpPr>
          <p:spPr bwMode="auto">
            <a:xfrm flipV="1">
              <a:off x="3004" y="1440"/>
              <a:ext cx="0" cy="336"/>
            </a:xfrm>
            <a:prstGeom prst="line">
              <a:avLst/>
            </a:prstGeom>
            <a:noFill/>
            <a:ln w="38100">
              <a:solidFill>
                <a:srgbClr val="993300"/>
              </a:solidFill>
              <a:round/>
              <a:headEnd/>
              <a:tailEnd/>
            </a:ln>
          </p:spPr>
          <p:txBody>
            <a:bodyPr/>
            <a:lstStyle/>
            <a:p>
              <a:endParaRPr lang="en-IN"/>
            </a:p>
          </p:txBody>
        </p:sp>
        <p:sp>
          <p:nvSpPr>
            <p:cNvPr id="29" name="Line 74"/>
            <p:cNvSpPr>
              <a:spLocks noChangeShapeType="1"/>
            </p:cNvSpPr>
            <p:nvPr/>
          </p:nvSpPr>
          <p:spPr bwMode="auto">
            <a:xfrm>
              <a:off x="3004" y="1440"/>
              <a:ext cx="932" cy="0"/>
            </a:xfrm>
            <a:prstGeom prst="line">
              <a:avLst/>
            </a:prstGeom>
            <a:noFill/>
            <a:ln w="38100">
              <a:solidFill>
                <a:srgbClr val="993300"/>
              </a:solidFill>
              <a:round/>
              <a:headEnd/>
              <a:tailEnd type="triangle" w="med" len="med"/>
            </a:ln>
          </p:spPr>
          <p:txBody>
            <a:bodyPr/>
            <a:lstStyle/>
            <a:p>
              <a:endParaRPr lang="en-IN"/>
            </a:p>
          </p:txBody>
        </p:sp>
        <p:sp>
          <p:nvSpPr>
            <p:cNvPr id="30" name="Line 77"/>
            <p:cNvSpPr>
              <a:spLocks noChangeShapeType="1"/>
            </p:cNvSpPr>
            <p:nvPr/>
          </p:nvSpPr>
          <p:spPr bwMode="auto">
            <a:xfrm>
              <a:off x="1968" y="2100"/>
              <a:ext cx="1036" cy="0"/>
            </a:xfrm>
            <a:prstGeom prst="line">
              <a:avLst/>
            </a:prstGeom>
            <a:noFill/>
            <a:ln w="38100">
              <a:solidFill>
                <a:srgbClr val="993300"/>
              </a:solidFill>
              <a:round/>
              <a:headEnd type="triangle" w="med" len="med"/>
              <a:tailEnd/>
            </a:ln>
          </p:spPr>
          <p:txBody>
            <a:bodyPr/>
            <a:lstStyle/>
            <a:p>
              <a:endParaRPr lang="en-IN"/>
            </a:p>
          </p:txBody>
        </p:sp>
        <p:sp>
          <p:nvSpPr>
            <p:cNvPr id="31" name="Line 78"/>
            <p:cNvSpPr>
              <a:spLocks noChangeShapeType="1"/>
            </p:cNvSpPr>
            <p:nvPr/>
          </p:nvSpPr>
          <p:spPr bwMode="auto">
            <a:xfrm flipV="1">
              <a:off x="3004" y="1968"/>
              <a:ext cx="0" cy="132"/>
            </a:xfrm>
            <a:prstGeom prst="line">
              <a:avLst/>
            </a:prstGeom>
            <a:noFill/>
            <a:ln w="38100">
              <a:solidFill>
                <a:srgbClr val="993300"/>
              </a:solidFill>
              <a:round/>
              <a:headEnd/>
              <a:tailEnd/>
            </a:ln>
          </p:spPr>
          <p:txBody>
            <a:bodyPr/>
            <a:lstStyle/>
            <a:p>
              <a:endParaRPr lang="en-IN"/>
            </a:p>
          </p:txBody>
        </p:sp>
        <p:sp>
          <p:nvSpPr>
            <p:cNvPr id="32" name="Line 79"/>
            <p:cNvSpPr>
              <a:spLocks noChangeShapeType="1"/>
            </p:cNvSpPr>
            <p:nvPr/>
          </p:nvSpPr>
          <p:spPr bwMode="auto">
            <a:xfrm>
              <a:off x="3004" y="1968"/>
              <a:ext cx="932" cy="0"/>
            </a:xfrm>
            <a:prstGeom prst="line">
              <a:avLst/>
            </a:prstGeom>
            <a:noFill/>
            <a:ln w="38100">
              <a:solidFill>
                <a:srgbClr val="993300"/>
              </a:solidFill>
              <a:round/>
              <a:headEnd/>
              <a:tailEnd type="triangle" w="med" len="med"/>
            </a:ln>
          </p:spPr>
          <p:txBody>
            <a:bodyPr/>
            <a:lstStyle/>
            <a:p>
              <a:endParaRPr lang="en-IN"/>
            </a:p>
          </p:txBody>
        </p:sp>
        <p:sp>
          <p:nvSpPr>
            <p:cNvPr id="33" name="Line 81"/>
            <p:cNvSpPr>
              <a:spLocks noChangeShapeType="1"/>
            </p:cNvSpPr>
            <p:nvPr/>
          </p:nvSpPr>
          <p:spPr bwMode="auto">
            <a:xfrm rot="10800000">
              <a:off x="2923" y="2400"/>
              <a:ext cx="1011" cy="0"/>
            </a:xfrm>
            <a:prstGeom prst="line">
              <a:avLst/>
            </a:prstGeom>
            <a:noFill/>
            <a:ln w="38100">
              <a:solidFill>
                <a:srgbClr val="993300"/>
              </a:solidFill>
              <a:round/>
              <a:headEnd type="triangle" w="med" len="med"/>
              <a:tailEnd/>
            </a:ln>
          </p:spPr>
          <p:txBody>
            <a:bodyPr/>
            <a:lstStyle/>
            <a:p>
              <a:endParaRPr lang="en-IN"/>
            </a:p>
          </p:txBody>
        </p:sp>
        <p:sp>
          <p:nvSpPr>
            <p:cNvPr id="34" name="Line 82"/>
            <p:cNvSpPr>
              <a:spLocks noChangeShapeType="1"/>
            </p:cNvSpPr>
            <p:nvPr/>
          </p:nvSpPr>
          <p:spPr bwMode="auto">
            <a:xfrm rot="10800000" flipV="1">
              <a:off x="2924" y="2400"/>
              <a:ext cx="0" cy="144"/>
            </a:xfrm>
            <a:prstGeom prst="line">
              <a:avLst/>
            </a:prstGeom>
            <a:noFill/>
            <a:ln w="38100">
              <a:solidFill>
                <a:srgbClr val="993300"/>
              </a:solidFill>
              <a:round/>
              <a:headEnd/>
              <a:tailEnd/>
            </a:ln>
          </p:spPr>
          <p:txBody>
            <a:bodyPr/>
            <a:lstStyle/>
            <a:p>
              <a:endParaRPr lang="en-IN"/>
            </a:p>
          </p:txBody>
        </p:sp>
        <p:sp>
          <p:nvSpPr>
            <p:cNvPr id="35" name="Line 83"/>
            <p:cNvSpPr>
              <a:spLocks noChangeShapeType="1"/>
            </p:cNvSpPr>
            <p:nvPr/>
          </p:nvSpPr>
          <p:spPr bwMode="auto">
            <a:xfrm rot="10800000">
              <a:off x="2014" y="2544"/>
              <a:ext cx="909" cy="0"/>
            </a:xfrm>
            <a:prstGeom prst="line">
              <a:avLst/>
            </a:prstGeom>
            <a:noFill/>
            <a:ln w="38100">
              <a:solidFill>
                <a:srgbClr val="993300"/>
              </a:solidFill>
              <a:round/>
              <a:headEnd/>
              <a:tailEnd type="triangle" w="med" len="med"/>
            </a:ln>
          </p:spPr>
          <p:txBody>
            <a:bodyPr/>
            <a:lstStyle/>
            <a:p>
              <a:endParaRPr lang="en-IN"/>
            </a:p>
          </p:txBody>
        </p:sp>
        <p:sp>
          <p:nvSpPr>
            <p:cNvPr id="36" name="Line 88"/>
            <p:cNvSpPr>
              <a:spLocks noChangeShapeType="1"/>
            </p:cNvSpPr>
            <p:nvPr/>
          </p:nvSpPr>
          <p:spPr bwMode="auto">
            <a:xfrm>
              <a:off x="2016" y="2880"/>
              <a:ext cx="960" cy="0"/>
            </a:xfrm>
            <a:prstGeom prst="line">
              <a:avLst/>
            </a:prstGeom>
            <a:noFill/>
            <a:ln w="38100">
              <a:solidFill>
                <a:srgbClr val="993300"/>
              </a:solidFill>
              <a:round/>
              <a:headEnd type="triangle" w="med" len="med"/>
              <a:tailEnd/>
            </a:ln>
          </p:spPr>
          <p:txBody>
            <a:bodyPr/>
            <a:lstStyle/>
            <a:p>
              <a:endParaRPr lang="en-IN"/>
            </a:p>
          </p:txBody>
        </p:sp>
        <p:sp>
          <p:nvSpPr>
            <p:cNvPr id="37" name="Line 89"/>
            <p:cNvSpPr>
              <a:spLocks noChangeShapeType="1"/>
            </p:cNvSpPr>
            <p:nvPr/>
          </p:nvSpPr>
          <p:spPr bwMode="auto">
            <a:xfrm>
              <a:off x="2976" y="2880"/>
              <a:ext cx="0" cy="144"/>
            </a:xfrm>
            <a:prstGeom prst="line">
              <a:avLst/>
            </a:prstGeom>
            <a:noFill/>
            <a:ln w="38100">
              <a:solidFill>
                <a:srgbClr val="993300"/>
              </a:solidFill>
              <a:round/>
              <a:headEnd/>
              <a:tailEnd/>
            </a:ln>
          </p:spPr>
          <p:txBody>
            <a:bodyPr/>
            <a:lstStyle/>
            <a:p>
              <a:endParaRPr lang="en-IN"/>
            </a:p>
          </p:txBody>
        </p:sp>
        <p:sp>
          <p:nvSpPr>
            <p:cNvPr id="38" name="Line 90"/>
            <p:cNvSpPr>
              <a:spLocks noChangeShapeType="1"/>
            </p:cNvSpPr>
            <p:nvPr/>
          </p:nvSpPr>
          <p:spPr bwMode="auto">
            <a:xfrm>
              <a:off x="2976" y="3024"/>
              <a:ext cx="864" cy="0"/>
            </a:xfrm>
            <a:prstGeom prst="line">
              <a:avLst/>
            </a:prstGeom>
            <a:noFill/>
            <a:ln w="38100">
              <a:solidFill>
                <a:srgbClr val="993300"/>
              </a:solidFill>
              <a:round/>
              <a:headEnd/>
              <a:tailEnd type="triangle" w="med" len="med"/>
            </a:ln>
          </p:spPr>
          <p:txBody>
            <a:bodyPr/>
            <a:lstStyle/>
            <a:p>
              <a:endParaRPr lang="en-IN"/>
            </a:p>
          </p:txBody>
        </p:sp>
      </p:grpSp>
      <p:grpSp>
        <p:nvGrpSpPr>
          <p:cNvPr id="39" name="Group 103"/>
          <p:cNvGrpSpPr>
            <a:grpSpLocks/>
          </p:cNvGrpSpPr>
          <p:nvPr/>
        </p:nvGrpSpPr>
        <p:grpSpPr bwMode="auto">
          <a:xfrm>
            <a:off x="5182961" y="1674019"/>
            <a:ext cx="1047750" cy="4313238"/>
            <a:chOff x="3204" y="528"/>
            <a:chExt cx="660" cy="2717"/>
          </a:xfrm>
        </p:grpSpPr>
        <p:sp>
          <p:nvSpPr>
            <p:cNvPr id="40" name="Text Box 94"/>
            <p:cNvSpPr txBox="1">
              <a:spLocks noChangeArrowheads="1"/>
            </p:cNvSpPr>
            <p:nvPr/>
          </p:nvSpPr>
          <p:spPr bwMode="auto">
            <a:xfrm>
              <a:off x="3264" y="528"/>
              <a:ext cx="528" cy="231"/>
            </a:xfrm>
            <a:prstGeom prst="rect">
              <a:avLst/>
            </a:prstGeom>
            <a:noFill/>
            <a:ln w="9525">
              <a:noFill/>
              <a:miter lim="800000"/>
              <a:headEnd/>
              <a:tailEnd/>
            </a:ln>
          </p:spPr>
          <p:txBody>
            <a:bodyPr>
              <a:spAutoFit/>
            </a:bodyPr>
            <a:lstStyle/>
            <a:p>
              <a:pPr>
                <a:spcBef>
                  <a:spcPct val="50000"/>
                </a:spcBef>
              </a:pPr>
              <a:r>
                <a:rPr lang="en-US" b="1"/>
                <a:t>00000</a:t>
              </a:r>
            </a:p>
          </p:txBody>
        </p:sp>
        <p:sp>
          <p:nvSpPr>
            <p:cNvPr id="41" name="Text Box 95"/>
            <p:cNvSpPr txBox="1">
              <a:spLocks noChangeArrowheads="1"/>
            </p:cNvSpPr>
            <p:nvPr/>
          </p:nvSpPr>
          <p:spPr bwMode="auto">
            <a:xfrm>
              <a:off x="3216" y="1122"/>
              <a:ext cx="624" cy="231"/>
            </a:xfrm>
            <a:prstGeom prst="rect">
              <a:avLst/>
            </a:prstGeom>
            <a:noFill/>
            <a:ln w="9525">
              <a:noFill/>
              <a:miter lim="800000"/>
              <a:headEnd/>
              <a:tailEnd/>
            </a:ln>
          </p:spPr>
          <p:txBody>
            <a:bodyPr>
              <a:spAutoFit/>
            </a:bodyPr>
            <a:lstStyle/>
            <a:p>
              <a:pPr>
                <a:spcBef>
                  <a:spcPct val="50000"/>
                </a:spcBef>
              </a:pPr>
              <a:r>
                <a:rPr lang="en-US" b="1"/>
                <a:t>34BA0</a:t>
              </a:r>
            </a:p>
          </p:txBody>
        </p:sp>
        <p:sp>
          <p:nvSpPr>
            <p:cNvPr id="42" name="Text Box 96"/>
            <p:cNvSpPr txBox="1">
              <a:spLocks noChangeArrowheads="1"/>
            </p:cNvSpPr>
            <p:nvPr/>
          </p:nvSpPr>
          <p:spPr bwMode="auto">
            <a:xfrm>
              <a:off x="3222" y="1431"/>
              <a:ext cx="624" cy="231"/>
            </a:xfrm>
            <a:prstGeom prst="rect">
              <a:avLst/>
            </a:prstGeom>
            <a:noFill/>
            <a:ln w="9525">
              <a:noFill/>
              <a:miter lim="800000"/>
              <a:headEnd/>
              <a:tailEnd/>
            </a:ln>
          </p:spPr>
          <p:txBody>
            <a:bodyPr>
              <a:spAutoFit/>
            </a:bodyPr>
            <a:lstStyle/>
            <a:p>
              <a:pPr>
                <a:spcBef>
                  <a:spcPct val="50000"/>
                </a:spcBef>
              </a:pPr>
              <a:r>
                <a:rPr lang="en-US" b="1"/>
                <a:t>44B9F</a:t>
              </a:r>
            </a:p>
          </p:txBody>
        </p:sp>
        <p:sp>
          <p:nvSpPr>
            <p:cNvPr id="43" name="Text Box 97"/>
            <p:cNvSpPr txBox="1">
              <a:spLocks noChangeArrowheads="1"/>
            </p:cNvSpPr>
            <p:nvPr/>
          </p:nvSpPr>
          <p:spPr bwMode="auto">
            <a:xfrm>
              <a:off x="3222" y="1650"/>
              <a:ext cx="624" cy="231"/>
            </a:xfrm>
            <a:prstGeom prst="rect">
              <a:avLst/>
            </a:prstGeom>
            <a:noFill/>
            <a:ln w="9525">
              <a:noFill/>
              <a:miter lim="800000"/>
              <a:headEnd/>
              <a:tailEnd/>
            </a:ln>
          </p:spPr>
          <p:txBody>
            <a:bodyPr>
              <a:spAutoFit/>
            </a:bodyPr>
            <a:lstStyle/>
            <a:p>
              <a:pPr>
                <a:spcBef>
                  <a:spcPct val="50000"/>
                </a:spcBef>
              </a:pPr>
              <a:r>
                <a:rPr lang="en-US" b="1"/>
                <a:t>44EB0</a:t>
              </a:r>
            </a:p>
          </p:txBody>
        </p:sp>
        <p:sp>
          <p:nvSpPr>
            <p:cNvPr id="44" name="Text Box 98"/>
            <p:cNvSpPr txBox="1">
              <a:spLocks noChangeArrowheads="1"/>
            </p:cNvSpPr>
            <p:nvPr/>
          </p:nvSpPr>
          <p:spPr bwMode="auto">
            <a:xfrm>
              <a:off x="3204" y="1956"/>
              <a:ext cx="624" cy="231"/>
            </a:xfrm>
            <a:prstGeom prst="rect">
              <a:avLst/>
            </a:prstGeom>
            <a:noFill/>
            <a:ln w="9525">
              <a:noFill/>
              <a:miter lim="800000"/>
              <a:headEnd/>
              <a:tailEnd/>
            </a:ln>
          </p:spPr>
          <p:txBody>
            <a:bodyPr>
              <a:spAutoFit/>
            </a:bodyPr>
            <a:lstStyle/>
            <a:p>
              <a:pPr>
                <a:spcBef>
                  <a:spcPct val="50000"/>
                </a:spcBef>
              </a:pPr>
              <a:r>
                <a:rPr lang="en-US" b="1"/>
                <a:t>54EAF</a:t>
              </a:r>
            </a:p>
          </p:txBody>
        </p:sp>
        <p:sp>
          <p:nvSpPr>
            <p:cNvPr id="45" name="Text Box 99"/>
            <p:cNvSpPr txBox="1">
              <a:spLocks noChangeArrowheads="1"/>
            </p:cNvSpPr>
            <p:nvPr/>
          </p:nvSpPr>
          <p:spPr bwMode="auto">
            <a:xfrm>
              <a:off x="3213" y="2169"/>
              <a:ext cx="624" cy="231"/>
            </a:xfrm>
            <a:prstGeom prst="rect">
              <a:avLst/>
            </a:prstGeom>
            <a:noFill/>
            <a:ln w="9525">
              <a:noFill/>
              <a:miter lim="800000"/>
              <a:headEnd/>
              <a:tailEnd/>
            </a:ln>
          </p:spPr>
          <p:txBody>
            <a:bodyPr>
              <a:spAutoFit/>
            </a:bodyPr>
            <a:lstStyle/>
            <a:p>
              <a:pPr>
                <a:spcBef>
                  <a:spcPct val="50000"/>
                </a:spcBef>
              </a:pPr>
              <a:r>
                <a:rPr lang="en-US" b="1"/>
                <a:t>54EB0</a:t>
              </a:r>
            </a:p>
          </p:txBody>
        </p:sp>
        <p:sp>
          <p:nvSpPr>
            <p:cNvPr id="46" name="Text Box 100"/>
            <p:cNvSpPr txBox="1">
              <a:spLocks noChangeArrowheads="1"/>
            </p:cNvSpPr>
            <p:nvPr/>
          </p:nvSpPr>
          <p:spPr bwMode="auto">
            <a:xfrm>
              <a:off x="3204" y="2484"/>
              <a:ext cx="624" cy="231"/>
            </a:xfrm>
            <a:prstGeom prst="rect">
              <a:avLst/>
            </a:prstGeom>
            <a:noFill/>
            <a:ln w="9525">
              <a:noFill/>
              <a:miter lim="800000"/>
              <a:headEnd/>
              <a:tailEnd/>
            </a:ln>
          </p:spPr>
          <p:txBody>
            <a:bodyPr>
              <a:spAutoFit/>
            </a:bodyPr>
            <a:lstStyle/>
            <a:p>
              <a:pPr>
                <a:spcBef>
                  <a:spcPct val="50000"/>
                </a:spcBef>
              </a:pPr>
              <a:r>
                <a:rPr lang="en-US" b="1"/>
                <a:t>64EAF</a:t>
              </a:r>
            </a:p>
          </p:txBody>
        </p:sp>
        <p:sp>
          <p:nvSpPr>
            <p:cNvPr id="47" name="Text Box 101"/>
            <p:cNvSpPr txBox="1">
              <a:spLocks noChangeArrowheads="1"/>
            </p:cNvSpPr>
            <p:nvPr/>
          </p:nvSpPr>
          <p:spPr bwMode="auto">
            <a:xfrm>
              <a:off x="3240" y="2706"/>
              <a:ext cx="624" cy="231"/>
            </a:xfrm>
            <a:prstGeom prst="rect">
              <a:avLst/>
            </a:prstGeom>
            <a:noFill/>
            <a:ln w="9525">
              <a:noFill/>
              <a:miter lim="800000"/>
              <a:headEnd/>
              <a:tailEnd/>
            </a:ln>
          </p:spPr>
          <p:txBody>
            <a:bodyPr>
              <a:spAutoFit/>
            </a:bodyPr>
            <a:lstStyle/>
            <a:p>
              <a:pPr>
                <a:spcBef>
                  <a:spcPct val="50000"/>
                </a:spcBef>
              </a:pPr>
              <a:r>
                <a:rPr lang="en-US" b="1"/>
                <a:t>695E0</a:t>
              </a:r>
            </a:p>
          </p:txBody>
        </p:sp>
        <p:sp>
          <p:nvSpPr>
            <p:cNvPr id="48" name="Text Box 102"/>
            <p:cNvSpPr txBox="1">
              <a:spLocks noChangeArrowheads="1"/>
            </p:cNvSpPr>
            <p:nvPr/>
          </p:nvSpPr>
          <p:spPr bwMode="auto">
            <a:xfrm>
              <a:off x="3216" y="3012"/>
              <a:ext cx="576" cy="233"/>
            </a:xfrm>
            <a:prstGeom prst="rect">
              <a:avLst/>
            </a:prstGeom>
            <a:noFill/>
            <a:ln w="9525">
              <a:noFill/>
              <a:miter lim="800000"/>
              <a:headEnd/>
              <a:tailEnd/>
            </a:ln>
          </p:spPr>
          <p:txBody>
            <a:bodyPr wrap="square">
              <a:spAutoFit/>
            </a:bodyPr>
            <a:lstStyle/>
            <a:p>
              <a:pPr>
                <a:spcBef>
                  <a:spcPct val="50000"/>
                </a:spcBef>
              </a:pPr>
              <a:r>
                <a:rPr lang="en-US" b="1" dirty="0" smtClean="0"/>
                <a:t>795DF</a:t>
              </a:r>
              <a:endParaRPr lang="en-US" b="1" dirty="0"/>
            </a:p>
          </p:txBody>
        </p:sp>
      </p:grpSp>
      <p:sp>
        <p:nvSpPr>
          <p:cNvPr id="49" name="AutoShape 106"/>
          <p:cNvSpPr>
            <a:spLocks noChangeArrowheads="1"/>
          </p:cNvSpPr>
          <p:nvPr/>
        </p:nvSpPr>
        <p:spPr bwMode="auto">
          <a:xfrm rot="10800000">
            <a:off x="304800" y="5867400"/>
            <a:ext cx="5167085" cy="840581"/>
          </a:xfrm>
          <a:prstGeom prst="wedgeRoundRectCallout">
            <a:avLst>
              <a:gd name="adj1" fmla="val 43745"/>
              <a:gd name="adj2" fmla="val 117361"/>
              <a:gd name="adj3" fmla="val 16667"/>
            </a:avLst>
          </a:prstGeom>
          <a:solidFill>
            <a:schemeClr val="accent6"/>
          </a:solidFill>
          <a:ln w="9525">
            <a:solidFill>
              <a:schemeClr val="tx1"/>
            </a:solidFill>
            <a:miter lim="800000"/>
            <a:headEnd/>
            <a:tailEnd/>
          </a:ln>
        </p:spPr>
        <p:txBody>
          <a:bodyPr rot="10800000"/>
          <a:lstStyle/>
          <a:p>
            <a:r>
              <a:rPr lang="en-US" sz="2000" b="1" dirty="0"/>
              <a:t>Each segment register store the upper 16 bit of the starting address of the segments</a:t>
            </a:r>
          </a:p>
        </p:txBody>
      </p:sp>
      <p:sp>
        <p:nvSpPr>
          <p:cNvPr id="50" name="Text Box 107"/>
          <p:cNvSpPr txBox="1">
            <a:spLocks noChangeArrowheads="1"/>
          </p:cNvSpPr>
          <p:nvPr/>
        </p:nvSpPr>
        <p:spPr bwMode="auto">
          <a:xfrm>
            <a:off x="6553200" y="1274650"/>
            <a:ext cx="2133600" cy="519112"/>
          </a:xfrm>
          <a:prstGeom prst="rect">
            <a:avLst/>
          </a:prstGeom>
          <a:noFill/>
          <a:ln w="9525">
            <a:noFill/>
            <a:miter lim="800000"/>
            <a:headEnd/>
            <a:tailEnd/>
          </a:ln>
        </p:spPr>
        <p:txBody>
          <a:bodyPr>
            <a:spAutoFit/>
          </a:bodyPr>
          <a:lstStyle/>
          <a:p>
            <a:pPr>
              <a:spcBef>
                <a:spcPct val="50000"/>
              </a:spcBef>
            </a:pPr>
            <a:r>
              <a:rPr lang="en-US" sz="2800" b="1" dirty="0">
                <a:solidFill>
                  <a:srgbClr val="5752B8"/>
                </a:solidFill>
              </a:rPr>
              <a:t>MEMORY</a:t>
            </a:r>
          </a:p>
        </p:txBody>
      </p:sp>
    </p:spTree>
    <p:extLst>
      <p:ext uri="{BB962C8B-B14F-4D97-AF65-F5344CB8AC3E}">
        <p14:creationId xmlns:p14="http://schemas.microsoft.com/office/powerpoint/2010/main" val="960789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47440" y="3836213"/>
            <a:ext cx="9144000" cy="1828800"/>
          </a:xfrm>
          <a:prstGeom prst="rect">
            <a:avLst/>
          </a:prstGeom>
        </p:spPr>
        <p:txBody>
          <a:bodyPr vert="horz" lIns="121920" tIns="60960" rIns="121920" bIns="60960" rtlCol="0">
            <a:normAutofit/>
          </a:bodyPr>
          <a:lstStyle>
            <a:lvl1pPr marL="0" indent="0" algn="r" defTabSz="914400" rtl="0" eaLnBrk="1" latinLnBrk="0" hangingPunct="1">
              <a:spcBef>
                <a:spcPct val="20000"/>
              </a:spcBef>
              <a:buFont typeface="Arial" pitchFamily="34" charset="0"/>
              <a:buNone/>
              <a:defRPr sz="2800" b="0" i="0" kern="1200">
                <a:solidFill>
                  <a:srgbClr val="CC00CC"/>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IN" sz="3733" dirty="0">
              <a:solidFill>
                <a:srgbClr val="FFC000"/>
              </a:solidFill>
            </a:endParaRPr>
          </a:p>
        </p:txBody>
      </p:sp>
      <p:sp>
        <p:nvSpPr>
          <p:cNvPr id="6" name="Content Placeholder 2"/>
          <p:cNvSpPr txBox="1">
            <a:spLocks/>
          </p:cNvSpPr>
          <p:nvPr/>
        </p:nvSpPr>
        <p:spPr>
          <a:xfrm>
            <a:off x="210457" y="2514600"/>
            <a:ext cx="8686800" cy="183246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ct val="0"/>
              </a:spcBef>
            </a:pPr>
            <a:r>
              <a:rPr lang="vi-VN" sz="3900" dirty="0">
                <a:solidFill>
                  <a:schemeClr val="tx1"/>
                </a:solidFill>
                <a:latin typeface="Arial" pitchFamily="34" charset="0"/>
                <a:ea typeface="+mj-ea"/>
                <a:cs typeface="+mj-cs"/>
              </a:rPr>
              <a:t>Các chế độ địa chỉ giúp chúng ta hiểu các loại toán hạng và cách chúng được truy cập trong khi thực hiện một lệnh.</a:t>
            </a:r>
            <a:endParaRPr lang="en-US" sz="3900" dirty="0">
              <a:solidFill>
                <a:schemeClr val="tx1"/>
              </a:solidFill>
              <a:latin typeface="+mj-lt"/>
              <a:ea typeface="+mj-ea"/>
              <a:cs typeface="+mj-cs"/>
            </a:endParaRPr>
          </a:p>
          <a:p>
            <a:endParaRPr lang="en-US" sz="2667" dirty="0"/>
          </a:p>
        </p:txBody>
      </p:sp>
      <p:sp>
        <p:nvSpPr>
          <p:cNvPr id="8"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1125951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57" y="1828800"/>
            <a:ext cx="8686800" cy="4347057"/>
          </a:xfrm>
        </p:spPr>
        <p:txBody>
          <a:bodyPr>
            <a:normAutofit fontScale="40000" lnSpcReduction="20000"/>
          </a:bodyPr>
          <a:lstStyle/>
          <a:p>
            <a:pPr marL="685783" indent="-685783">
              <a:lnSpc>
                <a:spcPct val="150000"/>
              </a:lnSpc>
              <a:buFont typeface="+mj-lt"/>
              <a:buAutoNum type="arabicPeriod"/>
            </a:pPr>
            <a:r>
              <a:rPr lang="en-IN" sz="4400" b="1" dirty="0">
                <a:latin typeface="Arial" pitchFamily="34" charset="0"/>
                <a:cs typeface="Arial" pitchFamily="34" charset="0"/>
              </a:rPr>
              <a:t>Immediate addressing </a:t>
            </a:r>
            <a:r>
              <a:rPr lang="en-IN" sz="4400" b="1" dirty="0" smtClean="0">
                <a:latin typeface="Arial" pitchFamily="34" charset="0"/>
                <a:cs typeface="Arial" pitchFamily="34" charset="0"/>
              </a:rPr>
              <a:t>mode (</a:t>
            </a:r>
            <a:r>
              <a:rPr lang="en-US" sz="4400" b="1" dirty="0" err="1">
                <a:latin typeface="Arial" pitchFamily="34" charset="0"/>
                <a:cs typeface="Arial" pitchFamily="34" charset="0"/>
              </a:rPr>
              <a:t>Chế</a:t>
            </a:r>
            <a:r>
              <a:rPr lang="en-US" sz="4400" b="1" dirty="0">
                <a:latin typeface="Arial" pitchFamily="34" charset="0"/>
                <a:cs typeface="Arial" pitchFamily="34" charset="0"/>
              </a:rPr>
              <a:t> </a:t>
            </a:r>
            <a:r>
              <a:rPr lang="en-US" sz="4400" b="1" dirty="0" err="1">
                <a:latin typeface="Arial" pitchFamily="34" charset="0"/>
                <a:cs typeface="Arial" pitchFamily="34" charset="0"/>
              </a:rPr>
              <a:t>độ</a:t>
            </a:r>
            <a:r>
              <a:rPr lang="en-US" sz="4400" b="1" dirty="0">
                <a:latin typeface="Arial" pitchFamily="34" charset="0"/>
                <a:cs typeface="Arial" pitchFamily="34" charset="0"/>
              </a:rPr>
              <a:t> </a:t>
            </a:r>
            <a:r>
              <a:rPr lang="en-US" sz="4400" b="1" dirty="0" err="1">
                <a:latin typeface="Arial" pitchFamily="34" charset="0"/>
                <a:cs typeface="Arial" pitchFamily="34" charset="0"/>
              </a:rPr>
              <a:t>địa</a:t>
            </a:r>
            <a:r>
              <a:rPr lang="en-US" sz="4400" b="1" dirty="0">
                <a:latin typeface="Arial" pitchFamily="34" charset="0"/>
                <a:cs typeface="Arial" pitchFamily="34" charset="0"/>
              </a:rPr>
              <a:t> </a:t>
            </a:r>
            <a:r>
              <a:rPr lang="en-US" sz="4400" b="1" dirty="0" err="1">
                <a:latin typeface="Arial" pitchFamily="34" charset="0"/>
                <a:cs typeface="Arial" pitchFamily="34" charset="0"/>
              </a:rPr>
              <a:t>chỉ</a:t>
            </a:r>
            <a:r>
              <a:rPr lang="en-US" sz="4400" b="1" dirty="0">
                <a:latin typeface="Arial" pitchFamily="34" charset="0"/>
                <a:cs typeface="Arial" pitchFamily="34" charset="0"/>
              </a:rPr>
              <a:t> </a:t>
            </a:r>
            <a:r>
              <a:rPr lang="en-US" sz="4400" b="1" dirty="0" err="1">
                <a:latin typeface="Arial" pitchFamily="34" charset="0"/>
                <a:cs typeface="Arial" pitchFamily="34" charset="0"/>
              </a:rPr>
              <a:t>tức</a:t>
            </a:r>
            <a:r>
              <a:rPr lang="en-US" sz="4400" b="1" dirty="0">
                <a:latin typeface="Arial" pitchFamily="34" charset="0"/>
                <a:cs typeface="Arial" pitchFamily="34" charset="0"/>
              </a:rPr>
              <a:t> </a:t>
            </a:r>
            <a:r>
              <a:rPr lang="en-US" sz="4400" b="1" dirty="0" err="1" smtClean="0">
                <a:latin typeface="Arial" pitchFamily="34" charset="0"/>
                <a:cs typeface="Arial" pitchFamily="34" charset="0"/>
              </a:rPr>
              <a:t>thì</a:t>
            </a:r>
            <a:r>
              <a:rPr lang="en-US" sz="4400" b="1" dirty="0" smtClean="0">
                <a:latin typeface="Arial" pitchFamily="34" charset="0"/>
                <a:cs typeface="Arial" pitchFamily="34" charset="0"/>
              </a:rPr>
              <a:t>)</a:t>
            </a:r>
            <a:endParaRPr lang="en-IN" sz="4400" b="1" dirty="0" smtClean="0">
              <a:latin typeface="Arial" pitchFamily="34" charset="0"/>
              <a:cs typeface="Arial" pitchFamily="34" charset="0"/>
            </a:endParaRPr>
          </a:p>
          <a:p>
            <a:pPr marL="685783" indent="-685783">
              <a:lnSpc>
                <a:spcPct val="150000"/>
              </a:lnSpc>
              <a:buFont typeface="+mj-lt"/>
              <a:buAutoNum type="arabicPeriod"/>
            </a:pPr>
            <a:r>
              <a:rPr lang="en-IN" sz="4400" b="1" dirty="0" smtClean="0">
                <a:latin typeface="Arial" pitchFamily="34" charset="0"/>
                <a:cs typeface="Arial" pitchFamily="34" charset="0"/>
              </a:rPr>
              <a:t>Direct </a:t>
            </a:r>
            <a:r>
              <a:rPr lang="en-IN" sz="4400" b="1" dirty="0">
                <a:latin typeface="Arial" pitchFamily="34" charset="0"/>
                <a:cs typeface="Arial" pitchFamily="34" charset="0"/>
              </a:rPr>
              <a:t>addressing </a:t>
            </a:r>
            <a:r>
              <a:rPr lang="en-IN" sz="4400" b="1" dirty="0" smtClean="0">
                <a:latin typeface="Arial" pitchFamily="34" charset="0"/>
                <a:cs typeface="Arial" pitchFamily="34" charset="0"/>
              </a:rPr>
              <a:t>mode (</a:t>
            </a:r>
            <a:r>
              <a:rPr lang="en-US" sz="4400" b="1" dirty="0" err="1">
                <a:latin typeface="Arial" pitchFamily="34" charset="0"/>
                <a:cs typeface="Arial" pitchFamily="34" charset="0"/>
              </a:rPr>
              <a:t>Chế</a:t>
            </a:r>
            <a:r>
              <a:rPr lang="en-US" sz="4400" b="1" dirty="0">
                <a:latin typeface="Arial" pitchFamily="34" charset="0"/>
                <a:cs typeface="Arial" pitchFamily="34" charset="0"/>
              </a:rPr>
              <a:t> </a:t>
            </a:r>
            <a:r>
              <a:rPr lang="en-US" sz="4400" b="1" dirty="0" err="1">
                <a:latin typeface="Arial" pitchFamily="34" charset="0"/>
                <a:cs typeface="Arial" pitchFamily="34" charset="0"/>
              </a:rPr>
              <a:t>độ</a:t>
            </a:r>
            <a:r>
              <a:rPr lang="en-US" sz="4400" b="1" dirty="0">
                <a:latin typeface="Arial" pitchFamily="34" charset="0"/>
                <a:cs typeface="Arial" pitchFamily="34" charset="0"/>
              </a:rPr>
              <a:t> </a:t>
            </a:r>
            <a:r>
              <a:rPr lang="en-US" sz="4400" b="1" dirty="0" err="1">
                <a:latin typeface="Arial" pitchFamily="34" charset="0"/>
                <a:cs typeface="Arial" pitchFamily="34" charset="0"/>
              </a:rPr>
              <a:t>địa</a:t>
            </a:r>
            <a:r>
              <a:rPr lang="en-US" sz="4400" b="1" dirty="0">
                <a:latin typeface="Arial" pitchFamily="34" charset="0"/>
                <a:cs typeface="Arial" pitchFamily="34" charset="0"/>
              </a:rPr>
              <a:t> </a:t>
            </a:r>
            <a:r>
              <a:rPr lang="en-US" sz="4400" b="1" dirty="0" err="1">
                <a:latin typeface="Arial" pitchFamily="34" charset="0"/>
                <a:cs typeface="Arial" pitchFamily="34" charset="0"/>
              </a:rPr>
              <a:t>chỉ</a:t>
            </a:r>
            <a:r>
              <a:rPr lang="en-US" sz="4400" b="1" dirty="0">
                <a:latin typeface="Arial" pitchFamily="34" charset="0"/>
                <a:cs typeface="Arial" pitchFamily="34" charset="0"/>
              </a:rPr>
              <a:t> </a:t>
            </a:r>
            <a:r>
              <a:rPr lang="en-US" sz="4400" b="1" dirty="0" err="1">
                <a:latin typeface="Arial" pitchFamily="34" charset="0"/>
                <a:cs typeface="Arial" pitchFamily="34" charset="0"/>
              </a:rPr>
              <a:t>trực</a:t>
            </a:r>
            <a:r>
              <a:rPr lang="en-US" sz="4400" b="1" dirty="0">
                <a:latin typeface="Arial" pitchFamily="34" charset="0"/>
                <a:cs typeface="Arial" pitchFamily="34" charset="0"/>
              </a:rPr>
              <a:t> </a:t>
            </a:r>
            <a:r>
              <a:rPr lang="en-US" sz="4400" b="1" dirty="0" err="1" smtClean="0">
                <a:latin typeface="Arial" pitchFamily="34" charset="0"/>
                <a:cs typeface="Arial" pitchFamily="34" charset="0"/>
              </a:rPr>
              <a:t>tiếp</a:t>
            </a:r>
            <a:r>
              <a:rPr lang="en-US" sz="4400" b="1" dirty="0" smtClean="0">
                <a:latin typeface="Arial" pitchFamily="34" charset="0"/>
                <a:cs typeface="Arial" pitchFamily="34" charset="0"/>
              </a:rPr>
              <a:t>)</a:t>
            </a:r>
            <a:endParaRPr lang="en-IN" sz="4400" b="1" dirty="0">
              <a:latin typeface="Arial" pitchFamily="34" charset="0"/>
              <a:cs typeface="Arial" pitchFamily="34" charset="0"/>
            </a:endParaRPr>
          </a:p>
          <a:p>
            <a:pPr marL="685783" indent="-685783">
              <a:lnSpc>
                <a:spcPct val="150000"/>
              </a:lnSpc>
              <a:buFont typeface="+mj-lt"/>
              <a:buAutoNum type="arabicPeriod"/>
            </a:pPr>
            <a:r>
              <a:rPr lang="en-IN" sz="4400" b="1" dirty="0" smtClean="0">
                <a:latin typeface="Arial" pitchFamily="34" charset="0"/>
                <a:cs typeface="Arial" pitchFamily="34" charset="0"/>
              </a:rPr>
              <a:t>Register </a:t>
            </a:r>
            <a:r>
              <a:rPr lang="en-IN" sz="4400" b="1" dirty="0">
                <a:latin typeface="Arial" pitchFamily="34" charset="0"/>
                <a:cs typeface="Arial" pitchFamily="34" charset="0"/>
              </a:rPr>
              <a:t>addressing </a:t>
            </a:r>
            <a:r>
              <a:rPr lang="en-IN" sz="4400" b="1" dirty="0" smtClean="0">
                <a:latin typeface="Arial" pitchFamily="34" charset="0"/>
                <a:cs typeface="Arial" pitchFamily="34" charset="0"/>
              </a:rPr>
              <a:t>mode (</a:t>
            </a:r>
            <a:r>
              <a:rPr lang="en-US" sz="4400" b="1" dirty="0" err="1" smtClean="0">
                <a:latin typeface="Arial" pitchFamily="34" charset="0"/>
                <a:cs typeface="Arial" pitchFamily="34" charset="0"/>
              </a:rPr>
              <a:t>Chế</a:t>
            </a:r>
            <a:r>
              <a:rPr lang="en-US" sz="4400" b="1" dirty="0" smtClean="0">
                <a:latin typeface="Arial" pitchFamily="34" charset="0"/>
                <a:cs typeface="Arial" pitchFamily="34" charset="0"/>
              </a:rPr>
              <a:t> </a:t>
            </a:r>
            <a:r>
              <a:rPr lang="en-US" sz="4400" b="1" dirty="0" err="1">
                <a:latin typeface="Arial" pitchFamily="34" charset="0"/>
                <a:cs typeface="Arial" pitchFamily="34" charset="0"/>
              </a:rPr>
              <a:t>độ</a:t>
            </a:r>
            <a:r>
              <a:rPr lang="en-US" sz="4400" b="1" dirty="0">
                <a:latin typeface="Arial" pitchFamily="34" charset="0"/>
                <a:cs typeface="Arial" pitchFamily="34" charset="0"/>
              </a:rPr>
              <a:t> </a:t>
            </a:r>
            <a:r>
              <a:rPr lang="en-US" sz="4400" b="1" dirty="0" err="1">
                <a:latin typeface="Arial" pitchFamily="34" charset="0"/>
                <a:cs typeface="Arial" pitchFamily="34" charset="0"/>
              </a:rPr>
              <a:t>địa</a:t>
            </a:r>
            <a:r>
              <a:rPr lang="en-US" sz="4400" b="1" dirty="0">
                <a:latin typeface="Arial" pitchFamily="34" charset="0"/>
                <a:cs typeface="Arial" pitchFamily="34" charset="0"/>
              </a:rPr>
              <a:t> </a:t>
            </a:r>
            <a:r>
              <a:rPr lang="en-US" sz="4400" b="1" dirty="0" err="1">
                <a:latin typeface="Arial" pitchFamily="34" charset="0"/>
                <a:cs typeface="Arial" pitchFamily="34" charset="0"/>
              </a:rPr>
              <a:t>chỉ</a:t>
            </a:r>
            <a:r>
              <a:rPr lang="en-US" sz="4400" b="1" dirty="0">
                <a:latin typeface="Arial" pitchFamily="34" charset="0"/>
                <a:cs typeface="Arial" pitchFamily="34" charset="0"/>
              </a:rPr>
              <a:t> </a:t>
            </a:r>
            <a:r>
              <a:rPr lang="en-US" sz="4400" b="1" dirty="0" err="1">
                <a:latin typeface="Arial" pitchFamily="34" charset="0"/>
                <a:cs typeface="Arial" pitchFamily="34" charset="0"/>
              </a:rPr>
              <a:t>thanh</a:t>
            </a:r>
            <a:r>
              <a:rPr lang="en-US" sz="4400" b="1" dirty="0">
                <a:latin typeface="Arial" pitchFamily="34" charset="0"/>
                <a:cs typeface="Arial" pitchFamily="34" charset="0"/>
              </a:rPr>
              <a:t> </a:t>
            </a:r>
            <a:r>
              <a:rPr lang="en-US" sz="4400" b="1" dirty="0" err="1" smtClean="0">
                <a:latin typeface="Arial" pitchFamily="34" charset="0"/>
                <a:cs typeface="Arial" pitchFamily="34" charset="0"/>
              </a:rPr>
              <a:t>ghi</a:t>
            </a:r>
            <a:r>
              <a:rPr lang="en-US" sz="4400" b="1" dirty="0" smtClean="0">
                <a:latin typeface="Arial" pitchFamily="34" charset="0"/>
                <a:cs typeface="Arial" pitchFamily="34" charset="0"/>
              </a:rPr>
              <a:t>)</a:t>
            </a:r>
            <a:endParaRPr lang="en-IN" sz="4400" b="1" dirty="0">
              <a:latin typeface="Arial" pitchFamily="34" charset="0"/>
              <a:cs typeface="Arial" pitchFamily="34" charset="0"/>
            </a:endParaRPr>
          </a:p>
          <a:p>
            <a:pPr marL="685783" indent="-685783">
              <a:lnSpc>
                <a:spcPct val="150000"/>
              </a:lnSpc>
              <a:buFont typeface="+mj-lt"/>
              <a:buAutoNum type="arabicPeriod"/>
            </a:pPr>
            <a:r>
              <a:rPr lang="en-IN" sz="4400" b="1" dirty="0" smtClean="0">
                <a:latin typeface="Arial" pitchFamily="34" charset="0"/>
                <a:cs typeface="Arial" pitchFamily="34" charset="0"/>
              </a:rPr>
              <a:t>Register Indirect addressing mode (</a:t>
            </a:r>
            <a:r>
              <a:rPr lang="en-IN" sz="4400" b="1" dirty="0" err="1" smtClean="0">
                <a:latin typeface="Arial" pitchFamily="34" charset="0"/>
                <a:cs typeface="Arial" pitchFamily="34" charset="0"/>
              </a:rPr>
              <a:t>Chế</a:t>
            </a:r>
            <a:r>
              <a:rPr lang="en-IN" sz="4400" b="1" dirty="0" smtClean="0">
                <a:latin typeface="Arial" pitchFamily="34" charset="0"/>
                <a:cs typeface="Arial" pitchFamily="34" charset="0"/>
              </a:rPr>
              <a:t> </a:t>
            </a:r>
            <a:r>
              <a:rPr lang="en-IN" sz="4400" b="1" dirty="0" err="1" smtClean="0">
                <a:latin typeface="Arial" pitchFamily="34" charset="0"/>
                <a:cs typeface="Arial" pitchFamily="34" charset="0"/>
              </a:rPr>
              <a:t>độ</a:t>
            </a:r>
            <a:r>
              <a:rPr lang="en-IN" sz="4400" b="1" dirty="0" smtClean="0">
                <a:latin typeface="Arial" pitchFamily="34" charset="0"/>
                <a:cs typeface="Arial" pitchFamily="34" charset="0"/>
              </a:rPr>
              <a:t> </a:t>
            </a:r>
            <a:r>
              <a:rPr lang="en-IN" sz="4400" b="1" dirty="0" err="1" smtClean="0">
                <a:latin typeface="Arial" pitchFamily="34" charset="0"/>
                <a:cs typeface="Arial" pitchFamily="34" charset="0"/>
              </a:rPr>
              <a:t>địa</a:t>
            </a:r>
            <a:r>
              <a:rPr lang="en-IN" sz="4400" b="1" dirty="0" smtClean="0">
                <a:latin typeface="Arial" pitchFamily="34" charset="0"/>
                <a:cs typeface="Arial" pitchFamily="34" charset="0"/>
              </a:rPr>
              <a:t> </a:t>
            </a:r>
            <a:r>
              <a:rPr lang="en-IN" sz="4400" b="1" dirty="0" err="1" smtClean="0">
                <a:latin typeface="Arial" pitchFamily="34" charset="0"/>
                <a:cs typeface="Arial" pitchFamily="34" charset="0"/>
              </a:rPr>
              <a:t>chỉ</a:t>
            </a:r>
            <a:r>
              <a:rPr lang="en-IN" sz="4400" b="1" dirty="0" smtClean="0">
                <a:latin typeface="Arial" pitchFamily="34" charset="0"/>
                <a:cs typeface="Arial" pitchFamily="34" charset="0"/>
              </a:rPr>
              <a:t> </a:t>
            </a:r>
            <a:r>
              <a:rPr lang="en-IN" sz="4400" b="1" dirty="0" err="1" smtClean="0">
                <a:latin typeface="Arial" pitchFamily="34" charset="0"/>
                <a:cs typeface="Arial" pitchFamily="34" charset="0"/>
              </a:rPr>
              <a:t>gián</a:t>
            </a:r>
            <a:r>
              <a:rPr lang="en-IN" sz="4400" b="1" dirty="0" smtClean="0">
                <a:latin typeface="Arial" pitchFamily="34" charset="0"/>
                <a:cs typeface="Arial" pitchFamily="34" charset="0"/>
              </a:rPr>
              <a:t> </a:t>
            </a:r>
            <a:r>
              <a:rPr lang="en-IN" sz="4400" b="1" dirty="0" err="1" smtClean="0">
                <a:latin typeface="Arial" pitchFamily="34" charset="0"/>
                <a:cs typeface="Arial" pitchFamily="34" charset="0"/>
              </a:rPr>
              <a:t>tiếp</a:t>
            </a:r>
            <a:r>
              <a:rPr lang="en-IN" sz="4400" b="1" dirty="0" smtClean="0">
                <a:latin typeface="Arial" pitchFamily="34" charset="0"/>
                <a:cs typeface="Arial" pitchFamily="34" charset="0"/>
              </a:rPr>
              <a:t> qua </a:t>
            </a:r>
            <a:r>
              <a:rPr lang="en-IN" sz="4400" b="1" dirty="0" err="1" smtClean="0">
                <a:latin typeface="Arial" pitchFamily="34" charset="0"/>
                <a:cs typeface="Arial" pitchFamily="34" charset="0"/>
              </a:rPr>
              <a:t>thanh</a:t>
            </a:r>
            <a:r>
              <a:rPr lang="en-IN" sz="4400" b="1" dirty="0" smtClean="0">
                <a:latin typeface="Arial" pitchFamily="34" charset="0"/>
                <a:cs typeface="Arial" pitchFamily="34" charset="0"/>
              </a:rPr>
              <a:t> </a:t>
            </a:r>
            <a:r>
              <a:rPr lang="en-IN" sz="4400" b="1" dirty="0" err="1" smtClean="0">
                <a:latin typeface="Arial" pitchFamily="34" charset="0"/>
                <a:cs typeface="Arial" pitchFamily="34" charset="0"/>
              </a:rPr>
              <a:t>ghi</a:t>
            </a:r>
            <a:r>
              <a:rPr lang="en-IN" sz="4400" b="1" dirty="0" smtClean="0">
                <a:latin typeface="Arial" pitchFamily="34" charset="0"/>
                <a:cs typeface="Arial" pitchFamily="34" charset="0"/>
              </a:rPr>
              <a:t>)</a:t>
            </a:r>
          </a:p>
          <a:p>
            <a:pPr marL="685783" indent="-685783">
              <a:lnSpc>
                <a:spcPct val="150000"/>
              </a:lnSpc>
              <a:buFont typeface="+mj-lt"/>
              <a:buAutoNum type="arabicPeriod"/>
            </a:pPr>
            <a:r>
              <a:rPr lang="en-IN" sz="4400" b="1" dirty="0" smtClean="0">
                <a:latin typeface="Arial" pitchFamily="34" charset="0"/>
                <a:cs typeface="Arial" pitchFamily="34" charset="0"/>
              </a:rPr>
              <a:t>Indexed addressing mode (</a:t>
            </a:r>
            <a:r>
              <a:rPr lang="en-US" sz="4400" b="1" dirty="0" err="1" smtClean="0">
                <a:latin typeface="Arial" pitchFamily="34" charset="0"/>
                <a:cs typeface="Arial" pitchFamily="34" charset="0"/>
              </a:rPr>
              <a:t>Chế</a:t>
            </a:r>
            <a:r>
              <a:rPr lang="en-US" sz="4400" b="1" dirty="0" smtClean="0">
                <a:latin typeface="Arial" pitchFamily="34" charset="0"/>
                <a:cs typeface="Arial" pitchFamily="34" charset="0"/>
              </a:rPr>
              <a:t> </a:t>
            </a:r>
            <a:r>
              <a:rPr lang="en-US" sz="4400" b="1" dirty="0" err="1">
                <a:latin typeface="Arial" pitchFamily="34" charset="0"/>
                <a:cs typeface="Arial" pitchFamily="34" charset="0"/>
              </a:rPr>
              <a:t>độ</a:t>
            </a:r>
            <a:r>
              <a:rPr lang="en-US" sz="4400" b="1" dirty="0">
                <a:latin typeface="Arial" pitchFamily="34" charset="0"/>
                <a:cs typeface="Arial" pitchFamily="34" charset="0"/>
              </a:rPr>
              <a:t> </a:t>
            </a:r>
            <a:r>
              <a:rPr lang="en-US" sz="4400" b="1" dirty="0" err="1">
                <a:latin typeface="Arial" pitchFamily="34" charset="0"/>
                <a:cs typeface="Arial" pitchFamily="34" charset="0"/>
              </a:rPr>
              <a:t>địa</a:t>
            </a:r>
            <a:r>
              <a:rPr lang="en-US" sz="4400" b="1" dirty="0">
                <a:latin typeface="Arial" pitchFamily="34" charset="0"/>
                <a:cs typeface="Arial" pitchFamily="34" charset="0"/>
              </a:rPr>
              <a:t> </a:t>
            </a:r>
            <a:r>
              <a:rPr lang="en-US" sz="4400" b="1" dirty="0" err="1">
                <a:latin typeface="Arial" pitchFamily="34" charset="0"/>
                <a:cs typeface="Arial" pitchFamily="34" charset="0"/>
              </a:rPr>
              <a:t>chỉ</a:t>
            </a:r>
            <a:r>
              <a:rPr lang="en-US" sz="4400" b="1" dirty="0">
                <a:latin typeface="Arial" pitchFamily="34" charset="0"/>
                <a:cs typeface="Arial" pitchFamily="34" charset="0"/>
              </a:rPr>
              <a:t> </a:t>
            </a:r>
            <a:r>
              <a:rPr lang="en-US" sz="4400" b="1" dirty="0" err="1" smtClean="0">
                <a:latin typeface="Arial" pitchFamily="34" charset="0"/>
                <a:cs typeface="Arial" pitchFamily="34" charset="0"/>
              </a:rPr>
              <a:t>chỉ</a:t>
            </a:r>
            <a:r>
              <a:rPr lang="en-US" sz="4400" b="1" dirty="0" smtClean="0">
                <a:latin typeface="Arial" pitchFamily="34" charset="0"/>
                <a:cs typeface="Arial" pitchFamily="34" charset="0"/>
              </a:rPr>
              <a:t> </a:t>
            </a:r>
            <a:r>
              <a:rPr lang="en-US" sz="4400" b="1" dirty="0" err="1" smtClean="0">
                <a:latin typeface="Arial" pitchFamily="34" charset="0"/>
                <a:cs typeface="Arial" pitchFamily="34" charset="0"/>
              </a:rPr>
              <a:t>số</a:t>
            </a:r>
            <a:r>
              <a:rPr lang="en-US" sz="4400" b="1" dirty="0" smtClean="0">
                <a:latin typeface="Arial" pitchFamily="34" charset="0"/>
                <a:cs typeface="Arial" pitchFamily="34" charset="0"/>
              </a:rPr>
              <a:t>)</a:t>
            </a:r>
            <a:endParaRPr lang="en-IN" sz="4400" b="1" dirty="0">
              <a:latin typeface="Arial" pitchFamily="34" charset="0"/>
              <a:cs typeface="Arial" pitchFamily="34" charset="0"/>
            </a:endParaRPr>
          </a:p>
          <a:p>
            <a:pPr marL="685783" indent="-685783">
              <a:lnSpc>
                <a:spcPct val="150000"/>
              </a:lnSpc>
              <a:buFont typeface="+mj-lt"/>
              <a:buAutoNum type="arabicPeriod"/>
            </a:pPr>
            <a:r>
              <a:rPr lang="en-IN" sz="4400" b="1" dirty="0" smtClean="0">
                <a:latin typeface="Arial" pitchFamily="34" charset="0"/>
                <a:cs typeface="Arial" pitchFamily="34" charset="0"/>
              </a:rPr>
              <a:t>Register </a:t>
            </a:r>
            <a:r>
              <a:rPr lang="en-IN" sz="4400" b="1" dirty="0">
                <a:latin typeface="Arial" pitchFamily="34" charset="0"/>
                <a:cs typeface="Arial" pitchFamily="34" charset="0"/>
              </a:rPr>
              <a:t>relative addressing </a:t>
            </a:r>
            <a:r>
              <a:rPr lang="en-IN" sz="4400" b="1" dirty="0" smtClean="0">
                <a:latin typeface="Arial" pitchFamily="34" charset="0"/>
                <a:cs typeface="Arial" pitchFamily="34" charset="0"/>
              </a:rPr>
              <a:t>mode (</a:t>
            </a:r>
            <a:r>
              <a:rPr lang="en-US" sz="4400" b="1" dirty="0" err="1">
                <a:latin typeface="Arial" pitchFamily="34" charset="0"/>
                <a:cs typeface="Arial" pitchFamily="34" charset="0"/>
              </a:rPr>
              <a:t>Chế</a:t>
            </a:r>
            <a:r>
              <a:rPr lang="en-US" sz="4400" b="1" dirty="0">
                <a:latin typeface="Arial" pitchFamily="34" charset="0"/>
                <a:cs typeface="Arial" pitchFamily="34" charset="0"/>
              </a:rPr>
              <a:t> </a:t>
            </a:r>
            <a:r>
              <a:rPr lang="en-US" sz="4400" b="1" dirty="0" err="1">
                <a:latin typeface="Arial" pitchFamily="34" charset="0"/>
                <a:cs typeface="Arial" pitchFamily="34" charset="0"/>
              </a:rPr>
              <a:t>độ</a:t>
            </a:r>
            <a:r>
              <a:rPr lang="en-US" sz="4400" b="1" dirty="0">
                <a:latin typeface="Arial" pitchFamily="34" charset="0"/>
                <a:cs typeface="Arial" pitchFamily="34" charset="0"/>
              </a:rPr>
              <a:t> </a:t>
            </a:r>
            <a:r>
              <a:rPr lang="en-US" sz="4400" b="1" dirty="0" err="1">
                <a:latin typeface="Arial" pitchFamily="34" charset="0"/>
                <a:cs typeface="Arial" pitchFamily="34" charset="0"/>
              </a:rPr>
              <a:t>địa</a:t>
            </a:r>
            <a:r>
              <a:rPr lang="en-US" sz="4400" b="1" dirty="0">
                <a:latin typeface="Arial" pitchFamily="34" charset="0"/>
                <a:cs typeface="Arial" pitchFamily="34" charset="0"/>
              </a:rPr>
              <a:t> </a:t>
            </a:r>
            <a:r>
              <a:rPr lang="en-US" sz="4400" b="1" dirty="0" err="1">
                <a:latin typeface="Arial" pitchFamily="34" charset="0"/>
                <a:cs typeface="Arial" pitchFamily="34" charset="0"/>
              </a:rPr>
              <a:t>chỉ</a:t>
            </a:r>
            <a:r>
              <a:rPr lang="en-US" sz="4400" b="1" dirty="0">
                <a:latin typeface="Arial" pitchFamily="34" charset="0"/>
                <a:cs typeface="Arial" pitchFamily="34" charset="0"/>
              </a:rPr>
              <a:t> </a:t>
            </a:r>
            <a:r>
              <a:rPr lang="en-US" sz="4400" b="1" dirty="0" err="1" smtClean="0">
                <a:latin typeface="Arial" pitchFamily="34" charset="0"/>
                <a:cs typeface="Arial" pitchFamily="34" charset="0"/>
              </a:rPr>
              <a:t>tương</a:t>
            </a:r>
            <a:r>
              <a:rPr lang="en-US" sz="4400" b="1" dirty="0" smtClean="0">
                <a:latin typeface="Arial" pitchFamily="34" charset="0"/>
                <a:cs typeface="Arial" pitchFamily="34" charset="0"/>
              </a:rPr>
              <a:t> </a:t>
            </a:r>
            <a:r>
              <a:rPr lang="en-US" sz="4400" b="1" dirty="0" err="1" smtClean="0">
                <a:latin typeface="Arial" pitchFamily="34" charset="0"/>
                <a:cs typeface="Arial" pitchFamily="34" charset="0"/>
              </a:rPr>
              <a:t>đối</a:t>
            </a:r>
            <a:r>
              <a:rPr lang="en-US" sz="4400" b="1" dirty="0" smtClean="0">
                <a:latin typeface="Arial" pitchFamily="34" charset="0"/>
                <a:cs typeface="Arial" pitchFamily="34" charset="0"/>
              </a:rPr>
              <a:t> </a:t>
            </a:r>
            <a:r>
              <a:rPr lang="en-US" sz="4400" b="1" dirty="0" err="1" smtClean="0">
                <a:latin typeface="Arial" pitchFamily="34" charset="0"/>
                <a:cs typeface="Arial" pitchFamily="34" charset="0"/>
              </a:rPr>
              <a:t>thanh</a:t>
            </a:r>
            <a:r>
              <a:rPr lang="en-US" sz="4400" b="1" dirty="0" smtClean="0">
                <a:latin typeface="Arial" pitchFamily="34" charset="0"/>
                <a:cs typeface="Arial" pitchFamily="34" charset="0"/>
              </a:rPr>
              <a:t> </a:t>
            </a:r>
            <a:r>
              <a:rPr lang="en-US" sz="4400" b="1" dirty="0" err="1" smtClean="0">
                <a:latin typeface="Arial" pitchFamily="34" charset="0"/>
                <a:cs typeface="Arial" pitchFamily="34" charset="0"/>
              </a:rPr>
              <a:t>ghi</a:t>
            </a:r>
            <a:r>
              <a:rPr lang="en-US" sz="4400" b="1" dirty="0" smtClean="0">
                <a:latin typeface="Arial" pitchFamily="34" charset="0"/>
                <a:cs typeface="Arial" pitchFamily="34" charset="0"/>
              </a:rPr>
              <a:t>)</a:t>
            </a:r>
            <a:endParaRPr lang="en-US" sz="4400" dirty="0">
              <a:latin typeface="Arial" pitchFamily="34" charset="0"/>
              <a:cs typeface="Arial" pitchFamily="34" charset="0"/>
            </a:endParaRPr>
          </a:p>
          <a:p>
            <a:pPr marL="685783" indent="-685783">
              <a:lnSpc>
                <a:spcPct val="150000"/>
              </a:lnSpc>
              <a:buFont typeface="+mj-lt"/>
              <a:buAutoNum type="arabicPeriod"/>
            </a:pPr>
            <a:r>
              <a:rPr lang="en-IN" sz="4400" b="1" dirty="0" smtClean="0">
                <a:latin typeface="Arial" pitchFamily="34" charset="0"/>
                <a:cs typeface="Arial" pitchFamily="34" charset="0"/>
              </a:rPr>
              <a:t>Base </a:t>
            </a:r>
            <a:r>
              <a:rPr lang="en-IN" sz="4400" b="1" dirty="0">
                <a:latin typeface="Arial" pitchFamily="34" charset="0"/>
                <a:cs typeface="Arial" pitchFamily="34" charset="0"/>
              </a:rPr>
              <a:t>plus index addressing </a:t>
            </a:r>
            <a:r>
              <a:rPr lang="en-IN" sz="4400" b="1" dirty="0" smtClean="0">
                <a:latin typeface="Arial" pitchFamily="34" charset="0"/>
                <a:cs typeface="Arial" pitchFamily="34" charset="0"/>
              </a:rPr>
              <a:t>mode (</a:t>
            </a:r>
            <a:r>
              <a:rPr lang="en-US" sz="4400" b="1" dirty="0" err="1" smtClean="0">
                <a:latin typeface="Arial" pitchFamily="34" charset="0"/>
                <a:cs typeface="Arial" pitchFamily="34" charset="0"/>
              </a:rPr>
              <a:t>Chế</a:t>
            </a:r>
            <a:r>
              <a:rPr lang="en-US" sz="4400" b="1" dirty="0" smtClean="0">
                <a:latin typeface="Arial" pitchFamily="34" charset="0"/>
                <a:cs typeface="Arial" pitchFamily="34" charset="0"/>
              </a:rPr>
              <a:t> </a:t>
            </a:r>
            <a:r>
              <a:rPr lang="en-US" sz="4400" b="1" dirty="0" err="1">
                <a:latin typeface="Arial" pitchFamily="34" charset="0"/>
                <a:cs typeface="Arial" pitchFamily="34" charset="0"/>
              </a:rPr>
              <a:t>độ</a:t>
            </a:r>
            <a:r>
              <a:rPr lang="en-US" sz="4400" b="1" dirty="0">
                <a:latin typeface="Arial" pitchFamily="34" charset="0"/>
                <a:cs typeface="Arial" pitchFamily="34" charset="0"/>
              </a:rPr>
              <a:t> </a:t>
            </a:r>
            <a:r>
              <a:rPr lang="en-US" sz="4400" b="1" dirty="0" err="1">
                <a:latin typeface="Arial" pitchFamily="34" charset="0"/>
                <a:cs typeface="Arial" pitchFamily="34" charset="0"/>
              </a:rPr>
              <a:t>địa</a:t>
            </a:r>
            <a:r>
              <a:rPr lang="en-US" sz="4400" b="1" dirty="0">
                <a:latin typeface="Arial" pitchFamily="34" charset="0"/>
                <a:cs typeface="Arial" pitchFamily="34" charset="0"/>
              </a:rPr>
              <a:t> </a:t>
            </a:r>
            <a:r>
              <a:rPr lang="en-US" sz="4400" b="1" dirty="0" err="1">
                <a:latin typeface="Arial" pitchFamily="34" charset="0"/>
                <a:cs typeface="Arial" pitchFamily="34" charset="0"/>
              </a:rPr>
              <a:t>chỉ</a:t>
            </a:r>
            <a:r>
              <a:rPr lang="en-US" sz="4400" b="1" dirty="0">
                <a:latin typeface="Arial" pitchFamily="34" charset="0"/>
                <a:cs typeface="Arial" pitchFamily="34" charset="0"/>
              </a:rPr>
              <a:t> </a:t>
            </a:r>
            <a:r>
              <a:rPr lang="en-US" sz="4400" b="1" dirty="0" err="1" smtClean="0">
                <a:latin typeface="Arial" pitchFamily="34" charset="0"/>
                <a:cs typeface="Arial" pitchFamily="34" charset="0"/>
              </a:rPr>
              <a:t>chỉ</a:t>
            </a:r>
            <a:r>
              <a:rPr lang="en-US" sz="4400" b="1" dirty="0" smtClean="0">
                <a:latin typeface="Arial" pitchFamily="34" charset="0"/>
                <a:cs typeface="Arial" pitchFamily="34" charset="0"/>
              </a:rPr>
              <a:t> </a:t>
            </a:r>
            <a:r>
              <a:rPr lang="en-US" sz="4400" b="1" dirty="0" err="1">
                <a:latin typeface="Arial" pitchFamily="34" charset="0"/>
                <a:cs typeface="Arial" pitchFamily="34" charset="0"/>
              </a:rPr>
              <a:t>số</a:t>
            </a:r>
            <a:r>
              <a:rPr lang="en-US" sz="4400" b="1" dirty="0">
                <a:latin typeface="Arial" pitchFamily="34" charset="0"/>
                <a:cs typeface="Arial" pitchFamily="34" charset="0"/>
              </a:rPr>
              <a:t>, </a:t>
            </a:r>
            <a:r>
              <a:rPr lang="en-US" sz="4400" b="1" dirty="0" err="1">
                <a:latin typeface="Arial" pitchFamily="34" charset="0"/>
                <a:cs typeface="Arial" pitchFamily="34" charset="0"/>
              </a:rPr>
              <a:t>cơ</a:t>
            </a:r>
            <a:r>
              <a:rPr lang="en-US" sz="4400" b="1" dirty="0">
                <a:latin typeface="Arial" pitchFamily="34" charset="0"/>
                <a:cs typeface="Arial" pitchFamily="34" charset="0"/>
              </a:rPr>
              <a:t> </a:t>
            </a:r>
            <a:r>
              <a:rPr lang="en-US" sz="4400" b="1" dirty="0" err="1">
                <a:latin typeface="Arial" pitchFamily="34" charset="0"/>
                <a:cs typeface="Arial" pitchFamily="34" charset="0"/>
              </a:rPr>
              <a:t>sở</a:t>
            </a:r>
            <a:r>
              <a:rPr lang="en-US" sz="4400" b="1" dirty="0">
                <a:latin typeface="Arial" pitchFamily="34" charset="0"/>
                <a:cs typeface="Arial" pitchFamily="34" charset="0"/>
              </a:rPr>
              <a:t> </a:t>
            </a:r>
            <a:r>
              <a:rPr lang="en-US" sz="4400" b="1" dirty="0" smtClean="0">
                <a:latin typeface="Arial" pitchFamily="34" charset="0"/>
                <a:cs typeface="Arial" pitchFamily="34" charset="0"/>
              </a:rPr>
              <a:t>)</a:t>
            </a:r>
            <a:endParaRPr lang="en-IN" sz="4400" b="1" dirty="0">
              <a:latin typeface="Arial" pitchFamily="34" charset="0"/>
              <a:cs typeface="Arial" pitchFamily="34" charset="0"/>
            </a:endParaRPr>
          </a:p>
          <a:p>
            <a:pPr marL="685783" indent="-685783">
              <a:lnSpc>
                <a:spcPct val="150000"/>
              </a:lnSpc>
              <a:buFont typeface="+mj-lt"/>
              <a:buAutoNum type="arabicPeriod"/>
            </a:pPr>
            <a:r>
              <a:rPr lang="en-IN" sz="4400" b="1" dirty="0" smtClean="0">
                <a:latin typeface="Arial" pitchFamily="34" charset="0"/>
                <a:cs typeface="Arial" pitchFamily="34" charset="0"/>
              </a:rPr>
              <a:t>Base </a:t>
            </a:r>
            <a:r>
              <a:rPr lang="en-IN" sz="4400" b="1" dirty="0">
                <a:latin typeface="Arial" pitchFamily="34" charset="0"/>
                <a:cs typeface="Arial" pitchFamily="34" charset="0"/>
              </a:rPr>
              <a:t>relative plus index addressing </a:t>
            </a:r>
            <a:r>
              <a:rPr lang="en-IN" sz="4400" b="1" dirty="0" smtClean="0">
                <a:latin typeface="Arial" pitchFamily="34" charset="0"/>
                <a:cs typeface="Arial" pitchFamily="34" charset="0"/>
              </a:rPr>
              <a:t>mode (</a:t>
            </a:r>
            <a:r>
              <a:rPr lang="en-US" sz="4400" b="1" dirty="0" err="1" smtClean="0">
                <a:latin typeface="Arial" pitchFamily="34" charset="0"/>
                <a:cs typeface="Arial" pitchFamily="34" charset="0"/>
              </a:rPr>
              <a:t>Chế</a:t>
            </a:r>
            <a:r>
              <a:rPr lang="en-US" sz="4400" b="1" dirty="0" smtClean="0">
                <a:latin typeface="Arial" pitchFamily="34" charset="0"/>
                <a:cs typeface="Arial" pitchFamily="34" charset="0"/>
              </a:rPr>
              <a:t> </a:t>
            </a:r>
            <a:r>
              <a:rPr lang="en-US" sz="4400" b="1" dirty="0" err="1">
                <a:latin typeface="Arial" pitchFamily="34" charset="0"/>
                <a:cs typeface="Arial" pitchFamily="34" charset="0"/>
              </a:rPr>
              <a:t>độ</a:t>
            </a:r>
            <a:r>
              <a:rPr lang="en-US" sz="4400" b="1" dirty="0">
                <a:latin typeface="Arial" pitchFamily="34" charset="0"/>
                <a:cs typeface="Arial" pitchFamily="34" charset="0"/>
              </a:rPr>
              <a:t> </a:t>
            </a:r>
            <a:r>
              <a:rPr lang="en-US" sz="4400" b="1" dirty="0" err="1">
                <a:latin typeface="Arial" pitchFamily="34" charset="0"/>
                <a:cs typeface="Arial" pitchFamily="34" charset="0"/>
              </a:rPr>
              <a:t>địa</a:t>
            </a:r>
            <a:r>
              <a:rPr lang="en-US" sz="4400" b="1" dirty="0">
                <a:latin typeface="Arial" pitchFamily="34" charset="0"/>
                <a:cs typeface="Arial" pitchFamily="34" charset="0"/>
              </a:rPr>
              <a:t> </a:t>
            </a:r>
            <a:r>
              <a:rPr lang="en-US" sz="4400" b="1" dirty="0" err="1">
                <a:latin typeface="Arial" pitchFamily="34" charset="0"/>
                <a:cs typeface="Arial" pitchFamily="34" charset="0"/>
              </a:rPr>
              <a:t>chỉ</a:t>
            </a:r>
            <a:r>
              <a:rPr lang="en-US" sz="4400" b="1" dirty="0">
                <a:latin typeface="Arial" pitchFamily="34" charset="0"/>
                <a:cs typeface="Arial" pitchFamily="34" charset="0"/>
              </a:rPr>
              <a:t> </a:t>
            </a:r>
            <a:r>
              <a:rPr lang="en-US" sz="4400" b="1" dirty="0" err="1">
                <a:latin typeface="Arial" pitchFamily="34" charset="0"/>
                <a:cs typeface="Arial" pitchFamily="34" charset="0"/>
              </a:rPr>
              <a:t>tương</a:t>
            </a:r>
            <a:r>
              <a:rPr lang="en-US" sz="4400" b="1" dirty="0">
                <a:latin typeface="Arial" pitchFamily="34" charset="0"/>
                <a:cs typeface="Arial" pitchFamily="34" charset="0"/>
              </a:rPr>
              <a:t> </a:t>
            </a:r>
            <a:r>
              <a:rPr lang="en-US" sz="4400" b="1" dirty="0" err="1">
                <a:latin typeface="Arial" pitchFamily="34" charset="0"/>
                <a:cs typeface="Arial" pitchFamily="34" charset="0"/>
              </a:rPr>
              <a:t>đối</a:t>
            </a:r>
            <a:r>
              <a:rPr lang="en-US" sz="4400" b="1" dirty="0">
                <a:latin typeface="Arial" pitchFamily="34" charset="0"/>
                <a:cs typeface="Arial" pitchFamily="34" charset="0"/>
              </a:rPr>
              <a:t> </a:t>
            </a:r>
            <a:r>
              <a:rPr lang="en-US" sz="4400" b="1" dirty="0" err="1">
                <a:latin typeface="Arial" pitchFamily="34" charset="0"/>
                <a:cs typeface="Arial" pitchFamily="34" charset="0"/>
              </a:rPr>
              <a:t>chỉ</a:t>
            </a:r>
            <a:r>
              <a:rPr lang="en-US" sz="4400" b="1" dirty="0">
                <a:latin typeface="Arial" pitchFamily="34" charset="0"/>
                <a:cs typeface="Arial" pitchFamily="34" charset="0"/>
              </a:rPr>
              <a:t> </a:t>
            </a:r>
            <a:r>
              <a:rPr lang="en-US" sz="4400" b="1" dirty="0" err="1">
                <a:latin typeface="Arial" pitchFamily="34" charset="0"/>
                <a:cs typeface="Arial" pitchFamily="34" charset="0"/>
              </a:rPr>
              <a:t>số</a:t>
            </a:r>
            <a:r>
              <a:rPr lang="en-US" sz="4400" b="1" dirty="0">
                <a:latin typeface="Arial" pitchFamily="34" charset="0"/>
                <a:cs typeface="Arial" pitchFamily="34" charset="0"/>
              </a:rPr>
              <a:t>, </a:t>
            </a:r>
            <a:r>
              <a:rPr lang="en-US" sz="4400" b="1" dirty="0" err="1">
                <a:latin typeface="Arial" pitchFamily="34" charset="0"/>
                <a:cs typeface="Arial" pitchFamily="34" charset="0"/>
              </a:rPr>
              <a:t>cơ</a:t>
            </a:r>
            <a:r>
              <a:rPr lang="en-US" sz="4400" b="1" dirty="0">
                <a:latin typeface="Arial" pitchFamily="34" charset="0"/>
                <a:cs typeface="Arial" pitchFamily="34" charset="0"/>
              </a:rPr>
              <a:t> </a:t>
            </a:r>
            <a:r>
              <a:rPr lang="en-US" sz="4400" b="1" dirty="0" err="1">
                <a:latin typeface="Arial" pitchFamily="34" charset="0"/>
                <a:cs typeface="Arial" pitchFamily="34" charset="0"/>
              </a:rPr>
              <a:t>sở</a:t>
            </a:r>
            <a:r>
              <a:rPr lang="en-US" sz="4400" b="1" dirty="0">
                <a:latin typeface="Arial" pitchFamily="34" charset="0"/>
                <a:cs typeface="Arial" pitchFamily="34" charset="0"/>
              </a:rPr>
              <a:t> )</a:t>
            </a:r>
            <a:endParaRPr lang="en-US" sz="4400" dirty="0">
              <a:latin typeface="Arial" pitchFamily="34" charset="0"/>
              <a:cs typeface="Arial" pitchFamily="34" charset="0"/>
            </a:endParaRPr>
          </a:p>
          <a:p>
            <a:pPr marL="685783" indent="-685783">
              <a:lnSpc>
                <a:spcPct val="150000"/>
              </a:lnSpc>
              <a:buFont typeface="+mj-lt"/>
              <a:buAutoNum type="arabicPeriod"/>
            </a:pPr>
            <a:endParaRPr lang="en-US" b="1" dirty="0"/>
          </a:p>
        </p:txBody>
      </p:sp>
      <p:cxnSp>
        <p:nvCxnSpPr>
          <p:cNvPr id="4" name="Straight Connector 3"/>
          <p:cNvCxnSpPr/>
          <p:nvPr/>
        </p:nvCxnSpPr>
        <p:spPr>
          <a:xfrm>
            <a:off x="0" y="1392933"/>
            <a:ext cx="9144000" cy="0"/>
          </a:xfrm>
          <a:prstGeom prst="line">
            <a:avLst/>
          </a:prstGeom>
        </p:spPr>
        <p:style>
          <a:lnRef idx="3">
            <a:schemeClr val="accent3"/>
          </a:lnRef>
          <a:fillRef idx="0">
            <a:schemeClr val="accent3"/>
          </a:fillRef>
          <a:effectRef idx="2">
            <a:schemeClr val="accent3"/>
          </a:effectRef>
          <a:fontRef idx="minor">
            <a:schemeClr val="tx1"/>
          </a:fontRef>
        </p:style>
      </p:cxnSp>
      <p:sp>
        <p:nvSpPr>
          <p:cNvPr id="8"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2517597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57400"/>
            <a:ext cx="8715375" cy="1447800"/>
          </a:xfrm>
        </p:spPr>
        <p:txBody>
          <a:bodyPr>
            <a:normAutofit fontScale="77500" lnSpcReduction="20000"/>
          </a:bodyPr>
          <a:lstStyle/>
          <a:p>
            <a:pPr indent="0" algn="just">
              <a:buFont typeface="Wingdings" pitchFamily="2" charset="2"/>
              <a:buChar char="v"/>
            </a:pPr>
            <a:r>
              <a:rPr lang="en-US" sz="3600" b="1" dirty="0" smtClean="0"/>
              <a:t> </a:t>
            </a:r>
            <a:r>
              <a:rPr lang="en-US" sz="3600" b="1" dirty="0" err="1" smtClean="0"/>
              <a:t>Bỏ</a:t>
            </a:r>
            <a:r>
              <a:rPr lang="en-US" sz="3600" b="1" dirty="0" smtClean="0"/>
              <a:t> </a:t>
            </a:r>
            <a:r>
              <a:rPr lang="en-US" sz="3600" b="1" dirty="0" err="1" smtClean="0"/>
              <a:t>ngầm</a:t>
            </a:r>
            <a:r>
              <a:rPr lang="en-US" sz="3600" b="1" dirty="0" smtClean="0"/>
              <a:t> </a:t>
            </a:r>
            <a:r>
              <a:rPr lang="en-US" sz="3600" b="1" dirty="0" err="1" smtClean="0"/>
              <a:t>định</a:t>
            </a:r>
            <a:r>
              <a:rPr lang="en-US" sz="3600" b="1" dirty="0" smtClean="0"/>
              <a:t> </a:t>
            </a:r>
            <a:r>
              <a:rPr lang="en-US" sz="3600" b="1" dirty="0" err="1" smtClean="0"/>
              <a:t>thanh</a:t>
            </a:r>
            <a:r>
              <a:rPr lang="en-US" sz="3600" b="1" dirty="0" smtClean="0"/>
              <a:t> </a:t>
            </a:r>
            <a:r>
              <a:rPr lang="en-US" sz="3600" b="1" dirty="0" err="1" smtClean="0"/>
              <a:t>ghi</a:t>
            </a:r>
            <a:r>
              <a:rPr lang="en-US" sz="3600" b="1" dirty="0" smtClean="0"/>
              <a:t> </a:t>
            </a:r>
            <a:r>
              <a:rPr lang="en-US" sz="3600" b="1" dirty="0" err="1" smtClean="0"/>
              <a:t>đoạn</a:t>
            </a:r>
            <a:r>
              <a:rPr lang="en-US" sz="3600" b="1" dirty="0" smtClean="0"/>
              <a:t>: </a:t>
            </a:r>
          </a:p>
          <a:p>
            <a:pPr indent="0" algn="just">
              <a:buNone/>
            </a:pPr>
            <a:r>
              <a:rPr lang="en-US" dirty="0" err="1" smtClean="0"/>
              <a:t>Đó</a:t>
            </a:r>
            <a:r>
              <a:rPr lang="en-US" dirty="0" smtClean="0"/>
              <a:t> </a:t>
            </a:r>
            <a:r>
              <a:rPr lang="en-US" dirty="0" err="1" smtClean="0"/>
              <a:t>là</a:t>
            </a:r>
            <a:r>
              <a:rPr lang="en-US" dirty="0" smtClean="0"/>
              <a:t> </a:t>
            </a:r>
            <a:r>
              <a:rPr lang="en-US" dirty="0" err="1" smtClean="0"/>
              <a:t>những</a:t>
            </a:r>
            <a:r>
              <a:rPr lang="en-US" dirty="0" smtClean="0"/>
              <a:t> </a:t>
            </a:r>
            <a:r>
              <a:rPr lang="en-US" dirty="0" err="1" smtClean="0"/>
              <a:t>thanh</a:t>
            </a:r>
            <a:r>
              <a:rPr lang="en-US" dirty="0" smtClean="0"/>
              <a:t> </a:t>
            </a:r>
            <a:r>
              <a:rPr lang="en-US" dirty="0" err="1" smtClean="0"/>
              <a:t>ghi</a:t>
            </a:r>
            <a:r>
              <a:rPr lang="en-US" dirty="0" smtClean="0"/>
              <a:t> </a:t>
            </a:r>
            <a:r>
              <a:rPr lang="en-US" dirty="0" err="1" smtClean="0"/>
              <a:t>đoạn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ngầm</a:t>
            </a:r>
            <a:r>
              <a:rPr lang="en-US" dirty="0" smtClean="0"/>
              <a:t> </a:t>
            </a:r>
            <a:r>
              <a:rPr lang="en-US" dirty="0" err="1" smtClean="0"/>
              <a:t>định</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những</a:t>
            </a:r>
            <a:r>
              <a:rPr lang="en-US" dirty="0" smtClean="0"/>
              <a:t> offset </a:t>
            </a:r>
            <a:r>
              <a:rPr lang="en-US" dirty="0" err="1" smtClean="0"/>
              <a:t>được</a:t>
            </a:r>
            <a:r>
              <a:rPr lang="en-US" dirty="0" smtClean="0"/>
              <a:t> </a:t>
            </a:r>
            <a:r>
              <a:rPr lang="en-US" dirty="0" err="1" smtClean="0"/>
              <a:t>cho</a:t>
            </a:r>
            <a:r>
              <a:rPr lang="en-US" dirty="0" smtClean="0"/>
              <a:t> </a:t>
            </a:r>
            <a:r>
              <a:rPr lang="en-US" dirty="0" err="1" smtClean="0"/>
              <a:t>trong</a:t>
            </a:r>
            <a:r>
              <a:rPr lang="en-US" dirty="0" smtClean="0"/>
              <a:t> </a:t>
            </a:r>
            <a:r>
              <a:rPr lang="en-US" dirty="0" err="1" smtClean="0"/>
              <a:t>lệnh</a:t>
            </a:r>
            <a:r>
              <a:rPr lang="en-US" dirty="0" smtClean="0"/>
              <a:t> </a:t>
            </a:r>
            <a:r>
              <a:rPr lang="en-US" dirty="0" err="1" smtClean="0"/>
              <a:t>khi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địa</a:t>
            </a:r>
            <a:r>
              <a:rPr lang="en-US" dirty="0" smtClean="0"/>
              <a:t> </a:t>
            </a:r>
            <a:r>
              <a:rPr lang="en-US" dirty="0" err="1" smtClean="0"/>
              <a:t>chỉ</a:t>
            </a:r>
            <a:r>
              <a:rPr lang="en-US" dirty="0" smtClean="0"/>
              <a:t> ô </a:t>
            </a:r>
            <a:r>
              <a:rPr lang="en-US" dirty="0" err="1" smtClean="0"/>
              <a:t>nhớ</a:t>
            </a:r>
            <a:r>
              <a:rPr lang="en-US" dirty="0" smtClean="0"/>
              <a:t>, </a:t>
            </a:r>
            <a:r>
              <a:rPr lang="en-US" dirty="0" err="1" smtClean="0"/>
              <a:t>được</a:t>
            </a:r>
            <a:r>
              <a:rPr lang="en-US" dirty="0" smtClean="0"/>
              <a:t> </a:t>
            </a:r>
            <a:r>
              <a:rPr lang="en-US" dirty="0" err="1" smtClean="0"/>
              <a:t>tổng</a:t>
            </a:r>
            <a:r>
              <a:rPr lang="en-US" dirty="0" smtClean="0"/>
              <a:t> </a:t>
            </a:r>
            <a:r>
              <a:rPr lang="en-US" dirty="0" err="1" smtClean="0"/>
              <a:t>kết</a:t>
            </a:r>
            <a:r>
              <a:rPr lang="en-US" dirty="0" smtClean="0"/>
              <a:t> </a:t>
            </a:r>
            <a:r>
              <a:rPr lang="en-US" dirty="0" err="1" smtClean="0"/>
              <a:t>trong</a:t>
            </a:r>
            <a:r>
              <a:rPr lang="en-US" dirty="0" smtClean="0"/>
              <a:t> </a:t>
            </a:r>
            <a:r>
              <a:rPr lang="en-US" dirty="0" err="1" smtClean="0"/>
              <a:t>bảng</a:t>
            </a:r>
            <a:r>
              <a:rPr lang="en-US" dirty="0" smtClean="0"/>
              <a:t>  </a:t>
            </a:r>
            <a:r>
              <a:rPr lang="en-US" dirty="0" err="1" smtClean="0"/>
              <a:t>sau</a:t>
            </a:r>
            <a:r>
              <a:rPr lang="en-US" dirty="0" smtClean="0"/>
              <a:t>:</a:t>
            </a:r>
          </a:p>
          <a:p>
            <a:pPr indent="0" algn="just">
              <a:buNone/>
            </a:pPr>
            <a:endParaRPr lang="en-US" dirty="0" smtClean="0"/>
          </a:p>
        </p:txBody>
      </p:sp>
      <p:sp>
        <p:nvSpPr>
          <p:cNvPr id="5"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225776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42697834"/>
              </p:ext>
            </p:extLst>
          </p:nvPr>
        </p:nvGraphicFramePr>
        <p:xfrm>
          <a:off x="381000" y="2057400"/>
          <a:ext cx="8229600" cy="4556760"/>
        </p:xfrm>
        <a:graphic>
          <a:graphicData uri="http://schemas.openxmlformats.org/drawingml/2006/table">
            <a:tbl>
              <a:tblPr/>
              <a:tblGrid>
                <a:gridCol w="2743200"/>
                <a:gridCol w="2743200"/>
                <a:gridCol w="2743200"/>
              </a:tblGrid>
              <a:tr h="294437">
                <a:tc>
                  <a:txBody>
                    <a:bodyPr/>
                    <a:lstStyle/>
                    <a:p>
                      <a:pPr algn="ctr">
                        <a:lnSpc>
                          <a:spcPct val="115000"/>
                        </a:lnSpc>
                        <a:spcAft>
                          <a:spcPts val="0"/>
                        </a:spcAft>
                        <a:tabLst>
                          <a:tab pos="810260" algn="l"/>
                        </a:tabLst>
                      </a:pPr>
                      <a:r>
                        <a:rPr lang="en-US" sz="2000" b="1" i="1" dirty="0" err="1">
                          <a:latin typeface="Arial" pitchFamily="34" charset="0"/>
                          <a:ea typeface="Times New Roman"/>
                          <a:cs typeface="Arial" pitchFamily="34" charset="0"/>
                        </a:rPr>
                        <a:t>Chế</a:t>
                      </a:r>
                      <a:r>
                        <a:rPr lang="en-US" sz="2000" b="1" i="1" dirty="0">
                          <a:latin typeface="Arial" pitchFamily="34" charset="0"/>
                          <a:ea typeface="Times New Roman"/>
                          <a:cs typeface="Arial" pitchFamily="34" charset="0"/>
                        </a:rPr>
                        <a:t> </a:t>
                      </a:r>
                      <a:r>
                        <a:rPr lang="en-US" sz="2000" b="1" i="1" dirty="0" err="1">
                          <a:latin typeface="Arial" pitchFamily="34" charset="0"/>
                          <a:ea typeface="Times New Roman"/>
                          <a:cs typeface="Arial" pitchFamily="34" charset="0"/>
                        </a:rPr>
                        <a:t>độ</a:t>
                      </a:r>
                      <a:r>
                        <a:rPr lang="en-US" sz="2000" b="1" i="1" dirty="0">
                          <a:latin typeface="Arial" pitchFamily="34" charset="0"/>
                          <a:ea typeface="Times New Roman"/>
                          <a:cs typeface="Arial" pitchFamily="34" charset="0"/>
                        </a:rPr>
                        <a:t> </a:t>
                      </a:r>
                      <a:r>
                        <a:rPr lang="en-US" sz="2000" b="1" i="1" dirty="0" err="1">
                          <a:latin typeface="Arial" pitchFamily="34" charset="0"/>
                          <a:ea typeface="Times New Roman"/>
                          <a:cs typeface="Arial" pitchFamily="34" charset="0"/>
                        </a:rPr>
                        <a:t>địa</a:t>
                      </a:r>
                      <a:r>
                        <a:rPr lang="en-US" sz="2000" b="1" i="1" dirty="0">
                          <a:latin typeface="Arial" pitchFamily="34" charset="0"/>
                          <a:ea typeface="Times New Roman"/>
                          <a:cs typeface="Arial" pitchFamily="34" charset="0"/>
                        </a:rPr>
                        <a:t> </a:t>
                      </a:r>
                      <a:r>
                        <a:rPr lang="en-US" sz="2000" b="1" i="1" dirty="0" err="1">
                          <a:latin typeface="Arial" pitchFamily="34" charset="0"/>
                          <a:ea typeface="Times New Roman"/>
                          <a:cs typeface="Arial" pitchFamily="34" charset="0"/>
                        </a:rPr>
                        <a:t>chỉ</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10260" algn="l"/>
                        </a:tabLst>
                      </a:pPr>
                      <a:r>
                        <a:rPr lang="en-US" sz="2000" b="1" i="1" dirty="0" err="1">
                          <a:latin typeface="Arial" pitchFamily="34" charset="0"/>
                          <a:ea typeface="Times New Roman"/>
                          <a:cs typeface="Arial" pitchFamily="34" charset="0"/>
                        </a:rPr>
                        <a:t>Toán</a:t>
                      </a:r>
                      <a:r>
                        <a:rPr lang="en-US" sz="2000" b="1" i="1" dirty="0">
                          <a:latin typeface="Arial" pitchFamily="34" charset="0"/>
                          <a:ea typeface="Times New Roman"/>
                          <a:cs typeface="Arial" pitchFamily="34" charset="0"/>
                        </a:rPr>
                        <a:t> </a:t>
                      </a:r>
                      <a:r>
                        <a:rPr lang="en-US" sz="2000" b="1" i="1" dirty="0" err="1">
                          <a:latin typeface="Arial" pitchFamily="34" charset="0"/>
                          <a:ea typeface="Times New Roman"/>
                          <a:cs typeface="Arial" pitchFamily="34" charset="0"/>
                        </a:rPr>
                        <a:t>hạng</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10260" algn="l"/>
                        </a:tabLst>
                      </a:pPr>
                      <a:r>
                        <a:rPr lang="en-US" sz="2000" b="1" i="1" dirty="0" err="1">
                          <a:latin typeface="Arial" pitchFamily="34" charset="0"/>
                          <a:ea typeface="Times New Roman"/>
                          <a:cs typeface="Arial" pitchFamily="34" charset="0"/>
                        </a:rPr>
                        <a:t>Thanh</a:t>
                      </a:r>
                      <a:r>
                        <a:rPr lang="en-US" sz="2000" b="1" i="1" dirty="0">
                          <a:latin typeface="Arial" pitchFamily="34" charset="0"/>
                          <a:ea typeface="Times New Roman"/>
                          <a:cs typeface="Arial" pitchFamily="34" charset="0"/>
                        </a:rPr>
                        <a:t> </a:t>
                      </a:r>
                      <a:r>
                        <a:rPr lang="en-US" sz="2000" b="1" i="1" dirty="0" err="1">
                          <a:latin typeface="Arial" pitchFamily="34" charset="0"/>
                          <a:ea typeface="Times New Roman"/>
                          <a:cs typeface="Arial" pitchFamily="34" charset="0"/>
                        </a:rPr>
                        <a:t>ghi</a:t>
                      </a:r>
                      <a:r>
                        <a:rPr lang="en-US" sz="2000" b="1" i="1" dirty="0">
                          <a:latin typeface="Arial" pitchFamily="34" charset="0"/>
                          <a:ea typeface="Times New Roman"/>
                          <a:cs typeface="Arial" pitchFamily="34" charset="0"/>
                        </a:rPr>
                        <a:t> </a:t>
                      </a:r>
                      <a:r>
                        <a:rPr lang="en-US" sz="2000" b="1" i="1" dirty="0" err="1">
                          <a:latin typeface="Arial" pitchFamily="34" charset="0"/>
                          <a:ea typeface="Times New Roman"/>
                          <a:cs typeface="Arial" pitchFamily="34" charset="0"/>
                        </a:rPr>
                        <a:t>ngầm</a:t>
                      </a:r>
                      <a:r>
                        <a:rPr lang="en-US" sz="2000" b="1" i="1" dirty="0">
                          <a:latin typeface="Arial" pitchFamily="34" charset="0"/>
                          <a:ea typeface="Times New Roman"/>
                          <a:cs typeface="Arial" pitchFamily="34" charset="0"/>
                        </a:rPr>
                        <a:t> </a:t>
                      </a:r>
                      <a:r>
                        <a:rPr lang="en-US" sz="2000" b="1" i="1" dirty="0" err="1">
                          <a:latin typeface="Arial" pitchFamily="34" charset="0"/>
                          <a:ea typeface="Times New Roman"/>
                          <a:cs typeface="Arial" pitchFamily="34" charset="0"/>
                        </a:rPr>
                        <a:t>định</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437">
                <a:tc>
                  <a:txBody>
                    <a:bodyPr/>
                    <a:lstStyle/>
                    <a:p>
                      <a:pPr>
                        <a:lnSpc>
                          <a:spcPct val="115000"/>
                        </a:lnSpc>
                        <a:spcAft>
                          <a:spcPts val="0"/>
                        </a:spcAft>
                        <a:tabLst>
                          <a:tab pos="810260" algn="l"/>
                        </a:tabLst>
                      </a:pPr>
                      <a:r>
                        <a:rPr lang="en-US" sz="2000" dirty="0" err="1">
                          <a:latin typeface="Arial" pitchFamily="34" charset="0"/>
                          <a:ea typeface="Times New Roman"/>
                          <a:cs typeface="Arial" pitchFamily="34" charset="0"/>
                        </a:rPr>
                        <a:t>Trực</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tiếp</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810260" algn="l"/>
                        </a:tabLst>
                      </a:pPr>
                      <a:r>
                        <a:rPr lang="en-US" sz="2000" dirty="0">
                          <a:latin typeface="Arial" pitchFamily="34" charset="0"/>
                          <a:ea typeface="Times New Roman"/>
                          <a:cs typeface="Arial" pitchFamily="34" charset="0"/>
                        </a:rPr>
                        <a:t>[offset]</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10260" algn="l"/>
                        </a:tabLst>
                      </a:pPr>
                      <a:r>
                        <a:rPr lang="en-US" sz="2000" dirty="0">
                          <a:latin typeface="Arial" pitchFamily="34" charset="0"/>
                          <a:ea typeface="Times New Roman"/>
                          <a:cs typeface="Arial" pitchFamily="34" charset="0"/>
                        </a:rPr>
                        <a:t>DS</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3310">
                <a:tc>
                  <a:txBody>
                    <a:bodyPr/>
                    <a:lstStyle/>
                    <a:p>
                      <a:pPr>
                        <a:lnSpc>
                          <a:spcPct val="115000"/>
                        </a:lnSpc>
                        <a:spcAft>
                          <a:spcPts val="0"/>
                        </a:spcAft>
                        <a:tabLst>
                          <a:tab pos="810260" algn="l"/>
                        </a:tabLst>
                      </a:pPr>
                      <a:r>
                        <a:rPr lang="en-US" sz="2000" dirty="0" err="1">
                          <a:latin typeface="Arial" pitchFamily="34" charset="0"/>
                          <a:ea typeface="Times New Roman"/>
                          <a:cs typeface="Arial" pitchFamily="34" charset="0"/>
                        </a:rPr>
                        <a:t>Gián</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tiếp</a:t>
                      </a:r>
                      <a:r>
                        <a:rPr lang="en-US" sz="2000" dirty="0">
                          <a:latin typeface="Arial" pitchFamily="34" charset="0"/>
                          <a:ea typeface="Times New Roman"/>
                          <a:cs typeface="Arial" pitchFamily="34" charset="0"/>
                        </a:rPr>
                        <a:t> qua </a:t>
                      </a:r>
                      <a:r>
                        <a:rPr lang="en-US" sz="2000" dirty="0" err="1">
                          <a:latin typeface="Arial" pitchFamily="34" charset="0"/>
                          <a:ea typeface="Times New Roman"/>
                          <a:cs typeface="Arial" pitchFamily="34" charset="0"/>
                        </a:rPr>
                        <a:t>thanh</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ghi</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810260" algn="l"/>
                        </a:tabLst>
                      </a:pPr>
                      <a:r>
                        <a:rPr lang="en-US" sz="2000" dirty="0">
                          <a:latin typeface="Arial" pitchFamily="34" charset="0"/>
                          <a:ea typeface="Times New Roman"/>
                          <a:cs typeface="Arial" pitchFamily="34" charset="0"/>
                        </a:rPr>
                        <a:t>[BX]</a:t>
                      </a:r>
                      <a:endParaRPr lang="en-US" sz="2000" dirty="0">
                        <a:latin typeface="Arial" pitchFamily="34" charset="0"/>
                        <a:ea typeface="Calibri"/>
                        <a:cs typeface="Arial" pitchFamily="34" charset="0"/>
                      </a:endParaRPr>
                    </a:p>
                    <a:p>
                      <a:pPr>
                        <a:lnSpc>
                          <a:spcPct val="115000"/>
                        </a:lnSpc>
                        <a:spcAft>
                          <a:spcPts val="0"/>
                        </a:spcAft>
                        <a:tabLst>
                          <a:tab pos="810260" algn="l"/>
                        </a:tabLst>
                      </a:pPr>
                      <a:r>
                        <a:rPr lang="en-US" sz="2000" dirty="0">
                          <a:latin typeface="Arial" pitchFamily="34" charset="0"/>
                          <a:ea typeface="Times New Roman"/>
                          <a:cs typeface="Arial" pitchFamily="34" charset="0"/>
                        </a:rPr>
                        <a:t>[SI]</a:t>
                      </a:r>
                      <a:endParaRPr lang="en-US" sz="2000" dirty="0">
                        <a:latin typeface="Arial" pitchFamily="34" charset="0"/>
                        <a:ea typeface="Calibri"/>
                        <a:cs typeface="Arial" pitchFamily="34" charset="0"/>
                      </a:endParaRPr>
                    </a:p>
                    <a:p>
                      <a:pPr>
                        <a:lnSpc>
                          <a:spcPct val="115000"/>
                        </a:lnSpc>
                        <a:spcAft>
                          <a:spcPts val="0"/>
                        </a:spcAft>
                        <a:tabLst>
                          <a:tab pos="810260" algn="l"/>
                        </a:tabLst>
                      </a:pPr>
                      <a:r>
                        <a:rPr lang="en-US" sz="2000" dirty="0">
                          <a:latin typeface="Arial" pitchFamily="34" charset="0"/>
                          <a:ea typeface="Times New Roman"/>
                          <a:cs typeface="Arial" pitchFamily="34" charset="0"/>
                        </a:rPr>
                        <a:t>[DI]</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10260" algn="l"/>
                        </a:tabLst>
                      </a:pPr>
                      <a:r>
                        <a:rPr lang="en-US" sz="2000" dirty="0">
                          <a:latin typeface="Arial" pitchFamily="34" charset="0"/>
                          <a:ea typeface="Times New Roman"/>
                          <a:cs typeface="Arial" pitchFamily="34" charset="0"/>
                        </a:rPr>
                        <a:t>DS</a:t>
                      </a:r>
                      <a:endParaRPr lang="en-US" sz="2000" dirty="0">
                        <a:latin typeface="Arial" pitchFamily="34" charset="0"/>
                        <a:ea typeface="Calibri"/>
                        <a:cs typeface="Arial" pitchFamily="34" charset="0"/>
                      </a:endParaRPr>
                    </a:p>
                    <a:p>
                      <a:pPr algn="ctr">
                        <a:lnSpc>
                          <a:spcPct val="115000"/>
                        </a:lnSpc>
                        <a:spcAft>
                          <a:spcPts val="0"/>
                        </a:spcAft>
                        <a:tabLst>
                          <a:tab pos="810260" algn="l"/>
                        </a:tabLst>
                      </a:pPr>
                      <a:r>
                        <a:rPr lang="en-US" sz="2000" dirty="0">
                          <a:latin typeface="Arial" pitchFamily="34" charset="0"/>
                          <a:ea typeface="Times New Roman"/>
                          <a:cs typeface="Arial" pitchFamily="34" charset="0"/>
                        </a:rPr>
                        <a:t>DS</a:t>
                      </a:r>
                      <a:endParaRPr lang="en-US" sz="2000" dirty="0">
                        <a:latin typeface="Arial" pitchFamily="34" charset="0"/>
                        <a:ea typeface="Calibri"/>
                        <a:cs typeface="Arial" pitchFamily="34" charset="0"/>
                      </a:endParaRPr>
                    </a:p>
                    <a:p>
                      <a:pPr algn="ctr">
                        <a:lnSpc>
                          <a:spcPct val="115000"/>
                        </a:lnSpc>
                        <a:spcAft>
                          <a:spcPts val="0"/>
                        </a:spcAft>
                        <a:tabLst>
                          <a:tab pos="810260" algn="l"/>
                        </a:tabLst>
                      </a:pPr>
                      <a:r>
                        <a:rPr lang="en-US" sz="2000" dirty="0">
                          <a:latin typeface="Arial" pitchFamily="34" charset="0"/>
                          <a:ea typeface="Times New Roman"/>
                          <a:cs typeface="Arial" pitchFamily="34" charset="0"/>
                        </a:rPr>
                        <a:t>DS</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874">
                <a:tc>
                  <a:txBody>
                    <a:bodyPr/>
                    <a:lstStyle/>
                    <a:p>
                      <a:pPr>
                        <a:lnSpc>
                          <a:spcPct val="115000"/>
                        </a:lnSpc>
                        <a:spcAft>
                          <a:spcPts val="0"/>
                        </a:spcAft>
                        <a:tabLst>
                          <a:tab pos="810260" algn="l"/>
                        </a:tabLst>
                      </a:pPr>
                      <a:r>
                        <a:rPr lang="en-US" sz="2000" dirty="0" err="1">
                          <a:latin typeface="Arial" pitchFamily="34" charset="0"/>
                          <a:ea typeface="Times New Roman"/>
                          <a:cs typeface="Arial" pitchFamily="34" charset="0"/>
                        </a:rPr>
                        <a:t>Tương</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đối</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cơ</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sở</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810260" algn="l"/>
                        </a:tabLst>
                      </a:pPr>
                      <a:r>
                        <a:rPr lang="en-US" sz="2000" dirty="0">
                          <a:latin typeface="Arial" pitchFamily="34" charset="0"/>
                          <a:ea typeface="Times New Roman"/>
                          <a:cs typeface="Arial" pitchFamily="34" charset="0"/>
                        </a:rPr>
                        <a:t>[BX]+</a:t>
                      </a:r>
                      <a:r>
                        <a:rPr lang="en-US" sz="2000" dirty="0" err="1">
                          <a:latin typeface="Arial" pitchFamily="34" charset="0"/>
                          <a:ea typeface="Times New Roman"/>
                          <a:cs typeface="Arial" pitchFamily="34" charset="0"/>
                        </a:rPr>
                        <a:t>Disp</a:t>
                      </a:r>
                      <a:endParaRPr lang="en-US" sz="2000" dirty="0">
                        <a:latin typeface="Arial" pitchFamily="34" charset="0"/>
                        <a:ea typeface="Calibri"/>
                        <a:cs typeface="Arial" pitchFamily="34" charset="0"/>
                      </a:endParaRPr>
                    </a:p>
                    <a:p>
                      <a:pPr>
                        <a:lnSpc>
                          <a:spcPct val="115000"/>
                        </a:lnSpc>
                        <a:spcAft>
                          <a:spcPts val="0"/>
                        </a:spcAft>
                        <a:tabLst>
                          <a:tab pos="810260" algn="l"/>
                        </a:tabLst>
                      </a:pPr>
                      <a:r>
                        <a:rPr lang="en-US" sz="2000" dirty="0">
                          <a:latin typeface="Arial" pitchFamily="34" charset="0"/>
                          <a:ea typeface="Times New Roman"/>
                          <a:cs typeface="Arial" pitchFamily="34" charset="0"/>
                        </a:rPr>
                        <a:t>[</a:t>
                      </a:r>
                      <a:r>
                        <a:rPr lang="en-US" sz="2000" dirty="0">
                          <a:solidFill>
                            <a:srgbClr val="FF0000"/>
                          </a:solidFill>
                          <a:latin typeface="Arial" pitchFamily="34" charset="0"/>
                          <a:ea typeface="Times New Roman"/>
                          <a:cs typeface="Arial" pitchFamily="34" charset="0"/>
                        </a:rPr>
                        <a:t>BP</a:t>
                      </a:r>
                      <a:r>
                        <a:rPr lang="en-US" sz="2000" dirty="0">
                          <a:latin typeface="Arial" pitchFamily="34" charset="0"/>
                          <a:ea typeface="Times New Roman"/>
                          <a:cs typeface="Arial" pitchFamily="34" charset="0"/>
                        </a:rPr>
                        <a:t>]+</a:t>
                      </a:r>
                      <a:r>
                        <a:rPr lang="en-US" sz="2000" dirty="0" err="1">
                          <a:latin typeface="Arial" pitchFamily="34" charset="0"/>
                          <a:ea typeface="Times New Roman"/>
                          <a:cs typeface="Arial" pitchFamily="34" charset="0"/>
                        </a:rPr>
                        <a:t>Disp</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10260" algn="l"/>
                        </a:tabLst>
                      </a:pPr>
                      <a:r>
                        <a:rPr lang="en-US" sz="2000" dirty="0">
                          <a:latin typeface="Arial" pitchFamily="34" charset="0"/>
                          <a:ea typeface="Times New Roman"/>
                          <a:cs typeface="Arial" pitchFamily="34" charset="0"/>
                        </a:rPr>
                        <a:t>DS</a:t>
                      </a:r>
                      <a:endParaRPr lang="en-US" sz="2000" dirty="0">
                        <a:latin typeface="Arial" pitchFamily="34" charset="0"/>
                        <a:ea typeface="Calibri"/>
                        <a:cs typeface="Arial" pitchFamily="34" charset="0"/>
                      </a:endParaRPr>
                    </a:p>
                    <a:p>
                      <a:pPr algn="ctr">
                        <a:lnSpc>
                          <a:spcPct val="115000"/>
                        </a:lnSpc>
                        <a:spcAft>
                          <a:spcPts val="0"/>
                        </a:spcAft>
                        <a:tabLst>
                          <a:tab pos="810260" algn="l"/>
                        </a:tabLst>
                      </a:pPr>
                      <a:r>
                        <a:rPr lang="en-US" sz="2000" dirty="0">
                          <a:solidFill>
                            <a:srgbClr val="FF0000"/>
                          </a:solidFill>
                          <a:latin typeface="Arial" pitchFamily="34" charset="0"/>
                          <a:ea typeface="Times New Roman"/>
                          <a:cs typeface="Arial" pitchFamily="34" charset="0"/>
                        </a:rPr>
                        <a:t>SS</a:t>
                      </a:r>
                      <a:endParaRPr lang="en-US" sz="2000" dirty="0">
                        <a:solidFill>
                          <a:srgbClr val="FF0000"/>
                        </a:solidFill>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874">
                <a:tc>
                  <a:txBody>
                    <a:bodyPr/>
                    <a:lstStyle/>
                    <a:p>
                      <a:pPr>
                        <a:lnSpc>
                          <a:spcPct val="115000"/>
                        </a:lnSpc>
                        <a:spcAft>
                          <a:spcPts val="0"/>
                        </a:spcAft>
                        <a:tabLst>
                          <a:tab pos="810260" algn="l"/>
                        </a:tabLst>
                      </a:pPr>
                      <a:r>
                        <a:rPr lang="en-US" sz="2000" dirty="0" err="1">
                          <a:latin typeface="Arial" pitchFamily="34" charset="0"/>
                          <a:ea typeface="Times New Roman"/>
                          <a:cs typeface="Arial" pitchFamily="34" charset="0"/>
                        </a:rPr>
                        <a:t>Tương</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đối</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chỉ</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số</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810260" algn="l"/>
                        </a:tabLst>
                      </a:pPr>
                      <a:r>
                        <a:rPr lang="en-US" sz="2000" dirty="0">
                          <a:latin typeface="Arial" pitchFamily="34" charset="0"/>
                          <a:ea typeface="Times New Roman"/>
                          <a:cs typeface="Arial" pitchFamily="34" charset="0"/>
                        </a:rPr>
                        <a:t>[SI]+</a:t>
                      </a:r>
                      <a:r>
                        <a:rPr lang="en-US" sz="2000" dirty="0" err="1">
                          <a:latin typeface="Arial" pitchFamily="34" charset="0"/>
                          <a:ea typeface="Times New Roman"/>
                          <a:cs typeface="Arial" pitchFamily="34" charset="0"/>
                        </a:rPr>
                        <a:t>Disp</a:t>
                      </a:r>
                      <a:endParaRPr lang="en-US" sz="2000" dirty="0">
                        <a:latin typeface="Arial" pitchFamily="34" charset="0"/>
                        <a:ea typeface="Calibri"/>
                        <a:cs typeface="Arial" pitchFamily="34" charset="0"/>
                      </a:endParaRPr>
                    </a:p>
                    <a:p>
                      <a:pPr>
                        <a:lnSpc>
                          <a:spcPct val="115000"/>
                        </a:lnSpc>
                        <a:spcAft>
                          <a:spcPts val="0"/>
                        </a:spcAft>
                        <a:tabLst>
                          <a:tab pos="810260" algn="l"/>
                        </a:tabLst>
                      </a:pPr>
                      <a:r>
                        <a:rPr lang="en-US" sz="2000" dirty="0">
                          <a:latin typeface="Arial" pitchFamily="34" charset="0"/>
                          <a:ea typeface="Times New Roman"/>
                          <a:cs typeface="Arial" pitchFamily="34" charset="0"/>
                        </a:rPr>
                        <a:t>[DI]+</a:t>
                      </a:r>
                      <a:r>
                        <a:rPr lang="en-US" sz="2000" dirty="0" err="1">
                          <a:latin typeface="Arial" pitchFamily="34" charset="0"/>
                          <a:ea typeface="Times New Roman"/>
                          <a:cs typeface="Arial" pitchFamily="34" charset="0"/>
                        </a:rPr>
                        <a:t>Disp</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10260" algn="l"/>
                        </a:tabLst>
                      </a:pPr>
                      <a:r>
                        <a:rPr lang="en-US" sz="2000" dirty="0">
                          <a:latin typeface="Arial" pitchFamily="34" charset="0"/>
                          <a:ea typeface="Times New Roman"/>
                          <a:cs typeface="Arial" pitchFamily="34" charset="0"/>
                        </a:rPr>
                        <a:t>DS</a:t>
                      </a:r>
                      <a:endParaRPr lang="en-US" sz="2000" dirty="0">
                        <a:latin typeface="Arial" pitchFamily="34" charset="0"/>
                        <a:ea typeface="Calibri"/>
                        <a:cs typeface="Arial" pitchFamily="34" charset="0"/>
                      </a:endParaRPr>
                    </a:p>
                    <a:p>
                      <a:pPr algn="ctr">
                        <a:lnSpc>
                          <a:spcPct val="115000"/>
                        </a:lnSpc>
                        <a:spcAft>
                          <a:spcPts val="0"/>
                        </a:spcAft>
                        <a:tabLst>
                          <a:tab pos="810260" algn="l"/>
                        </a:tabLst>
                      </a:pPr>
                      <a:r>
                        <a:rPr lang="en-US" sz="2000" dirty="0">
                          <a:latin typeface="Arial" pitchFamily="34" charset="0"/>
                          <a:ea typeface="Times New Roman"/>
                          <a:cs typeface="Arial" pitchFamily="34" charset="0"/>
                        </a:rPr>
                        <a:t>DS</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7747">
                <a:tc>
                  <a:txBody>
                    <a:bodyPr/>
                    <a:lstStyle/>
                    <a:p>
                      <a:pPr>
                        <a:lnSpc>
                          <a:spcPct val="115000"/>
                        </a:lnSpc>
                        <a:spcAft>
                          <a:spcPts val="0"/>
                        </a:spcAft>
                        <a:tabLst>
                          <a:tab pos="810260" algn="l"/>
                        </a:tabLst>
                      </a:pPr>
                      <a:r>
                        <a:rPr lang="en-US" sz="2000" dirty="0" err="1">
                          <a:latin typeface="Arial" pitchFamily="34" charset="0"/>
                          <a:ea typeface="Times New Roman"/>
                          <a:cs typeface="Arial" pitchFamily="34" charset="0"/>
                        </a:rPr>
                        <a:t>Tương</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đối</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chỉ</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số</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cơ</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sở</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810260" algn="l"/>
                        </a:tabLst>
                      </a:pPr>
                      <a:r>
                        <a:rPr lang="en-US" sz="2000" dirty="0">
                          <a:latin typeface="Arial" pitchFamily="34" charset="0"/>
                          <a:ea typeface="Times New Roman"/>
                          <a:cs typeface="Arial" pitchFamily="34" charset="0"/>
                        </a:rPr>
                        <a:t>[BX]+[DI]+</a:t>
                      </a:r>
                      <a:r>
                        <a:rPr lang="en-US" sz="2000" dirty="0" err="1">
                          <a:latin typeface="Arial" pitchFamily="34" charset="0"/>
                          <a:ea typeface="Times New Roman"/>
                          <a:cs typeface="Arial" pitchFamily="34" charset="0"/>
                        </a:rPr>
                        <a:t>Disp</a:t>
                      </a:r>
                      <a:endParaRPr lang="en-US" sz="2000" dirty="0">
                        <a:latin typeface="Arial" pitchFamily="34" charset="0"/>
                        <a:ea typeface="Calibri"/>
                        <a:cs typeface="Arial" pitchFamily="34" charset="0"/>
                      </a:endParaRPr>
                    </a:p>
                    <a:p>
                      <a:pPr>
                        <a:lnSpc>
                          <a:spcPct val="115000"/>
                        </a:lnSpc>
                        <a:spcAft>
                          <a:spcPts val="0"/>
                        </a:spcAft>
                        <a:tabLst>
                          <a:tab pos="810260" algn="l"/>
                        </a:tabLst>
                      </a:pPr>
                      <a:r>
                        <a:rPr lang="en-US" sz="2000" dirty="0">
                          <a:latin typeface="Arial" pitchFamily="34" charset="0"/>
                          <a:ea typeface="Times New Roman"/>
                          <a:cs typeface="Arial" pitchFamily="34" charset="0"/>
                        </a:rPr>
                        <a:t>[BX]+[SI]+</a:t>
                      </a:r>
                      <a:r>
                        <a:rPr lang="en-US" sz="2000" dirty="0" err="1">
                          <a:latin typeface="Arial" pitchFamily="34" charset="0"/>
                          <a:ea typeface="Times New Roman"/>
                          <a:cs typeface="Arial" pitchFamily="34" charset="0"/>
                        </a:rPr>
                        <a:t>Disp</a:t>
                      </a:r>
                      <a:endParaRPr lang="en-US" sz="2000" dirty="0">
                        <a:latin typeface="Arial" pitchFamily="34" charset="0"/>
                        <a:ea typeface="Calibri"/>
                        <a:cs typeface="Arial" pitchFamily="34" charset="0"/>
                      </a:endParaRPr>
                    </a:p>
                    <a:p>
                      <a:pPr>
                        <a:lnSpc>
                          <a:spcPct val="115000"/>
                        </a:lnSpc>
                        <a:spcAft>
                          <a:spcPts val="0"/>
                        </a:spcAft>
                        <a:tabLst>
                          <a:tab pos="810260" algn="l"/>
                        </a:tabLst>
                      </a:pPr>
                      <a:r>
                        <a:rPr lang="en-US" sz="2000" dirty="0">
                          <a:latin typeface="Arial" pitchFamily="34" charset="0"/>
                          <a:ea typeface="Times New Roman"/>
                          <a:cs typeface="Arial" pitchFamily="34" charset="0"/>
                        </a:rPr>
                        <a:t>[</a:t>
                      </a:r>
                      <a:r>
                        <a:rPr lang="en-US" sz="2000" dirty="0">
                          <a:solidFill>
                            <a:srgbClr val="FF0000"/>
                          </a:solidFill>
                          <a:latin typeface="Arial" pitchFamily="34" charset="0"/>
                          <a:ea typeface="Times New Roman"/>
                          <a:cs typeface="Arial" pitchFamily="34" charset="0"/>
                        </a:rPr>
                        <a:t>BP</a:t>
                      </a:r>
                      <a:r>
                        <a:rPr lang="en-US" sz="2000" dirty="0">
                          <a:latin typeface="Arial" pitchFamily="34" charset="0"/>
                          <a:ea typeface="Times New Roman"/>
                          <a:cs typeface="Arial" pitchFamily="34" charset="0"/>
                        </a:rPr>
                        <a:t>]+[DI]+</a:t>
                      </a:r>
                      <a:r>
                        <a:rPr lang="en-US" sz="2000" dirty="0" err="1">
                          <a:latin typeface="Arial" pitchFamily="34" charset="0"/>
                          <a:ea typeface="Times New Roman"/>
                          <a:cs typeface="Arial" pitchFamily="34" charset="0"/>
                        </a:rPr>
                        <a:t>Disp</a:t>
                      </a:r>
                      <a:endParaRPr lang="en-US" sz="2000" dirty="0">
                        <a:latin typeface="Arial" pitchFamily="34" charset="0"/>
                        <a:ea typeface="Calibri"/>
                        <a:cs typeface="Arial" pitchFamily="34" charset="0"/>
                      </a:endParaRPr>
                    </a:p>
                    <a:p>
                      <a:pPr>
                        <a:lnSpc>
                          <a:spcPct val="115000"/>
                        </a:lnSpc>
                        <a:spcAft>
                          <a:spcPts val="0"/>
                        </a:spcAft>
                        <a:tabLst>
                          <a:tab pos="810260" algn="l"/>
                        </a:tabLst>
                      </a:pPr>
                      <a:r>
                        <a:rPr lang="en-US" sz="2000" dirty="0">
                          <a:latin typeface="Arial" pitchFamily="34" charset="0"/>
                          <a:ea typeface="Times New Roman"/>
                          <a:cs typeface="Arial" pitchFamily="34" charset="0"/>
                        </a:rPr>
                        <a:t>[</a:t>
                      </a:r>
                      <a:r>
                        <a:rPr lang="en-US" sz="2000" dirty="0">
                          <a:solidFill>
                            <a:srgbClr val="FF0000"/>
                          </a:solidFill>
                          <a:latin typeface="Arial" pitchFamily="34" charset="0"/>
                          <a:ea typeface="Times New Roman"/>
                          <a:cs typeface="Arial" pitchFamily="34" charset="0"/>
                        </a:rPr>
                        <a:t>BP</a:t>
                      </a:r>
                      <a:r>
                        <a:rPr lang="en-US" sz="2000" dirty="0">
                          <a:latin typeface="Arial" pitchFamily="34" charset="0"/>
                          <a:ea typeface="Times New Roman"/>
                          <a:cs typeface="Arial" pitchFamily="34" charset="0"/>
                        </a:rPr>
                        <a:t>]+[SI]+</a:t>
                      </a:r>
                      <a:r>
                        <a:rPr lang="en-US" sz="2000" dirty="0" err="1">
                          <a:latin typeface="Arial" pitchFamily="34" charset="0"/>
                          <a:ea typeface="Times New Roman"/>
                          <a:cs typeface="Arial" pitchFamily="34" charset="0"/>
                        </a:rPr>
                        <a:t>Disp</a:t>
                      </a:r>
                      <a:endParaRPr lang="en-US" sz="2000" dirty="0">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10260" algn="l"/>
                        </a:tabLst>
                      </a:pPr>
                      <a:r>
                        <a:rPr lang="en-US" sz="2000" dirty="0">
                          <a:latin typeface="Arial" pitchFamily="34" charset="0"/>
                          <a:ea typeface="Times New Roman"/>
                          <a:cs typeface="Arial" pitchFamily="34" charset="0"/>
                        </a:rPr>
                        <a:t>DS</a:t>
                      </a:r>
                      <a:endParaRPr lang="en-US" sz="2000" dirty="0">
                        <a:latin typeface="Arial" pitchFamily="34" charset="0"/>
                        <a:ea typeface="Calibri"/>
                        <a:cs typeface="Arial" pitchFamily="34" charset="0"/>
                      </a:endParaRPr>
                    </a:p>
                    <a:p>
                      <a:pPr algn="ctr">
                        <a:lnSpc>
                          <a:spcPct val="115000"/>
                        </a:lnSpc>
                        <a:spcAft>
                          <a:spcPts val="0"/>
                        </a:spcAft>
                        <a:tabLst>
                          <a:tab pos="810260" algn="l"/>
                        </a:tabLst>
                      </a:pPr>
                      <a:r>
                        <a:rPr lang="en-US" sz="2000" dirty="0">
                          <a:latin typeface="Arial" pitchFamily="34" charset="0"/>
                          <a:ea typeface="Times New Roman"/>
                          <a:cs typeface="Arial" pitchFamily="34" charset="0"/>
                        </a:rPr>
                        <a:t>DS</a:t>
                      </a:r>
                      <a:endParaRPr lang="en-US" sz="2000" dirty="0">
                        <a:latin typeface="Arial" pitchFamily="34" charset="0"/>
                        <a:ea typeface="Calibri"/>
                        <a:cs typeface="Arial" pitchFamily="34" charset="0"/>
                      </a:endParaRPr>
                    </a:p>
                    <a:p>
                      <a:pPr algn="ctr">
                        <a:lnSpc>
                          <a:spcPct val="115000"/>
                        </a:lnSpc>
                        <a:spcAft>
                          <a:spcPts val="0"/>
                        </a:spcAft>
                        <a:tabLst>
                          <a:tab pos="810260" algn="l"/>
                        </a:tabLst>
                      </a:pPr>
                      <a:r>
                        <a:rPr lang="en-US" sz="2000" dirty="0">
                          <a:solidFill>
                            <a:srgbClr val="FF0000"/>
                          </a:solidFill>
                          <a:latin typeface="Arial" pitchFamily="34" charset="0"/>
                          <a:ea typeface="Times New Roman"/>
                          <a:cs typeface="Arial" pitchFamily="34" charset="0"/>
                        </a:rPr>
                        <a:t>SS</a:t>
                      </a:r>
                      <a:endParaRPr lang="en-US" sz="2000" dirty="0">
                        <a:solidFill>
                          <a:srgbClr val="FF0000"/>
                        </a:solidFill>
                        <a:latin typeface="Arial" pitchFamily="34" charset="0"/>
                        <a:ea typeface="Calibri"/>
                        <a:cs typeface="Arial" pitchFamily="34" charset="0"/>
                      </a:endParaRPr>
                    </a:p>
                    <a:p>
                      <a:pPr algn="ctr">
                        <a:lnSpc>
                          <a:spcPct val="115000"/>
                        </a:lnSpc>
                        <a:spcAft>
                          <a:spcPts val="0"/>
                        </a:spcAft>
                        <a:tabLst>
                          <a:tab pos="810260" algn="l"/>
                        </a:tabLst>
                      </a:pPr>
                      <a:r>
                        <a:rPr lang="en-US" sz="2000" dirty="0">
                          <a:solidFill>
                            <a:srgbClr val="FF0000"/>
                          </a:solidFill>
                          <a:latin typeface="Arial" pitchFamily="34" charset="0"/>
                          <a:ea typeface="Times New Roman"/>
                          <a:cs typeface="Arial" pitchFamily="34" charset="0"/>
                        </a:rPr>
                        <a:t>SS</a:t>
                      </a:r>
                      <a:endParaRPr lang="en-US" sz="2000" dirty="0">
                        <a:solidFill>
                          <a:srgbClr val="FF0000"/>
                        </a:solidFill>
                        <a:latin typeface="Arial" pitchFamily="34" charset="0"/>
                        <a:ea typeface="Calibri"/>
                        <a:cs typeface="Arial" pitchFamily="34" charset="0"/>
                      </a:endParaRPr>
                    </a:p>
                  </a:txBody>
                  <a:tcPr marL="82296" marR="82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2"/>
          <p:cNvSpPr txBox="1">
            <a:spLocks noChangeArrowheads="1"/>
          </p:cNvSpPr>
          <p:nvPr/>
        </p:nvSpPr>
        <p:spPr>
          <a:xfrm>
            <a:off x="152400" y="1371600"/>
            <a:ext cx="4648200" cy="685800"/>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900" b="1" dirty="0" smtClean="0">
                <a:solidFill>
                  <a:srgbClr val="FF0000"/>
                </a:solidFill>
              </a:rPr>
              <a:t>2.5.6. </a:t>
            </a:r>
            <a:r>
              <a:rPr lang="en-US" sz="2900" b="1" dirty="0" err="1" smtClean="0">
                <a:solidFill>
                  <a:srgbClr val="FF0000"/>
                </a:solidFill>
              </a:rPr>
              <a:t>Các</a:t>
            </a:r>
            <a:r>
              <a:rPr lang="en-US" sz="2900" b="1" dirty="0" smtClean="0">
                <a:solidFill>
                  <a:srgbClr val="FF0000"/>
                </a:solidFill>
              </a:rPr>
              <a:t> </a:t>
            </a:r>
            <a:r>
              <a:rPr lang="en-US" sz="2900" b="1" dirty="0" err="1" smtClean="0">
                <a:solidFill>
                  <a:srgbClr val="FF0000"/>
                </a:solidFill>
              </a:rPr>
              <a:t>chế</a:t>
            </a:r>
            <a:r>
              <a:rPr lang="en-US" sz="2900" b="1" dirty="0" smtClean="0">
                <a:solidFill>
                  <a:srgbClr val="FF0000"/>
                </a:solidFill>
              </a:rPr>
              <a:t> </a:t>
            </a:r>
            <a:r>
              <a:rPr lang="en-US" sz="2900" b="1" dirty="0" err="1" smtClean="0">
                <a:solidFill>
                  <a:srgbClr val="FF0000"/>
                </a:solidFill>
              </a:rPr>
              <a:t>độ</a:t>
            </a:r>
            <a:r>
              <a:rPr lang="en-US" sz="2900" b="1" dirty="0" smtClean="0">
                <a:solidFill>
                  <a:srgbClr val="FF0000"/>
                </a:solidFill>
              </a:rPr>
              <a:t> </a:t>
            </a:r>
            <a:r>
              <a:rPr lang="en-US" sz="2900" b="1" dirty="0" err="1" smtClean="0">
                <a:solidFill>
                  <a:srgbClr val="FF0000"/>
                </a:solidFill>
              </a:rPr>
              <a:t>địa</a:t>
            </a:r>
            <a:r>
              <a:rPr lang="en-US" sz="2900" b="1" dirty="0" smtClean="0">
                <a:solidFill>
                  <a:srgbClr val="FF0000"/>
                </a:solidFill>
              </a:rPr>
              <a:t> </a:t>
            </a:r>
            <a:r>
              <a:rPr lang="en-US" sz="2900" b="1" dirty="0" err="1" smtClean="0">
                <a:solidFill>
                  <a:srgbClr val="FF0000"/>
                </a:solidFill>
              </a:rPr>
              <a:t>chỉ</a:t>
            </a:r>
            <a:r>
              <a:rPr lang="en-US" sz="2900" b="1" dirty="0" smtClean="0">
                <a:solidFill>
                  <a:srgbClr val="FF0000"/>
                </a:solidFill>
              </a:rPr>
              <a:t> </a:t>
            </a:r>
            <a:r>
              <a:rPr lang="en-US" sz="2900" b="1" dirty="0" err="1" smtClean="0">
                <a:solidFill>
                  <a:srgbClr val="FF0000"/>
                </a:solidFill>
              </a:rPr>
              <a:t>của</a:t>
            </a:r>
            <a:r>
              <a:rPr lang="en-US" sz="2900" b="1" dirty="0" smtClean="0">
                <a:solidFill>
                  <a:srgbClr val="FF0000"/>
                </a:solidFill>
              </a:rPr>
              <a:t> 8086</a:t>
            </a:r>
            <a:endParaRPr lang="en-US" sz="2900" b="1" dirty="0">
              <a:solidFill>
                <a:srgbClr val="FF0000"/>
              </a:solidFill>
            </a:endParaRPr>
          </a:p>
        </p:txBody>
      </p:sp>
      <p:sp>
        <p:nvSpPr>
          <p:cNvPr id="6"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2166898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371601"/>
            <a:ext cx="5105399" cy="457199"/>
          </a:xfrm>
        </p:spPr>
        <p:txBody>
          <a:bodyPr>
            <a:noAutofit/>
          </a:bodyPr>
          <a:lstStyle/>
          <a:p>
            <a:r>
              <a:rPr lang="en-US" sz="3000" b="1" dirty="0" smtClean="0"/>
              <a:t>1. </a:t>
            </a:r>
            <a:r>
              <a:rPr lang="en-US" sz="3000" b="1" dirty="0"/>
              <a:t>Immediate addressing mode</a:t>
            </a:r>
          </a:p>
        </p:txBody>
      </p:sp>
      <p:sp>
        <p:nvSpPr>
          <p:cNvPr id="3" name="Content Placeholder 2"/>
          <p:cNvSpPr>
            <a:spLocks noGrp="1"/>
          </p:cNvSpPr>
          <p:nvPr>
            <p:ph idx="1"/>
          </p:nvPr>
        </p:nvSpPr>
        <p:spPr>
          <a:xfrm>
            <a:off x="152400" y="1800151"/>
            <a:ext cx="8686800" cy="1095449"/>
          </a:xfrm>
        </p:spPr>
        <p:txBody>
          <a:bodyPr>
            <a:normAutofit fontScale="92500"/>
          </a:bodyPr>
          <a:lstStyle/>
          <a:p>
            <a:r>
              <a:rPr lang="vi-VN" sz="2800" dirty="0" smtClean="0">
                <a:latin typeface="Arial" pitchFamily="34" charset="0"/>
              </a:rPr>
              <a:t>Trong </a:t>
            </a:r>
            <a:r>
              <a:rPr lang="vi-VN" sz="2800" dirty="0">
                <a:latin typeface="Arial" pitchFamily="34" charset="0"/>
              </a:rPr>
              <a:t>loại chế độ này, dữ liệu tức thời là một phần của </a:t>
            </a:r>
            <a:r>
              <a:rPr lang="en-US" sz="2800" dirty="0" err="1" smtClean="0">
                <a:latin typeface="+mj-lt"/>
              </a:rPr>
              <a:t>lệnh</a:t>
            </a:r>
            <a:r>
              <a:rPr lang="vi-VN" sz="2800" dirty="0" smtClean="0">
                <a:latin typeface="Arial" pitchFamily="34" charset="0"/>
              </a:rPr>
              <a:t> </a:t>
            </a:r>
            <a:r>
              <a:rPr lang="vi-VN" sz="2800" dirty="0">
                <a:latin typeface="Arial" pitchFamily="34" charset="0"/>
              </a:rPr>
              <a:t>và xuất hiện dưới dạng </a:t>
            </a:r>
            <a:r>
              <a:rPr lang="en-US" sz="2800" dirty="0" smtClean="0">
                <a:latin typeface="+mj-lt"/>
              </a:rPr>
              <a:t>1 </a:t>
            </a:r>
            <a:r>
              <a:rPr lang="vi-VN" sz="2800" dirty="0" smtClean="0">
                <a:latin typeface="Arial" pitchFamily="34" charset="0"/>
              </a:rPr>
              <a:t>byte </a:t>
            </a:r>
            <a:r>
              <a:rPr lang="vi-VN" sz="2800" dirty="0">
                <a:latin typeface="Arial" pitchFamily="34" charset="0"/>
              </a:rPr>
              <a:t>hoặc </a:t>
            </a:r>
            <a:r>
              <a:rPr lang="en-US" sz="2800" dirty="0" smtClean="0">
                <a:latin typeface="+mj-lt"/>
              </a:rPr>
              <a:t>2 </a:t>
            </a:r>
            <a:r>
              <a:rPr lang="vi-VN" sz="2800" dirty="0" smtClean="0">
                <a:latin typeface="Arial" pitchFamily="34" charset="0"/>
              </a:rPr>
              <a:t>byte </a:t>
            </a:r>
            <a:r>
              <a:rPr lang="vi-VN" sz="2800" dirty="0">
                <a:latin typeface="Arial" pitchFamily="34" charset="0"/>
              </a:rPr>
              <a:t>liên tiếp</a:t>
            </a:r>
            <a:endParaRPr lang="en-US" sz="2667" dirty="0">
              <a:latin typeface="+mj-lt"/>
            </a:endParaRPr>
          </a:p>
        </p:txBody>
      </p:sp>
      <p:sp>
        <p:nvSpPr>
          <p:cNvPr id="4" name="TextBox 3"/>
          <p:cNvSpPr txBox="1"/>
          <p:nvPr/>
        </p:nvSpPr>
        <p:spPr>
          <a:xfrm>
            <a:off x="754376" y="4243429"/>
            <a:ext cx="3499420" cy="748988"/>
          </a:xfrm>
          <a:prstGeom prst="rect">
            <a:avLst/>
          </a:prstGeom>
          <a:noFill/>
        </p:spPr>
        <p:txBody>
          <a:bodyPr wrap="none" rtlCol="0">
            <a:spAutoFit/>
          </a:bodyPr>
          <a:lstStyle/>
          <a:p>
            <a:pPr>
              <a:spcBef>
                <a:spcPts val="851"/>
              </a:spcBef>
              <a:spcAft>
                <a:spcPct val="0"/>
              </a:spcAft>
            </a:pPr>
            <a:r>
              <a:rPr lang="en-US" altLang="en-US" sz="4267" dirty="0">
                <a:solidFill>
                  <a:srgbClr val="FF0000"/>
                </a:solidFill>
              </a:rPr>
              <a:t>MOV</a:t>
            </a:r>
            <a:r>
              <a:rPr lang="en-US" altLang="en-US" sz="4267" dirty="0"/>
              <a:t> </a:t>
            </a:r>
            <a:r>
              <a:rPr lang="en-US" altLang="en-US" sz="4267" dirty="0">
                <a:solidFill>
                  <a:srgbClr val="0000FF"/>
                </a:solidFill>
              </a:rPr>
              <a:t>AX</a:t>
            </a:r>
            <a:r>
              <a:rPr lang="en-US" altLang="en-US" sz="4267" dirty="0"/>
              <a:t>,10AB</a:t>
            </a:r>
            <a:r>
              <a:rPr lang="en-US" altLang="en-US" sz="1867" dirty="0"/>
              <a:t>H</a:t>
            </a:r>
          </a:p>
        </p:txBody>
      </p:sp>
      <p:sp>
        <p:nvSpPr>
          <p:cNvPr id="5" name="TextBox 4"/>
          <p:cNvSpPr txBox="1"/>
          <p:nvPr/>
        </p:nvSpPr>
        <p:spPr>
          <a:xfrm>
            <a:off x="7931511" y="4415945"/>
            <a:ext cx="785793" cy="748988"/>
          </a:xfrm>
          <a:prstGeom prst="rect">
            <a:avLst/>
          </a:prstGeom>
          <a:noFill/>
        </p:spPr>
        <p:txBody>
          <a:bodyPr wrap="none" rtlCol="0">
            <a:spAutoFit/>
          </a:bodyPr>
          <a:lstStyle/>
          <a:p>
            <a:r>
              <a:rPr lang="en-IN" sz="4267" dirty="0">
                <a:solidFill>
                  <a:srgbClr val="0000FF"/>
                </a:solidFill>
              </a:rPr>
              <a:t>AX</a:t>
            </a:r>
          </a:p>
        </p:txBody>
      </p:sp>
      <p:graphicFrame>
        <p:nvGraphicFramePr>
          <p:cNvPr id="7" name="Table 6"/>
          <p:cNvGraphicFramePr>
            <a:graphicFrameLocks noGrp="1"/>
          </p:cNvGraphicFramePr>
          <p:nvPr>
            <p:extLst/>
          </p:nvPr>
        </p:nvGraphicFramePr>
        <p:xfrm>
          <a:off x="5275878" y="4472201"/>
          <a:ext cx="2541078" cy="848948"/>
        </p:xfrm>
        <a:graphic>
          <a:graphicData uri="http://schemas.openxmlformats.org/drawingml/2006/table">
            <a:tbl>
              <a:tblPr firstRow="1" bandRow="1">
                <a:tableStyleId>{5C22544A-7EE6-4342-B048-85BDC9FD1C3A}</a:tableStyleId>
              </a:tblPr>
              <a:tblGrid>
                <a:gridCol w="1270539"/>
                <a:gridCol w="1270539"/>
              </a:tblGrid>
              <a:tr h="848948">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9" name="TextBox 8"/>
          <p:cNvSpPr txBox="1"/>
          <p:nvPr/>
        </p:nvSpPr>
        <p:spPr>
          <a:xfrm>
            <a:off x="5553998" y="3158317"/>
            <a:ext cx="2244525" cy="748988"/>
          </a:xfrm>
          <a:prstGeom prst="rect">
            <a:avLst/>
          </a:prstGeom>
          <a:noFill/>
        </p:spPr>
        <p:txBody>
          <a:bodyPr wrap="none" rtlCol="0">
            <a:spAutoFit/>
          </a:bodyPr>
          <a:lstStyle/>
          <a:p>
            <a:pPr>
              <a:spcBef>
                <a:spcPts val="851"/>
              </a:spcBef>
              <a:spcAft>
                <a:spcPct val="0"/>
              </a:spcAft>
            </a:pPr>
            <a:r>
              <a:rPr lang="en-US" altLang="en-US" sz="4267" dirty="0"/>
              <a:t> 10     AB</a:t>
            </a:r>
            <a:r>
              <a:rPr lang="en-US" altLang="en-US" sz="1867" dirty="0"/>
              <a:t>H</a:t>
            </a:r>
          </a:p>
        </p:txBody>
      </p:sp>
      <p:sp>
        <p:nvSpPr>
          <p:cNvPr id="10"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188267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2222E-6 -3.95062E-6 L 0.00104 0.19044 " pathEditMode="relative" rAng="0" ptsTypes="AA">
                                      <p:cBhvr>
                                        <p:cTn id="6" dur="2000" fill="hold"/>
                                        <p:tgtEl>
                                          <p:spTgt spid="9"/>
                                        </p:tgtEl>
                                        <p:attrNameLst>
                                          <p:attrName>ppt_x</p:attrName>
                                          <p:attrName>ppt_y</p:attrName>
                                        </p:attrNameLst>
                                      </p:cBhvr>
                                      <p:rCtr x="52" y="9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371601"/>
            <a:ext cx="5105399" cy="457199"/>
          </a:xfrm>
        </p:spPr>
        <p:txBody>
          <a:bodyPr>
            <a:noAutofit/>
          </a:bodyPr>
          <a:lstStyle/>
          <a:p>
            <a:r>
              <a:rPr lang="en-US" sz="3000" b="1" dirty="0" smtClean="0"/>
              <a:t>1. </a:t>
            </a:r>
            <a:r>
              <a:rPr lang="en-US" sz="3000" b="1" dirty="0"/>
              <a:t>Immediate addressing mode</a:t>
            </a:r>
          </a:p>
        </p:txBody>
      </p:sp>
      <p:pic>
        <p:nvPicPr>
          <p:cNvPr id="10" name="Picture 2" descr="https://image1.slideserve.com/3196488/1-immediate-addressing-mode-l.jpg"/>
          <p:cNvPicPr>
            <a:picLocks noChangeAspect="1" noChangeArrowheads="1"/>
          </p:cNvPicPr>
          <p:nvPr/>
        </p:nvPicPr>
        <p:blipFill rotWithShape="1">
          <a:blip r:embed="rId2">
            <a:extLst>
              <a:ext uri="{28A0092B-C50C-407E-A947-70E740481C1C}">
                <a14:useLocalDpi xmlns:a14="http://schemas.microsoft.com/office/drawing/2010/main" val="0"/>
              </a:ext>
            </a:extLst>
          </a:blip>
          <a:srcRect l="1006" t="31953" b="6122"/>
          <a:stretch/>
        </p:blipFill>
        <p:spPr bwMode="auto">
          <a:xfrm>
            <a:off x="240030" y="2183130"/>
            <a:ext cx="8624570" cy="404622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926866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7800"/>
            <a:ext cx="8382000" cy="5181600"/>
          </a:xfrm>
        </p:spPr>
        <p:txBody>
          <a:bodyPr>
            <a:noAutofit/>
          </a:bodyPr>
          <a:lstStyle/>
          <a:p>
            <a:pPr algn="l"/>
            <a:r>
              <a:rPr lang="vi-VN" sz="2000" b="1" dirty="0"/>
              <a:t>Trước khi vào thực hành:</a:t>
            </a:r>
            <a:br>
              <a:rPr lang="vi-VN" sz="2000" b="1" dirty="0"/>
            </a:br>
            <a:r>
              <a:rPr lang="vi-VN" sz="2000" dirty="0"/>
              <a:t>- Nắm được mục tiêu của bài thực hành.</a:t>
            </a:r>
            <a:br>
              <a:rPr lang="vi-VN" sz="2000" dirty="0"/>
            </a:br>
            <a:r>
              <a:rPr lang="vi-VN" sz="2000" dirty="0"/>
              <a:t>- Xem lại các kiến thức cần chuẩn bị được nêu ra cho mỗi bài thực hành.</a:t>
            </a:r>
            <a:br>
              <a:rPr lang="vi-VN" sz="2000" dirty="0"/>
            </a:br>
            <a:r>
              <a:rPr lang="vi-VN" sz="2000" dirty="0"/>
              <a:t>- Nắm được các nội dung cần phải làm trong buổi thực hành.</a:t>
            </a:r>
            <a:br>
              <a:rPr lang="vi-VN" sz="2000" dirty="0"/>
            </a:br>
            <a:r>
              <a:rPr lang="vi-VN" sz="2000" b="1" dirty="0"/>
              <a:t>Trong khi thực hành:</a:t>
            </a:r>
            <a:br>
              <a:rPr lang="vi-VN" sz="2000" b="1" dirty="0"/>
            </a:br>
            <a:r>
              <a:rPr lang="vi-VN" sz="2000" dirty="0"/>
              <a:t>- Tuyệt đối tuân thủ thực hành theo thứ tự của nội dung thực hành. </a:t>
            </a:r>
            <a:r>
              <a:rPr lang="vi-VN" sz="2000" dirty="0" smtClean="0"/>
              <a:t>Hoàn</a:t>
            </a:r>
            <a:r>
              <a:rPr lang="en-US" sz="2000" dirty="0" smtClean="0"/>
              <a:t> </a:t>
            </a:r>
            <a:r>
              <a:rPr lang="vi-VN" sz="2000" dirty="0" smtClean="0"/>
              <a:t>thành </a:t>
            </a:r>
            <a:r>
              <a:rPr lang="vi-VN" sz="2000" dirty="0"/>
              <a:t>các vấn đề và trả lời được các câu hỏi đặt ra trong phần trước </a:t>
            </a:r>
            <a:r>
              <a:rPr lang="vi-VN" sz="2000" dirty="0" smtClean="0"/>
              <a:t>mới</a:t>
            </a:r>
            <a:r>
              <a:rPr lang="en-US" sz="2000" dirty="0" smtClean="0"/>
              <a:t> </a:t>
            </a:r>
            <a:r>
              <a:rPr lang="vi-VN" sz="2000" dirty="0" smtClean="0"/>
              <a:t>chuyển </a:t>
            </a:r>
            <a:r>
              <a:rPr lang="vi-VN" sz="2000" dirty="0"/>
              <a:t>sang thực hành phần sau.</a:t>
            </a:r>
            <a:br>
              <a:rPr lang="vi-VN" sz="2000" dirty="0"/>
            </a:br>
            <a:r>
              <a:rPr lang="vi-VN" sz="2000" dirty="0"/>
              <a:t>- Quan sát hiện tượng, những thay đổi, xem xét đánh giá kết quả sau </a:t>
            </a:r>
            <a:r>
              <a:rPr lang="vi-VN" sz="2000" dirty="0" smtClean="0"/>
              <a:t>mỗi</a:t>
            </a:r>
            <a:r>
              <a:rPr lang="en-US" sz="2000" dirty="0" smtClean="0"/>
              <a:t> </a:t>
            </a:r>
            <a:r>
              <a:rPr lang="vi-VN" sz="2000" dirty="0" smtClean="0"/>
              <a:t>thao </a:t>
            </a:r>
            <a:r>
              <a:rPr lang="vi-VN" sz="2000" dirty="0"/>
              <a:t>tác thực hành.</a:t>
            </a:r>
            <a:br>
              <a:rPr lang="vi-VN" sz="2000" dirty="0"/>
            </a:br>
            <a:r>
              <a:rPr lang="vi-VN" sz="2000" dirty="0"/>
              <a:t>- Lập lại các thao tác thực hành nhiều lần, tìm cách giải quyết khác sau </a:t>
            </a:r>
            <a:r>
              <a:rPr lang="vi-VN" sz="2000" dirty="0" smtClean="0"/>
              <a:t>khi</a:t>
            </a:r>
            <a:r>
              <a:rPr lang="en-US" sz="2000" dirty="0" smtClean="0"/>
              <a:t> </a:t>
            </a:r>
            <a:r>
              <a:rPr lang="vi-VN" sz="2000" dirty="0" smtClean="0"/>
              <a:t>đã </a:t>
            </a:r>
            <a:r>
              <a:rPr lang="vi-VN" sz="2000" dirty="0"/>
              <a:t>thực hành theo yêu cầu cho mỗi vẫn đề. So sánh, nhận xét các </a:t>
            </a:r>
            <a:r>
              <a:rPr lang="vi-VN" sz="2000" dirty="0" smtClean="0"/>
              <a:t>cách</a:t>
            </a:r>
            <a:r>
              <a:rPr lang="en-US" sz="2000" dirty="0" smtClean="0"/>
              <a:t> </a:t>
            </a:r>
            <a:r>
              <a:rPr lang="vi-VN" sz="2000" dirty="0" smtClean="0"/>
              <a:t>giải </a:t>
            </a:r>
            <a:r>
              <a:rPr lang="vi-VN" sz="2000" dirty="0"/>
              <a:t>quyết khác nhau.</a:t>
            </a:r>
            <a:br>
              <a:rPr lang="vi-VN" sz="2000" dirty="0"/>
            </a:br>
            <a:r>
              <a:rPr lang="vi-VN" sz="2000" b="1" dirty="0"/>
              <a:t>Sau khi thực hành:</a:t>
            </a:r>
            <a:br>
              <a:rPr lang="vi-VN" sz="2000" b="1" dirty="0"/>
            </a:br>
            <a:r>
              <a:rPr lang="vi-VN" sz="2000" dirty="0"/>
              <a:t>- Đối chiếu từng mục tiêu của bài thực hành với những gì đã thực </a:t>
            </a:r>
            <a:r>
              <a:rPr lang="vi-VN" sz="2000" dirty="0" smtClean="0"/>
              <a:t>hành</a:t>
            </a:r>
            <a:r>
              <a:rPr lang="en-US" sz="2000" dirty="0" smtClean="0"/>
              <a:t> </a:t>
            </a:r>
            <a:r>
              <a:rPr lang="vi-VN" sz="2000" dirty="0" smtClean="0"/>
              <a:t>được</a:t>
            </a:r>
            <a:r>
              <a:rPr lang="vi-VN" sz="2000" dirty="0"/>
              <a:t>. </a:t>
            </a:r>
            <a:r>
              <a:rPr lang="en-US" sz="2000" dirty="0" smtClean="0"/>
              <a:t> N</a:t>
            </a:r>
            <a:r>
              <a:rPr lang="vi-VN" sz="2000" dirty="0" smtClean="0"/>
              <a:t>ếu </a:t>
            </a:r>
            <a:r>
              <a:rPr lang="vi-VN" sz="2000" dirty="0"/>
              <a:t>mục tiêu nào chưa thành thạo thì phải tìm cách lập lại </a:t>
            </a:r>
            <a:r>
              <a:rPr lang="vi-VN" sz="2000" dirty="0" smtClean="0"/>
              <a:t>thực</a:t>
            </a:r>
            <a:r>
              <a:rPr lang="en-US" sz="2000" dirty="0" smtClean="0"/>
              <a:t> </a:t>
            </a:r>
            <a:r>
              <a:rPr lang="vi-VN" sz="2000" dirty="0" smtClean="0"/>
              <a:t>hành </a:t>
            </a:r>
            <a:r>
              <a:rPr lang="vi-VN" sz="2000" dirty="0"/>
              <a:t>đó để nắm được mục tiêu vững chắc hơn. </a:t>
            </a:r>
            <a:r>
              <a:rPr lang="vi-VN" sz="1600" dirty="0"/>
              <a:t/>
            </a:r>
            <a:br>
              <a:rPr lang="vi-VN" sz="1600" dirty="0"/>
            </a:br>
            <a:endParaRPr lang="en-US" sz="1600" b="1" dirty="0">
              <a:solidFill>
                <a:srgbClr val="2006BA"/>
              </a:solidFill>
              <a:latin typeface="Arial" pitchFamily="34" charset="0"/>
              <a:cs typeface="Arial" pitchFamily="34" charset="0"/>
            </a:endParaRPr>
          </a:p>
        </p:txBody>
      </p:sp>
      <p:sp>
        <p:nvSpPr>
          <p:cNvPr id="3" name="Title 1"/>
          <p:cNvSpPr txBox="1">
            <a:spLocks/>
          </p:cNvSpPr>
          <p:nvPr/>
        </p:nvSpPr>
        <p:spPr>
          <a:xfrm>
            <a:off x="1447800" y="141027"/>
            <a:ext cx="7467600" cy="10019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FF0000"/>
                </a:solidFill>
                <a:latin typeface="Arial" pitchFamily="34" charset="0"/>
                <a:cs typeface="Arial" pitchFamily="34" charset="0"/>
              </a:rPr>
              <a:t>HỌC VIỆN KỸ THUẬT MẬT MÃ</a:t>
            </a:r>
            <a:endParaRPr lang="en-US" sz="36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791997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991" y="1800152"/>
            <a:ext cx="8892245" cy="1095448"/>
          </a:xfrm>
        </p:spPr>
        <p:txBody>
          <a:bodyPr>
            <a:normAutofit/>
          </a:bodyPr>
          <a:lstStyle/>
          <a:p>
            <a:pPr algn="just"/>
            <a:r>
              <a:rPr lang="vi-VN" dirty="0" smtClean="0">
                <a:latin typeface="Arial" pitchFamily="34" charset="0"/>
              </a:rPr>
              <a:t>Trong </a:t>
            </a:r>
            <a:r>
              <a:rPr lang="vi-VN" dirty="0">
                <a:latin typeface="Arial" pitchFamily="34" charset="0"/>
              </a:rPr>
              <a:t>loại chế độ địa chỉ này, </a:t>
            </a:r>
            <a:r>
              <a:rPr lang="en-US" dirty="0" err="1" smtClean="0">
                <a:latin typeface="+mj-lt"/>
              </a:rPr>
              <a:t>truy</a:t>
            </a:r>
            <a:r>
              <a:rPr lang="en-US" dirty="0" smtClean="0">
                <a:latin typeface="+mj-lt"/>
              </a:rPr>
              <a:t> </a:t>
            </a:r>
            <a:r>
              <a:rPr lang="en-US" dirty="0" err="1" smtClean="0">
                <a:latin typeface="+mj-lt"/>
              </a:rPr>
              <a:t>cập</a:t>
            </a:r>
            <a:r>
              <a:rPr lang="en-US" dirty="0" smtClean="0">
                <a:latin typeface="+mj-lt"/>
              </a:rPr>
              <a:t> </a:t>
            </a:r>
            <a:r>
              <a:rPr lang="en-US" dirty="0" err="1" smtClean="0">
                <a:latin typeface="+mj-lt"/>
              </a:rPr>
              <a:t>trực</a:t>
            </a:r>
            <a:r>
              <a:rPr lang="en-US" dirty="0" smtClean="0">
                <a:latin typeface="+mj-lt"/>
              </a:rPr>
              <a:t> </a:t>
            </a:r>
            <a:r>
              <a:rPr lang="en-US" dirty="0" err="1" smtClean="0">
                <a:latin typeface="+mj-lt"/>
              </a:rPr>
              <a:t>tiếp</a:t>
            </a:r>
            <a:r>
              <a:rPr lang="en-US" dirty="0" smtClean="0">
                <a:latin typeface="+mj-lt"/>
              </a:rPr>
              <a:t> </a:t>
            </a:r>
            <a:r>
              <a:rPr lang="vi-VN" dirty="0" smtClean="0">
                <a:latin typeface="Arial" pitchFamily="34" charset="0"/>
              </a:rPr>
              <a:t>địa chỉ </a:t>
            </a:r>
            <a:r>
              <a:rPr lang="en-US" dirty="0">
                <a:latin typeface="+mj-lt"/>
              </a:rPr>
              <a:t>ô</a:t>
            </a:r>
            <a:r>
              <a:rPr lang="vi-VN" dirty="0" smtClean="0">
                <a:latin typeface="Arial" pitchFamily="34" charset="0"/>
              </a:rPr>
              <a:t> </a:t>
            </a:r>
            <a:r>
              <a:rPr lang="vi-VN" dirty="0">
                <a:latin typeface="Arial" pitchFamily="34" charset="0"/>
              </a:rPr>
              <a:t>nhớ 16 </a:t>
            </a:r>
            <a:r>
              <a:rPr lang="vi-VN" dirty="0" smtClean="0">
                <a:latin typeface="Arial" pitchFamily="34" charset="0"/>
              </a:rPr>
              <a:t>bit.</a:t>
            </a:r>
            <a:endParaRPr lang="en-US" dirty="0">
              <a:latin typeface="+mj-lt"/>
            </a:endParaRPr>
          </a:p>
        </p:txBody>
      </p:sp>
      <p:sp>
        <p:nvSpPr>
          <p:cNvPr id="4" name="TextBox 3"/>
          <p:cNvSpPr txBox="1"/>
          <p:nvPr/>
        </p:nvSpPr>
        <p:spPr>
          <a:xfrm>
            <a:off x="151992" y="4239484"/>
            <a:ext cx="3882538" cy="748988"/>
          </a:xfrm>
          <a:prstGeom prst="rect">
            <a:avLst/>
          </a:prstGeom>
          <a:noFill/>
        </p:spPr>
        <p:txBody>
          <a:bodyPr wrap="none" rtlCol="0">
            <a:spAutoFit/>
          </a:bodyPr>
          <a:lstStyle/>
          <a:p>
            <a:pPr>
              <a:spcBef>
                <a:spcPts val="851"/>
              </a:spcBef>
              <a:spcAft>
                <a:spcPct val="0"/>
              </a:spcAft>
            </a:pPr>
            <a:r>
              <a:rPr lang="en-IN" altLang="en-US" sz="4267" dirty="0">
                <a:solidFill>
                  <a:srgbClr val="FF0000"/>
                </a:solidFill>
              </a:rPr>
              <a:t>MOV</a:t>
            </a:r>
            <a:r>
              <a:rPr lang="en-IN" altLang="en-US" sz="4267" dirty="0"/>
              <a:t> </a:t>
            </a:r>
            <a:r>
              <a:rPr lang="en-IN" altLang="en-US" sz="4267" dirty="0">
                <a:solidFill>
                  <a:srgbClr val="0000FF"/>
                </a:solidFill>
              </a:rPr>
              <a:t>AX</a:t>
            </a:r>
            <a:r>
              <a:rPr lang="en-IN" altLang="en-US" sz="4267" dirty="0"/>
              <a:t>,[5000</a:t>
            </a:r>
            <a:r>
              <a:rPr lang="en-IN" altLang="en-US" sz="3200" dirty="0"/>
              <a:t>H</a:t>
            </a:r>
            <a:r>
              <a:rPr lang="en-IN" altLang="en-US" sz="4267" dirty="0"/>
              <a:t>]</a:t>
            </a:r>
          </a:p>
        </p:txBody>
      </p:sp>
      <p:graphicFrame>
        <p:nvGraphicFramePr>
          <p:cNvPr id="5" name="Table 4"/>
          <p:cNvGraphicFramePr>
            <a:graphicFrameLocks noGrp="1"/>
          </p:cNvGraphicFramePr>
          <p:nvPr>
            <p:extLst/>
          </p:nvPr>
        </p:nvGraphicFramePr>
        <p:xfrm>
          <a:off x="3865322" y="4307758"/>
          <a:ext cx="2024176" cy="814427"/>
        </p:xfrm>
        <a:graphic>
          <a:graphicData uri="http://schemas.openxmlformats.org/drawingml/2006/table">
            <a:tbl>
              <a:tblPr firstRow="1" bandRow="1">
                <a:tableStyleId>{5C22544A-7EE6-4342-B048-85BDC9FD1C3A}</a:tableStyleId>
              </a:tblPr>
              <a:tblGrid>
                <a:gridCol w="1012088"/>
                <a:gridCol w="1012088"/>
              </a:tblGrid>
              <a:tr h="814427">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7" name="TextBox 6"/>
          <p:cNvSpPr txBox="1"/>
          <p:nvPr/>
        </p:nvSpPr>
        <p:spPr>
          <a:xfrm>
            <a:off x="4572002" y="5239823"/>
            <a:ext cx="659155" cy="584775"/>
          </a:xfrm>
          <a:prstGeom prst="rect">
            <a:avLst/>
          </a:prstGeom>
          <a:noFill/>
        </p:spPr>
        <p:txBody>
          <a:bodyPr wrap="none" rtlCol="0">
            <a:spAutoFit/>
          </a:bodyPr>
          <a:lstStyle/>
          <a:p>
            <a:r>
              <a:rPr lang="en-IN" sz="3200" b="1" dirty="0">
                <a:solidFill>
                  <a:srgbClr val="0000FF"/>
                </a:solidFill>
              </a:rPr>
              <a:t>AX</a:t>
            </a:r>
          </a:p>
        </p:txBody>
      </p:sp>
      <p:sp>
        <p:nvSpPr>
          <p:cNvPr id="8" name="TextBox 7"/>
          <p:cNvSpPr txBox="1"/>
          <p:nvPr/>
        </p:nvSpPr>
        <p:spPr>
          <a:xfrm>
            <a:off x="7247387" y="3046854"/>
            <a:ext cx="1646797" cy="584775"/>
          </a:xfrm>
          <a:prstGeom prst="rect">
            <a:avLst/>
          </a:prstGeom>
          <a:noFill/>
        </p:spPr>
        <p:txBody>
          <a:bodyPr wrap="none" rtlCol="0">
            <a:spAutoFit/>
          </a:bodyPr>
          <a:lstStyle/>
          <a:p>
            <a:r>
              <a:rPr lang="en-IN" sz="3200" b="1" dirty="0"/>
              <a:t>Memory</a:t>
            </a:r>
          </a:p>
        </p:txBody>
      </p:sp>
      <p:sp>
        <p:nvSpPr>
          <p:cNvPr id="9" name="TextBox 8"/>
          <p:cNvSpPr txBox="1"/>
          <p:nvPr/>
        </p:nvSpPr>
        <p:spPr>
          <a:xfrm>
            <a:off x="8372258" y="3648318"/>
            <a:ext cx="671979" cy="1385379"/>
          </a:xfrm>
          <a:prstGeom prst="rect">
            <a:avLst/>
          </a:prstGeom>
          <a:noFill/>
        </p:spPr>
        <p:txBody>
          <a:bodyPr wrap="none" rtlCol="0">
            <a:spAutoFit/>
          </a:bodyPr>
          <a:lstStyle/>
          <a:p>
            <a:pPr>
              <a:lnSpc>
                <a:spcPct val="150000"/>
              </a:lnSpc>
            </a:pPr>
            <a:r>
              <a:rPr lang="en-IN" sz="1867" b="1" dirty="0"/>
              <a:t>5000</a:t>
            </a:r>
          </a:p>
          <a:p>
            <a:pPr>
              <a:lnSpc>
                <a:spcPct val="150000"/>
              </a:lnSpc>
            </a:pPr>
            <a:r>
              <a:rPr lang="en-IN" sz="1867" b="1" dirty="0"/>
              <a:t>5001</a:t>
            </a:r>
          </a:p>
          <a:p>
            <a:pPr>
              <a:lnSpc>
                <a:spcPct val="150000"/>
              </a:lnSpc>
            </a:pPr>
            <a:r>
              <a:rPr lang="en-IN" sz="1867" b="1" dirty="0"/>
              <a:t>5002</a:t>
            </a:r>
          </a:p>
        </p:txBody>
      </p:sp>
      <p:graphicFrame>
        <p:nvGraphicFramePr>
          <p:cNvPr id="10" name="Table 9"/>
          <p:cNvGraphicFramePr>
            <a:graphicFrameLocks noGrp="1"/>
          </p:cNvGraphicFramePr>
          <p:nvPr>
            <p:extLst/>
          </p:nvPr>
        </p:nvGraphicFramePr>
        <p:xfrm>
          <a:off x="7432754" y="3648316"/>
          <a:ext cx="910131" cy="2966718"/>
        </p:xfrm>
        <a:graphic>
          <a:graphicData uri="http://schemas.openxmlformats.org/drawingml/2006/table">
            <a:tbl>
              <a:tblPr firstRow="1" bandRow="1">
                <a:tableStyleId>{68D230F3-CF80-4859-8CE7-A43EE81993B5}</a:tableStyleId>
              </a:tblPr>
              <a:tblGrid>
                <a:gridCol w="910131"/>
              </a:tblGrid>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11" name="TextBox 10"/>
          <p:cNvSpPr txBox="1"/>
          <p:nvPr/>
        </p:nvSpPr>
        <p:spPr>
          <a:xfrm>
            <a:off x="7678467" y="3699375"/>
            <a:ext cx="495649" cy="461665"/>
          </a:xfrm>
          <a:prstGeom prst="rect">
            <a:avLst/>
          </a:prstGeom>
          <a:noFill/>
        </p:spPr>
        <p:txBody>
          <a:bodyPr wrap="none" rtlCol="0">
            <a:spAutoFit/>
          </a:bodyPr>
          <a:lstStyle/>
          <a:p>
            <a:r>
              <a:rPr lang="en-IN" sz="2400" dirty="0"/>
              <a:t>22</a:t>
            </a:r>
          </a:p>
        </p:txBody>
      </p:sp>
      <p:sp>
        <p:nvSpPr>
          <p:cNvPr id="12" name="TextBox 11"/>
          <p:cNvSpPr txBox="1"/>
          <p:nvPr/>
        </p:nvSpPr>
        <p:spPr>
          <a:xfrm>
            <a:off x="7678467" y="4101547"/>
            <a:ext cx="495649" cy="461665"/>
          </a:xfrm>
          <a:prstGeom prst="rect">
            <a:avLst/>
          </a:prstGeom>
          <a:noFill/>
        </p:spPr>
        <p:txBody>
          <a:bodyPr wrap="none" rtlCol="0">
            <a:spAutoFit/>
          </a:bodyPr>
          <a:lstStyle/>
          <a:p>
            <a:r>
              <a:rPr lang="en-IN" sz="2400" dirty="0"/>
              <a:t>33</a:t>
            </a:r>
          </a:p>
        </p:txBody>
      </p:sp>
      <p:sp>
        <p:nvSpPr>
          <p:cNvPr id="13" name="TextBox 12"/>
          <p:cNvSpPr txBox="1"/>
          <p:nvPr/>
        </p:nvSpPr>
        <p:spPr>
          <a:xfrm>
            <a:off x="7678467" y="3690260"/>
            <a:ext cx="495649" cy="461665"/>
          </a:xfrm>
          <a:prstGeom prst="rect">
            <a:avLst/>
          </a:prstGeom>
          <a:noFill/>
        </p:spPr>
        <p:txBody>
          <a:bodyPr wrap="none" rtlCol="0">
            <a:spAutoFit/>
          </a:bodyPr>
          <a:lstStyle/>
          <a:p>
            <a:r>
              <a:rPr lang="en-IN" sz="2400" dirty="0"/>
              <a:t>22</a:t>
            </a:r>
          </a:p>
        </p:txBody>
      </p:sp>
      <p:sp>
        <p:nvSpPr>
          <p:cNvPr id="14" name="TextBox 13"/>
          <p:cNvSpPr txBox="1"/>
          <p:nvPr/>
        </p:nvSpPr>
        <p:spPr>
          <a:xfrm>
            <a:off x="7678467" y="4092433"/>
            <a:ext cx="495649" cy="461665"/>
          </a:xfrm>
          <a:prstGeom prst="rect">
            <a:avLst/>
          </a:prstGeom>
          <a:noFill/>
        </p:spPr>
        <p:txBody>
          <a:bodyPr wrap="none" rtlCol="0">
            <a:spAutoFit/>
          </a:bodyPr>
          <a:lstStyle/>
          <a:p>
            <a:r>
              <a:rPr lang="en-IN" sz="2400" dirty="0"/>
              <a:t>33</a:t>
            </a:r>
          </a:p>
        </p:txBody>
      </p:sp>
      <p:cxnSp>
        <p:nvCxnSpPr>
          <p:cNvPr id="15" name="Straight Connector 14"/>
          <p:cNvCxnSpPr/>
          <p:nvPr/>
        </p:nvCxnSpPr>
        <p:spPr>
          <a:xfrm>
            <a:off x="0" y="1392933"/>
            <a:ext cx="9144000" cy="0"/>
          </a:xfrm>
          <a:prstGeom prst="line">
            <a:avLst/>
          </a:prstGeom>
        </p:spPr>
        <p:style>
          <a:lnRef idx="3">
            <a:schemeClr val="accent3"/>
          </a:lnRef>
          <a:fillRef idx="0">
            <a:schemeClr val="accent3"/>
          </a:fillRef>
          <a:effectRef idx="2">
            <a:schemeClr val="accent3"/>
          </a:effectRef>
          <a:fontRef idx="minor">
            <a:schemeClr val="tx1"/>
          </a:fontRef>
        </p:style>
      </p:cxnSp>
      <p:sp>
        <p:nvSpPr>
          <p:cNvPr id="16" name="Title 1"/>
          <p:cNvSpPr txBox="1">
            <a:spLocks/>
          </p:cNvSpPr>
          <p:nvPr/>
        </p:nvSpPr>
        <p:spPr>
          <a:xfrm>
            <a:off x="76201" y="1371601"/>
            <a:ext cx="51053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2. Direct </a:t>
            </a:r>
            <a:r>
              <a:rPr lang="en-US" sz="3000" b="1" dirty="0"/>
              <a:t>addressing mode</a:t>
            </a:r>
          </a:p>
        </p:txBody>
      </p:sp>
      <p:sp>
        <p:nvSpPr>
          <p:cNvPr id="18"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137237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61111E-6 1.35802E-6 L -0.27916 0.11018 " pathEditMode="relative" rAng="0" ptsTypes="AA">
                                      <p:cBhvr>
                                        <p:cTn id="6" dur="2000" fill="hold"/>
                                        <p:tgtEl>
                                          <p:spTgt spid="11"/>
                                        </p:tgtEl>
                                        <p:attrNameLst>
                                          <p:attrName>ppt_x</p:attrName>
                                          <p:attrName>ppt_y</p:attrName>
                                        </p:attrNameLst>
                                      </p:cBhvr>
                                      <p:rCtr x="-13958" y="5494"/>
                                    </p:animMotion>
                                  </p:childTnLst>
                                </p:cTn>
                              </p:par>
                              <p:par>
                                <p:cTn id="7" presetID="42" presetClass="path" presetSubtype="0" accel="50000" decel="50000" fill="hold" grpId="0" nodeType="withEffect">
                                  <p:stCondLst>
                                    <p:cond delay="0"/>
                                  </p:stCondLst>
                                  <p:childTnLst>
                                    <p:animMotion origin="layout" path="M -3.61111E-6 -6.17284E-7 L -0.37934 0.05309 " pathEditMode="relative" rAng="0" ptsTypes="AA">
                                      <p:cBhvr>
                                        <p:cTn id="8" dur="2000" fill="hold"/>
                                        <p:tgtEl>
                                          <p:spTgt spid="12"/>
                                        </p:tgtEl>
                                        <p:attrNameLst>
                                          <p:attrName>ppt_x</p:attrName>
                                          <p:attrName>ppt_y</p:attrName>
                                        </p:attrNameLst>
                                      </p:cBhvr>
                                      <p:rCtr x="-18976" y="26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76201" y="1371601"/>
            <a:ext cx="51053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2. Direct </a:t>
            </a:r>
            <a:r>
              <a:rPr lang="en-US" sz="3000" b="1" dirty="0"/>
              <a:t>addressing mode</a:t>
            </a:r>
          </a:p>
        </p:txBody>
      </p:sp>
      <p:pic>
        <p:nvPicPr>
          <p:cNvPr id="17" name="Picture 2" descr="https://image1.slideserve.com/3196488/slide8-l.jpg"/>
          <p:cNvPicPr>
            <a:picLocks noChangeAspect="1" noChangeArrowheads="1"/>
          </p:cNvPicPr>
          <p:nvPr/>
        </p:nvPicPr>
        <p:blipFill rotWithShape="1">
          <a:blip r:embed="rId2">
            <a:extLst>
              <a:ext uri="{28A0092B-C50C-407E-A947-70E740481C1C}">
                <a14:useLocalDpi xmlns:a14="http://schemas.microsoft.com/office/drawing/2010/main" val="0"/>
              </a:ext>
            </a:extLst>
          </a:blip>
          <a:srcRect l="2344" t="15574" b="7083"/>
          <a:stretch/>
        </p:blipFill>
        <p:spPr bwMode="auto">
          <a:xfrm>
            <a:off x="533400" y="1905000"/>
            <a:ext cx="8077200" cy="47978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3416314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6" y="1800152"/>
            <a:ext cx="8246070" cy="1372418"/>
          </a:xfrm>
        </p:spPr>
        <p:txBody>
          <a:bodyPr>
            <a:normAutofit fontScale="77500" lnSpcReduction="20000"/>
          </a:bodyPr>
          <a:lstStyle/>
          <a:p>
            <a:pPr algn="just"/>
            <a:r>
              <a:rPr lang="vi-VN" dirty="0" smtClean="0">
                <a:latin typeface="Arial" pitchFamily="34" charset="0"/>
              </a:rPr>
              <a:t>Trong </a:t>
            </a:r>
            <a:r>
              <a:rPr lang="vi-VN" dirty="0">
                <a:latin typeface="Arial" pitchFamily="34" charset="0"/>
              </a:rPr>
              <a:t>loại chế độ địa chỉ này, dữ liệu được lưu trữ trong thanh ghi và nó có thể là thanh ghi 8 bit hoặc 16 bit. Tất cả các thanh ghi, ngoại trừ IP, có thể được sử dụng trong chế độ này.</a:t>
            </a:r>
            <a:endParaRPr lang="en-US" dirty="0">
              <a:latin typeface="+mj-lt"/>
            </a:endParaRPr>
          </a:p>
        </p:txBody>
      </p:sp>
      <p:sp>
        <p:nvSpPr>
          <p:cNvPr id="4" name="TextBox 3"/>
          <p:cNvSpPr txBox="1"/>
          <p:nvPr/>
        </p:nvSpPr>
        <p:spPr>
          <a:xfrm>
            <a:off x="1235919" y="3967932"/>
            <a:ext cx="2750305" cy="1521057"/>
          </a:xfrm>
          <a:prstGeom prst="rect">
            <a:avLst/>
          </a:prstGeom>
          <a:noFill/>
        </p:spPr>
        <p:txBody>
          <a:bodyPr wrap="none" rtlCol="0">
            <a:spAutoFit/>
          </a:bodyPr>
          <a:lstStyle/>
          <a:p>
            <a:pPr>
              <a:spcBef>
                <a:spcPts val="851"/>
              </a:spcBef>
              <a:spcAft>
                <a:spcPct val="0"/>
              </a:spcAft>
            </a:pPr>
            <a:r>
              <a:rPr lang="en-IN" altLang="en-US" sz="4267" dirty="0">
                <a:solidFill>
                  <a:srgbClr val="FF0000"/>
                </a:solidFill>
              </a:rPr>
              <a:t>MOV</a:t>
            </a:r>
            <a:r>
              <a:rPr lang="en-IN" altLang="en-US" sz="4267" dirty="0"/>
              <a:t> </a:t>
            </a:r>
            <a:r>
              <a:rPr lang="en-IN" altLang="en-US" sz="4267" dirty="0" smtClean="0">
                <a:solidFill>
                  <a:srgbClr val="0000FF"/>
                </a:solidFill>
              </a:rPr>
              <a:t>AL</a:t>
            </a:r>
            <a:r>
              <a:rPr lang="en-IN" altLang="en-US" sz="4267" dirty="0" smtClean="0"/>
              <a:t>,BL</a:t>
            </a:r>
            <a:endParaRPr lang="en-IN" altLang="en-US" sz="3733" dirty="0"/>
          </a:p>
          <a:p>
            <a:pPr>
              <a:spcBef>
                <a:spcPts val="851"/>
              </a:spcBef>
              <a:spcAft>
                <a:spcPct val="0"/>
              </a:spcAft>
            </a:pPr>
            <a:r>
              <a:rPr lang="en-IN" altLang="en-US" sz="4267" dirty="0">
                <a:solidFill>
                  <a:srgbClr val="FF0000"/>
                </a:solidFill>
              </a:rPr>
              <a:t>MOV</a:t>
            </a:r>
            <a:r>
              <a:rPr lang="en-IN" altLang="en-US" sz="4267" dirty="0"/>
              <a:t> </a:t>
            </a:r>
            <a:r>
              <a:rPr lang="en-IN" altLang="en-US" sz="4267" dirty="0" smtClean="0">
                <a:solidFill>
                  <a:srgbClr val="0000FF"/>
                </a:solidFill>
              </a:rPr>
              <a:t>AX</a:t>
            </a:r>
            <a:r>
              <a:rPr lang="en-IN" altLang="en-US" sz="4267" dirty="0" smtClean="0"/>
              <a:t>,BX</a:t>
            </a:r>
            <a:endParaRPr lang="en-IN" altLang="en-US" sz="3200" dirty="0"/>
          </a:p>
        </p:txBody>
      </p:sp>
      <p:graphicFrame>
        <p:nvGraphicFramePr>
          <p:cNvPr id="5" name="Table 4"/>
          <p:cNvGraphicFramePr>
            <a:graphicFrameLocks noGrp="1"/>
          </p:cNvGraphicFramePr>
          <p:nvPr>
            <p:extLst/>
          </p:nvPr>
        </p:nvGraphicFramePr>
        <p:xfrm>
          <a:off x="4877410" y="4855466"/>
          <a:ext cx="2541078" cy="848948"/>
        </p:xfrm>
        <a:graphic>
          <a:graphicData uri="http://schemas.openxmlformats.org/drawingml/2006/table">
            <a:tbl>
              <a:tblPr firstRow="1" bandRow="1">
                <a:tableStyleId>{5C22544A-7EE6-4342-B048-85BDC9FD1C3A}</a:tableStyleId>
              </a:tblPr>
              <a:tblGrid>
                <a:gridCol w="1270539"/>
                <a:gridCol w="1270539"/>
              </a:tblGrid>
              <a:tr h="848948">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6" name="TextBox 5"/>
          <p:cNvSpPr txBox="1"/>
          <p:nvPr/>
        </p:nvSpPr>
        <p:spPr>
          <a:xfrm>
            <a:off x="4419296" y="5677596"/>
            <a:ext cx="3119765" cy="748988"/>
          </a:xfrm>
          <a:prstGeom prst="rect">
            <a:avLst/>
          </a:prstGeom>
          <a:noFill/>
        </p:spPr>
        <p:txBody>
          <a:bodyPr wrap="none" rtlCol="0">
            <a:spAutoFit/>
          </a:bodyPr>
          <a:lstStyle/>
          <a:p>
            <a:pPr>
              <a:spcAft>
                <a:spcPct val="0"/>
              </a:spcAft>
            </a:pPr>
            <a:r>
              <a:rPr lang="en-US" altLang="en-US" sz="4267" dirty="0"/>
              <a:t>     AH         AL</a:t>
            </a:r>
            <a:endParaRPr lang="en-US" altLang="en-US" sz="1867" dirty="0"/>
          </a:p>
        </p:txBody>
      </p:sp>
      <p:sp>
        <p:nvSpPr>
          <p:cNvPr id="7" name="TextBox 6"/>
          <p:cNvSpPr txBox="1"/>
          <p:nvPr/>
        </p:nvSpPr>
        <p:spPr>
          <a:xfrm>
            <a:off x="7601811" y="4878752"/>
            <a:ext cx="785793" cy="748988"/>
          </a:xfrm>
          <a:prstGeom prst="rect">
            <a:avLst/>
          </a:prstGeom>
          <a:noFill/>
        </p:spPr>
        <p:txBody>
          <a:bodyPr wrap="none" rtlCol="0">
            <a:spAutoFit/>
          </a:bodyPr>
          <a:lstStyle/>
          <a:p>
            <a:pPr>
              <a:spcAft>
                <a:spcPct val="0"/>
              </a:spcAft>
            </a:pPr>
            <a:r>
              <a:rPr lang="en-US" altLang="en-US" sz="4267" dirty="0">
                <a:solidFill>
                  <a:srgbClr val="0000FF"/>
                </a:solidFill>
              </a:rPr>
              <a:t>AX</a:t>
            </a:r>
            <a:endParaRPr lang="en-US" altLang="en-US" sz="1867" dirty="0">
              <a:solidFill>
                <a:srgbClr val="0000FF"/>
              </a:solidFill>
            </a:endParaRPr>
          </a:p>
        </p:txBody>
      </p:sp>
      <p:sp>
        <p:nvSpPr>
          <p:cNvPr id="8" name="TextBox 7"/>
          <p:cNvSpPr txBox="1"/>
          <p:nvPr/>
        </p:nvSpPr>
        <p:spPr>
          <a:xfrm>
            <a:off x="5182820" y="4890091"/>
            <a:ext cx="2230098" cy="748988"/>
          </a:xfrm>
          <a:prstGeom prst="rect">
            <a:avLst/>
          </a:prstGeom>
          <a:noFill/>
        </p:spPr>
        <p:txBody>
          <a:bodyPr wrap="none" rtlCol="0">
            <a:spAutoFit/>
          </a:bodyPr>
          <a:lstStyle/>
          <a:p>
            <a:pPr>
              <a:spcAft>
                <a:spcPct val="0"/>
              </a:spcAft>
            </a:pPr>
            <a:r>
              <a:rPr lang="en-US" altLang="en-US" sz="4267" dirty="0"/>
              <a:t>FF        33</a:t>
            </a:r>
            <a:endParaRPr lang="en-US" altLang="en-US" sz="1867" dirty="0"/>
          </a:p>
        </p:txBody>
      </p:sp>
      <p:sp>
        <p:nvSpPr>
          <p:cNvPr id="9" name="TextBox 8"/>
          <p:cNvSpPr txBox="1"/>
          <p:nvPr/>
        </p:nvSpPr>
        <p:spPr>
          <a:xfrm>
            <a:off x="7625086" y="3172569"/>
            <a:ext cx="754822" cy="748988"/>
          </a:xfrm>
          <a:prstGeom prst="rect">
            <a:avLst/>
          </a:prstGeom>
          <a:noFill/>
        </p:spPr>
        <p:txBody>
          <a:bodyPr wrap="none" rtlCol="0">
            <a:spAutoFit/>
          </a:bodyPr>
          <a:lstStyle/>
          <a:p>
            <a:pPr>
              <a:spcAft>
                <a:spcPct val="0"/>
              </a:spcAft>
            </a:pPr>
            <a:r>
              <a:rPr lang="en-US" altLang="en-US" sz="4267" dirty="0"/>
              <a:t>BX</a:t>
            </a:r>
            <a:endParaRPr lang="en-US" altLang="en-US" sz="1867" dirty="0"/>
          </a:p>
        </p:txBody>
      </p:sp>
      <p:graphicFrame>
        <p:nvGraphicFramePr>
          <p:cNvPr id="10" name="Table 9"/>
          <p:cNvGraphicFramePr>
            <a:graphicFrameLocks noGrp="1"/>
          </p:cNvGraphicFramePr>
          <p:nvPr>
            <p:extLst/>
          </p:nvPr>
        </p:nvGraphicFramePr>
        <p:xfrm>
          <a:off x="4877410" y="3118983"/>
          <a:ext cx="2541078" cy="848948"/>
        </p:xfrm>
        <a:graphic>
          <a:graphicData uri="http://schemas.openxmlformats.org/drawingml/2006/table">
            <a:tbl>
              <a:tblPr firstRow="1" bandRow="1">
                <a:tableStyleId>{5C22544A-7EE6-4342-B048-85BDC9FD1C3A}</a:tableStyleId>
              </a:tblPr>
              <a:tblGrid>
                <a:gridCol w="1270539"/>
                <a:gridCol w="1270539"/>
              </a:tblGrid>
              <a:tr h="848948">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11" name="TextBox 10"/>
          <p:cNvSpPr txBox="1"/>
          <p:nvPr/>
        </p:nvSpPr>
        <p:spPr>
          <a:xfrm>
            <a:off x="5160272" y="3126497"/>
            <a:ext cx="2218877" cy="748988"/>
          </a:xfrm>
          <a:prstGeom prst="rect">
            <a:avLst/>
          </a:prstGeom>
          <a:noFill/>
        </p:spPr>
        <p:txBody>
          <a:bodyPr wrap="none" rtlCol="0">
            <a:spAutoFit/>
          </a:bodyPr>
          <a:lstStyle/>
          <a:p>
            <a:pPr>
              <a:spcAft>
                <a:spcPct val="0"/>
              </a:spcAft>
            </a:pPr>
            <a:r>
              <a:rPr lang="en-US" altLang="en-US" sz="4267" dirty="0"/>
              <a:t>10       AB</a:t>
            </a:r>
            <a:endParaRPr lang="en-US" altLang="en-US" sz="1867" dirty="0"/>
          </a:p>
        </p:txBody>
      </p:sp>
      <p:sp>
        <p:nvSpPr>
          <p:cNvPr id="12" name="TextBox 11"/>
          <p:cNvSpPr txBox="1"/>
          <p:nvPr/>
        </p:nvSpPr>
        <p:spPr>
          <a:xfrm>
            <a:off x="4486604" y="3910100"/>
            <a:ext cx="3081293" cy="748988"/>
          </a:xfrm>
          <a:prstGeom prst="rect">
            <a:avLst/>
          </a:prstGeom>
          <a:noFill/>
        </p:spPr>
        <p:txBody>
          <a:bodyPr wrap="none" rtlCol="0">
            <a:spAutoFit/>
          </a:bodyPr>
          <a:lstStyle/>
          <a:p>
            <a:pPr>
              <a:spcAft>
                <a:spcPct val="0"/>
              </a:spcAft>
            </a:pPr>
            <a:r>
              <a:rPr lang="en-US" altLang="en-US" sz="4267" dirty="0"/>
              <a:t>     BH         </a:t>
            </a:r>
            <a:r>
              <a:rPr lang="en-US" altLang="en-US" sz="4267" dirty="0" smtClean="0"/>
              <a:t>BL</a:t>
            </a:r>
            <a:endParaRPr lang="en-US" altLang="en-US" sz="1867" dirty="0"/>
          </a:p>
        </p:txBody>
      </p:sp>
      <p:sp>
        <p:nvSpPr>
          <p:cNvPr id="13" name="TextBox 12"/>
          <p:cNvSpPr txBox="1"/>
          <p:nvPr/>
        </p:nvSpPr>
        <p:spPr>
          <a:xfrm>
            <a:off x="5160272" y="3134984"/>
            <a:ext cx="2218877" cy="748988"/>
          </a:xfrm>
          <a:prstGeom prst="rect">
            <a:avLst/>
          </a:prstGeom>
          <a:noFill/>
        </p:spPr>
        <p:txBody>
          <a:bodyPr wrap="none" rtlCol="0">
            <a:spAutoFit/>
          </a:bodyPr>
          <a:lstStyle/>
          <a:p>
            <a:pPr>
              <a:spcAft>
                <a:spcPct val="0"/>
              </a:spcAft>
            </a:pPr>
            <a:r>
              <a:rPr lang="en-US" altLang="en-US" sz="4267" dirty="0"/>
              <a:t>10       AB</a:t>
            </a:r>
            <a:endParaRPr lang="en-US" altLang="en-US" sz="1867" dirty="0"/>
          </a:p>
        </p:txBody>
      </p:sp>
      <p:cxnSp>
        <p:nvCxnSpPr>
          <p:cNvPr id="14" name="Straight Connector 13"/>
          <p:cNvCxnSpPr/>
          <p:nvPr/>
        </p:nvCxnSpPr>
        <p:spPr>
          <a:xfrm>
            <a:off x="0" y="1392933"/>
            <a:ext cx="9144000"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Title 1"/>
          <p:cNvSpPr txBox="1">
            <a:spLocks/>
          </p:cNvSpPr>
          <p:nvPr/>
        </p:nvSpPr>
        <p:spPr>
          <a:xfrm>
            <a:off x="76201" y="1371601"/>
            <a:ext cx="51053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3. </a:t>
            </a:r>
            <a:r>
              <a:rPr lang="en-US" sz="3000" b="1" dirty="0"/>
              <a:t>Register addressing </a:t>
            </a:r>
            <a:r>
              <a:rPr lang="en-US" sz="3000" b="1" dirty="0" smtClean="0"/>
              <a:t>mode</a:t>
            </a:r>
            <a:endParaRPr lang="en-US" sz="3000" b="1" dirty="0"/>
          </a:p>
        </p:txBody>
      </p:sp>
      <p:sp>
        <p:nvSpPr>
          <p:cNvPr id="17"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22950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2.77778E-6 -1.97531E-6 L -2.77778E-6 0.25 " pathEditMode="relative" rAng="0" ptsTypes="AA">
                                      <p:cBhvr>
                                        <p:cTn id="10" dur="2000" fill="hold"/>
                                        <p:tgtEl>
                                          <p:spTgt spid="11"/>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76201" y="1371601"/>
            <a:ext cx="51053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3. </a:t>
            </a:r>
            <a:r>
              <a:rPr lang="en-US" sz="3000" b="1" dirty="0"/>
              <a:t>Register addressing </a:t>
            </a:r>
            <a:r>
              <a:rPr lang="en-US" sz="3000" b="1" dirty="0" smtClean="0"/>
              <a:t>mode</a:t>
            </a:r>
            <a:endParaRPr lang="en-US" sz="3000" b="1" dirty="0"/>
          </a:p>
        </p:txBody>
      </p:sp>
      <p:pic>
        <p:nvPicPr>
          <p:cNvPr id="16" name="Picture 2" descr="https://image1.slideserve.com/3196488/2-register-addressing-mode-l.jpg"/>
          <p:cNvPicPr>
            <a:picLocks noChangeAspect="1" noChangeArrowheads="1"/>
          </p:cNvPicPr>
          <p:nvPr/>
        </p:nvPicPr>
        <p:blipFill rotWithShape="1">
          <a:blip r:embed="rId2">
            <a:extLst>
              <a:ext uri="{28A0092B-C50C-407E-A947-70E740481C1C}">
                <a14:useLocalDpi xmlns:a14="http://schemas.microsoft.com/office/drawing/2010/main" val="0"/>
              </a:ext>
            </a:extLst>
          </a:blip>
          <a:srcRect l="7500" t="26459" r="4727" b="15058"/>
          <a:stretch/>
        </p:blipFill>
        <p:spPr bwMode="auto">
          <a:xfrm>
            <a:off x="304800" y="1981200"/>
            <a:ext cx="8561070" cy="427808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3910627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800151"/>
            <a:ext cx="8665584" cy="1324049"/>
          </a:xfrm>
        </p:spPr>
        <p:txBody>
          <a:bodyPr>
            <a:normAutofit lnSpcReduction="10000"/>
          </a:bodyPr>
          <a:lstStyle/>
          <a:p>
            <a:pPr algn="just"/>
            <a:r>
              <a:rPr lang="vi-VN" sz="2800" dirty="0" smtClean="0">
                <a:latin typeface="Arial" pitchFamily="34" charset="0"/>
              </a:rPr>
              <a:t>Địa </a:t>
            </a:r>
            <a:r>
              <a:rPr lang="vi-VN" sz="2800" dirty="0">
                <a:latin typeface="Arial" pitchFamily="34" charset="0"/>
              </a:rPr>
              <a:t>chỉ của vị trí bộ nhớ chứa dữ liệu hoặc toán hạng được xác định theo cách gián tiếp, sử dụng thanh ghi </a:t>
            </a:r>
            <a:r>
              <a:rPr lang="en-US" sz="2800" dirty="0" smtClean="0">
                <a:latin typeface="+mj-lt"/>
              </a:rPr>
              <a:t>offset</a:t>
            </a:r>
            <a:r>
              <a:rPr lang="vi-VN" sz="2800" dirty="0" smtClean="0">
                <a:latin typeface="Arial" pitchFamily="34" charset="0"/>
              </a:rPr>
              <a:t>.</a:t>
            </a:r>
            <a:endParaRPr lang="en-US" sz="2600" dirty="0">
              <a:latin typeface="+mj-lt"/>
            </a:endParaRPr>
          </a:p>
        </p:txBody>
      </p:sp>
      <p:sp>
        <p:nvSpPr>
          <p:cNvPr id="4" name="TextBox 3"/>
          <p:cNvSpPr txBox="1"/>
          <p:nvPr/>
        </p:nvSpPr>
        <p:spPr>
          <a:xfrm>
            <a:off x="459763" y="4463776"/>
            <a:ext cx="3086935" cy="748988"/>
          </a:xfrm>
          <a:prstGeom prst="rect">
            <a:avLst/>
          </a:prstGeom>
          <a:noFill/>
        </p:spPr>
        <p:txBody>
          <a:bodyPr wrap="none" rtlCol="0">
            <a:spAutoFit/>
          </a:bodyPr>
          <a:lstStyle/>
          <a:p>
            <a:pPr>
              <a:spcBef>
                <a:spcPts val="851"/>
              </a:spcBef>
              <a:spcAft>
                <a:spcPct val="0"/>
              </a:spcAft>
            </a:pPr>
            <a:r>
              <a:rPr lang="en-IN" altLang="en-US" sz="4267" dirty="0">
                <a:solidFill>
                  <a:srgbClr val="FF0000"/>
                </a:solidFill>
              </a:rPr>
              <a:t>MOV</a:t>
            </a:r>
            <a:r>
              <a:rPr lang="en-IN" altLang="en-US" sz="4267" dirty="0"/>
              <a:t> </a:t>
            </a:r>
            <a:r>
              <a:rPr lang="en-IN" altLang="en-US" sz="4267" dirty="0">
                <a:solidFill>
                  <a:srgbClr val="0000FF"/>
                </a:solidFill>
              </a:rPr>
              <a:t>AX</a:t>
            </a:r>
            <a:r>
              <a:rPr lang="en-IN" altLang="en-US" sz="4267" dirty="0"/>
              <a:t>,[BX]</a:t>
            </a:r>
          </a:p>
        </p:txBody>
      </p:sp>
      <p:graphicFrame>
        <p:nvGraphicFramePr>
          <p:cNvPr id="5" name="Table 4"/>
          <p:cNvGraphicFramePr>
            <a:graphicFrameLocks noGrp="1"/>
          </p:cNvGraphicFramePr>
          <p:nvPr>
            <p:extLst/>
          </p:nvPr>
        </p:nvGraphicFramePr>
        <p:xfrm>
          <a:off x="3739918" y="3881378"/>
          <a:ext cx="1457748" cy="814427"/>
        </p:xfrm>
        <a:graphic>
          <a:graphicData uri="http://schemas.openxmlformats.org/drawingml/2006/table">
            <a:tbl>
              <a:tblPr firstRow="1" bandRow="1">
                <a:tableStyleId>{5C22544A-7EE6-4342-B048-85BDC9FD1C3A}</a:tableStyleId>
              </a:tblPr>
              <a:tblGrid>
                <a:gridCol w="728874"/>
                <a:gridCol w="728874"/>
              </a:tblGrid>
              <a:tr h="814427">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6" name="TextBox 5"/>
          <p:cNvSpPr txBox="1"/>
          <p:nvPr/>
        </p:nvSpPr>
        <p:spPr>
          <a:xfrm>
            <a:off x="7247387" y="3046854"/>
            <a:ext cx="1646797" cy="584775"/>
          </a:xfrm>
          <a:prstGeom prst="rect">
            <a:avLst/>
          </a:prstGeom>
          <a:noFill/>
        </p:spPr>
        <p:txBody>
          <a:bodyPr wrap="none" rtlCol="0">
            <a:spAutoFit/>
          </a:bodyPr>
          <a:lstStyle/>
          <a:p>
            <a:r>
              <a:rPr lang="en-IN" sz="3200" b="1" dirty="0"/>
              <a:t>Memory</a:t>
            </a:r>
          </a:p>
        </p:txBody>
      </p:sp>
      <p:sp>
        <p:nvSpPr>
          <p:cNvPr id="7" name="TextBox 6"/>
          <p:cNvSpPr txBox="1"/>
          <p:nvPr/>
        </p:nvSpPr>
        <p:spPr>
          <a:xfrm>
            <a:off x="8372258" y="3648318"/>
            <a:ext cx="671979" cy="1385379"/>
          </a:xfrm>
          <a:prstGeom prst="rect">
            <a:avLst/>
          </a:prstGeom>
          <a:noFill/>
        </p:spPr>
        <p:txBody>
          <a:bodyPr wrap="none" rtlCol="0">
            <a:spAutoFit/>
          </a:bodyPr>
          <a:lstStyle/>
          <a:p>
            <a:pPr>
              <a:lnSpc>
                <a:spcPct val="150000"/>
              </a:lnSpc>
            </a:pPr>
            <a:r>
              <a:rPr lang="en-IN" sz="1867" b="1" dirty="0"/>
              <a:t>5000</a:t>
            </a:r>
          </a:p>
          <a:p>
            <a:pPr>
              <a:lnSpc>
                <a:spcPct val="150000"/>
              </a:lnSpc>
            </a:pPr>
            <a:r>
              <a:rPr lang="en-IN" sz="1867" b="1" dirty="0"/>
              <a:t>5001</a:t>
            </a:r>
          </a:p>
          <a:p>
            <a:pPr>
              <a:lnSpc>
                <a:spcPct val="150000"/>
              </a:lnSpc>
            </a:pPr>
            <a:r>
              <a:rPr lang="en-IN" sz="1867" b="1" dirty="0"/>
              <a:t>5002</a:t>
            </a:r>
          </a:p>
        </p:txBody>
      </p:sp>
      <p:graphicFrame>
        <p:nvGraphicFramePr>
          <p:cNvPr id="8" name="Table 7"/>
          <p:cNvGraphicFramePr>
            <a:graphicFrameLocks noGrp="1"/>
          </p:cNvGraphicFramePr>
          <p:nvPr>
            <p:extLst/>
          </p:nvPr>
        </p:nvGraphicFramePr>
        <p:xfrm>
          <a:off x="7432754" y="3648316"/>
          <a:ext cx="910131" cy="2966718"/>
        </p:xfrm>
        <a:graphic>
          <a:graphicData uri="http://schemas.openxmlformats.org/drawingml/2006/table">
            <a:tbl>
              <a:tblPr firstRow="1" bandRow="1">
                <a:tableStyleId>{68D230F3-CF80-4859-8CE7-A43EE81993B5}</a:tableStyleId>
              </a:tblPr>
              <a:tblGrid>
                <a:gridCol w="910131"/>
              </a:tblGrid>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9" name="TextBox 8"/>
          <p:cNvSpPr txBox="1"/>
          <p:nvPr/>
        </p:nvSpPr>
        <p:spPr>
          <a:xfrm>
            <a:off x="7678467" y="3690259"/>
            <a:ext cx="530915" cy="502766"/>
          </a:xfrm>
          <a:prstGeom prst="rect">
            <a:avLst/>
          </a:prstGeom>
          <a:noFill/>
        </p:spPr>
        <p:txBody>
          <a:bodyPr wrap="none" rtlCol="0">
            <a:spAutoFit/>
          </a:bodyPr>
          <a:lstStyle/>
          <a:p>
            <a:r>
              <a:rPr lang="en-IN" sz="2667" b="1" dirty="0"/>
              <a:t>22</a:t>
            </a:r>
          </a:p>
        </p:txBody>
      </p:sp>
      <p:graphicFrame>
        <p:nvGraphicFramePr>
          <p:cNvPr id="10" name="Table 9"/>
          <p:cNvGraphicFramePr>
            <a:graphicFrameLocks noGrp="1"/>
          </p:cNvGraphicFramePr>
          <p:nvPr>
            <p:extLst>
              <p:ext uri="{D42A27DB-BD31-4B8C-83A1-F6EECF244321}">
                <p14:modId xmlns:p14="http://schemas.microsoft.com/office/powerpoint/2010/main" val="139198147"/>
              </p:ext>
            </p:extLst>
          </p:nvPr>
        </p:nvGraphicFramePr>
        <p:xfrm>
          <a:off x="3725071" y="5175658"/>
          <a:ext cx="1457750" cy="814427"/>
        </p:xfrm>
        <a:graphic>
          <a:graphicData uri="http://schemas.openxmlformats.org/drawingml/2006/table">
            <a:tbl>
              <a:tblPr firstRow="1" bandRow="1">
                <a:tableStyleId>{5C22544A-7EE6-4342-B048-85BDC9FD1C3A}</a:tableStyleId>
              </a:tblPr>
              <a:tblGrid>
                <a:gridCol w="728875"/>
                <a:gridCol w="728875"/>
              </a:tblGrid>
              <a:tr h="814427">
                <a:tc>
                  <a:txBody>
                    <a:bodyPr/>
                    <a:lstStyle/>
                    <a:p>
                      <a:pPr algn="ctr"/>
                      <a:r>
                        <a:rPr lang="en-IN" sz="3200" dirty="0" smtClean="0"/>
                        <a:t>50</a:t>
                      </a:r>
                      <a:endParaRPr lang="en-IN" sz="3200" dirty="0"/>
                    </a:p>
                  </a:txBody>
                  <a:tcPr marT="60960" marB="60960" anchor="ctr"/>
                </a:tc>
                <a:tc>
                  <a:txBody>
                    <a:bodyPr/>
                    <a:lstStyle/>
                    <a:p>
                      <a:pPr algn="ctr"/>
                      <a:r>
                        <a:rPr lang="en-IN" sz="3200" dirty="0" smtClean="0"/>
                        <a:t>00</a:t>
                      </a:r>
                      <a:endParaRPr lang="en-IN" sz="3200" dirty="0"/>
                    </a:p>
                  </a:txBody>
                  <a:tcPr marT="60960" marB="60960" anchor="ctr"/>
                </a:tc>
              </a:tr>
            </a:tbl>
          </a:graphicData>
        </a:graphic>
      </p:graphicFrame>
      <p:sp>
        <p:nvSpPr>
          <p:cNvPr id="11" name="TextBox 10"/>
          <p:cNvSpPr txBox="1"/>
          <p:nvPr/>
        </p:nvSpPr>
        <p:spPr>
          <a:xfrm>
            <a:off x="5342383" y="3930296"/>
            <a:ext cx="559769" cy="502766"/>
          </a:xfrm>
          <a:prstGeom prst="rect">
            <a:avLst/>
          </a:prstGeom>
          <a:noFill/>
        </p:spPr>
        <p:txBody>
          <a:bodyPr wrap="none" rtlCol="0">
            <a:spAutoFit/>
          </a:bodyPr>
          <a:lstStyle/>
          <a:p>
            <a:r>
              <a:rPr lang="en-IN" sz="2667" dirty="0">
                <a:solidFill>
                  <a:srgbClr val="0000FF"/>
                </a:solidFill>
              </a:rPr>
              <a:t>AX</a:t>
            </a:r>
          </a:p>
        </p:txBody>
      </p:sp>
      <p:sp>
        <p:nvSpPr>
          <p:cNvPr id="12" name="TextBox 11"/>
          <p:cNvSpPr txBox="1"/>
          <p:nvPr/>
        </p:nvSpPr>
        <p:spPr>
          <a:xfrm>
            <a:off x="5327955" y="5190951"/>
            <a:ext cx="541174" cy="502766"/>
          </a:xfrm>
          <a:prstGeom prst="rect">
            <a:avLst/>
          </a:prstGeom>
          <a:noFill/>
        </p:spPr>
        <p:txBody>
          <a:bodyPr wrap="none" rtlCol="0">
            <a:spAutoFit/>
          </a:bodyPr>
          <a:lstStyle/>
          <a:p>
            <a:r>
              <a:rPr lang="en-IN" sz="2667" dirty="0"/>
              <a:t>BX</a:t>
            </a:r>
          </a:p>
        </p:txBody>
      </p:sp>
      <p:sp>
        <p:nvSpPr>
          <p:cNvPr id="13" name="TextBox 12"/>
          <p:cNvSpPr txBox="1"/>
          <p:nvPr/>
        </p:nvSpPr>
        <p:spPr>
          <a:xfrm>
            <a:off x="7678467" y="4137392"/>
            <a:ext cx="596752" cy="502766"/>
          </a:xfrm>
          <a:prstGeom prst="rect">
            <a:avLst/>
          </a:prstGeom>
          <a:noFill/>
        </p:spPr>
        <p:txBody>
          <a:bodyPr wrap="square" rtlCol="0">
            <a:spAutoFit/>
          </a:bodyPr>
          <a:lstStyle/>
          <a:p>
            <a:r>
              <a:rPr lang="en-IN" sz="2667" b="1" dirty="0"/>
              <a:t>33</a:t>
            </a:r>
          </a:p>
        </p:txBody>
      </p:sp>
      <p:cxnSp>
        <p:nvCxnSpPr>
          <p:cNvPr id="14" name="Straight Connector 13"/>
          <p:cNvCxnSpPr/>
          <p:nvPr/>
        </p:nvCxnSpPr>
        <p:spPr>
          <a:xfrm>
            <a:off x="0" y="1392933"/>
            <a:ext cx="9144000" cy="0"/>
          </a:xfrm>
          <a:prstGeom prst="line">
            <a:avLst/>
          </a:prstGeom>
        </p:spPr>
        <p:style>
          <a:lnRef idx="3">
            <a:schemeClr val="accent3"/>
          </a:lnRef>
          <a:fillRef idx="0">
            <a:schemeClr val="accent3"/>
          </a:fillRef>
          <a:effectRef idx="2">
            <a:schemeClr val="accent3"/>
          </a:effectRef>
          <a:fontRef idx="minor">
            <a:schemeClr val="tx1"/>
          </a:fontRef>
        </p:style>
      </p:cxnSp>
      <p:sp>
        <p:nvSpPr>
          <p:cNvPr id="17" name="TextBox 16"/>
          <p:cNvSpPr txBox="1"/>
          <p:nvPr/>
        </p:nvSpPr>
        <p:spPr>
          <a:xfrm>
            <a:off x="7678467" y="3690259"/>
            <a:ext cx="530915" cy="502766"/>
          </a:xfrm>
          <a:prstGeom prst="rect">
            <a:avLst/>
          </a:prstGeom>
          <a:noFill/>
        </p:spPr>
        <p:txBody>
          <a:bodyPr wrap="none" rtlCol="0">
            <a:spAutoFit/>
          </a:bodyPr>
          <a:lstStyle/>
          <a:p>
            <a:r>
              <a:rPr lang="en-IN" sz="2667" b="1" dirty="0"/>
              <a:t>22</a:t>
            </a:r>
          </a:p>
        </p:txBody>
      </p:sp>
      <p:sp>
        <p:nvSpPr>
          <p:cNvPr id="18" name="TextBox 17"/>
          <p:cNvSpPr txBox="1"/>
          <p:nvPr/>
        </p:nvSpPr>
        <p:spPr>
          <a:xfrm>
            <a:off x="7678467" y="4137392"/>
            <a:ext cx="596752" cy="502766"/>
          </a:xfrm>
          <a:prstGeom prst="rect">
            <a:avLst/>
          </a:prstGeom>
          <a:noFill/>
        </p:spPr>
        <p:txBody>
          <a:bodyPr wrap="square" rtlCol="0">
            <a:spAutoFit/>
          </a:bodyPr>
          <a:lstStyle/>
          <a:p>
            <a:r>
              <a:rPr lang="en-IN" sz="2667" b="1" dirty="0"/>
              <a:t>33</a:t>
            </a:r>
          </a:p>
        </p:txBody>
      </p:sp>
      <p:sp>
        <p:nvSpPr>
          <p:cNvPr id="19" name="Title 1"/>
          <p:cNvSpPr txBox="1">
            <a:spLocks/>
          </p:cNvSpPr>
          <p:nvPr/>
        </p:nvSpPr>
        <p:spPr>
          <a:xfrm>
            <a:off x="76201" y="1371601"/>
            <a:ext cx="65531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4. </a:t>
            </a:r>
            <a:r>
              <a:rPr lang="en-US" sz="3000" b="1" dirty="0"/>
              <a:t>Register Indirect  addressing </a:t>
            </a:r>
            <a:r>
              <a:rPr lang="en-US" sz="3000" b="1" dirty="0" smtClean="0"/>
              <a:t>mode</a:t>
            </a:r>
            <a:endParaRPr lang="en-US" sz="3000" b="1" dirty="0"/>
          </a:p>
        </p:txBody>
      </p:sp>
      <p:sp>
        <p:nvSpPr>
          <p:cNvPr id="21"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2618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1.85185E-6 L -0.33073 0.04136 " pathEditMode="relative" rAng="0" ptsTypes="AA">
                                      <p:cBhvr>
                                        <p:cTn id="6" dur="2000" fill="hold"/>
                                        <p:tgtEl>
                                          <p:spTgt spid="9"/>
                                        </p:tgtEl>
                                        <p:attrNameLst>
                                          <p:attrName>ppt_x</p:attrName>
                                          <p:attrName>ppt_y</p:attrName>
                                        </p:attrNameLst>
                                      </p:cBhvr>
                                      <p:rCtr x="-16545" y="2068"/>
                                    </p:animMotion>
                                  </p:childTnLst>
                                </p:cTn>
                              </p:par>
                              <p:par>
                                <p:cTn id="7" presetID="42" presetClass="path" presetSubtype="0" accel="50000" decel="50000" fill="hold" grpId="0" nodeType="withEffect">
                                  <p:stCondLst>
                                    <p:cond delay="0"/>
                                  </p:stCondLst>
                                  <p:childTnLst>
                                    <p:animMotion origin="layout" path="M 4.16667E-6 -3.95062E-6 L -0.42257 -0.02222 " pathEditMode="relative" rAng="0" ptsTypes="AA">
                                      <p:cBhvr>
                                        <p:cTn id="8" dur="2000" fill="hold"/>
                                        <p:tgtEl>
                                          <p:spTgt spid="13"/>
                                        </p:tgtEl>
                                        <p:attrNameLst>
                                          <p:attrName>ppt_x</p:attrName>
                                          <p:attrName>ppt_y</p:attrName>
                                        </p:attrNameLst>
                                      </p:cBhvr>
                                      <p:rCtr x="-21128"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1918012"/>
            <a:ext cx="3941848" cy="748988"/>
          </a:xfrm>
          <a:prstGeom prst="rect">
            <a:avLst/>
          </a:prstGeom>
          <a:noFill/>
        </p:spPr>
        <p:txBody>
          <a:bodyPr wrap="none" rtlCol="0">
            <a:spAutoFit/>
          </a:bodyPr>
          <a:lstStyle/>
          <a:p>
            <a:pPr>
              <a:spcBef>
                <a:spcPts val="851"/>
              </a:spcBef>
              <a:spcAft>
                <a:spcPct val="0"/>
              </a:spcAft>
            </a:pPr>
            <a:r>
              <a:rPr lang="en-IN" altLang="en-US" sz="4267" dirty="0">
                <a:solidFill>
                  <a:srgbClr val="FF0000"/>
                </a:solidFill>
              </a:rPr>
              <a:t>MOV</a:t>
            </a:r>
            <a:r>
              <a:rPr lang="en-IN" altLang="en-US" sz="4267" dirty="0"/>
              <a:t> </a:t>
            </a:r>
            <a:r>
              <a:rPr lang="en-IN" altLang="en-US" sz="4267" dirty="0">
                <a:solidFill>
                  <a:srgbClr val="0000FF"/>
                </a:solidFill>
              </a:rPr>
              <a:t>[7000H],</a:t>
            </a:r>
            <a:r>
              <a:rPr lang="en-IN" altLang="en-US" sz="4267" dirty="0"/>
              <a:t>CX</a:t>
            </a:r>
          </a:p>
        </p:txBody>
      </p:sp>
      <p:graphicFrame>
        <p:nvGraphicFramePr>
          <p:cNvPr id="5" name="Table 4"/>
          <p:cNvGraphicFramePr>
            <a:graphicFrameLocks noGrp="1"/>
          </p:cNvGraphicFramePr>
          <p:nvPr>
            <p:extLst/>
          </p:nvPr>
        </p:nvGraphicFramePr>
        <p:xfrm>
          <a:off x="2434130" y="4940176"/>
          <a:ext cx="1457748" cy="814427"/>
        </p:xfrm>
        <a:graphic>
          <a:graphicData uri="http://schemas.openxmlformats.org/drawingml/2006/table">
            <a:tbl>
              <a:tblPr firstRow="1" bandRow="1">
                <a:tableStyleId>{5C22544A-7EE6-4342-B048-85BDC9FD1C3A}</a:tableStyleId>
              </a:tblPr>
              <a:tblGrid>
                <a:gridCol w="728874"/>
                <a:gridCol w="728874"/>
              </a:tblGrid>
              <a:tr h="814427">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6" name="TextBox 5"/>
          <p:cNvSpPr txBox="1"/>
          <p:nvPr/>
        </p:nvSpPr>
        <p:spPr>
          <a:xfrm>
            <a:off x="5488231" y="3046854"/>
            <a:ext cx="1646797" cy="584775"/>
          </a:xfrm>
          <a:prstGeom prst="rect">
            <a:avLst/>
          </a:prstGeom>
          <a:noFill/>
        </p:spPr>
        <p:txBody>
          <a:bodyPr wrap="none" rtlCol="0">
            <a:spAutoFit/>
          </a:bodyPr>
          <a:lstStyle/>
          <a:p>
            <a:r>
              <a:rPr lang="en-IN" sz="3200" b="1" dirty="0"/>
              <a:t>Memory</a:t>
            </a:r>
          </a:p>
        </p:txBody>
      </p:sp>
      <p:sp>
        <p:nvSpPr>
          <p:cNvPr id="7" name="TextBox 6"/>
          <p:cNvSpPr txBox="1"/>
          <p:nvPr/>
        </p:nvSpPr>
        <p:spPr>
          <a:xfrm>
            <a:off x="6613102" y="3648318"/>
            <a:ext cx="671979" cy="1385379"/>
          </a:xfrm>
          <a:prstGeom prst="rect">
            <a:avLst/>
          </a:prstGeom>
          <a:noFill/>
        </p:spPr>
        <p:txBody>
          <a:bodyPr wrap="none" rtlCol="0">
            <a:spAutoFit/>
          </a:bodyPr>
          <a:lstStyle/>
          <a:p>
            <a:pPr>
              <a:lnSpc>
                <a:spcPct val="150000"/>
              </a:lnSpc>
            </a:pPr>
            <a:r>
              <a:rPr lang="en-IN" sz="1867" b="1" dirty="0" smtClean="0"/>
              <a:t>7000</a:t>
            </a:r>
            <a:endParaRPr lang="en-IN" sz="1867" b="1" dirty="0"/>
          </a:p>
          <a:p>
            <a:pPr>
              <a:lnSpc>
                <a:spcPct val="150000"/>
              </a:lnSpc>
            </a:pPr>
            <a:r>
              <a:rPr lang="en-IN" sz="1867" b="1" dirty="0"/>
              <a:t>7001</a:t>
            </a:r>
          </a:p>
          <a:p>
            <a:pPr>
              <a:lnSpc>
                <a:spcPct val="150000"/>
              </a:lnSpc>
            </a:pPr>
            <a:r>
              <a:rPr lang="en-IN" sz="1867" b="1" dirty="0"/>
              <a:t>7002</a:t>
            </a:r>
          </a:p>
        </p:txBody>
      </p:sp>
      <p:graphicFrame>
        <p:nvGraphicFramePr>
          <p:cNvPr id="8" name="Table 7"/>
          <p:cNvGraphicFramePr>
            <a:graphicFrameLocks noGrp="1"/>
          </p:cNvGraphicFramePr>
          <p:nvPr>
            <p:extLst/>
          </p:nvPr>
        </p:nvGraphicFramePr>
        <p:xfrm>
          <a:off x="5673598" y="3648316"/>
          <a:ext cx="910131" cy="2966718"/>
        </p:xfrm>
        <a:graphic>
          <a:graphicData uri="http://schemas.openxmlformats.org/drawingml/2006/table">
            <a:tbl>
              <a:tblPr firstRow="1" bandRow="1">
                <a:tableStyleId>{68D230F3-CF80-4859-8CE7-A43EE81993B5}</a:tableStyleId>
              </a:tblPr>
              <a:tblGrid>
                <a:gridCol w="910131"/>
              </a:tblGrid>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9" name="TextBox 8"/>
          <p:cNvSpPr txBox="1"/>
          <p:nvPr/>
        </p:nvSpPr>
        <p:spPr>
          <a:xfrm>
            <a:off x="5919311" y="3690259"/>
            <a:ext cx="530915" cy="502766"/>
          </a:xfrm>
          <a:prstGeom prst="rect">
            <a:avLst/>
          </a:prstGeom>
          <a:noFill/>
        </p:spPr>
        <p:txBody>
          <a:bodyPr wrap="none" rtlCol="0">
            <a:spAutoFit/>
          </a:bodyPr>
          <a:lstStyle/>
          <a:p>
            <a:r>
              <a:rPr lang="en-IN" sz="2667" b="1" dirty="0"/>
              <a:t>22</a:t>
            </a:r>
          </a:p>
        </p:txBody>
      </p:sp>
      <p:sp>
        <p:nvSpPr>
          <p:cNvPr id="11" name="TextBox 10"/>
          <p:cNvSpPr txBox="1"/>
          <p:nvPr/>
        </p:nvSpPr>
        <p:spPr>
          <a:xfrm>
            <a:off x="1718557" y="5053122"/>
            <a:ext cx="628698" cy="584775"/>
          </a:xfrm>
          <a:prstGeom prst="rect">
            <a:avLst/>
          </a:prstGeom>
          <a:noFill/>
        </p:spPr>
        <p:txBody>
          <a:bodyPr wrap="none" rtlCol="0">
            <a:spAutoFit/>
          </a:bodyPr>
          <a:lstStyle/>
          <a:p>
            <a:r>
              <a:rPr lang="en-IN" sz="3200" b="1" dirty="0"/>
              <a:t>CX</a:t>
            </a:r>
          </a:p>
        </p:txBody>
      </p:sp>
      <p:sp>
        <p:nvSpPr>
          <p:cNvPr id="13" name="TextBox 12"/>
          <p:cNvSpPr txBox="1"/>
          <p:nvPr/>
        </p:nvSpPr>
        <p:spPr>
          <a:xfrm>
            <a:off x="5919311" y="4137392"/>
            <a:ext cx="596752" cy="502766"/>
          </a:xfrm>
          <a:prstGeom prst="rect">
            <a:avLst/>
          </a:prstGeom>
          <a:noFill/>
        </p:spPr>
        <p:txBody>
          <a:bodyPr wrap="square" rtlCol="0">
            <a:spAutoFit/>
          </a:bodyPr>
          <a:lstStyle/>
          <a:p>
            <a:r>
              <a:rPr lang="en-IN" sz="2667" b="1" dirty="0"/>
              <a:t>33</a:t>
            </a:r>
          </a:p>
        </p:txBody>
      </p:sp>
      <p:sp>
        <p:nvSpPr>
          <p:cNvPr id="15" name="TextBox 14"/>
          <p:cNvSpPr txBox="1"/>
          <p:nvPr/>
        </p:nvSpPr>
        <p:spPr>
          <a:xfrm>
            <a:off x="2600599" y="5064088"/>
            <a:ext cx="530915" cy="502766"/>
          </a:xfrm>
          <a:prstGeom prst="rect">
            <a:avLst/>
          </a:prstGeom>
          <a:noFill/>
        </p:spPr>
        <p:txBody>
          <a:bodyPr wrap="none" rtlCol="0">
            <a:spAutoFit/>
          </a:bodyPr>
          <a:lstStyle/>
          <a:p>
            <a:r>
              <a:rPr lang="en-IN" sz="2667" b="1" dirty="0"/>
              <a:t>43</a:t>
            </a:r>
          </a:p>
        </p:txBody>
      </p:sp>
      <p:sp>
        <p:nvSpPr>
          <p:cNvPr id="16" name="TextBox 15"/>
          <p:cNvSpPr txBox="1"/>
          <p:nvPr/>
        </p:nvSpPr>
        <p:spPr>
          <a:xfrm>
            <a:off x="3283097" y="5064088"/>
            <a:ext cx="530915" cy="502766"/>
          </a:xfrm>
          <a:prstGeom prst="rect">
            <a:avLst/>
          </a:prstGeom>
          <a:noFill/>
        </p:spPr>
        <p:txBody>
          <a:bodyPr wrap="none" rtlCol="0">
            <a:spAutoFit/>
          </a:bodyPr>
          <a:lstStyle/>
          <a:p>
            <a:r>
              <a:rPr lang="en-IN" sz="2667" b="1" dirty="0"/>
              <a:t>56</a:t>
            </a:r>
          </a:p>
        </p:txBody>
      </p:sp>
      <p:cxnSp>
        <p:nvCxnSpPr>
          <p:cNvPr id="17" name="Straight Connector 16"/>
          <p:cNvCxnSpPr/>
          <p:nvPr/>
        </p:nvCxnSpPr>
        <p:spPr>
          <a:xfrm>
            <a:off x="0" y="1392933"/>
            <a:ext cx="9144000" cy="0"/>
          </a:xfrm>
          <a:prstGeom prst="line">
            <a:avLst/>
          </a:prstGeom>
        </p:spPr>
        <p:style>
          <a:lnRef idx="3">
            <a:schemeClr val="accent3"/>
          </a:lnRef>
          <a:fillRef idx="0">
            <a:schemeClr val="accent3"/>
          </a:fillRef>
          <a:effectRef idx="2">
            <a:schemeClr val="accent3"/>
          </a:effectRef>
          <a:fontRef idx="minor">
            <a:schemeClr val="tx1"/>
          </a:fontRef>
        </p:style>
      </p:cxnSp>
      <p:sp>
        <p:nvSpPr>
          <p:cNvPr id="24" name="TextBox 23"/>
          <p:cNvSpPr txBox="1"/>
          <p:nvPr/>
        </p:nvSpPr>
        <p:spPr>
          <a:xfrm>
            <a:off x="2600599" y="5064088"/>
            <a:ext cx="530915" cy="502766"/>
          </a:xfrm>
          <a:prstGeom prst="rect">
            <a:avLst/>
          </a:prstGeom>
          <a:noFill/>
        </p:spPr>
        <p:txBody>
          <a:bodyPr wrap="none" rtlCol="0">
            <a:spAutoFit/>
          </a:bodyPr>
          <a:lstStyle/>
          <a:p>
            <a:r>
              <a:rPr lang="en-IN" sz="2667" b="1" dirty="0"/>
              <a:t>43</a:t>
            </a:r>
          </a:p>
        </p:txBody>
      </p:sp>
      <p:sp>
        <p:nvSpPr>
          <p:cNvPr id="25" name="TextBox 24"/>
          <p:cNvSpPr txBox="1"/>
          <p:nvPr/>
        </p:nvSpPr>
        <p:spPr>
          <a:xfrm>
            <a:off x="3283097" y="5064088"/>
            <a:ext cx="530915" cy="502766"/>
          </a:xfrm>
          <a:prstGeom prst="rect">
            <a:avLst/>
          </a:prstGeom>
          <a:noFill/>
        </p:spPr>
        <p:txBody>
          <a:bodyPr wrap="none" rtlCol="0">
            <a:spAutoFit/>
          </a:bodyPr>
          <a:lstStyle/>
          <a:p>
            <a:r>
              <a:rPr lang="en-IN" sz="2667" b="1" dirty="0"/>
              <a:t>56</a:t>
            </a:r>
          </a:p>
        </p:txBody>
      </p:sp>
      <p:sp>
        <p:nvSpPr>
          <p:cNvPr id="19" name="Title 1"/>
          <p:cNvSpPr txBox="1">
            <a:spLocks/>
          </p:cNvSpPr>
          <p:nvPr/>
        </p:nvSpPr>
        <p:spPr>
          <a:xfrm>
            <a:off x="76201" y="1371601"/>
            <a:ext cx="65531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4. </a:t>
            </a:r>
            <a:r>
              <a:rPr lang="en-US" sz="3000" b="1" dirty="0"/>
              <a:t>Register Indirect  addressing </a:t>
            </a:r>
            <a:r>
              <a:rPr lang="en-US" sz="3000" b="1" dirty="0" smtClean="0"/>
              <a:t>mode</a:t>
            </a:r>
            <a:endParaRPr lang="en-US" sz="3000" b="1" dirty="0"/>
          </a:p>
        </p:txBody>
      </p:sp>
      <p:sp>
        <p:nvSpPr>
          <p:cNvPr id="20"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360748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2.08333E-7 0 L 0.36341 -0.13333 " pathEditMode="relative" rAng="0" ptsTypes="AA">
                                      <p:cBhvr>
                                        <p:cTn id="13" dur="2000" fill="hold"/>
                                        <p:tgtEl>
                                          <p:spTgt spid="24"/>
                                        </p:tgtEl>
                                        <p:attrNameLst>
                                          <p:attrName>ppt_x</p:attrName>
                                          <p:attrName>ppt_y</p:attrName>
                                        </p:attrNameLst>
                                      </p:cBhvr>
                                      <p:rCtr x="18164" y="-6667"/>
                                    </p:animMotion>
                                  </p:childTnLst>
                                </p:cTn>
                              </p:par>
                              <p:par>
                                <p:cTn id="14" presetID="42" presetClass="path" presetSubtype="0" accel="50000" decel="50000" fill="hold" grpId="0" nodeType="withEffect">
                                  <p:stCondLst>
                                    <p:cond delay="0"/>
                                  </p:stCondLst>
                                  <p:childTnLst>
                                    <p:animMotion origin="layout" path="M 8.33333E-7 0 L 0.28945 -0.20509 " pathEditMode="relative" rAng="0" ptsTypes="AA">
                                      <p:cBhvr>
                                        <p:cTn id="15" dur="2000" fill="hold"/>
                                        <p:tgtEl>
                                          <p:spTgt spid="25"/>
                                        </p:tgtEl>
                                        <p:attrNameLst>
                                          <p:attrName>ppt_x</p:attrName>
                                          <p:attrName>ppt_y</p:attrName>
                                        </p:attrNameLst>
                                      </p:cBhvr>
                                      <p:rCtr x="14466" y="-10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76201" y="1371601"/>
            <a:ext cx="65531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4. </a:t>
            </a:r>
            <a:r>
              <a:rPr lang="en-US" sz="3000" b="1" dirty="0"/>
              <a:t>Register Indirect  addressing </a:t>
            </a:r>
            <a:r>
              <a:rPr lang="en-US" sz="3000" b="1" dirty="0" smtClean="0"/>
              <a:t>mode</a:t>
            </a:r>
            <a:endParaRPr lang="en-US" sz="3000" b="1" dirty="0"/>
          </a:p>
        </p:txBody>
      </p:sp>
      <p:pic>
        <p:nvPicPr>
          <p:cNvPr id="18" name="Picture 2" descr="https://image1.slideserve.com/3196488/slide10-l.jpg"/>
          <p:cNvPicPr>
            <a:picLocks noChangeAspect="1" noChangeArrowheads="1"/>
          </p:cNvPicPr>
          <p:nvPr/>
        </p:nvPicPr>
        <p:blipFill rotWithShape="1">
          <a:blip r:embed="rId2">
            <a:extLst>
              <a:ext uri="{28A0092B-C50C-407E-A947-70E740481C1C}">
                <a14:useLocalDpi xmlns:a14="http://schemas.microsoft.com/office/drawing/2010/main" val="0"/>
              </a:ext>
            </a:extLst>
          </a:blip>
          <a:srcRect l="2578" t="14115" r="1797" b="13072"/>
          <a:stretch/>
        </p:blipFill>
        <p:spPr bwMode="auto">
          <a:xfrm>
            <a:off x="533400" y="1912246"/>
            <a:ext cx="8260082" cy="471715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1829173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6" y="1800152"/>
            <a:ext cx="8246070" cy="1539090"/>
          </a:xfrm>
        </p:spPr>
        <p:txBody>
          <a:bodyPr>
            <a:normAutofit fontScale="92500"/>
          </a:bodyPr>
          <a:lstStyle/>
          <a:p>
            <a:pPr algn="just"/>
            <a:r>
              <a:rPr lang="vi-VN" sz="2800" dirty="0" smtClean="0">
                <a:latin typeface="Arial" pitchFamily="34" charset="0"/>
              </a:rPr>
              <a:t>Trong </a:t>
            </a:r>
            <a:r>
              <a:rPr lang="vi-VN" sz="2800" dirty="0">
                <a:latin typeface="Arial" pitchFamily="34" charset="0"/>
              </a:rPr>
              <a:t>chế độ địa chỉ này, </a:t>
            </a:r>
            <a:r>
              <a:rPr lang="en-US" sz="2800" dirty="0" smtClean="0">
                <a:latin typeface="+mj-lt"/>
              </a:rPr>
              <a:t>offset </a:t>
            </a:r>
            <a:r>
              <a:rPr lang="vi-VN" sz="2800" dirty="0" smtClean="0">
                <a:latin typeface="Arial" pitchFamily="34" charset="0"/>
              </a:rPr>
              <a:t>của </a:t>
            </a:r>
            <a:r>
              <a:rPr lang="vi-VN" sz="2800" dirty="0">
                <a:latin typeface="Arial" pitchFamily="34" charset="0"/>
              </a:rPr>
              <a:t>toán hạng được lưu trong một trong các thanh ghi chỉ </a:t>
            </a:r>
            <a:r>
              <a:rPr lang="en-US" sz="2800" dirty="0" err="1" smtClean="0">
                <a:latin typeface="+mj-lt"/>
              </a:rPr>
              <a:t>số</a:t>
            </a:r>
            <a:r>
              <a:rPr lang="vi-VN" sz="2800" dirty="0" smtClean="0">
                <a:latin typeface="Arial" pitchFamily="34" charset="0"/>
              </a:rPr>
              <a:t>. </a:t>
            </a:r>
            <a:r>
              <a:rPr lang="vi-VN" sz="2800" dirty="0">
                <a:latin typeface="Arial" pitchFamily="34" charset="0"/>
              </a:rPr>
              <a:t>DS là </a:t>
            </a:r>
            <a:r>
              <a:rPr lang="en-US" sz="2800" dirty="0" err="1" smtClean="0">
                <a:latin typeface="+mj-lt"/>
              </a:rPr>
              <a:t>thanh</a:t>
            </a:r>
            <a:r>
              <a:rPr lang="en-US" sz="2800" dirty="0" smtClean="0">
                <a:latin typeface="+mj-lt"/>
              </a:rPr>
              <a:t> </a:t>
            </a:r>
            <a:r>
              <a:rPr lang="en-US" sz="2800" dirty="0" err="1" smtClean="0">
                <a:latin typeface="+mj-lt"/>
              </a:rPr>
              <a:t>ghi</a:t>
            </a:r>
            <a:r>
              <a:rPr lang="vi-VN" sz="2800" dirty="0" smtClean="0">
                <a:latin typeface="Arial" pitchFamily="34" charset="0"/>
              </a:rPr>
              <a:t> </a:t>
            </a:r>
            <a:r>
              <a:rPr lang="vi-VN" sz="2800" dirty="0">
                <a:latin typeface="Arial" pitchFamily="34" charset="0"/>
              </a:rPr>
              <a:t>đoạn mặc định cho thanh ghi chỉ </a:t>
            </a:r>
            <a:r>
              <a:rPr lang="en-US" sz="2800" dirty="0" err="1" smtClean="0">
                <a:latin typeface="+mj-lt"/>
              </a:rPr>
              <a:t>số</a:t>
            </a:r>
            <a:r>
              <a:rPr lang="vi-VN" sz="2800" dirty="0" smtClean="0">
                <a:latin typeface="Arial" pitchFamily="34" charset="0"/>
              </a:rPr>
              <a:t> </a:t>
            </a:r>
            <a:r>
              <a:rPr lang="vi-VN" sz="2800" dirty="0">
                <a:latin typeface="Arial" pitchFamily="34" charset="0"/>
              </a:rPr>
              <a:t>SI và DI.</a:t>
            </a:r>
            <a:endParaRPr lang="en-US" sz="2667" dirty="0">
              <a:latin typeface="+mj-lt"/>
            </a:endParaRPr>
          </a:p>
        </p:txBody>
      </p:sp>
      <p:sp>
        <p:nvSpPr>
          <p:cNvPr id="4" name="TextBox 3"/>
          <p:cNvSpPr txBox="1"/>
          <p:nvPr/>
        </p:nvSpPr>
        <p:spPr>
          <a:xfrm>
            <a:off x="448967" y="4258505"/>
            <a:ext cx="2906308" cy="748988"/>
          </a:xfrm>
          <a:prstGeom prst="rect">
            <a:avLst/>
          </a:prstGeom>
          <a:noFill/>
        </p:spPr>
        <p:txBody>
          <a:bodyPr wrap="none" rtlCol="0">
            <a:spAutoFit/>
          </a:bodyPr>
          <a:lstStyle/>
          <a:p>
            <a:pPr>
              <a:spcBef>
                <a:spcPts val="851"/>
              </a:spcBef>
              <a:spcAft>
                <a:spcPct val="0"/>
              </a:spcAft>
            </a:pPr>
            <a:r>
              <a:rPr lang="en-IN" altLang="en-US" sz="4267" dirty="0">
                <a:solidFill>
                  <a:srgbClr val="FF0000"/>
                </a:solidFill>
              </a:rPr>
              <a:t>MOV</a:t>
            </a:r>
            <a:r>
              <a:rPr lang="en-IN" altLang="en-US" sz="4267" dirty="0"/>
              <a:t> </a:t>
            </a:r>
            <a:r>
              <a:rPr lang="en-IN" altLang="en-US" sz="4267" dirty="0">
                <a:solidFill>
                  <a:srgbClr val="0000FF"/>
                </a:solidFill>
              </a:rPr>
              <a:t>AX,</a:t>
            </a:r>
            <a:r>
              <a:rPr lang="en-IN" altLang="en-US" sz="4267" dirty="0"/>
              <a:t>[SI]</a:t>
            </a:r>
          </a:p>
        </p:txBody>
      </p:sp>
      <p:graphicFrame>
        <p:nvGraphicFramePr>
          <p:cNvPr id="5" name="Table 4"/>
          <p:cNvGraphicFramePr>
            <a:graphicFrameLocks noGrp="1"/>
          </p:cNvGraphicFramePr>
          <p:nvPr>
            <p:extLst/>
          </p:nvPr>
        </p:nvGraphicFramePr>
        <p:xfrm>
          <a:off x="3739918" y="3881378"/>
          <a:ext cx="1457748" cy="814427"/>
        </p:xfrm>
        <a:graphic>
          <a:graphicData uri="http://schemas.openxmlformats.org/drawingml/2006/table">
            <a:tbl>
              <a:tblPr firstRow="1" bandRow="1">
                <a:tableStyleId>{5C22544A-7EE6-4342-B048-85BDC9FD1C3A}</a:tableStyleId>
              </a:tblPr>
              <a:tblGrid>
                <a:gridCol w="728874"/>
                <a:gridCol w="728874"/>
              </a:tblGrid>
              <a:tr h="814427">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6" name="TextBox 5"/>
          <p:cNvSpPr txBox="1"/>
          <p:nvPr/>
        </p:nvSpPr>
        <p:spPr>
          <a:xfrm>
            <a:off x="7247387" y="3046854"/>
            <a:ext cx="1646797" cy="584775"/>
          </a:xfrm>
          <a:prstGeom prst="rect">
            <a:avLst/>
          </a:prstGeom>
          <a:noFill/>
        </p:spPr>
        <p:txBody>
          <a:bodyPr wrap="none" rtlCol="0">
            <a:spAutoFit/>
          </a:bodyPr>
          <a:lstStyle/>
          <a:p>
            <a:r>
              <a:rPr lang="en-IN" sz="3200" b="1" dirty="0"/>
              <a:t>Memory</a:t>
            </a:r>
          </a:p>
        </p:txBody>
      </p:sp>
      <p:sp>
        <p:nvSpPr>
          <p:cNvPr id="7" name="TextBox 6"/>
          <p:cNvSpPr txBox="1"/>
          <p:nvPr/>
        </p:nvSpPr>
        <p:spPr>
          <a:xfrm>
            <a:off x="8372258" y="3648318"/>
            <a:ext cx="671979" cy="1385379"/>
          </a:xfrm>
          <a:prstGeom prst="rect">
            <a:avLst/>
          </a:prstGeom>
          <a:noFill/>
        </p:spPr>
        <p:txBody>
          <a:bodyPr wrap="none" rtlCol="0">
            <a:spAutoFit/>
          </a:bodyPr>
          <a:lstStyle/>
          <a:p>
            <a:pPr>
              <a:lnSpc>
                <a:spcPct val="150000"/>
              </a:lnSpc>
            </a:pPr>
            <a:r>
              <a:rPr lang="en-IN" sz="1867" b="1" dirty="0"/>
              <a:t>5000</a:t>
            </a:r>
          </a:p>
          <a:p>
            <a:pPr>
              <a:lnSpc>
                <a:spcPct val="150000"/>
              </a:lnSpc>
            </a:pPr>
            <a:r>
              <a:rPr lang="en-IN" sz="1867" b="1" dirty="0"/>
              <a:t>5001</a:t>
            </a:r>
          </a:p>
          <a:p>
            <a:pPr>
              <a:lnSpc>
                <a:spcPct val="150000"/>
              </a:lnSpc>
            </a:pPr>
            <a:r>
              <a:rPr lang="en-IN" sz="1867" b="1" dirty="0"/>
              <a:t>5002</a:t>
            </a:r>
          </a:p>
        </p:txBody>
      </p:sp>
      <p:graphicFrame>
        <p:nvGraphicFramePr>
          <p:cNvPr id="8" name="Table 7"/>
          <p:cNvGraphicFramePr>
            <a:graphicFrameLocks noGrp="1"/>
          </p:cNvGraphicFramePr>
          <p:nvPr>
            <p:extLst/>
          </p:nvPr>
        </p:nvGraphicFramePr>
        <p:xfrm>
          <a:off x="7432754" y="3648316"/>
          <a:ext cx="910131" cy="2966718"/>
        </p:xfrm>
        <a:graphic>
          <a:graphicData uri="http://schemas.openxmlformats.org/drawingml/2006/table">
            <a:tbl>
              <a:tblPr firstRow="1" bandRow="1">
                <a:tableStyleId>{68D230F3-CF80-4859-8CE7-A43EE81993B5}</a:tableStyleId>
              </a:tblPr>
              <a:tblGrid>
                <a:gridCol w="910131"/>
              </a:tblGrid>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9" name="TextBox 8"/>
          <p:cNvSpPr txBox="1"/>
          <p:nvPr/>
        </p:nvSpPr>
        <p:spPr>
          <a:xfrm>
            <a:off x="7678467" y="3690259"/>
            <a:ext cx="530915" cy="502766"/>
          </a:xfrm>
          <a:prstGeom prst="rect">
            <a:avLst/>
          </a:prstGeom>
          <a:noFill/>
        </p:spPr>
        <p:txBody>
          <a:bodyPr wrap="none" rtlCol="0">
            <a:spAutoFit/>
          </a:bodyPr>
          <a:lstStyle/>
          <a:p>
            <a:r>
              <a:rPr lang="en-IN" sz="2667" b="1" dirty="0"/>
              <a:t>22</a:t>
            </a:r>
          </a:p>
        </p:txBody>
      </p:sp>
      <p:graphicFrame>
        <p:nvGraphicFramePr>
          <p:cNvPr id="10" name="Table 9"/>
          <p:cNvGraphicFramePr>
            <a:graphicFrameLocks noGrp="1"/>
          </p:cNvGraphicFramePr>
          <p:nvPr>
            <p:extLst>
              <p:ext uri="{D42A27DB-BD31-4B8C-83A1-F6EECF244321}">
                <p14:modId xmlns:p14="http://schemas.microsoft.com/office/powerpoint/2010/main" val="1063097772"/>
              </p:ext>
            </p:extLst>
          </p:nvPr>
        </p:nvGraphicFramePr>
        <p:xfrm>
          <a:off x="3725071" y="5175658"/>
          <a:ext cx="1457750" cy="814427"/>
        </p:xfrm>
        <a:graphic>
          <a:graphicData uri="http://schemas.openxmlformats.org/drawingml/2006/table">
            <a:tbl>
              <a:tblPr firstRow="1" bandRow="1">
                <a:tableStyleId>{5C22544A-7EE6-4342-B048-85BDC9FD1C3A}</a:tableStyleId>
              </a:tblPr>
              <a:tblGrid>
                <a:gridCol w="728875"/>
                <a:gridCol w="728875"/>
              </a:tblGrid>
              <a:tr h="814427">
                <a:tc>
                  <a:txBody>
                    <a:bodyPr/>
                    <a:lstStyle/>
                    <a:p>
                      <a:pPr algn="ctr"/>
                      <a:r>
                        <a:rPr lang="en-IN" sz="2600" b="1" dirty="0" smtClean="0"/>
                        <a:t>50</a:t>
                      </a:r>
                      <a:endParaRPr lang="en-IN" sz="2600" b="1" dirty="0"/>
                    </a:p>
                  </a:txBody>
                  <a:tcPr marT="60960" marB="60960" anchor="ctr"/>
                </a:tc>
                <a:tc>
                  <a:txBody>
                    <a:bodyPr/>
                    <a:lstStyle/>
                    <a:p>
                      <a:pPr algn="ctr"/>
                      <a:r>
                        <a:rPr lang="en-IN" sz="2600" b="1" dirty="0" smtClean="0"/>
                        <a:t>00</a:t>
                      </a:r>
                      <a:endParaRPr lang="en-IN" sz="2600" b="1" dirty="0"/>
                    </a:p>
                  </a:txBody>
                  <a:tcPr marT="60960" marB="60960" anchor="ctr"/>
                </a:tc>
              </a:tr>
            </a:tbl>
          </a:graphicData>
        </a:graphic>
      </p:graphicFrame>
      <p:sp>
        <p:nvSpPr>
          <p:cNvPr id="11" name="TextBox 10"/>
          <p:cNvSpPr txBox="1"/>
          <p:nvPr/>
        </p:nvSpPr>
        <p:spPr>
          <a:xfrm>
            <a:off x="5342383" y="3930296"/>
            <a:ext cx="559769" cy="502766"/>
          </a:xfrm>
          <a:prstGeom prst="rect">
            <a:avLst/>
          </a:prstGeom>
          <a:noFill/>
        </p:spPr>
        <p:txBody>
          <a:bodyPr wrap="none" rtlCol="0">
            <a:spAutoFit/>
          </a:bodyPr>
          <a:lstStyle/>
          <a:p>
            <a:r>
              <a:rPr lang="en-IN" sz="2667" dirty="0"/>
              <a:t>AX</a:t>
            </a:r>
          </a:p>
        </p:txBody>
      </p:sp>
      <p:sp>
        <p:nvSpPr>
          <p:cNvPr id="12" name="TextBox 11"/>
          <p:cNvSpPr txBox="1"/>
          <p:nvPr/>
        </p:nvSpPr>
        <p:spPr>
          <a:xfrm>
            <a:off x="5342382" y="5316131"/>
            <a:ext cx="428322" cy="502766"/>
          </a:xfrm>
          <a:prstGeom prst="rect">
            <a:avLst/>
          </a:prstGeom>
          <a:noFill/>
        </p:spPr>
        <p:txBody>
          <a:bodyPr wrap="none" rtlCol="0">
            <a:spAutoFit/>
          </a:bodyPr>
          <a:lstStyle/>
          <a:p>
            <a:r>
              <a:rPr lang="en-IN" sz="2667" dirty="0"/>
              <a:t>SI</a:t>
            </a:r>
          </a:p>
        </p:txBody>
      </p:sp>
      <p:sp>
        <p:nvSpPr>
          <p:cNvPr id="13" name="TextBox 12"/>
          <p:cNvSpPr txBox="1"/>
          <p:nvPr/>
        </p:nvSpPr>
        <p:spPr>
          <a:xfrm>
            <a:off x="7678467" y="4137392"/>
            <a:ext cx="596752" cy="502766"/>
          </a:xfrm>
          <a:prstGeom prst="rect">
            <a:avLst/>
          </a:prstGeom>
          <a:noFill/>
        </p:spPr>
        <p:txBody>
          <a:bodyPr wrap="square" rtlCol="0">
            <a:spAutoFit/>
          </a:bodyPr>
          <a:lstStyle/>
          <a:p>
            <a:r>
              <a:rPr lang="en-IN" sz="2667" b="1" dirty="0"/>
              <a:t>33</a:t>
            </a:r>
          </a:p>
        </p:txBody>
      </p:sp>
      <p:cxnSp>
        <p:nvCxnSpPr>
          <p:cNvPr id="14" name="Straight Connector 13"/>
          <p:cNvCxnSpPr/>
          <p:nvPr/>
        </p:nvCxnSpPr>
        <p:spPr>
          <a:xfrm>
            <a:off x="0" y="1392933"/>
            <a:ext cx="9144000"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TextBox 14"/>
          <p:cNvSpPr txBox="1"/>
          <p:nvPr/>
        </p:nvSpPr>
        <p:spPr>
          <a:xfrm>
            <a:off x="7678467" y="3690259"/>
            <a:ext cx="530915" cy="502766"/>
          </a:xfrm>
          <a:prstGeom prst="rect">
            <a:avLst/>
          </a:prstGeom>
          <a:noFill/>
        </p:spPr>
        <p:txBody>
          <a:bodyPr wrap="none" rtlCol="0">
            <a:spAutoFit/>
          </a:bodyPr>
          <a:lstStyle/>
          <a:p>
            <a:r>
              <a:rPr lang="en-IN" sz="2667" b="1" dirty="0"/>
              <a:t>22</a:t>
            </a:r>
          </a:p>
        </p:txBody>
      </p:sp>
      <p:sp>
        <p:nvSpPr>
          <p:cNvPr id="16" name="TextBox 15"/>
          <p:cNvSpPr txBox="1"/>
          <p:nvPr/>
        </p:nvSpPr>
        <p:spPr>
          <a:xfrm>
            <a:off x="7678467" y="4137392"/>
            <a:ext cx="596752" cy="502766"/>
          </a:xfrm>
          <a:prstGeom prst="rect">
            <a:avLst/>
          </a:prstGeom>
          <a:noFill/>
        </p:spPr>
        <p:txBody>
          <a:bodyPr wrap="square" rtlCol="0">
            <a:spAutoFit/>
          </a:bodyPr>
          <a:lstStyle/>
          <a:p>
            <a:r>
              <a:rPr lang="en-IN" sz="2667" b="1" dirty="0"/>
              <a:t>33</a:t>
            </a:r>
          </a:p>
        </p:txBody>
      </p:sp>
      <p:sp>
        <p:nvSpPr>
          <p:cNvPr id="18" name="Title 1"/>
          <p:cNvSpPr txBox="1">
            <a:spLocks/>
          </p:cNvSpPr>
          <p:nvPr/>
        </p:nvSpPr>
        <p:spPr>
          <a:xfrm>
            <a:off x="76201" y="1371601"/>
            <a:ext cx="65531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5. Indexed addressing mode</a:t>
            </a:r>
            <a:endParaRPr lang="en-US" sz="3000" b="1" dirty="0"/>
          </a:p>
        </p:txBody>
      </p:sp>
      <p:sp>
        <p:nvSpPr>
          <p:cNvPr id="19"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76571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1.85185E-6 L -0.33073 0.04136 " pathEditMode="relative" rAng="0" ptsTypes="AA">
                                      <p:cBhvr>
                                        <p:cTn id="6" dur="2000" fill="hold"/>
                                        <p:tgtEl>
                                          <p:spTgt spid="9"/>
                                        </p:tgtEl>
                                        <p:attrNameLst>
                                          <p:attrName>ppt_x</p:attrName>
                                          <p:attrName>ppt_y</p:attrName>
                                        </p:attrNameLst>
                                      </p:cBhvr>
                                      <p:rCtr x="-16545" y="2068"/>
                                    </p:animMotion>
                                  </p:childTnLst>
                                </p:cTn>
                              </p:par>
                              <p:par>
                                <p:cTn id="7" presetID="42" presetClass="path" presetSubtype="0" accel="50000" decel="50000" fill="hold" grpId="0" nodeType="withEffect">
                                  <p:stCondLst>
                                    <p:cond delay="0"/>
                                  </p:stCondLst>
                                  <p:childTnLst>
                                    <p:animMotion origin="layout" path="M 4.375E-6 -4.81481E-6 L -0.41563 -0.02222 " pathEditMode="relative" rAng="0" ptsTypes="AA">
                                      <p:cBhvr>
                                        <p:cTn id="8" dur="2000" fill="hold"/>
                                        <p:tgtEl>
                                          <p:spTgt spid="13"/>
                                        </p:tgtEl>
                                        <p:attrNameLst>
                                          <p:attrName>ppt_x</p:attrName>
                                          <p:attrName>ppt_y</p:attrName>
                                        </p:attrNameLst>
                                      </p:cBhvr>
                                      <p:rCtr x="-20781"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971" y="1778044"/>
            <a:ext cx="8825856" cy="1650956"/>
          </a:xfrm>
        </p:spPr>
        <p:txBody>
          <a:bodyPr>
            <a:normAutofit fontScale="85000" lnSpcReduction="10000"/>
          </a:bodyPr>
          <a:lstStyle/>
          <a:p>
            <a:pPr algn="just"/>
            <a:r>
              <a:rPr lang="vi-VN" sz="2800" dirty="0" smtClean="0">
                <a:latin typeface="Arial" pitchFamily="34" charset="0"/>
                <a:cs typeface="Arial" pitchFamily="34" charset="0"/>
              </a:rPr>
              <a:t>Trong </a:t>
            </a:r>
            <a:r>
              <a:rPr lang="vi-VN" sz="2800" dirty="0">
                <a:latin typeface="Arial" pitchFamily="34" charset="0"/>
                <a:cs typeface="Arial" pitchFamily="34" charset="0"/>
              </a:rPr>
              <a:t>chế độ này, dữ liệu có sẵn tại một địa chỉ </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vi-VN" sz="2800" dirty="0" smtClean="0">
                <a:latin typeface="Arial" pitchFamily="34" charset="0"/>
                <a:cs typeface="Arial" pitchFamily="34" charset="0"/>
              </a:rPr>
              <a:t>được </a:t>
            </a:r>
            <a:r>
              <a:rPr lang="en-US" sz="2800" dirty="0" err="1" smtClean="0">
                <a:latin typeface="Arial" pitchFamily="34" charset="0"/>
                <a:cs typeface="Arial" pitchFamily="34" charset="0"/>
              </a:rPr>
              <a:t>xác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định</a:t>
            </a:r>
            <a:r>
              <a:rPr lang="vi-VN" sz="2800" dirty="0" smtClean="0">
                <a:latin typeface="Arial" pitchFamily="34" charset="0"/>
                <a:cs typeface="Arial" pitchFamily="34" charset="0"/>
              </a:rPr>
              <a:t> </a:t>
            </a:r>
            <a:r>
              <a:rPr lang="vi-VN" sz="2800" dirty="0">
                <a:latin typeface="Arial" pitchFamily="34" charset="0"/>
                <a:cs typeface="Arial" pitchFamily="34" charset="0"/>
              </a:rPr>
              <a:t>bằng </a:t>
            </a:r>
            <a:r>
              <a:rPr lang="vi-VN" sz="2800" dirty="0" smtClean="0">
                <a:latin typeface="Arial" pitchFamily="34" charset="0"/>
                <a:cs typeface="Arial" pitchFamily="34" charset="0"/>
              </a:rPr>
              <a:t>cách dịch chuyển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thêm</a:t>
            </a:r>
            <a:r>
              <a:rPr lang="vi-VN" sz="2800" dirty="0" smtClean="0">
                <a:latin typeface="Arial" pitchFamily="34" charset="0"/>
                <a:cs typeface="Arial" pitchFamily="34" charset="0"/>
              </a:rPr>
              <a:t> </a:t>
            </a:r>
            <a:r>
              <a:rPr lang="vi-VN" sz="2800" dirty="0">
                <a:latin typeface="Arial" pitchFamily="34" charset="0"/>
                <a:cs typeface="Arial" pitchFamily="34" charset="0"/>
              </a:rPr>
              <a:t>8 bit hoặc 16 bit với nội dung của bất kỳ một trong các thanh ghi BX, BP, SI và DI trong </a:t>
            </a:r>
            <a:r>
              <a:rPr lang="en-US" sz="2800" dirty="0" err="1" smtClean="0">
                <a:latin typeface="Arial" pitchFamily="34" charset="0"/>
                <a:cs typeface="Arial" pitchFamily="34" charset="0"/>
              </a:rPr>
              <a:t>thanh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ghi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đoạn</a:t>
            </a:r>
            <a:r>
              <a:rPr lang="vi-VN" sz="2800" dirty="0" smtClean="0">
                <a:latin typeface="Arial" pitchFamily="34" charset="0"/>
                <a:cs typeface="Arial" pitchFamily="34" charset="0"/>
              </a:rPr>
              <a:t> </a:t>
            </a:r>
            <a:r>
              <a:rPr lang="vi-VN" sz="2800" dirty="0">
                <a:latin typeface="Arial" pitchFamily="34" charset="0"/>
                <a:cs typeface="Arial" pitchFamily="34" charset="0"/>
              </a:rPr>
              <a:t>mặc định (DS hoặc ES) .</a:t>
            </a:r>
            <a:endParaRPr lang="en-US" sz="2600" dirty="0">
              <a:latin typeface="Arial" pitchFamily="34" charset="0"/>
              <a:cs typeface="Arial" pitchFamily="34" charset="0"/>
            </a:endParaRPr>
          </a:p>
        </p:txBody>
      </p:sp>
      <p:sp>
        <p:nvSpPr>
          <p:cNvPr id="4" name="TextBox 3"/>
          <p:cNvSpPr txBox="1"/>
          <p:nvPr/>
        </p:nvSpPr>
        <p:spPr>
          <a:xfrm>
            <a:off x="163971" y="4476542"/>
            <a:ext cx="3615029" cy="666786"/>
          </a:xfrm>
          <a:prstGeom prst="rect">
            <a:avLst/>
          </a:prstGeom>
          <a:noFill/>
        </p:spPr>
        <p:txBody>
          <a:bodyPr wrap="none" rtlCol="0">
            <a:spAutoFit/>
          </a:bodyPr>
          <a:lstStyle/>
          <a:p>
            <a:pPr>
              <a:spcBef>
                <a:spcPts val="851"/>
              </a:spcBef>
              <a:spcAft>
                <a:spcPct val="0"/>
              </a:spcAft>
            </a:pPr>
            <a:r>
              <a:rPr lang="en-IN" altLang="en-US" sz="3733" dirty="0">
                <a:solidFill>
                  <a:srgbClr val="FF0000"/>
                </a:solidFill>
              </a:rPr>
              <a:t>MOV</a:t>
            </a:r>
            <a:r>
              <a:rPr lang="en-IN" altLang="en-US" sz="3733" dirty="0"/>
              <a:t> </a:t>
            </a:r>
            <a:r>
              <a:rPr lang="en-IN" altLang="en-US" sz="3733" dirty="0">
                <a:solidFill>
                  <a:srgbClr val="0000FF"/>
                </a:solidFill>
              </a:rPr>
              <a:t>AX</a:t>
            </a:r>
            <a:r>
              <a:rPr lang="en-IN" altLang="en-US" sz="3733" dirty="0"/>
              <a:t>, </a:t>
            </a:r>
            <a:r>
              <a:rPr lang="en-IN" altLang="en-US" sz="3733" dirty="0" smtClean="0"/>
              <a:t>51H[BX</a:t>
            </a:r>
            <a:r>
              <a:rPr lang="en-IN" altLang="en-US" sz="3733" dirty="0"/>
              <a:t>]</a:t>
            </a:r>
          </a:p>
        </p:txBody>
      </p:sp>
      <p:graphicFrame>
        <p:nvGraphicFramePr>
          <p:cNvPr id="5" name="Table 4"/>
          <p:cNvGraphicFramePr>
            <a:graphicFrameLocks noGrp="1"/>
          </p:cNvGraphicFramePr>
          <p:nvPr>
            <p:extLst>
              <p:ext uri="{D42A27DB-BD31-4B8C-83A1-F6EECF244321}">
                <p14:modId xmlns:p14="http://schemas.microsoft.com/office/powerpoint/2010/main" val="2861969049"/>
              </p:ext>
            </p:extLst>
          </p:nvPr>
        </p:nvGraphicFramePr>
        <p:xfrm>
          <a:off x="3685508" y="3923871"/>
          <a:ext cx="1457748" cy="814427"/>
        </p:xfrm>
        <a:graphic>
          <a:graphicData uri="http://schemas.openxmlformats.org/drawingml/2006/table">
            <a:tbl>
              <a:tblPr firstRow="1" bandRow="1">
                <a:tableStyleId>{5C22544A-7EE6-4342-B048-85BDC9FD1C3A}</a:tableStyleId>
              </a:tblPr>
              <a:tblGrid>
                <a:gridCol w="728874"/>
                <a:gridCol w="728874"/>
              </a:tblGrid>
              <a:tr h="814427">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6" name="TextBox 5"/>
          <p:cNvSpPr txBox="1"/>
          <p:nvPr/>
        </p:nvSpPr>
        <p:spPr>
          <a:xfrm>
            <a:off x="7192977" y="3089347"/>
            <a:ext cx="1646797" cy="584775"/>
          </a:xfrm>
          <a:prstGeom prst="rect">
            <a:avLst/>
          </a:prstGeom>
          <a:noFill/>
        </p:spPr>
        <p:txBody>
          <a:bodyPr wrap="none" rtlCol="0">
            <a:spAutoFit/>
          </a:bodyPr>
          <a:lstStyle/>
          <a:p>
            <a:r>
              <a:rPr lang="en-IN" sz="3200" b="1" dirty="0"/>
              <a:t>Memory</a:t>
            </a:r>
          </a:p>
        </p:txBody>
      </p:sp>
      <p:sp>
        <p:nvSpPr>
          <p:cNvPr id="7" name="TextBox 6"/>
          <p:cNvSpPr txBox="1"/>
          <p:nvPr/>
        </p:nvSpPr>
        <p:spPr>
          <a:xfrm>
            <a:off x="8317848" y="3690811"/>
            <a:ext cx="671979" cy="1385379"/>
          </a:xfrm>
          <a:prstGeom prst="rect">
            <a:avLst/>
          </a:prstGeom>
          <a:noFill/>
        </p:spPr>
        <p:txBody>
          <a:bodyPr wrap="none" rtlCol="0">
            <a:spAutoFit/>
          </a:bodyPr>
          <a:lstStyle/>
          <a:p>
            <a:pPr>
              <a:lnSpc>
                <a:spcPct val="150000"/>
              </a:lnSpc>
            </a:pPr>
            <a:r>
              <a:rPr lang="en-IN" sz="1867" b="1" dirty="0"/>
              <a:t>5051</a:t>
            </a:r>
          </a:p>
          <a:p>
            <a:pPr>
              <a:lnSpc>
                <a:spcPct val="150000"/>
              </a:lnSpc>
            </a:pPr>
            <a:r>
              <a:rPr lang="en-IN" sz="1867" b="1" dirty="0"/>
              <a:t>5052</a:t>
            </a:r>
          </a:p>
          <a:p>
            <a:pPr>
              <a:lnSpc>
                <a:spcPct val="150000"/>
              </a:lnSpc>
            </a:pPr>
            <a:r>
              <a:rPr lang="en-IN" sz="1867" b="1" dirty="0"/>
              <a:t>5053</a:t>
            </a:r>
          </a:p>
        </p:txBody>
      </p:sp>
      <p:graphicFrame>
        <p:nvGraphicFramePr>
          <p:cNvPr id="8" name="Table 7"/>
          <p:cNvGraphicFramePr>
            <a:graphicFrameLocks noGrp="1"/>
          </p:cNvGraphicFramePr>
          <p:nvPr>
            <p:extLst>
              <p:ext uri="{D42A27DB-BD31-4B8C-83A1-F6EECF244321}">
                <p14:modId xmlns:p14="http://schemas.microsoft.com/office/powerpoint/2010/main" val="2115978975"/>
              </p:ext>
            </p:extLst>
          </p:nvPr>
        </p:nvGraphicFramePr>
        <p:xfrm>
          <a:off x="7378343" y="3690809"/>
          <a:ext cx="910131" cy="2966718"/>
        </p:xfrm>
        <a:graphic>
          <a:graphicData uri="http://schemas.openxmlformats.org/drawingml/2006/table">
            <a:tbl>
              <a:tblPr firstRow="1" bandRow="1">
                <a:tableStyleId>{68D230F3-CF80-4859-8CE7-A43EE81993B5}</a:tableStyleId>
              </a:tblPr>
              <a:tblGrid>
                <a:gridCol w="910131"/>
              </a:tblGrid>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9" name="TextBox 8"/>
          <p:cNvSpPr txBox="1"/>
          <p:nvPr/>
        </p:nvSpPr>
        <p:spPr>
          <a:xfrm>
            <a:off x="7624057" y="3732752"/>
            <a:ext cx="530915" cy="502766"/>
          </a:xfrm>
          <a:prstGeom prst="rect">
            <a:avLst/>
          </a:prstGeom>
          <a:noFill/>
        </p:spPr>
        <p:txBody>
          <a:bodyPr wrap="none" rtlCol="0">
            <a:spAutoFit/>
          </a:bodyPr>
          <a:lstStyle/>
          <a:p>
            <a:r>
              <a:rPr lang="en-IN" sz="2667" b="1" dirty="0"/>
              <a:t>44</a:t>
            </a:r>
          </a:p>
        </p:txBody>
      </p:sp>
      <p:graphicFrame>
        <p:nvGraphicFramePr>
          <p:cNvPr id="10" name="Table 9"/>
          <p:cNvGraphicFramePr>
            <a:graphicFrameLocks noGrp="1"/>
          </p:cNvGraphicFramePr>
          <p:nvPr>
            <p:extLst>
              <p:ext uri="{D42A27DB-BD31-4B8C-83A1-F6EECF244321}">
                <p14:modId xmlns:p14="http://schemas.microsoft.com/office/powerpoint/2010/main" val="2037410295"/>
              </p:ext>
            </p:extLst>
          </p:nvPr>
        </p:nvGraphicFramePr>
        <p:xfrm>
          <a:off x="3670660" y="5218151"/>
          <a:ext cx="1457750" cy="814427"/>
        </p:xfrm>
        <a:graphic>
          <a:graphicData uri="http://schemas.openxmlformats.org/drawingml/2006/table">
            <a:tbl>
              <a:tblPr firstRow="1" bandRow="1">
                <a:tableStyleId>{5C22544A-7EE6-4342-B048-85BDC9FD1C3A}</a:tableStyleId>
              </a:tblPr>
              <a:tblGrid>
                <a:gridCol w="728875"/>
                <a:gridCol w="728875"/>
              </a:tblGrid>
              <a:tr h="814427">
                <a:tc>
                  <a:txBody>
                    <a:bodyPr/>
                    <a:lstStyle/>
                    <a:p>
                      <a:pPr algn="ctr"/>
                      <a:r>
                        <a:rPr lang="en-IN" sz="3200" dirty="0" smtClean="0"/>
                        <a:t>50</a:t>
                      </a:r>
                      <a:endParaRPr lang="en-IN" sz="3200" dirty="0"/>
                    </a:p>
                  </a:txBody>
                  <a:tcPr marT="60960" marB="60960" anchor="ctr"/>
                </a:tc>
                <a:tc>
                  <a:txBody>
                    <a:bodyPr/>
                    <a:lstStyle/>
                    <a:p>
                      <a:pPr algn="ctr"/>
                      <a:r>
                        <a:rPr lang="en-IN" sz="2800" dirty="0" smtClean="0"/>
                        <a:t>00</a:t>
                      </a:r>
                      <a:endParaRPr lang="en-IN" sz="3200" dirty="0"/>
                    </a:p>
                  </a:txBody>
                  <a:tcPr marT="60960" marB="60960" anchor="ctr"/>
                </a:tc>
              </a:tr>
            </a:tbl>
          </a:graphicData>
        </a:graphic>
      </p:graphicFrame>
      <p:sp>
        <p:nvSpPr>
          <p:cNvPr id="11" name="TextBox 10"/>
          <p:cNvSpPr txBox="1"/>
          <p:nvPr/>
        </p:nvSpPr>
        <p:spPr>
          <a:xfrm>
            <a:off x="5287973" y="3972789"/>
            <a:ext cx="559769" cy="502766"/>
          </a:xfrm>
          <a:prstGeom prst="rect">
            <a:avLst/>
          </a:prstGeom>
          <a:noFill/>
        </p:spPr>
        <p:txBody>
          <a:bodyPr wrap="none" rtlCol="0">
            <a:spAutoFit/>
          </a:bodyPr>
          <a:lstStyle/>
          <a:p>
            <a:r>
              <a:rPr lang="en-IN" sz="2667" dirty="0">
                <a:solidFill>
                  <a:srgbClr val="0000FF"/>
                </a:solidFill>
              </a:rPr>
              <a:t>AX</a:t>
            </a:r>
          </a:p>
        </p:txBody>
      </p:sp>
      <p:sp>
        <p:nvSpPr>
          <p:cNvPr id="12" name="TextBox 11"/>
          <p:cNvSpPr txBox="1"/>
          <p:nvPr/>
        </p:nvSpPr>
        <p:spPr>
          <a:xfrm>
            <a:off x="4173705" y="6245690"/>
            <a:ext cx="541174" cy="502766"/>
          </a:xfrm>
          <a:prstGeom prst="rect">
            <a:avLst/>
          </a:prstGeom>
          <a:noFill/>
        </p:spPr>
        <p:txBody>
          <a:bodyPr wrap="none" rtlCol="0">
            <a:spAutoFit/>
          </a:bodyPr>
          <a:lstStyle/>
          <a:p>
            <a:r>
              <a:rPr lang="en-IN" sz="2667" dirty="0"/>
              <a:t>BX</a:t>
            </a:r>
          </a:p>
        </p:txBody>
      </p:sp>
      <p:sp>
        <p:nvSpPr>
          <p:cNvPr id="13" name="TextBox 12"/>
          <p:cNvSpPr txBox="1"/>
          <p:nvPr/>
        </p:nvSpPr>
        <p:spPr>
          <a:xfrm>
            <a:off x="7624056" y="4179885"/>
            <a:ext cx="596752" cy="502766"/>
          </a:xfrm>
          <a:prstGeom prst="rect">
            <a:avLst/>
          </a:prstGeom>
          <a:noFill/>
        </p:spPr>
        <p:txBody>
          <a:bodyPr wrap="square" rtlCol="0">
            <a:spAutoFit/>
          </a:bodyPr>
          <a:lstStyle/>
          <a:p>
            <a:r>
              <a:rPr lang="en-IN" sz="2667" b="1" dirty="0"/>
              <a:t>33</a:t>
            </a:r>
          </a:p>
        </p:txBody>
      </p:sp>
      <p:sp>
        <p:nvSpPr>
          <p:cNvPr id="14" name="TextBox 13"/>
          <p:cNvSpPr txBox="1"/>
          <p:nvPr/>
        </p:nvSpPr>
        <p:spPr>
          <a:xfrm>
            <a:off x="5181629" y="6221082"/>
            <a:ext cx="1026178" cy="502766"/>
          </a:xfrm>
          <a:prstGeom prst="rect">
            <a:avLst/>
          </a:prstGeom>
          <a:noFill/>
        </p:spPr>
        <p:txBody>
          <a:bodyPr wrap="none" rtlCol="0">
            <a:spAutoFit/>
          </a:bodyPr>
          <a:lstStyle/>
          <a:p>
            <a:r>
              <a:rPr lang="en-IN" sz="2667" dirty="0"/>
              <a:t>Offset</a:t>
            </a:r>
          </a:p>
        </p:txBody>
      </p:sp>
      <p:sp>
        <p:nvSpPr>
          <p:cNvPr id="15" name="TextBox 14"/>
          <p:cNvSpPr txBox="1"/>
          <p:nvPr/>
        </p:nvSpPr>
        <p:spPr>
          <a:xfrm>
            <a:off x="5154251" y="5332975"/>
            <a:ext cx="2337499" cy="523220"/>
          </a:xfrm>
          <a:prstGeom prst="rect">
            <a:avLst/>
          </a:prstGeom>
          <a:noFill/>
        </p:spPr>
        <p:txBody>
          <a:bodyPr wrap="none" rtlCol="0">
            <a:spAutoFit/>
          </a:bodyPr>
          <a:lstStyle/>
          <a:p>
            <a:r>
              <a:rPr lang="en-IN" sz="2800" b="1" dirty="0"/>
              <a:t>+ </a:t>
            </a:r>
            <a:r>
              <a:rPr lang="en-IN" sz="2800" b="1" dirty="0" smtClean="0"/>
              <a:t>51H </a:t>
            </a:r>
            <a:r>
              <a:rPr lang="en-IN" sz="2800" b="1" dirty="0"/>
              <a:t>= </a:t>
            </a:r>
            <a:r>
              <a:rPr lang="en-IN" sz="2800" b="1" dirty="0" smtClean="0"/>
              <a:t>5051H</a:t>
            </a:r>
            <a:endParaRPr lang="en-IN" sz="2800" b="1" dirty="0"/>
          </a:p>
        </p:txBody>
      </p:sp>
      <p:cxnSp>
        <p:nvCxnSpPr>
          <p:cNvPr id="17" name="Straight Connector 16"/>
          <p:cNvCxnSpPr/>
          <p:nvPr/>
        </p:nvCxnSpPr>
        <p:spPr>
          <a:xfrm>
            <a:off x="0" y="1392933"/>
            <a:ext cx="9144000" cy="0"/>
          </a:xfrm>
          <a:prstGeom prst="line">
            <a:avLst/>
          </a:prstGeom>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7624057" y="3732752"/>
            <a:ext cx="530915" cy="502766"/>
          </a:xfrm>
          <a:prstGeom prst="rect">
            <a:avLst/>
          </a:prstGeom>
          <a:noFill/>
        </p:spPr>
        <p:txBody>
          <a:bodyPr wrap="none" rtlCol="0">
            <a:spAutoFit/>
          </a:bodyPr>
          <a:lstStyle/>
          <a:p>
            <a:r>
              <a:rPr lang="en-IN" sz="2667" b="1" dirty="0"/>
              <a:t>44</a:t>
            </a:r>
          </a:p>
        </p:txBody>
      </p:sp>
      <p:sp>
        <p:nvSpPr>
          <p:cNvPr id="19" name="TextBox 18"/>
          <p:cNvSpPr txBox="1"/>
          <p:nvPr/>
        </p:nvSpPr>
        <p:spPr>
          <a:xfrm>
            <a:off x="7624056" y="4179885"/>
            <a:ext cx="596752" cy="502766"/>
          </a:xfrm>
          <a:prstGeom prst="rect">
            <a:avLst/>
          </a:prstGeom>
          <a:noFill/>
        </p:spPr>
        <p:txBody>
          <a:bodyPr wrap="square" rtlCol="0">
            <a:spAutoFit/>
          </a:bodyPr>
          <a:lstStyle/>
          <a:p>
            <a:r>
              <a:rPr lang="en-IN" sz="2667" b="1" dirty="0"/>
              <a:t>33</a:t>
            </a:r>
          </a:p>
        </p:txBody>
      </p:sp>
      <p:sp>
        <p:nvSpPr>
          <p:cNvPr id="20" name="Title 1"/>
          <p:cNvSpPr txBox="1">
            <a:spLocks/>
          </p:cNvSpPr>
          <p:nvPr/>
        </p:nvSpPr>
        <p:spPr>
          <a:xfrm>
            <a:off x="76201" y="1371601"/>
            <a:ext cx="65531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6. </a:t>
            </a:r>
            <a:r>
              <a:rPr lang="en-US" sz="3000" b="1" dirty="0"/>
              <a:t>Register relative  </a:t>
            </a:r>
            <a:r>
              <a:rPr lang="en-US" sz="3000" b="1" dirty="0" smtClean="0"/>
              <a:t>addressing mode</a:t>
            </a:r>
            <a:endParaRPr lang="en-US" sz="3000" b="1" dirty="0"/>
          </a:p>
        </p:txBody>
      </p:sp>
      <p:sp>
        <p:nvSpPr>
          <p:cNvPr id="22"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149852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2.96296E-6 L -0.33073 0.04143 " pathEditMode="relative" rAng="0" ptsTypes="AA">
                                      <p:cBhvr>
                                        <p:cTn id="6" dur="2000" fill="hold"/>
                                        <p:tgtEl>
                                          <p:spTgt spid="9"/>
                                        </p:tgtEl>
                                        <p:attrNameLst>
                                          <p:attrName>ppt_x</p:attrName>
                                          <p:attrName>ppt_y</p:attrName>
                                        </p:attrNameLst>
                                      </p:cBhvr>
                                      <p:rCtr x="-16536" y="2060"/>
                                    </p:animMotion>
                                  </p:childTnLst>
                                </p:cTn>
                              </p:par>
                              <p:par>
                                <p:cTn id="7" presetID="42" presetClass="path" presetSubtype="0" accel="50000" decel="50000" fill="hold" grpId="0" nodeType="withEffect">
                                  <p:stCondLst>
                                    <p:cond delay="0"/>
                                  </p:stCondLst>
                                  <p:childTnLst>
                                    <p:animMotion origin="layout" path="M 3.75E-6 -4.81481E-6 L -0.41628 -0.02222 " pathEditMode="relative" rAng="0" ptsTypes="AA">
                                      <p:cBhvr>
                                        <p:cTn id="8" dur="2000" fill="hold"/>
                                        <p:tgtEl>
                                          <p:spTgt spid="13"/>
                                        </p:tgtEl>
                                        <p:attrNameLst>
                                          <p:attrName>ppt_x</p:attrName>
                                          <p:attrName>ppt_y</p:attrName>
                                        </p:attrNameLst>
                                      </p:cBhvr>
                                      <p:rCtr x="-20820"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a:xfrm>
            <a:off x="76201" y="1371601"/>
            <a:ext cx="65531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6. </a:t>
            </a:r>
            <a:r>
              <a:rPr lang="en-US" sz="3000" b="1" dirty="0"/>
              <a:t>Register relative  </a:t>
            </a:r>
            <a:r>
              <a:rPr lang="en-US" sz="3000" b="1" dirty="0" smtClean="0"/>
              <a:t>addressing mode</a:t>
            </a:r>
            <a:endParaRPr lang="en-US" sz="3000" b="1" dirty="0"/>
          </a:p>
        </p:txBody>
      </p:sp>
      <p:pic>
        <p:nvPicPr>
          <p:cNvPr id="21" name="Picture 2" descr="https://image1.slideserve.com/3196488/slide12-l.jpg"/>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b="6406"/>
          <a:stretch/>
        </p:blipFill>
        <p:spPr bwMode="auto">
          <a:xfrm>
            <a:off x="609600" y="1828800"/>
            <a:ext cx="7924800" cy="46341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32414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305800" cy="3352800"/>
          </a:xfrm>
        </p:spPr>
        <p:txBody>
          <a:bodyPr>
            <a:noAutofit/>
          </a:bodyPr>
          <a:lstStyle/>
          <a:p>
            <a:pPr algn="l"/>
            <a:r>
              <a:rPr lang="en-US" sz="2400" b="1" dirty="0" smtClean="0">
                <a:solidFill>
                  <a:srgbClr val="2006BA"/>
                </a:solidFill>
                <a:latin typeface="Arial" pitchFamily="34" charset="0"/>
                <a:cs typeface="Arial" pitchFamily="34" charset="0"/>
              </a:rPr>
              <a:t>1. </a:t>
            </a:r>
            <a:r>
              <a:rPr lang="en-US" sz="2400" b="1" dirty="0" err="1" smtClean="0">
                <a:solidFill>
                  <a:srgbClr val="2006BA"/>
                </a:solidFill>
                <a:latin typeface="Arial" pitchFamily="34" charset="0"/>
                <a:cs typeface="Arial" pitchFamily="34" charset="0"/>
              </a:rPr>
              <a:t>Giới</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thiệu</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về</a:t>
            </a:r>
            <a:r>
              <a:rPr lang="en-US" sz="2400" b="1" dirty="0" smtClean="0">
                <a:solidFill>
                  <a:srgbClr val="2006BA"/>
                </a:solidFill>
                <a:latin typeface="Arial" pitchFamily="34" charset="0"/>
                <a:cs typeface="Arial" pitchFamily="34" charset="0"/>
              </a:rPr>
              <a:t> 8086 </a:t>
            </a:r>
            <a:r>
              <a:rPr lang="en-US" sz="2400" b="1" dirty="0" err="1" smtClean="0">
                <a:solidFill>
                  <a:srgbClr val="2006BA"/>
                </a:solidFill>
                <a:latin typeface="Arial" pitchFamily="34" charset="0"/>
                <a:cs typeface="Arial" pitchFamily="34" charset="0"/>
              </a:rPr>
              <a:t>và</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lập</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trình</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hợp</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ngữ</a:t>
            </a:r>
            <a:r>
              <a:rPr lang="en-US" sz="2400" b="1" dirty="0" smtClean="0">
                <a:solidFill>
                  <a:srgbClr val="2006BA"/>
                </a:solidFill>
                <a:latin typeface="Arial" pitchFamily="34" charset="0"/>
                <a:cs typeface="Arial" pitchFamily="34" charset="0"/>
              </a:rPr>
              <a:t/>
            </a:r>
            <a:br>
              <a:rPr lang="en-US" sz="2400" b="1" dirty="0" smtClean="0">
                <a:solidFill>
                  <a:srgbClr val="2006BA"/>
                </a:solidFill>
                <a:latin typeface="Arial" pitchFamily="34" charset="0"/>
                <a:cs typeface="Arial" pitchFamily="34" charset="0"/>
              </a:rPr>
            </a:br>
            <a:r>
              <a:rPr lang="en-US" sz="2400" b="1" dirty="0" smtClean="0">
                <a:solidFill>
                  <a:srgbClr val="2006BA"/>
                </a:solidFill>
                <a:latin typeface="Arial" pitchFamily="34" charset="0"/>
                <a:cs typeface="Arial" pitchFamily="34" charset="0"/>
              </a:rPr>
              <a:t>2. </a:t>
            </a:r>
            <a:r>
              <a:rPr lang="en-US" sz="2400" b="1" dirty="0" err="1" smtClean="0">
                <a:solidFill>
                  <a:srgbClr val="2006BA"/>
                </a:solidFill>
                <a:latin typeface="Arial" pitchFamily="34" charset="0"/>
                <a:cs typeface="Arial" pitchFamily="34" charset="0"/>
              </a:rPr>
              <a:t>Nhập</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xuất</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ký</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tự</a:t>
            </a:r>
            <a:r>
              <a:rPr lang="en-US" sz="2400" b="1" dirty="0" smtClean="0">
                <a:solidFill>
                  <a:srgbClr val="2006BA"/>
                </a:solidFill>
                <a:latin typeface="Arial" pitchFamily="34" charset="0"/>
                <a:cs typeface="Arial" pitchFamily="34" charset="0"/>
              </a:rPr>
              <a:t/>
            </a:r>
            <a:br>
              <a:rPr lang="en-US" sz="2400" b="1" dirty="0" smtClean="0">
                <a:solidFill>
                  <a:srgbClr val="2006BA"/>
                </a:solidFill>
                <a:latin typeface="Arial" pitchFamily="34" charset="0"/>
                <a:cs typeface="Arial" pitchFamily="34" charset="0"/>
              </a:rPr>
            </a:br>
            <a:r>
              <a:rPr lang="en-US" sz="2400" b="1" dirty="0" smtClean="0">
                <a:solidFill>
                  <a:srgbClr val="2006BA"/>
                </a:solidFill>
                <a:latin typeface="Arial" pitchFamily="34" charset="0"/>
                <a:cs typeface="Arial" pitchFamily="34" charset="0"/>
              </a:rPr>
              <a:t>3. </a:t>
            </a:r>
            <a:r>
              <a:rPr lang="en-US" sz="2400" b="1" dirty="0" err="1">
                <a:solidFill>
                  <a:srgbClr val="2006BA"/>
                </a:solidFill>
                <a:latin typeface="Arial" pitchFamily="34" charset="0"/>
                <a:cs typeface="Arial" pitchFamily="34" charset="0"/>
              </a:rPr>
              <a:t>Nhập</a:t>
            </a:r>
            <a:r>
              <a:rPr lang="en-US" sz="2400" b="1" dirty="0">
                <a:solidFill>
                  <a:srgbClr val="2006BA"/>
                </a:solidFill>
                <a:latin typeface="Arial" pitchFamily="34" charset="0"/>
                <a:cs typeface="Arial" pitchFamily="34" charset="0"/>
              </a:rPr>
              <a:t> </a:t>
            </a:r>
            <a:r>
              <a:rPr lang="en-US" sz="2400" b="1" dirty="0" err="1">
                <a:solidFill>
                  <a:srgbClr val="2006BA"/>
                </a:solidFill>
                <a:latin typeface="Arial" pitchFamily="34" charset="0"/>
                <a:cs typeface="Arial" pitchFamily="34" charset="0"/>
              </a:rPr>
              <a:t>xuất</a:t>
            </a:r>
            <a:r>
              <a:rPr lang="en-US" sz="2400" b="1" dirty="0">
                <a:solidFill>
                  <a:srgbClr val="2006BA"/>
                </a:solidFill>
                <a:latin typeface="Arial" pitchFamily="34" charset="0"/>
                <a:cs typeface="Arial" pitchFamily="34" charset="0"/>
              </a:rPr>
              <a:t> </a:t>
            </a:r>
            <a:r>
              <a:rPr lang="en-US" sz="2400" b="1" dirty="0" err="1">
                <a:solidFill>
                  <a:srgbClr val="2006BA"/>
                </a:solidFill>
                <a:latin typeface="Arial" pitchFamily="34" charset="0"/>
                <a:cs typeface="Arial" pitchFamily="34" charset="0"/>
              </a:rPr>
              <a:t>số</a:t>
            </a:r>
            <a:r>
              <a:rPr lang="en-US" sz="2400" b="1" dirty="0">
                <a:solidFill>
                  <a:srgbClr val="2006BA"/>
                </a:solidFill>
                <a:latin typeface="Arial" pitchFamily="34" charset="0"/>
                <a:cs typeface="Arial" pitchFamily="34" charset="0"/>
              </a:rPr>
              <a:t> BIN, HEX, DEC</a:t>
            </a:r>
            <a:r>
              <a:rPr lang="en-US" sz="2400" b="1" dirty="0" smtClean="0">
                <a:solidFill>
                  <a:srgbClr val="2006BA"/>
                </a:solidFill>
                <a:latin typeface="Arial" pitchFamily="34" charset="0"/>
                <a:cs typeface="Arial" pitchFamily="34" charset="0"/>
              </a:rPr>
              <a:t/>
            </a:r>
            <a:br>
              <a:rPr lang="en-US" sz="2400" b="1" dirty="0" smtClean="0">
                <a:solidFill>
                  <a:srgbClr val="2006BA"/>
                </a:solidFill>
                <a:latin typeface="Arial" pitchFamily="34" charset="0"/>
                <a:cs typeface="Arial" pitchFamily="34" charset="0"/>
              </a:rPr>
            </a:br>
            <a:r>
              <a:rPr lang="en-US" sz="2400" b="1" dirty="0" smtClean="0">
                <a:solidFill>
                  <a:srgbClr val="2006BA"/>
                </a:solidFill>
                <a:latin typeface="Arial" pitchFamily="34" charset="0"/>
                <a:cs typeface="Arial" pitchFamily="34" charset="0"/>
              </a:rPr>
              <a:t>4. </a:t>
            </a:r>
            <a:r>
              <a:rPr lang="en-US" sz="2400" b="1" dirty="0" err="1" smtClean="0">
                <a:solidFill>
                  <a:srgbClr val="2006BA"/>
                </a:solidFill>
                <a:latin typeface="Arial" pitchFamily="34" charset="0"/>
                <a:cs typeface="Arial" pitchFamily="34" charset="0"/>
              </a:rPr>
              <a:t>Cấu</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trúc</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rẽ</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nhánh</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vòng</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lặp</a:t>
            </a:r>
            <a:r>
              <a:rPr lang="en-US" sz="2400" b="1" dirty="0" smtClean="0">
                <a:solidFill>
                  <a:srgbClr val="2006BA"/>
                </a:solidFill>
                <a:latin typeface="Arial" pitchFamily="34" charset="0"/>
                <a:cs typeface="Arial" pitchFamily="34" charset="0"/>
              </a:rPr>
              <a:t/>
            </a:r>
            <a:br>
              <a:rPr lang="en-US" sz="2400" b="1" dirty="0" smtClean="0">
                <a:solidFill>
                  <a:srgbClr val="2006BA"/>
                </a:solidFill>
                <a:latin typeface="Arial" pitchFamily="34" charset="0"/>
                <a:cs typeface="Arial" pitchFamily="34" charset="0"/>
              </a:rPr>
            </a:br>
            <a:r>
              <a:rPr lang="en-US" sz="2400" b="1" dirty="0" smtClean="0">
                <a:solidFill>
                  <a:srgbClr val="2006BA"/>
                </a:solidFill>
                <a:latin typeface="Arial" pitchFamily="34" charset="0"/>
                <a:cs typeface="Arial" pitchFamily="34" charset="0"/>
              </a:rPr>
              <a:t>5. </a:t>
            </a:r>
            <a:r>
              <a:rPr lang="en-US" sz="2400" b="1" dirty="0" err="1" smtClean="0">
                <a:solidFill>
                  <a:srgbClr val="2006BA"/>
                </a:solidFill>
                <a:latin typeface="Arial" pitchFamily="34" charset="0"/>
                <a:cs typeface="Arial" pitchFamily="34" charset="0"/>
              </a:rPr>
              <a:t>Xử</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lý</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tập</a:t>
            </a:r>
            <a:r>
              <a:rPr lang="en-US" sz="2400" b="1" dirty="0" smtClean="0">
                <a:solidFill>
                  <a:srgbClr val="2006BA"/>
                </a:solidFill>
                <a:latin typeface="Arial" pitchFamily="34" charset="0"/>
                <a:cs typeface="Arial" pitchFamily="34" charset="0"/>
              </a:rPr>
              <a:t> tin </a:t>
            </a:r>
            <a:br>
              <a:rPr lang="en-US" sz="2400" b="1" dirty="0" smtClean="0">
                <a:solidFill>
                  <a:srgbClr val="2006BA"/>
                </a:solidFill>
                <a:latin typeface="Arial" pitchFamily="34" charset="0"/>
                <a:cs typeface="Arial" pitchFamily="34" charset="0"/>
              </a:rPr>
            </a:br>
            <a:r>
              <a:rPr lang="en-US" sz="2400" b="1" dirty="0" smtClean="0">
                <a:solidFill>
                  <a:srgbClr val="2006BA"/>
                </a:solidFill>
                <a:latin typeface="Arial" pitchFamily="34" charset="0"/>
                <a:cs typeface="Arial" pitchFamily="34" charset="0"/>
              </a:rPr>
              <a:t>6. </a:t>
            </a:r>
            <a:r>
              <a:rPr lang="en-US" sz="2400" b="1" dirty="0" err="1" smtClean="0">
                <a:solidFill>
                  <a:srgbClr val="2006BA"/>
                </a:solidFill>
                <a:latin typeface="Arial" pitchFamily="34" charset="0"/>
                <a:cs typeface="Arial" pitchFamily="34" charset="0"/>
              </a:rPr>
              <a:t>Xử</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lý</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chuỗi</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ký</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tự</a:t>
            </a:r>
            <a:r>
              <a:rPr lang="en-US" sz="2400" b="1" dirty="0" smtClean="0">
                <a:solidFill>
                  <a:srgbClr val="2006BA"/>
                </a:solidFill>
                <a:latin typeface="Arial" pitchFamily="34" charset="0"/>
                <a:cs typeface="Arial" pitchFamily="34" charset="0"/>
              </a:rPr>
              <a:t/>
            </a:r>
            <a:br>
              <a:rPr lang="en-US" sz="2400" b="1" dirty="0" smtClean="0">
                <a:solidFill>
                  <a:srgbClr val="2006BA"/>
                </a:solidFill>
                <a:latin typeface="Arial" pitchFamily="34" charset="0"/>
                <a:cs typeface="Arial" pitchFamily="34" charset="0"/>
              </a:rPr>
            </a:br>
            <a:r>
              <a:rPr lang="en-US" sz="2400" b="1" dirty="0" smtClean="0">
                <a:solidFill>
                  <a:srgbClr val="2006BA"/>
                </a:solidFill>
                <a:latin typeface="Arial" pitchFamily="34" charset="0"/>
                <a:cs typeface="Arial" pitchFamily="34" charset="0"/>
              </a:rPr>
              <a:t>7. </a:t>
            </a:r>
            <a:r>
              <a:rPr lang="en-US" sz="2400" b="1" dirty="0" err="1" smtClean="0">
                <a:solidFill>
                  <a:srgbClr val="2006BA"/>
                </a:solidFill>
                <a:latin typeface="Arial" pitchFamily="34" charset="0"/>
                <a:cs typeface="Arial" pitchFamily="34" charset="0"/>
              </a:rPr>
              <a:t>Các</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bài</a:t>
            </a:r>
            <a:r>
              <a:rPr lang="en-US" sz="2400" b="1" dirty="0" smtClean="0">
                <a:solidFill>
                  <a:srgbClr val="2006BA"/>
                </a:solidFill>
                <a:latin typeface="Arial" pitchFamily="34" charset="0"/>
                <a:cs typeface="Arial" pitchFamily="34" charset="0"/>
              </a:rPr>
              <a:t> </a:t>
            </a:r>
            <a:r>
              <a:rPr lang="en-US" sz="2400" b="1" dirty="0" err="1" smtClean="0">
                <a:solidFill>
                  <a:srgbClr val="2006BA"/>
                </a:solidFill>
                <a:latin typeface="Arial" pitchFamily="34" charset="0"/>
                <a:cs typeface="Arial" pitchFamily="34" charset="0"/>
              </a:rPr>
              <a:t>nâng</a:t>
            </a:r>
            <a:r>
              <a:rPr lang="en-US" sz="2400" b="1" dirty="0" smtClean="0">
                <a:solidFill>
                  <a:srgbClr val="2006BA"/>
                </a:solidFill>
                <a:latin typeface="Arial" pitchFamily="34" charset="0"/>
                <a:cs typeface="Arial" pitchFamily="34" charset="0"/>
              </a:rPr>
              <a:t> </a:t>
            </a:r>
            <a:r>
              <a:rPr lang="en-US" sz="2400" b="1" smtClean="0">
                <a:solidFill>
                  <a:srgbClr val="2006BA"/>
                </a:solidFill>
                <a:latin typeface="Arial" pitchFamily="34" charset="0"/>
                <a:cs typeface="Arial" pitchFamily="34" charset="0"/>
              </a:rPr>
              <a:t>cao</a:t>
            </a:r>
            <a:r>
              <a:rPr lang="en-US" sz="2400" b="1" dirty="0" smtClean="0">
                <a:solidFill>
                  <a:srgbClr val="2006BA"/>
                </a:solidFill>
                <a:latin typeface="Arial" pitchFamily="34" charset="0"/>
                <a:cs typeface="Arial" pitchFamily="34" charset="0"/>
              </a:rPr>
              <a:t/>
            </a:r>
            <a:br>
              <a:rPr lang="en-US" sz="2400" b="1" dirty="0" smtClean="0">
                <a:solidFill>
                  <a:srgbClr val="2006BA"/>
                </a:solidFill>
                <a:latin typeface="Arial" pitchFamily="34" charset="0"/>
                <a:cs typeface="Arial" pitchFamily="34" charset="0"/>
              </a:rPr>
            </a:br>
            <a:endParaRPr lang="en-US" sz="2400" b="1" dirty="0">
              <a:solidFill>
                <a:srgbClr val="2006BA"/>
              </a:solidFill>
              <a:latin typeface="Arial" pitchFamily="34" charset="0"/>
              <a:cs typeface="Arial" pitchFamily="34" charset="0"/>
            </a:endParaRPr>
          </a:p>
        </p:txBody>
      </p:sp>
      <p:sp>
        <p:nvSpPr>
          <p:cNvPr id="3" name="Title 1"/>
          <p:cNvSpPr txBox="1">
            <a:spLocks/>
          </p:cNvSpPr>
          <p:nvPr/>
        </p:nvSpPr>
        <p:spPr>
          <a:xfrm>
            <a:off x="1447800" y="141027"/>
            <a:ext cx="7467600" cy="10019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FF0000"/>
                </a:solidFill>
                <a:latin typeface="Arial" pitchFamily="34" charset="0"/>
                <a:cs typeface="Arial" pitchFamily="34" charset="0"/>
              </a:rPr>
              <a:t>NỘI DUNG</a:t>
            </a:r>
            <a:endParaRPr lang="en-US" sz="36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865922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1" y="1733253"/>
            <a:ext cx="8883888" cy="1485801"/>
          </a:xfrm>
        </p:spPr>
        <p:txBody>
          <a:bodyPr>
            <a:normAutofit fontScale="92500" lnSpcReduction="20000"/>
          </a:bodyPr>
          <a:lstStyle/>
          <a:p>
            <a:pPr algn="just"/>
            <a:r>
              <a:rPr lang="vi-VN" sz="2800" dirty="0" smtClean="0">
                <a:latin typeface="Arial" pitchFamily="34" charset="0"/>
              </a:rPr>
              <a:t>Trong </a:t>
            </a:r>
            <a:r>
              <a:rPr lang="vi-VN" sz="2800" dirty="0">
                <a:latin typeface="Arial" pitchFamily="34" charset="0"/>
              </a:rPr>
              <a:t>chế độ này, địa chỉ </a:t>
            </a:r>
            <a:r>
              <a:rPr lang="vi-VN" sz="2800" dirty="0" smtClean="0">
                <a:latin typeface="Arial" pitchFamily="34" charset="0"/>
              </a:rPr>
              <a:t>được</a:t>
            </a:r>
            <a:r>
              <a:rPr lang="en-US" sz="2800" dirty="0" smtClean="0">
                <a:latin typeface="+mj-lt"/>
              </a:rPr>
              <a:t> </a:t>
            </a:r>
            <a:r>
              <a:rPr lang="en-US" sz="2800" dirty="0" err="1" smtClean="0">
                <a:latin typeface="+mj-lt"/>
              </a:rPr>
              <a:t>tính</a:t>
            </a:r>
            <a:r>
              <a:rPr lang="vi-VN" sz="2800" dirty="0" smtClean="0">
                <a:latin typeface="Arial" pitchFamily="34" charset="0"/>
              </a:rPr>
              <a:t> bằng </a:t>
            </a:r>
            <a:r>
              <a:rPr lang="vi-VN" sz="2800" dirty="0">
                <a:latin typeface="Arial" pitchFamily="34" charset="0"/>
              </a:rPr>
              <a:t>cách </a:t>
            </a:r>
            <a:r>
              <a:rPr lang="en-US" sz="2800" dirty="0" err="1" smtClean="0">
                <a:latin typeface="+mj-lt"/>
              </a:rPr>
              <a:t>cộng</a:t>
            </a:r>
            <a:r>
              <a:rPr lang="en-US" sz="2800" dirty="0" smtClean="0">
                <a:latin typeface="+mj-lt"/>
              </a:rPr>
              <a:t> </a:t>
            </a:r>
            <a:r>
              <a:rPr lang="vi-VN" sz="2800" dirty="0" smtClean="0">
                <a:latin typeface="Arial" pitchFamily="34" charset="0"/>
              </a:rPr>
              <a:t>thêm </a:t>
            </a:r>
            <a:r>
              <a:rPr lang="vi-VN" sz="2800" dirty="0">
                <a:latin typeface="Arial" pitchFamily="34" charset="0"/>
              </a:rPr>
              <a:t>nội dung của thanh ghi cơ sở (bất kỳ một trong BX hoặc BP) vào nội dung của thanh ghi chỉ mục (SI hoặc DI). </a:t>
            </a:r>
            <a:r>
              <a:rPr lang="en-US" sz="2800" dirty="0" err="1" smtClean="0">
                <a:latin typeface="+mj-lt"/>
              </a:rPr>
              <a:t>Thanh</a:t>
            </a:r>
            <a:r>
              <a:rPr lang="en-US" sz="2800" dirty="0" smtClean="0">
                <a:latin typeface="+mj-lt"/>
              </a:rPr>
              <a:t> </a:t>
            </a:r>
            <a:r>
              <a:rPr lang="en-US" sz="2800" dirty="0" err="1" smtClean="0">
                <a:latin typeface="+mj-lt"/>
              </a:rPr>
              <a:t>ghi</a:t>
            </a:r>
            <a:r>
              <a:rPr lang="en-US" sz="2800" dirty="0" smtClean="0">
                <a:latin typeface="+mj-lt"/>
              </a:rPr>
              <a:t> </a:t>
            </a:r>
            <a:r>
              <a:rPr lang="en-US" sz="2800" dirty="0" err="1" smtClean="0">
                <a:latin typeface="+mj-lt"/>
              </a:rPr>
              <a:t>đoạn</a:t>
            </a:r>
            <a:r>
              <a:rPr lang="en-US" sz="2800" dirty="0" smtClean="0">
                <a:latin typeface="+mj-lt"/>
              </a:rPr>
              <a:t> </a:t>
            </a:r>
            <a:r>
              <a:rPr lang="en-US" sz="2800" dirty="0" err="1" smtClean="0">
                <a:latin typeface="+mj-lt"/>
              </a:rPr>
              <a:t>mặc</a:t>
            </a:r>
            <a:r>
              <a:rPr lang="en-US" sz="2800" dirty="0" smtClean="0">
                <a:latin typeface="+mj-lt"/>
              </a:rPr>
              <a:t> </a:t>
            </a:r>
            <a:r>
              <a:rPr lang="en-US" sz="2800" dirty="0" err="1" smtClean="0">
                <a:latin typeface="+mj-lt"/>
              </a:rPr>
              <a:t>định</a:t>
            </a:r>
            <a:r>
              <a:rPr lang="en-US" sz="2800" dirty="0" smtClean="0">
                <a:latin typeface="+mj-lt"/>
              </a:rPr>
              <a:t> </a:t>
            </a:r>
            <a:r>
              <a:rPr lang="en-US" sz="2800" dirty="0" err="1" smtClean="0">
                <a:latin typeface="+mj-lt"/>
              </a:rPr>
              <a:t>là</a:t>
            </a:r>
            <a:r>
              <a:rPr lang="en-US" sz="2800" dirty="0" smtClean="0">
                <a:latin typeface="+mj-lt"/>
              </a:rPr>
              <a:t> </a:t>
            </a:r>
            <a:r>
              <a:rPr lang="vi-VN" sz="2800" dirty="0" smtClean="0">
                <a:latin typeface="Arial" pitchFamily="34" charset="0"/>
              </a:rPr>
              <a:t>DS</a:t>
            </a:r>
            <a:r>
              <a:rPr lang="vi-VN" sz="2800" dirty="0">
                <a:latin typeface="Arial" pitchFamily="34" charset="0"/>
              </a:rPr>
              <a:t>.</a:t>
            </a:r>
            <a:endParaRPr lang="en-US" sz="2600" dirty="0">
              <a:latin typeface="+mj-lt"/>
            </a:endParaRPr>
          </a:p>
        </p:txBody>
      </p:sp>
      <p:sp>
        <p:nvSpPr>
          <p:cNvPr id="4" name="TextBox 3"/>
          <p:cNvSpPr txBox="1"/>
          <p:nvPr/>
        </p:nvSpPr>
        <p:spPr>
          <a:xfrm>
            <a:off x="343279" y="3650988"/>
            <a:ext cx="3094693" cy="584775"/>
          </a:xfrm>
          <a:prstGeom prst="rect">
            <a:avLst/>
          </a:prstGeom>
          <a:noFill/>
        </p:spPr>
        <p:txBody>
          <a:bodyPr wrap="none" rtlCol="0">
            <a:spAutoFit/>
          </a:bodyPr>
          <a:lstStyle/>
          <a:p>
            <a:pPr>
              <a:spcBef>
                <a:spcPts val="851"/>
              </a:spcBef>
              <a:spcAft>
                <a:spcPct val="0"/>
              </a:spcAft>
            </a:pPr>
            <a:r>
              <a:rPr lang="en-IN" altLang="en-US" sz="3200" dirty="0">
                <a:solidFill>
                  <a:srgbClr val="FF0000"/>
                </a:solidFill>
              </a:rPr>
              <a:t>MOV</a:t>
            </a:r>
            <a:r>
              <a:rPr lang="en-IN" altLang="en-US" sz="3200" dirty="0"/>
              <a:t> </a:t>
            </a:r>
            <a:r>
              <a:rPr lang="en-IN" altLang="en-US" sz="3200" dirty="0">
                <a:solidFill>
                  <a:srgbClr val="0000FF"/>
                </a:solidFill>
              </a:rPr>
              <a:t>AX</a:t>
            </a:r>
            <a:r>
              <a:rPr lang="en-IN" altLang="en-US" sz="3200" dirty="0"/>
              <a:t>, [BX] [SI]</a:t>
            </a:r>
          </a:p>
        </p:txBody>
      </p:sp>
      <p:graphicFrame>
        <p:nvGraphicFramePr>
          <p:cNvPr id="5" name="Table 4"/>
          <p:cNvGraphicFramePr>
            <a:graphicFrameLocks noGrp="1"/>
          </p:cNvGraphicFramePr>
          <p:nvPr>
            <p:extLst/>
          </p:nvPr>
        </p:nvGraphicFramePr>
        <p:xfrm>
          <a:off x="3655770" y="3452114"/>
          <a:ext cx="1457748" cy="814427"/>
        </p:xfrm>
        <a:graphic>
          <a:graphicData uri="http://schemas.openxmlformats.org/drawingml/2006/table">
            <a:tbl>
              <a:tblPr firstRow="1" bandRow="1">
                <a:tableStyleId>{5C22544A-7EE6-4342-B048-85BDC9FD1C3A}</a:tableStyleId>
              </a:tblPr>
              <a:tblGrid>
                <a:gridCol w="728874"/>
                <a:gridCol w="728874"/>
              </a:tblGrid>
              <a:tr h="814427">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6" name="TextBox 5"/>
          <p:cNvSpPr txBox="1"/>
          <p:nvPr/>
        </p:nvSpPr>
        <p:spPr>
          <a:xfrm>
            <a:off x="8288110" y="3219054"/>
            <a:ext cx="671979" cy="1385379"/>
          </a:xfrm>
          <a:prstGeom prst="rect">
            <a:avLst/>
          </a:prstGeom>
          <a:noFill/>
        </p:spPr>
        <p:txBody>
          <a:bodyPr wrap="none" rtlCol="0">
            <a:spAutoFit/>
          </a:bodyPr>
          <a:lstStyle/>
          <a:p>
            <a:pPr>
              <a:lnSpc>
                <a:spcPct val="150000"/>
              </a:lnSpc>
            </a:pPr>
            <a:r>
              <a:rPr lang="en-IN" sz="1867" b="1" dirty="0"/>
              <a:t>3000</a:t>
            </a:r>
          </a:p>
          <a:p>
            <a:pPr>
              <a:lnSpc>
                <a:spcPct val="150000"/>
              </a:lnSpc>
            </a:pPr>
            <a:r>
              <a:rPr lang="en-IN" sz="1867" b="1" dirty="0"/>
              <a:t>3001</a:t>
            </a:r>
          </a:p>
          <a:p>
            <a:pPr>
              <a:lnSpc>
                <a:spcPct val="150000"/>
              </a:lnSpc>
            </a:pPr>
            <a:r>
              <a:rPr lang="en-IN" sz="1867" b="1" dirty="0"/>
              <a:t>3002</a:t>
            </a:r>
          </a:p>
        </p:txBody>
      </p:sp>
      <p:graphicFrame>
        <p:nvGraphicFramePr>
          <p:cNvPr id="7" name="Table 6"/>
          <p:cNvGraphicFramePr>
            <a:graphicFrameLocks noGrp="1"/>
          </p:cNvGraphicFramePr>
          <p:nvPr>
            <p:extLst/>
          </p:nvPr>
        </p:nvGraphicFramePr>
        <p:xfrm>
          <a:off x="7348606" y="3219052"/>
          <a:ext cx="910131" cy="2966718"/>
        </p:xfrm>
        <a:graphic>
          <a:graphicData uri="http://schemas.openxmlformats.org/drawingml/2006/table">
            <a:tbl>
              <a:tblPr firstRow="1" bandRow="1">
                <a:tableStyleId>{68D230F3-CF80-4859-8CE7-A43EE81993B5}</a:tableStyleId>
              </a:tblPr>
              <a:tblGrid>
                <a:gridCol w="910131"/>
              </a:tblGrid>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50341913"/>
              </p:ext>
            </p:extLst>
          </p:nvPr>
        </p:nvGraphicFramePr>
        <p:xfrm>
          <a:off x="1946905" y="4928641"/>
          <a:ext cx="1457750" cy="814427"/>
        </p:xfrm>
        <a:graphic>
          <a:graphicData uri="http://schemas.openxmlformats.org/drawingml/2006/table">
            <a:tbl>
              <a:tblPr firstRow="1" bandRow="1">
                <a:tableStyleId>{5C22544A-7EE6-4342-B048-85BDC9FD1C3A}</a:tableStyleId>
              </a:tblPr>
              <a:tblGrid>
                <a:gridCol w="728875"/>
                <a:gridCol w="728875"/>
              </a:tblGrid>
              <a:tr h="814427">
                <a:tc>
                  <a:txBody>
                    <a:bodyPr/>
                    <a:lstStyle/>
                    <a:p>
                      <a:pPr algn="ctr"/>
                      <a:r>
                        <a:rPr lang="en-IN" sz="2800" dirty="0" smtClean="0"/>
                        <a:t>10</a:t>
                      </a:r>
                      <a:endParaRPr lang="en-IN" sz="2800" dirty="0"/>
                    </a:p>
                  </a:txBody>
                  <a:tcPr marT="60960" marB="60960" anchor="ctr"/>
                </a:tc>
                <a:tc>
                  <a:txBody>
                    <a:bodyPr/>
                    <a:lstStyle/>
                    <a:p>
                      <a:pPr algn="ctr"/>
                      <a:r>
                        <a:rPr lang="en-IN" sz="2800" dirty="0" smtClean="0"/>
                        <a:t>00</a:t>
                      </a:r>
                      <a:endParaRPr lang="en-IN" sz="2800" dirty="0"/>
                    </a:p>
                  </a:txBody>
                  <a:tcPr marT="60960" marB="60960" anchor="ctr"/>
                </a:tc>
              </a:tr>
            </a:tbl>
          </a:graphicData>
        </a:graphic>
      </p:graphicFrame>
      <p:sp>
        <p:nvSpPr>
          <p:cNvPr id="9" name="TextBox 8"/>
          <p:cNvSpPr txBox="1"/>
          <p:nvPr/>
        </p:nvSpPr>
        <p:spPr>
          <a:xfrm>
            <a:off x="5258235" y="3501032"/>
            <a:ext cx="559769" cy="502766"/>
          </a:xfrm>
          <a:prstGeom prst="rect">
            <a:avLst/>
          </a:prstGeom>
          <a:noFill/>
        </p:spPr>
        <p:txBody>
          <a:bodyPr wrap="none" rtlCol="0">
            <a:spAutoFit/>
          </a:bodyPr>
          <a:lstStyle/>
          <a:p>
            <a:r>
              <a:rPr lang="en-IN" sz="2667" dirty="0">
                <a:solidFill>
                  <a:srgbClr val="0000FF"/>
                </a:solidFill>
              </a:rPr>
              <a:t>AX</a:t>
            </a:r>
          </a:p>
        </p:txBody>
      </p:sp>
      <p:sp>
        <p:nvSpPr>
          <p:cNvPr id="10" name="TextBox 9"/>
          <p:cNvSpPr txBox="1"/>
          <p:nvPr/>
        </p:nvSpPr>
        <p:spPr>
          <a:xfrm>
            <a:off x="2583811" y="5743067"/>
            <a:ext cx="541174" cy="502766"/>
          </a:xfrm>
          <a:prstGeom prst="rect">
            <a:avLst/>
          </a:prstGeom>
          <a:noFill/>
        </p:spPr>
        <p:txBody>
          <a:bodyPr wrap="none" rtlCol="0">
            <a:spAutoFit/>
          </a:bodyPr>
          <a:lstStyle/>
          <a:p>
            <a:r>
              <a:rPr lang="en-IN" sz="2667" dirty="0"/>
              <a:t>BX</a:t>
            </a:r>
          </a:p>
        </p:txBody>
      </p:sp>
      <p:sp>
        <p:nvSpPr>
          <p:cNvPr id="12" name="TextBox 11"/>
          <p:cNvSpPr txBox="1"/>
          <p:nvPr/>
        </p:nvSpPr>
        <p:spPr>
          <a:xfrm>
            <a:off x="5302333" y="5049031"/>
            <a:ext cx="1572866" cy="584775"/>
          </a:xfrm>
          <a:prstGeom prst="rect">
            <a:avLst/>
          </a:prstGeom>
          <a:noFill/>
        </p:spPr>
        <p:txBody>
          <a:bodyPr wrap="none" rtlCol="0">
            <a:spAutoFit/>
          </a:bodyPr>
          <a:lstStyle/>
          <a:p>
            <a:r>
              <a:rPr lang="en-IN" sz="3200" dirty="0"/>
              <a:t>= 3000H</a:t>
            </a:r>
          </a:p>
        </p:txBody>
      </p:sp>
      <p:graphicFrame>
        <p:nvGraphicFramePr>
          <p:cNvPr id="14" name="Table 13"/>
          <p:cNvGraphicFramePr>
            <a:graphicFrameLocks noGrp="1"/>
          </p:cNvGraphicFramePr>
          <p:nvPr>
            <p:extLst>
              <p:ext uri="{D42A27DB-BD31-4B8C-83A1-F6EECF244321}">
                <p14:modId xmlns:p14="http://schemas.microsoft.com/office/powerpoint/2010/main" val="1813115874"/>
              </p:ext>
            </p:extLst>
          </p:nvPr>
        </p:nvGraphicFramePr>
        <p:xfrm>
          <a:off x="3793323" y="4949594"/>
          <a:ext cx="1457750" cy="814427"/>
        </p:xfrm>
        <a:graphic>
          <a:graphicData uri="http://schemas.openxmlformats.org/drawingml/2006/table">
            <a:tbl>
              <a:tblPr firstRow="1" bandRow="1">
                <a:tableStyleId>{5C22544A-7EE6-4342-B048-85BDC9FD1C3A}</a:tableStyleId>
              </a:tblPr>
              <a:tblGrid>
                <a:gridCol w="728875"/>
                <a:gridCol w="728875"/>
              </a:tblGrid>
              <a:tr h="814427">
                <a:tc>
                  <a:txBody>
                    <a:bodyPr/>
                    <a:lstStyle/>
                    <a:p>
                      <a:pPr algn="ctr"/>
                      <a:r>
                        <a:rPr lang="en-IN" sz="2800" dirty="0" smtClean="0"/>
                        <a:t>20</a:t>
                      </a:r>
                      <a:endParaRPr lang="en-IN" sz="2800" dirty="0"/>
                    </a:p>
                  </a:txBody>
                  <a:tcPr marT="60960" marB="60960" anchor="ctr"/>
                </a:tc>
                <a:tc>
                  <a:txBody>
                    <a:bodyPr/>
                    <a:lstStyle/>
                    <a:p>
                      <a:pPr algn="ctr"/>
                      <a:r>
                        <a:rPr lang="en-IN" sz="2800" dirty="0" smtClean="0"/>
                        <a:t>00</a:t>
                      </a:r>
                      <a:endParaRPr lang="en-IN" sz="2800" dirty="0"/>
                    </a:p>
                  </a:txBody>
                  <a:tcPr marT="60960" marB="60960" anchor="ctr"/>
                </a:tc>
              </a:tr>
            </a:tbl>
          </a:graphicData>
        </a:graphic>
      </p:graphicFrame>
      <p:sp>
        <p:nvSpPr>
          <p:cNvPr id="15" name="TextBox 14"/>
          <p:cNvSpPr txBox="1"/>
          <p:nvPr/>
        </p:nvSpPr>
        <p:spPr>
          <a:xfrm>
            <a:off x="4262022" y="5719961"/>
            <a:ext cx="428322" cy="502766"/>
          </a:xfrm>
          <a:prstGeom prst="rect">
            <a:avLst/>
          </a:prstGeom>
          <a:noFill/>
        </p:spPr>
        <p:txBody>
          <a:bodyPr wrap="none" rtlCol="0">
            <a:spAutoFit/>
          </a:bodyPr>
          <a:lstStyle/>
          <a:p>
            <a:r>
              <a:rPr lang="en-IN" sz="2667" dirty="0"/>
              <a:t>SI</a:t>
            </a:r>
          </a:p>
        </p:txBody>
      </p:sp>
      <p:sp>
        <p:nvSpPr>
          <p:cNvPr id="16" name="TextBox 15"/>
          <p:cNvSpPr txBox="1"/>
          <p:nvPr/>
        </p:nvSpPr>
        <p:spPr>
          <a:xfrm>
            <a:off x="3404655" y="5049031"/>
            <a:ext cx="389850" cy="584775"/>
          </a:xfrm>
          <a:prstGeom prst="rect">
            <a:avLst/>
          </a:prstGeom>
          <a:noFill/>
        </p:spPr>
        <p:txBody>
          <a:bodyPr wrap="none" rtlCol="0">
            <a:spAutoFit/>
          </a:bodyPr>
          <a:lstStyle/>
          <a:p>
            <a:r>
              <a:rPr lang="en-IN" sz="3200" dirty="0"/>
              <a:t>+</a:t>
            </a:r>
          </a:p>
        </p:txBody>
      </p:sp>
      <p:sp>
        <p:nvSpPr>
          <p:cNvPr id="17" name="TextBox 16"/>
          <p:cNvSpPr txBox="1"/>
          <p:nvPr/>
        </p:nvSpPr>
        <p:spPr>
          <a:xfrm>
            <a:off x="7594319" y="3260995"/>
            <a:ext cx="530915" cy="502766"/>
          </a:xfrm>
          <a:prstGeom prst="rect">
            <a:avLst/>
          </a:prstGeom>
          <a:noFill/>
        </p:spPr>
        <p:txBody>
          <a:bodyPr wrap="none" rtlCol="0">
            <a:spAutoFit/>
          </a:bodyPr>
          <a:lstStyle/>
          <a:p>
            <a:r>
              <a:rPr lang="en-IN" sz="2667" b="1" dirty="0"/>
              <a:t>12</a:t>
            </a:r>
          </a:p>
        </p:txBody>
      </p:sp>
      <p:sp>
        <p:nvSpPr>
          <p:cNvPr id="18" name="TextBox 17"/>
          <p:cNvSpPr txBox="1"/>
          <p:nvPr/>
        </p:nvSpPr>
        <p:spPr>
          <a:xfrm>
            <a:off x="7594319" y="3708128"/>
            <a:ext cx="596752" cy="502766"/>
          </a:xfrm>
          <a:prstGeom prst="rect">
            <a:avLst/>
          </a:prstGeom>
          <a:noFill/>
        </p:spPr>
        <p:txBody>
          <a:bodyPr wrap="square" rtlCol="0">
            <a:spAutoFit/>
          </a:bodyPr>
          <a:lstStyle/>
          <a:p>
            <a:r>
              <a:rPr lang="en-IN" sz="2667" b="1" dirty="0"/>
              <a:t>34</a:t>
            </a:r>
          </a:p>
        </p:txBody>
      </p:sp>
      <p:cxnSp>
        <p:nvCxnSpPr>
          <p:cNvPr id="19" name="Straight Connector 18"/>
          <p:cNvCxnSpPr/>
          <p:nvPr/>
        </p:nvCxnSpPr>
        <p:spPr>
          <a:xfrm>
            <a:off x="0" y="1392933"/>
            <a:ext cx="9144000" cy="0"/>
          </a:xfrm>
          <a:prstGeom prst="line">
            <a:avLst/>
          </a:prstGeom>
        </p:spPr>
        <p:style>
          <a:lnRef idx="3">
            <a:schemeClr val="accent3"/>
          </a:lnRef>
          <a:fillRef idx="0">
            <a:schemeClr val="accent3"/>
          </a:fillRef>
          <a:effectRef idx="2">
            <a:schemeClr val="accent3"/>
          </a:effectRef>
          <a:fontRef idx="minor">
            <a:schemeClr val="tx1"/>
          </a:fontRef>
        </p:style>
      </p:cxnSp>
      <p:sp>
        <p:nvSpPr>
          <p:cNvPr id="20" name="TextBox 19"/>
          <p:cNvSpPr txBox="1"/>
          <p:nvPr/>
        </p:nvSpPr>
        <p:spPr>
          <a:xfrm>
            <a:off x="7594319" y="3260995"/>
            <a:ext cx="530915" cy="502766"/>
          </a:xfrm>
          <a:prstGeom prst="rect">
            <a:avLst/>
          </a:prstGeom>
          <a:noFill/>
        </p:spPr>
        <p:txBody>
          <a:bodyPr wrap="none" rtlCol="0">
            <a:spAutoFit/>
          </a:bodyPr>
          <a:lstStyle/>
          <a:p>
            <a:r>
              <a:rPr lang="en-IN" sz="2667" b="1" dirty="0"/>
              <a:t>12</a:t>
            </a:r>
          </a:p>
        </p:txBody>
      </p:sp>
      <p:sp>
        <p:nvSpPr>
          <p:cNvPr id="21" name="TextBox 20"/>
          <p:cNvSpPr txBox="1"/>
          <p:nvPr/>
        </p:nvSpPr>
        <p:spPr>
          <a:xfrm>
            <a:off x="7594319" y="3708128"/>
            <a:ext cx="596752" cy="502766"/>
          </a:xfrm>
          <a:prstGeom prst="rect">
            <a:avLst/>
          </a:prstGeom>
          <a:noFill/>
        </p:spPr>
        <p:txBody>
          <a:bodyPr wrap="square" rtlCol="0">
            <a:spAutoFit/>
          </a:bodyPr>
          <a:lstStyle/>
          <a:p>
            <a:r>
              <a:rPr lang="en-IN" sz="2667" b="1" dirty="0"/>
              <a:t>34</a:t>
            </a:r>
          </a:p>
        </p:txBody>
      </p:sp>
      <p:sp>
        <p:nvSpPr>
          <p:cNvPr id="22" name="Title 1"/>
          <p:cNvSpPr txBox="1">
            <a:spLocks/>
          </p:cNvSpPr>
          <p:nvPr/>
        </p:nvSpPr>
        <p:spPr>
          <a:xfrm>
            <a:off x="76201" y="1371601"/>
            <a:ext cx="6553199"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7. </a:t>
            </a:r>
            <a:r>
              <a:rPr lang="en-US" sz="3000" b="1" dirty="0"/>
              <a:t>Base plus index addressing </a:t>
            </a:r>
            <a:r>
              <a:rPr lang="en-US" sz="3000" b="1" dirty="0" smtClean="0"/>
              <a:t>mode</a:t>
            </a:r>
            <a:endParaRPr lang="en-US" sz="3000" b="1" dirty="0"/>
          </a:p>
        </p:txBody>
      </p:sp>
      <p:sp>
        <p:nvSpPr>
          <p:cNvPr id="24"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162925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1.85185E-6 L -0.33073 0.04136 " pathEditMode="relative" rAng="0" ptsTypes="AA">
                                      <p:cBhvr>
                                        <p:cTn id="6" dur="2000" fill="hold"/>
                                        <p:tgtEl>
                                          <p:spTgt spid="17"/>
                                        </p:tgtEl>
                                        <p:attrNameLst>
                                          <p:attrName>ppt_x</p:attrName>
                                          <p:attrName>ppt_y</p:attrName>
                                        </p:attrNameLst>
                                      </p:cBhvr>
                                      <p:rCtr x="-16545" y="2068"/>
                                    </p:animMotion>
                                  </p:childTnLst>
                                </p:cTn>
                              </p:par>
                              <p:par>
                                <p:cTn id="7" presetID="42" presetClass="path" presetSubtype="0" accel="50000" decel="50000" fill="hold" grpId="0" nodeType="withEffect">
                                  <p:stCondLst>
                                    <p:cond delay="0"/>
                                  </p:stCondLst>
                                  <p:childTnLst>
                                    <p:animMotion origin="layout" path="M 4.16667E-6 -3.95062E-6 L -0.42257 -0.02222 " pathEditMode="relative" rAng="0" ptsTypes="AA">
                                      <p:cBhvr>
                                        <p:cTn id="8" dur="2000" fill="hold"/>
                                        <p:tgtEl>
                                          <p:spTgt spid="18"/>
                                        </p:tgtEl>
                                        <p:attrNameLst>
                                          <p:attrName>ppt_x</p:attrName>
                                          <p:attrName>ppt_y</p:attrName>
                                        </p:attrNameLst>
                                      </p:cBhvr>
                                      <p:rCtr x="-21128"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831225"/>
            <a:ext cx="8804937" cy="1292975"/>
          </a:xfrm>
        </p:spPr>
        <p:txBody>
          <a:bodyPr>
            <a:normAutofit fontScale="85000" lnSpcReduction="20000"/>
          </a:bodyPr>
          <a:lstStyle/>
          <a:p>
            <a:pPr algn="just"/>
            <a:r>
              <a:rPr lang="en-US" sz="2800" dirty="0" smtClean="0">
                <a:latin typeface="Arial" pitchFamily="34" charset="0"/>
                <a:cs typeface="Arial" pitchFamily="34" charset="0"/>
              </a:rPr>
              <a:t>Đ</a:t>
            </a:r>
            <a:r>
              <a:rPr lang="vi-VN" sz="2800" dirty="0" smtClean="0">
                <a:latin typeface="Arial" pitchFamily="34" charset="0"/>
                <a:cs typeface="Arial" pitchFamily="34" charset="0"/>
              </a:rPr>
              <a:t>ịa </a:t>
            </a:r>
            <a:r>
              <a:rPr lang="vi-VN" sz="2800" dirty="0">
                <a:latin typeface="Arial" pitchFamily="34" charset="0"/>
                <a:cs typeface="Arial" pitchFamily="34" charset="0"/>
              </a:rPr>
              <a:t>chỉ </a:t>
            </a:r>
            <a:r>
              <a:rPr lang="vi-VN" sz="2800" dirty="0" smtClean="0">
                <a:latin typeface="Arial" pitchFamily="34" charset="0"/>
                <a:cs typeface="Arial" pitchFamily="34" charset="0"/>
              </a:rPr>
              <a:t>được </a:t>
            </a:r>
            <a:r>
              <a:rPr lang="en-US" sz="2800" dirty="0" err="1" smtClean="0">
                <a:latin typeface="Arial" pitchFamily="34" charset="0"/>
                <a:cs typeface="Arial" pitchFamily="34" charset="0"/>
              </a:rPr>
              <a:t>tính</a:t>
            </a:r>
            <a:r>
              <a:rPr lang="en-US" sz="2800" dirty="0" smtClean="0">
                <a:latin typeface="Arial" pitchFamily="34" charset="0"/>
                <a:cs typeface="Arial" pitchFamily="34" charset="0"/>
              </a:rPr>
              <a:t> </a:t>
            </a:r>
            <a:r>
              <a:rPr lang="vi-VN" sz="2800" dirty="0" smtClean="0">
                <a:latin typeface="Arial" pitchFamily="34" charset="0"/>
                <a:cs typeface="Arial" pitchFamily="34" charset="0"/>
              </a:rPr>
              <a:t>bằng </a:t>
            </a:r>
            <a:r>
              <a:rPr lang="vi-VN" sz="2800" dirty="0">
                <a:latin typeface="Arial" pitchFamily="34" charset="0"/>
                <a:cs typeface="Arial" pitchFamily="34" charset="0"/>
              </a:rPr>
              <a:t>cách thêm dịch chuyển 8 hoặc 16 bit với tổng số nội dung của bất kỳ một trong các thanh ghi cơ sở (BX hoặc BP) và bất kỳ một trong các thanh ghi chỉ </a:t>
            </a:r>
            <a:r>
              <a:rPr lang="en-US" sz="2800" dirty="0" err="1" smtClean="0">
                <a:latin typeface="Arial" pitchFamily="34" charset="0"/>
                <a:cs typeface="Arial" pitchFamily="34" charset="0"/>
              </a:rPr>
              <a:t>số</a:t>
            </a:r>
            <a:r>
              <a:rPr lang="vi-VN" sz="2800" dirty="0" smtClean="0">
                <a:latin typeface="Arial" pitchFamily="34" charset="0"/>
                <a:cs typeface="Arial" pitchFamily="34" charset="0"/>
              </a:rPr>
              <a:t>, </a:t>
            </a:r>
            <a:r>
              <a:rPr lang="vi-VN" sz="2800" dirty="0">
                <a:latin typeface="Arial" pitchFamily="34" charset="0"/>
                <a:cs typeface="Arial" pitchFamily="34" charset="0"/>
              </a:rPr>
              <a:t>trong một </a:t>
            </a:r>
            <a:r>
              <a:rPr lang="en-US" sz="2800" dirty="0" err="1" smtClean="0">
                <a:latin typeface="Arial" pitchFamily="34" charset="0"/>
                <a:cs typeface="Arial" pitchFamily="34" charset="0"/>
              </a:rPr>
              <a:t>thanh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ghi</a:t>
            </a:r>
            <a:r>
              <a:rPr lang="vi-VN" sz="2800" dirty="0" smtClean="0">
                <a:latin typeface="Arial" pitchFamily="34" charset="0"/>
                <a:cs typeface="Arial" pitchFamily="34" charset="0"/>
              </a:rPr>
              <a:t> </a:t>
            </a:r>
            <a:r>
              <a:rPr lang="vi-VN" sz="2800" dirty="0">
                <a:latin typeface="Arial" pitchFamily="34" charset="0"/>
                <a:cs typeface="Arial" pitchFamily="34" charset="0"/>
              </a:rPr>
              <a:t>đoạn mặc định.</a:t>
            </a:r>
            <a:endParaRPr lang="en-US" sz="2667" dirty="0">
              <a:latin typeface="Arial" pitchFamily="34" charset="0"/>
              <a:cs typeface="Arial" pitchFamily="34" charset="0"/>
            </a:endParaRPr>
          </a:p>
        </p:txBody>
      </p:sp>
      <p:sp>
        <p:nvSpPr>
          <p:cNvPr id="4" name="TextBox 3"/>
          <p:cNvSpPr txBox="1"/>
          <p:nvPr/>
        </p:nvSpPr>
        <p:spPr>
          <a:xfrm>
            <a:off x="76200" y="3534518"/>
            <a:ext cx="3582006" cy="584775"/>
          </a:xfrm>
          <a:prstGeom prst="rect">
            <a:avLst/>
          </a:prstGeom>
          <a:noFill/>
        </p:spPr>
        <p:txBody>
          <a:bodyPr wrap="none" rtlCol="0">
            <a:spAutoFit/>
          </a:bodyPr>
          <a:lstStyle/>
          <a:p>
            <a:pPr>
              <a:spcBef>
                <a:spcPts val="851"/>
              </a:spcBef>
              <a:spcAft>
                <a:spcPct val="0"/>
              </a:spcAft>
            </a:pPr>
            <a:r>
              <a:rPr lang="en-IN" altLang="en-US" sz="3200" dirty="0">
                <a:solidFill>
                  <a:srgbClr val="FF0000"/>
                </a:solidFill>
              </a:rPr>
              <a:t>MOV</a:t>
            </a:r>
            <a:r>
              <a:rPr lang="en-IN" altLang="en-US" sz="3200" dirty="0"/>
              <a:t> </a:t>
            </a:r>
            <a:r>
              <a:rPr lang="en-IN" altLang="en-US" sz="3200" dirty="0">
                <a:solidFill>
                  <a:srgbClr val="0000FF"/>
                </a:solidFill>
              </a:rPr>
              <a:t>AX</a:t>
            </a:r>
            <a:r>
              <a:rPr lang="en-IN" altLang="en-US" sz="3200" dirty="0"/>
              <a:t>,50H[BX][SI]</a:t>
            </a:r>
          </a:p>
        </p:txBody>
      </p:sp>
      <p:graphicFrame>
        <p:nvGraphicFramePr>
          <p:cNvPr id="5" name="Table 4"/>
          <p:cNvGraphicFramePr>
            <a:graphicFrameLocks noGrp="1"/>
          </p:cNvGraphicFramePr>
          <p:nvPr>
            <p:extLst/>
          </p:nvPr>
        </p:nvGraphicFramePr>
        <p:xfrm>
          <a:off x="3653019" y="3435081"/>
          <a:ext cx="1457748" cy="814427"/>
        </p:xfrm>
        <a:graphic>
          <a:graphicData uri="http://schemas.openxmlformats.org/drawingml/2006/table">
            <a:tbl>
              <a:tblPr firstRow="1" bandRow="1">
                <a:tableStyleId>{5C22544A-7EE6-4342-B048-85BDC9FD1C3A}</a:tableStyleId>
              </a:tblPr>
              <a:tblGrid>
                <a:gridCol w="728874"/>
                <a:gridCol w="728874"/>
              </a:tblGrid>
              <a:tr h="814427">
                <a:tc>
                  <a:txBody>
                    <a:bodyPr/>
                    <a:lstStyle/>
                    <a:p>
                      <a:endParaRPr lang="en-IN" sz="2400" dirty="0"/>
                    </a:p>
                  </a:txBody>
                  <a:tcPr marT="60960" marB="60960"/>
                </a:tc>
                <a:tc>
                  <a:txBody>
                    <a:bodyPr/>
                    <a:lstStyle/>
                    <a:p>
                      <a:endParaRPr lang="en-IN" sz="2400" dirty="0"/>
                    </a:p>
                  </a:txBody>
                  <a:tcPr marT="60960" marB="60960"/>
                </a:tc>
              </a:tr>
            </a:tbl>
          </a:graphicData>
        </a:graphic>
      </p:graphicFrame>
      <p:sp>
        <p:nvSpPr>
          <p:cNvPr id="6" name="TextBox 5"/>
          <p:cNvSpPr txBox="1"/>
          <p:nvPr/>
        </p:nvSpPr>
        <p:spPr>
          <a:xfrm>
            <a:off x="8285359" y="3202020"/>
            <a:ext cx="671979" cy="1385379"/>
          </a:xfrm>
          <a:prstGeom prst="rect">
            <a:avLst/>
          </a:prstGeom>
          <a:noFill/>
        </p:spPr>
        <p:txBody>
          <a:bodyPr wrap="none" rtlCol="0">
            <a:spAutoFit/>
          </a:bodyPr>
          <a:lstStyle/>
          <a:p>
            <a:pPr>
              <a:lnSpc>
                <a:spcPct val="150000"/>
              </a:lnSpc>
            </a:pPr>
            <a:r>
              <a:rPr lang="en-IN" sz="1867" b="1" dirty="0"/>
              <a:t>3050</a:t>
            </a:r>
          </a:p>
          <a:p>
            <a:pPr>
              <a:lnSpc>
                <a:spcPct val="150000"/>
              </a:lnSpc>
            </a:pPr>
            <a:r>
              <a:rPr lang="en-IN" sz="1867" b="1" dirty="0"/>
              <a:t>3051</a:t>
            </a:r>
          </a:p>
          <a:p>
            <a:pPr>
              <a:lnSpc>
                <a:spcPct val="150000"/>
              </a:lnSpc>
            </a:pPr>
            <a:r>
              <a:rPr lang="en-IN" sz="1867" b="1" dirty="0"/>
              <a:t>3052</a:t>
            </a:r>
          </a:p>
        </p:txBody>
      </p:sp>
      <p:graphicFrame>
        <p:nvGraphicFramePr>
          <p:cNvPr id="7" name="Table 6"/>
          <p:cNvGraphicFramePr>
            <a:graphicFrameLocks noGrp="1"/>
          </p:cNvGraphicFramePr>
          <p:nvPr>
            <p:extLst/>
          </p:nvPr>
        </p:nvGraphicFramePr>
        <p:xfrm>
          <a:off x="7345855" y="3202019"/>
          <a:ext cx="910131" cy="2966718"/>
        </p:xfrm>
        <a:graphic>
          <a:graphicData uri="http://schemas.openxmlformats.org/drawingml/2006/table">
            <a:tbl>
              <a:tblPr firstRow="1" bandRow="1">
                <a:tableStyleId>{68D230F3-CF80-4859-8CE7-A43EE81993B5}</a:tableStyleId>
              </a:tblPr>
              <a:tblGrid>
                <a:gridCol w="910131"/>
              </a:tblGrid>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pPr algn="ctr"/>
                      <a:endParaRPr lang="en-IN" sz="2400" b="1"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94453">
                <a:tc>
                  <a:txBody>
                    <a:bodyPr/>
                    <a:lstStyle/>
                    <a:p>
                      <a:endParaRPr lang="en-IN"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01937859"/>
              </p:ext>
            </p:extLst>
          </p:nvPr>
        </p:nvGraphicFramePr>
        <p:xfrm>
          <a:off x="1944154" y="4911608"/>
          <a:ext cx="1457750" cy="814427"/>
        </p:xfrm>
        <a:graphic>
          <a:graphicData uri="http://schemas.openxmlformats.org/drawingml/2006/table">
            <a:tbl>
              <a:tblPr firstRow="1" bandRow="1">
                <a:tableStyleId>{5C22544A-7EE6-4342-B048-85BDC9FD1C3A}</a:tableStyleId>
              </a:tblPr>
              <a:tblGrid>
                <a:gridCol w="728875"/>
                <a:gridCol w="728875"/>
              </a:tblGrid>
              <a:tr h="814427">
                <a:tc>
                  <a:txBody>
                    <a:bodyPr/>
                    <a:lstStyle/>
                    <a:p>
                      <a:pPr algn="ctr"/>
                      <a:r>
                        <a:rPr lang="en-IN" sz="2800" dirty="0" smtClean="0"/>
                        <a:t>10</a:t>
                      </a:r>
                      <a:endParaRPr lang="en-IN" sz="2800" dirty="0"/>
                    </a:p>
                  </a:txBody>
                  <a:tcPr marT="60960" marB="60960" anchor="ctr"/>
                </a:tc>
                <a:tc>
                  <a:txBody>
                    <a:bodyPr/>
                    <a:lstStyle/>
                    <a:p>
                      <a:pPr algn="ctr"/>
                      <a:r>
                        <a:rPr lang="en-IN" sz="2800" dirty="0" smtClean="0"/>
                        <a:t>00</a:t>
                      </a:r>
                      <a:endParaRPr lang="en-IN" sz="2800" dirty="0"/>
                    </a:p>
                  </a:txBody>
                  <a:tcPr marT="60960" marB="60960" anchor="ctr"/>
                </a:tc>
              </a:tr>
            </a:tbl>
          </a:graphicData>
        </a:graphic>
      </p:graphicFrame>
      <p:sp>
        <p:nvSpPr>
          <p:cNvPr id="9" name="TextBox 8"/>
          <p:cNvSpPr txBox="1"/>
          <p:nvPr/>
        </p:nvSpPr>
        <p:spPr>
          <a:xfrm>
            <a:off x="5255484" y="3483999"/>
            <a:ext cx="559769" cy="502766"/>
          </a:xfrm>
          <a:prstGeom prst="rect">
            <a:avLst/>
          </a:prstGeom>
          <a:noFill/>
        </p:spPr>
        <p:txBody>
          <a:bodyPr wrap="none" rtlCol="0">
            <a:spAutoFit/>
          </a:bodyPr>
          <a:lstStyle/>
          <a:p>
            <a:r>
              <a:rPr lang="en-IN" sz="2667" dirty="0">
                <a:solidFill>
                  <a:srgbClr val="0000FF"/>
                </a:solidFill>
              </a:rPr>
              <a:t>AX</a:t>
            </a:r>
          </a:p>
        </p:txBody>
      </p:sp>
      <p:sp>
        <p:nvSpPr>
          <p:cNvPr id="10" name="TextBox 9"/>
          <p:cNvSpPr txBox="1"/>
          <p:nvPr/>
        </p:nvSpPr>
        <p:spPr>
          <a:xfrm>
            <a:off x="2581060" y="5726033"/>
            <a:ext cx="541174" cy="502766"/>
          </a:xfrm>
          <a:prstGeom prst="rect">
            <a:avLst/>
          </a:prstGeom>
          <a:noFill/>
        </p:spPr>
        <p:txBody>
          <a:bodyPr wrap="none" rtlCol="0">
            <a:spAutoFit/>
          </a:bodyPr>
          <a:lstStyle/>
          <a:p>
            <a:r>
              <a:rPr lang="en-IN" sz="2667" dirty="0"/>
              <a:t>BX</a:t>
            </a:r>
          </a:p>
        </p:txBody>
      </p:sp>
      <p:sp>
        <p:nvSpPr>
          <p:cNvPr id="11" name="TextBox 10"/>
          <p:cNvSpPr txBox="1"/>
          <p:nvPr/>
        </p:nvSpPr>
        <p:spPr>
          <a:xfrm>
            <a:off x="5299582" y="5031998"/>
            <a:ext cx="1572866" cy="584775"/>
          </a:xfrm>
          <a:prstGeom prst="rect">
            <a:avLst/>
          </a:prstGeom>
          <a:noFill/>
        </p:spPr>
        <p:txBody>
          <a:bodyPr wrap="none" rtlCol="0">
            <a:spAutoFit/>
          </a:bodyPr>
          <a:lstStyle/>
          <a:p>
            <a:r>
              <a:rPr lang="en-IN" sz="3200" dirty="0"/>
              <a:t>= 3050H</a:t>
            </a:r>
          </a:p>
        </p:txBody>
      </p:sp>
      <p:graphicFrame>
        <p:nvGraphicFramePr>
          <p:cNvPr id="13" name="Table 12"/>
          <p:cNvGraphicFramePr>
            <a:graphicFrameLocks noGrp="1"/>
          </p:cNvGraphicFramePr>
          <p:nvPr>
            <p:extLst>
              <p:ext uri="{D42A27DB-BD31-4B8C-83A1-F6EECF244321}">
                <p14:modId xmlns:p14="http://schemas.microsoft.com/office/powerpoint/2010/main" val="4262376009"/>
              </p:ext>
            </p:extLst>
          </p:nvPr>
        </p:nvGraphicFramePr>
        <p:xfrm>
          <a:off x="3790572" y="4932561"/>
          <a:ext cx="1457750" cy="814427"/>
        </p:xfrm>
        <a:graphic>
          <a:graphicData uri="http://schemas.openxmlformats.org/drawingml/2006/table">
            <a:tbl>
              <a:tblPr firstRow="1" bandRow="1">
                <a:tableStyleId>{5C22544A-7EE6-4342-B048-85BDC9FD1C3A}</a:tableStyleId>
              </a:tblPr>
              <a:tblGrid>
                <a:gridCol w="728875"/>
                <a:gridCol w="728875"/>
              </a:tblGrid>
              <a:tr h="814427">
                <a:tc>
                  <a:txBody>
                    <a:bodyPr/>
                    <a:lstStyle/>
                    <a:p>
                      <a:pPr algn="ctr"/>
                      <a:r>
                        <a:rPr lang="en-IN" sz="2800" dirty="0" smtClean="0"/>
                        <a:t>20</a:t>
                      </a:r>
                      <a:endParaRPr lang="en-IN" sz="2800" dirty="0"/>
                    </a:p>
                  </a:txBody>
                  <a:tcPr marT="60960" marB="60960" anchor="ctr"/>
                </a:tc>
                <a:tc>
                  <a:txBody>
                    <a:bodyPr/>
                    <a:lstStyle/>
                    <a:p>
                      <a:pPr algn="ctr"/>
                      <a:r>
                        <a:rPr lang="en-IN" sz="2800" dirty="0" smtClean="0"/>
                        <a:t>00</a:t>
                      </a:r>
                      <a:endParaRPr lang="en-IN" sz="2800" dirty="0"/>
                    </a:p>
                  </a:txBody>
                  <a:tcPr marT="60960" marB="60960" anchor="ctr"/>
                </a:tc>
              </a:tr>
            </a:tbl>
          </a:graphicData>
        </a:graphic>
      </p:graphicFrame>
      <p:sp>
        <p:nvSpPr>
          <p:cNvPr id="14" name="TextBox 13"/>
          <p:cNvSpPr txBox="1"/>
          <p:nvPr/>
        </p:nvSpPr>
        <p:spPr>
          <a:xfrm>
            <a:off x="4259271" y="5702928"/>
            <a:ext cx="428322" cy="502766"/>
          </a:xfrm>
          <a:prstGeom prst="rect">
            <a:avLst/>
          </a:prstGeom>
          <a:noFill/>
        </p:spPr>
        <p:txBody>
          <a:bodyPr wrap="none" rtlCol="0">
            <a:spAutoFit/>
          </a:bodyPr>
          <a:lstStyle/>
          <a:p>
            <a:r>
              <a:rPr lang="en-IN" sz="2667" dirty="0"/>
              <a:t>SI</a:t>
            </a:r>
          </a:p>
        </p:txBody>
      </p:sp>
      <p:sp>
        <p:nvSpPr>
          <p:cNvPr id="15" name="TextBox 14"/>
          <p:cNvSpPr txBox="1"/>
          <p:nvPr/>
        </p:nvSpPr>
        <p:spPr>
          <a:xfrm>
            <a:off x="7591568" y="3243961"/>
            <a:ext cx="530915" cy="502766"/>
          </a:xfrm>
          <a:prstGeom prst="rect">
            <a:avLst/>
          </a:prstGeom>
          <a:noFill/>
        </p:spPr>
        <p:txBody>
          <a:bodyPr wrap="none" rtlCol="0">
            <a:spAutoFit/>
          </a:bodyPr>
          <a:lstStyle/>
          <a:p>
            <a:r>
              <a:rPr lang="en-IN" sz="2667" dirty="0"/>
              <a:t>12</a:t>
            </a:r>
          </a:p>
        </p:txBody>
      </p:sp>
      <p:sp>
        <p:nvSpPr>
          <p:cNvPr id="16" name="TextBox 15"/>
          <p:cNvSpPr txBox="1"/>
          <p:nvPr/>
        </p:nvSpPr>
        <p:spPr>
          <a:xfrm>
            <a:off x="906168" y="5031997"/>
            <a:ext cx="1096775" cy="553998"/>
          </a:xfrm>
          <a:prstGeom prst="rect">
            <a:avLst/>
          </a:prstGeom>
          <a:noFill/>
        </p:spPr>
        <p:txBody>
          <a:bodyPr wrap="none" rtlCol="0">
            <a:spAutoFit/>
          </a:bodyPr>
          <a:lstStyle/>
          <a:p>
            <a:r>
              <a:rPr lang="en-IN" sz="3000" b="1" dirty="0"/>
              <a:t>50H +</a:t>
            </a:r>
          </a:p>
        </p:txBody>
      </p:sp>
      <p:sp>
        <p:nvSpPr>
          <p:cNvPr id="17" name="TextBox 16"/>
          <p:cNvSpPr txBox="1"/>
          <p:nvPr/>
        </p:nvSpPr>
        <p:spPr>
          <a:xfrm>
            <a:off x="7591568" y="3691095"/>
            <a:ext cx="596752" cy="502766"/>
          </a:xfrm>
          <a:prstGeom prst="rect">
            <a:avLst/>
          </a:prstGeom>
          <a:noFill/>
        </p:spPr>
        <p:txBody>
          <a:bodyPr wrap="square" rtlCol="0">
            <a:spAutoFit/>
          </a:bodyPr>
          <a:lstStyle/>
          <a:p>
            <a:r>
              <a:rPr lang="en-IN" sz="2667" dirty="0"/>
              <a:t>34</a:t>
            </a:r>
          </a:p>
        </p:txBody>
      </p:sp>
      <p:cxnSp>
        <p:nvCxnSpPr>
          <p:cNvPr id="18" name="Straight Connector 17"/>
          <p:cNvCxnSpPr/>
          <p:nvPr/>
        </p:nvCxnSpPr>
        <p:spPr>
          <a:xfrm>
            <a:off x="0" y="1392933"/>
            <a:ext cx="9144000" cy="0"/>
          </a:xfrm>
          <a:prstGeom prst="line">
            <a:avLst/>
          </a:prstGeom>
        </p:spPr>
        <p:style>
          <a:lnRef idx="3">
            <a:schemeClr val="accent3"/>
          </a:lnRef>
          <a:fillRef idx="0">
            <a:schemeClr val="accent3"/>
          </a:fillRef>
          <a:effectRef idx="2">
            <a:schemeClr val="accent3"/>
          </a:effectRef>
          <a:fontRef idx="minor">
            <a:schemeClr val="tx1"/>
          </a:fontRef>
        </p:style>
      </p:cxnSp>
      <p:sp>
        <p:nvSpPr>
          <p:cNvPr id="19" name="TextBox 18"/>
          <p:cNvSpPr txBox="1"/>
          <p:nvPr/>
        </p:nvSpPr>
        <p:spPr>
          <a:xfrm>
            <a:off x="7591568" y="3243961"/>
            <a:ext cx="530915" cy="502766"/>
          </a:xfrm>
          <a:prstGeom prst="rect">
            <a:avLst/>
          </a:prstGeom>
          <a:noFill/>
        </p:spPr>
        <p:txBody>
          <a:bodyPr wrap="none" rtlCol="0">
            <a:spAutoFit/>
          </a:bodyPr>
          <a:lstStyle/>
          <a:p>
            <a:r>
              <a:rPr lang="en-IN" sz="2667" dirty="0"/>
              <a:t>12</a:t>
            </a:r>
          </a:p>
        </p:txBody>
      </p:sp>
      <p:sp>
        <p:nvSpPr>
          <p:cNvPr id="20" name="TextBox 19"/>
          <p:cNvSpPr txBox="1"/>
          <p:nvPr/>
        </p:nvSpPr>
        <p:spPr>
          <a:xfrm>
            <a:off x="7591568" y="3691095"/>
            <a:ext cx="596752" cy="502766"/>
          </a:xfrm>
          <a:prstGeom prst="rect">
            <a:avLst/>
          </a:prstGeom>
          <a:noFill/>
        </p:spPr>
        <p:txBody>
          <a:bodyPr wrap="square" rtlCol="0">
            <a:spAutoFit/>
          </a:bodyPr>
          <a:lstStyle/>
          <a:p>
            <a:r>
              <a:rPr lang="en-IN" sz="2667" dirty="0"/>
              <a:t>34</a:t>
            </a:r>
          </a:p>
        </p:txBody>
      </p:sp>
      <p:sp>
        <p:nvSpPr>
          <p:cNvPr id="21" name="Title 1"/>
          <p:cNvSpPr txBox="1">
            <a:spLocks/>
          </p:cNvSpPr>
          <p:nvPr/>
        </p:nvSpPr>
        <p:spPr>
          <a:xfrm>
            <a:off x="76201" y="1371601"/>
            <a:ext cx="8881137"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7</a:t>
            </a:r>
            <a:r>
              <a:rPr lang="en-US" sz="3000" b="1" dirty="0"/>
              <a:t>. Base relative plus index addressing </a:t>
            </a:r>
            <a:r>
              <a:rPr lang="en-US" sz="3000" b="1" dirty="0" smtClean="0"/>
              <a:t>mode</a:t>
            </a:r>
            <a:endParaRPr lang="en-US" sz="3000" b="1" dirty="0"/>
          </a:p>
        </p:txBody>
      </p:sp>
      <p:sp>
        <p:nvSpPr>
          <p:cNvPr id="23"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115836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7.40741E-7 L -0.33073 0.04144 " pathEditMode="relative" rAng="0" ptsTypes="AA">
                                      <p:cBhvr>
                                        <p:cTn id="6" dur="2000" fill="hold"/>
                                        <p:tgtEl>
                                          <p:spTgt spid="15"/>
                                        </p:tgtEl>
                                        <p:attrNameLst>
                                          <p:attrName>ppt_x</p:attrName>
                                          <p:attrName>ppt_y</p:attrName>
                                        </p:attrNameLst>
                                      </p:cBhvr>
                                      <p:rCtr x="-16536" y="2060"/>
                                    </p:animMotion>
                                  </p:childTnLst>
                                </p:cTn>
                              </p:par>
                              <p:par>
                                <p:cTn id="7" presetID="42" presetClass="path" presetSubtype="0" accel="50000" decel="50000" fill="hold" grpId="0" nodeType="withEffect">
                                  <p:stCondLst>
                                    <p:cond delay="0"/>
                                  </p:stCondLst>
                                  <p:childTnLst>
                                    <p:animMotion origin="layout" path="M 4.16667E-6 -3.95062E-6 L -0.42257 -0.02222 " pathEditMode="relative" rAng="0" ptsTypes="AA">
                                      <p:cBhvr>
                                        <p:cTn id="8" dur="2000" fill="hold"/>
                                        <p:tgtEl>
                                          <p:spTgt spid="17"/>
                                        </p:tgtEl>
                                        <p:attrNameLst>
                                          <p:attrName>ppt_x</p:attrName>
                                          <p:attrName>ppt_y</p:attrName>
                                        </p:attrNameLst>
                                      </p:cBhvr>
                                      <p:rCtr x="-21128"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76201" y="1371601"/>
            <a:ext cx="8881137" cy="457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t>7</a:t>
            </a:r>
            <a:r>
              <a:rPr lang="en-US" sz="3000" b="1" dirty="0"/>
              <a:t>. Base relative plus index addressing </a:t>
            </a:r>
            <a:r>
              <a:rPr lang="en-US" sz="3000" b="1" dirty="0" smtClean="0"/>
              <a:t>mode</a:t>
            </a:r>
            <a:endParaRPr lang="en-US" sz="3000" b="1" dirty="0"/>
          </a:p>
        </p:txBody>
      </p:sp>
      <p:pic>
        <p:nvPicPr>
          <p:cNvPr id="22" name="Picture 2" descr="https://image1.slideserve.com/3196488/slide16-l.jpg"/>
          <p:cNvPicPr>
            <a:picLocks noChangeAspect="1" noChangeArrowheads="1"/>
          </p:cNvPicPr>
          <p:nvPr/>
        </p:nvPicPr>
        <p:blipFill rotWithShape="1">
          <a:blip r:embed="rId3">
            <a:extLst>
              <a:ext uri="{28A0092B-C50C-407E-A947-70E740481C1C}">
                <a14:useLocalDpi xmlns:a14="http://schemas.microsoft.com/office/drawing/2010/main" val="0"/>
              </a:ext>
            </a:extLst>
          </a:blip>
          <a:srcRect l="2461" t="17187" r="-274" b="7501"/>
          <a:stretch/>
        </p:blipFill>
        <p:spPr bwMode="auto">
          <a:xfrm>
            <a:off x="762000" y="1855470"/>
            <a:ext cx="7772400" cy="448837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rPr>
              <a:t>1.4. CHẾ ĐỘ ĐỊA CHỈ CỦA 8086</a:t>
            </a:r>
            <a:endParaRPr lang="en-US" sz="3200" b="1" dirty="0">
              <a:solidFill>
                <a:srgbClr val="0070C0"/>
              </a:solidFill>
            </a:endParaRPr>
          </a:p>
        </p:txBody>
      </p:sp>
    </p:spTree>
    <p:extLst>
      <p:ext uri="{BB962C8B-B14F-4D97-AF65-F5344CB8AC3E}">
        <p14:creationId xmlns:p14="http://schemas.microsoft.com/office/powerpoint/2010/main" val="2722248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7772400" cy="533400"/>
          </a:xfrm>
        </p:spPr>
        <p:txBody>
          <a:bodyPr>
            <a:noAutofit/>
          </a:bodyPr>
          <a:lstStyle/>
          <a:p>
            <a:pPr marL="342900" lvl="2" indent="-342900">
              <a:buNone/>
            </a:pPr>
            <a:r>
              <a:rPr lang="en-US" sz="3200" b="1" dirty="0" err="1" smtClean="0">
                <a:solidFill>
                  <a:srgbClr val="C00000"/>
                </a:solidFill>
              </a:rPr>
              <a:t>Khái</a:t>
            </a:r>
            <a:r>
              <a:rPr lang="en-US" sz="3200" b="1" dirty="0" smtClean="0">
                <a:solidFill>
                  <a:srgbClr val="C00000"/>
                </a:solidFill>
              </a:rPr>
              <a:t> niệm về lệnh và cách mã hóa lệnh</a:t>
            </a:r>
            <a:endParaRPr lang="en-US" sz="3200" dirty="0" smtClean="0">
              <a:solidFill>
                <a:srgbClr val="C00000"/>
              </a:solidFill>
            </a:endParaRPr>
          </a:p>
          <a:p>
            <a:endParaRPr lang="en-US" sz="4000" dirty="0">
              <a:solidFill>
                <a:srgbClr val="C00000"/>
              </a:solidFill>
            </a:endParaRPr>
          </a:p>
        </p:txBody>
      </p:sp>
      <p:sp>
        <p:nvSpPr>
          <p:cNvPr id="4" name="Title 1"/>
          <p:cNvSpPr>
            <a:spLocks noGrp="1"/>
          </p:cNvSpPr>
          <p:nvPr>
            <p:ph type="title"/>
          </p:nvPr>
        </p:nvSpPr>
        <p:spPr>
          <a:xfrm>
            <a:off x="1447800" y="122238"/>
            <a:ext cx="7543800" cy="944562"/>
          </a:xfrm>
        </p:spPr>
        <p:txBody>
          <a:bodyPr>
            <a:normAutofit/>
          </a:bodyPr>
          <a:lstStyle/>
          <a:p>
            <a:r>
              <a:rPr lang="en-US" b="1" dirty="0" smtClean="0">
                <a:solidFill>
                  <a:srgbClr val="0070C0"/>
                </a:solidFill>
              </a:rPr>
              <a:t>1.5. TẬP LỆNH</a:t>
            </a:r>
            <a:endParaRPr lang="en-US" b="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70617976"/>
              </p:ext>
            </p:extLst>
          </p:nvPr>
        </p:nvGraphicFramePr>
        <p:xfrm>
          <a:off x="152400" y="2070354"/>
          <a:ext cx="8991600" cy="1206246"/>
        </p:xfrm>
        <a:graphic>
          <a:graphicData uri="http://schemas.openxmlformats.org/drawingml/2006/table">
            <a:tbl>
              <a:tblPr/>
              <a:tblGrid>
                <a:gridCol w="1498600"/>
                <a:gridCol w="1498600"/>
                <a:gridCol w="1498600"/>
                <a:gridCol w="1498600"/>
                <a:gridCol w="1498600"/>
                <a:gridCol w="1498600"/>
              </a:tblGrid>
              <a:tr h="402082">
                <a:tc>
                  <a:txBody>
                    <a:bodyPr/>
                    <a:lstStyle/>
                    <a:p>
                      <a:pPr algn="ctr">
                        <a:lnSpc>
                          <a:spcPct val="115000"/>
                        </a:lnSpc>
                        <a:spcBef>
                          <a:spcPts val="600"/>
                        </a:spcBef>
                        <a:spcAft>
                          <a:spcPts val="1000"/>
                        </a:spcAft>
                      </a:pPr>
                      <a:r>
                        <a:rPr lang="en-US" sz="2000" dirty="0">
                          <a:latin typeface="Arial" pitchFamily="34" charset="0"/>
                          <a:ea typeface="Times New Roman"/>
                          <a:cs typeface="Arial" pitchFamily="34" charset="0"/>
                        </a:rPr>
                        <a:t>Byte 1</a:t>
                      </a:r>
                      <a:endParaRPr lang="en-US" sz="20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a:latin typeface="Arial" pitchFamily="34" charset="0"/>
                          <a:ea typeface="Times New Roman"/>
                          <a:cs typeface="Arial" pitchFamily="34" charset="0"/>
                        </a:rPr>
                        <a:t>Byte 2</a:t>
                      </a:r>
                      <a:endParaRPr lang="en-US" sz="20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a:latin typeface="Arial" pitchFamily="34" charset="0"/>
                          <a:ea typeface="Times New Roman"/>
                          <a:cs typeface="Arial" pitchFamily="34" charset="0"/>
                        </a:rPr>
                        <a:t>Byte 3</a:t>
                      </a:r>
                      <a:endParaRPr lang="en-US" sz="20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a:latin typeface="Arial" pitchFamily="34" charset="0"/>
                          <a:ea typeface="Times New Roman"/>
                          <a:cs typeface="Arial" pitchFamily="34" charset="0"/>
                        </a:rPr>
                        <a:t>Byte 4</a:t>
                      </a:r>
                      <a:endParaRPr lang="en-US" sz="20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a:latin typeface="Arial" pitchFamily="34" charset="0"/>
                          <a:ea typeface="Times New Roman"/>
                          <a:cs typeface="Arial" pitchFamily="34" charset="0"/>
                        </a:rPr>
                        <a:t>Byte 5</a:t>
                      </a:r>
                      <a:endParaRPr lang="en-US" sz="20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a:latin typeface="Arial" pitchFamily="34" charset="0"/>
                          <a:ea typeface="Times New Roman"/>
                          <a:cs typeface="Arial" pitchFamily="34" charset="0"/>
                        </a:rPr>
                        <a:t>Byte 6</a:t>
                      </a:r>
                      <a:endParaRPr lang="en-US" sz="2000" dirty="0">
                        <a:latin typeface="Arial" pitchFamily="34" charset="0"/>
                        <a:ea typeface="Calibri"/>
                        <a:cs typeface="Arial"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402082">
                <a:tc>
                  <a:txBody>
                    <a:bodyPr/>
                    <a:lstStyle/>
                    <a:p>
                      <a:pPr algn="ctr">
                        <a:lnSpc>
                          <a:spcPct val="115000"/>
                        </a:lnSpc>
                        <a:spcBef>
                          <a:spcPts val="600"/>
                        </a:spcBef>
                        <a:spcAft>
                          <a:spcPts val="1000"/>
                        </a:spcAft>
                      </a:pPr>
                      <a:r>
                        <a:rPr lang="en-US" sz="2000" b="1" dirty="0" err="1">
                          <a:solidFill>
                            <a:srgbClr val="2006BA"/>
                          </a:solidFill>
                          <a:latin typeface="Arial" pitchFamily="34" charset="0"/>
                          <a:ea typeface="Times New Roman"/>
                          <a:cs typeface="Arial" pitchFamily="34" charset="0"/>
                        </a:rPr>
                        <a:t>Mã</a:t>
                      </a:r>
                      <a:r>
                        <a:rPr lang="en-US" sz="2000" b="1" dirty="0">
                          <a:solidFill>
                            <a:srgbClr val="2006BA"/>
                          </a:solidFill>
                          <a:latin typeface="Arial" pitchFamily="34" charset="0"/>
                          <a:ea typeface="Times New Roman"/>
                          <a:cs typeface="Arial" pitchFamily="34" charset="0"/>
                        </a:rPr>
                        <a:t> </a:t>
                      </a:r>
                      <a:r>
                        <a:rPr lang="en-US" sz="2000" b="1" dirty="0" err="1">
                          <a:solidFill>
                            <a:srgbClr val="2006BA"/>
                          </a:solidFill>
                          <a:latin typeface="Arial" pitchFamily="34" charset="0"/>
                          <a:ea typeface="Times New Roman"/>
                          <a:cs typeface="Arial" pitchFamily="34" charset="0"/>
                        </a:rPr>
                        <a:t>lệnh</a:t>
                      </a:r>
                      <a:endParaRPr lang="en-US" sz="2000" b="1" dirty="0">
                        <a:solidFill>
                          <a:srgbClr val="2006BA"/>
                        </a:solidFill>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err="1">
                          <a:latin typeface="Arial" pitchFamily="34" charset="0"/>
                          <a:ea typeface="Times New Roman"/>
                          <a:cs typeface="Arial" pitchFamily="34" charset="0"/>
                        </a:rPr>
                        <a:t>Trợ</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giúp</a:t>
                      </a:r>
                      <a:endParaRPr lang="en-U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err="1">
                          <a:latin typeface="Arial" pitchFamily="34" charset="0"/>
                          <a:ea typeface="Times New Roman"/>
                          <a:cs typeface="Arial" pitchFamily="34" charset="0"/>
                        </a:rPr>
                        <a:t>Dữ</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liệu</a:t>
                      </a:r>
                      <a:endParaRPr lang="en-U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err="1">
                          <a:latin typeface="Arial" pitchFamily="34" charset="0"/>
                          <a:ea typeface="Times New Roman"/>
                          <a:cs typeface="Arial" pitchFamily="34" charset="0"/>
                        </a:rPr>
                        <a:t>Dữ</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liệu</a:t>
                      </a:r>
                      <a:r>
                        <a:rPr lang="en-US" sz="2000" dirty="0">
                          <a:latin typeface="Arial" pitchFamily="34" charset="0"/>
                          <a:ea typeface="Times New Roman"/>
                          <a:cs typeface="Arial" pitchFamily="34" charset="0"/>
                        </a:rPr>
                        <a:t> </a:t>
                      </a:r>
                      <a:endParaRPr lang="en-U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err="1">
                          <a:latin typeface="Arial" pitchFamily="34" charset="0"/>
                          <a:ea typeface="Times New Roman"/>
                          <a:cs typeface="Arial" pitchFamily="34" charset="0"/>
                        </a:rPr>
                        <a:t>Dữ</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liệu</a:t>
                      </a:r>
                      <a:r>
                        <a:rPr lang="en-US" sz="2000" dirty="0">
                          <a:latin typeface="Arial" pitchFamily="34" charset="0"/>
                          <a:ea typeface="Times New Roman"/>
                          <a:cs typeface="Arial" pitchFamily="34" charset="0"/>
                        </a:rPr>
                        <a:t> </a:t>
                      </a:r>
                      <a:endParaRPr lang="en-U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000"/>
                        </a:spcAft>
                      </a:pPr>
                      <a:r>
                        <a:rPr lang="en-US" sz="2000" dirty="0" err="1">
                          <a:latin typeface="Arial" pitchFamily="34" charset="0"/>
                          <a:ea typeface="Times New Roman"/>
                          <a:cs typeface="Arial" pitchFamily="34" charset="0"/>
                        </a:rPr>
                        <a:t>Dữ</a:t>
                      </a:r>
                      <a:r>
                        <a:rPr lang="en-US" sz="2000" dirty="0">
                          <a:latin typeface="Arial" pitchFamily="34" charset="0"/>
                          <a:ea typeface="Times New Roman"/>
                          <a:cs typeface="Arial" pitchFamily="34" charset="0"/>
                        </a:rPr>
                        <a:t> </a:t>
                      </a:r>
                      <a:r>
                        <a:rPr lang="en-US" sz="2000" dirty="0" err="1">
                          <a:latin typeface="Arial" pitchFamily="34" charset="0"/>
                          <a:ea typeface="Times New Roman"/>
                          <a:cs typeface="Arial" pitchFamily="34" charset="0"/>
                        </a:rPr>
                        <a:t>liệu</a:t>
                      </a:r>
                      <a:r>
                        <a:rPr lang="en-US" sz="2000" dirty="0">
                          <a:latin typeface="Arial" pitchFamily="34" charset="0"/>
                          <a:ea typeface="Times New Roman"/>
                          <a:cs typeface="Arial" pitchFamily="34" charset="0"/>
                        </a:rPr>
                        <a:t> </a:t>
                      </a:r>
                      <a:endParaRPr lang="en-U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082">
                <a:tc gridSpan="6">
                  <a:txBody>
                    <a:bodyPr/>
                    <a:lstStyle/>
                    <a:p>
                      <a:pPr algn="ctr">
                        <a:lnSpc>
                          <a:spcPct val="115000"/>
                        </a:lnSpc>
                        <a:spcBef>
                          <a:spcPts val="600"/>
                        </a:spcBef>
                        <a:spcAft>
                          <a:spcPts val="1000"/>
                        </a:spcAft>
                      </a:pPr>
                      <a:r>
                        <a:rPr lang="en-US" sz="2000" b="1" i="1" dirty="0" err="1" smtClean="0">
                          <a:latin typeface="Arial" pitchFamily="34" charset="0"/>
                          <a:ea typeface="Times New Roman"/>
                          <a:cs typeface="Arial" pitchFamily="34" charset="0"/>
                        </a:rPr>
                        <a:t>Định</a:t>
                      </a:r>
                      <a:r>
                        <a:rPr lang="en-US" sz="2000" b="1" i="1" baseline="0" dirty="0" smtClean="0">
                          <a:latin typeface="Arial" pitchFamily="34" charset="0"/>
                          <a:ea typeface="Times New Roman"/>
                          <a:cs typeface="Arial" pitchFamily="34" charset="0"/>
                        </a:rPr>
                        <a:t> </a:t>
                      </a:r>
                      <a:r>
                        <a:rPr lang="en-US" sz="2000" b="1" i="1" baseline="0" dirty="0" err="1" smtClean="0">
                          <a:latin typeface="Arial" pitchFamily="34" charset="0"/>
                          <a:ea typeface="Times New Roman"/>
                          <a:cs typeface="Arial" pitchFamily="34" charset="0"/>
                        </a:rPr>
                        <a:t>dạng</a:t>
                      </a:r>
                      <a:r>
                        <a:rPr lang="en-US" sz="2000" b="1" i="1" baseline="0" dirty="0" smtClean="0">
                          <a:latin typeface="Arial" pitchFamily="34" charset="0"/>
                          <a:ea typeface="Times New Roman"/>
                          <a:cs typeface="Arial" pitchFamily="34" charset="0"/>
                        </a:rPr>
                        <a:t> </a:t>
                      </a:r>
                      <a:r>
                        <a:rPr lang="en-US" sz="2000" b="1" i="1" dirty="0" err="1" smtClean="0">
                          <a:latin typeface="Arial" pitchFamily="34" charset="0"/>
                          <a:ea typeface="Times New Roman"/>
                          <a:cs typeface="Arial" pitchFamily="34" charset="0"/>
                        </a:rPr>
                        <a:t>lệnh</a:t>
                      </a:r>
                      <a:r>
                        <a:rPr lang="en-US" sz="2000" b="1" i="1" dirty="0" smtClean="0">
                          <a:latin typeface="Arial" pitchFamily="34" charset="0"/>
                          <a:ea typeface="Times New Roman"/>
                          <a:cs typeface="Arial" pitchFamily="34" charset="0"/>
                        </a:rPr>
                        <a:t> </a:t>
                      </a:r>
                      <a:r>
                        <a:rPr lang="en-US" sz="2000" b="1" i="1" dirty="0" err="1" smtClean="0">
                          <a:latin typeface="Arial" pitchFamily="34" charset="0"/>
                          <a:ea typeface="Times New Roman"/>
                          <a:cs typeface="Arial" pitchFamily="34" charset="0"/>
                        </a:rPr>
                        <a:t>của</a:t>
                      </a:r>
                      <a:r>
                        <a:rPr lang="en-US" sz="2000" b="1" i="1" dirty="0" smtClean="0">
                          <a:latin typeface="Arial" pitchFamily="34" charset="0"/>
                          <a:ea typeface="Times New Roman"/>
                          <a:cs typeface="Arial" pitchFamily="34" charset="0"/>
                        </a:rPr>
                        <a:t> 8086</a:t>
                      </a:r>
                      <a:endParaRPr lang="en-US" sz="2000" dirty="0">
                        <a:latin typeface="Arial" pitchFamily="34" charset="0"/>
                        <a:ea typeface="Calibri"/>
                        <a:cs typeface="Arial"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7649" name="Rectangle 1"/>
          <p:cNvSpPr>
            <a:spLocks noChangeArrowheads="1"/>
          </p:cNvSpPr>
          <p:nvPr/>
        </p:nvSpPr>
        <p:spPr bwMode="auto">
          <a:xfrm>
            <a:off x="228600" y="3429000"/>
            <a:ext cx="8610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Byte 1: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chứa mã lệnh, xác định thao tác của lệnh. Đây là byte lệnh bắt buộc đối với tất cả các lệnh.</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Byte 2: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Nếu lệnh cần phải xác định toán hạng thì có mặt byte 2 để giúp byte 1 xác định toán hạng cho lệnh.</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Các byte còn lại byte 3, 4, 5, 6: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để chứa dữ liệu cho lệnh. Tuỳ theo dữ liệu cho trong lệnh mà sẽ xuất hiện các byte khi dịch. Nếu lệnh cần dữ liệu là byte, thì có mặt byte 3. Nếu là Word hay hằng địa chỉ, thì sẽ có thêm byte 3 và 4. Còn nếu cần phải thay đổi hằng địa chỉ cả offset và cả segment, thì cả byte 3, 4, 5, 6 đều có mặt.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9017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43616738"/>
              </p:ext>
            </p:extLst>
          </p:nvPr>
        </p:nvGraphicFramePr>
        <p:xfrm>
          <a:off x="353249" y="2819400"/>
          <a:ext cx="8534401" cy="2858968"/>
        </p:xfrm>
        <a:graphic>
          <a:graphicData uri="http://schemas.openxmlformats.org/drawingml/2006/table">
            <a:tbl>
              <a:tblPr/>
              <a:tblGrid>
                <a:gridCol w="363541"/>
                <a:gridCol w="363541"/>
                <a:gridCol w="363541"/>
                <a:gridCol w="363541"/>
                <a:gridCol w="363541"/>
                <a:gridCol w="363541"/>
                <a:gridCol w="411439"/>
                <a:gridCol w="456942"/>
                <a:gridCol w="258164"/>
                <a:gridCol w="373608"/>
                <a:gridCol w="258164"/>
                <a:gridCol w="258164"/>
                <a:gridCol w="258164"/>
                <a:gridCol w="258164"/>
                <a:gridCol w="258164"/>
                <a:gridCol w="258164"/>
                <a:gridCol w="1678354"/>
                <a:gridCol w="1625664"/>
              </a:tblGrid>
              <a:tr h="465554">
                <a:tc gridSpan="8">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Byte 1</a:t>
                      </a:r>
                      <a:endParaRPr lang="en-US" sz="2400" dirty="0">
                        <a:latin typeface="Arial" pitchFamily="34" charset="0"/>
                        <a:ea typeface="Calibri"/>
                        <a:cs typeface="Arial" pitchFamily="34" charset="0"/>
                      </a:endParaRPr>
                    </a:p>
                  </a:txBody>
                  <a:tcPr marL="68101" marR="68101"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Byte 2</a:t>
                      </a:r>
                      <a:endParaRPr lang="en-US" sz="2400" dirty="0">
                        <a:latin typeface="Arial" pitchFamily="34" charset="0"/>
                        <a:ea typeface="Calibri"/>
                        <a:cs typeface="Arial" pitchFamily="34" charset="0"/>
                      </a:endParaRPr>
                    </a:p>
                  </a:txBody>
                  <a:tcPr marL="68101" marR="68101"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Byte 3</a:t>
                      </a:r>
                      <a:endParaRPr lang="en-US" sz="2400" dirty="0">
                        <a:latin typeface="Arial" pitchFamily="34" charset="0"/>
                        <a:ea typeface="Calibri"/>
                        <a:cs typeface="Arial" pitchFamily="34" charset="0"/>
                      </a:endParaRPr>
                    </a:p>
                  </a:txBody>
                  <a:tcPr marL="68101" marR="68101" marT="0" marB="0">
                    <a:lnL>
                      <a:noFill/>
                    </a:lnL>
                    <a:lnR>
                      <a:noFill/>
                    </a:lnR>
                    <a:lnT>
                      <a:noFill/>
                    </a:lnT>
                    <a:lnB>
                      <a:noFill/>
                    </a:lnB>
                  </a:tcPr>
                </a:tc>
                <a:tc>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Byte 4</a:t>
                      </a:r>
                      <a:endParaRPr lang="en-US" sz="2400" dirty="0">
                        <a:latin typeface="Arial" pitchFamily="34" charset="0"/>
                        <a:ea typeface="Calibri"/>
                        <a:cs typeface="Arial" pitchFamily="34" charset="0"/>
                      </a:endParaRPr>
                    </a:p>
                  </a:txBody>
                  <a:tcPr marL="68101" marR="68101" marT="0" marB="0" anchor="ctr">
                    <a:lnL>
                      <a:noFill/>
                    </a:lnL>
                    <a:lnR>
                      <a:noFill/>
                    </a:lnR>
                    <a:lnT>
                      <a:noFill/>
                    </a:lnT>
                    <a:lnB>
                      <a:noFill/>
                    </a:lnB>
                  </a:tcPr>
                </a:tc>
              </a:tr>
              <a:tr h="286610">
                <a:tc gridSpan="8">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310369">
                <a:tc>
                  <a:txBody>
                    <a:bodyPr/>
                    <a:lstStyle/>
                    <a:p>
                      <a:pPr algn="ctr">
                        <a:lnSpc>
                          <a:spcPct val="115000"/>
                        </a:lnSpc>
                        <a:spcBef>
                          <a:spcPts val="600"/>
                        </a:spcBef>
                        <a:spcAft>
                          <a:spcPts val="0"/>
                        </a:spcAft>
                      </a:pPr>
                      <a:r>
                        <a:rPr lang="en-US" sz="1800" b="1" dirty="0">
                          <a:solidFill>
                            <a:srgbClr val="2006BA"/>
                          </a:solidFill>
                          <a:latin typeface="Arial" pitchFamily="34" charset="0"/>
                          <a:ea typeface="Times New Roman"/>
                          <a:cs typeface="Arial" pitchFamily="34" charset="0"/>
                        </a:rPr>
                        <a:t>1</a:t>
                      </a:r>
                      <a:endParaRPr lang="en-US" sz="2400" b="1" dirty="0">
                        <a:solidFill>
                          <a:srgbClr val="2006BA"/>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b="1" dirty="0">
                          <a:solidFill>
                            <a:srgbClr val="2006BA"/>
                          </a:solidFill>
                          <a:latin typeface="Arial" pitchFamily="34" charset="0"/>
                          <a:ea typeface="Times New Roman"/>
                          <a:cs typeface="Arial" pitchFamily="34" charset="0"/>
                        </a:rPr>
                        <a:t>0</a:t>
                      </a:r>
                      <a:endParaRPr lang="en-US" sz="2400" b="1" dirty="0">
                        <a:solidFill>
                          <a:srgbClr val="2006BA"/>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b="1" dirty="0">
                          <a:solidFill>
                            <a:srgbClr val="2006BA"/>
                          </a:solidFill>
                          <a:latin typeface="Arial" pitchFamily="34" charset="0"/>
                          <a:ea typeface="Times New Roman"/>
                          <a:cs typeface="Arial" pitchFamily="34" charset="0"/>
                        </a:rPr>
                        <a:t>0</a:t>
                      </a:r>
                      <a:endParaRPr lang="en-US" sz="2400" b="1" dirty="0">
                        <a:solidFill>
                          <a:srgbClr val="2006BA"/>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b="1" dirty="0">
                          <a:solidFill>
                            <a:srgbClr val="2006BA"/>
                          </a:solidFill>
                          <a:latin typeface="Arial" pitchFamily="34" charset="0"/>
                          <a:ea typeface="Times New Roman"/>
                          <a:cs typeface="Arial" pitchFamily="34" charset="0"/>
                        </a:rPr>
                        <a:t>0</a:t>
                      </a:r>
                      <a:endParaRPr lang="en-US" sz="2400" b="1" dirty="0">
                        <a:solidFill>
                          <a:srgbClr val="2006BA"/>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b="1" dirty="0">
                          <a:solidFill>
                            <a:srgbClr val="2006BA"/>
                          </a:solidFill>
                          <a:latin typeface="Arial" pitchFamily="34" charset="0"/>
                          <a:ea typeface="Times New Roman"/>
                          <a:cs typeface="Arial" pitchFamily="34" charset="0"/>
                        </a:rPr>
                        <a:t>1</a:t>
                      </a:r>
                      <a:endParaRPr lang="en-US" sz="2400" b="1" dirty="0">
                        <a:solidFill>
                          <a:srgbClr val="2006BA"/>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b="1" dirty="0">
                          <a:solidFill>
                            <a:srgbClr val="2006BA"/>
                          </a:solidFill>
                          <a:latin typeface="Arial" pitchFamily="34" charset="0"/>
                          <a:ea typeface="Times New Roman"/>
                          <a:cs typeface="Arial" pitchFamily="34" charset="0"/>
                        </a:rPr>
                        <a:t>0</a:t>
                      </a:r>
                      <a:endParaRPr lang="en-US" sz="2400" b="1" dirty="0">
                        <a:solidFill>
                          <a:srgbClr val="2006BA"/>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dirty="0" err="1">
                          <a:latin typeface="Arial" pitchFamily="34" charset="0"/>
                          <a:ea typeface="Times New Roman"/>
                          <a:cs typeface="Arial" pitchFamily="34" charset="0"/>
                        </a:rPr>
                        <a:t>Disp</a:t>
                      </a:r>
                      <a:r>
                        <a:rPr lang="en-US" sz="1800" baseline="-25000" dirty="0" err="1">
                          <a:latin typeface="Arial" pitchFamily="34" charset="0"/>
                          <a:ea typeface="Times New Roman"/>
                          <a:cs typeface="Arial" pitchFamily="34" charset="0"/>
                        </a:rPr>
                        <a:t>L</a:t>
                      </a:r>
                      <a:endParaRPr lang="en-US" sz="2400" dirty="0">
                        <a:latin typeface="Arial" pitchFamily="34" charset="0"/>
                        <a:ea typeface="Calibri"/>
                        <a:cs typeface="Arial" pitchFamily="34" charset="0"/>
                      </a:endParaRPr>
                    </a:p>
                  </a:txBody>
                  <a:tcPr marL="68101" marR="68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en-US" sz="1800" dirty="0" err="1">
                          <a:latin typeface="Arial" pitchFamily="34" charset="0"/>
                          <a:ea typeface="Times New Roman"/>
                          <a:cs typeface="Arial" pitchFamily="34" charset="0"/>
                        </a:rPr>
                        <a:t>Disp</a:t>
                      </a:r>
                      <a:r>
                        <a:rPr lang="en-US" sz="1800" baseline="-25000" dirty="0" err="1">
                          <a:latin typeface="Arial" pitchFamily="34" charset="0"/>
                          <a:ea typeface="Times New Roman"/>
                          <a:cs typeface="Arial" pitchFamily="34" charset="0"/>
                        </a:rPr>
                        <a:t>H</a:t>
                      </a:r>
                      <a:endParaRPr lang="en-US" sz="2400" dirty="0">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554">
                <a:tc gridSpan="6">
                  <a:txBody>
                    <a:bodyPr/>
                    <a:lstStyle/>
                    <a:p>
                      <a:pPr algn="ctr">
                        <a:lnSpc>
                          <a:spcPct val="115000"/>
                        </a:lnSpc>
                        <a:spcAft>
                          <a:spcPts val="0"/>
                        </a:spcAft>
                      </a:pPr>
                      <a:r>
                        <a:rPr lang="en-US" sz="1800" b="1" dirty="0" err="1">
                          <a:solidFill>
                            <a:srgbClr val="2006BA"/>
                          </a:solidFill>
                          <a:latin typeface="Arial" pitchFamily="34" charset="0"/>
                          <a:ea typeface="Times New Roman"/>
                          <a:cs typeface="Arial" pitchFamily="34" charset="0"/>
                        </a:rPr>
                        <a:t>Opcode</a:t>
                      </a:r>
                      <a:endParaRPr lang="en-US" sz="2400" b="1" dirty="0">
                        <a:solidFill>
                          <a:srgbClr val="2006BA"/>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r>
                        <a:rPr lang="en-US" sz="1800" b="1" dirty="0">
                          <a:solidFill>
                            <a:srgbClr val="FF0000"/>
                          </a:solidFill>
                          <a:latin typeface="Arial" pitchFamily="34" charset="0"/>
                          <a:ea typeface="Times New Roman"/>
                          <a:cs typeface="Arial" pitchFamily="34" charset="0"/>
                        </a:rPr>
                        <a:t>D</a:t>
                      </a:r>
                      <a:endParaRPr lang="en-US" sz="2400" b="1" dirty="0">
                        <a:solidFill>
                          <a:srgbClr val="FF0000"/>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Arial" pitchFamily="34" charset="0"/>
                          <a:ea typeface="Times New Roman"/>
                          <a:cs typeface="Arial" pitchFamily="34" charset="0"/>
                        </a:rPr>
                        <a:t>W</a:t>
                      </a:r>
                      <a:endParaRPr lang="en-US" sz="2400" b="1" dirty="0">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800" b="1" dirty="0">
                          <a:solidFill>
                            <a:srgbClr val="FF9900"/>
                          </a:solidFill>
                          <a:latin typeface="Arial" pitchFamily="34" charset="0"/>
                          <a:ea typeface="Times New Roman"/>
                          <a:cs typeface="Arial" pitchFamily="34" charset="0"/>
                        </a:rPr>
                        <a:t>mod</a:t>
                      </a:r>
                      <a:endParaRPr lang="en-US" sz="2400" b="1" dirty="0">
                        <a:solidFill>
                          <a:srgbClr val="FF9900"/>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ctr">
                        <a:lnSpc>
                          <a:spcPct val="115000"/>
                        </a:lnSpc>
                        <a:spcAft>
                          <a:spcPts val="0"/>
                        </a:spcAft>
                      </a:pPr>
                      <a:r>
                        <a:rPr lang="en-US" sz="1800" b="1" dirty="0">
                          <a:solidFill>
                            <a:srgbClr val="00B050"/>
                          </a:solidFill>
                          <a:latin typeface="Arial" pitchFamily="34" charset="0"/>
                          <a:ea typeface="Times New Roman"/>
                          <a:cs typeface="Arial" pitchFamily="34" charset="0"/>
                        </a:rPr>
                        <a:t>REG</a:t>
                      </a:r>
                      <a:endParaRPr lang="en-US" sz="2400" b="1" dirty="0">
                        <a:solidFill>
                          <a:srgbClr val="00B050"/>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a:lnSpc>
                          <a:spcPct val="115000"/>
                        </a:lnSpc>
                        <a:spcAft>
                          <a:spcPts val="0"/>
                        </a:spcAft>
                      </a:pPr>
                      <a:r>
                        <a:rPr lang="en-US" sz="1800" b="1" dirty="0">
                          <a:solidFill>
                            <a:srgbClr val="FF9900"/>
                          </a:solidFill>
                          <a:latin typeface="Arial" pitchFamily="34" charset="0"/>
                          <a:ea typeface="Times New Roman"/>
                          <a:cs typeface="Arial" pitchFamily="34" charset="0"/>
                        </a:rPr>
                        <a:t>M/R</a:t>
                      </a:r>
                      <a:endParaRPr lang="en-US" sz="2400" b="1" dirty="0">
                        <a:solidFill>
                          <a:srgbClr val="FF9900"/>
                        </a:solidFill>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800" dirty="0">
                          <a:latin typeface="Arial" pitchFamily="34" charset="0"/>
                          <a:ea typeface="Times New Roman"/>
                          <a:cs typeface="Arial" pitchFamily="34" charset="0"/>
                        </a:rPr>
                        <a:t>Dữ liệu cho trong lệnh</a:t>
                      </a:r>
                      <a:endParaRPr lang="en-US" sz="2400" dirty="0">
                        <a:latin typeface="Arial" pitchFamily="34" charset="0"/>
                        <a:ea typeface="Calibri"/>
                        <a:cs typeface="Arial" pitchFamily="34" charset="0"/>
                      </a:endParaRPr>
                    </a:p>
                  </a:txBody>
                  <a:tcPr marL="68101" marR="68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50258">
                <a:tc gridSpan="16">
                  <a:txBody>
                    <a:bodyPr/>
                    <a:lstStyle/>
                    <a:p>
                      <a:pPr algn="ctr">
                        <a:lnSpc>
                          <a:spcPct val="115000"/>
                        </a:lnSpc>
                        <a:spcBef>
                          <a:spcPts val="600"/>
                        </a:spcBef>
                        <a:spcAft>
                          <a:spcPts val="0"/>
                        </a:spcAft>
                      </a:pPr>
                      <a:endParaRPr lang="en-US" sz="1800" dirty="0">
                        <a:latin typeface="Arial" pitchFamily="34" charset="0"/>
                        <a:ea typeface="Times New Roman"/>
                        <a:cs typeface="Arial" pitchFamily="34" charset="0"/>
                      </a:endParaRPr>
                    </a:p>
                  </a:txBody>
                  <a:tcPr marL="68101" marR="68101"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Địa chỉ trực tiếp </a:t>
                      </a:r>
                      <a:endParaRPr lang="en-US" sz="2400" dirty="0">
                        <a:latin typeface="Arial" pitchFamily="34" charset="0"/>
                        <a:ea typeface="Calibri"/>
                        <a:cs typeface="Arial" pitchFamily="34" charset="0"/>
                      </a:endParaRPr>
                    </a:p>
                    <a:p>
                      <a:pPr algn="ctr">
                        <a:lnSpc>
                          <a:spcPct val="115000"/>
                        </a:lnSpc>
                        <a:spcAft>
                          <a:spcPts val="0"/>
                        </a:spcAft>
                      </a:pPr>
                      <a:r>
                        <a:rPr lang="en-US" sz="1800" dirty="0">
                          <a:latin typeface="Arial" pitchFamily="34" charset="0"/>
                          <a:ea typeface="Times New Roman"/>
                          <a:cs typeface="Arial" pitchFamily="34" charset="0"/>
                        </a:rPr>
                        <a:t>phần thấp</a:t>
                      </a:r>
                      <a:endParaRPr lang="en-US" sz="2400" dirty="0">
                        <a:latin typeface="Arial" pitchFamily="34" charset="0"/>
                        <a:ea typeface="Calibri"/>
                        <a:cs typeface="Arial" pitchFamily="34" charset="0"/>
                      </a:endParaRPr>
                    </a:p>
                  </a:txBody>
                  <a:tcPr marL="68101" marR="6810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Bef>
                          <a:spcPts val="600"/>
                        </a:spcBef>
                        <a:spcAft>
                          <a:spcPts val="0"/>
                        </a:spcAft>
                      </a:pPr>
                      <a:r>
                        <a:rPr lang="en-US" sz="1800" dirty="0">
                          <a:latin typeface="Arial" pitchFamily="34" charset="0"/>
                          <a:ea typeface="Times New Roman"/>
                          <a:cs typeface="Arial" pitchFamily="34" charset="0"/>
                        </a:rPr>
                        <a:t>Địa chỉ trực tiếp</a:t>
                      </a:r>
                      <a:endParaRPr lang="en-US" sz="2400" dirty="0">
                        <a:latin typeface="Arial" pitchFamily="34" charset="0"/>
                        <a:ea typeface="Calibri"/>
                        <a:cs typeface="Arial" pitchFamily="34" charset="0"/>
                      </a:endParaRPr>
                    </a:p>
                    <a:p>
                      <a:pPr algn="ctr">
                        <a:lnSpc>
                          <a:spcPct val="115000"/>
                        </a:lnSpc>
                        <a:spcAft>
                          <a:spcPts val="0"/>
                        </a:spcAft>
                      </a:pPr>
                      <a:r>
                        <a:rPr lang="en-US" sz="1800" dirty="0">
                          <a:latin typeface="Arial" pitchFamily="34" charset="0"/>
                          <a:ea typeface="Times New Roman"/>
                          <a:cs typeface="Arial" pitchFamily="34" charset="0"/>
                        </a:rPr>
                        <a:t>phần cao</a:t>
                      </a:r>
                      <a:endParaRPr lang="en-US" sz="2400" dirty="0">
                        <a:latin typeface="Arial" pitchFamily="34" charset="0"/>
                        <a:ea typeface="Calibri"/>
                        <a:cs typeface="Arial" pitchFamily="34" charset="0"/>
                      </a:endParaRPr>
                    </a:p>
                  </a:txBody>
                  <a:tcPr marL="68101" marR="68101" marT="0" marB="0" anchor="ctr">
                    <a:lnL>
                      <a:noFill/>
                    </a:lnL>
                    <a:lnR>
                      <a:noFill/>
                    </a:lnR>
                    <a:lnT w="12700" cap="flat" cmpd="sng" algn="ctr">
                      <a:solidFill>
                        <a:srgbClr val="000000"/>
                      </a:solidFill>
                      <a:prstDash val="solid"/>
                      <a:round/>
                      <a:headEnd type="none" w="med" len="med"/>
                      <a:tailEnd type="none" w="med" len="med"/>
                    </a:lnT>
                    <a:lnB>
                      <a:noFill/>
                    </a:lnB>
                  </a:tcPr>
                </a:tc>
              </a:tr>
              <a:tr h="292898">
                <a:tc gridSpan="18">
                  <a:txBody>
                    <a:bodyPr/>
                    <a:lstStyle/>
                    <a:p>
                      <a:pPr algn="ctr">
                        <a:lnSpc>
                          <a:spcPct val="115000"/>
                        </a:lnSpc>
                        <a:spcBef>
                          <a:spcPts val="600"/>
                        </a:spcBef>
                        <a:spcAft>
                          <a:spcPts val="0"/>
                        </a:spcAft>
                      </a:pPr>
                      <a:r>
                        <a:rPr lang="en-US" sz="2000" b="1" i="1" dirty="0" err="1" smtClean="0">
                          <a:latin typeface="Arial" pitchFamily="34" charset="0"/>
                          <a:ea typeface="Times New Roman"/>
                          <a:cs typeface="Arial" pitchFamily="34" charset="0"/>
                        </a:rPr>
                        <a:t>Dạng</a:t>
                      </a:r>
                      <a:r>
                        <a:rPr lang="en-US" sz="2000" b="1" i="1" dirty="0" smtClean="0">
                          <a:latin typeface="Arial" pitchFamily="34" charset="0"/>
                          <a:ea typeface="Times New Roman"/>
                          <a:cs typeface="Arial" pitchFamily="34" charset="0"/>
                        </a:rPr>
                        <a:t> </a:t>
                      </a:r>
                      <a:r>
                        <a:rPr lang="en-US" sz="2000" b="1" i="1" dirty="0">
                          <a:latin typeface="Arial" pitchFamily="34" charset="0"/>
                          <a:ea typeface="Times New Roman"/>
                          <a:cs typeface="Arial" pitchFamily="34" charset="0"/>
                        </a:rPr>
                        <a:t>thức của lệnh MOV của 8086</a:t>
                      </a:r>
                      <a:endParaRPr lang="en-US" sz="2400" dirty="0">
                        <a:latin typeface="Arial" pitchFamily="34" charset="0"/>
                        <a:ea typeface="Calibri"/>
                        <a:cs typeface="Arial" pitchFamily="34" charset="0"/>
                      </a:endParaRPr>
                    </a:p>
                  </a:txBody>
                  <a:tcPr marL="68101" marR="68101"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9701" name="Line 5"/>
          <p:cNvSpPr>
            <a:spLocks noChangeShapeType="1"/>
          </p:cNvSpPr>
          <p:nvPr/>
        </p:nvSpPr>
        <p:spPr bwMode="auto">
          <a:xfrm>
            <a:off x="380999" y="3276600"/>
            <a:ext cx="301752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700" name="Line 4"/>
          <p:cNvSpPr>
            <a:spLocks noChangeShapeType="1"/>
          </p:cNvSpPr>
          <p:nvPr/>
        </p:nvSpPr>
        <p:spPr bwMode="auto">
          <a:xfrm>
            <a:off x="3404820" y="3256670"/>
            <a:ext cx="216672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699" name="Line 3"/>
          <p:cNvSpPr>
            <a:spLocks noChangeShapeType="1"/>
          </p:cNvSpPr>
          <p:nvPr/>
        </p:nvSpPr>
        <p:spPr bwMode="auto">
          <a:xfrm>
            <a:off x="5571540" y="3256670"/>
            <a:ext cx="164592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698" name="Line 2"/>
          <p:cNvSpPr>
            <a:spLocks noChangeShapeType="1"/>
          </p:cNvSpPr>
          <p:nvPr/>
        </p:nvSpPr>
        <p:spPr bwMode="auto">
          <a:xfrm>
            <a:off x="7345680" y="3242156"/>
            <a:ext cx="155448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8" name="Content Placeholder 2"/>
          <p:cNvSpPr txBox="1">
            <a:spLocks/>
          </p:cNvSpPr>
          <p:nvPr/>
        </p:nvSpPr>
        <p:spPr>
          <a:xfrm>
            <a:off x="76200" y="1371600"/>
            <a:ext cx="8823960" cy="533400"/>
          </a:xfrm>
          <a:prstGeom prst="rect">
            <a:avLst/>
          </a:prstGeom>
        </p:spPr>
        <p:txBody>
          <a:bodyPr vert="horz" lIns="91440" tIns="45720" rIns="91440" bIns="45720" rtlCol="0">
            <a:noAutofit/>
          </a:bodyPr>
          <a:lstStyle/>
          <a:p>
            <a:pPr marL="342900" marR="0" lvl="2"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Khái</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niệm về lệnh và cách mã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hóa</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lệnh</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tiếp</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a:t>
            </a:r>
            <a:endParaRPr kumimoji="0" lang="en-US" sz="3200" b="0"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000" b="0" i="0" u="none" strike="noStrike" kern="1200" cap="none" spc="0" normalizeH="0" baseline="0" noProof="0" dirty="0">
              <a:ln>
                <a:noFill/>
              </a:ln>
              <a:solidFill>
                <a:srgbClr val="C00000"/>
              </a:solidFill>
              <a:effectLst/>
              <a:uLnTx/>
              <a:uFillTx/>
              <a:latin typeface="+mn-lt"/>
              <a:ea typeface="+mn-ea"/>
              <a:cs typeface="+mn-cs"/>
            </a:endParaRPr>
          </a:p>
        </p:txBody>
      </p:sp>
      <p:sp>
        <p:nvSpPr>
          <p:cNvPr id="12" name="Title 1"/>
          <p:cNvSpPr>
            <a:spLocks noGrp="1"/>
          </p:cNvSpPr>
          <p:nvPr>
            <p:ph type="title"/>
          </p:nvPr>
        </p:nvSpPr>
        <p:spPr>
          <a:xfrm>
            <a:off x="1447800" y="122238"/>
            <a:ext cx="7543800" cy="944562"/>
          </a:xfrm>
        </p:spPr>
        <p:txBody>
          <a:bodyPr>
            <a:normAutofit/>
          </a:bodyPr>
          <a:lstStyle/>
          <a:p>
            <a:r>
              <a:rPr lang="en-US" b="1" dirty="0" smtClean="0">
                <a:solidFill>
                  <a:srgbClr val="0070C0"/>
                </a:solidFill>
              </a:rPr>
              <a:t>1.5. TẬP LỆNH</a:t>
            </a:r>
            <a:endParaRPr lang="en-US" b="1" dirty="0">
              <a:solidFill>
                <a:srgbClr val="0070C0"/>
              </a:solidFill>
            </a:endParaRPr>
          </a:p>
        </p:txBody>
      </p:sp>
    </p:spTree>
    <p:extLst>
      <p:ext uri="{BB962C8B-B14F-4D97-AF65-F5344CB8AC3E}">
        <p14:creationId xmlns:p14="http://schemas.microsoft.com/office/powerpoint/2010/main" val="2894146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Line 5"/>
          <p:cNvSpPr>
            <a:spLocks noChangeShapeType="1"/>
          </p:cNvSpPr>
          <p:nvPr/>
        </p:nvSpPr>
        <p:spPr bwMode="auto">
          <a:xfrm>
            <a:off x="380999" y="1286356"/>
            <a:ext cx="301752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700" name="Line 4"/>
          <p:cNvSpPr>
            <a:spLocks noChangeShapeType="1"/>
          </p:cNvSpPr>
          <p:nvPr/>
        </p:nvSpPr>
        <p:spPr bwMode="auto">
          <a:xfrm>
            <a:off x="3429000" y="1286356"/>
            <a:ext cx="216672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699" name="Line 3"/>
          <p:cNvSpPr>
            <a:spLocks noChangeShapeType="1"/>
          </p:cNvSpPr>
          <p:nvPr/>
        </p:nvSpPr>
        <p:spPr bwMode="auto">
          <a:xfrm>
            <a:off x="5641357" y="1286356"/>
            <a:ext cx="164592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698" name="Line 2"/>
          <p:cNvSpPr>
            <a:spLocks noChangeShapeType="1"/>
          </p:cNvSpPr>
          <p:nvPr/>
        </p:nvSpPr>
        <p:spPr bwMode="auto">
          <a:xfrm>
            <a:off x="7345680" y="1286356"/>
            <a:ext cx="155448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8" name="Content Placeholder 2"/>
          <p:cNvSpPr txBox="1">
            <a:spLocks/>
          </p:cNvSpPr>
          <p:nvPr/>
        </p:nvSpPr>
        <p:spPr>
          <a:xfrm>
            <a:off x="76200" y="1371600"/>
            <a:ext cx="8823960" cy="533400"/>
          </a:xfrm>
          <a:prstGeom prst="rect">
            <a:avLst/>
          </a:prstGeom>
        </p:spPr>
        <p:txBody>
          <a:bodyPr vert="horz" lIns="91440" tIns="45720" rIns="91440" bIns="45720" rtlCol="0">
            <a:noAutofit/>
          </a:bodyPr>
          <a:lstStyle/>
          <a:p>
            <a:pPr marL="342900" marR="0" lvl="2"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Khái</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niệm về lệnh và cách mã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hóa</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lệnh</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tiếp</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a:t>
            </a:r>
            <a:endParaRPr kumimoji="0" lang="en-US" sz="3200" b="0"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000" b="0" i="0" u="none" strike="noStrike" kern="1200" cap="none" spc="0" normalizeH="0" baseline="0" noProof="0" dirty="0">
              <a:ln>
                <a:noFill/>
              </a:ln>
              <a:solidFill>
                <a:srgbClr val="C00000"/>
              </a:solidFill>
              <a:effectLst/>
              <a:uLnTx/>
              <a:uFillTx/>
              <a:latin typeface="+mn-lt"/>
              <a:ea typeface="+mn-ea"/>
              <a:cs typeface="+mn-cs"/>
            </a:endParaRPr>
          </a:p>
        </p:txBody>
      </p:sp>
      <p:sp>
        <p:nvSpPr>
          <p:cNvPr id="12" name="Title 1"/>
          <p:cNvSpPr>
            <a:spLocks noGrp="1"/>
          </p:cNvSpPr>
          <p:nvPr>
            <p:ph type="title"/>
          </p:nvPr>
        </p:nvSpPr>
        <p:spPr>
          <a:xfrm>
            <a:off x="1447800" y="122238"/>
            <a:ext cx="7543800" cy="944562"/>
          </a:xfrm>
        </p:spPr>
        <p:txBody>
          <a:bodyPr>
            <a:normAutofit/>
          </a:bodyPr>
          <a:lstStyle/>
          <a:p>
            <a:r>
              <a:rPr lang="en-US" b="1" dirty="0">
                <a:solidFill>
                  <a:srgbClr val="0070C0"/>
                </a:solidFill>
              </a:rPr>
              <a:t>1.5. TẬP LỆNH</a:t>
            </a:r>
          </a:p>
        </p:txBody>
      </p:sp>
      <p:graphicFrame>
        <p:nvGraphicFramePr>
          <p:cNvPr id="3" name="Table 2"/>
          <p:cNvGraphicFramePr>
            <a:graphicFrameLocks noGrp="1"/>
          </p:cNvGraphicFramePr>
          <p:nvPr>
            <p:extLst>
              <p:ext uri="{D42A27DB-BD31-4B8C-83A1-F6EECF244321}">
                <p14:modId xmlns:p14="http://schemas.microsoft.com/office/powerpoint/2010/main" val="1853635449"/>
              </p:ext>
            </p:extLst>
          </p:nvPr>
        </p:nvGraphicFramePr>
        <p:xfrm>
          <a:off x="283701" y="2438400"/>
          <a:ext cx="8654559" cy="2703630"/>
        </p:xfrm>
        <a:graphic>
          <a:graphicData uri="http://schemas.openxmlformats.org/drawingml/2006/table">
            <a:tbl>
              <a:tblPr/>
              <a:tblGrid>
                <a:gridCol w="1659404"/>
                <a:gridCol w="52511"/>
                <a:gridCol w="427723"/>
                <a:gridCol w="1406710"/>
                <a:gridCol w="74948"/>
                <a:gridCol w="442070"/>
                <a:gridCol w="711940"/>
                <a:gridCol w="1154009"/>
                <a:gridCol w="52511"/>
                <a:gridCol w="427723"/>
                <a:gridCol w="1046080"/>
                <a:gridCol w="1198930"/>
              </a:tblGrid>
              <a:tr h="270363">
                <a:tc gridSpan="3">
                  <a:txBody>
                    <a:bodyPr/>
                    <a:lstStyle/>
                    <a:p>
                      <a:pPr algn="ctr">
                        <a:lnSpc>
                          <a:spcPct val="115000"/>
                        </a:lnSpc>
                        <a:spcAft>
                          <a:spcPts val="0"/>
                        </a:spcAft>
                      </a:pPr>
                      <a:r>
                        <a:rPr lang="en-US" sz="1400" b="1" dirty="0">
                          <a:latin typeface="Arial" pitchFamily="34" charset="0"/>
                          <a:ea typeface="Times New Roman"/>
                          <a:cs typeface="Arial" pitchFamily="34" charset="0"/>
                        </a:rPr>
                        <a:t>Thanh ghi</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algn="ctr">
                        <a:lnSpc>
                          <a:spcPct val="115000"/>
                        </a:lnSpc>
                        <a:spcAft>
                          <a:spcPts val="0"/>
                        </a:spcAft>
                      </a:pPr>
                      <a:r>
                        <a:rPr lang="en-US" sz="1400" b="1" dirty="0" err="1">
                          <a:latin typeface="Arial" pitchFamily="34" charset="0"/>
                          <a:ea typeface="Times New Roman"/>
                          <a:cs typeface="Arial" pitchFamily="34" charset="0"/>
                        </a:rPr>
                        <a:t>Mã</a:t>
                      </a:r>
                      <a:endParaRPr lang="en-US" sz="1400" dirty="0">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Calibri"/>
                        <a:cs typeface="Arial" pitchFamily="34" charset="0"/>
                      </a:endParaRPr>
                    </a:p>
                  </a:txBody>
                  <a:tcPr marL="11507" marR="11507"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a:lnSpc>
                          <a:spcPct val="115000"/>
                        </a:lnSpc>
                        <a:spcAft>
                          <a:spcPts val="0"/>
                        </a:spcAft>
                      </a:pPr>
                      <a:r>
                        <a:rPr lang="en-US" sz="1400" b="1" dirty="0" err="1">
                          <a:latin typeface="Arial" pitchFamily="34" charset="0"/>
                          <a:ea typeface="Times New Roman"/>
                          <a:cs typeface="Arial" pitchFamily="34" charset="0"/>
                        </a:rPr>
                        <a:t>Thanh</a:t>
                      </a:r>
                      <a:r>
                        <a:rPr lang="en-US" sz="1400" b="1" dirty="0">
                          <a:latin typeface="Arial" pitchFamily="34" charset="0"/>
                          <a:ea typeface="Times New Roman"/>
                          <a:cs typeface="Arial" pitchFamily="34" charset="0"/>
                        </a:rPr>
                        <a:t> </a:t>
                      </a:r>
                      <a:r>
                        <a:rPr lang="en-US" sz="1400" b="1" dirty="0" err="1">
                          <a:latin typeface="Arial" pitchFamily="34" charset="0"/>
                          <a:ea typeface="Times New Roman"/>
                          <a:cs typeface="Arial" pitchFamily="34" charset="0"/>
                        </a:rPr>
                        <a:t>ghi</a:t>
                      </a:r>
                      <a:r>
                        <a:rPr lang="en-US" sz="1400" b="1" dirty="0">
                          <a:latin typeface="Arial" pitchFamily="34" charset="0"/>
                          <a:ea typeface="Times New Roman"/>
                          <a:cs typeface="Arial" pitchFamily="34" charset="0"/>
                        </a:rPr>
                        <a:t> </a:t>
                      </a:r>
                      <a:r>
                        <a:rPr lang="en-US" sz="1400" b="1" dirty="0" err="1">
                          <a:latin typeface="Arial" pitchFamily="34" charset="0"/>
                          <a:ea typeface="Times New Roman"/>
                          <a:cs typeface="Arial" pitchFamily="34" charset="0"/>
                        </a:rPr>
                        <a:t>đoạn</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b="1" dirty="0" err="1">
                          <a:latin typeface="Arial" pitchFamily="34" charset="0"/>
                          <a:ea typeface="Times New Roman"/>
                          <a:cs typeface="Arial" pitchFamily="34" charset="0"/>
                        </a:rPr>
                        <a:t>Mã</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363">
                <a:tc>
                  <a:txBody>
                    <a:bodyPr/>
                    <a:lstStyle/>
                    <a:p>
                      <a:pPr algn="ctr">
                        <a:lnSpc>
                          <a:spcPct val="115000"/>
                        </a:lnSpc>
                        <a:spcAft>
                          <a:spcPts val="0"/>
                        </a:spcAft>
                      </a:pPr>
                      <a:r>
                        <a:rPr lang="en-US" sz="1400" b="1" dirty="0">
                          <a:solidFill>
                            <a:srgbClr val="FF0000"/>
                          </a:solidFill>
                          <a:latin typeface="Arial" pitchFamily="34" charset="0"/>
                          <a:ea typeface="Times New Roman"/>
                          <a:cs typeface="Arial" pitchFamily="34" charset="0"/>
                        </a:rPr>
                        <a:t>W=1</a:t>
                      </a:r>
                      <a:endParaRPr lang="en-US" sz="1400" b="1" dirty="0">
                        <a:solidFill>
                          <a:srgbClr val="FF0000"/>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b="1" dirty="0">
                          <a:solidFill>
                            <a:srgbClr val="2006BA"/>
                          </a:solidFill>
                          <a:latin typeface="Arial" pitchFamily="34" charset="0"/>
                          <a:ea typeface="Times New Roman"/>
                          <a:cs typeface="Arial" pitchFamily="34" charset="0"/>
                        </a:rPr>
                        <a:t>W=0</a:t>
                      </a:r>
                      <a:endParaRPr lang="en-US" sz="1400" b="1" dirty="0">
                        <a:solidFill>
                          <a:srgbClr val="2006BA"/>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endParaRPr lang="en-US"/>
                    </a:p>
                  </a:txBody>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CS</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b="1" dirty="0">
                          <a:latin typeface="Arial" pitchFamily="34" charset="0"/>
                          <a:ea typeface="Times New Roman"/>
                          <a:cs typeface="Arial" pitchFamily="34" charset="0"/>
                        </a:rPr>
                        <a:t>01</a:t>
                      </a:r>
                      <a:endParaRPr lang="en-US" sz="1400" b="1"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363">
                <a:tc>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AX</a:t>
                      </a:r>
                      <a:endParaRPr lang="en-US" sz="1400" dirty="0">
                        <a:solidFill>
                          <a:srgbClr val="FF0000"/>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AL</a:t>
                      </a:r>
                      <a:endParaRPr lang="en-US" sz="1400" dirty="0">
                        <a:solidFill>
                          <a:srgbClr val="2006BA"/>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a:latin typeface="Arial" pitchFamily="34" charset="0"/>
                          <a:ea typeface="Times New Roman"/>
                          <a:cs typeface="Arial" pitchFamily="34" charset="0"/>
                        </a:rPr>
                        <a:t>000</a:t>
                      </a:r>
                      <a:endParaRPr lang="en-US" sz="1400" b="1" dirty="0">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DS</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b="1" dirty="0">
                          <a:latin typeface="Arial" pitchFamily="34" charset="0"/>
                          <a:ea typeface="Times New Roman"/>
                          <a:cs typeface="Arial" pitchFamily="34" charset="0"/>
                        </a:rPr>
                        <a:t>11</a:t>
                      </a:r>
                      <a:endParaRPr lang="en-US" sz="1400" b="1"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363">
                <a:tc>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BX</a:t>
                      </a:r>
                      <a:endParaRPr lang="en-US" sz="1400" dirty="0">
                        <a:solidFill>
                          <a:srgbClr val="FF0000"/>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BL</a:t>
                      </a:r>
                      <a:endParaRPr lang="en-US" sz="1400" dirty="0">
                        <a:solidFill>
                          <a:srgbClr val="2006BA"/>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a:latin typeface="Arial" pitchFamily="34" charset="0"/>
                          <a:ea typeface="Times New Roman"/>
                          <a:cs typeface="Arial" pitchFamily="34" charset="0"/>
                        </a:rPr>
                        <a:t>011</a:t>
                      </a:r>
                      <a:endParaRPr lang="en-US" sz="1400" b="1" dirty="0">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ES</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b="1" dirty="0">
                          <a:latin typeface="Arial" pitchFamily="34" charset="0"/>
                          <a:ea typeface="Times New Roman"/>
                          <a:cs typeface="Arial" pitchFamily="34" charset="0"/>
                        </a:rPr>
                        <a:t>00</a:t>
                      </a:r>
                      <a:endParaRPr lang="en-US" sz="1400" b="1"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363">
                <a:tc>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CX</a:t>
                      </a:r>
                      <a:endParaRPr lang="en-US" sz="1400" dirty="0">
                        <a:solidFill>
                          <a:srgbClr val="FF0000"/>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CL</a:t>
                      </a:r>
                      <a:endParaRPr lang="en-US" sz="1400" dirty="0">
                        <a:solidFill>
                          <a:srgbClr val="2006BA"/>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a:latin typeface="Arial" pitchFamily="34" charset="0"/>
                          <a:ea typeface="Times New Roman"/>
                          <a:cs typeface="Arial" pitchFamily="34" charset="0"/>
                        </a:rPr>
                        <a:t>001</a:t>
                      </a:r>
                      <a:endParaRPr lang="en-US" sz="1400" b="1" dirty="0">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SS</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b="1" dirty="0">
                          <a:latin typeface="Arial" pitchFamily="34" charset="0"/>
                          <a:ea typeface="Times New Roman"/>
                          <a:cs typeface="Arial" pitchFamily="34" charset="0"/>
                        </a:rPr>
                        <a:t>10</a:t>
                      </a:r>
                      <a:endParaRPr lang="en-US" sz="1400" b="1"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363">
                <a:tc>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DX</a:t>
                      </a:r>
                      <a:endParaRPr lang="en-US" sz="1400" dirty="0">
                        <a:solidFill>
                          <a:srgbClr val="FF0000"/>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DL</a:t>
                      </a:r>
                      <a:endParaRPr lang="en-US" sz="1400" dirty="0">
                        <a:solidFill>
                          <a:srgbClr val="2006BA"/>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smtClean="0">
                          <a:latin typeface="Arial" pitchFamily="34" charset="0"/>
                          <a:ea typeface="Times New Roman"/>
                          <a:cs typeface="Arial" pitchFamily="34" charset="0"/>
                        </a:rPr>
                        <a:t>010</a:t>
                      </a:r>
                      <a:endParaRPr lang="en-US" sz="1400" b="1" dirty="0">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r h="270363">
                <a:tc>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SP</a:t>
                      </a:r>
                      <a:endParaRPr lang="en-US" sz="1400" dirty="0">
                        <a:solidFill>
                          <a:srgbClr val="FF0000"/>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BH</a:t>
                      </a:r>
                      <a:endParaRPr lang="en-US" sz="1400" dirty="0">
                        <a:solidFill>
                          <a:srgbClr val="2006BA"/>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a:latin typeface="Arial" pitchFamily="34" charset="0"/>
                          <a:ea typeface="Times New Roman"/>
                          <a:cs typeface="Arial" pitchFamily="34" charset="0"/>
                        </a:rPr>
                        <a:t>100</a:t>
                      </a:r>
                      <a:endParaRPr lang="en-US" sz="1400" b="1" dirty="0">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r>
              <a:tr h="270363">
                <a:tc>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DI</a:t>
                      </a:r>
                      <a:endParaRPr lang="en-US" sz="1400" dirty="0">
                        <a:solidFill>
                          <a:srgbClr val="FF0000"/>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AH</a:t>
                      </a:r>
                      <a:endParaRPr lang="en-US" sz="1400" dirty="0">
                        <a:solidFill>
                          <a:srgbClr val="2006BA"/>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a:latin typeface="Arial" pitchFamily="34" charset="0"/>
                          <a:ea typeface="Times New Roman"/>
                          <a:cs typeface="Arial" pitchFamily="34" charset="0"/>
                        </a:rPr>
                        <a:t>111</a:t>
                      </a:r>
                      <a:endParaRPr lang="en-US" sz="1400" b="1" dirty="0">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r>
              <a:tr h="270363">
                <a:tc>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BP</a:t>
                      </a:r>
                      <a:endParaRPr lang="en-US" sz="1400" dirty="0">
                        <a:solidFill>
                          <a:srgbClr val="FF0000"/>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CH</a:t>
                      </a:r>
                      <a:endParaRPr lang="en-US" sz="1400" dirty="0">
                        <a:solidFill>
                          <a:srgbClr val="2006BA"/>
                        </a:solidFill>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a:latin typeface="Arial" pitchFamily="34" charset="0"/>
                          <a:ea typeface="Times New Roman"/>
                          <a:cs typeface="Arial" pitchFamily="34" charset="0"/>
                        </a:rPr>
                        <a:t>101</a:t>
                      </a:r>
                      <a:endParaRPr lang="en-US" sz="1400" b="1" dirty="0">
                        <a:latin typeface="Arial" pitchFamily="34" charset="0"/>
                        <a:ea typeface="Calibri"/>
                        <a:cs typeface="Arial" pitchFamily="34" charset="0"/>
                      </a:endParaRPr>
                    </a:p>
                  </a:txBody>
                  <a:tcPr marL="11507" marR="11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c>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c gridSpan="2">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a:noFill/>
                    </a:lnL>
                    <a:lnR>
                      <a:noFill/>
                    </a:lnR>
                    <a:lnT>
                      <a:noFill/>
                    </a:lnT>
                    <a:lnB>
                      <a:noFill/>
                    </a:lnB>
                  </a:tcPr>
                </a:tc>
                <a:tc hMerge="1">
                  <a:txBody>
                    <a:bodyPr/>
                    <a:lstStyle/>
                    <a:p>
                      <a:endParaRPr lang="en-US"/>
                    </a:p>
                  </a:txBody>
                  <a:tcPr/>
                </a:tc>
              </a:tr>
              <a:tr h="270363">
                <a:tc>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SI</a:t>
                      </a:r>
                      <a:endParaRPr lang="en-US" sz="1400" dirty="0">
                        <a:solidFill>
                          <a:srgbClr val="FF0000"/>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DH</a:t>
                      </a:r>
                      <a:endParaRPr lang="en-US" sz="1400" dirty="0">
                        <a:solidFill>
                          <a:srgbClr val="2006BA"/>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a:latin typeface="Arial" pitchFamily="34" charset="0"/>
                          <a:ea typeface="Times New Roman"/>
                          <a:cs typeface="Arial" pitchFamily="34" charset="0"/>
                        </a:rPr>
                        <a:t>110</a:t>
                      </a:r>
                      <a:endParaRPr lang="en-US" sz="1400" b="1"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8128244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Line 5"/>
          <p:cNvSpPr>
            <a:spLocks noChangeShapeType="1"/>
          </p:cNvSpPr>
          <p:nvPr/>
        </p:nvSpPr>
        <p:spPr bwMode="auto">
          <a:xfrm>
            <a:off x="380999" y="1286356"/>
            <a:ext cx="301752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700" name="Line 4"/>
          <p:cNvSpPr>
            <a:spLocks noChangeShapeType="1"/>
          </p:cNvSpPr>
          <p:nvPr/>
        </p:nvSpPr>
        <p:spPr bwMode="auto">
          <a:xfrm>
            <a:off x="3429000" y="1286356"/>
            <a:ext cx="216672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699" name="Line 3"/>
          <p:cNvSpPr>
            <a:spLocks noChangeShapeType="1"/>
          </p:cNvSpPr>
          <p:nvPr/>
        </p:nvSpPr>
        <p:spPr bwMode="auto">
          <a:xfrm>
            <a:off x="5641357" y="1286356"/>
            <a:ext cx="164592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698" name="Line 2"/>
          <p:cNvSpPr>
            <a:spLocks noChangeShapeType="1"/>
          </p:cNvSpPr>
          <p:nvPr/>
        </p:nvSpPr>
        <p:spPr bwMode="auto">
          <a:xfrm>
            <a:off x="7345680" y="1286356"/>
            <a:ext cx="1554480" cy="0"/>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8" name="Content Placeholder 2"/>
          <p:cNvSpPr txBox="1">
            <a:spLocks/>
          </p:cNvSpPr>
          <p:nvPr/>
        </p:nvSpPr>
        <p:spPr>
          <a:xfrm>
            <a:off x="76200" y="1371600"/>
            <a:ext cx="8823960" cy="533400"/>
          </a:xfrm>
          <a:prstGeom prst="rect">
            <a:avLst/>
          </a:prstGeom>
        </p:spPr>
        <p:txBody>
          <a:bodyPr vert="horz" lIns="91440" tIns="45720" rIns="91440" bIns="45720" rtlCol="0">
            <a:noAutofit/>
          </a:bodyPr>
          <a:lstStyle/>
          <a:p>
            <a:pPr marL="342900" marR="0" lvl="2"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Khái</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niệm về lệnh và cách mã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hóa</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lệnh</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tiếp</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a:t>
            </a:r>
            <a:endParaRPr kumimoji="0" lang="en-US" sz="3200" b="0" i="0" u="none" strike="noStrike" kern="1200" cap="none" spc="0" normalizeH="0" baseline="0" noProof="0" dirty="0" smtClean="0">
              <a:ln>
                <a:noFill/>
              </a:ln>
              <a:solidFill>
                <a:srgbClr val="C00000"/>
              </a:solidFill>
              <a:effectLst/>
              <a:uLnTx/>
              <a:uFillTx/>
              <a:latin typeface="+mn-lt"/>
              <a:ea typeface="+mn-ea"/>
              <a:cs typeface="+mn-cs"/>
            </a:endParaRPr>
          </a:p>
          <a:p>
            <a:pPr>
              <a:spcBef>
                <a:spcPct val="20000"/>
              </a:spcBef>
              <a:defRPr/>
            </a:pPr>
            <a:r>
              <a:rPr lang="en-US" sz="2400" b="1" i="1" dirty="0" err="1" smtClean="0">
                <a:latin typeface="Arial" pitchFamily="34" charset="0"/>
                <a:ea typeface="Times New Roman"/>
                <a:cs typeface="Arial" pitchFamily="34" charset="0"/>
              </a:rPr>
              <a:t>Phối</a:t>
            </a:r>
            <a:r>
              <a:rPr lang="en-US" sz="2400" b="1" i="1" dirty="0" smtClean="0">
                <a:latin typeface="Arial" pitchFamily="34" charset="0"/>
                <a:ea typeface="Times New Roman"/>
                <a:cs typeface="Arial" pitchFamily="34" charset="0"/>
              </a:rPr>
              <a:t> </a:t>
            </a:r>
            <a:r>
              <a:rPr lang="en-US" sz="2400" b="1" i="1" dirty="0" err="1">
                <a:latin typeface="Arial" pitchFamily="34" charset="0"/>
                <a:ea typeface="Times New Roman"/>
                <a:cs typeface="Arial" pitchFamily="34" charset="0"/>
              </a:rPr>
              <a:t>hợp</a:t>
            </a:r>
            <a:r>
              <a:rPr lang="en-US" sz="2400" b="1" i="1" dirty="0">
                <a:latin typeface="Arial" pitchFamily="34" charset="0"/>
                <a:ea typeface="Times New Roman"/>
                <a:cs typeface="Arial" pitchFamily="34" charset="0"/>
              </a:rPr>
              <a:t> MOD </a:t>
            </a:r>
            <a:r>
              <a:rPr lang="en-US" sz="2400" b="1" i="1" dirty="0" err="1">
                <a:latin typeface="Arial" pitchFamily="34" charset="0"/>
                <a:ea typeface="Times New Roman"/>
                <a:cs typeface="Arial" pitchFamily="34" charset="0"/>
              </a:rPr>
              <a:t>và</a:t>
            </a:r>
            <a:r>
              <a:rPr lang="en-US" sz="2400" b="1" i="1" dirty="0">
                <a:latin typeface="Arial" pitchFamily="34" charset="0"/>
                <a:ea typeface="Times New Roman"/>
                <a:cs typeface="Arial" pitchFamily="34" charset="0"/>
              </a:rPr>
              <a:t> R/M </a:t>
            </a:r>
            <a:r>
              <a:rPr lang="en-US" sz="2400" b="1" i="1" dirty="0" err="1">
                <a:latin typeface="Arial" pitchFamily="34" charset="0"/>
                <a:ea typeface="Times New Roman"/>
                <a:cs typeface="Arial" pitchFamily="34" charset="0"/>
              </a:rPr>
              <a:t>để</a:t>
            </a:r>
            <a:r>
              <a:rPr lang="en-US" sz="2400" b="1" i="1" dirty="0">
                <a:latin typeface="Arial" pitchFamily="34" charset="0"/>
                <a:ea typeface="Times New Roman"/>
                <a:cs typeface="Arial" pitchFamily="34" charset="0"/>
              </a:rPr>
              <a:t> </a:t>
            </a:r>
            <a:r>
              <a:rPr lang="en-US" sz="2400" b="1" i="1" dirty="0" err="1">
                <a:latin typeface="Arial" pitchFamily="34" charset="0"/>
                <a:ea typeface="Times New Roman"/>
                <a:cs typeface="Arial" pitchFamily="34" charset="0"/>
              </a:rPr>
              <a:t>tạo</a:t>
            </a:r>
            <a:r>
              <a:rPr lang="en-US" sz="2400" b="1" i="1" dirty="0">
                <a:latin typeface="Arial" pitchFamily="34" charset="0"/>
                <a:ea typeface="Times New Roman"/>
                <a:cs typeface="Arial" pitchFamily="34" charset="0"/>
              </a:rPr>
              <a:t> </a:t>
            </a:r>
            <a:r>
              <a:rPr lang="en-US" sz="2400" b="1" i="1" dirty="0" err="1">
                <a:latin typeface="Arial" pitchFamily="34" charset="0"/>
                <a:ea typeface="Times New Roman"/>
                <a:cs typeface="Arial" pitchFamily="34" charset="0"/>
              </a:rPr>
              <a:t>ra</a:t>
            </a:r>
            <a:r>
              <a:rPr lang="en-US" sz="2400" b="1" i="1" dirty="0">
                <a:latin typeface="Arial" pitchFamily="34" charset="0"/>
                <a:ea typeface="Times New Roman"/>
                <a:cs typeface="Arial" pitchFamily="34" charset="0"/>
              </a:rPr>
              <a:t> </a:t>
            </a:r>
            <a:r>
              <a:rPr lang="en-US" sz="2400" b="1" i="1" dirty="0" err="1">
                <a:latin typeface="Arial" pitchFamily="34" charset="0"/>
                <a:ea typeface="Times New Roman"/>
                <a:cs typeface="Arial" pitchFamily="34" charset="0"/>
              </a:rPr>
              <a:t>các</a:t>
            </a:r>
            <a:r>
              <a:rPr lang="en-US" sz="2400" b="1" i="1" dirty="0">
                <a:latin typeface="Arial" pitchFamily="34" charset="0"/>
                <a:ea typeface="Times New Roman"/>
                <a:cs typeface="Arial" pitchFamily="34" charset="0"/>
              </a:rPr>
              <a:t> </a:t>
            </a:r>
            <a:r>
              <a:rPr lang="en-US" sz="2400" b="1" i="1" dirty="0" err="1">
                <a:latin typeface="Arial" pitchFamily="34" charset="0"/>
                <a:ea typeface="Times New Roman"/>
                <a:cs typeface="Arial" pitchFamily="34" charset="0"/>
              </a:rPr>
              <a:t>chế</a:t>
            </a:r>
            <a:r>
              <a:rPr lang="en-US" sz="2400" b="1" i="1" dirty="0">
                <a:latin typeface="Arial" pitchFamily="34" charset="0"/>
                <a:ea typeface="Times New Roman"/>
                <a:cs typeface="Arial" pitchFamily="34" charset="0"/>
              </a:rPr>
              <a:t> </a:t>
            </a:r>
            <a:r>
              <a:rPr lang="en-US" sz="2400" b="1" i="1" dirty="0" err="1">
                <a:latin typeface="Arial" pitchFamily="34" charset="0"/>
                <a:ea typeface="Times New Roman"/>
                <a:cs typeface="Arial" pitchFamily="34" charset="0"/>
              </a:rPr>
              <a:t>độ</a:t>
            </a:r>
            <a:r>
              <a:rPr lang="en-US" sz="2400" b="1" i="1" dirty="0">
                <a:latin typeface="Arial" pitchFamily="34" charset="0"/>
                <a:ea typeface="Times New Roman"/>
                <a:cs typeface="Arial" pitchFamily="34" charset="0"/>
              </a:rPr>
              <a:t> </a:t>
            </a:r>
            <a:r>
              <a:rPr lang="en-US" sz="2400" b="1" i="1" dirty="0" err="1">
                <a:latin typeface="Arial" pitchFamily="34" charset="0"/>
                <a:ea typeface="Times New Roman"/>
                <a:cs typeface="Arial" pitchFamily="34" charset="0"/>
              </a:rPr>
              <a:t>địa</a:t>
            </a:r>
            <a:r>
              <a:rPr lang="en-US" sz="2400" b="1" i="1" dirty="0">
                <a:latin typeface="Arial" pitchFamily="34" charset="0"/>
                <a:ea typeface="Times New Roman"/>
                <a:cs typeface="Arial" pitchFamily="34" charset="0"/>
              </a:rPr>
              <a:t> </a:t>
            </a:r>
            <a:r>
              <a:rPr lang="en-US" sz="2400" b="1" i="1" dirty="0" err="1" smtClean="0">
                <a:latin typeface="Arial" pitchFamily="34" charset="0"/>
                <a:ea typeface="Times New Roman"/>
                <a:cs typeface="Arial" pitchFamily="34" charset="0"/>
              </a:rPr>
              <a:t>chỉ</a:t>
            </a:r>
            <a:endParaRPr kumimoji="0" lang="en-US" sz="4000" b="0" i="0" u="none" strike="noStrike" kern="1200" cap="none" spc="0" normalizeH="0" baseline="0" noProof="0" dirty="0">
              <a:ln>
                <a:noFill/>
              </a:ln>
              <a:solidFill>
                <a:srgbClr val="C00000"/>
              </a:solidFill>
              <a:effectLst/>
              <a:uLnTx/>
              <a:uFillTx/>
              <a:latin typeface="+mn-lt"/>
              <a:ea typeface="+mn-ea"/>
              <a:cs typeface="+mn-cs"/>
            </a:endParaRPr>
          </a:p>
        </p:txBody>
      </p:sp>
      <p:sp>
        <p:nvSpPr>
          <p:cNvPr id="12" name="Title 1"/>
          <p:cNvSpPr>
            <a:spLocks noGrp="1"/>
          </p:cNvSpPr>
          <p:nvPr>
            <p:ph type="title"/>
          </p:nvPr>
        </p:nvSpPr>
        <p:spPr>
          <a:xfrm>
            <a:off x="1447800" y="122238"/>
            <a:ext cx="7543800" cy="944562"/>
          </a:xfrm>
        </p:spPr>
        <p:txBody>
          <a:bodyPr>
            <a:normAutofit/>
          </a:bodyPr>
          <a:lstStyle/>
          <a:p>
            <a:r>
              <a:rPr lang="en-US" b="1" dirty="0">
                <a:solidFill>
                  <a:srgbClr val="0070C0"/>
                </a:solidFill>
              </a:rPr>
              <a:t>1.5. TẬP LỆNH</a:t>
            </a:r>
          </a:p>
        </p:txBody>
      </p:sp>
      <p:graphicFrame>
        <p:nvGraphicFramePr>
          <p:cNvPr id="2" name="Table 1"/>
          <p:cNvGraphicFramePr>
            <a:graphicFrameLocks noGrp="1"/>
          </p:cNvGraphicFramePr>
          <p:nvPr>
            <p:extLst>
              <p:ext uri="{D42A27DB-BD31-4B8C-83A1-F6EECF244321}">
                <p14:modId xmlns:p14="http://schemas.microsoft.com/office/powerpoint/2010/main" val="518732036"/>
              </p:ext>
            </p:extLst>
          </p:nvPr>
        </p:nvGraphicFramePr>
        <p:xfrm>
          <a:off x="243842" y="2590800"/>
          <a:ext cx="8671558" cy="2565953"/>
        </p:xfrm>
        <a:graphic>
          <a:graphicData uri="http://schemas.openxmlformats.org/drawingml/2006/table">
            <a:tbl>
              <a:tblPr/>
              <a:tblGrid>
                <a:gridCol w="1452617"/>
                <a:gridCol w="45967"/>
                <a:gridCol w="374422"/>
                <a:gridCol w="1231412"/>
                <a:gridCol w="65608"/>
                <a:gridCol w="386981"/>
                <a:gridCol w="623221"/>
                <a:gridCol w="1010202"/>
                <a:gridCol w="45967"/>
                <a:gridCol w="374422"/>
                <a:gridCol w="915722"/>
                <a:gridCol w="1049525"/>
                <a:gridCol w="45967"/>
                <a:gridCol w="1049525"/>
              </a:tblGrid>
              <a:tr h="248743">
                <a:tc rowSpan="2" gridSpan="2">
                  <a:txBody>
                    <a:bodyPr/>
                    <a:lstStyle/>
                    <a:p>
                      <a:pPr algn="r">
                        <a:lnSpc>
                          <a:spcPct val="115000"/>
                        </a:lnSpc>
                        <a:spcAft>
                          <a:spcPts val="0"/>
                        </a:spcAft>
                      </a:pPr>
                      <a:r>
                        <a:rPr lang="en-US" sz="1400" b="1" dirty="0">
                          <a:latin typeface="Arial" pitchFamily="34" charset="0"/>
                          <a:ea typeface="Times New Roman"/>
                          <a:cs typeface="Arial" pitchFamily="34" charset="0"/>
                        </a:rPr>
                        <a:t>        MOD</a:t>
                      </a:r>
                      <a:endParaRPr lang="en-US" sz="1400" dirty="0">
                        <a:latin typeface="Arial" pitchFamily="34" charset="0"/>
                        <a:ea typeface="Calibri"/>
                        <a:cs typeface="Arial" pitchFamily="34" charset="0"/>
                      </a:endParaRPr>
                    </a:p>
                    <a:p>
                      <a:pPr>
                        <a:lnSpc>
                          <a:spcPct val="115000"/>
                        </a:lnSpc>
                        <a:spcAft>
                          <a:spcPts val="0"/>
                        </a:spcAft>
                      </a:pPr>
                      <a:r>
                        <a:rPr lang="en-US" sz="1400" b="1" dirty="0">
                          <a:latin typeface="Arial" pitchFamily="34" charset="0"/>
                          <a:ea typeface="Times New Roman"/>
                          <a:cs typeface="Arial" pitchFamily="34" charset="0"/>
                        </a:rPr>
                        <a:t>R/M</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gridSpan="4">
                  <a:txBody>
                    <a:bodyPr/>
                    <a:lstStyle/>
                    <a:p>
                      <a:pPr algn="ctr">
                        <a:lnSpc>
                          <a:spcPct val="115000"/>
                        </a:lnSpc>
                        <a:spcAft>
                          <a:spcPts val="0"/>
                        </a:spcAft>
                      </a:pPr>
                      <a:r>
                        <a:rPr lang="en-US" sz="1400" b="1" dirty="0">
                          <a:solidFill>
                            <a:srgbClr val="2006BA"/>
                          </a:solidFill>
                          <a:latin typeface="Arial" pitchFamily="34" charset="0"/>
                          <a:ea typeface="Times New Roman"/>
                          <a:cs typeface="Arial" pitchFamily="34" charset="0"/>
                        </a:rPr>
                        <a:t>00</a:t>
                      </a:r>
                      <a:endParaRPr lang="en-US" sz="1400" dirty="0">
                        <a:solidFill>
                          <a:srgbClr val="2006BA"/>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pPr algn="ctr">
                        <a:lnSpc>
                          <a:spcPct val="115000"/>
                        </a:lnSpc>
                        <a:spcAft>
                          <a:spcPts val="0"/>
                        </a:spcAft>
                      </a:pPr>
                      <a:endParaRPr lang="en-US" sz="1400">
                        <a:latin typeface="Times New Roman"/>
                        <a:ea typeface="Calibri"/>
                        <a:cs typeface="Times New Roman"/>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a:lnSpc>
                          <a:spcPct val="115000"/>
                        </a:lnSpc>
                        <a:spcAft>
                          <a:spcPts val="0"/>
                        </a:spcAft>
                      </a:pPr>
                      <a:r>
                        <a:rPr lang="en-US" sz="1400" b="1" dirty="0">
                          <a:latin typeface="Arial" pitchFamily="34" charset="0"/>
                          <a:ea typeface="Times New Roman"/>
                          <a:cs typeface="Arial" pitchFamily="34" charset="0"/>
                        </a:rPr>
                        <a:t>01</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gridSpan="2">
                  <a:txBody>
                    <a:bodyPr/>
                    <a:lstStyle/>
                    <a:p>
                      <a:pPr algn="ctr">
                        <a:lnSpc>
                          <a:spcPct val="115000"/>
                        </a:lnSpc>
                        <a:spcAft>
                          <a:spcPts val="0"/>
                        </a:spcAft>
                      </a:pPr>
                      <a:r>
                        <a:rPr lang="en-US" sz="1400" b="1" dirty="0">
                          <a:latin typeface="Arial" pitchFamily="34" charset="0"/>
                          <a:ea typeface="Times New Roman"/>
                          <a:cs typeface="Arial" pitchFamily="34" charset="0"/>
                        </a:rPr>
                        <a:t>10</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ctr">
                        <a:lnSpc>
                          <a:spcPct val="115000"/>
                        </a:lnSpc>
                        <a:spcAft>
                          <a:spcPts val="0"/>
                        </a:spcAft>
                      </a:pPr>
                      <a:r>
                        <a:rPr lang="en-US" sz="1400" b="1" dirty="0">
                          <a:solidFill>
                            <a:srgbClr val="FF0000"/>
                          </a:solidFill>
                          <a:latin typeface="Arial" pitchFamily="34" charset="0"/>
                          <a:ea typeface="Times New Roman"/>
                          <a:cs typeface="Arial" pitchFamily="34" charset="0"/>
                        </a:rPr>
                        <a:t>11</a:t>
                      </a:r>
                      <a:endParaRPr lang="en-US" sz="1400" dirty="0">
                        <a:solidFill>
                          <a:srgbClr val="FF0000"/>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0363">
                <a:tc gridSpan="2"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nSpc>
                          <a:spcPct val="115000"/>
                        </a:lnSpc>
                        <a:spcAft>
                          <a:spcPts val="0"/>
                        </a:spcAft>
                      </a:pPr>
                      <a:endParaRPr lang="en-US" sz="1400" dirty="0">
                        <a:latin typeface="Arial" pitchFamily="34" charset="0"/>
                        <a:ea typeface="Times New Roman"/>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b="1" dirty="0">
                          <a:solidFill>
                            <a:srgbClr val="FF0000"/>
                          </a:solidFill>
                          <a:latin typeface="Arial" pitchFamily="34" charset="0"/>
                          <a:ea typeface="Times New Roman"/>
                          <a:cs typeface="Arial" pitchFamily="34" charset="0"/>
                        </a:rPr>
                        <a:t>W=0</a:t>
                      </a:r>
                      <a:endParaRPr lang="en-US" sz="1400" dirty="0">
                        <a:solidFill>
                          <a:srgbClr val="FF0000"/>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a:latin typeface="Arial" pitchFamily="34" charset="0"/>
                          <a:ea typeface="Times New Roman"/>
                          <a:cs typeface="Arial" pitchFamily="34" charset="0"/>
                        </a:rPr>
                        <a:t>W=1</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43">
                <a:tc gridSpan="2">
                  <a:txBody>
                    <a:bodyPr/>
                    <a:lstStyle/>
                    <a:p>
                      <a:pPr algn="ctr">
                        <a:lnSpc>
                          <a:spcPct val="115000"/>
                        </a:lnSpc>
                        <a:spcAft>
                          <a:spcPts val="0"/>
                        </a:spcAft>
                      </a:pPr>
                      <a:r>
                        <a:rPr lang="en-US" sz="1400" dirty="0">
                          <a:latin typeface="Arial" pitchFamily="34" charset="0"/>
                          <a:ea typeface="Times New Roman"/>
                          <a:cs typeface="Arial" pitchFamily="34" charset="0"/>
                        </a:rPr>
                        <a:t>000</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ctr">
                        <a:lnSpc>
                          <a:spcPct val="115000"/>
                        </a:lnSpc>
                        <a:spcAft>
                          <a:spcPts val="0"/>
                        </a:spcAft>
                      </a:pPr>
                      <a:r>
                        <a:rPr lang="en-US" sz="1400" dirty="0">
                          <a:latin typeface="Arial" pitchFamily="34" charset="0"/>
                          <a:ea typeface="Times New Roman"/>
                          <a:cs typeface="Arial" pitchFamily="34" charset="0"/>
                        </a:rPr>
                        <a:t>[BX]+[SI]</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US" sz="1400">
                        <a:latin typeface="Times New Roman"/>
                        <a:ea typeface="Calibri"/>
                        <a:cs typeface="Times New Roman"/>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[BX]+[SI]+d8</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[BX]+[SI]+d16</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AL</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dirty="0">
                          <a:latin typeface="Arial" pitchFamily="34" charset="0"/>
                          <a:ea typeface="Times New Roman"/>
                          <a:cs typeface="Arial" pitchFamily="34" charset="0"/>
                        </a:rPr>
                        <a:t>AX</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43">
                <a:tc gridSpan="2">
                  <a:txBody>
                    <a:bodyPr/>
                    <a:lstStyle/>
                    <a:p>
                      <a:pPr algn="ctr">
                        <a:lnSpc>
                          <a:spcPct val="115000"/>
                        </a:lnSpc>
                        <a:spcAft>
                          <a:spcPts val="0"/>
                        </a:spcAft>
                      </a:pPr>
                      <a:r>
                        <a:rPr lang="en-US" sz="1400" dirty="0">
                          <a:latin typeface="Arial" pitchFamily="34" charset="0"/>
                          <a:ea typeface="Times New Roman"/>
                          <a:cs typeface="Arial" pitchFamily="34" charset="0"/>
                        </a:rPr>
                        <a:t>001</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ctr">
                        <a:lnSpc>
                          <a:spcPct val="115000"/>
                        </a:lnSpc>
                        <a:spcAft>
                          <a:spcPts val="0"/>
                        </a:spcAft>
                      </a:pPr>
                      <a:r>
                        <a:rPr lang="en-US" sz="1400" dirty="0">
                          <a:latin typeface="Arial" pitchFamily="34" charset="0"/>
                          <a:ea typeface="Times New Roman"/>
                          <a:cs typeface="Arial" pitchFamily="34" charset="0"/>
                        </a:rPr>
                        <a:t>[BX]+[DI]</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US" sz="1400">
                        <a:latin typeface="Times New Roman"/>
                        <a:ea typeface="Calibri"/>
                        <a:cs typeface="Times New Roman"/>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[BX]+[DI]+d8</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[BX]+[DI]+d16</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CL</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dirty="0">
                          <a:latin typeface="Arial" pitchFamily="34" charset="0"/>
                          <a:ea typeface="Times New Roman"/>
                          <a:cs typeface="Arial" pitchFamily="34" charset="0"/>
                        </a:rPr>
                        <a:t>CX</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43">
                <a:tc gridSpan="2">
                  <a:txBody>
                    <a:bodyPr/>
                    <a:lstStyle/>
                    <a:p>
                      <a:pPr algn="ctr">
                        <a:lnSpc>
                          <a:spcPct val="115000"/>
                        </a:lnSpc>
                        <a:spcAft>
                          <a:spcPts val="0"/>
                        </a:spcAft>
                      </a:pPr>
                      <a:r>
                        <a:rPr lang="en-US" sz="1400" dirty="0">
                          <a:solidFill>
                            <a:schemeClr val="tx1"/>
                          </a:solidFill>
                          <a:latin typeface="Arial" pitchFamily="34" charset="0"/>
                          <a:ea typeface="Times New Roman"/>
                          <a:cs typeface="Arial" pitchFamily="34" charset="0"/>
                        </a:rPr>
                        <a:t>010</a:t>
                      </a:r>
                      <a:endParaRPr lang="en-US" sz="1400" dirty="0">
                        <a:solidFill>
                          <a:schemeClr val="tx1"/>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ctr">
                        <a:lnSpc>
                          <a:spcPct val="115000"/>
                        </a:lnSpc>
                        <a:spcAft>
                          <a:spcPts val="0"/>
                        </a:spcAft>
                      </a:pPr>
                      <a:r>
                        <a:rPr lang="en-US" sz="1400" dirty="0">
                          <a:latin typeface="Arial" pitchFamily="34" charset="0"/>
                          <a:ea typeface="Times New Roman"/>
                          <a:cs typeface="Arial" pitchFamily="34" charset="0"/>
                        </a:rPr>
                        <a:t>[BP]+[SI]</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US" sz="1400">
                        <a:latin typeface="Times New Roman"/>
                        <a:ea typeface="Calibri"/>
                        <a:cs typeface="Times New Roman"/>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[BP]+[SI]+d8</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[BP]+[SI]+d16</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DL</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dirty="0">
                          <a:latin typeface="Arial" pitchFamily="34" charset="0"/>
                          <a:ea typeface="Times New Roman"/>
                          <a:cs typeface="Arial" pitchFamily="34" charset="0"/>
                        </a:rPr>
                        <a:t>DX</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43">
                <a:tc gridSpan="2">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011</a:t>
                      </a:r>
                      <a:endParaRPr lang="en-US" sz="1400" dirty="0">
                        <a:solidFill>
                          <a:srgbClr val="FF0000"/>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ctr">
                        <a:lnSpc>
                          <a:spcPct val="115000"/>
                        </a:lnSpc>
                        <a:spcAft>
                          <a:spcPts val="0"/>
                        </a:spcAft>
                      </a:pPr>
                      <a:r>
                        <a:rPr lang="en-US" sz="1400" dirty="0">
                          <a:latin typeface="Arial" pitchFamily="34" charset="0"/>
                          <a:ea typeface="Times New Roman"/>
                          <a:cs typeface="Arial" pitchFamily="34" charset="0"/>
                        </a:rPr>
                        <a:t>[BP]+[DI]</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US" sz="1400">
                        <a:latin typeface="Times New Roman"/>
                        <a:ea typeface="Calibri"/>
                        <a:cs typeface="Times New Roman"/>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[BP]+[DI]+d8</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[BP]+[DI]+d16</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dirty="0">
                          <a:solidFill>
                            <a:srgbClr val="FF0000"/>
                          </a:solidFill>
                          <a:latin typeface="Arial" pitchFamily="34" charset="0"/>
                          <a:ea typeface="Times New Roman"/>
                          <a:cs typeface="Arial" pitchFamily="34" charset="0"/>
                        </a:rPr>
                        <a:t>BL</a:t>
                      </a:r>
                      <a:endParaRPr lang="en-US" sz="1400" dirty="0">
                        <a:solidFill>
                          <a:srgbClr val="FF0000"/>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dirty="0">
                          <a:latin typeface="Arial" pitchFamily="34" charset="0"/>
                          <a:ea typeface="Times New Roman"/>
                          <a:cs typeface="Arial" pitchFamily="34" charset="0"/>
                        </a:rPr>
                        <a:t>BX</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43">
                <a:tc gridSpan="2">
                  <a:txBody>
                    <a:bodyPr/>
                    <a:lstStyle/>
                    <a:p>
                      <a:pPr algn="ctr">
                        <a:lnSpc>
                          <a:spcPct val="115000"/>
                        </a:lnSpc>
                        <a:spcAft>
                          <a:spcPts val="0"/>
                        </a:spcAft>
                      </a:pPr>
                      <a:r>
                        <a:rPr lang="en-US" sz="1400" dirty="0">
                          <a:latin typeface="Arial" pitchFamily="34" charset="0"/>
                          <a:ea typeface="Times New Roman"/>
                          <a:cs typeface="Arial" pitchFamily="34" charset="0"/>
                        </a:rPr>
                        <a:t>100</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ctr">
                        <a:lnSpc>
                          <a:spcPct val="115000"/>
                        </a:lnSpc>
                        <a:spcAft>
                          <a:spcPts val="0"/>
                        </a:spcAft>
                      </a:pPr>
                      <a:r>
                        <a:rPr lang="en-US" sz="1400" dirty="0">
                          <a:latin typeface="Arial" pitchFamily="34" charset="0"/>
                          <a:ea typeface="Times New Roman"/>
                          <a:cs typeface="Arial" pitchFamily="34" charset="0"/>
                        </a:rPr>
                        <a:t>[SI]</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US" sz="1400">
                        <a:latin typeface="Times New Roman"/>
                        <a:ea typeface="Calibri"/>
                        <a:cs typeface="Times New Roman"/>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[SI]+d8</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[SI]+d16</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AH</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dirty="0">
                          <a:latin typeface="Arial" pitchFamily="34" charset="0"/>
                          <a:ea typeface="Times New Roman"/>
                          <a:cs typeface="Arial" pitchFamily="34" charset="0"/>
                        </a:rPr>
                        <a:t>SP</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43">
                <a:tc gridSpan="2">
                  <a:txBody>
                    <a:bodyPr/>
                    <a:lstStyle/>
                    <a:p>
                      <a:pPr algn="ctr">
                        <a:lnSpc>
                          <a:spcPct val="115000"/>
                        </a:lnSpc>
                        <a:spcAft>
                          <a:spcPts val="0"/>
                        </a:spcAft>
                      </a:pPr>
                      <a:r>
                        <a:rPr lang="en-US" sz="1400" dirty="0">
                          <a:latin typeface="Arial" pitchFamily="34" charset="0"/>
                          <a:ea typeface="Times New Roman"/>
                          <a:cs typeface="Arial" pitchFamily="34" charset="0"/>
                        </a:rPr>
                        <a:t>101</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ctr">
                        <a:lnSpc>
                          <a:spcPct val="115000"/>
                        </a:lnSpc>
                        <a:spcAft>
                          <a:spcPts val="0"/>
                        </a:spcAft>
                      </a:pPr>
                      <a:r>
                        <a:rPr lang="en-US" sz="1400" dirty="0">
                          <a:latin typeface="Arial" pitchFamily="34" charset="0"/>
                          <a:ea typeface="Times New Roman"/>
                          <a:cs typeface="Arial" pitchFamily="34" charset="0"/>
                        </a:rPr>
                        <a:t>[DI]</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US" sz="1400">
                        <a:latin typeface="Times New Roman"/>
                        <a:ea typeface="Calibri"/>
                        <a:cs typeface="Times New Roman"/>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[DI]+d8</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[DI]+d16</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CH</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dirty="0">
                          <a:latin typeface="Arial" pitchFamily="34" charset="0"/>
                          <a:ea typeface="Times New Roman"/>
                          <a:cs typeface="Arial" pitchFamily="34" charset="0"/>
                        </a:rPr>
                        <a:t>BP</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646">
                <a:tc gridSpan="2">
                  <a:txBody>
                    <a:bodyPr/>
                    <a:lstStyle/>
                    <a:p>
                      <a:pPr algn="ctr">
                        <a:lnSpc>
                          <a:spcPct val="115000"/>
                        </a:lnSpc>
                        <a:spcAft>
                          <a:spcPts val="0"/>
                        </a:spcAft>
                      </a:pPr>
                      <a:r>
                        <a:rPr lang="en-US" sz="1400" dirty="0">
                          <a:latin typeface="Arial" pitchFamily="34" charset="0"/>
                          <a:ea typeface="Times New Roman"/>
                          <a:cs typeface="Arial" pitchFamily="34" charset="0"/>
                        </a:rPr>
                        <a:t>110</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ctr">
                        <a:lnSpc>
                          <a:spcPct val="115000"/>
                        </a:lnSpc>
                        <a:spcAft>
                          <a:spcPts val="0"/>
                        </a:spcAft>
                      </a:pPr>
                      <a:r>
                        <a:rPr lang="en-US" sz="1400" dirty="0" smtClean="0">
                          <a:latin typeface="Arial" pitchFamily="34" charset="0"/>
                          <a:ea typeface="Times New Roman"/>
                          <a:cs typeface="Arial" pitchFamily="34" charset="0"/>
                        </a:rPr>
                        <a:t>D16  (</a:t>
                      </a:r>
                      <a:r>
                        <a:rPr lang="en-US" sz="1400" dirty="0">
                          <a:latin typeface="Arial" pitchFamily="34" charset="0"/>
                          <a:ea typeface="Times New Roman"/>
                          <a:cs typeface="Arial" pitchFamily="34" charset="0"/>
                        </a:rPr>
                        <a:t>địa chỉ trực tiếp)</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US" sz="1400">
                        <a:latin typeface="Times New Roman"/>
                        <a:ea typeface="Calibri"/>
                        <a:cs typeface="Times New Roman"/>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[BP]+d8</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[BP]+d16</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DH</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dirty="0">
                          <a:latin typeface="Arial" pitchFamily="34" charset="0"/>
                          <a:ea typeface="Times New Roman"/>
                          <a:cs typeface="Arial" pitchFamily="34" charset="0"/>
                        </a:rPr>
                        <a:t>SI</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43">
                <a:tc gridSpan="2">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111</a:t>
                      </a:r>
                      <a:endParaRPr lang="en-US" sz="1400" dirty="0">
                        <a:solidFill>
                          <a:srgbClr val="2006BA"/>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ctr">
                        <a:lnSpc>
                          <a:spcPct val="115000"/>
                        </a:lnSpc>
                        <a:spcAft>
                          <a:spcPts val="0"/>
                        </a:spcAft>
                      </a:pPr>
                      <a:r>
                        <a:rPr lang="en-US" sz="1400" dirty="0">
                          <a:solidFill>
                            <a:srgbClr val="2006BA"/>
                          </a:solidFill>
                          <a:latin typeface="Arial" pitchFamily="34" charset="0"/>
                          <a:ea typeface="Times New Roman"/>
                          <a:cs typeface="Arial" pitchFamily="34" charset="0"/>
                        </a:rPr>
                        <a:t>[BX]</a:t>
                      </a:r>
                      <a:endParaRPr lang="en-US" sz="1400" dirty="0">
                        <a:solidFill>
                          <a:srgbClr val="2006BA"/>
                        </a:solidFill>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US" sz="1400">
                        <a:latin typeface="Times New Roman"/>
                        <a:ea typeface="Calibri"/>
                        <a:cs typeface="Times New Roman"/>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n-US" sz="1400" dirty="0">
                          <a:latin typeface="Arial" pitchFamily="34" charset="0"/>
                          <a:ea typeface="Times New Roman"/>
                          <a:cs typeface="Arial" pitchFamily="34" charset="0"/>
                        </a:rPr>
                        <a:t>[BX]+d8</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[BX]+d16</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dirty="0">
                          <a:latin typeface="Arial" pitchFamily="34" charset="0"/>
                          <a:ea typeface="Times New Roman"/>
                          <a:cs typeface="Arial" pitchFamily="34" charset="0"/>
                        </a:rPr>
                        <a:t>BH</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dirty="0">
                          <a:latin typeface="Arial" pitchFamily="34" charset="0"/>
                          <a:ea typeface="Times New Roman"/>
                          <a:cs typeface="Arial" pitchFamily="34" charset="0"/>
                        </a:rPr>
                        <a:t>DI</a:t>
                      </a:r>
                      <a:endParaRPr lang="en-US" sz="1400" dirty="0">
                        <a:latin typeface="Arial" pitchFamily="34" charset="0"/>
                        <a:ea typeface="Calibri"/>
                        <a:cs typeface="Arial" pitchFamily="34" charset="0"/>
                      </a:endParaRPr>
                    </a:p>
                  </a:txBody>
                  <a:tcPr marL="11507" marR="115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33220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08" y="1812841"/>
            <a:ext cx="2451534" cy="1585483"/>
          </a:xfrm>
        </p:spPr>
        <p:txBody>
          <a:bodyPr>
            <a:normAutofit/>
          </a:bodyPr>
          <a:lstStyle/>
          <a:p>
            <a:pPr marL="0" indent="0">
              <a:buNone/>
            </a:pPr>
            <a:r>
              <a:rPr lang="en-US" sz="2400" b="1" u="sng" dirty="0" smtClean="0"/>
              <a:t>Ví dụ 1</a:t>
            </a:r>
            <a:r>
              <a:rPr lang="en-US" sz="2400" dirty="0" smtClean="0"/>
              <a:t>: Xét lệnh </a:t>
            </a:r>
            <a:r>
              <a:rPr lang="en-US" sz="2400" b="1" dirty="0" smtClean="0">
                <a:solidFill>
                  <a:srgbClr val="2006BA"/>
                </a:solidFill>
              </a:rPr>
              <a:t>MOV AL, BL</a:t>
            </a:r>
          </a:p>
        </p:txBody>
      </p:sp>
      <p:grpSp>
        <p:nvGrpSpPr>
          <p:cNvPr id="31746" name="Group 2"/>
          <p:cNvGrpSpPr>
            <a:grpSpLocks/>
          </p:cNvGrpSpPr>
          <p:nvPr/>
        </p:nvGrpSpPr>
        <p:grpSpPr bwMode="auto">
          <a:xfrm>
            <a:off x="2272986" y="1905740"/>
            <a:ext cx="6406991" cy="2209800"/>
            <a:chOff x="3473" y="9092"/>
            <a:chExt cx="5538" cy="2736"/>
          </a:xfrm>
        </p:grpSpPr>
        <p:grpSp>
          <p:nvGrpSpPr>
            <p:cNvPr id="31747" name="Group 3"/>
            <p:cNvGrpSpPr>
              <a:grpSpLocks/>
            </p:cNvGrpSpPr>
            <p:nvPr/>
          </p:nvGrpSpPr>
          <p:grpSpPr bwMode="auto">
            <a:xfrm>
              <a:off x="3767" y="9092"/>
              <a:ext cx="5220" cy="450"/>
              <a:chOff x="3197" y="9152"/>
              <a:chExt cx="5220" cy="450"/>
            </a:xfrm>
          </p:grpSpPr>
          <p:sp>
            <p:nvSpPr>
              <p:cNvPr id="31748" name="Text Box 4"/>
              <p:cNvSpPr txBox="1">
                <a:spLocks noChangeArrowheads="1"/>
              </p:cNvSpPr>
              <p:nvPr/>
            </p:nvSpPr>
            <p:spPr bwMode="auto">
              <a:xfrm>
                <a:off x="3197" y="9158"/>
                <a:ext cx="5220" cy="4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ts val="1000"/>
                  </a:spcAft>
                  <a:tabLst/>
                </a:pPr>
                <a:r>
                  <a:rPr kumimoji="0" lang="en-US" sz="2000" b="1" i="0" u="none" strike="noStrike" cap="none" normalizeH="0" baseline="0" dirty="0" smtClean="0">
                    <a:ln>
                      <a:noFill/>
                    </a:ln>
                    <a:solidFill>
                      <a:srgbClr val="2006BA"/>
                    </a:solidFill>
                    <a:effectLst/>
                    <a:latin typeface="Calibri" pitchFamily="34" charset="0"/>
                    <a:cs typeface="Arial" pitchFamily="34" charset="0"/>
                  </a:rPr>
                  <a:t>1       0    0    0    1    0    </a:t>
                </a:r>
                <a:r>
                  <a:rPr kumimoji="0" lang="en-US" sz="2000" b="1" i="0" u="none" strike="noStrike" cap="none" normalizeH="0" baseline="0" dirty="0" smtClean="0">
                    <a:ln>
                      <a:noFill/>
                    </a:ln>
                    <a:solidFill>
                      <a:srgbClr val="FF0000"/>
                    </a:solidFill>
                    <a:effectLst/>
                    <a:latin typeface="Calibri" pitchFamily="34" charset="0"/>
                    <a:cs typeface="Arial" pitchFamily="34" charset="0"/>
                  </a:rPr>
                  <a:t>1</a:t>
                </a:r>
                <a:r>
                  <a:rPr kumimoji="0" lang="en-US" sz="2000" b="1" i="0" u="none" strike="noStrike" cap="none" normalizeH="0" baseline="0" dirty="0" smtClean="0">
                    <a:ln>
                      <a:noFill/>
                    </a:ln>
                    <a:solidFill>
                      <a:schemeClr val="tx1"/>
                    </a:solidFill>
                    <a:effectLst/>
                    <a:latin typeface="Calibri" pitchFamily="34" charset="0"/>
                    <a:cs typeface="Arial" pitchFamily="34" charset="0"/>
                  </a:rPr>
                  <a:t>    0    </a:t>
                </a:r>
                <a:r>
                  <a:rPr kumimoji="0" lang="en-US" sz="2000" b="1" i="0" u="none" strike="noStrike" cap="none" normalizeH="0" baseline="0" dirty="0" smtClean="0">
                    <a:ln>
                      <a:noFill/>
                    </a:ln>
                    <a:solidFill>
                      <a:srgbClr val="002060"/>
                    </a:solidFill>
                    <a:effectLst/>
                    <a:latin typeface="Calibri" pitchFamily="34" charset="0"/>
                    <a:cs typeface="Arial" pitchFamily="34" charset="0"/>
                  </a:rPr>
                  <a:t>1     1</a:t>
                </a:r>
                <a:r>
                  <a:rPr kumimoji="0" lang="en-US" sz="2000" b="1" i="0" u="none" strike="noStrike" cap="none" normalizeH="0" baseline="0" dirty="0" smtClean="0">
                    <a:ln>
                      <a:noFill/>
                    </a:ln>
                    <a:solidFill>
                      <a:schemeClr val="tx1"/>
                    </a:solidFill>
                    <a:effectLst/>
                    <a:latin typeface="Calibri" pitchFamily="34" charset="0"/>
                    <a:cs typeface="Arial" pitchFamily="34" charset="0"/>
                  </a:rPr>
                  <a:t>    </a:t>
                </a:r>
                <a:r>
                  <a:rPr kumimoji="0" lang="en-US" sz="2000" b="1" i="0" u="none" strike="noStrike" cap="none" normalizeH="0" baseline="0" dirty="0" smtClean="0">
                    <a:ln>
                      <a:noFill/>
                    </a:ln>
                    <a:solidFill>
                      <a:srgbClr val="00B050"/>
                    </a:solidFill>
                    <a:effectLst/>
                    <a:latin typeface="Calibri" pitchFamily="34" charset="0"/>
                    <a:cs typeface="Arial" pitchFamily="34" charset="0"/>
                  </a:rPr>
                  <a:t>0     0   0    </a:t>
                </a:r>
                <a:r>
                  <a:rPr kumimoji="0" lang="en-US" sz="2000" b="1" i="0" u="none" strike="noStrike" cap="none" normalizeH="0" baseline="0" dirty="0" smtClean="0">
                    <a:ln>
                      <a:noFill/>
                    </a:ln>
                    <a:solidFill>
                      <a:srgbClr val="002060"/>
                    </a:solidFill>
                    <a:effectLst/>
                    <a:latin typeface="Calibri" pitchFamily="34" charset="0"/>
                    <a:cs typeface="Arial" pitchFamily="34" charset="0"/>
                  </a:rPr>
                  <a:t>0    1   1</a:t>
                </a:r>
                <a:endParaRPr kumimoji="0" lang="en-US" sz="3200" b="1" i="0" u="none" strike="noStrike" cap="none" normalizeH="0" baseline="0" dirty="0" smtClean="0">
                  <a:ln>
                    <a:noFill/>
                  </a:ln>
                  <a:solidFill>
                    <a:srgbClr val="002060"/>
                  </a:solidFill>
                  <a:effectLst/>
                  <a:latin typeface="Arial" pitchFamily="34" charset="0"/>
                  <a:cs typeface="Arial" pitchFamily="34" charset="0"/>
                </a:endParaRPr>
              </a:p>
            </p:txBody>
          </p:sp>
          <p:sp>
            <p:nvSpPr>
              <p:cNvPr id="31749" name="Line 5"/>
              <p:cNvSpPr>
                <a:spLocks noChangeShapeType="1"/>
              </p:cNvSpPr>
              <p:nvPr/>
            </p:nvSpPr>
            <p:spPr bwMode="auto">
              <a:xfrm>
                <a:off x="3569" y="9158"/>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0" name="Line 6"/>
              <p:cNvSpPr>
                <a:spLocks noChangeShapeType="1"/>
              </p:cNvSpPr>
              <p:nvPr/>
            </p:nvSpPr>
            <p:spPr bwMode="auto">
              <a:xfrm>
                <a:off x="3935" y="9158"/>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1" name="Line 7"/>
              <p:cNvSpPr>
                <a:spLocks noChangeShapeType="1"/>
              </p:cNvSpPr>
              <p:nvPr/>
            </p:nvSpPr>
            <p:spPr bwMode="auto">
              <a:xfrm>
                <a:off x="4253"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2" name="Line 8"/>
              <p:cNvSpPr>
                <a:spLocks noChangeShapeType="1"/>
              </p:cNvSpPr>
              <p:nvPr/>
            </p:nvSpPr>
            <p:spPr bwMode="auto">
              <a:xfrm>
                <a:off x="4595"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3" name="Line 9"/>
              <p:cNvSpPr>
                <a:spLocks noChangeShapeType="1"/>
              </p:cNvSpPr>
              <p:nvPr/>
            </p:nvSpPr>
            <p:spPr bwMode="auto">
              <a:xfrm>
                <a:off x="4865"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4" name="Line 10"/>
              <p:cNvSpPr>
                <a:spLocks noChangeShapeType="1"/>
              </p:cNvSpPr>
              <p:nvPr/>
            </p:nvSpPr>
            <p:spPr bwMode="auto">
              <a:xfrm>
                <a:off x="5183"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5" name="Line 11"/>
              <p:cNvSpPr>
                <a:spLocks noChangeShapeType="1"/>
              </p:cNvSpPr>
              <p:nvPr/>
            </p:nvSpPr>
            <p:spPr bwMode="auto">
              <a:xfrm>
                <a:off x="5507"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6" name="Line 12"/>
              <p:cNvSpPr>
                <a:spLocks noChangeShapeType="1"/>
              </p:cNvSpPr>
              <p:nvPr/>
            </p:nvSpPr>
            <p:spPr bwMode="auto">
              <a:xfrm>
                <a:off x="5813" y="9158"/>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7" name="Line 13"/>
              <p:cNvSpPr>
                <a:spLocks noChangeShapeType="1"/>
              </p:cNvSpPr>
              <p:nvPr/>
            </p:nvSpPr>
            <p:spPr bwMode="auto">
              <a:xfrm>
                <a:off x="6179" y="9158"/>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8" name="Line 14"/>
              <p:cNvSpPr>
                <a:spLocks noChangeShapeType="1"/>
              </p:cNvSpPr>
              <p:nvPr/>
            </p:nvSpPr>
            <p:spPr bwMode="auto">
              <a:xfrm>
                <a:off x="6485"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59" name="Line 15"/>
              <p:cNvSpPr>
                <a:spLocks noChangeShapeType="1"/>
              </p:cNvSpPr>
              <p:nvPr/>
            </p:nvSpPr>
            <p:spPr bwMode="auto">
              <a:xfrm>
                <a:off x="6821"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60" name="Line 16"/>
              <p:cNvSpPr>
                <a:spLocks noChangeShapeType="1"/>
              </p:cNvSpPr>
              <p:nvPr/>
            </p:nvSpPr>
            <p:spPr bwMode="auto">
              <a:xfrm>
                <a:off x="7109"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61" name="Line 17"/>
              <p:cNvSpPr>
                <a:spLocks noChangeShapeType="1"/>
              </p:cNvSpPr>
              <p:nvPr/>
            </p:nvSpPr>
            <p:spPr bwMode="auto">
              <a:xfrm>
                <a:off x="7427"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62" name="Line 18"/>
              <p:cNvSpPr>
                <a:spLocks noChangeShapeType="1"/>
              </p:cNvSpPr>
              <p:nvPr/>
            </p:nvSpPr>
            <p:spPr bwMode="auto">
              <a:xfrm>
                <a:off x="7751"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63" name="Line 19"/>
              <p:cNvSpPr>
                <a:spLocks noChangeShapeType="1"/>
              </p:cNvSpPr>
              <p:nvPr/>
            </p:nvSpPr>
            <p:spPr bwMode="auto">
              <a:xfrm>
                <a:off x="8045"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grpSp>
        <p:sp>
          <p:nvSpPr>
            <p:cNvPr id="31764" name="AutoShape 20"/>
            <p:cNvSpPr>
              <a:spLocks/>
            </p:cNvSpPr>
            <p:nvPr/>
          </p:nvSpPr>
          <p:spPr bwMode="auto">
            <a:xfrm rot="-5400000">
              <a:off x="4748" y="8597"/>
              <a:ext cx="66" cy="1992"/>
            </a:xfrm>
            <a:prstGeom prst="leftBrace">
              <a:avLst>
                <a:gd name="adj1" fmla="val 251515"/>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65" name="AutoShape 21"/>
            <p:cNvSpPr>
              <a:spLocks/>
            </p:cNvSpPr>
            <p:nvPr/>
          </p:nvSpPr>
          <p:spPr bwMode="auto">
            <a:xfrm rot="-5400000">
              <a:off x="6692" y="9269"/>
              <a:ext cx="66" cy="684"/>
            </a:xfrm>
            <a:prstGeom prst="leftBrace">
              <a:avLst>
                <a:gd name="adj1" fmla="val 86364"/>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66" name="AutoShape 22"/>
            <p:cNvSpPr>
              <a:spLocks/>
            </p:cNvSpPr>
            <p:nvPr/>
          </p:nvSpPr>
          <p:spPr bwMode="auto">
            <a:xfrm rot="-5400000">
              <a:off x="7526" y="9173"/>
              <a:ext cx="66" cy="852"/>
            </a:xfrm>
            <a:prstGeom prst="leftBrace">
              <a:avLst>
                <a:gd name="adj1" fmla="val 107576"/>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67" name="AutoShape 23"/>
            <p:cNvSpPr>
              <a:spLocks/>
            </p:cNvSpPr>
            <p:nvPr/>
          </p:nvSpPr>
          <p:spPr bwMode="auto">
            <a:xfrm rot="-5400000">
              <a:off x="8498" y="9113"/>
              <a:ext cx="54" cy="972"/>
            </a:xfrm>
            <a:prstGeom prst="leftBrace">
              <a:avLst>
                <a:gd name="adj1" fmla="val 150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200"/>
            </a:p>
          </p:txBody>
        </p:sp>
        <p:sp>
          <p:nvSpPr>
            <p:cNvPr id="31768" name="Text Box 24"/>
            <p:cNvSpPr txBox="1">
              <a:spLocks noChangeArrowheads="1"/>
            </p:cNvSpPr>
            <p:nvPr/>
          </p:nvSpPr>
          <p:spPr bwMode="auto">
            <a:xfrm>
              <a:off x="4217" y="10232"/>
              <a:ext cx="1158"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Arial" pitchFamily="34" charset="0"/>
                </a:rPr>
                <a:t>Opcode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69" name="Line 25"/>
            <p:cNvSpPr>
              <a:spLocks noChangeShapeType="1"/>
            </p:cNvSpPr>
            <p:nvPr/>
          </p:nvSpPr>
          <p:spPr bwMode="auto">
            <a:xfrm>
              <a:off x="4787" y="9626"/>
              <a:ext cx="0" cy="618"/>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200"/>
            </a:p>
          </p:txBody>
        </p:sp>
        <p:sp>
          <p:nvSpPr>
            <p:cNvPr id="31770" name="Line 26"/>
            <p:cNvSpPr>
              <a:spLocks noChangeShapeType="1"/>
            </p:cNvSpPr>
            <p:nvPr/>
          </p:nvSpPr>
          <p:spPr bwMode="auto">
            <a:xfrm flipH="1">
              <a:off x="5575" y="9560"/>
              <a:ext cx="370" cy="138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200"/>
            </a:p>
          </p:txBody>
        </p:sp>
        <p:sp>
          <p:nvSpPr>
            <p:cNvPr id="31771" name="Text Box 27"/>
            <p:cNvSpPr txBox="1">
              <a:spLocks noChangeArrowheads="1"/>
            </p:cNvSpPr>
            <p:nvPr/>
          </p:nvSpPr>
          <p:spPr bwMode="auto">
            <a:xfrm>
              <a:off x="3473" y="10886"/>
              <a:ext cx="2664"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cs typeface="Arial" pitchFamily="34" charset="0"/>
                </a:rPr>
                <a:t>Chuyển</a:t>
              </a:r>
              <a:r>
                <a:rPr kumimoji="0" lang="en-US" sz="2000" b="0" i="0" u="none" strike="noStrike" cap="none" normalizeH="0" baseline="0" dirty="0" smtClean="0">
                  <a:ln>
                    <a:noFill/>
                  </a:ln>
                  <a:solidFill>
                    <a:schemeClr val="tx1"/>
                  </a:solidFill>
                  <a:effectLst/>
                  <a:latin typeface="Calibri" pitchFamily="34" charset="0"/>
                  <a:cs typeface="Arial" pitchFamily="34" charset="0"/>
                </a:rPr>
                <a:t> </a:t>
              </a:r>
              <a:r>
                <a:rPr kumimoji="0" lang="en-US" sz="2000" b="0" i="0" u="none" strike="noStrike" cap="none" normalizeH="0" baseline="0" dirty="0" err="1" smtClean="0">
                  <a:ln>
                    <a:noFill/>
                  </a:ln>
                  <a:solidFill>
                    <a:schemeClr val="tx1"/>
                  </a:solidFill>
                  <a:effectLst/>
                  <a:latin typeface="Calibri" pitchFamily="34" charset="0"/>
                  <a:cs typeface="Arial" pitchFamily="34" charset="0"/>
                </a:rPr>
                <a:t>tới</a:t>
              </a:r>
              <a:r>
                <a:rPr kumimoji="0" lang="en-US" sz="2000" b="0" i="0" u="none" strike="noStrike" cap="none" normalizeH="0" baseline="0" dirty="0" smtClean="0">
                  <a:ln>
                    <a:noFill/>
                  </a:ln>
                  <a:solidFill>
                    <a:schemeClr val="tx1"/>
                  </a:solidFill>
                  <a:effectLst/>
                  <a:latin typeface="Calibri" pitchFamily="34" charset="0"/>
                  <a:cs typeface="Arial" pitchFamily="34" charset="0"/>
                </a:rPr>
                <a:t> </a:t>
              </a:r>
              <a:r>
                <a:rPr kumimoji="0" lang="en-US" sz="2000" b="0" i="0" u="none" strike="noStrike" cap="none" normalizeH="0" baseline="0" dirty="0" err="1" smtClean="0">
                  <a:ln>
                    <a:noFill/>
                  </a:ln>
                  <a:solidFill>
                    <a:schemeClr val="tx1"/>
                  </a:solidFill>
                  <a:effectLst/>
                  <a:latin typeface="Calibri" pitchFamily="34" charset="0"/>
                  <a:cs typeface="Arial" pitchFamily="34" charset="0"/>
                </a:rPr>
                <a:t>thanh</a:t>
              </a:r>
              <a:r>
                <a:rPr kumimoji="0" lang="en-US" sz="2000" b="0" i="0" u="none" strike="noStrike" cap="none" normalizeH="0" baseline="0" dirty="0" smtClean="0">
                  <a:ln>
                    <a:noFill/>
                  </a:ln>
                  <a:solidFill>
                    <a:schemeClr val="tx1"/>
                  </a:solidFill>
                  <a:effectLst/>
                  <a:latin typeface="Calibri" pitchFamily="34" charset="0"/>
                  <a:cs typeface="Arial" pitchFamily="34" charset="0"/>
                </a:rPr>
                <a:t> </a:t>
              </a:r>
              <a:r>
                <a:rPr kumimoji="0" lang="en-US" sz="2000" b="0" i="0" u="none" strike="noStrike" cap="none" normalizeH="0" baseline="0" dirty="0" err="1" smtClean="0">
                  <a:ln>
                    <a:noFill/>
                  </a:ln>
                  <a:solidFill>
                    <a:schemeClr val="tx1"/>
                  </a:solidFill>
                  <a:effectLst/>
                  <a:latin typeface="Calibri" pitchFamily="34" charset="0"/>
                  <a:cs typeface="Arial" pitchFamily="34" charset="0"/>
                </a:rPr>
                <a:t>ghi</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72" name="Line 28"/>
            <p:cNvSpPr>
              <a:spLocks noChangeShapeType="1"/>
            </p:cNvSpPr>
            <p:nvPr/>
          </p:nvSpPr>
          <p:spPr bwMode="auto">
            <a:xfrm>
              <a:off x="6227" y="9539"/>
              <a:ext cx="0" cy="186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200"/>
            </a:p>
          </p:txBody>
        </p:sp>
        <p:sp>
          <p:nvSpPr>
            <p:cNvPr id="31773" name="Text Box 29"/>
            <p:cNvSpPr txBox="1">
              <a:spLocks noChangeArrowheads="1"/>
            </p:cNvSpPr>
            <p:nvPr/>
          </p:nvSpPr>
          <p:spPr bwMode="auto">
            <a:xfrm>
              <a:off x="5279" y="11408"/>
              <a:ext cx="2028"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Arial" pitchFamily="34" charset="0"/>
                </a:rPr>
                <a:t>Chuyển 1 byte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74" name="Text Box 30"/>
            <p:cNvSpPr txBox="1">
              <a:spLocks noChangeArrowheads="1"/>
            </p:cNvSpPr>
            <p:nvPr/>
          </p:nvSpPr>
          <p:spPr bwMode="auto">
            <a:xfrm>
              <a:off x="7043" y="10562"/>
              <a:ext cx="1158"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Arial" pitchFamily="34" charset="0"/>
                </a:rPr>
                <a:t>BL</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75" name="Line 31"/>
            <p:cNvSpPr>
              <a:spLocks noChangeShapeType="1"/>
            </p:cNvSpPr>
            <p:nvPr/>
          </p:nvSpPr>
          <p:spPr bwMode="auto">
            <a:xfrm flipH="1">
              <a:off x="7787" y="9641"/>
              <a:ext cx="720" cy="1104"/>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200"/>
            </a:p>
          </p:txBody>
        </p:sp>
        <p:sp>
          <p:nvSpPr>
            <p:cNvPr id="31776" name="Line 32"/>
            <p:cNvSpPr>
              <a:spLocks noChangeShapeType="1"/>
            </p:cNvSpPr>
            <p:nvPr/>
          </p:nvSpPr>
          <p:spPr bwMode="auto">
            <a:xfrm>
              <a:off x="6713" y="9662"/>
              <a:ext cx="654" cy="1104"/>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200"/>
            </a:p>
          </p:txBody>
        </p:sp>
        <p:sp>
          <p:nvSpPr>
            <p:cNvPr id="31777" name="Text Box 33"/>
            <p:cNvSpPr txBox="1">
              <a:spLocks noChangeArrowheads="1"/>
            </p:cNvSpPr>
            <p:nvPr/>
          </p:nvSpPr>
          <p:spPr bwMode="auto">
            <a:xfrm>
              <a:off x="6609" y="9704"/>
              <a:ext cx="2028"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Arial" pitchFamily="34" charset="0"/>
                </a:rPr>
                <a:t>Mã hoá AL</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78" name="Line 34"/>
            <p:cNvSpPr>
              <a:spLocks noChangeShapeType="1"/>
            </p:cNvSpPr>
            <p:nvPr/>
          </p:nvSpPr>
          <p:spPr bwMode="auto">
            <a:xfrm>
              <a:off x="7553" y="9608"/>
              <a:ext cx="0" cy="204"/>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200"/>
            </a:p>
          </p:txBody>
        </p:sp>
      </p:grpSp>
      <p:grpSp>
        <p:nvGrpSpPr>
          <p:cNvPr id="31779" name="Group 35"/>
          <p:cNvGrpSpPr>
            <a:grpSpLocks/>
          </p:cNvGrpSpPr>
          <p:nvPr/>
        </p:nvGrpSpPr>
        <p:grpSpPr bwMode="auto">
          <a:xfrm>
            <a:off x="1905000" y="4259026"/>
            <a:ext cx="7086600" cy="2084472"/>
            <a:chOff x="3399" y="12433"/>
            <a:chExt cx="5538" cy="2736"/>
          </a:xfrm>
        </p:grpSpPr>
        <p:grpSp>
          <p:nvGrpSpPr>
            <p:cNvPr id="31780" name="Group 36"/>
            <p:cNvGrpSpPr>
              <a:grpSpLocks/>
            </p:cNvGrpSpPr>
            <p:nvPr/>
          </p:nvGrpSpPr>
          <p:grpSpPr bwMode="auto">
            <a:xfrm>
              <a:off x="3693" y="12433"/>
              <a:ext cx="5220" cy="450"/>
              <a:chOff x="3197" y="9152"/>
              <a:chExt cx="5220" cy="450"/>
            </a:xfrm>
          </p:grpSpPr>
          <p:sp>
            <p:nvSpPr>
              <p:cNvPr id="31781" name="Text Box 37"/>
              <p:cNvSpPr txBox="1">
                <a:spLocks noChangeArrowheads="1"/>
              </p:cNvSpPr>
              <p:nvPr/>
            </p:nvSpPr>
            <p:spPr bwMode="auto">
              <a:xfrm>
                <a:off x="3197" y="9158"/>
                <a:ext cx="5220" cy="4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2006BA"/>
                    </a:solidFill>
                    <a:effectLst/>
                    <a:latin typeface="Calibri" pitchFamily="34" charset="0"/>
                    <a:cs typeface="Arial" pitchFamily="34" charset="0"/>
                  </a:rPr>
                  <a:t> </a:t>
                </a:r>
                <a:r>
                  <a:rPr kumimoji="0" lang="en-US" sz="2400" b="1" i="0" u="none" strike="noStrike" cap="none" normalizeH="0" baseline="0" dirty="0" smtClean="0">
                    <a:ln>
                      <a:noFill/>
                    </a:ln>
                    <a:solidFill>
                      <a:srgbClr val="2006BA"/>
                    </a:solidFill>
                    <a:effectLst/>
                    <a:latin typeface="Calibri" pitchFamily="34" charset="0"/>
                    <a:cs typeface="Arial" pitchFamily="34" charset="0"/>
                  </a:rPr>
                  <a:t>1    0    0     0   1    0   </a:t>
                </a:r>
                <a:r>
                  <a:rPr kumimoji="0" lang="en-US" sz="2400" b="1" i="0" u="none" strike="noStrike" cap="none" normalizeH="0" baseline="0" dirty="0" smtClean="0">
                    <a:ln>
                      <a:noFill/>
                    </a:ln>
                    <a:solidFill>
                      <a:srgbClr val="FF0000"/>
                    </a:solidFill>
                    <a:effectLst/>
                    <a:latin typeface="Calibri" pitchFamily="34" charset="0"/>
                    <a:cs typeface="Arial" pitchFamily="34" charset="0"/>
                  </a:rPr>
                  <a:t>1</a:t>
                </a:r>
                <a:r>
                  <a:rPr kumimoji="0" lang="en-US" sz="2400" b="1" i="0" u="none" strike="noStrike" cap="none" normalizeH="0" baseline="0" dirty="0" smtClean="0">
                    <a:ln>
                      <a:noFill/>
                    </a:ln>
                    <a:solidFill>
                      <a:schemeClr val="tx1"/>
                    </a:solidFill>
                    <a:effectLst/>
                    <a:latin typeface="Calibri" pitchFamily="34" charset="0"/>
                    <a:cs typeface="Arial" pitchFamily="34" charset="0"/>
                  </a:rPr>
                  <a:t>    0    </a:t>
                </a:r>
                <a:r>
                  <a:rPr kumimoji="0" lang="en-US" sz="2400" b="1" i="0" u="none" strike="noStrike" cap="none" normalizeH="0" baseline="0" dirty="0" smtClean="0">
                    <a:ln>
                      <a:noFill/>
                    </a:ln>
                    <a:solidFill>
                      <a:srgbClr val="002060"/>
                    </a:solidFill>
                    <a:effectLst/>
                    <a:latin typeface="Calibri" pitchFamily="34" charset="0"/>
                    <a:cs typeface="Arial" pitchFamily="34" charset="0"/>
                  </a:rPr>
                  <a:t>0    0</a:t>
                </a:r>
                <a:r>
                  <a:rPr kumimoji="0" lang="en-US" sz="2400" b="1" i="0" u="none" strike="noStrike" cap="none" normalizeH="0" baseline="0" dirty="0" smtClean="0">
                    <a:ln>
                      <a:noFill/>
                    </a:ln>
                    <a:solidFill>
                      <a:schemeClr val="tx1"/>
                    </a:solidFill>
                    <a:effectLst/>
                    <a:latin typeface="Calibri" pitchFamily="34" charset="0"/>
                    <a:cs typeface="Arial" pitchFamily="34" charset="0"/>
                  </a:rPr>
                  <a:t>    </a:t>
                </a:r>
                <a:r>
                  <a:rPr kumimoji="0" lang="en-US" sz="2400" b="1" i="0" u="none" strike="noStrike" cap="none" normalizeH="0" baseline="0" dirty="0" smtClean="0">
                    <a:ln>
                      <a:noFill/>
                    </a:ln>
                    <a:solidFill>
                      <a:srgbClr val="00B050"/>
                    </a:solidFill>
                    <a:effectLst/>
                    <a:latin typeface="Calibri" pitchFamily="34" charset="0"/>
                    <a:cs typeface="Arial" pitchFamily="34" charset="0"/>
                  </a:rPr>
                  <a:t>0    0   1    </a:t>
                </a:r>
                <a:r>
                  <a:rPr kumimoji="0" lang="en-US" sz="2400" b="1" i="0" u="none" strike="noStrike" cap="none" normalizeH="0" baseline="0" dirty="0" smtClean="0">
                    <a:ln>
                      <a:noFill/>
                    </a:ln>
                    <a:solidFill>
                      <a:srgbClr val="002060"/>
                    </a:solidFill>
                    <a:effectLst/>
                    <a:latin typeface="Calibri" pitchFamily="34" charset="0"/>
                    <a:cs typeface="Arial" pitchFamily="34" charset="0"/>
                  </a:rPr>
                  <a:t>1   1   1</a:t>
                </a:r>
                <a:endParaRPr kumimoji="0" lang="en-US" sz="3600" b="1" i="0" u="none" strike="noStrike" cap="none" normalizeH="0" baseline="0" dirty="0" smtClean="0">
                  <a:ln>
                    <a:noFill/>
                  </a:ln>
                  <a:solidFill>
                    <a:srgbClr val="002060"/>
                  </a:solidFill>
                  <a:effectLst/>
                  <a:latin typeface="Arial" pitchFamily="34" charset="0"/>
                  <a:cs typeface="Arial" pitchFamily="34" charset="0"/>
                </a:endParaRPr>
              </a:p>
            </p:txBody>
          </p:sp>
          <p:sp>
            <p:nvSpPr>
              <p:cNvPr id="31782" name="Line 38"/>
              <p:cNvSpPr>
                <a:spLocks noChangeShapeType="1"/>
              </p:cNvSpPr>
              <p:nvPr/>
            </p:nvSpPr>
            <p:spPr bwMode="auto">
              <a:xfrm>
                <a:off x="3569" y="9158"/>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83" name="Line 39"/>
              <p:cNvSpPr>
                <a:spLocks noChangeShapeType="1"/>
              </p:cNvSpPr>
              <p:nvPr/>
            </p:nvSpPr>
            <p:spPr bwMode="auto">
              <a:xfrm>
                <a:off x="3935" y="9158"/>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84" name="Line 40"/>
              <p:cNvSpPr>
                <a:spLocks noChangeShapeType="1"/>
              </p:cNvSpPr>
              <p:nvPr/>
            </p:nvSpPr>
            <p:spPr bwMode="auto">
              <a:xfrm>
                <a:off x="4253"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85" name="Line 41"/>
              <p:cNvSpPr>
                <a:spLocks noChangeShapeType="1"/>
              </p:cNvSpPr>
              <p:nvPr/>
            </p:nvSpPr>
            <p:spPr bwMode="auto">
              <a:xfrm>
                <a:off x="4595"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86" name="Line 42"/>
              <p:cNvSpPr>
                <a:spLocks noChangeShapeType="1"/>
              </p:cNvSpPr>
              <p:nvPr/>
            </p:nvSpPr>
            <p:spPr bwMode="auto">
              <a:xfrm>
                <a:off x="4865"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87" name="Line 43"/>
              <p:cNvSpPr>
                <a:spLocks noChangeShapeType="1"/>
              </p:cNvSpPr>
              <p:nvPr/>
            </p:nvSpPr>
            <p:spPr bwMode="auto">
              <a:xfrm>
                <a:off x="5183"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88" name="Line 44"/>
              <p:cNvSpPr>
                <a:spLocks noChangeShapeType="1"/>
              </p:cNvSpPr>
              <p:nvPr/>
            </p:nvSpPr>
            <p:spPr bwMode="auto">
              <a:xfrm>
                <a:off x="5507"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89" name="Line 45"/>
              <p:cNvSpPr>
                <a:spLocks noChangeShapeType="1"/>
              </p:cNvSpPr>
              <p:nvPr/>
            </p:nvSpPr>
            <p:spPr bwMode="auto">
              <a:xfrm>
                <a:off x="5813" y="9158"/>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90" name="Line 46"/>
              <p:cNvSpPr>
                <a:spLocks noChangeShapeType="1"/>
              </p:cNvSpPr>
              <p:nvPr/>
            </p:nvSpPr>
            <p:spPr bwMode="auto">
              <a:xfrm>
                <a:off x="6179" y="9158"/>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91" name="Line 47"/>
              <p:cNvSpPr>
                <a:spLocks noChangeShapeType="1"/>
              </p:cNvSpPr>
              <p:nvPr/>
            </p:nvSpPr>
            <p:spPr bwMode="auto">
              <a:xfrm>
                <a:off x="6485"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92" name="Line 48"/>
              <p:cNvSpPr>
                <a:spLocks noChangeShapeType="1"/>
              </p:cNvSpPr>
              <p:nvPr/>
            </p:nvSpPr>
            <p:spPr bwMode="auto">
              <a:xfrm>
                <a:off x="6821"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93" name="Line 49"/>
              <p:cNvSpPr>
                <a:spLocks noChangeShapeType="1"/>
              </p:cNvSpPr>
              <p:nvPr/>
            </p:nvSpPr>
            <p:spPr bwMode="auto">
              <a:xfrm>
                <a:off x="7109"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94" name="Line 50"/>
              <p:cNvSpPr>
                <a:spLocks noChangeShapeType="1"/>
              </p:cNvSpPr>
              <p:nvPr/>
            </p:nvSpPr>
            <p:spPr bwMode="auto">
              <a:xfrm>
                <a:off x="7427"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95" name="Line 51"/>
              <p:cNvSpPr>
                <a:spLocks noChangeShapeType="1"/>
              </p:cNvSpPr>
              <p:nvPr/>
            </p:nvSpPr>
            <p:spPr bwMode="auto">
              <a:xfrm>
                <a:off x="7751" y="9152"/>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96" name="Line 52"/>
              <p:cNvSpPr>
                <a:spLocks noChangeShapeType="1"/>
              </p:cNvSpPr>
              <p:nvPr/>
            </p:nvSpPr>
            <p:spPr bwMode="auto">
              <a:xfrm>
                <a:off x="8045" y="9164"/>
                <a:ext cx="0"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grpSp>
        <p:sp>
          <p:nvSpPr>
            <p:cNvPr id="31797" name="AutoShape 53"/>
            <p:cNvSpPr>
              <a:spLocks/>
            </p:cNvSpPr>
            <p:nvPr/>
          </p:nvSpPr>
          <p:spPr bwMode="auto">
            <a:xfrm rot="-5400000">
              <a:off x="4674" y="11938"/>
              <a:ext cx="66" cy="1992"/>
            </a:xfrm>
            <a:prstGeom prst="leftBrace">
              <a:avLst>
                <a:gd name="adj1" fmla="val 251515"/>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98" name="AutoShape 54"/>
            <p:cNvSpPr>
              <a:spLocks/>
            </p:cNvSpPr>
            <p:nvPr/>
          </p:nvSpPr>
          <p:spPr bwMode="auto">
            <a:xfrm rot="16200000">
              <a:off x="6566" y="12610"/>
              <a:ext cx="66" cy="684"/>
            </a:xfrm>
            <a:prstGeom prst="leftBrace">
              <a:avLst>
                <a:gd name="adj1" fmla="val 86364"/>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799" name="AutoShape 55"/>
            <p:cNvSpPr>
              <a:spLocks/>
            </p:cNvSpPr>
            <p:nvPr/>
          </p:nvSpPr>
          <p:spPr bwMode="auto">
            <a:xfrm rot="-5400000">
              <a:off x="7452" y="12514"/>
              <a:ext cx="66" cy="852"/>
            </a:xfrm>
            <a:prstGeom prst="leftBrace">
              <a:avLst>
                <a:gd name="adj1" fmla="val 107576"/>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800" name="AutoShape 56"/>
            <p:cNvSpPr>
              <a:spLocks/>
            </p:cNvSpPr>
            <p:nvPr/>
          </p:nvSpPr>
          <p:spPr bwMode="auto">
            <a:xfrm rot="-5400000">
              <a:off x="8424" y="12454"/>
              <a:ext cx="54" cy="972"/>
            </a:xfrm>
            <a:prstGeom prst="leftBrace">
              <a:avLst>
                <a:gd name="adj1" fmla="val 150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31801" name="Text Box 57"/>
            <p:cNvSpPr txBox="1">
              <a:spLocks noChangeArrowheads="1"/>
            </p:cNvSpPr>
            <p:nvPr/>
          </p:nvSpPr>
          <p:spPr bwMode="auto">
            <a:xfrm>
              <a:off x="4143" y="13573"/>
              <a:ext cx="1158"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cs typeface="Arial" pitchFamily="34" charset="0"/>
                </a:rPr>
                <a:t>Opcode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1802" name="Line 58"/>
            <p:cNvSpPr>
              <a:spLocks noChangeShapeType="1"/>
            </p:cNvSpPr>
            <p:nvPr/>
          </p:nvSpPr>
          <p:spPr bwMode="auto">
            <a:xfrm>
              <a:off x="4713" y="12967"/>
              <a:ext cx="0" cy="618"/>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600"/>
            </a:p>
          </p:txBody>
        </p:sp>
        <p:sp>
          <p:nvSpPr>
            <p:cNvPr id="31803" name="Line 59"/>
            <p:cNvSpPr>
              <a:spLocks noChangeShapeType="1"/>
            </p:cNvSpPr>
            <p:nvPr/>
          </p:nvSpPr>
          <p:spPr bwMode="auto">
            <a:xfrm flipH="1">
              <a:off x="5449" y="12867"/>
              <a:ext cx="370" cy="138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600"/>
            </a:p>
          </p:txBody>
        </p:sp>
        <p:sp>
          <p:nvSpPr>
            <p:cNvPr id="31804" name="Text Box 60"/>
            <p:cNvSpPr txBox="1">
              <a:spLocks noChangeArrowheads="1"/>
            </p:cNvSpPr>
            <p:nvPr/>
          </p:nvSpPr>
          <p:spPr bwMode="auto">
            <a:xfrm>
              <a:off x="3399" y="14227"/>
              <a:ext cx="2664"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cs typeface="Arial" pitchFamily="34" charset="0"/>
                </a:rPr>
                <a:t>Chuyển</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r>
                <a:rPr kumimoji="0" lang="en-US" sz="2400" b="0" i="0" u="none" strike="noStrike" cap="none" normalizeH="0" baseline="0" dirty="0" err="1" smtClean="0">
                  <a:ln>
                    <a:noFill/>
                  </a:ln>
                  <a:solidFill>
                    <a:schemeClr val="tx1"/>
                  </a:solidFill>
                  <a:effectLst/>
                  <a:latin typeface="Calibri" pitchFamily="34" charset="0"/>
                  <a:cs typeface="Arial" pitchFamily="34" charset="0"/>
                </a:rPr>
                <a:t>tới</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r>
                <a:rPr kumimoji="0" lang="en-US" sz="2400" b="0" i="0" u="none" strike="noStrike" cap="none" normalizeH="0" baseline="0" dirty="0" err="1" smtClean="0">
                  <a:ln>
                    <a:noFill/>
                  </a:ln>
                  <a:solidFill>
                    <a:schemeClr val="tx1"/>
                  </a:solidFill>
                  <a:effectLst/>
                  <a:latin typeface="Calibri" pitchFamily="34" charset="0"/>
                  <a:cs typeface="Arial" pitchFamily="34" charset="0"/>
                </a:rPr>
                <a:t>thanh</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r>
                <a:rPr kumimoji="0" lang="en-US" sz="2400" b="0" i="0" u="none" strike="noStrike" cap="none" normalizeH="0" baseline="0" dirty="0" err="1" smtClean="0">
                  <a:ln>
                    <a:noFill/>
                  </a:ln>
                  <a:solidFill>
                    <a:schemeClr val="tx1"/>
                  </a:solidFill>
                  <a:effectLst/>
                  <a:latin typeface="Calibri" pitchFamily="34" charset="0"/>
                  <a:cs typeface="Arial" pitchFamily="34" charset="0"/>
                </a:rPr>
                <a:t>ghi</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1805" name="Line 61"/>
            <p:cNvSpPr>
              <a:spLocks noChangeShapeType="1"/>
            </p:cNvSpPr>
            <p:nvPr/>
          </p:nvSpPr>
          <p:spPr bwMode="auto">
            <a:xfrm>
              <a:off x="6160" y="12880"/>
              <a:ext cx="0" cy="186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600"/>
            </a:p>
          </p:txBody>
        </p:sp>
        <p:sp>
          <p:nvSpPr>
            <p:cNvPr id="31806" name="Text Box 62"/>
            <p:cNvSpPr txBox="1">
              <a:spLocks noChangeArrowheads="1"/>
            </p:cNvSpPr>
            <p:nvPr/>
          </p:nvSpPr>
          <p:spPr bwMode="auto">
            <a:xfrm>
              <a:off x="5205" y="14749"/>
              <a:ext cx="2028"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cs typeface="Arial" pitchFamily="34" charset="0"/>
                </a:rPr>
                <a:t>Chuyển</a:t>
              </a:r>
              <a:r>
                <a:rPr kumimoji="0" lang="en-US" sz="2400" b="0" i="0" u="none" strike="noStrike" cap="none" normalizeH="0" baseline="0" dirty="0" smtClean="0">
                  <a:ln>
                    <a:noFill/>
                  </a:ln>
                  <a:solidFill>
                    <a:schemeClr val="tx1"/>
                  </a:solidFill>
                  <a:effectLst/>
                  <a:latin typeface="Calibri" pitchFamily="34" charset="0"/>
                  <a:cs typeface="Arial" pitchFamily="34" charset="0"/>
                </a:rPr>
                <a:t> 1 byte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1807" name="Text Box 63"/>
            <p:cNvSpPr txBox="1">
              <a:spLocks noChangeArrowheads="1"/>
            </p:cNvSpPr>
            <p:nvPr/>
          </p:nvSpPr>
          <p:spPr bwMode="auto">
            <a:xfrm>
              <a:off x="6969" y="13903"/>
              <a:ext cx="1158"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[BX]</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1808" name="Line 64"/>
            <p:cNvSpPr>
              <a:spLocks noChangeShapeType="1"/>
            </p:cNvSpPr>
            <p:nvPr/>
          </p:nvSpPr>
          <p:spPr bwMode="auto">
            <a:xfrm flipH="1">
              <a:off x="7911" y="12982"/>
              <a:ext cx="522" cy="1104"/>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600"/>
            </a:p>
          </p:txBody>
        </p:sp>
        <p:sp>
          <p:nvSpPr>
            <p:cNvPr id="31809" name="Line 65"/>
            <p:cNvSpPr>
              <a:spLocks noChangeShapeType="1"/>
            </p:cNvSpPr>
            <p:nvPr/>
          </p:nvSpPr>
          <p:spPr bwMode="auto">
            <a:xfrm>
              <a:off x="6639" y="13003"/>
              <a:ext cx="594" cy="1083"/>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600"/>
            </a:p>
          </p:txBody>
        </p:sp>
        <p:sp>
          <p:nvSpPr>
            <p:cNvPr id="31810" name="Text Box 66"/>
            <p:cNvSpPr txBox="1">
              <a:spLocks noChangeArrowheads="1"/>
            </p:cNvSpPr>
            <p:nvPr/>
          </p:nvSpPr>
          <p:spPr bwMode="auto">
            <a:xfrm>
              <a:off x="6771" y="13045"/>
              <a:ext cx="1332" cy="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Mã hoá CL</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1811" name="Line 67"/>
            <p:cNvSpPr>
              <a:spLocks noChangeShapeType="1"/>
            </p:cNvSpPr>
            <p:nvPr/>
          </p:nvSpPr>
          <p:spPr bwMode="auto">
            <a:xfrm>
              <a:off x="7479" y="12949"/>
              <a:ext cx="0" cy="204"/>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sz="3600"/>
            </a:p>
          </p:txBody>
        </p:sp>
      </p:grpSp>
      <p:sp>
        <p:nvSpPr>
          <p:cNvPr id="31812" name="Rectangle 68"/>
          <p:cNvSpPr>
            <a:spLocks noChangeArrowheads="1"/>
          </p:cNvSpPr>
          <p:nvPr/>
        </p:nvSpPr>
        <p:spPr bwMode="auto">
          <a:xfrm>
            <a:off x="-1" y="4194580"/>
            <a:ext cx="2484043"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r>
              <a:rPr kumimoji="0" lang="en-US" sz="20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Ví dụ 2</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Xét lệnh </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MOV CL, [BX]</a:t>
            </a:r>
            <a:endParaRPr kumimoji="0" lang="en-US" sz="2800" b="1" i="0" u="none" strike="noStrike" cap="none" normalizeH="0" baseline="0" dirty="0" smtClean="0">
              <a:ln>
                <a:noFill/>
              </a:ln>
              <a:solidFill>
                <a:srgbClr val="2006BA"/>
              </a:solidFill>
              <a:effectLst/>
              <a:latin typeface="Arial" pitchFamily="34" charset="0"/>
              <a:cs typeface="Arial" pitchFamily="34" charset="0"/>
            </a:endParaRPr>
          </a:p>
        </p:txBody>
      </p:sp>
      <p:sp>
        <p:nvSpPr>
          <p:cNvPr id="73" name="Content Placeholder 2"/>
          <p:cNvSpPr txBox="1">
            <a:spLocks/>
          </p:cNvSpPr>
          <p:nvPr/>
        </p:nvSpPr>
        <p:spPr>
          <a:xfrm>
            <a:off x="76200" y="1371600"/>
            <a:ext cx="8823960" cy="533400"/>
          </a:xfrm>
          <a:prstGeom prst="rect">
            <a:avLst/>
          </a:prstGeom>
        </p:spPr>
        <p:txBody>
          <a:bodyPr vert="horz" lIns="91440" tIns="45720" rIns="91440" bIns="45720" rtlCol="0">
            <a:noAutofit/>
          </a:bodyPr>
          <a:lstStyle/>
          <a:p>
            <a:pPr marL="342900" marR="0" lvl="2"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Khái</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niệm về lệnh và cách mã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hóa</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lệnh</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sz="3200" b="1" i="0" u="none" strike="noStrike" kern="1200" cap="none" spc="0" normalizeH="0" baseline="0" noProof="0" dirty="0" err="1" smtClean="0">
                <a:ln>
                  <a:noFill/>
                </a:ln>
                <a:solidFill>
                  <a:srgbClr val="C00000"/>
                </a:solidFill>
                <a:effectLst/>
                <a:uLnTx/>
                <a:uFillTx/>
                <a:latin typeface="+mn-lt"/>
                <a:ea typeface="+mn-ea"/>
                <a:cs typeface="+mn-cs"/>
              </a:rPr>
              <a:t>tiếp</a:t>
            </a:r>
            <a:r>
              <a:rPr kumimoji="0" lang="en-US" sz="3200" b="1" i="0" u="none" strike="noStrike" kern="1200" cap="none" spc="0" normalizeH="0" baseline="0" noProof="0" dirty="0" smtClean="0">
                <a:ln>
                  <a:noFill/>
                </a:ln>
                <a:solidFill>
                  <a:srgbClr val="C00000"/>
                </a:solidFill>
                <a:effectLst/>
                <a:uLnTx/>
                <a:uFillTx/>
                <a:latin typeface="+mn-lt"/>
                <a:ea typeface="+mn-ea"/>
                <a:cs typeface="+mn-cs"/>
              </a:rPr>
              <a:t>)</a:t>
            </a:r>
            <a:endParaRPr kumimoji="0" lang="en-US" sz="3200" b="0" i="0" u="none" strike="noStrike" kern="1200" cap="none" spc="0" normalizeH="0" baseline="0" noProof="0" dirty="0" smtClean="0">
              <a:ln>
                <a:noFill/>
              </a:ln>
              <a:solidFill>
                <a:srgbClr val="C00000"/>
              </a:solidFill>
              <a:effectLst/>
              <a:uLnTx/>
              <a:uFillTx/>
              <a:latin typeface="+mn-lt"/>
              <a:ea typeface="+mn-ea"/>
              <a:cs typeface="+mn-cs"/>
            </a:endParaRPr>
          </a:p>
        </p:txBody>
      </p:sp>
      <p:sp>
        <p:nvSpPr>
          <p:cNvPr id="74" name="Title 1"/>
          <p:cNvSpPr>
            <a:spLocks noGrp="1"/>
          </p:cNvSpPr>
          <p:nvPr>
            <p:ph type="title"/>
          </p:nvPr>
        </p:nvSpPr>
        <p:spPr>
          <a:xfrm>
            <a:off x="1447800" y="122238"/>
            <a:ext cx="7543800" cy="944562"/>
          </a:xfrm>
        </p:spPr>
        <p:txBody>
          <a:bodyPr>
            <a:normAutofit/>
          </a:bodyPr>
          <a:lstStyle/>
          <a:p>
            <a:r>
              <a:rPr lang="en-US" b="1" dirty="0">
                <a:solidFill>
                  <a:srgbClr val="0070C0"/>
                </a:solidFill>
              </a:rPr>
              <a:t>1.5. TẬP LỆNH</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905125"/>
            <a:ext cx="73723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3057525"/>
            <a:ext cx="73723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3209925"/>
            <a:ext cx="73723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3362325"/>
            <a:ext cx="73723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4984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09800"/>
            <a:ext cx="8382000" cy="3124200"/>
          </a:xfrm>
        </p:spPr>
        <p:txBody>
          <a:bodyPr>
            <a:normAutofit fontScale="92500" lnSpcReduction="10000"/>
          </a:bodyPr>
          <a:lstStyle/>
          <a:p>
            <a:pPr lvl="0" algn="just">
              <a:buFont typeface="Wingdings" pitchFamily="2" charset="2"/>
              <a:buChar char="v"/>
            </a:pPr>
            <a:r>
              <a:rPr lang="en-US" sz="2800" b="1" dirty="0" err="1" smtClean="0"/>
              <a:t>Các</a:t>
            </a:r>
            <a:r>
              <a:rPr lang="en-US" sz="2800" b="1" dirty="0" smtClean="0"/>
              <a:t> </a:t>
            </a:r>
            <a:r>
              <a:rPr lang="en-US" sz="2800" b="1" dirty="0" err="1" smtClean="0"/>
              <a:t>lệnh</a:t>
            </a:r>
            <a:r>
              <a:rPr lang="en-US" sz="2800" b="1" dirty="0" smtClean="0"/>
              <a:t> </a:t>
            </a:r>
            <a:r>
              <a:rPr lang="en-US" sz="2800" b="1" dirty="0" err="1" smtClean="0"/>
              <a:t>chuyển</a:t>
            </a:r>
            <a:r>
              <a:rPr lang="en-US" sz="2800" b="1" dirty="0" smtClean="0"/>
              <a:t> </a:t>
            </a:r>
            <a:r>
              <a:rPr lang="en-US" sz="2800" b="1" dirty="0" err="1" smtClean="0"/>
              <a:t>dữ</a:t>
            </a:r>
            <a:r>
              <a:rPr lang="en-US" sz="2800" b="1" dirty="0" smtClean="0"/>
              <a:t> </a:t>
            </a:r>
            <a:r>
              <a:rPr lang="en-US" sz="2800" b="1" dirty="0" err="1" smtClean="0"/>
              <a:t>liệu</a:t>
            </a:r>
            <a:endParaRPr lang="en-US" sz="2800" b="1" dirty="0" smtClean="0"/>
          </a:p>
          <a:p>
            <a:pPr lvl="0" algn="just">
              <a:buFont typeface="Wingdings" pitchFamily="2" charset="2"/>
              <a:buChar char="v"/>
            </a:pPr>
            <a:r>
              <a:rPr lang="en-US" sz="2800" b="1" dirty="0" err="1" smtClean="0"/>
              <a:t>Các</a:t>
            </a:r>
            <a:r>
              <a:rPr lang="en-US" sz="2800" b="1" dirty="0" smtClean="0"/>
              <a:t> </a:t>
            </a:r>
            <a:r>
              <a:rPr lang="en-US" sz="2800" b="1" dirty="0" err="1" smtClean="0"/>
              <a:t>lệnh</a:t>
            </a:r>
            <a:r>
              <a:rPr lang="en-US" sz="2800" b="1" dirty="0" smtClean="0"/>
              <a:t> </a:t>
            </a:r>
            <a:r>
              <a:rPr lang="en-US" sz="2800" b="1" dirty="0" err="1" smtClean="0"/>
              <a:t>số</a:t>
            </a:r>
            <a:r>
              <a:rPr lang="en-US" sz="2800" b="1" dirty="0" smtClean="0"/>
              <a:t> </a:t>
            </a:r>
            <a:r>
              <a:rPr lang="en-US" sz="2800" b="1" dirty="0" err="1" smtClean="0"/>
              <a:t>học</a:t>
            </a:r>
            <a:endParaRPr lang="en-US" sz="2800" b="1" dirty="0" smtClean="0"/>
          </a:p>
          <a:p>
            <a:pPr lvl="0" algn="just">
              <a:buFont typeface="Wingdings" pitchFamily="2" charset="2"/>
              <a:buChar char="v"/>
            </a:pPr>
            <a:r>
              <a:rPr lang="en-US" sz="2800" b="1" dirty="0" smtClean="0"/>
              <a:t>Các lệnh logic</a:t>
            </a:r>
          </a:p>
          <a:p>
            <a:pPr lvl="0" algn="just">
              <a:buFont typeface="Wingdings" pitchFamily="2" charset="2"/>
              <a:buChar char="v"/>
            </a:pPr>
            <a:r>
              <a:rPr lang="en-US" sz="2800" b="1" dirty="0" smtClean="0"/>
              <a:t>Các lệnh làm việc với xâu ký tự</a:t>
            </a:r>
          </a:p>
          <a:p>
            <a:pPr lvl="0" algn="just">
              <a:buFont typeface="Wingdings" pitchFamily="2" charset="2"/>
              <a:buChar char="v"/>
            </a:pPr>
            <a:r>
              <a:rPr lang="en-US" sz="2800" b="1" dirty="0" err="1" smtClean="0"/>
              <a:t>Các</a:t>
            </a:r>
            <a:r>
              <a:rPr lang="en-US" sz="2800" b="1" dirty="0" smtClean="0"/>
              <a:t> </a:t>
            </a:r>
            <a:r>
              <a:rPr lang="en-US" sz="2800" b="1" dirty="0" err="1" smtClean="0"/>
              <a:t>lệnh</a:t>
            </a:r>
            <a:r>
              <a:rPr lang="en-US" sz="2800" b="1" dirty="0" smtClean="0"/>
              <a:t> </a:t>
            </a:r>
            <a:r>
              <a:rPr lang="en-US" sz="2800" b="1" dirty="0" err="1" smtClean="0"/>
              <a:t>nhảy</a:t>
            </a:r>
            <a:endParaRPr lang="en-US" sz="2800" b="1" dirty="0" smtClean="0"/>
          </a:p>
          <a:p>
            <a:pPr lvl="0" algn="just">
              <a:buFont typeface="Wingdings" pitchFamily="2" charset="2"/>
              <a:buChar char="v"/>
            </a:pPr>
            <a:r>
              <a:rPr lang="en-US" sz="2800" b="1" dirty="0" err="1" smtClean="0"/>
              <a:t>Các</a:t>
            </a:r>
            <a:r>
              <a:rPr lang="en-US" sz="2800" b="1" dirty="0" smtClean="0"/>
              <a:t> </a:t>
            </a:r>
            <a:r>
              <a:rPr lang="en-US" sz="2800" b="1" dirty="0" err="1" smtClean="0"/>
              <a:t>lệnh</a:t>
            </a:r>
            <a:r>
              <a:rPr lang="en-US" sz="2800" b="1" dirty="0" smtClean="0"/>
              <a:t> </a:t>
            </a:r>
            <a:r>
              <a:rPr lang="en-US" sz="2800" b="1" dirty="0" err="1" smtClean="0"/>
              <a:t>khác</a:t>
            </a:r>
            <a:endParaRPr lang="en-US" sz="2800" b="1" dirty="0" smtClean="0"/>
          </a:p>
          <a:p>
            <a:pPr marL="0" lvl="0" indent="0" algn="just">
              <a:buNone/>
            </a:pPr>
            <a:r>
              <a:rPr lang="en-US" sz="2800" b="1" dirty="0" smtClean="0"/>
              <a:t>(</a:t>
            </a:r>
            <a:r>
              <a:rPr lang="en-US" sz="2800" b="1" dirty="0" err="1" smtClean="0">
                <a:solidFill>
                  <a:srgbClr val="0000FF"/>
                </a:solidFill>
              </a:rPr>
              <a:t>Tham</a:t>
            </a:r>
            <a:r>
              <a:rPr lang="en-US" sz="2800" b="1" dirty="0" smtClean="0">
                <a:solidFill>
                  <a:srgbClr val="0000FF"/>
                </a:solidFill>
              </a:rPr>
              <a:t> </a:t>
            </a:r>
            <a:r>
              <a:rPr lang="en-US" sz="2800" b="1" dirty="0" err="1" smtClean="0">
                <a:solidFill>
                  <a:srgbClr val="0000FF"/>
                </a:solidFill>
              </a:rPr>
              <a:t>khảo</a:t>
            </a:r>
            <a:r>
              <a:rPr lang="en-US" sz="2800" b="1" dirty="0" smtClean="0">
                <a:solidFill>
                  <a:srgbClr val="0000FF"/>
                </a:solidFill>
              </a:rPr>
              <a:t> chi </a:t>
            </a:r>
            <a:r>
              <a:rPr lang="en-US" sz="2800" b="1" dirty="0" err="1" smtClean="0">
                <a:solidFill>
                  <a:srgbClr val="0000FF"/>
                </a:solidFill>
              </a:rPr>
              <a:t>tiết</a:t>
            </a:r>
            <a:r>
              <a:rPr lang="en-US" sz="2800" b="1" dirty="0" smtClean="0">
                <a:solidFill>
                  <a:srgbClr val="0000FF"/>
                </a:solidFill>
              </a:rPr>
              <a:t> </a:t>
            </a:r>
            <a:r>
              <a:rPr lang="en-US" sz="2800" b="1" dirty="0" err="1" smtClean="0">
                <a:solidFill>
                  <a:srgbClr val="0000FF"/>
                </a:solidFill>
              </a:rPr>
              <a:t>trong</a:t>
            </a:r>
            <a:r>
              <a:rPr lang="en-US" sz="2800" b="1" dirty="0" smtClean="0">
                <a:solidFill>
                  <a:srgbClr val="0000FF"/>
                </a:solidFill>
              </a:rPr>
              <a:t> </a:t>
            </a:r>
            <a:r>
              <a:rPr lang="en-US" sz="2800" b="1" dirty="0" err="1" smtClean="0">
                <a:solidFill>
                  <a:srgbClr val="0000FF"/>
                </a:solidFill>
              </a:rPr>
              <a:t>tài</a:t>
            </a:r>
            <a:r>
              <a:rPr lang="en-US" sz="2800" b="1" dirty="0" smtClean="0">
                <a:solidFill>
                  <a:srgbClr val="0000FF"/>
                </a:solidFill>
              </a:rPr>
              <a:t> </a:t>
            </a:r>
            <a:r>
              <a:rPr lang="en-US" sz="2800" b="1" dirty="0" err="1" smtClean="0">
                <a:solidFill>
                  <a:srgbClr val="0000FF"/>
                </a:solidFill>
              </a:rPr>
              <a:t>liệu</a:t>
            </a:r>
            <a:r>
              <a:rPr lang="en-US" sz="2800" b="1" dirty="0" smtClean="0">
                <a:solidFill>
                  <a:srgbClr val="0000FF"/>
                </a:solidFill>
              </a:rPr>
              <a:t> </a:t>
            </a:r>
            <a:r>
              <a:rPr lang="en-US" sz="2800" b="1" dirty="0" err="1" smtClean="0">
                <a:solidFill>
                  <a:srgbClr val="0000FF"/>
                </a:solidFill>
              </a:rPr>
              <a:t>về</a:t>
            </a:r>
            <a:r>
              <a:rPr lang="en-US" sz="2800" b="1" dirty="0" smtClean="0">
                <a:solidFill>
                  <a:srgbClr val="0000FF"/>
                </a:solidFill>
              </a:rPr>
              <a:t> </a:t>
            </a:r>
            <a:r>
              <a:rPr lang="en-US" sz="2800" b="1" dirty="0" err="1" smtClean="0">
                <a:solidFill>
                  <a:srgbClr val="0000FF"/>
                </a:solidFill>
              </a:rPr>
              <a:t>tập</a:t>
            </a:r>
            <a:r>
              <a:rPr lang="en-US" sz="2800" b="1" dirty="0" smtClean="0">
                <a:solidFill>
                  <a:srgbClr val="0000FF"/>
                </a:solidFill>
              </a:rPr>
              <a:t> </a:t>
            </a:r>
            <a:r>
              <a:rPr lang="en-US" sz="2800" b="1" dirty="0" err="1" smtClean="0">
                <a:solidFill>
                  <a:srgbClr val="0000FF"/>
                </a:solidFill>
              </a:rPr>
              <a:t>lệnh</a:t>
            </a:r>
            <a:r>
              <a:rPr lang="en-US" sz="2800" b="1" dirty="0" smtClean="0"/>
              <a:t>)</a:t>
            </a:r>
            <a:endParaRPr lang="en-US" dirty="0"/>
          </a:p>
        </p:txBody>
      </p:sp>
      <p:sp>
        <p:nvSpPr>
          <p:cNvPr id="7" name="Title 1"/>
          <p:cNvSpPr>
            <a:spLocks noGrp="1"/>
          </p:cNvSpPr>
          <p:nvPr>
            <p:ph type="title"/>
          </p:nvPr>
        </p:nvSpPr>
        <p:spPr>
          <a:xfrm>
            <a:off x="76200" y="1371601"/>
            <a:ext cx="7696200" cy="533400"/>
          </a:xfrm>
        </p:spPr>
        <p:txBody>
          <a:bodyPr>
            <a:noAutofit/>
          </a:bodyPr>
          <a:lstStyle/>
          <a:p>
            <a:pPr algn="l"/>
            <a:r>
              <a:rPr lang="en-US" sz="3200" b="1" dirty="0" err="1" smtClean="0">
                <a:solidFill>
                  <a:srgbClr val="C00000"/>
                </a:solidFill>
              </a:rPr>
              <a:t>Tập</a:t>
            </a:r>
            <a:r>
              <a:rPr lang="en-US" sz="3200" b="1" dirty="0" smtClean="0">
                <a:solidFill>
                  <a:srgbClr val="C00000"/>
                </a:solidFill>
              </a:rPr>
              <a:t> </a:t>
            </a:r>
            <a:r>
              <a:rPr lang="en-US" sz="3200" b="1" dirty="0" err="1" smtClean="0">
                <a:solidFill>
                  <a:srgbClr val="C00000"/>
                </a:solidFill>
              </a:rPr>
              <a:t>lệnh</a:t>
            </a:r>
            <a:r>
              <a:rPr lang="en-US" sz="3200" b="1" dirty="0" smtClean="0">
                <a:solidFill>
                  <a:srgbClr val="C00000"/>
                </a:solidFill>
              </a:rPr>
              <a:t> </a:t>
            </a:r>
            <a:r>
              <a:rPr lang="en-US" sz="3200" b="1" dirty="0" err="1" smtClean="0">
                <a:solidFill>
                  <a:srgbClr val="C00000"/>
                </a:solidFill>
              </a:rPr>
              <a:t>của</a:t>
            </a:r>
            <a:r>
              <a:rPr lang="en-US" sz="3200" b="1" dirty="0" smtClean="0">
                <a:solidFill>
                  <a:srgbClr val="C00000"/>
                </a:solidFill>
              </a:rPr>
              <a:t> 8086</a:t>
            </a:r>
            <a:endParaRPr lang="en-US" sz="3200" b="1" dirty="0">
              <a:solidFill>
                <a:srgbClr val="C00000"/>
              </a:solidFill>
            </a:endParaRPr>
          </a:p>
        </p:txBody>
      </p:sp>
      <p:sp>
        <p:nvSpPr>
          <p:cNvPr id="8"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rPr>
              <a:t>1.5. TẬP LỆNH</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6200" y="1371601"/>
            <a:ext cx="7696200" cy="533400"/>
          </a:xfrm>
        </p:spPr>
        <p:txBody>
          <a:bodyPr>
            <a:noAutofit/>
          </a:bodyPr>
          <a:lstStyle/>
          <a:p>
            <a:pPr algn="l"/>
            <a:r>
              <a:rPr lang="en-US" sz="3200" b="1" dirty="0" err="1" smtClean="0">
                <a:solidFill>
                  <a:srgbClr val="C00000"/>
                </a:solidFill>
              </a:rPr>
              <a:t>Tập</a:t>
            </a:r>
            <a:r>
              <a:rPr lang="en-US" sz="3200" b="1" dirty="0" smtClean="0">
                <a:solidFill>
                  <a:srgbClr val="C00000"/>
                </a:solidFill>
              </a:rPr>
              <a:t> </a:t>
            </a:r>
            <a:r>
              <a:rPr lang="en-US" sz="3200" b="1" dirty="0" err="1" smtClean="0">
                <a:solidFill>
                  <a:srgbClr val="C00000"/>
                </a:solidFill>
              </a:rPr>
              <a:t>lệnh</a:t>
            </a:r>
            <a:r>
              <a:rPr lang="en-US" sz="3200" b="1" dirty="0" smtClean="0">
                <a:solidFill>
                  <a:srgbClr val="C00000"/>
                </a:solidFill>
              </a:rPr>
              <a:t> </a:t>
            </a:r>
            <a:r>
              <a:rPr lang="en-US" sz="3200" b="1" dirty="0" err="1" smtClean="0">
                <a:solidFill>
                  <a:srgbClr val="C00000"/>
                </a:solidFill>
              </a:rPr>
              <a:t>của</a:t>
            </a:r>
            <a:r>
              <a:rPr lang="en-US" sz="3200" b="1" dirty="0" smtClean="0">
                <a:solidFill>
                  <a:srgbClr val="C00000"/>
                </a:solidFill>
              </a:rPr>
              <a:t> 8086</a:t>
            </a:r>
            <a:endParaRPr lang="en-US" sz="3200" b="1" dirty="0">
              <a:solidFill>
                <a:srgbClr val="C00000"/>
              </a:solidFill>
            </a:endParaRPr>
          </a:p>
        </p:txBody>
      </p:sp>
      <p:sp>
        <p:nvSpPr>
          <p:cNvPr id="8" name="Title 1"/>
          <p:cNvSpPr txBox="1">
            <a:spLocks/>
          </p:cNvSpPr>
          <p:nvPr/>
        </p:nvSpPr>
        <p:spPr>
          <a:xfrm>
            <a:off x="1447800" y="122238"/>
            <a:ext cx="75438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70C0"/>
                </a:solidFill>
              </a:rPr>
              <a:t>1.5.TẬP </a:t>
            </a:r>
            <a:r>
              <a:rPr lang="en-US" b="1" dirty="0" smtClean="0">
                <a:solidFill>
                  <a:srgbClr val="0070C0"/>
                </a:solidFill>
              </a:rPr>
              <a:t>LỆNH</a:t>
            </a:r>
            <a:endParaRPr lang="en-US" b="1" dirty="0">
              <a:solidFill>
                <a:srgbClr val="0070C0"/>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99129"/>
            <a:ext cx="76104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267200"/>
            <a:ext cx="73723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98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458200" cy="3733800"/>
          </a:xfrm>
        </p:spPr>
        <p:txBody>
          <a:bodyPr>
            <a:noAutofit/>
          </a:bodyPr>
          <a:lstStyle/>
          <a:p>
            <a:pPr algn="just"/>
            <a:r>
              <a:rPr lang="en-US" sz="3200" b="1" dirty="0" err="1" smtClean="0">
                <a:latin typeface="Arial" pitchFamily="34" charset="0"/>
                <a:cs typeface="Arial" pitchFamily="34" charset="0"/>
              </a:rPr>
              <a:t>Mục</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tiêu</a:t>
            </a:r>
            <a:r>
              <a:rPr lang="en-US" sz="3200" b="1" dirty="0" smtClean="0">
                <a:latin typeface="Arial" pitchFamily="34" charset="0"/>
                <a:cs typeface="Arial" pitchFamily="34" charset="0"/>
              </a:rPr>
              <a:t>: </a:t>
            </a:r>
            <a:r>
              <a:rPr lang="en-US" sz="3200" dirty="0" err="1" smtClean="0">
                <a:latin typeface="Arial" pitchFamily="34" charset="0"/>
                <a:cs typeface="Arial" pitchFamily="34" charset="0"/>
              </a:rPr>
              <a:t>Hiểu</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được</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kiến</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trúc</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của</a:t>
            </a:r>
            <a:r>
              <a:rPr lang="en-US" sz="3200" dirty="0" smtClean="0">
                <a:latin typeface="Arial" pitchFamily="34" charset="0"/>
                <a:cs typeface="Arial" pitchFamily="34" charset="0"/>
              </a:rPr>
              <a:t> 8086 </a:t>
            </a:r>
            <a:r>
              <a:rPr lang="en-US" sz="3200" dirty="0" err="1" smtClean="0">
                <a:latin typeface="Arial" pitchFamily="34" charset="0"/>
                <a:cs typeface="Arial" pitchFamily="34" charset="0"/>
              </a:rPr>
              <a:t>và</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cấu</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trúc</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của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chương</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trình</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hợp</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ngữ</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công</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cụ</a:t>
            </a:r>
            <a:r>
              <a:rPr lang="en-US" sz="3200" dirty="0" smtClean="0">
                <a:latin typeface="Arial" pitchFamily="34" charset="0"/>
                <a:cs typeface="Arial" pitchFamily="34" charset="0"/>
              </a:rPr>
              <a:t> Emu8086 </a:t>
            </a:r>
            <a:r>
              <a:rPr lang="en-US" sz="3200" dirty="0" err="1" smtClean="0">
                <a:latin typeface="Arial" pitchFamily="34" charset="0"/>
                <a:cs typeface="Arial" pitchFamily="34" charset="0"/>
              </a:rPr>
              <a:t>để</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lập</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trình</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trên</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máy</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tính</a:t>
            </a:r>
            <a:r>
              <a:rPr lang="en-US" sz="3200" b="1" dirty="0" smtClean="0">
                <a:latin typeface="Arial" pitchFamily="34" charset="0"/>
                <a:cs typeface="Arial" pitchFamily="34" charset="0"/>
              </a:rPr>
              <a:t>.</a:t>
            </a:r>
            <a:br>
              <a:rPr lang="en-US" sz="3200" b="1" dirty="0" smtClean="0">
                <a:latin typeface="Arial" pitchFamily="34" charset="0"/>
                <a:cs typeface="Arial" pitchFamily="34" charset="0"/>
              </a:rPr>
            </a:br>
            <a:r>
              <a:rPr lang="en-US" sz="3200" b="1" dirty="0" smtClean="0">
                <a:solidFill>
                  <a:srgbClr val="2006BA"/>
                </a:solidFill>
                <a:latin typeface="Arial" pitchFamily="34" charset="0"/>
                <a:cs typeface="Arial" pitchFamily="34" charset="0"/>
              </a:rPr>
              <a:t/>
            </a:r>
            <a:br>
              <a:rPr lang="en-US" sz="3200" b="1" dirty="0" smtClean="0">
                <a:solidFill>
                  <a:srgbClr val="2006BA"/>
                </a:solidFill>
                <a:latin typeface="Arial" pitchFamily="34" charset="0"/>
                <a:cs typeface="Arial" pitchFamily="34" charset="0"/>
              </a:rPr>
            </a:br>
            <a:r>
              <a:rPr lang="en-US" sz="2400" b="1" dirty="0" smtClean="0">
                <a:solidFill>
                  <a:srgbClr val="2006BA"/>
                </a:solidFill>
                <a:latin typeface="Arial" pitchFamily="34" charset="0"/>
                <a:cs typeface="Arial" pitchFamily="34" charset="0"/>
              </a:rPr>
              <a:t/>
            </a:r>
            <a:br>
              <a:rPr lang="en-US" sz="2400" b="1" dirty="0" smtClean="0">
                <a:solidFill>
                  <a:srgbClr val="2006BA"/>
                </a:solidFill>
                <a:latin typeface="Arial" pitchFamily="34" charset="0"/>
                <a:cs typeface="Arial" pitchFamily="34" charset="0"/>
              </a:rPr>
            </a:br>
            <a:endParaRPr lang="en-US" sz="2400" b="1" dirty="0">
              <a:solidFill>
                <a:srgbClr val="2006BA"/>
              </a:solidFill>
              <a:latin typeface="Arial" pitchFamily="34" charset="0"/>
              <a:cs typeface="Arial" pitchFamily="34" charset="0"/>
            </a:endParaRPr>
          </a:p>
        </p:txBody>
      </p:sp>
      <p:sp>
        <p:nvSpPr>
          <p:cNvPr id="3" name="Title 1"/>
          <p:cNvSpPr txBox="1">
            <a:spLocks/>
          </p:cNvSpPr>
          <p:nvPr/>
        </p:nvSpPr>
        <p:spPr>
          <a:xfrm>
            <a:off x="1447800" y="141027"/>
            <a:ext cx="7467600" cy="10019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FF0000"/>
                </a:solidFill>
                <a:latin typeface="Arial" pitchFamily="34" charset="0"/>
                <a:cs typeface="Arial" pitchFamily="34" charset="0"/>
              </a:rPr>
              <a:t>NỘI DUNG 1</a:t>
            </a:r>
            <a:endParaRPr lang="en-US" sz="3600" b="1" dirty="0">
              <a:solidFill>
                <a:srgbClr val="FF0000"/>
              </a:solidFill>
              <a:latin typeface="Arial" pitchFamily="34" charset="0"/>
              <a:cs typeface="Arial" pitchFamily="34" charset="0"/>
            </a:endParaRPr>
          </a:p>
        </p:txBody>
      </p:sp>
      <p:sp>
        <p:nvSpPr>
          <p:cNvPr id="4" name="Rectangle 3"/>
          <p:cNvSpPr/>
          <p:nvPr/>
        </p:nvSpPr>
        <p:spPr>
          <a:xfrm>
            <a:off x="304800" y="1748135"/>
            <a:ext cx="8610600" cy="584775"/>
          </a:xfrm>
          <a:prstGeom prst="rect">
            <a:avLst/>
          </a:prstGeom>
        </p:spPr>
        <p:txBody>
          <a:bodyPr wrap="square">
            <a:spAutoFit/>
          </a:bodyPr>
          <a:lstStyle/>
          <a:p>
            <a:pPr algn="ctr"/>
            <a:r>
              <a:rPr lang="en-US" sz="3200" b="1" dirty="0" smtClean="0">
                <a:solidFill>
                  <a:srgbClr val="0000FF"/>
                </a:solidFill>
                <a:latin typeface="Times New Roman" pitchFamily="18" charset="0"/>
                <a:cs typeface="Times New Roman" pitchFamily="18" charset="0"/>
              </a:rPr>
              <a:t>GIỚI THIỆU 8086 VÀ LẬP TRÌNH HỢP NGỮ</a:t>
            </a:r>
            <a:endParaRPr lang="en-US" sz="32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7612298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107" y="198438"/>
            <a:ext cx="7252543" cy="792162"/>
          </a:xfrm>
        </p:spPr>
        <p:txBody>
          <a:bodyPr>
            <a:normAutofit/>
          </a:bodyPr>
          <a:lstStyle/>
          <a:p>
            <a:r>
              <a:rPr lang="en-US" sz="4000" b="1" dirty="0" smtClean="0">
                <a:solidFill>
                  <a:srgbClr val="0070C0"/>
                </a:solidFill>
                <a:latin typeface="Arial" pitchFamily="34" charset="0"/>
                <a:cs typeface="Arial" pitchFamily="34" charset="0"/>
              </a:rPr>
              <a:t>2. LẬP TRÌNH HỢP NGỮ</a:t>
            </a:r>
            <a:endParaRPr lang="en-US" sz="4000" b="1" dirty="0">
              <a:solidFill>
                <a:srgbClr val="0070C0"/>
              </a:solidFill>
              <a:latin typeface="Arial" pitchFamily="34" charset="0"/>
              <a:cs typeface="Arial" pitchFamily="34" charset="0"/>
            </a:endParaRPr>
          </a:p>
        </p:txBody>
      </p:sp>
      <p:sp>
        <p:nvSpPr>
          <p:cNvPr id="68609" name="Rectangle 1"/>
          <p:cNvSpPr>
            <a:spLocks noChangeArrowheads="1"/>
          </p:cNvSpPr>
          <p:nvPr/>
        </p:nvSpPr>
        <p:spPr bwMode="auto">
          <a:xfrm>
            <a:off x="76200" y="1301115"/>
            <a:ext cx="473719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en-US" sz="28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2.1. Cú pháp của một</a:t>
            </a:r>
            <a:r>
              <a:rPr kumimoji="0" lang="en-US" sz="2800" b="1" i="0" u="none" strike="noStrike" cap="none" normalizeH="0" dirty="0" smtClean="0">
                <a:ln>
                  <a:noFill/>
                </a:ln>
                <a:solidFill>
                  <a:srgbClr val="C00000"/>
                </a:solidFill>
                <a:effectLst/>
                <a:latin typeface="Arial" pitchFamily="34" charset="0"/>
                <a:ea typeface="Calibri" pitchFamily="34" charset="0"/>
                <a:cs typeface="Arial" pitchFamily="34" charset="0"/>
              </a:rPr>
              <a:t> lệnh</a:t>
            </a:r>
            <a:endParaRPr kumimoji="0" lang="en-US" sz="3600" b="0" i="0" u="none" strike="noStrike" cap="none" normalizeH="0" baseline="0" dirty="0" smtClean="0">
              <a:ln>
                <a:noFill/>
              </a:ln>
              <a:solidFill>
                <a:srgbClr val="C00000"/>
              </a:solidFill>
              <a:effectLst/>
              <a:latin typeface="Arial" pitchFamily="34" charset="0"/>
              <a:cs typeface="Arial" pitchFamily="34" charset="0"/>
            </a:endParaRPr>
          </a:p>
        </p:txBody>
      </p:sp>
      <p:sp>
        <p:nvSpPr>
          <p:cNvPr id="3" name="Rectangle 2"/>
          <p:cNvSpPr/>
          <p:nvPr/>
        </p:nvSpPr>
        <p:spPr>
          <a:xfrm>
            <a:off x="533400" y="2245816"/>
            <a:ext cx="8077200" cy="4154984"/>
          </a:xfrm>
          <a:prstGeom prst="rect">
            <a:avLst/>
          </a:prstGeom>
        </p:spPr>
        <p:txBody>
          <a:bodyPr wrap="square">
            <a:spAutoFit/>
          </a:bodyPr>
          <a:lstStyle/>
          <a:p>
            <a:pPr algn="just"/>
            <a:r>
              <a:rPr lang="en-US" sz="2400" i="1" dirty="0" smtClean="0"/>
              <a:t>+ </a:t>
            </a:r>
            <a:r>
              <a:rPr lang="en-US" sz="2400" i="1" dirty="0" err="1"/>
              <a:t>Trường</a:t>
            </a:r>
            <a:r>
              <a:rPr lang="en-US" sz="2400" i="1" dirty="0"/>
              <a:t> “</a:t>
            </a:r>
            <a:r>
              <a:rPr lang="en-US" sz="2400" i="1" dirty="0" err="1"/>
              <a:t>Tên</a:t>
            </a:r>
            <a:r>
              <a:rPr lang="en-US" sz="2400" i="1"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để</a:t>
            </a:r>
            <a:r>
              <a:rPr lang="en-US" sz="2400" dirty="0"/>
              <a:t> </a:t>
            </a:r>
            <a:r>
              <a:rPr lang="en-US" sz="2400" dirty="0" err="1"/>
              <a:t>viết</a:t>
            </a:r>
            <a:r>
              <a:rPr lang="en-US" sz="2400" dirty="0"/>
              <a:t> </a:t>
            </a:r>
            <a:r>
              <a:rPr lang="en-US" sz="2400" dirty="0" err="1"/>
              <a:t>nhãn</a:t>
            </a:r>
            <a:r>
              <a:rPr lang="en-US" sz="2400" dirty="0"/>
              <a:t> (Label) </a:t>
            </a:r>
            <a:r>
              <a:rPr lang="en-US" sz="2400" dirty="0" err="1"/>
              <a:t>cho</a:t>
            </a:r>
            <a:r>
              <a:rPr lang="en-US" sz="2400" dirty="0"/>
              <a:t> </a:t>
            </a:r>
            <a:r>
              <a:rPr lang="en-US" sz="2400" dirty="0" err="1"/>
              <a:t>dòng</a:t>
            </a:r>
            <a:r>
              <a:rPr lang="en-US" sz="2400" dirty="0"/>
              <a:t> </a:t>
            </a:r>
            <a:r>
              <a:rPr lang="en-US" sz="2400" dirty="0" err="1"/>
              <a:t>lệnh</a:t>
            </a:r>
            <a:r>
              <a:rPr lang="en-US" sz="2400" dirty="0"/>
              <a:t>, </a:t>
            </a:r>
            <a:r>
              <a:rPr lang="en-US" sz="2400" dirty="0" err="1"/>
              <a:t>cho</a:t>
            </a:r>
            <a:r>
              <a:rPr lang="en-US" sz="2400" dirty="0"/>
              <a:t> </a:t>
            </a:r>
            <a:r>
              <a:rPr lang="en-US" sz="2400" dirty="0" err="1"/>
              <a:t>một</a:t>
            </a:r>
            <a:r>
              <a:rPr lang="en-US" sz="2400" dirty="0"/>
              <a:t> </a:t>
            </a:r>
            <a:r>
              <a:rPr lang="en-US" sz="2400" dirty="0" err="1"/>
              <a:t>biến</a:t>
            </a:r>
            <a:r>
              <a:rPr lang="en-US" sz="2400" dirty="0"/>
              <a:t> </a:t>
            </a:r>
            <a:r>
              <a:rPr lang="en-US" sz="2400" dirty="0" err="1"/>
              <a:t>hoặc</a:t>
            </a:r>
            <a:r>
              <a:rPr lang="en-US" sz="2400" dirty="0"/>
              <a:t> </a:t>
            </a:r>
            <a:r>
              <a:rPr lang="en-US" sz="2400" dirty="0" err="1"/>
              <a:t>cho</a:t>
            </a:r>
            <a:r>
              <a:rPr lang="en-US" sz="2400" dirty="0"/>
              <a:t> </a:t>
            </a:r>
            <a:r>
              <a:rPr lang="en-US" sz="2400" dirty="0" err="1"/>
              <a:t>một</a:t>
            </a:r>
            <a:r>
              <a:rPr lang="en-US" sz="2400" dirty="0"/>
              <a:t> </a:t>
            </a:r>
            <a:r>
              <a:rPr lang="en-US" sz="2400" dirty="0" err="1"/>
              <a:t>thủ</a:t>
            </a:r>
            <a:r>
              <a:rPr lang="en-US" sz="2400" dirty="0"/>
              <a:t> </a:t>
            </a:r>
            <a:r>
              <a:rPr lang="en-US" sz="2400" dirty="0" err="1"/>
              <a:t>tục</a:t>
            </a:r>
            <a:r>
              <a:rPr lang="en-US" sz="2400" dirty="0"/>
              <a:t> (procedure). </a:t>
            </a:r>
            <a:r>
              <a:rPr lang="en-US" sz="2400" dirty="0" err="1"/>
              <a:t>Nhãn</a:t>
            </a:r>
            <a:r>
              <a:rPr lang="en-US" sz="2400" dirty="0"/>
              <a:t> </a:t>
            </a:r>
            <a:r>
              <a:rPr lang="en-US" sz="2400" dirty="0" err="1"/>
              <a:t>là</a:t>
            </a:r>
            <a:r>
              <a:rPr lang="en-US" sz="2400" dirty="0"/>
              <a:t> con </a:t>
            </a:r>
            <a:r>
              <a:rPr lang="en-US" sz="2400" dirty="0" err="1"/>
              <a:t>trỏ</a:t>
            </a:r>
            <a:r>
              <a:rPr lang="en-US" sz="2400" dirty="0"/>
              <a:t> </a:t>
            </a:r>
            <a:r>
              <a:rPr lang="en-US" sz="2400" dirty="0" err="1"/>
              <a:t>tượng</a:t>
            </a:r>
            <a:r>
              <a:rPr lang="en-US" sz="2400" dirty="0"/>
              <a:t> </a:t>
            </a:r>
            <a:r>
              <a:rPr lang="en-US" sz="2400" dirty="0" err="1"/>
              <a:t>trưng</a:t>
            </a:r>
            <a:r>
              <a:rPr lang="en-US" sz="2400" dirty="0"/>
              <a:t> </a:t>
            </a:r>
            <a:r>
              <a:rPr lang="en-US" sz="2400" dirty="0" err="1"/>
              <a:t>để</a:t>
            </a:r>
            <a:r>
              <a:rPr lang="en-US" sz="2400" dirty="0"/>
              <a:t> </a:t>
            </a:r>
            <a:r>
              <a:rPr lang="en-US" sz="2400" dirty="0" err="1"/>
              <a:t>các</a:t>
            </a:r>
            <a:r>
              <a:rPr lang="en-US" sz="2400" dirty="0"/>
              <a:t> </a:t>
            </a:r>
            <a:r>
              <a:rPr lang="en-US" sz="2400" dirty="0" err="1"/>
              <a:t>lệnh</a:t>
            </a:r>
            <a:r>
              <a:rPr lang="en-US" sz="2400" dirty="0"/>
              <a:t> </a:t>
            </a:r>
            <a:r>
              <a:rPr lang="en-US" sz="2400" dirty="0" err="1"/>
              <a:t>tham</a:t>
            </a:r>
            <a:r>
              <a:rPr lang="en-US" sz="2400" dirty="0"/>
              <a:t> </a:t>
            </a:r>
            <a:r>
              <a:rPr lang="en-US" sz="2400" dirty="0" err="1"/>
              <a:t>chiếu</a:t>
            </a:r>
            <a:r>
              <a:rPr lang="en-US" sz="2400" dirty="0"/>
              <a:t> </a:t>
            </a:r>
            <a:r>
              <a:rPr lang="en-US" sz="2400" dirty="0" err="1"/>
              <a:t>tới</a:t>
            </a:r>
            <a:r>
              <a:rPr lang="en-US" sz="2400" dirty="0"/>
              <a:t> </a:t>
            </a:r>
            <a:r>
              <a:rPr lang="en-US" sz="2400" dirty="0" err="1"/>
              <a:t>nó</a:t>
            </a:r>
            <a:r>
              <a:rPr lang="en-US" sz="2400" dirty="0"/>
              <a:t> </a:t>
            </a:r>
            <a:r>
              <a:rPr lang="en-US" sz="2400" dirty="0" err="1"/>
              <a:t>thay</a:t>
            </a:r>
            <a:r>
              <a:rPr lang="en-US" sz="2400" dirty="0"/>
              <a:t> </a:t>
            </a:r>
            <a:r>
              <a:rPr lang="en-US" sz="2400" dirty="0" err="1"/>
              <a:t>cho</a:t>
            </a:r>
            <a:r>
              <a:rPr lang="en-US" sz="2400" dirty="0"/>
              <a:t> </a:t>
            </a:r>
            <a:r>
              <a:rPr lang="en-US" sz="2400" dirty="0" err="1"/>
              <a:t>giá</a:t>
            </a:r>
            <a:r>
              <a:rPr lang="en-US" sz="2400" dirty="0"/>
              <a:t> </a:t>
            </a:r>
            <a:r>
              <a:rPr lang="en-US" sz="2400" dirty="0" err="1"/>
              <a:t>trị</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lệnh</a:t>
            </a:r>
            <a:r>
              <a:rPr lang="en-US" sz="2400" dirty="0"/>
              <a:t> </a:t>
            </a:r>
            <a:r>
              <a:rPr lang="en-US" sz="2400" dirty="0" err="1"/>
              <a:t>đó</a:t>
            </a:r>
            <a:r>
              <a:rPr lang="en-US" sz="2400" dirty="0"/>
              <a:t>. </a:t>
            </a:r>
            <a:r>
              <a:rPr lang="en-US" sz="2400" dirty="0" err="1"/>
              <a:t>Chương</a:t>
            </a:r>
            <a:r>
              <a:rPr lang="en-US" sz="2400" dirty="0"/>
              <a:t> </a:t>
            </a:r>
            <a:r>
              <a:rPr lang="en-US" sz="2400" dirty="0" err="1"/>
              <a:t>trình</a:t>
            </a:r>
            <a:r>
              <a:rPr lang="en-US" sz="2400" dirty="0"/>
              <a:t> </a:t>
            </a:r>
            <a:r>
              <a:rPr lang="en-US" sz="2400" dirty="0" err="1"/>
              <a:t>biên</a:t>
            </a:r>
            <a:r>
              <a:rPr lang="en-US" sz="2400" dirty="0"/>
              <a:t> </a:t>
            </a:r>
            <a:r>
              <a:rPr lang="en-US" sz="2400" dirty="0" err="1"/>
              <a:t>dịch</a:t>
            </a:r>
            <a:r>
              <a:rPr lang="en-US" sz="2400" dirty="0"/>
              <a:t> </a:t>
            </a:r>
            <a:r>
              <a:rPr lang="en-US" sz="2400" dirty="0" err="1"/>
              <a:t>sẽ</a:t>
            </a:r>
            <a:r>
              <a:rPr lang="en-US" sz="2400" dirty="0"/>
              <a:t> </a:t>
            </a:r>
            <a:r>
              <a:rPr lang="en-US" sz="2400" dirty="0" err="1"/>
              <a:t>chuyển</a:t>
            </a:r>
            <a:r>
              <a:rPr lang="en-US" sz="2400" dirty="0"/>
              <a:t> </a:t>
            </a:r>
            <a:r>
              <a:rPr lang="en-US" sz="2400" dirty="0" err="1"/>
              <a:t>thành</a:t>
            </a:r>
            <a:r>
              <a:rPr lang="en-US" sz="2400" dirty="0"/>
              <a:t> </a:t>
            </a:r>
            <a:r>
              <a:rPr lang="en-US" sz="2400" dirty="0" err="1"/>
              <a:t>các</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bộ</a:t>
            </a:r>
            <a:r>
              <a:rPr lang="en-US" sz="2400" dirty="0"/>
              <a:t> </a:t>
            </a:r>
            <a:r>
              <a:rPr lang="en-US" sz="2400" dirty="0" err="1"/>
              <a:t>nhớ</a:t>
            </a:r>
            <a:r>
              <a:rPr lang="en-US" sz="2400" dirty="0"/>
              <a:t>.</a:t>
            </a:r>
          </a:p>
          <a:p>
            <a:pPr lvl="0" algn="just"/>
            <a:r>
              <a:rPr lang="en-US" sz="2400" dirty="0" err="1"/>
              <a:t>Chiều</a:t>
            </a:r>
            <a:r>
              <a:rPr lang="en-US" sz="2400" dirty="0"/>
              <a:t> </a:t>
            </a:r>
            <a:r>
              <a:rPr lang="en-US" sz="2400" dirty="0" err="1"/>
              <a:t>dài</a:t>
            </a:r>
            <a:r>
              <a:rPr lang="en-US" sz="2400" dirty="0"/>
              <a:t> </a:t>
            </a:r>
            <a:r>
              <a:rPr lang="en-US" sz="2400" dirty="0" err="1"/>
              <a:t>từ</a:t>
            </a:r>
            <a:r>
              <a:rPr lang="en-US" sz="2400" dirty="0"/>
              <a:t> 1-31 </a:t>
            </a:r>
            <a:r>
              <a:rPr lang="en-US" sz="2400" dirty="0" err="1"/>
              <a:t>ký</a:t>
            </a:r>
            <a:r>
              <a:rPr lang="en-US" sz="2400" dirty="0"/>
              <a:t> </a:t>
            </a:r>
            <a:r>
              <a:rPr lang="en-US" sz="2400" dirty="0" err="1"/>
              <a:t>tự</a:t>
            </a:r>
            <a:r>
              <a:rPr lang="en-US" sz="2400" dirty="0"/>
              <a:t>, </a:t>
            </a:r>
            <a:r>
              <a:rPr lang="en-US" sz="2400" dirty="0" err="1"/>
              <a:t>là</a:t>
            </a:r>
            <a:r>
              <a:rPr lang="en-US" sz="2400" dirty="0"/>
              <a:t> </a:t>
            </a:r>
            <a:r>
              <a:rPr lang="en-US" sz="2400" dirty="0" err="1"/>
              <a:t>chữ</a:t>
            </a:r>
            <a:r>
              <a:rPr lang="en-US" sz="2400" dirty="0"/>
              <a:t> </a:t>
            </a:r>
            <a:r>
              <a:rPr lang="en-US" sz="2400" dirty="0" err="1"/>
              <a:t>cái</a:t>
            </a:r>
            <a:r>
              <a:rPr lang="en-US" sz="2400" dirty="0"/>
              <a:t>, </a:t>
            </a:r>
            <a:r>
              <a:rPr lang="en-US" sz="2400" dirty="0" err="1"/>
              <a:t>số</a:t>
            </a:r>
            <a:r>
              <a:rPr lang="en-US" sz="2400" dirty="0"/>
              <a:t>, </a:t>
            </a:r>
            <a:r>
              <a:rPr lang="en-US" sz="2400" dirty="0" err="1"/>
              <a:t>các</a:t>
            </a:r>
            <a:r>
              <a:rPr lang="en-US" sz="2400" dirty="0"/>
              <a:t> </a:t>
            </a:r>
            <a:r>
              <a:rPr lang="en-US" sz="2400" dirty="0" err="1"/>
              <a:t>ký</a:t>
            </a:r>
            <a:r>
              <a:rPr lang="en-US" sz="2400" dirty="0"/>
              <a:t> </a:t>
            </a:r>
            <a:r>
              <a:rPr lang="en-US" sz="2400" dirty="0" err="1"/>
              <a:t>tự</a:t>
            </a:r>
            <a:r>
              <a:rPr lang="en-US" sz="2400" dirty="0"/>
              <a:t> </a:t>
            </a:r>
            <a:r>
              <a:rPr lang="en-US" sz="2400" dirty="0" err="1"/>
              <a:t>đặc</a:t>
            </a:r>
            <a:r>
              <a:rPr lang="en-US" sz="2400" dirty="0"/>
              <a:t> </a:t>
            </a:r>
            <a:r>
              <a:rPr lang="en-US" sz="2400" dirty="0" err="1"/>
              <a:t>biệt</a:t>
            </a:r>
            <a:r>
              <a:rPr lang="en-US" sz="2400" dirty="0"/>
              <a:t>: ?, @, _, $, %.</a:t>
            </a:r>
          </a:p>
          <a:p>
            <a:pPr lvl="0" algn="just"/>
            <a:r>
              <a:rPr lang="en-US" sz="2400" dirty="0" err="1"/>
              <a:t>Không</a:t>
            </a:r>
            <a:r>
              <a:rPr lang="en-US" sz="2400" dirty="0"/>
              <a:t> </a:t>
            </a:r>
            <a:r>
              <a:rPr lang="en-US" sz="2400" dirty="0" err="1"/>
              <a:t>bắt</a:t>
            </a:r>
            <a:r>
              <a:rPr lang="en-US" sz="2400" dirty="0"/>
              <a:t> </a:t>
            </a:r>
            <a:r>
              <a:rPr lang="en-US" sz="2400" dirty="0" err="1"/>
              <a:t>đầu</a:t>
            </a:r>
            <a:r>
              <a:rPr lang="en-US" sz="2400" dirty="0"/>
              <a:t> </a:t>
            </a:r>
            <a:r>
              <a:rPr lang="en-US" sz="2400" dirty="0" err="1"/>
              <a:t>bằng</a:t>
            </a:r>
            <a:r>
              <a:rPr lang="en-US" sz="2400" dirty="0"/>
              <a:t> </a:t>
            </a:r>
            <a:r>
              <a:rPr lang="en-US" sz="2400" dirty="0" err="1"/>
              <a:t>chữ</a:t>
            </a:r>
            <a:r>
              <a:rPr lang="en-US" sz="2400" dirty="0"/>
              <a:t> </a:t>
            </a:r>
            <a:r>
              <a:rPr lang="en-US" sz="2400" dirty="0" err="1"/>
              <a:t>số</a:t>
            </a:r>
            <a:r>
              <a:rPr lang="en-US" sz="2400" dirty="0"/>
              <a:t> </a:t>
            </a:r>
            <a:r>
              <a:rPr lang="en-US" sz="2400" dirty="0" err="1"/>
              <a:t>và</a:t>
            </a:r>
            <a:r>
              <a:rPr lang="en-US" sz="2400" dirty="0"/>
              <a:t> </a:t>
            </a:r>
            <a:r>
              <a:rPr lang="en-US" sz="2400" dirty="0" err="1"/>
              <a:t>không</a:t>
            </a:r>
            <a:r>
              <a:rPr lang="en-US" sz="2400" dirty="0"/>
              <a:t> </a:t>
            </a:r>
            <a:r>
              <a:rPr lang="en-US" sz="2400" dirty="0" err="1"/>
              <a:t>có</a:t>
            </a:r>
            <a:r>
              <a:rPr lang="en-US" sz="2400" dirty="0"/>
              <a:t> </a:t>
            </a:r>
            <a:r>
              <a:rPr lang="en-US" sz="2400" dirty="0" err="1"/>
              <a:t>dấu</a:t>
            </a:r>
            <a:r>
              <a:rPr lang="en-US" sz="2400" dirty="0"/>
              <a:t> </a:t>
            </a:r>
            <a:r>
              <a:rPr lang="en-US" sz="2400" dirty="0" err="1"/>
              <a:t>cách</a:t>
            </a:r>
            <a:r>
              <a:rPr lang="en-US" sz="2400" dirty="0"/>
              <a:t> ở </a:t>
            </a:r>
            <a:r>
              <a:rPr lang="en-US" sz="2400" dirty="0" err="1"/>
              <a:t>giữa</a:t>
            </a:r>
            <a:r>
              <a:rPr lang="en-US" sz="2400" dirty="0"/>
              <a:t>.</a:t>
            </a:r>
          </a:p>
          <a:p>
            <a:pPr lvl="0" algn="just"/>
            <a:r>
              <a:rPr lang="en-US" sz="2400" dirty="0" err="1"/>
              <a:t>Nếu</a:t>
            </a:r>
            <a:r>
              <a:rPr lang="en-US" sz="2400" dirty="0"/>
              <a:t> </a:t>
            </a:r>
            <a:r>
              <a:rPr lang="en-US" sz="2400" dirty="0" err="1"/>
              <a:t>là</a:t>
            </a:r>
            <a:r>
              <a:rPr lang="en-US" sz="2400" dirty="0"/>
              <a:t> </a:t>
            </a:r>
            <a:r>
              <a:rPr lang="en-US" sz="2400" dirty="0" err="1"/>
              <a:t>dấu</a:t>
            </a:r>
            <a:r>
              <a:rPr lang="en-US" sz="2400" dirty="0"/>
              <a:t> </a:t>
            </a:r>
            <a:r>
              <a:rPr lang="en-US" sz="2400" dirty="0" err="1"/>
              <a:t>chấm</a:t>
            </a:r>
            <a:r>
              <a:rPr lang="en-US" sz="2400" dirty="0"/>
              <a:t> </a:t>
            </a:r>
            <a:r>
              <a:rPr lang="en-US" sz="2400" dirty="0" err="1"/>
              <a:t>thì</a:t>
            </a:r>
            <a:r>
              <a:rPr lang="en-US" sz="2400" dirty="0"/>
              <a:t> ở </a:t>
            </a:r>
            <a:r>
              <a:rPr lang="en-US" sz="2400" dirty="0" err="1"/>
              <a:t>đầu</a:t>
            </a:r>
            <a:r>
              <a:rPr lang="en-US" sz="2400" dirty="0"/>
              <a:t>.</a:t>
            </a:r>
          </a:p>
          <a:p>
            <a:pPr lvl="0" algn="just"/>
            <a:r>
              <a:rPr lang="en-US" sz="2400" dirty="0" err="1"/>
              <a:t>Trường</a:t>
            </a:r>
            <a:r>
              <a:rPr lang="en-US" sz="2400" dirty="0"/>
              <a:t> “</a:t>
            </a:r>
            <a:r>
              <a:rPr lang="en-US" sz="2400" dirty="0" err="1"/>
              <a:t>Tên</a:t>
            </a:r>
            <a:r>
              <a:rPr lang="en-US" sz="2400" dirty="0"/>
              <a:t>” </a:t>
            </a:r>
            <a:r>
              <a:rPr lang="en-US" sz="2400" dirty="0" err="1"/>
              <a:t>có</a:t>
            </a:r>
            <a:r>
              <a:rPr lang="en-US" sz="2400" dirty="0"/>
              <a:t> </a:t>
            </a:r>
            <a:r>
              <a:rPr lang="en-US" sz="2400" dirty="0" err="1"/>
              <a:t>thể</a:t>
            </a:r>
            <a:r>
              <a:rPr lang="en-US" sz="2400" dirty="0"/>
              <a:t> </a:t>
            </a:r>
            <a:r>
              <a:rPr lang="en-US" sz="2400" dirty="0" err="1"/>
              <a:t>có</a:t>
            </a:r>
            <a:r>
              <a:rPr lang="en-US" sz="2400" dirty="0"/>
              <a:t> hay </a:t>
            </a:r>
            <a:r>
              <a:rPr lang="en-US" sz="2400" dirty="0" err="1"/>
              <a:t>không</a:t>
            </a:r>
            <a:r>
              <a:rPr lang="en-US" sz="2400" dirty="0"/>
              <a:t> </a:t>
            </a:r>
            <a:r>
              <a:rPr lang="en-US" sz="2400" dirty="0" err="1"/>
              <a:t>tuỳ</a:t>
            </a:r>
            <a:r>
              <a:rPr lang="en-US" sz="2400" dirty="0"/>
              <a:t> </a:t>
            </a:r>
            <a:r>
              <a:rPr lang="en-US" sz="2400" dirty="0" err="1"/>
              <a:t>trường</a:t>
            </a:r>
            <a:r>
              <a:rPr lang="en-US" sz="2400" dirty="0"/>
              <a:t> </a:t>
            </a:r>
            <a:r>
              <a:rPr lang="en-US" sz="2400" dirty="0" err="1"/>
              <a:t>hợp</a:t>
            </a:r>
            <a:r>
              <a:rPr lang="en-US" sz="2400" dirty="0"/>
              <a:t> </a:t>
            </a:r>
            <a:r>
              <a:rPr lang="en-US" sz="2400" dirty="0" err="1"/>
              <a:t>cụ</a:t>
            </a:r>
            <a:r>
              <a:rPr lang="en-US" sz="2400" dirty="0"/>
              <a:t> </a:t>
            </a:r>
            <a:r>
              <a:rPr lang="en-US" sz="2400" dirty="0" err="1"/>
              <a:t>thể</a:t>
            </a:r>
            <a:r>
              <a:rPr lang="en-US" sz="2400" dirty="0"/>
              <a:t>.</a:t>
            </a:r>
          </a:p>
          <a:p>
            <a:pPr lvl="0" algn="just"/>
            <a:r>
              <a:rPr lang="en-US" sz="2400" dirty="0" err="1"/>
              <a:t>Một</a:t>
            </a:r>
            <a:r>
              <a:rPr lang="en-US" sz="2400" dirty="0"/>
              <a:t> </a:t>
            </a:r>
            <a:r>
              <a:rPr lang="en-US" sz="2400" dirty="0" err="1"/>
              <a:t>nhãn</a:t>
            </a:r>
            <a:r>
              <a:rPr lang="en-US" sz="2400" dirty="0"/>
              <a:t> </a:t>
            </a:r>
            <a:r>
              <a:rPr lang="en-US" sz="2400" dirty="0" err="1"/>
              <a:t>kết</a:t>
            </a:r>
            <a:r>
              <a:rPr lang="en-US" sz="2400" dirty="0"/>
              <a:t> </a:t>
            </a:r>
            <a:r>
              <a:rPr lang="en-US" sz="2400" dirty="0" err="1"/>
              <a:t>thúc</a:t>
            </a:r>
            <a:r>
              <a:rPr lang="en-US" sz="2400" dirty="0"/>
              <a:t> </a:t>
            </a:r>
            <a:r>
              <a:rPr lang="en-US" sz="2400" dirty="0" err="1"/>
              <a:t>bởi</a:t>
            </a:r>
            <a:r>
              <a:rPr lang="en-US" sz="2400" dirty="0"/>
              <a:t> </a:t>
            </a:r>
            <a:r>
              <a:rPr lang="en-US" sz="2400" dirty="0" err="1"/>
              <a:t>dấu</a:t>
            </a:r>
            <a:r>
              <a:rPr lang="en-US" sz="2400" dirty="0"/>
              <a:t> (:)</a:t>
            </a:r>
          </a:p>
        </p:txBody>
      </p:sp>
      <p:sp>
        <p:nvSpPr>
          <p:cNvPr id="20" name="Rectangle 4"/>
          <p:cNvSpPr>
            <a:spLocks noChangeArrowheads="1"/>
          </p:cNvSpPr>
          <p:nvPr/>
        </p:nvSpPr>
        <p:spPr bwMode="auto">
          <a:xfrm>
            <a:off x="1378215" y="1824335"/>
            <a:ext cx="601318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Tên	Toán tử	Toán hạng	Chú giải</a:t>
            </a:r>
            <a:endParaRPr kumimoji="0" lang="en-US" sz="3200" b="0" i="1"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2427744"/>
            <a:ext cx="8077200" cy="2677656"/>
          </a:xfrm>
          <a:prstGeom prst="rect">
            <a:avLst/>
          </a:prstGeom>
        </p:spPr>
        <p:txBody>
          <a:bodyPr wrap="square">
            <a:spAutoFit/>
          </a:bodyPr>
          <a:lstStyle/>
          <a:p>
            <a:r>
              <a:rPr lang="en-US" sz="2400" dirty="0"/>
              <a:t>+ </a:t>
            </a:r>
            <a:r>
              <a:rPr lang="en-US" sz="2400" i="1" dirty="0" err="1"/>
              <a:t>Trường</a:t>
            </a:r>
            <a:r>
              <a:rPr lang="en-US" sz="2400" i="1" dirty="0"/>
              <a:t> “</a:t>
            </a:r>
            <a:r>
              <a:rPr lang="en-US" sz="2400" b="1" i="1" dirty="0" err="1"/>
              <a:t>Toán</a:t>
            </a:r>
            <a:r>
              <a:rPr lang="en-US" sz="2400" b="1" i="1" dirty="0"/>
              <a:t> </a:t>
            </a:r>
            <a:r>
              <a:rPr lang="en-US" sz="2400" b="1" i="1" dirty="0" err="1"/>
              <a:t>tử</a:t>
            </a:r>
            <a:r>
              <a:rPr lang="en-US" sz="2400" b="1" i="1" dirty="0"/>
              <a:t>”:</a:t>
            </a:r>
            <a:r>
              <a:rPr lang="en-US" sz="2400" b="1" dirty="0"/>
              <a:t> </a:t>
            </a:r>
            <a:r>
              <a:rPr lang="en-US" sz="2400" dirty="0" err="1"/>
              <a:t>trong</a:t>
            </a:r>
            <a:r>
              <a:rPr lang="en-US" sz="2400" dirty="0"/>
              <a:t> </a:t>
            </a:r>
            <a:r>
              <a:rPr lang="en-US" sz="2400" dirty="0" err="1"/>
              <a:t>trường</a:t>
            </a:r>
            <a:r>
              <a:rPr lang="en-US" sz="2400" dirty="0"/>
              <a:t> </a:t>
            </a:r>
            <a:r>
              <a:rPr lang="en-US" sz="2400" dirty="0" err="1"/>
              <a:t>toán</a:t>
            </a:r>
            <a:r>
              <a:rPr lang="en-US" sz="2400" dirty="0"/>
              <a:t> </a:t>
            </a:r>
            <a:r>
              <a:rPr lang="en-US" sz="2400" dirty="0" err="1"/>
              <a:t>tử</a:t>
            </a:r>
            <a:r>
              <a:rPr lang="en-US" sz="2400" dirty="0"/>
              <a:t> </a:t>
            </a:r>
            <a:r>
              <a:rPr lang="en-US" sz="2400" dirty="0" err="1"/>
              <a:t>nói</a:t>
            </a:r>
            <a:r>
              <a:rPr lang="en-US" sz="2400" dirty="0"/>
              <a:t> </a:t>
            </a:r>
            <a:r>
              <a:rPr lang="en-US" sz="2400" dirty="0" err="1"/>
              <a:t>chung</a:t>
            </a:r>
            <a:r>
              <a:rPr lang="en-US" sz="2400" dirty="0"/>
              <a:t> </a:t>
            </a:r>
            <a:r>
              <a:rPr lang="en-US" sz="2400" dirty="0" err="1"/>
              <a:t>sẽ</a:t>
            </a:r>
            <a:r>
              <a:rPr lang="en-US" sz="2400" dirty="0"/>
              <a:t> </a:t>
            </a:r>
            <a:r>
              <a:rPr lang="en-US" sz="2400" dirty="0" err="1"/>
              <a:t>có</a:t>
            </a:r>
            <a:r>
              <a:rPr lang="en-US" sz="2400" dirty="0"/>
              <a:t> </a:t>
            </a:r>
            <a:r>
              <a:rPr lang="en-US" sz="2400" dirty="0" err="1"/>
              <a:t>các</a:t>
            </a:r>
            <a:r>
              <a:rPr lang="en-US" sz="2400" dirty="0"/>
              <a:t> </a:t>
            </a:r>
            <a:r>
              <a:rPr lang="en-US" sz="2400" dirty="0" err="1"/>
              <a:t>toán</a:t>
            </a:r>
            <a:r>
              <a:rPr lang="en-US" sz="2400" dirty="0"/>
              <a:t> </a:t>
            </a:r>
            <a:r>
              <a:rPr lang="en-US" sz="2400" dirty="0" err="1"/>
              <a:t>tử</a:t>
            </a:r>
            <a:r>
              <a:rPr lang="en-US" sz="2400" dirty="0"/>
              <a:t> </a:t>
            </a:r>
            <a:r>
              <a:rPr lang="en-US" sz="2400" dirty="0" err="1"/>
              <a:t>thật</a:t>
            </a:r>
            <a:r>
              <a:rPr lang="en-US" sz="2400" dirty="0"/>
              <a:t> </a:t>
            </a:r>
            <a:r>
              <a:rPr lang="en-US" sz="2400" dirty="0" err="1"/>
              <a:t>thuộc</a:t>
            </a:r>
            <a:r>
              <a:rPr lang="en-US" sz="2400" dirty="0"/>
              <a:t> </a:t>
            </a:r>
            <a:r>
              <a:rPr lang="en-US" sz="2400" dirty="0" err="1"/>
              <a:t>tập</a:t>
            </a:r>
            <a:r>
              <a:rPr lang="en-US" sz="2400" dirty="0"/>
              <a:t> </a:t>
            </a:r>
            <a:r>
              <a:rPr lang="en-US" sz="2400" dirty="0" err="1"/>
              <a:t>lệnh</a:t>
            </a:r>
            <a:r>
              <a:rPr lang="en-US" sz="2400" dirty="0"/>
              <a:t> </a:t>
            </a:r>
            <a:r>
              <a:rPr lang="en-US" sz="2400" dirty="0" err="1"/>
              <a:t>của</a:t>
            </a:r>
            <a:r>
              <a:rPr lang="en-US" sz="2400" dirty="0"/>
              <a:t> vi </a:t>
            </a:r>
            <a:r>
              <a:rPr lang="en-US" sz="2400" dirty="0" err="1"/>
              <a:t>xử</a:t>
            </a:r>
            <a:r>
              <a:rPr lang="en-US" sz="2400" dirty="0"/>
              <a:t> </a:t>
            </a:r>
            <a:r>
              <a:rPr lang="en-US" sz="2400" dirty="0" err="1"/>
              <a:t>lý</a:t>
            </a:r>
            <a:r>
              <a:rPr lang="en-US" sz="2400" dirty="0"/>
              <a:t> </a:t>
            </a:r>
            <a:r>
              <a:rPr lang="en-US" sz="2400" dirty="0" err="1"/>
              <a:t>và</a:t>
            </a:r>
            <a:r>
              <a:rPr lang="en-US" sz="2400" dirty="0"/>
              <a:t> </a:t>
            </a:r>
            <a:r>
              <a:rPr lang="en-US" sz="2400" dirty="0" err="1"/>
              <a:t>toán</a:t>
            </a:r>
            <a:r>
              <a:rPr lang="en-US" sz="2400" dirty="0"/>
              <a:t> </a:t>
            </a:r>
            <a:r>
              <a:rPr lang="en-US" sz="2400" dirty="0" err="1"/>
              <a:t>tử</a:t>
            </a:r>
            <a:r>
              <a:rPr lang="en-US" sz="2400" dirty="0"/>
              <a:t> </a:t>
            </a:r>
            <a:r>
              <a:rPr lang="en-US" sz="2400" dirty="0" err="1"/>
              <a:t>giả</a:t>
            </a:r>
            <a:r>
              <a:rPr lang="en-US" sz="2400" dirty="0"/>
              <a:t> (pseudo-operation).</a:t>
            </a:r>
          </a:p>
          <a:p>
            <a:pPr lvl="0"/>
            <a:r>
              <a:rPr lang="en-US" sz="2400" dirty="0" err="1"/>
              <a:t>Toán</a:t>
            </a:r>
            <a:r>
              <a:rPr lang="en-US" sz="2400" dirty="0"/>
              <a:t> </a:t>
            </a:r>
            <a:r>
              <a:rPr lang="en-US" sz="2400" dirty="0" err="1"/>
              <a:t>tử</a:t>
            </a:r>
            <a:r>
              <a:rPr lang="en-US" sz="2400" dirty="0"/>
              <a:t> </a:t>
            </a:r>
            <a:r>
              <a:rPr lang="en-US" sz="2400" dirty="0" err="1"/>
              <a:t>thật</a:t>
            </a:r>
            <a:r>
              <a:rPr lang="en-US" sz="2400" dirty="0"/>
              <a:t> </a:t>
            </a:r>
            <a:r>
              <a:rPr lang="en-US" sz="2400" dirty="0" err="1"/>
              <a:t>biểu</a:t>
            </a:r>
            <a:r>
              <a:rPr lang="en-US" sz="2400" dirty="0"/>
              <a:t> </a:t>
            </a:r>
            <a:r>
              <a:rPr lang="en-US" sz="2400" dirty="0" err="1"/>
              <a:t>thị</a:t>
            </a:r>
            <a:r>
              <a:rPr lang="en-US" sz="2400" dirty="0"/>
              <a:t> </a:t>
            </a:r>
            <a:r>
              <a:rPr lang="en-US" sz="2400" dirty="0" err="1"/>
              <a:t>thao</a:t>
            </a:r>
            <a:r>
              <a:rPr lang="en-US" sz="2400" dirty="0"/>
              <a:t> </a:t>
            </a:r>
            <a:r>
              <a:rPr lang="en-US" sz="2400" dirty="0" err="1"/>
              <a:t>tác</a:t>
            </a:r>
            <a:r>
              <a:rPr lang="en-US" sz="2400" dirty="0"/>
              <a:t> </a:t>
            </a:r>
            <a:r>
              <a:rPr lang="en-US" sz="2400" dirty="0" err="1"/>
              <a:t>của</a:t>
            </a:r>
            <a:r>
              <a:rPr lang="en-US" sz="2400" dirty="0"/>
              <a:t> </a:t>
            </a:r>
            <a:r>
              <a:rPr lang="en-US" sz="2400" dirty="0" err="1"/>
              <a:t>lệnh</a:t>
            </a:r>
            <a:r>
              <a:rPr lang="en-US" sz="2400" dirty="0"/>
              <a:t> </a:t>
            </a:r>
            <a:r>
              <a:rPr lang="en-US" sz="2400" dirty="0" err="1"/>
              <a:t>và</a:t>
            </a:r>
            <a:r>
              <a:rPr lang="en-US" sz="2400" dirty="0"/>
              <a:t> </a:t>
            </a:r>
            <a:r>
              <a:rPr lang="en-US" sz="2400" dirty="0" err="1"/>
              <a:t>sẽ</a:t>
            </a:r>
            <a:r>
              <a:rPr lang="en-US" sz="2400" dirty="0"/>
              <a:t> </a:t>
            </a:r>
            <a:r>
              <a:rPr lang="en-US" sz="2400" dirty="0" err="1"/>
              <a:t>được</a:t>
            </a:r>
            <a:r>
              <a:rPr lang="en-US" sz="2400" dirty="0"/>
              <a:t> </a:t>
            </a:r>
            <a:r>
              <a:rPr lang="en-US" sz="2400" dirty="0" err="1"/>
              <a:t>chương</a:t>
            </a:r>
            <a:r>
              <a:rPr lang="en-US" sz="2400" dirty="0"/>
              <a:t> </a:t>
            </a:r>
            <a:r>
              <a:rPr lang="en-US" sz="2400" dirty="0" err="1"/>
              <a:t>trình</a:t>
            </a:r>
            <a:r>
              <a:rPr lang="en-US" sz="2400" dirty="0"/>
              <a:t> </a:t>
            </a:r>
            <a:r>
              <a:rPr lang="en-US" sz="2400" dirty="0" err="1"/>
              <a:t>dịch</a:t>
            </a:r>
            <a:r>
              <a:rPr lang="en-US" sz="2400" dirty="0"/>
              <a:t> </a:t>
            </a:r>
            <a:r>
              <a:rPr lang="en-US" sz="2400" dirty="0" err="1"/>
              <a:t>ra</a:t>
            </a:r>
            <a:r>
              <a:rPr lang="en-US" sz="2400" dirty="0"/>
              <a:t> </a:t>
            </a:r>
            <a:r>
              <a:rPr lang="en-US" sz="2400" dirty="0" err="1"/>
              <a:t>mã</a:t>
            </a:r>
            <a:r>
              <a:rPr lang="en-US" sz="2400" dirty="0"/>
              <a:t> </a:t>
            </a:r>
            <a:r>
              <a:rPr lang="en-US" sz="2400" dirty="0" err="1"/>
              <a:t>máy</a:t>
            </a:r>
            <a:r>
              <a:rPr lang="en-US" sz="2400" dirty="0"/>
              <a:t>.</a:t>
            </a:r>
          </a:p>
          <a:p>
            <a:pPr lvl="0"/>
            <a:r>
              <a:rPr lang="en-US" sz="2400" dirty="0" err="1"/>
              <a:t>Toán</a:t>
            </a:r>
            <a:r>
              <a:rPr lang="en-US" sz="2400" dirty="0"/>
              <a:t> </a:t>
            </a:r>
            <a:r>
              <a:rPr lang="en-US" sz="2400" dirty="0" err="1"/>
              <a:t>tử</a:t>
            </a:r>
            <a:r>
              <a:rPr lang="en-US" sz="2400" dirty="0"/>
              <a:t> </a:t>
            </a:r>
            <a:r>
              <a:rPr lang="en-US" sz="2400" dirty="0" err="1"/>
              <a:t>giả</a:t>
            </a:r>
            <a:r>
              <a:rPr lang="en-US" sz="2400" dirty="0"/>
              <a:t> </a:t>
            </a:r>
            <a:r>
              <a:rPr lang="en-US" sz="2400" dirty="0" err="1"/>
              <a:t>không</a:t>
            </a:r>
            <a:r>
              <a:rPr lang="en-US" sz="2400" dirty="0"/>
              <a:t> </a:t>
            </a:r>
            <a:r>
              <a:rPr lang="en-US" sz="2400" dirty="0" err="1"/>
              <a:t>được</a:t>
            </a:r>
            <a:r>
              <a:rPr lang="en-US" sz="2400" dirty="0"/>
              <a:t> </a:t>
            </a:r>
            <a:r>
              <a:rPr lang="en-US" sz="2400" dirty="0" err="1"/>
              <a:t>dịch</a:t>
            </a:r>
            <a:r>
              <a:rPr lang="en-US" sz="2400" dirty="0"/>
              <a:t> </a:t>
            </a:r>
            <a:r>
              <a:rPr lang="en-US" sz="2400" dirty="0" err="1"/>
              <a:t>ra</a:t>
            </a:r>
            <a:r>
              <a:rPr lang="en-US" sz="2400" dirty="0"/>
              <a:t> </a:t>
            </a:r>
            <a:r>
              <a:rPr lang="en-US" sz="2400" dirty="0" err="1"/>
              <a:t>mã</a:t>
            </a:r>
            <a:r>
              <a:rPr lang="en-US" sz="2400" dirty="0"/>
              <a:t> </a:t>
            </a:r>
            <a:r>
              <a:rPr lang="en-US" sz="2400" dirty="0" err="1"/>
              <a:t>máy</a:t>
            </a:r>
            <a:r>
              <a:rPr lang="en-US" sz="2400" dirty="0"/>
              <a:t> </a:t>
            </a:r>
            <a:r>
              <a:rPr lang="en-US" sz="2400" dirty="0" err="1"/>
              <a:t>mà</a:t>
            </a:r>
            <a:r>
              <a:rPr lang="en-US" sz="2400" dirty="0"/>
              <a:t> </a:t>
            </a:r>
            <a:r>
              <a:rPr lang="en-US" sz="2400" dirty="0" err="1"/>
              <a:t>chỉ</a:t>
            </a:r>
            <a:r>
              <a:rPr lang="en-US" sz="2400" dirty="0"/>
              <a:t> </a:t>
            </a:r>
            <a:r>
              <a:rPr lang="en-US" sz="2400" dirty="0" err="1"/>
              <a:t>báo</a:t>
            </a:r>
            <a:r>
              <a:rPr lang="en-US" sz="2400" dirty="0"/>
              <a:t> </a:t>
            </a:r>
            <a:r>
              <a:rPr lang="en-US" sz="2400" dirty="0" err="1"/>
              <a:t>cho</a:t>
            </a:r>
            <a:r>
              <a:rPr lang="en-US" sz="2400" dirty="0"/>
              <a:t> </a:t>
            </a:r>
            <a:r>
              <a:rPr lang="en-US" sz="2400" dirty="0" err="1"/>
              <a:t>chương</a:t>
            </a:r>
            <a:r>
              <a:rPr lang="en-US" sz="2400" dirty="0"/>
              <a:t> </a:t>
            </a:r>
            <a:r>
              <a:rPr lang="en-US" sz="2400" dirty="0" err="1"/>
              <a:t>trình</a:t>
            </a:r>
            <a:r>
              <a:rPr lang="en-US" sz="2400" dirty="0"/>
              <a:t> </a:t>
            </a:r>
            <a:r>
              <a:rPr lang="en-US" sz="2400" dirty="0" err="1"/>
              <a:t>biên</a:t>
            </a:r>
            <a:r>
              <a:rPr lang="en-US" sz="2400" dirty="0"/>
              <a:t> </a:t>
            </a:r>
            <a:r>
              <a:rPr lang="en-US" sz="2400" dirty="0" err="1"/>
              <a:t>dịch</a:t>
            </a:r>
            <a:r>
              <a:rPr lang="en-US" sz="2400" dirty="0"/>
              <a:t> </a:t>
            </a:r>
            <a:r>
              <a:rPr lang="en-US" sz="2400" dirty="0" err="1"/>
              <a:t>làm</a:t>
            </a:r>
            <a:r>
              <a:rPr lang="en-US" sz="2400" dirty="0"/>
              <a:t> </a:t>
            </a:r>
            <a:r>
              <a:rPr lang="en-US" sz="2400" dirty="0" err="1"/>
              <a:t>một</a:t>
            </a:r>
            <a:r>
              <a:rPr lang="en-US" sz="2400" dirty="0"/>
              <a:t> </a:t>
            </a:r>
            <a:r>
              <a:rPr lang="en-US" sz="2400" dirty="0" err="1"/>
              <a:t>việc</a:t>
            </a:r>
            <a:r>
              <a:rPr lang="en-US" sz="2400" dirty="0"/>
              <a:t> </a:t>
            </a:r>
            <a:r>
              <a:rPr lang="en-US" sz="2400" dirty="0" err="1"/>
              <a:t>gì</a:t>
            </a:r>
            <a:r>
              <a:rPr lang="en-US" sz="2400" dirty="0"/>
              <a:t> </a:t>
            </a:r>
            <a:r>
              <a:rPr lang="en-US" sz="2400" dirty="0" err="1"/>
              <a:t>đó</a:t>
            </a:r>
            <a:r>
              <a:rPr lang="en-US" sz="2400" dirty="0"/>
              <a:t>.</a:t>
            </a:r>
          </a:p>
        </p:txBody>
      </p:sp>
      <p:sp>
        <p:nvSpPr>
          <p:cNvPr id="9" name="Title 1"/>
          <p:cNvSpPr>
            <a:spLocks noGrp="1"/>
          </p:cNvSpPr>
          <p:nvPr>
            <p:ph type="title"/>
          </p:nvPr>
        </p:nvSpPr>
        <p:spPr>
          <a:xfrm>
            <a:off x="1758107" y="1984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
        <p:nvSpPr>
          <p:cNvPr id="10" name="Rectangle 1"/>
          <p:cNvSpPr>
            <a:spLocks noChangeArrowheads="1"/>
          </p:cNvSpPr>
          <p:nvPr/>
        </p:nvSpPr>
        <p:spPr bwMode="auto">
          <a:xfrm>
            <a:off x="76200" y="1301115"/>
            <a:ext cx="473719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en-US" sz="28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2.1. Cú pháp của một</a:t>
            </a:r>
            <a:r>
              <a:rPr kumimoji="0" lang="en-US" sz="2800" b="1" i="0" u="none" strike="noStrike" cap="none" normalizeH="0" dirty="0" smtClean="0">
                <a:ln>
                  <a:noFill/>
                </a:ln>
                <a:solidFill>
                  <a:srgbClr val="C00000"/>
                </a:solidFill>
                <a:effectLst/>
                <a:latin typeface="Arial" pitchFamily="34" charset="0"/>
                <a:ea typeface="Calibri" pitchFamily="34" charset="0"/>
                <a:cs typeface="Arial" pitchFamily="34" charset="0"/>
              </a:rPr>
              <a:t> lệnh</a:t>
            </a:r>
            <a:endParaRPr kumimoji="0" lang="en-US" sz="3600" b="0" i="0" u="none" strike="noStrike" cap="none" normalizeH="0" baseline="0" dirty="0" smtClean="0">
              <a:ln>
                <a:noFill/>
              </a:ln>
              <a:solidFill>
                <a:srgbClr val="C00000"/>
              </a:solidFill>
              <a:effectLst/>
              <a:latin typeface="Arial" pitchFamily="34" charset="0"/>
              <a:cs typeface="Arial" pitchFamily="34" charset="0"/>
            </a:endParaRPr>
          </a:p>
        </p:txBody>
      </p:sp>
      <p:sp>
        <p:nvSpPr>
          <p:cNvPr id="11" name="Rectangle 4"/>
          <p:cNvSpPr>
            <a:spLocks noChangeArrowheads="1"/>
          </p:cNvSpPr>
          <p:nvPr/>
        </p:nvSpPr>
        <p:spPr bwMode="auto">
          <a:xfrm>
            <a:off x="1378215" y="1900535"/>
            <a:ext cx="601318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Tên	Toán tử	Toán hạng	Chú giải</a:t>
            </a:r>
            <a:endParaRPr kumimoji="0" lang="en-US" sz="3200" b="0" i="1"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6553152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590800"/>
            <a:ext cx="8534400" cy="3785652"/>
          </a:xfrm>
          <a:prstGeom prst="rect">
            <a:avLst/>
          </a:prstGeom>
        </p:spPr>
        <p:txBody>
          <a:bodyPr wrap="square">
            <a:spAutoFit/>
          </a:bodyPr>
          <a:lstStyle/>
          <a:p>
            <a:r>
              <a:rPr lang="en-US" sz="2400" i="1" dirty="0"/>
              <a:t>+ </a:t>
            </a:r>
            <a:r>
              <a:rPr lang="en-US" sz="2400" i="1" dirty="0" err="1"/>
              <a:t>Trường</a:t>
            </a:r>
            <a:r>
              <a:rPr lang="en-US" sz="2400" i="1" dirty="0"/>
              <a:t> “</a:t>
            </a:r>
            <a:r>
              <a:rPr lang="en-US" sz="2400" b="1" i="1" dirty="0" err="1"/>
              <a:t>Chú</a:t>
            </a:r>
            <a:r>
              <a:rPr lang="en-US" sz="2400" b="1" i="1" dirty="0"/>
              <a:t> </a:t>
            </a:r>
            <a:r>
              <a:rPr lang="en-US" sz="2400" b="1" i="1" dirty="0" err="1"/>
              <a:t>giải</a:t>
            </a:r>
            <a:r>
              <a:rPr lang="en-US" sz="2400" i="1" dirty="0"/>
              <a:t>”:</a:t>
            </a:r>
            <a:r>
              <a:rPr lang="en-US" sz="2400" dirty="0" err="1"/>
              <a:t>chứa</a:t>
            </a:r>
            <a:r>
              <a:rPr lang="en-US" sz="2400" dirty="0"/>
              <a:t> </a:t>
            </a:r>
            <a:r>
              <a:rPr lang="en-US" sz="2400" dirty="0" err="1"/>
              <a:t>các</a:t>
            </a:r>
            <a:r>
              <a:rPr lang="en-US" sz="2400" dirty="0"/>
              <a:t> </a:t>
            </a:r>
            <a:r>
              <a:rPr lang="en-US" sz="2400" dirty="0" err="1"/>
              <a:t>lời</a:t>
            </a:r>
            <a:r>
              <a:rPr lang="en-US" sz="2400" dirty="0"/>
              <a:t> </a:t>
            </a:r>
            <a:r>
              <a:rPr lang="en-US" sz="2400" dirty="0" err="1"/>
              <a:t>giải</a:t>
            </a:r>
            <a:r>
              <a:rPr lang="en-US" sz="2400" dirty="0"/>
              <a:t> </a:t>
            </a:r>
            <a:r>
              <a:rPr lang="en-US" sz="2400" dirty="0" err="1"/>
              <a:t>thích</a:t>
            </a:r>
            <a:r>
              <a:rPr lang="en-US" sz="2400" dirty="0"/>
              <a:t> </a:t>
            </a:r>
            <a:r>
              <a:rPr lang="en-US" sz="2400" dirty="0" err="1"/>
              <a:t>làm</a:t>
            </a:r>
            <a:r>
              <a:rPr lang="en-US" sz="2400" dirty="0"/>
              <a:t> </a:t>
            </a:r>
            <a:r>
              <a:rPr lang="en-US" sz="2400" dirty="0" err="1"/>
              <a:t>cho</a:t>
            </a:r>
            <a:r>
              <a:rPr lang="en-US" sz="2400" dirty="0"/>
              <a:t> </a:t>
            </a:r>
            <a:r>
              <a:rPr lang="en-US" sz="2400" dirty="0" err="1"/>
              <a:t>chương</a:t>
            </a:r>
            <a:r>
              <a:rPr lang="en-US" sz="2400" dirty="0"/>
              <a:t> </a:t>
            </a:r>
            <a:r>
              <a:rPr lang="en-US" sz="2400" dirty="0" err="1"/>
              <a:t>trình</a:t>
            </a:r>
            <a:r>
              <a:rPr lang="en-US" sz="2400" dirty="0"/>
              <a:t> </a:t>
            </a:r>
            <a:r>
              <a:rPr lang="en-US" sz="2400" dirty="0" err="1"/>
              <a:t>sáng</a:t>
            </a:r>
            <a:r>
              <a:rPr lang="en-US" sz="2400" dirty="0"/>
              <a:t> </a:t>
            </a:r>
            <a:r>
              <a:rPr lang="en-US" sz="2400" dirty="0" err="1"/>
              <a:t>sủa</a:t>
            </a:r>
            <a:r>
              <a:rPr lang="en-US" sz="2400" dirty="0"/>
              <a:t>, </a:t>
            </a:r>
            <a:r>
              <a:rPr lang="en-US" sz="2400" dirty="0" err="1"/>
              <a:t>dễ</a:t>
            </a:r>
            <a:r>
              <a:rPr lang="en-US" sz="2400" dirty="0"/>
              <a:t> </a:t>
            </a:r>
            <a:r>
              <a:rPr lang="en-US" sz="2400" dirty="0" err="1"/>
              <a:t>hiểu</a:t>
            </a:r>
            <a:r>
              <a:rPr lang="en-US" sz="2400" dirty="0"/>
              <a:t> </a:t>
            </a:r>
            <a:r>
              <a:rPr lang="en-US" sz="2400" dirty="0" err="1"/>
              <a:t>khi</a:t>
            </a:r>
            <a:r>
              <a:rPr lang="en-US" sz="2400" dirty="0"/>
              <a:t> </a:t>
            </a:r>
            <a:r>
              <a:rPr lang="en-US" sz="2400" dirty="0" err="1"/>
              <a:t>viết</a:t>
            </a:r>
            <a:r>
              <a:rPr lang="en-US" sz="2400" dirty="0"/>
              <a:t> </a:t>
            </a:r>
            <a:r>
              <a:rPr lang="en-US" sz="2400" dirty="0" err="1"/>
              <a:t>và</a:t>
            </a:r>
            <a:r>
              <a:rPr lang="en-US" sz="2400" dirty="0"/>
              <a:t> </a:t>
            </a:r>
            <a:r>
              <a:rPr lang="en-US" sz="2400" dirty="0" err="1"/>
              <a:t>khi</a:t>
            </a:r>
            <a:r>
              <a:rPr lang="en-US" sz="2400" dirty="0"/>
              <a:t> </a:t>
            </a:r>
            <a:r>
              <a:rPr lang="en-US" sz="2400" dirty="0" err="1"/>
              <a:t>kiểm</a:t>
            </a:r>
            <a:r>
              <a:rPr lang="en-US" sz="2400" dirty="0"/>
              <a:t> </a:t>
            </a:r>
            <a:r>
              <a:rPr lang="en-US" sz="2400" dirty="0" err="1"/>
              <a:t>tra</a:t>
            </a:r>
            <a:r>
              <a:rPr lang="en-US" sz="2400" dirty="0"/>
              <a:t>. </a:t>
            </a:r>
            <a:r>
              <a:rPr lang="en-US" sz="2400" dirty="0" err="1"/>
              <a:t>Trường</a:t>
            </a:r>
            <a:r>
              <a:rPr lang="en-US" sz="2400" dirty="0"/>
              <a:t> </a:t>
            </a:r>
            <a:r>
              <a:rPr lang="en-US" sz="2400" dirty="0" err="1"/>
              <a:t>chú</a:t>
            </a:r>
            <a:r>
              <a:rPr lang="en-US" sz="2400" dirty="0"/>
              <a:t> </a:t>
            </a:r>
            <a:r>
              <a:rPr lang="en-US" sz="2400" dirty="0" err="1"/>
              <a:t>giải</a:t>
            </a:r>
            <a:r>
              <a:rPr lang="en-US" sz="2400" dirty="0"/>
              <a:t> </a:t>
            </a:r>
            <a:r>
              <a:rPr lang="en-US" sz="2400" dirty="0" err="1"/>
              <a:t>phải</a:t>
            </a:r>
            <a:r>
              <a:rPr lang="en-US" sz="2400" dirty="0"/>
              <a:t> </a:t>
            </a:r>
            <a:r>
              <a:rPr lang="en-US" sz="2400" dirty="0" err="1"/>
              <a:t>bắt</a:t>
            </a:r>
            <a:r>
              <a:rPr lang="en-US" sz="2400" dirty="0"/>
              <a:t> </a:t>
            </a:r>
            <a:r>
              <a:rPr lang="en-US" sz="2400" dirty="0" err="1"/>
              <a:t>đầu</a:t>
            </a:r>
            <a:r>
              <a:rPr lang="en-US" sz="2400" dirty="0"/>
              <a:t> </a:t>
            </a:r>
            <a:r>
              <a:rPr lang="en-US" sz="2400" dirty="0" err="1"/>
              <a:t>bằng</a:t>
            </a:r>
            <a:r>
              <a:rPr lang="en-US" sz="2400" dirty="0"/>
              <a:t> </a:t>
            </a:r>
            <a:r>
              <a:rPr lang="en-US" sz="2400" dirty="0" err="1"/>
              <a:t>dấu</a:t>
            </a:r>
            <a:r>
              <a:rPr lang="en-US" sz="2400" dirty="0"/>
              <a:t> (;). </a:t>
            </a:r>
            <a:r>
              <a:rPr lang="en-US" sz="2400" dirty="0" err="1"/>
              <a:t>Chương</a:t>
            </a:r>
            <a:r>
              <a:rPr lang="en-US" sz="2400" dirty="0"/>
              <a:t> </a:t>
            </a:r>
            <a:r>
              <a:rPr lang="en-US" sz="2400" dirty="0" err="1"/>
              <a:t>trình</a:t>
            </a:r>
            <a:r>
              <a:rPr lang="en-US" sz="2400" dirty="0"/>
              <a:t> </a:t>
            </a:r>
            <a:r>
              <a:rPr lang="en-US" sz="2400" dirty="0" err="1"/>
              <a:t>dịch</a:t>
            </a:r>
            <a:r>
              <a:rPr lang="en-US" sz="2400" dirty="0"/>
              <a:t> </a:t>
            </a:r>
            <a:r>
              <a:rPr lang="en-US" sz="2400" dirty="0" err="1"/>
              <a:t>sẽ</a:t>
            </a:r>
            <a:r>
              <a:rPr lang="en-US" sz="2400" dirty="0"/>
              <a:t> </a:t>
            </a:r>
            <a:r>
              <a:rPr lang="en-US" sz="2400" dirty="0" err="1"/>
              <a:t>bỏ</a:t>
            </a:r>
            <a:r>
              <a:rPr lang="en-US" sz="2400" dirty="0"/>
              <a:t> qua </a:t>
            </a:r>
            <a:r>
              <a:rPr lang="en-US" sz="2400" dirty="0" err="1"/>
              <a:t>khi</a:t>
            </a:r>
            <a:r>
              <a:rPr lang="en-US" sz="2400" dirty="0"/>
              <a:t> </a:t>
            </a:r>
            <a:r>
              <a:rPr lang="en-US" sz="2400" dirty="0" err="1"/>
              <a:t>gặp</a:t>
            </a:r>
            <a:r>
              <a:rPr lang="en-US" sz="2400" dirty="0"/>
              <a:t> </a:t>
            </a:r>
            <a:r>
              <a:rPr lang="en-US" sz="2400" dirty="0" err="1"/>
              <a:t>nó</a:t>
            </a:r>
            <a:r>
              <a:rPr lang="en-US" sz="2400" dirty="0"/>
              <a:t>.</a:t>
            </a:r>
          </a:p>
          <a:p>
            <a:r>
              <a:rPr lang="en-US" sz="2400" b="1" i="1" dirty="0" err="1"/>
              <a:t>Chú</a:t>
            </a:r>
            <a:r>
              <a:rPr lang="en-US" sz="2400" b="1" i="1" dirty="0"/>
              <a:t> ý</a:t>
            </a:r>
            <a:r>
              <a:rPr lang="en-US" sz="2400" b="1" dirty="0"/>
              <a:t>:</a:t>
            </a:r>
            <a:endParaRPr lang="en-US" sz="2400" dirty="0"/>
          </a:p>
          <a:p>
            <a:pPr lvl="0"/>
            <a:r>
              <a:rPr lang="en-US" sz="2400" dirty="0" err="1"/>
              <a:t>Một</a:t>
            </a:r>
            <a:r>
              <a:rPr lang="en-US" sz="2400" dirty="0"/>
              <a:t> </a:t>
            </a:r>
            <a:r>
              <a:rPr lang="en-US" sz="2400" dirty="0" err="1"/>
              <a:t>câu</a:t>
            </a:r>
            <a:r>
              <a:rPr lang="en-US" sz="2400" dirty="0"/>
              <a:t> </a:t>
            </a:r>
            <a:r>
              <a:rPr lang="en-US" sz="2400" dirty="0" err="1"/>
              <a:t>lệnh</a:t>
            </a:r>
            <a:r>
              <a:rPr lang="en-US" sz="2400" dirty="0"/>
              <a:t> </a:t>
            </a:r>
            <a:r>
              <a:rPr lang="en-US" sz="2400" dirty="0" err="1"/>
              <a:t>của</a:t>
            </a:r>
            <a:r>
              <a:rPr lang="en-US" sz="2400" dirty="0"/>
              <a:t> </a:t>
            </a:r>
            <a:r>
              <a:rPr lang="en-US" sz="2400" dirty="0" err="1"/>
              <a:t>chương</a:t>
            </a:r>
            <a:r>
              <a:rPr lang="en-US" sz="2400" dirty="0"/>
              <a:t> </a:t>
            </a:r>
            <a:r>
              <a:rPr lang="en-US" sz="2400" dirty="0" err="1"/>
              <a:t>trình</a:t>
            </a:r>
            <a:r>
              <a:rPr lang="en-US" sz="2400" dirty="0"/>
              <a:t> </a:t>
            </a:r>
            <a:r>
              <a:rPr lang="en-US" sz="2400" dirty="0" err="1"/>
              <a:t>hợp</a:t>
            </a:r>
            <a:r>
              <a:rPr lang="en-US" sz="2400" dirty="0"/>
              <a:t> </a:t>
            </a:r>
            <a:r>
              <a:rPr lang="en-US" sz="2400" dirty="0" err="1"/>
              <a:t>ngữ</a:t>
            </a:r>
            <a:r>
              <a:rPr lang="en-US" sz="2400" dirty="0"/>
              <a:t> </a:t>
            </a:r>
            <a:r>
              <a:rPr lang="en-US" sz="2400" dirty="0" err="1"/>
              <a:t>bắt</a:t>
            </a:r>
            <a:r>
              <a:rPr lang="en-US" sz="2400" dirty="0"/>
              <a:t> </a:t>
            </a:r>
            <a:r>
              <a:rPr lang="en-US" sz="2400" dirty="0" err="1"/>
              <a:t>đầu</a:t>
            </a:r>
            <a:r>
              <a:rPr lang="en-US" sz="2400" dirty="0"/>
              <a:t> </a:t>
            </a:r>
            <a:r>
              <a:rPr lang="en-US" sz="2400" dirty="0" err="1"/>
              <a:t>từ</a:t>
            </a:r>
            <a:r>
              <a:rPr lang="en-US" sz="2400" dirty="0"/>
              <a:t> </a:t>
            </a:r>
            <a:r>
              <a:rPr lang="en-US" sz="2400" dirty="0" err="1"/>
              <a:t>đầu</a:t>
            </a:r>
            <a:r>
              <a:rPr lang="en-US" sz="2400" dirty="0"/>
              <a:t> </a:t>
            </a:r>
            <a:r>
              <a:rPr lang="en-US" sz="2400" dirty="0" err="1"/>
              <a:t>dòng</a:t>
            </a:r>
            <a:r>
              <a:rPr lang="en-US" sz="2400" dirty="0"/>
              <a:t> </a:t>
            </a:r>
            <a:r>
              <a:rPr lang="en-US" sz="2400" dirty="0" err="1"/>
              <a:t>và</a:t>
            </a:r>
            <a:r>
              <a:rPr lang="en-US" sz="2400" dirty="0"/>
              <a:t> </a:t>
            </a:r>
            <a:r>
              <a:rPr lang="en-US" sz="2400" dirty="0" err="1"/>
              <a:t>kết</a:t>
            </a:r>
            <a:r>
              <a:rPr lang="en-US" sz="2400" dirty="0"/>
              <a:t> </a:t>
            </a:r>
            <a:r>
              <a:rPr lang="en-US" sz="2400" dirty="0" err="1"/>
              <a:t>thúc</a:t>
            </a:r>
            <a:r>
              <a:rPr lang="en-US" sz="2400" dirty="0"/>
              <a:t> </a:t>
            </a:r>
            <a:r>
              <a:rPr lang="en-US" sz="2400" dirty="0" err="1"/>
              <a:t>là</a:t>
            </a:r>
            <a:r>
              <a:rPr lang="en-US" sz="2400" dirty="0"/>
              <a:t> </a:t>
            </a:r>
            <a:r>
              <a:rPr lang="en-US" sz="2400" dirty="0" err="1"/>
              <a:t>xuống</a:t>
            </a:r>
            <a:r>
              <a:rPr lang="en-US" sz="2400" dirty="0"/>
              <a:t> </a:t>
            </a:r>
            <a:r>
              <a:rPr lang="en-US" sz="2400" dirty="0" err="1"/>
              <a:t>dòng</a:t>
            </a:r>
            <a:endParaRPr lang="en-US" sz="2400" dirty="0"/>
          </a:p>
          <a:p>
            <a:pPr lvl="0"/>
            <a:r>
              <a:rPr lang="en-US" sz="2400" dirty="0" err="1"/>
              <a:t>Các</a:t>
            </a:r>
            <a:r>
              <a:rPr lang="en-US" sz="2400" dirty="0"/>
              <a:t> </a:t>
            </a:r>
            <a:r>
              <a:rPr lang="en-US" sz="2400" dirty="0" err="1"/>
              <a:t>trường</a:t>
            </a:r>
            <a:r>
              <a:rPr lang="en-US" sz="2400" dirty="0"/>
              <a:t> </a:t>
            </a:r>
            <a:r>
              <a:rPr lang="en-US" sz="2400" dirty="0" err="1"/>
              <a:t>cách</a:t>
            </a:r>
            <a:r>
              <a:rPr lang="en-US" sz="2400" dirty="0"/>
              <a:t> </a:t>
            </a:r>
            <a:r>
              <a:rPr lang="en-US" sz="2400" dirty="0" err="1"/>
              <a:t>nhau</a:t>
            </a:r>
            <a:r>
              <a:rPr lang="en-US" sz="2400" dirty="0"/>
              <a:t> </a:t>
            </a:r>
            <a:r>
              <a:rPr lang="en-US" sz="2400" dirty="0" err="1"/>
              <a:t>bằng</a:t>
            </a:r>
            <a:r>
              <a:rPr lang="en-US" sz="2400" dirty="0"/>
              <a:t> </a:t>
            </a:r>
            <a:r>
              <a:rPr lang="en-US" sz="2400" dirty="0" err="1"/>
              <a:t>ít</a:t>
            </a:r>
            <a:r>
              <a:rPr lang="en-US" sz="2400" dirty="0"/>
              <a:t> </a:t>
            </a:r>
            <a:r>
              <a:rPr lang="en-US" sz="2400" dirty="0" err="1"/>
              <a:t>nhất</a:t>
            </a:r>
            <a:r>
              <a:rPr lang="en-US" sz="2400" dirty="0"/>
              <a:t> </a:t>
            </a:r>
            <a:r>
              <a:rPr lang="en-US" sz="2400" dirty="0" err="1"/>
              <a:t>bởi</a:t>
            </a:r>
            <a:r>
              <a:rPr lang="en-US" sz="2400" dirty="0"/>
              <a:t> </a:t>
            </a:r>
            <a:r>
              <a:rPr lang="en-US" sz="2400" dirty="0" err="1"/>
              <a:t>dấu</a:t>
            </a:r>
            <a:r>
              <a:rPr lang="en-US" sz="2400" dirty="0"/>
              <a:t> </a:t>
            </a:r>
            <a:r>
              <a:rPr lang="en-US" sz="2400" dirty="0" err="1"/>
              <a:t>cách</a:t>
            </a:r>
            <a:r>
              <a:rPr lang="en-US" sz="2400" dirty="0"/>
              <a:t> </a:t>
            </a:r>
            <a:r>
              <a:rPr lang="en-US" sz="2400" dirty="0" err="1"/>
              <a:t>hoặc</a:t>
            </a:r>
            <a:r>
              <a:rPr lang="en-US" sz="2400" dirty="0"/>
              <a:t> </a:t>
            </a:r>
            <a:r>
              <a:rPr lang="en-US" sz="2400" dirty="0" err="1"/>
              <a:t>dấu</a:t>
            </a:r>
            <a:r>
              <a:rPr lang="en-US" sz="2400" dirty="0"/>
              <a:t> tab.</a:t>
            </a:r>
          </a:p>
          <a:p>
            <a:pPr lvl="0"/>
            <a:r>
              <a:rPr lang="en-US" sz="2400" dirty="0" err="1"/>
              <a:t>Trường</a:t>
            </a:r>
            <a:r>
              <a:rPr lang="en-US" sz="2400" dirty="0"/>
              <a:t> </a:t>
            </a:r>
            <a:r>
              <a:rPr lang="en-US" sz="2400" dirty="0" err="1"/>
              <a:t>toán</a:t>
            </a:r>
            <a:r>
              <a:rPr lang="en-US" sz="2400" dirty="0"/>
              <a:t> </a:t>
            </a:r>
            <a:r>
              <a:rPr lang="en-US" sz="2400" dirty="0" err="1"/>
              <a:t>tử</a:t>
            </a:r>
            <a:r>
              <a:rPr lang="en-US" sz="2400" dirty="0"/>
              <a:t> </a:t>
            </a:r>
            <a:r>
              <a:rPr lang="en-US" sz="2400" dirty="0" err="1"/>
              <a:t>bắt</a:t>
            </a:r>
            <a:r>
              <a:rPr lang="en-US" sz="2400" dirty="0"/>
              <a:t> </a:t>
            </a:r>
            <a:r>
              <a:rPr lang="en-US" sz="2400" dirty="0" err="1"/>
              <a:t>buộc</a:t>
            </a:r>
            <a:r>
              <a:rPr lang="en-US" sz="2400" dirty="0"/>
              <a:t> </a:t>
            </a:r>
            <a:r>
              <a:rPr lang="en-US" sz="2400" dirty="0" err="1"/>
              <a:t>phải</a:t>
            </a:r>
            <a:r>
              <a:rPr lang="en-US" sz="2400" dirty="0"/>
              <a:t> </a:t>
            </a:r>
            <a:r>
              <a:rPr lang="en-US" sz="2400" dirty="0" err="1"/>
              <a:t>có</a:t>
            </a:r>
            <a:r>
              <a:rPr lang="en-US" sz="2400" dirty="0"/>
              <a:t> </a:t>
            </a:r>
            <a:r>
              <a:rPr lang="en-US" sz="2400" dirty="0" err="1"/>
              <a:t>trong</a:t>
            </a:r>
            <a:r>
              <a:rPr lang="en-US" sz="2400" dirty="0"/>
              <a:t> </a:t>
            </a:r>
            <a:r>
              <a:rPr lang="en-US" sz="2400" dirty="0" err="1"/>
              <a:t>câu</a:t>
            </a:r>
            <a:r>
              <a:rPr lang="en-US" sz="2400" dirty="0"/>
              <a:t> </a:t>
            </a:r>
            <a:r>
              <a:rPr lang="en-US" sz="2400" dirty="0" err="1"/>
              <a:t>lệnh</a:t>
            </a:r>
            <a:endParaRPr lang="en-US" sz="2400" dirty="0"/>
          </a:p>
          <a:p>
            <a:pPr lvl="0"/>
            <a:r>
              <a:rPr lang="en-US" sz="2400" dirty="0" err="1"/>
              <a:t>Có</a:t>
            </a:r>
            <a:r>
              <a:rPr lang="en-US" sz="2400" dirty="0"/>
              <a:t> </a:t>
            </a:r>
            <a:r>
              <a:rPr lang="en-US" sz="2400" dirty="0" err="1"/>
              <a:t>thể</a:t>
            </a:r>
            <a:r>
              <a:rPr lang="en-US" sz="2400" dirty="0"/>
              <a:t> </a:t>
            </a:r>
            <a:r>
              <a:rPr lang="en-US" sz="2400" dirty="0" err="1"/>
              <a:t>dùng</a:t>
            </a:r>
            <a:r>
              <a:rPr lang="en-US" sz="2400" dirty="0"/>
              <a:t> </a:t>
            </a:r>
            <a:r>
              <a:rPr lang="en-US" sz="2400" dirty="0" err="1"/>
              <a:t>một</a:t>
            </a:r>
            <a:r>
              <a:rPr lang="en-US" sz="2400" dirty="0"/>
              <a:t> </a:t>
            </a:r>
            <a:r>
              <a:rPr lang="en-US" sz="2400" dirty="0" err="1"/>
              <a:t>vài</a:t>
            </a:r>
            <a:r>
              <a:rPr lang="en-US" sz="2400" dirty="0"/>
              <a:t> </a:t>
            </a:r>
            <a:r>
              <a:rPr lang="en-US" sz="2400" dirty="0" err="1"/>
              <a:t>dòng</a:t>
            </a:r>
            <a:r>
              <a:rPr lang="en-US" sz="2400" dirty="0"/>
              <a:t> </a:t>
            </a:r>
            <a:r>
              <a:rPr lang="en-US" sz="2400" dirty="0" err="1"/>
              <a:t>để</a:t>
            </a:r>
            <a:r>
              <a:rPr lang="en-US" sz="2400" dirty="0"/>
              <a:t> </a:t>
            </a:r>
            <a:r>
              <a:rPr lang="en-US" sz="2400" dirty="0" err="1"/>
              <a:t>làm</a:t>
            </a:r>
            <a:r>
              <a:rPr lang="en-US" sz="2400" dirty="0"/>
              <a:t> </a:t>
            </a:r>
            <a:r>
              <a:rPr lang="en-US" sz="2400" dirty="0" err="1"/>
              <a:t>chú</a:t>
            </a:r>
            <a:r>
              <a:rPr lang="en-US" sz="2400" dirty="0"/>
              <a:t> </a:t>
            </a:r>
            <a:r>
              <a:rPr lang="en-US" sz="2400" dirty="0" err="1"/>
              <a:t>giải</a:t>
            </a:r>
            <a:r>
              <a:rPr lang="en-US" sz="2400" dirty="0"/>
              <a:t> </a:t>
            </a:r>
            <a:r>
              <a:rPr lang="en-US" sz="2400" dirty="0" err="1"/>
              <a:t>cho</a:t>
            </a:r>
            <a:r>
              <a:rPr lang="en-US" sz="2400" dirty="0"/>
              <a:t> </a:t>
            </a:r>
            <a:r>
              <a:rPr lang="en-US" sz="2400" dirty="0" err="1"/>
              <a:t>một</a:t>
            </a:r>
            <a:r>
              <a:rPr lang="en-US" sz="2400" dirty="0"/>
              <a:t> </a:t>
            </a:r>
            <a:r>
              <a:rPr lang="en-US" sz="2400" dirty="0" err="1"/>
              <a:t>công</a:t>
            </a:r>
            <a:r>
              <a:rPr lang="en-US" sz="2400" dirty="0"/>
              <a:t> </a:t>
            </a:r>
            <a:r>
              <a:rPr lang="en-US" sz="2400" dirty="0" err="1"/>
              <a:t>việc</a:t>
            </a:r>
            <a:r>
              <a:rPr lang="en-US" sz="2400" dirty="0"/>
              <a:t> </a:t>
            </a:r>
            <a:r>
              <a:rPr lang="en-US" sz="2400" dirty="0" err="1"/>
              <a:t>nào</a:t>
            </a:r>
            <a:r>
              <a:rPr lang="en-US" sz="2400" dirty="0"/>
              <a:t> </a:t>
            </a:r>
            <a:r>
              <a:rPr lang="en-US" sz="2400" dirty="0" err="1"/>
              <a:t>đó</a:t>
            </a:r>
            <a:r>
              <a:rPr lang="en-US" sz="2400" dirty="0"/>
              <a:t>. </a:t>
            </a:r>
            <a:r>
              <a:rPr lang="en-US" sz="2400" dirty="0" err="1"/>
              <a:t>Nhưng</a:t>
            </a:r>
            <a:r>
              <a:rPr lang="en-US" sz="2400" dirty="0"/>
              <a:t> </a:t>
            </a:r>
            <a:r>
              <a:rPr lang="en-US" sz="2400" dirty="0" err="1"/>
              <a:t>mỗi</a:t>
            </a:r>
            <a:r>
              <a:rPr lang="en-US" sz="2400" dirty="0"/>
              <a:t> </a:t>
            </a:r>
            <a:r>
              <a:rPr lang="en-US" sz="2400" dirty="0" err="1"/>
              <a:t>dòng</a:t>
            </a:r>
            <a:r>
              <a:rPr lang="en-US" sz="2400" dirty="0"/>
              <a:t> </a:t>
            </a:r>
            <a:r>
              <a:rPr lang="en-US" sz="2400" dirty="0" err="1"/>
              <a:t>chú</a:t>
            </a:r>
            <a:r>
              <a:rPr lang="en-US" sz="2400" dirty="0"/>
              <a:t> </a:t>
            </a:r>
            <a:r>
              <a:rPr lang="en-US" sz="2400" dirty="0" err="1"/>
              <a:t>giải</a:t>
            </a:r>
            <a:r>
              <a:rPr lang="en-US" sz="2400" dirty="0"/>
              <a:t> </a:t>
            </a:r>
            <a:r>
              <a:rPr lang="en-US" sz="2400" dirty="0" err="1"/>
              <a:t>đó</a:t>
            </a:r>
            <a:r>
              <a:rPr lang="en-US" sz="2400" dirty="0"/>
              <a:t> </a:t>
            </a:r>
            <a:r>
              <a:rPr lang="en-US" sz="2400" dirty="0" err="1"/>
              <a:t>phải</a:t>
            </a:r>
            <a:r>
              <a:rPr lang="en-US" sz="2400" dirty="0"/>
              <a:t> </a:t>
            </a:r>
            <a:r>
              <a:rPr lang="en-US" sz="2400" dirty="0" err="1"/>
              <a:t>bắt</a:t>
            </a:r>
            <a:r>
              <a:rPr lang="en-US" sz="2400" dirty="0"/>
              <a:t> </a:t>
            </a:r>
            <a:r>
              <a:rPr lang="en-US" sz="2400" dirty="0" err="1"/>
              <a:t>đầu</a:t>
            </a:r>
            <a:r>
              <a:rPr lang="en-US" sz="2400" dirty="0"/>
              <a:t> </a:t>
            </a:r>
            <a:r>
              <a:rPr lang="en-US" sz="2400" dirty="0" err="1"/>
              <a:t>bằng</a:t>
            </a:r>
            <a:r>
              <a:rPr lang="en-US" sz="2400" dirty="0"/>
              <a:t> </a:t>
            </a:r>
            <a:r>
              <a:rPr lang="en-US" sz="2400" dirty="0" err="1"/>
              <a:t>dấu</a:t>
            </a:r>
            <a:r>
              <a:rPr lang="en-US" sz="2400" dirty="0"/>
              <a:t> (;)</a:t>
            </a:r>
          </a:p>
        </p:txBody>
      </p:sp>
      <p:sp>
        <p:nvSpPr>
          <p:cNvPr id="9" name="Title 1"/>
          <p:cNvSpPr>
            <a:spLocks noGrp="1"/>
          </p:cNvSpPr>
          <p:nvPr>
            <p:ph type="title"/>
          </p:nvPr>
        </p:nvSpPr>
        <p:spPr>
          <a:xfrm>
            <a:off x="1758107" y="1984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
        <p:nvSpPr>
          <p:cNvPr id="10" name="Rectangle 1"/>
          <p:cNvSpPr>
            <a:spLocks noChangeArrowheads="1"/>
          </p:cNvSpPr>
          <p:nvPr/>
        </p:nvSpPr>
        <p:spPr bwMode="auto">
          <a:xfrm>
            <a:off x="76200" y="1301115"/>
            <a:ext cx="473719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en-US" sz="28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2.1. Cú pháp của một</a:t>
            </a:r>
            <a:r>
              <a:rPr kumimoji="0" lang="en-US" sz="2800" b="1" i="0" u="none" strike="noStrike" cap="none" normalizeH="0" dirty="0" smtClean="0">
                <a:ln>
                  <a:noFill/>
                </a:ln>
                <a:solidFill>
                  <a:srgbClr val="C00000"/>
                </a:solidFill>
                <a:effectLst/>
                <a:latin typeface="Arial" pitchFamily="34" charset="0"/>
                <a:ea typeface="Calibri" pitchFamily="34" charset="0"/>
                <a:cs typeface="Arial" pitchFamily="34" charset="0"/>
              </a:rPr>
              <a:t> lệnh</a:t>
            </a:r>
            <a:endParaRPr kumimoji="0" lang="en-US" sz="3600" b="0" i="0" u="none" strike="noStrike" cap="none" normalizeH="0" baseline="0" dirty="0" smtClean="0">
              <a:ln>
                <a:noFill/>
              </a:ln>
              <a:solidFill>
                <a:srgbClr val="C00000"/>
              </a:solidFill>
              <a:effectLst/>
              <a:latin typeface="Arial" pitchFamily="34" charset="0"/>
              <a:cs typeface="Arial" pitchFamily="34" charset="0"/>
            </a:endParaRPr>
          </a:p>
        </p:txBody>
      </p:sp>
      <p:sp>
        <p:nvSpPr>
          <p:cNvPr id="11" name="Rectangle 4"/>
          <p:cNvSpPr>
            <a:spLocks noChangeArrowheads="1"/>
          </p:cNvSpPr>
          <p:nvPr/>
        </p:nvSpPr>
        <p:spPr bwMode="auto">
          <a:xfrm>
            <a:off x="1378215" y="1900535"/>
            <a:ext cx="601318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Tên	Toán tử	Toán hạng	Chú giải</a:t>
            </a:r>
            <a:endParaRPr kumimoji="0" lang="en-US" sz="3200" b="0" i="1"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4229955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38235" y="1295400"/>
            <a:ext cx="5442516"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fontAlgn="base">
              <a:spcBef>
                <a:spcPct val="0"/>
              </a:spcBef>
              <a:spcAft>
                <a:spcPct val="0"/>
              </a:spcAft>
            </a:pPr>
            <a:r>
              <a:rPr kumimoji="0" lang="en-US" sz="32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2.2. </a:t>
            </a:r>
            <a:r>
              <a:rPr kumimoji="0" lang="en-US" sz="28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Dữ liệu cho chương trình</a:t>
            </a:r>
            <a:endParaRPr kumimoji="0" lang="en-US" sz="3600" b="0" i="0" u="none" strike="noStrike" cap="none" normalizeH="0" baseline="0" dirty="0" smtClean="0">
              <a:ln>
                <a:noFill/>
              </a:ln>
              <a:solidFill>
                <a:srgbClr val="C00000"/>
              </a:solidFill>
              <a:effectLst/>
              <a:latin typeface="Arial" pitchFamily="34" charset="0"/>
              <a:cs typeface="Arial" pitchFamily="34" charset="0"/>
            </a:endParaRPr>
          </a:p>
        </p:txBody>
      </p:sp>
      <p:sp>
        <p:nvSpPr>
          <p:cNvPr id="11" name="Rectangle 10"/>
          <p:cNvSpPr/>
          <p:nvPr/>
        </p:nvSpPr>
        <p:spPr>
          <a:xfrm>
            <a:off x="457200" y="2005548"/>
            <a:ext cx="8610600" cy="4031873"/>
          </a:xfrm>
          <a:prstGeom prst="rect">
            <a:avLst/>
          </a:prstGeom>
        </p:spPr>
        <p:txBody>
          <a:bodyPr wrap="square">
            <a:spAutoFit/>
          </a:bodyPr>
          <a:lstStyle/>
          <a:p>
            <a:pPr marL="400050" lvl="1" indent="-400050" algn="just" fontAlgn="base">
              <a:spcBef>
                <a:spcPct val="0"/>
              </a:spcBef>
              <a:spcAft>
                <a:spcPct val="0"/>
              </a:spcAft>
              <a:tabLst>
                <a:tab pos="990600" algn="l"/>
              </a:tabLst>
            </a:pPr>
            <a:r>
              <a:rPr lang="en-US" sz="2800" b="1" dirty="0" err="1" smtClean="0">
                <a:solidFill>
                  <a:srgbClr val="00B050"/>
                </a:solidFill>
                <a:latin typeface="Arial" pitchFamily="34" charset="0"/>
                <a:ea typeface="Times New Roman" pitchFamily="18" charset="0"/>
                <a:cs typeface="Arial" pitchFamily="34" charset="0"/>
              </a:rPr>
              <a:t>Dữ</a:t>
            </a:r>
            <a:r>
              <a:rPr lang="en-US" sz="2800" b="1" dirty="0" smtClean="0">
                <a:solidFill>
                  <a:srgbClr val="00B050"/>
                </a:solidFill>
                <a:latin typeface="Arial" pitchFamily="34" charset="0"/>
                <a:ea typeface="Times New Roman" pitchFamily="18" charset="0"/>
                <a:cs typeface="Arial" pitchFamily="34" charset="0"/>
              </a:rPr>
              <a:t> liệu kiểu số</a:t>
            </a:r>
            <a:endParaRPr lang="en-US" sz="1200" dirty="0" smtClean="0">
              <a:solidFill>
                <a:srgbClr val="00B050"/>
              </a:solidFill>
              <a:latin typeface="Arial" pitchFamily="34" charset="0"/>
              <a:cs typeface="Arial" pitchFamily="34" charset="0"/>
            </a:endParaRPr>
          </a:p>
          <a:p>
            <a:pPr lvl="2" algn="just" eaLnBrk="0" fontAlgn="base" hangingPunct="0">
              <a:spcBef>
                <a:spcPct val="0"/>
              </a:spcBef>
              <a:spcAft>
                <a:spcPct val="0"/>
              </a:spcAft>
              <a:tabLst>
                <a:tab pos="990600" algn="l"/>
              </a:tabLst>
            </a:pPr>
            <a:r>
              <a:rPr lang="en-US" sz="2000" b="1" dirty="0" smtClean="0">
                <a:latin typeface="Arial" pitchFamily="34" charset="0"/>
                <a:ea typeface="Times New Roman" pitchFamily="18" charset="0"/>
                <a:cs typeface="Arial" pitchFamily="34" charset="0"/>
              </a:rPr>
              <a:t>Ví dụ: </a:t>
            </a:r>
            <a:endParaRPr lang="en-US" sz="1050" dirty="0" smtClean="0">
              <a:latin typeface="Arial" pitchFamily="34" charset="0"/>
              <a:cs typeface="Arial" pitchFamily="34" charset="0"/>
            </a:endParaRPr>
          </a:p>
          <a:p>
            <a:pPr lvl="2" algn="just" eaLnBrk="0" fontAlgn="base" hangingPunct="0">
              <a:spcBef>
                <a:spcPct val="0"/>
              </a:spcBef>
              <a:spcAft>
                <a:spcPct val="0"/>
              </a:spcAft>
              <a:tabLst>
                <a:tab pos="990600" algn="l"/>
              </a:tabLst>
            </a:pPr>
            <a:r>
              <a:rPr lang="en-US" sz="2000" dirty="0" smtClean="0">
                <a:latin typeface="Arial" pitchFamily="34" charset="0"/>
                <a:ea typeface="Times New Roman" pitchFamily="18" charset="0"/>
                <a:cs typeface="Arial" pitchFamily="34" charset="0"/>
              </a:rPr>
              <a:t>0101B	             ; số hệ 2</a:t>
            </a:r>
            <a:endParaRPr lang="en-US" sz="1050" dirty="0" smtClean="0">
              <a:latin typeface="Arial" pitchFamily="34" charset="0"/>
              <a:cs typeface="Arial" pitchFamily="34" charset="0"/>
            </a:endParaRPr>
          </a:p>
          <a:p>
            <a:pPr lvl="2" algn="just" eaLnBrk="0" fontAlgn="base" hangingPunct="0">
              <a:spcBef>
                <a:spcPct val="0"/>
              </a:spcBef>
              <a:spcAft>
                <a:spcPct val="0"/>
              </a:spcAft>
              <a:tabLst>
                <a:tab pos="990600" algn="l"/>
              </a:tabLst>
            </a:pPr>
            <a:r>
              <a:rPr lang="en-US" sz="2000" dirty="0" smtClean="0">
                <a:latin typeface="Arial" pitchFamily="34" charset="0"/>
                <a:ea typeface="Times New Roman" pitchFamily="18" charset="0"/>
                <a:cs typeface="Arial" pitchFamily="34" charset="0"/>
              </a:rPr>
              <a:t>1234		; số hệ 10</a:t>
            </a:r>
            <a:endParaRPr lang="en-US" sz="1050" dirty="0" smtClean="0">
              <a:latin typeface="Arial" pitchFamily="34" charset="0"/>
              <a:cs typeface="Arial" pitchFamily="34" charset="0"/>
            </a:endParaRPr>
          </a:p>
          <a:p>
            <a:pPr lvl="2" algn="just" eaLnBrk="0" fontAlgn="base" hangingPunct="0">
              <a:spcBef>
                <a:spcPct val="0"/>
              </a:spcBef>
              <a:spcAft>
                <a:spcPct val="0"/>
              </a:spcAft>
              <a:tabLst>
                <a:tab pos="990600" algn="l"/>
              </a:tabLst>
            </a:pPr>
            <a:r>
              <a:rPr lang="en-US" sz="2000" dirty="0" smtClean="0">
                <a:latin typeface="Arial" pitchFamily="34" charset="0"/>
                <a:ea typeface="Times New Roman" pitchFamily="18" charset="0"/>
                <a:cs typeface="Arial" pitchFamily="34" charset="0"/>
              </a:rPr>
              <a:t>0ABCDh	; số </a:t>
            </a:r>
            <a:r>
              <a:rPr lang="en-US" sz="2000" dirty="0" err="1" smtClean="0">
                <a:latin typeface="Arial" pitchFamily="34" charset="0"/>
                <a:ea typeface="Times New Roman" pitchFamily="18" charset="0"/>
                <a:cs typeface="Arial" pitchFamily="34" charset="0"/>
              </a:rPr>
              <a:t>hệ</a:t>
            </a:r>
            <a:r>
              <a:rPr lang="en-US" sz="2000" dirty="0" smtClean="0">
                <a:latin typeface="Arial" pitchFamily="34" charset="0"/>
                <a:ea typeface="Times New Roman" pitchFamily="18" charset="0"/>
                <a:cs typeface="Arial" pitchFamily="34" charset="0"/>
              </a:rPr>
              <a:t> 16</a:t>
            </a:r>
            <a:endParaRPr lang="en-US" sz="1050" dirty="0" smtClean="0">
              <a:latin typeface="Arial" pitchFamily="34" charset="0"/>
              <a:cs typeface="Arial" pitchFamily="34" charset="0"/>
            </a:endParaRPr>
          </a:p>
          <a:p>
            <a:pPr lvl="2" indent="-914400" algn="just" eaLnBrk="0" fontAlgn="base" hangingPunct="0">
              <a:spcBef>
                <a:spcPct val="0"/>
              </a:spcBef>
              <a:spcAft>
                <a:spcPct val="0"/>
              </a:spcAft>
              <a:tabLst>
                <a:tab pos="990600" algn="l"/>
              </a:tabLst>
            </a:pPr>
            <a:r>
              <a:rPr lang="en-US" sz="2800" b="1" dirty="0" err="1" smtClean="0">
                <a:solidFill>
                  <a:srgbClr val="00B050"/>
                </a:solidFill>
                <a:latin typeface="Arial" pitchFamily="34" charset="0"/>
                <a:ea typeface="Times New Roman" pitchFamily="18" charset="0"/>
                <a:cs typeface="Arial" pitchFamily="34" charset="0"/>
              </a:rPr>
              <a:t>Dữ</a:t>
            </a:r>
            <a:r>
              <a:rPr lang="en-US" sz="2800" b="1" dirty="0" smtClean="0">
                <a:solidFill>
                  <a:srgbClr val="00B050"/>
                </a:solidFill>
                <a:latin typeface="Arial" pitchFamily="34" charset="0"/>
                <a:ea typeface="Times New Roman" pitchFamily="18" charset="0"/>
                <a:cs typeface="Arial" pitchFamily="34" charset="0"/>
              </a:rPr>
              <a:t> liệu kiểu ký tự</a:t>
            </a:r>
          </a:p>
          <a:p>
            <a:pPr algn="just" eaLnBrk="0" fontAlgn="base" hangingPunct="0">
              <a:spcBef>
                <a:spcPct val="0"/>
              </a:spcBef>
              <a:spcAft>
                <a:spcPct val="0"/>
              </a:spcAft>
              <a:tabLst>
                <a:tab pos="990600" algn="l"/>
              </a:tabLst>
            </a:pPr>
            <a:r>
              <a:rPr lang="en-US" sz="2000" dirty="0" smtClean="0">
                <a:latin typeface="Arial" pitchFamily="34" charset="0"/>
                <a:ea typeface="Times New Roman" pitchFamily="18" charset="0"/>
                <a:cs typeface="Arial" pitchFamily="34" charset="0"/>
              </a:rPr>
              <a:t>Được đặt trong cặp dấu trích dẫn đơn hay kép, hoặc dùng trực tiếp mã ASCII</a:t>
            </a:r>
          </a:p>
          <a:p>
            <a:pPr lvl="1" algn="just" eaLnBrk="0" fontAlgn="base" hangingPunct="0">
              <a:spcBef>
                <a:spcPct val="0"/>
              </a:spcBef>
              <a:spcAft>
                <a:spcPct val="0"/>
              </a:spcAft>
              <a:tabLst>
                <a:tab pos="990600" algn="l"/>
              </a:tabLst>
            </a:pPr>
            <a:r>
              <a:rPr lang="en-US" sz="2000" b="1" dirty="0" smtClean="0">
                <a:latin typeface="Arial" pitchFamily="34" charset="0"/>
                <a:ea typeface="Times New Roman" pitchFamily="18" charset="0"/>
                <a:cs typeface="Arial" pitchFamily="34" charset="0"/>
              </a:rPr>
              <a:t>	Ví dụ: </a:t>
            </a:r>
          </a:p>
          <a:p>
            <a:pPr lvl="1" algn="just" eaLnBrk="0" fontAlgn="base" hangingPunct="0">
              <a:spcBef>
                <a:spcPct val="0"/>
              </a:spcBef>
              <a:spcAft>
                <a:spcPct val="0"/>
              </a:spcAft>
              <a:tabLst>
                <a:tab pos="990600" algn="l"/>
              </a:tabLst>
            </a:pPr>
            <a:r>
              <a:rPr lang="en-US" sz="2000" dirty="0" smtClean="0">
                <a:latin typeface="Arial" pitchFamily="34" charset="0"/>
                <a:ea typeface="Times New Roman" pitchFamily="18" charset="0"/>
                <a:cs typeface="Arial" pitchFamily="34" charset="0"/>
              </a:rPr>
              <a:t>		“abc”</a:t>
            </a:r>
          </a:p>
          <a:p>
            <a:pPr lvl="1" algn="just" eaLnBrk="0" fontAlgn="base" hangingPunct="0">
              <a:spcBef>
                <a:spcPct val="0"/>
              </a:spcBef>
              <a:spcAft>
                <a:spcPct val="0"/>
              </a:spcAft>
              <a:tabLst>
                <a:tab pos="990600" algn="l"/>
              </a:tabLst>
            </a:pPr>
            <a:r>
              <a:rPr lang="en-US" sz="2000" dirty="0" smtClean="0">
                <a:latin typeface="Arial" pitchFamily="34" charset="0"/>
                <a:ea typeface="Times New Roman" pitchFamily="18" charset="0"/>
                <a:cs typeface="Arial" pitchFamily="34" charset="0"/>
              </a:rPr>
              <a:t>	Hoặc	 ‘abc’</a:t>
            </a:r>
          </a:p>
          <a:p>
            <a:pPr lvl="1" algn="just" eaLnBrk="0" fontAlgn="base" hangingPunct="0">
              <a:spcBef>
                <a:spcPct val="0"/>
              </a:spcBef>
              <a:spcAft>
                <a:spcPct val="0"/>
              </a:spcAft>
              <a:tabLst>
                <a:tab pos="990600" algn="l"/>
              </a:tabLst>
            </a:pPr>
            <a:r>
              <a:rPr lang="en-US" sz="2000" dirty="0" smtClean="0">
                <a:latin typeface="Arial" pitchFamily="34" charset="0"/>
                <a:ea typeface="Times New Roman" pitchFamily="18" charset="0"/>
                <a:cs typeface="Arial" pitchFamily="34" charset="0"/>
              </a:rPr>
              <a:t>	Hoặc	 61h, 62h, 63h</a:t>
            </a:r>
          </a:p>
        </p:txBody>
      </p:sp>
      <p:sp>
        <p:nvSpPr>
          <p:cNvPr id="8" name="Title 1"/>
          <p:cNvSpPr>
            <a:spLocks noGrp="1"/>
          </p:cNvSpPr>
          <p:nvPr>
            <p:ph type="title"/>
          </p:nvPr>
        </p:nvSpPr>
        <p:spPr>
          <a:xfrm>
            <a:off x="1676400" y="2746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9550" y="1447800"/>
            <a:ext cx="8610600" cy="5324535"/>
          </a:xfrm>
          <a:prstGeom prst="rect">
            <a:avLst/>
          </a:prstGeom>
        </p:spPr>
        <p:txBody>
          <a:bodyPr wrap="square">
            <a:spAutoFit/>
          </a:bodyPr>
          <a:lstStyle/>
          <a:p>
            <a:pPr algn="just" fontAlgn="base">
              <a:spcBef>
                <a:spcPct val="0"/>
              </a:spcBef>
              <a:spcAft>
                <a:spcPct val="0"/>
              </a:spcAft>
              <a:tabLst>
                <a:tab pos="990600" algn="l"/>
              </a:tabLst>
            </a:pPr>
            <a:r>
              <a:rPr lang="en-US" sz="2800" b="1" dirty="0" smtClean="0">
                <a:solidFill>
                  <a:srgbClr val="C00000"/>
                </a:solidFill>
                <a:latin typeface="Arial" pitchFamily="34" charset="0"/>
                <a:ea typeface="Calibri" pitchFamily="34" charset="0"/>
                <a:cs typeface="Arial" pitchFamily="34" charset="0"/>
              </a:rPr>
              <a:t>2.3. Biến </a:t>
            </a:r>
            <a:r>
              <a:rPr lang="en-US" sz="2800" b="1" dirty="0" err="1" smtClean="0">
                <a:solidFill>
                  <a:srgbClr val="C00000"/>
                </a:solidFill>
                <a:latin typeface="Arial" pitchFamily="34" charset="0"/>
                <a:ea typeface="Calibri" pitchFamily="34" charset="0"/>
                <a:cs typeface="Arial" pitchFamily="34" charset="0"/>
              </a:rPr>
              <a:t>và</a:t>
            </a:r>
            <a:r>
              <a:rPr lang="en-US" sz="2800" b="1" dirty="0" smtClean="0">
                <a:solidFill>
                  <a:srgbClr val="C00000"/>
                </a:solidFill>
                <a:latin typeface="Arial" pitchFamily="34" charset="0"/>
                <a:ea typeface="Calibri" pitchFamily="34" charset="0"/>
                <a:cs typeface="Arial" pitchFamily="34" charset="0"/>
              </a:rPr>
              <a:t> </a:t>
            </a:r>
            <a:r>
              <a:rPr lang="en-US" sz="2800" b="1" dirty="0" err="1" smtClean="0">
                <a:solidFill>
                  <a:srgbClr val="C00000"/>
                </a:solidFill>
                <a:latin typeface="Arial" pitchFamily="34" charset="0"/>
                <a:ea typeface="Calibri" pitchFamily="34" charset="0"/>
                <a:cs typeface="Arial" pitchFamily="34" charset="0"/>
              </a:rPr>
              <a:t>hằng</a:t>
            </a:r>
            <a:endParaRPr lang="en-US" sz="1200" dirty="0">
              <a:solidFill>
                <a:srgbClr val="C00000"/>
              </a:solidFill>
              <a:latin typeface="Arial" pitchFamily="34" charset="0"/>
              <a:cs typeface="Arial" pitchFamily="34" charset="0"/>
            </a:endParaRPr>
          </a:p>
          <a:p>
            <a:pPr algn="just" fontAlgn="base">
              <a:spcBef>
                <a:spcPct val="0"/>
              </a:spcBef>
              <a:spcAft>
                <a:spcPct val="0"/>
              </a:spcAft>
              <a:tabLst>
                <a:tab pos="990600" algn="l"/>
              </a:tabLst>
            </a:pPr>
            <a:r>
              <a:rPr lang="en-US" sz="2400" b="1" dirty="0" err="1" smtClean="0">
                <a:solidFill>
                  <a:srgbClr val="00B050"/>
                </a:solidFill>
                <a:latin typeface="Arial" pitchFamily="34" charset="0"/>
                <a:ea typeface="Times New Roman" pitchFamily="18" charset="0"/>
                <a:cs typeface="Arial" pitchFamily="34" charset="0"/>
              </a:rPr>
              <a:t>Khai</a:t>
            </a:r>
            <a:r>
              <a:rPr lang="en-US" sz="2400" b="1" dirty="0" smtClean="0">
                <a:solidFill>
                  <a:srgbClr val="00B050"/>
                </a:solidFill>
                <a:latin typeface="Arial" pitchFamily="34" charset="0"/>
                <a:ea typeface="Times New Roman" pitchFamily="18" charset="0"/>
                <a:cs typeface="Arial" pitchFamily="34" charset="0"/>
              </a:rPr>
              <a:t> báo biến</a:t>
            </a:r>
          </a:p>
          <a:p>
            <a:endParaRPr lang="en-US" sz="2400" b="1" dirty="0" smtClean="0">
              <a:solidFill>
                <a:srgbClr val="00B050"/>
              </a:solidFill>
              <a:latin typeface="Arial" pitchFamily="34" charset="0"/>
              <a:ea typeface="Times New Roman" pitchFamily="18" charset="0"/>
              <a:cs typeface="Arial" pitchFamily="34" charset="0"/>
            </a:endParaRPr>
          </a:p>
          <a:p>
            <a:r>
              <a:rPr lang="en-US" sz="2400" b="1" dirty="0" smtClean="0">
                <a:solidFill>
                  <a:srgbClr val="00B050"/>
                </a:solidFill>
                <a:latin typeface="Arial" pitchFamily="34" charset="0"/>
                <a:cs typeface="Arial" pitchFamily="34" charset="0"/>
              </a:rPr>
              <a:t>	</a:t>
            </a:r>
            <a:r>
              <a:rPr lang="en-US" sz="2400" b="1" dirty="0" smtClean="0"/>
              <a:t>Toán tử giả		Biểu diễn</a:t>
            </a:r>
            <a:endParaRPr lang="en-US" sz="2400" dirty="0" smtClean="0"/>
          </a:p>
          <a:p>
            <a:r>
              <a:rPr lang="en-US" sz="2400" dirty="0" smtClean="0"/>
              <a:t>		DB	Định nghĩa biến kiểu byte</a:t>
            </a:r>
          </a:p>
          <a:p>
            <a:r>
              <a:rPr lang="en-US" sz="2400" dirty="0" smtClean="0"/>
              <a:t>		DW	Định nghĩa biến kiểu từ</a:t>
            </a:r>
          </a:p>
          <a:p>
            <a:pPr lvl="0"/>
            <a:r>
              <a:rPr lang="en-US" sz="2400" dirty="0" smtClean="0"/>
              <a:t>		DD	Định nghĩa biến kiểu từ kép</a:t>
            </a:r>
          </a:p>
          <a:p>
            <a:pPr>
              <a:buFont typeface="Wingdings" pitchFamily="2" charset="2"/>
              <a:buChar char="v"/>
            </a:pPr>
            <a:r>
              <a:rPr lang="en-US" sz="2400" b="1" i="1" dirty="0" smtClean="0"/>
              <a:t> Biến kiểu byte: 	</a:t>
            </a:r>
            <a:r>
              <a:rPr lang="en-US" sz="2400" dirty="0" smtClean="0"/>
              <a:t>Tên_biến	DB	giá_trị_khởi_đầu</a:t>
            </a:r>
          </a:p>
          <a:p>
            <a:pPr lvl="0"/>
            <a:r>
              <a:rPr lang="en-US" sz="2400" b="1" dirty="0" smtClean="0"/>
              <a:t>	Ví dụ: </a:t>
            </a:r>
            <a:r>
              <a:rPr lang="en-US" sz="2400" dirty="0" smtClean="0"/>
              <a:t>	B1	DB	4</a:t>
            </a:r>
          </a:p>
          <a:p>
            <a:r>
              <a:rPr lang="en-US" sz="2400" dirty="0" smtClean="0"/>
              <a:t>		B2	DB	?</a:t>
            </a:r>
          </a:p>
          <a:p>
            <a:pPr lvl="0">
              <a:buFont typeface="Wingdings" pitchFamily="2" charset="2"/>
              <a:buChar char="v"/>
            </a:pPr>
            <a:r>
              <a:rPr lang="en-US" sz="2400" b="1" i="1" dirty="0" smtClean="0"/>
              <a:t> Biến kiểu word: </a:t>
            </a:r>
            <a:r>
              <a:rPr lang="en-US" sz="2400" dirty="0" smtClean="0"/>
              <a:t>	Tên_biến	DW	giá_trị_khởi_đầu</a:t>
            </a:r>
          </a:p>
          <a:p>
            <a:pPr lvl="0"/>
            <a:r>
              <a:rPr lang="en-US" sz="2400" dirty="0" smtClean="0"/>
              <a:t>	</a:t>
            </a:r>
            <a:r>
              <a:rPr lang="en-US" sz="2400" b="1" dirty="0" smtClean="0"/>
              <a:t>Ví dụ: 	</a:t>
            </a:r>
            <a:r>
              <a:rPr lang="en-US" sz="2400" dirty="0" smtClean="0"/>
              <a:t>W1	DW	30</a:t>
            </a:r>
            <a:endParaRPr lang="en-US" sz="2800" dirty="0" smtClean="0"/>
          </a:p>
          <a:p>
            <a:endParaRPr lang="en-US" sz="2400" dirty="0" smtClean="0"/>
          </a:p>
          <a:p>
            <a:endParaRPr lang="en-US" sz="2400" dirty="0" smtClean="0"/>
          </a:p>
        </p:txBody>
      </p:sp>
      <p:sp>
        <p:nvSpPr>
          <p:cNvPr id="9" name="Title 1"/>
          <p:cNvSpPr>
            <a:spLocks noGrp="1"/>
          </p:cNvSpPr>
          <p:nvPr>
            <p:ph type="title"/>
          </p:nvPr>
        </p:nvSpPr>
        <p:spPr>
          <a:xfrm>
            <a:off x="1676400" y="2746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421791"/>
            <a:ext cx="8610600" cy="3293209"/>
          </a:xfrm>
          <a:prstGeom prst="rect">
            <a:avLst/>
          </a:prstGeom>
        </p:spPr>
        <p:txBody>
          <a:bodyPr wrap="square">
            <a:spAutoFit/>
          </a:bodyPr>
          <a:lstStyle/>
          <a:p>
            <a:pPr lvl="0" algn="just">
              <a:buFont typeface="Wingdings" pitchFamily="2" charset="2"/>
              <a:buChar char="v"/>
            </a:pPr>
            <a:r>
              <a:rPr lang="en-US" sz="2400" b="1" i="1" dirty="0" smtClean="0"/>
              <a:t>Biến mảng: </a:t>
            </a:r>
            <a:r>
              <a:rPr lang="en-US" sz="2000" dirty="0" smtClean="0"/>
              <a:t>các phần tử cùng loại byte hoặc từ.</a:t>
            </a:r>
          </a:p>
          <a:p>
            <a:pPr algn="just"/>
            <a:r>
              <a:rPr lang="en-US" sz="2000" b="1" dirty="0" smtClean="0"/>
              <a:t>Ví dụ:  	</a:t>
            </a:r>
            <a:r>
              <a:rPr lang="en-US" sz="2000" dirty="0" smtClean="0"/>
              <a:t>M1	DB	0Ah, 0Bh, 0Ch</a:t>
            </a:r>
          </a:p>
          <a:p>
            <a:pPr algn="just"/>
            <a:r>
              <a:rPr lang="en-US" sz="2400" dirty="0" smtClean="0">
                <a:solidFill>
                  <a:srgbClr val="00B0F0"/>
                </a:solidFill>
              </a:rPr>
              <a:t> </a:t>
            </a:r>
            <a:r>
              <a:rPr lang="en-US" sz="2400" dirty="0" err="1" smtClean="0">
                <a:solidFill>
                  <a:srgbClr val="00B0F0"/>
                </a:solidFill>
              </a:rPr>
              <a:t>Chú</a:t>
            </a:r>
            <a:r>
              <a:rPr lang="en-US" sz="2400" dirty="0" smtClean="0">
                <a:solidFill>
                  <a:srgbClr val="00B0F0"/>
                </a:solidFill>
              </a:rPr>
              <a:t> ý: </a:t>
            </a:r>
            <a:r>
              <a:rPr lang="en-US" sz="2000" i="1" dirty="0" err="1" smtClean="0">
                <a:solidFill>
                  <a:srgbClr val="00B0F0"/>
                </a:solidFill>
              </a:rPr>
              <a:t>Khi</a:t>
            </a:r>
            <a:r>
              <a:rPr lang="en-US" sz="2000" i="1" dirty="0" smtClean="0">
                <a:solidFill>
                  <a:srgbClr val="00B0F0"/>
                </a:solidFill>
              </a:rPr>
              <a:t> muốn định nghĩa các phần tử có cùng một giá trị khởi đầu thì có thể dùng toán tử DUP như sau</a:t>
            </a:r>
            <a:r>
              <a:rPr lang="en-US" sz="2000" dirty="0" smtClean="0">
                <a:solidFill>
                  <a:srgbClr val="00B0F0"/>
                </a:solidFill>
              </a:rPr>
              <a:t>: </a:t>
            </a:r>
          </a:p>
          <a:p>
            <a:pPr lvl="0" algn="just"/>
            <a:r>
              <a:rPr lang="en-US" sz="2000" dirty="0" smtClean="0"/>
              <a:t>	Repeat_count		DUP(value)</a:t>
            </a:r>
            <a:r>
              <a:rPr lang="en-US" sz="2000" b="1" i="1" dirty="0" smtClean="0"/>
              <a:t> </a:t>
            </a:r>
          </a:p>
          <a:p>
            <a:r>
              <a:rPr lang="en-US" sz="2000" b="1" dirty="0" smtClean="0"/>
              <a:t>Ví dụ: </a:t>
            </a:r>
          </a:p>
          <a:p>
            <a:r>
              <a:rPr lang="en-US" sz="2000" dirty="0" smtClean="0"/>
              <a:t>M2	DB	10 DUP(0)	</a:t>
            </a:r>
          </a:p>
          <a:p>
            <a:r>
              <a:rPr lang="en-US" sz="2000" dirty="0" smtClean="0"/>
              <a:t>M3	DB	10 DUP(?)</a:t>
            </a:r>
          </a:p>
          <a:p>
            <a:r>
              <a:rPr lang="en-US" sz="2000" dirty="0" smtClean="0"/>
              <a:t>M4 	 DB	4,  5, 6, 7, 8, 9</a:t>
            </a:r>
          </a:p>
          <a:p>
            <a:r>
              <a:rPr lang="en-US" sz="2000" dirty="0" smtClean="0"/>
              <a:t>M5	DB	0,1,2 DUP(3,3 DUP(1),6)</a:t>
            </a:r>
          </a:p>
        </p:txBody>
      </p:sp>
      <p:sp>
        <p:nvSpPr>
          <p:cNvPr id="6" name="Rectangle 5"/>
          <p:cNvSpPr/>
          <p:nvPr/>
        </p:nvSpPr>
        <p:spPr>
          <a:xfrm>
            <a:off x="76200" y="1382524"/>
            <a:ext cx="4572000" cy="892552"/>
          </a:xfrm>
          <a:prstGeom prst="rect">
            <a:avLst/>
          </a:prstGeom>
        </p:spPr>
        <p:txBody>
          <a:bodyPr>
            <a:spAutoFit/>
          </a:bodyPr>
          <a:lstStyle/>
          <a:p>
            <a:pPr algn="just" fontAlgn="base">
              <a:spcBef>
                <a:spcPct val="0"/>
              </a:spcBef>
              <a:spcAft>
                <a:spcPct val="0"/>
              </a:spcAft>
              <a:tabLst>
                <a:tab pos="990600" algn="l"/>
              </a:tabLst>
            </a:pPr>
            <a:r>
              <a:rPr lang="en-US" sz="2800" b="1" dirty="0" smtClean="0">
                <a:solidFill>
                  <a:srgbClr val="C00000"/>
                </a:solidFill>
                <a:latin typeface="Arial" pitchFamily="34" charset="0"/>
                <a:ea typeface="Calibri" pitchFamily="34" charset="0"/>
                <a:cs typeface="Arial" pitchFamily="34" charset="0"/>
              </a:rPr>
              <a:t>2.3. Biến </a:t>
            </a:r>
            <a:r>
              <a:rPr lang="en-US" sz="2800" b="1" dirty="0" err="1" smtClean="0">
                <a:solidFill>
                  <a:srgbClr val="C00000"/>
                </a:solidFill>
                <a:latin typeface="Arial" pitchFamily="34" charset="0"/>
                <a:ea typeface="Calibri" pitchFamily="34" charset="0"/>
                <a:cs typeface="Arial" pitchFamily="34" charset="0"/>
              </a:rPr>
              <a:t>và</a:t>
            </a:r>
            <a:r>
              <a:rPr lang="en-US" sz="2800" b="1" dirty="0" smtClean="0">
                <a:solidFill>
                  <a:srgbClr val="C00000"/>
                </a:solidFill>
                <a:latin typeface="Arial" pitchFamily="34" charset="0"/>
                <a:ea typeface="Calibri" pitchFamily="34" charset="0"/>
                <a:cs typeface="Arial" pitchFamily="34" charset="0"/>
              </a:rPr>
              <a:t> </a:t>
            </a:r>
            <a:r>
              <a:rPr lang="en-US" sz="2800" b="1" dirty="0" err="1" smtClean="0">
                <a:solidFill>
                  <a:srgbClr val="C00000"/>
                </a:solidFill>
                <a:latin typeface="Arial" pitchFamily="34" charset="0"/>
                <a:ea typeface="Calibri" pitchFamily="34" charset="0"/>
                <a:cs typeface="Arial" pitchFamily="34" charset="0"/>
              </a:rPr>
              <a:t>hằng</a:t>
            </a:r>
            <a:endParaRPr lang="en-US" sz="1200" dirty="0">
              <a:solidFill>
                <a:srgbClr val="C00000"/>
              </a:solidFill>
              <a:latin typeface="Arial" pitchFamily="34" charset="0"/>
              <a:cs typeface="Arial" pitchFamily="34" charset="0"/>
            </a:endParaRPr>
          </a:p>
          <a:p>
            <a:pPr algn="just" fontAlgn="base">
              <a:spcBef>
                <a:spcPct val="0"/>
              </a:spcBef>
              <a:spcAft>
                <a:spcPct val="0"/>
              </a:spcAft>
              <a:tabLst>
                <a:tab pos="990600" algn="l"/>
              </a:tabLst>
            </a:pPr>
            <a:r>
              <a:rPr lang="en-US" sz="2400" b="1" dirty="0" err="1" smtClean="0">
                <a:solidFill>
                  <a:srgbClr val="00B050"/>
                </a:solidFill>
                <a:latin typeface="Arial" pitchFamily="34" charset="0"/>
                <a:ea typeface="Times New Roman" pitchFamily="18" charset="0"/>
                <a:cs typeface="Arial" pitchFamily="34" charset="0"/>
              </a:rPr>
              <a:t>Khai</a:t>
            </a:r>
            <a:r>
              <a:rPr lang="en-US" sz="2400" b="1" dirty="0" smtClean="0">
                <a:solidFill>
                  <a:srgbClr val="00B050"/>
                </a:solidFill>
                <a:latin typeface="Arial" pitchFamily="34" charset="0"/>
                <a:ea typeface="Times New Roman" pitchFamily="18" charset="0"/>
                <a:cs typeface="Arial" pitchFamily="34" charset="0"/>
              </a:rPr>
              <a:t> báo biến</a:t>
            </a:r>
          </a:p>
        </p:txBody>
      </p:sp>
      <p:sp>
        <p:nvSpPr>
          <p:cNvPr id="27" name="Title 1"/>
          <p:cNvSpPr>
            <a:spLocks noGrp="1"/>
          </p:cNvSpPr>
          <p:nvPr>
            <p:ph type="title"/>
          </p:nvPr>
        </p:nvSpPr>
        <p:spPr>
          <a:xfrm>
            <a:off x="1676400" y="2746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 y="1371600"/>
            <a:ext cx="4572000" cy="892552"/>
          </a:xfrm>
          <a:prstGeom prst="rect">
            <a:avLst/>
          </a:prstGeom>
        </p:spPr>
        <p:txBody>
          <a:bodyPr>
            <a:spAutoFit/>
          </a:bodyPr>
          <a:lstStyle/>
          <a:p>
            <a:pPr algn="just" fontAlgn="base">
              <a:spcBef>
                <a:spcPct val="0"/>
              </a:spcBef>
              <a:spcAft>
                <a:spcPct val="0"/>
              </a:spcAft>
              <a:tabLst>
                <a:tab pos="990600" algn="l"/>
              </a:tabLst>
            </a:pPr>
            <a:r>
              <a:rPr lang="en-US" sz="2800" b="1" dirty="0" smtClean="0">
                <a:solidFill>
                  <a:srgbClr val="C00000"/>
                </a:solidFill>
                <a:latin typeface="Arial" pitchFamily="34" charset="0"/>
                <a:ea typeface="Calibri" pitchFamily="34" charset="0"/>
                <a:cs typeface="Arial" pitchFamily="34" charset="0"/>
              </a:rPr>
              <a:t>2.3. Biến và hằng</a:t>
            </a:r>
            <a:endParaRPr lang="en-US" sz="1200" dirty="0" smtClean="0">
              <a:solidFill>
                <a:srgbClr val="C00000"/>
              </a:solidFill>
              <a:latin typeface="Arial" pitchFamily="34" charset="0"/>
              <a:cs typeface="Arial" pitchFamily="34" charset="0"/>
            </a:endParaRPr>
          </a:p>
          <a:p>
            <a:r>
              <a:rPr lang="en-US" sz="2400" b="1" dirty="0" smtClean="0">
                <a:latin typeface="Arial" pitchFamily="34" charset="0"/>
                <a:ea typeface="Times New Roman" pitchFamily="18" charset="0"/>
                <a:cs typeface="Arial" pitchFamily="34" charset="0"/>
              </a:rPr>
              <a:t> </a:t>
            </a:r>
            <a:r>
              <a:rPr lang="en-US" sz="2400" b="1" dirty="0" err="1" smtClean="0">
                <a:solidFill>
                  <a:srgbClr val="00B050"/>
                </a:solidFill>
                <a:latin typeface="Arial" pitchFamily="34" charset="0"/>
                <a:ea typeface="Times New Roman" pitchFamily="18" charset="0"/>
                <a:cs typeface="Arial" pitchFamily="34" charset="0"/>
              </a:rPr>
              <a:t>Khai</a:t>
            </a:r>
            <a:r>
              <a:rPr lang="en-US" sz="2400" b="1" dirty="0" smtClean="0">
                <a:solidFill>
                  <a:srgbClr val="00B050"/>
                </a:solidFill>
                <a:latin typeface="Arial" pitchFamily="34" charset="0"/>
                <a:ea typeface="Times New Roman" pitchFamily="18" charset="0"/>
                <a:cs typeface="Arial" pitchFamily="34" charset="0"/>
              </a:rPr>
              <a:t> báo biến</a:t>
            </a:r>
          </a:p>
        </p:txBody>
      </p:sp>
      <p:sp>
        <p:nvSpPr>
          <p:cNvPr id="74753" name="Rectangle 1"/>
          <p:cNvSpPr>
            <a:spLocks noChangeArrowheads="1"/>
          </p:cNvSpPr>
          <p:nvPr/>
        </p:nvSpPr>
        <p:spPr bwMode="auto">
          <a:xfrm>
            <a:off x="76200" y="4953000"/>
            <a:ext cx="8839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Tên_hằng	EQU	hằng_số</a:t>
            </a:r>
            <a:endParaRPr kumimoji="0" lang="en-US" sz="105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Ví dụ:</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LF	</a:t>
            </a:r>
            <a:r>
              <a:rPr kumimoji="0" lang="en-US" sz="20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EQU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0Ah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Chao 	</a:t>
            </a:r>
            <a:r>
              <a:rPr kumimoji="0" lang="en-US" sz="20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EQU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‘Hello’</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28600" y="2266652"/>
            <a:ext cx="8458200" cy="2000548"/>
          </a:xfrm>
          <a:prstGeom prst="rect">
            <a:avLst/>
          </a:prstGeom>
        </p:spPr>
        <p:txBody>
          <a:bodyPr wrap="square">
            <a:spAutoFit/>
          </a:bodyPr>
          <a:lstStyle/>
          <a:p>
            <a:pPr>
              <a:buFont typeface="Wingdings" pitchFamily="2" charset="2"/>
              <a:buChar char="v"/>
            </a:pPr>
            <a:r>
              <a:rPr lang="en-US" sz="2800" b="1" i="1" dirty="0" smtClean="0"/>
              <a:t>Biến kiểu xâu ký tự : </a:t>
            </a:r>
            <a:r>
              <a:rPr lang="en-US" sz="2400" dirty="0" smtClean="0"/>
              <a:t>Là trường hợp đặc biệt của biến mảng, trong đó các phần tử của mảng là các ký tự. </a:t>
            </a:r>
            <a:endParaRPr lang="en-US" sz="2800" dirty="0" smtClean="0"/>
          </a:p>
          <a:p>
            <a:pPr algn="just"/>
            <a:r>
              <a:rPr lang="en-US" sz="2400" b="1" dirty="0" smtClean="0"/>
              <a:t>Ví dụ: 	</a:t>
            </a:r>
            <a:r>
              <a:rPr lang="en-US" sz="2400" dirty="0" smtClean="0"/>
              <a:t>S1	</a:t>
            </a:r>
            <a:r>
              <a:rPr lang="en-US" sz="2400" b="1" dirty="0" smtClean="0">
                <a:solidFill>
                  <a:srgbClr val="FF0000"/>
                </a:solidFill>
              </a:rPr>
              <a:t>DB</a:t>
            </a:r>
            <a:r>
              <a:rPr lang="en-US" sz="2400" dirty="0" smtClean="0"/>
              <a:t>	‘abc’		; tương đương với</a:t>
            </a:r>
          </a:p>
          <a:p>
            <a:pPr lvl="2" algn="just"/>
            <a:r>
              <a:rPr lang="en-US" sz="2400" dirty="0" smtClean="0"/>
              <a:t>S2	</a:t>
            </a:r>
            <a:r>
              <a:rPr lang="en-US" sz="2400" b="1" dirty="0" smtClean="0">
                <a:solidFill>
                  <a:srgbClr val="FF0000"/>
                </a:solidFill>
              </a:rPr>
              <a:t>DB</a:t>
            </a:r>
            <a:r>
              <a:rPr lang="en-US" sz="2400" dirty="0" smtClean="0"/>
              <a:t>	61h, 62h, 63h	; hoặc</a:t>
            </a:r>
          </a:p>
          <a:p>
            <a:pPr lvl="2" algn="just"/>
            <a:r>
              <a:rPr lang="en-US" sz="2400" dirty="0" smtClean="0"/>
              <a:t>S3	</a:t>
            </a:r>
            <a:r>
              <a:rPr lang="en-US" sz="2400" b="1" dirty="0" smtClean="0">
                <a:solidFill>
                  <a:srgbClr val="FF0000"/>
                </a:solidFill>
              </a:rPr>
              <a:t>DB</a:t>
            </a:r>
            <a:r>
              <a:rPr lang="en-US" sz="2400" dirty="0" smtClean="0"/>
              <a:t>	‘a’, 62h, 63h</a:t>
            </a:r>
          </a:p>
        </p:txBody>
      </p:sp>
      <p:sp>
        <p:nvSpPr>
          <p:cNvPr id="7" name="Rectangle 6"/>
          <p:cNvSpPr/>
          <p:nvPr/>
        </p:nvSpPr>
        <p:spPr>
          <a:xfrm>
            <a:off x="0" y="4419600"/>
            <a:ext cx="2387192" cy="461665"/>
          </a:xfrm>
          <a:prstGeom prst="rect">
            <a:avLst/>
          </a:prstGeom>
        </p:spPr>
        <p:txBody>
          <a:bodyPr wrap="none">
            <a:spAutoFit/>
          </a:bodyPr>
          <a:lstStyle/>
          <a:p>
            <a:r>
              <a:rPr lang="en-US" sz="2400" b="1" dirty="0" smtClean="0">
                <a:solidFill>
                  <a:srgbClr val="00B050"/>
                </a:solidFill>
                <a:latin typeface="Arial" pitchFamily="34" charset="0"/>
                <a:ea typeface="Times New Roman" pitchFamily="18" charset="0"/>
                <a:cs typeface="Arial" pitchFamily="34" charset="0"/>
              </a:rPr>
              <a:t> Khai báo hằng</a:t>
            </a:r>
            <a:endParaRPr lang="en-US" sz="2400" dirty="0"/>
          </a:p>
        </p:txBody>
      </p:sp>
      <p:sp>
        <p:nvSpPr>
          <p:cNvPr id="10" name="Title 1"/>
          <p:cNvSpPr>
            <a:spLocks noGrp="1"/>
          </p:cNvSpPr>
          <p:nvPr>
            <p:ph type="title"/>
          </p:nvPr>
        </p:nvSpPr>
        <p:spPr>
          <a:xfrm>
            <a:off x="1676400" y="2746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0" y="1290935"/>
            <a:ext cx="8991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2.4. Khung chương trình hợp </a:t>
            </a:r>
            <a:r>
              <a:rPr kumimoji="0" lang="en-US" sz="2400" b="1" i="0" u="none" strike="noStrike" cap="none" normalizeH="0" baseline="0" dirty="0" err="1" smtClean="0">
                <a:ln>
                  <a:noFill/>
                </a:ln>
                <a:solidFill>
                  <a:srgbClr val="C00000"/>
                </a:solidFill>
                <a:effectLst/>
                <a:latin typeface="Arial" pitchFamily="34" charset="0"/>
                <a:ea typeface="Calibri" pitchFamily="34" charset="0"/>
                <a:cs typeface="Arial" pitchFamily="34" charset="0"/>
              </a:rPr>
              <a:t>ngữ</a:t>
            </a: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baseline="0" dirty="0" err="1" smtClean="0">
                <a:ln>
                  <a:noFill/>
                </a:ln>
                <a:solidFill>
                  <a:srgbClr val="C00000"/>
                </a:solidFill>
                <a:effectLst/>
                <a:latin typeface="Arial" pitchFamily="34" charset="0"/>
                <a:ea typeface="Calibri" pitchFamily="34" charset="0"/>
                <a:cs typeface="Arial" pitchFamily="34" charset="0"/>
              </a:rPr>
              <a:t>chế</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độ đơn giản)</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59086990"/>
              </p:ext>
            </p:extLst>
          </p:nvPr>
        </p:nvGraphicFramePr>
        <p:xfrm>
          <a:off x="457200" y="2608714"/>
          <a:ext cx="8382000" cy="4218044"/>
        </p:xfrm>
        <a:graphic>
          <a:graphicData uri="http://schemas.openxmlformats.org/drawingml/2006/table">
            <a:tbl>
              <a:tblPr/>
              <a:tblGrid>
                <a:gridCol w="1524000"/>
                <a:gridCol w="6858000"/>
              </a:tblGrid>
              <a:tr h="193524">
                <a:tc>
                  <a:txBody>
                    <a:bodyPr/>
                    <a:lstStyle/>
                    <a:p>
                      <a:pPr algn="ctr">
                        <a:lnSpc>
                          <a:spcPct val="115000"/>
                        </a:lnSpc>
                        <a:spcAft>
                          <a:spcPts val="0"/>
                        </a:spcAft>
                      </a:pPr>
                      <a:r>
                        <a:rPr lang="en-US" sz="1600" b="1" dirty="0">
                          <a:latin typeface="Arial" pitchFamily="34" charset="0"/>
                          <a:ea typeface="Times New Roman"/>
                          <a:cs typeface="Arial" pitchFamily="34" charset="0"/>
                        </a:rPr>
                        <a:t>Kiểu bộ nhớ</a:t>
                      </a:r>
                      <a:endParaRPr lang="en-US" sz="1600" b="1"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latin typeface="Arial" pitchFamily="34" charset="0"/>
                          <a:ea typeface="Times New Roman"/>
                          <a:cs typeface="Arial" pitchFamily="34" charset="0"/>
                        </a:rPr>
                        <a:t>Mô tả</a:t>
                      </a:r>
                      <a:endParaRPr lang="en-US" sz="1600" b="1"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48">
                <a:tc>
                  <a:txBody>
                    <a:bodyPr/>
                    <a:lstStyle/>
                    <a:p>
                      <a:pPr>
                        <a:lnSpc>
                          <a:spcPct val="115000"/>
                        </a:lnSpc>
                        <a:spcAft>
                          <a:spcPts val="0"/>
                        </a:spcAft>
                      </a:pPr>
                      <a:r>
                        <a:rPr lang="en-US" sz="1600" b="1" dirty="0">
                          <a:latin typeface="Arial" pitchFamily="34" charset="0"/>
                          <a:ea typeface="Times New Roman"/>
                          <a:cs typeface="Arial" pitchFamily="34" charset="0"/>
                        </a:rPr>
                        <a:t>TINY</a:t>
                      </a:r>
                      <a:endParaRPr lang="en-US" sz="1600" b="1"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Cả</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mã</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lệnh</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và</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dữ</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liệu</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nằm</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trong</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một</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đoạn</a:t>
                      </a:r>
                      <a:r>
                        <a:rPr lang="en-US" sz="1600" dirty="0">
                          <a:latin typeface="Arial" pitchFamily="34" charset="0"/>
                          <a:ea typeface="Times New Roman"/>
                          <a:cs typeface="Arial" pitchFamily="34" charset="0"/>
                        </a:rPr>
                        <a:t>.</a:t>
                      </a:r>
                      <a:endParaRPr lang="en-US" sz="1600"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571">
                <a:tc>
                  <a:txBody>
                    <a:bodyPr/>
                    <a:lstStyle/>
                    <a:p>
                      <a:pPr>
                        <a:lnSpc>
                          <a:spcPct val="115000"/>
                        </a:lnSpc>
                        <a:spcAft>
                          <a:spcPts val="0"/>
                        </a:spcAft>
                      </a:pPr>
                      <a:r>
                        <a:rPr lang="en-US" sz="1600" b="1" dirty="0">
                          <a:latin typeface="Arial" pitchFamily="34" charset="0"/>
                          <a:ea typeface="Times New Roman"/>
                          <a:cs typeface="Arial" pitchFamily="34" charset="0"/>
                        </a:rPr>
                        <a:t>SMALL</a:t>
                      </a:r>
                      <a:endParaRPr lang="en-US" sz="1600" b="1"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Arial" pitchFamily="34" charset="0"/>
                          <a:ea typeface="Times New Roman"/>
                          <a:cs typeface="Arial" pitchFamily="34" charset="0"/>
                        </a:rPr>
                        <a:t>- Hỗ trợ một đoạn mã lệnh và một đoạn dữ liệu.</a:t>
                      </a:r>
                      <a:endParaRPr lang="en-US" sz="1600" dirty="0">
                        <a:latin typeface="Arial" pitchFamily="34" charset="0"/>
                        <a:ea typeface="Calibri"/>
                        <a:cs typeface="Arial" pitchFamily="34" charset="0"/>
                      </a:endParaRPr>
                    </a:p>
                    <a:p>
                      <a:pPr>
                        <a:lnSpc>
                          <a:spcPct val="115000"/>
                        </a:lnSpc>
                        <a:spcAft>
                          <a:spcPts val="0"/>
                        </a:spcAft>
                      </a:pPr>
                      <a:r>
                        <a:rPr lang="en-US" sz="1600" dirty="0">
                          <a:latin typeface="Arial" pitchFamily="34" charset="0"/>
                          <a:ea typeface="Times New Roman"/>
                          <a:cs typeface="Arial" pitchFamily="34" charset="0"/>
                        </a:rPr>
                        <a:t>- Mã lệnh  và dữ liệu đều là NEAR</a:t>
                      </a:r>
                      <a:endParaRPr lang="en-US" sz="1600"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571">
                <a:tc>
                  <a:txBody>
                    <a:bodyPr/>
                    <a:lstStyle/>
                    <a:p>
                      <a:pPr>
                        <a:lnSpc>
                          <a:spcPct val="115000"/>
                        </a:lnSpc>
                        <a:spcAft>
                          <a:spcPts val="0"/>
                        </a:spcAft>
                      </a:pPr>
                      <a:r>
                        <a:rPr lang="en-US" sz="1600" b="1" dirty="0">
                          <a:latin typeface="Arial" pitchFamily="34" charset="0"/>
                          <a:ea typeface="Times New Roman"/>
                          <a:cs typeface="Arial" pitchFamily="34" charset="0"/>
                        </a:rPr>
                        <a:t>MEDIUM</a:t>
                      </a:r>
                      <a:endParaRPr lang="en-US" sz="1600" b="1"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Arial" pitchFamily="34" charset="0"/>
                          <a:ea typeface="Times New Roman"/>
                          <a:cs typeface="Arial" pitchFamily="34" charset="0"/>
                        </a:rPr>
                        <a:t>- Hỗ trợ cho nhiều đoạn mã lệnh, một đoạn dữ liệu.</a:t>
                      </a:r>
                      <a:endParaRPr lang="en-US" sz="1600" dirty="0">
                        <a:latin typeface="Arial" pitchFamily="34" charset="0"/>
                        <a:ea typeface="Calibri"/>
                        <a:cs typeface="Arial" pitchFamily="34" charset="0"/>
                      </a:endParaRPr>
                    </a:p>
                    <a:p>
                      <a:pPr>
                        <a:lnSpc>
                          <a:spcPct val="115000"/>
                        </a:lnSpc>
                        <a:spcAft>
                          <a:spcPts val="0"/>
                        </a:spcAft>
                      </a:pPr>
                      <a:r>
                        <a:rPr lang="en-US" sz="1600" dirty="0">
                          <a:latin typeface="Arial" pitchFamily="34" charset="0"/>
                          <a:ea typeface="Times New Roman"/>
                          <a:cs typeface="Arial" pitchFamily="34" charset="0"/>
                        </a:rPr>
                        <a:t>- Mã lệnh là FAR, dữ liệu là NEAR</a:t>
                      </a:r>
                      <a:endParaRPr lang="en-US" sz="1600"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571">
                <a:tc>
                  <a:txBody>
                    <a:bodyPr/>
                    <a:lstStyle/>
                    <a:p>
                      <a:pPr>
                        <a:lnSpc>
                          <a:spcPct val="115000"/>
                        </a:lnSpc>
                        <a:spcAft>
                          <a:spcPts val="0"/>
                        </a:spcAft>
                      </a:pPr>
                      <a:r>
                        <a:rPr lang="en-US" sz="1600" b="1" dirty="0">
                          <a:latin typeface="Arial" pitchFamily="34" charset="0"/>
                          <a:ea typeface="Times New Roman"/>
                          <a:cs typeface="Arial" pitchFamily="34" charset="0"/>
                        </a:rPr>
                        <a:t>COMPACT</a:t>
                      </a:r>
                      <a:endParaRPr lang="en-US" sz="1600" b="1"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Hỗ</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trợ</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cho</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một</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đoạn</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mã</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lệnh</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nhiều</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đoạn</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dữ</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liệu</a:t>
                      </a:r>
                      <a:r>
                        <a:rPr lang="en-US" sz="1600" dirty="0">
                          <a:latin typeface="Arial" pitchFamily="34" charset="0"/>
                          <a:ea typeface="Times New Roman"/>
                          <a:cs typeface="Arial" pitchFamily="34" charset="0"/>
                        </a:rPr>
                        <a:t>.</a:t>
                      </a:r>
                      <a:endParaRPr lang="en-US" sz="1600" dirty="0">
                        <a:latin typeface="Arial" pitchFamily="34" charset="0"/>
                        <a:ea typeface="Calibri"/>
                        <a:cs typeface="Arial" pitchFamily="34" charset="0"/>
                      </a:endParaRPr>
                    </a:p>
                    <a:p>
                      <a:pPr>
                        <a:lnSpc>
                          <a:spcPct val="115000"/>
                        </a:lnSpc>
                        <a:spcAft>
                          <a:spcPts val="0"/>
                        </a:spcAft>
                      </a:pP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Mã</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lệnh</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là</a:t>
                      </a:r>
                      <a:r>
                        <a:rPr lang="en-US" sz="1600" dirty="0">
                          <a:latin typeface="Arial" pitchFamily="34" charset="0"/>
                          <a:ea typeface="Times New Roman"/>
                          <a:cs typeface="Arial" pitchFamily="34" charset="0"/>
                        </a:rPr>
                        <a:t> NEAR, </a:t>
                      </a:r>
                      <a:r>
                        <a:rPr lang="en-US" sz="1600" dirty="0" err="1">
                          <a:latin typeface="Arial" pitchFamily="34" charset="0"/>
                          <a:ea typeface="Times New Roman"/>
                          <a:cs typeface="Arial" pitchFamily="34" charset="0"/>
                        </a:rPr>
                        <a:t>dữ</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liệu</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là</a:t>
                      </a:r>
                      <a:r>
                        <a:rPr lang="en-US" sz="1600" dirty="0">
                          <a:latin typeface="Arial" pitchFamily="34" charset="0"/>
                          <a:ea typeface="Times New Roman"/>
                          <a:cs typeface="Arial" pitchFamily="34" charset="0"/>
                        </a:rPr>
                        <a:t> FAR</a:t>
                      </a:r>
                      <a:endParaRPr lang="en-US" sz="1600"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095">
                <a:tc>
                  <a:txBody>
                    <a:bodyPr/>
                    <a:lstStyle/>
                    <a:p>
                      <a:pPr>
                        <a:lnSpc>
                          <a:spcPct val="115000"/>
                        </a:lnSpc>
                        <a:spcAft>
                          <a:spcPts val="0"/>
                        </a:spcAft>
                      </a:pPr>
                      <a:r>
                        <a:rPr lang="en-US" sz="1600" b="1" dirty="0">
                          <a:latin typeface="Arial" pitchFamily="34" charset="0"/>
                          <a:ea typeface="Times New Roman"/>
                          <a:cs typeface="Arial" pitchFamily="34" charset="0"/>
                        </a:rPr>
                        <a:t>LARGE</a:t>
                      </a:r>
                      <a:endParaRPr lang="en-US" sz="1600" b="1"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Hỗ</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trợ</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cho</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nhiều</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đoạn</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mã</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lệnh</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nhiều</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đoạn</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dữ</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liệu</a:t>
                      </a:r>
                      <a:r>
                        <a:rPr lang="en-US" sz="1600" dirty="0">
                          <a:latin typeface="Arial" pitchFamily="34" charset="0"/>
                          <a:ea typeface="Times New Roman"/>
                          <a:cs typeface="Arial" pitchFamily="34" charset="0"/>
                        </a:rPr>
                        <a:t>.</a:t>
                      </a:r>
                      <a:endParaRPr lang="en-US" sz="1600" dirty="0">
                        <a:latin typeface="Arial" pitchFamily="34" charset="0"/>
                        <a:ea typeface="Calibri"/>
                        <a:cs typeface="Arial" pitchFamily="34" charset="0"/>
                      </a:endParaRPr>
                    </a:p>
                    <a:p>
                      <a:pPr>
                        <a:lnSpc>
                          <a:spcPct val="115000"/>
                        </a:lnSpc>
                        <a:spcAft>
                          <a:spcPts val="0"/>
                        </a:spcAft>
                      </a:pP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Mã</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lệnh</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là</a:t>
                      </a:r>
                      <a:r>
                        <a:rPr lang="en-US" sz="1600" dirty="0">
                          <a:latin typeface="Arial" pitchFamily="34" charset="0"/>
                          <a:ea typeface="Times New Roman"/>
                          <a:cs typeface="Arial" pitchFamily="34" charset="0"/>
                        </a:rPr>
                        <a:t> FAR, </a:t>
                      </a:r>
                      <a:r>
                        <a:rPr lang="en-US" sz="1600" dirty="0" err="1">
                          <a:latin typeface="Arial" pitchFamily="34" charset="0"/>
                          <a:ea typeface="Times New Roman"/>
                          <a:cs typeface="Arial" pitchFamily="34" charset="0"/>
                        </a:rPr>
                        <a:t>dữ</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liệu</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là</a:t>
                      </a:r>
                      <a:r>
                        <a:rPr lang="en-US" sz="1600" dirty="0">
                          <a:latin typeface="Arial" pitchFamily="34" charset="0"/>
                          <a:ea typeface="Times New Roman"/>
                          <a:cs typeface="Arial" pitchFamily="34" charset="0"/>
                        </a:rPr>
                        <a:t> FAR</a:t>
                      </a:r>
                      <a:endParaRPr lang="en-US" sz="1600" dirty="0">
                        <a:latin typeface="Arial" pitchFamily="34" charset="0"/>
                        <a:ea typeface="Calibri"/>
                        <a:cs typeface="Arial" pitchFamily="34" charset="0"/>
                      </a:endParaRPr>
                    </a:p>
                    <a:p>
                      <a:pPr>
                        <a:lnSpc>
                          <a:spcPct val="115000"/>
                        </a:lnSpc>
                        <a:spcAft>
                          <a:spcPts val="0"/>
                        </a:spcAft>
                      </a:pP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Không</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đoạn</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nhớ</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nào</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lớn</a:t>
                      </a:r>
                      <a:r>
                        <a:rPr lang="en-US" sz="1600" dirty="0">
                          <a:latin typeface="Arial" pitchFamily="34" charset="0"/>
                          <a:ea typeface="Times New Roman"/>
                          <a:cs typeface="Arial" pitchFamily="34" charset="0"/>
                        </a:rPr>
                        <a:t> </a:t>
                      </a:r>
                      <a:r>
                        <a:rPr lang="en-US" sz="1600" dirty="0" err="1">
                          <a:latin typeface="Arial" pitchFamily="34" charset="0"/>
                          <a:ea typeface="Times New Roman"/>
                          <a:cs typeface="Arial" pitchFamily="34" charset="0"/>
                        </a:rPr>
                        <a:t>hơn</a:t>
                      </a:r>
                      <a:r>
                        <a:rPr lang="en-US" sz="1600" dirty="0">
                          <a:latin typeface="Arial" pitchFamily="34" charset="0"/>
                          <a:ea typeface="Times New Roman"/>
                          <a:cs typeface="Arial" pitchFamily="34" charset="0"/>
                        </a:rPr>
                        <a:t> 64KB</a:t>
                      </a:r>
                      <a:endParaRPr lang="en-US" sz="1600"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7619">
                <a:tc>
                  <a:txBody>
                    <a:bodyPr/>
                    <a:lstStyle/>
                    <a:p>
                      <a:pPr>
                        <a:lnSpc>
                          <a:spcPct val="115000"/>
                        </a:lnSpc>
                        <a:spcAft>
                          <a:spcPts val="0"/>
                        </a:spcAft>
                      </a:pPr>
                      <a:r>
                        <a:rPr lang="en-US" sz="1600" b="1" dirty="0">
                          <a:latin typeface="Arial" pitchFamily="34" charset="0"/>
                          <a:ea typeface="Times New Roman"/>
                          <a:cs typeface="Arial" pitchFamily="34" charset="0"/>
                        </a:rPr>
                        <a:t>HUGE</a:t>
                      </a:r>
                      <a:endParaRPr lang="en-US" sz="1600" b="1"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Arial" pitchFamily="34" charset="0"/>
                          <a:ea typeface="Times New Roman"/>
                          <a:cs typeface="Arial" pitchFamily="34" charset="0"/>
                        </a:rPr>
                        <a:t>- Hỗ trợ cho nhiều đoạn mã lệnh, nhiều đoạn dữ liệu.</a:t>
                      </a:r>
                      <a:endParaRPr lang="en-US" sz="1600" dirty="0">
                        <a:latin typeface="Arial" pitchFamily="34" charset="0"/>
                        <a:ea typeface="Calibri"/>
                        <a:cs typeface="Arial" pitchFamily="34" charset="0"/>
                      </a:endParaRPr>
                    </a:p>
                    <a:p>
                      <a:pPr>
                        <a:lnSpc>
                          <a:spcPct val="115000"/>
                        </a:lnSpc>
                        <a:spcAft>
                          <a:spcPts val="0"/>
                        </a:spcAft>
                      </a:pPr>
                      <a:r>
                        <a:rPr lang="en-US" sz="1600" dirty="0">
                          <a:latin typeface="Arial" pitchFamily="34" charset="0"/>
                          <a:ea typeface="Times New Roman"/>
                          <a:cs typeface="Arial" pitchFamily="34" charset="0"/>
                        </a:rPr>
                        <a:t>- Mã lệnh là FAR, dữ liệu là FAR</a:t>
                      </a:r>
                      <a:endParaRPr lang="en-US" sz="1600" dirty="0">
                        <a:latin typeface="Arial" pitchFamily="34" charset="0"/>
                        <a:ea typeface="Calibri"/>
                        <a:cs typeface="Arial" pitchFamily="34" charset="0"/>
                      </a:endParaRPr>
                    </a:p>
                    <a:p>
                      <a:pPr>
                        <a:lnSpc>
                          <a:spcPct val="115000"/>
                        </a:lnSpc>
                        <a:spcAft>
                          <a:spcPts val="0"/>
                        </a:spcAft>
                      </a:pPr>
                      <a:r>
                        <a:rPr lang="en-US" sz="1600" dirty="0">
                          <a:latin typeface="Arial" pitchFamily="34" charset="0"/>
                          <a:ea typeface="Times New Roman"/>
                          <a:cs typeface="Arial" pitchFamily="34" charset="0"/>
                        </a:rPr>
                        <a:t>- Đoạn nhớ có thể lớn hơn 64KB (do người lập trình viết lệnh)</a:t>
                      </a:r>
                      <a:endParaRPr lang="en-US" sz="1600" dirty="0">
                        <a:latin typeface="Arial" pitchFamily="34" charset="0"/>
                        <a:ea typeface="Calibri"/>
                        <a:cs typeface="Arial" pitchFamily="34" charset="0"/>
                      </a:endParaRPr>
                    </a:p>
                  </a:txBody>
                  <a:tcPr marL="54090" marR="54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6803" name="Rectangle 3"/>
          <p:cNvSpPr>
            <a:spLocks noChangeArrowheads="1"/>
          </p:cNvSpPr>
          <p:nvPr/>
        </p:nvSpPr>
        <p:spPr bwMode="auto">
          <a:xfrm>
            <a:off x="0" y="1759803"/>
            <a:ext cx="6934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Khai báo quy mô bộ nhớ</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Arial" pitchFamily="34" charset="0"/>
                <a:ea typeface="Calibri" pitchFamily="34" charset="0"/>
                <a:cs typeface="Arial" pitchFamily="34" charset="0"/>
              </a:rPr>
              <a:t>	Cú pháp: 	 </a:t>
            </a:r>
            <a:r>
              <a:rPr kumimoji="0" lang="en-US" sz="2400" b="1" i="0" u="none" strike="noStrike" cap="none" normalizeH="0" baseline="0" dirty="0" smtClean="0">
                <a:ln>
                  <a:noFill/>
                </a:ln>
                <a:solidFill>
                  <a:srgbClr val="FF0000"/>
                </a:solidFill>
                <a:effectLst/>
                <a:latin typeface="Arial" pitchFamily="34" charset="0"/>
                <a:ea typeface="Calibri" pitchFamily="34" charset="0"/>
                <a:cs typeface="Arial" pitchFamily="34" charset="0"/>
              </a:rPr>
              <a:t>.MODEL</a:t>
            </a:r>
            <a:r>
              <a:rPr kumimoji="0" lang="en-US" sz="2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kiểu_bộ_nhớ</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ChangeArrowheads="1"/>
          </p:cNvSpPr>
          <p:nvPr/>
        </p:nvSpPr>
        <p:spPr bwMode="auto">
          <a:xfrm>
            <a:off x="0" y="1828800"/>
            <a:ext cx="9144000"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r>
              <a:rPr kumimoji="0" lang="en-US" b="1" i="1" u="none" strike="noStrike" cap="none" normalizeH="0" baseline="0" dirty="0" smtClean="0">
                <a:ln>
                  <a:noFill/>
                </a:ln>
                <a:effectLst/>
                <a:latin typeface="Arial" pitchFamily="34" charset="0"/>
                <a:ea typeface="Times New Roman" pitchFamily="18" charset="0"/>
                <a:cs typeface="Arial" pitchFamily="34" charset="0"/>
              </a:rPr>
              <a:t> Khai báo đoạn ngăn xếp (Stack segment)</a:t>
            </a:r>
            <a:endParaRPr kumimoji="0" lang="en-US" sz="1000" b="0" i="1"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smtClean="0">
                <a:ln>
                  <a:noFill/>
                </a:ln>
                <a:effectLst/>
                <a:latin typeface="Arial" pitchFamily="34" charset="0"/>
                <a:ea typeface="Times New Roman" pitchFamily="18" charset="0"/>
                <a:cs typeface="Arial" pitchFamily="34" charset="0"/>
              </a:rPr>
              <a:t>	Cú pháp: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a:t>
            </a:r>
            <a:r>
              <a:rPr kumimoji="0" lang="en-US" sz="16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.STACK</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kích_thước</a:t>
            </a:r>
            <a:endParaRPr kumimoji="0" lang="en-US" sz="9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strike="noStrike" cap="none" normalizeH="0" baseline="0" dirty="0" smtClean="0">
                <a:ln>
                  <a:noFill/>
                </a:ln>
                <a:effectLst/>
                <a:latin typeface="Arial" pitchFamily="34" charset="0"/>
                <a:ea typeface="Times New Roman" pitchFamily="18" charset="0"/>
                <a:cs typeface="Arial" pitchFamily="34" charset="0"/>
              </a:rPr>
              <a:t>	 Ví dụ:</a:t>
            </a:r>
            <a:r>
              <a:rPr kumimoji="0" lang="en-US" sz="1600" b="0" i="0" strike="noStrike" cap="none" normalizeH="0" baseline="0" dirty="0" smtClean="0">
                <a:ln>
                  <a:noFill/>
                </a:ln>
                <a:effectLst/>
                <a:latin typeface="Arial" pitchFamily="34" charset="0"/>
                <a:ea typeface="Times New Roman" pitchFamily="18" charset="0"/>
                <a:cs typeface="Arial" pitchFamily="34" charset="0"/>
              </a:rPr>
              <a:t> </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.STACK	100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effectLst/>
              <a:latin typeface="Arial" pitchFamily="34" charset="0"/>
              <a:cs typeface="Arial" pitchFamily="34" charset="0"/>
            </a:endParaRPr>
          </a:p>
          <a:p>
            <a:pPr algn="just" fontAlgn="base">
              <a:spcBef>
                <a:spcPct val="0"/>
              </a:spcBef>
              <a:spcAft>
                <a:spcPct val="0"/>
              </a:spcAft>
              <a:buFont typeface="Wingdings" pitchFamily="2" charset="2"/>
              <a:buChar char="v"/>
            </a:pPr>
            <a:r>
              <a:rPr lang="en-US" b="1" i="1" dirty="0" smtClean="0">
                <a:latin typeface="Arial" pitchFamily="34" charset="0"/>
                <a:ea typeface="Times New Roman" pitchFamily="18" charset="0"/>
                <a:cs typeface="Arial" pitchFamily="34" charset="0"/>
              </a:rPr>
              <a:t> Khái báo đoạn dữ liệu (Data segment)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smtClean="0">
                <a:ln>
                  <a:noFill/>
                </a:ln>
                <a:effectLst/>
                <a:latin typeface="Arial" pitchFamily="34" charset="0"/>
                <a:ea typeface="Times New Roman" pitchFamily="18" charset="0"/>
                <a:cs typeface="Arial" pitchFamily="34" charset="0"/>
              </a:rPr>
              <a:t>	Cú pháp:</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a:t>
            </a:r>
            <a:endParaRPr kumimoji="0" lang="en-US" sz="9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a:t>
            </a:r>
            <a:r>
              <a:rPr kumimoji="0" lang="en-US" sz="16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.DATA</a:t>
            </a:r>
            <a:endParaRPr kumimoji="0" lang="en-US" sz="900" b="1"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 Khai báo và gán giá trị cho các biến và định nghĩa hằng</a:t>
            </a:r>
            <a:endParaRPr kumimoji="0" lang="en-US" sz="9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strike="noStrike" cap="none" normalizeH="0" baseline="0" dirty="0" smtClean="0">
                <a:ln>
                  <a:noFill/>
                </a:ln>
                <a:effectLst/>
                <a:latin typeface="Arial" pitchFamily="34" charset="0"/>
                <a:ea typeface="Times New Roman" pitchFamily="18" charset="0"/>
                <a:cs typeface="Arial" pitchFamily="34" charset="0"/>
              </a:rPr>
              <a:t>	Ví dụ:</a:t>
            </a:r>
            <a:endParaRPr kumimoji="0" lang="en-US" sz="900" b="0" i="0"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.DATA</a:t>
            </a:r>
            <a:endParaRPr kumimoji="0" lang="en-US" sz="9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Chao	DB	‘Hello!’</a:t>
            </a:r>
            <a:endParaRPr kumimoji="0" lang="en-US" sz="9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CR	DB	13</a:t>
            </a:r>
            <a:endParaRPr kumimoji="0" lang="en-US" sz="900" b="0" i="0" u="none" strike="noStrike" cap="none" normalizeH="0" baseline="0" dirty="0" smtClean="0">
              <a:ln>
                <a:noFill/>
              </a:ln>
              <a:effectLst/>
              <a:latin typeface="Arial" pitchFamily="34" charset="0"/>
              <a:cs typeface="Arial" pitchFamily="34" charset="0"/>
            </a:endParaRPr>
          </a:p>
          <a:p>
            <a:pPr lvl="0"/>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LF	DB	10</a:t>
            </a:r>
            <a:r>
              <a:rPr lang="en-US" sz="2000" b="1" dirty="0" smtClean="0"/>
              <a:t> </a:t>
            </a:r>
          </a:p>
          <a:p>
            <a:pPr lvl="0" algn="just" fontAlgn="base">
              <a:spcBef>
                <a:spcPct val="0"/>
              </a:spcBef>
              <a:spcAft>
                <a:spcPct val="0"/>
              </a:spcAft>
              <a:buFont typeface="Wingdings" pitchFamily="2" charset="2"/>
              <a:buChar char="v"/>
            </a:pPr>
            <a:r>
              <a:rPr lang="en-US" b="1" i="1" dirty="0" smtClean="0">
                <a:latin typeface="Arial" pitchFamily="34" charset="0"/>
                <a:ea typeface="Times New Roman" pitchFamily="18" charset="0"/>
                <a:cs typeface="Arial" pitchFamily="34" charset="0"/>
              </a:rPr>
              <a:t> Khai báo đoạn mã</a:t>
            </a:r>
          </a:p>
          <a:p>
            <a:r>
              <a:rPr lang="en-US" b="1" i="1" dirty="0" smtClean="0"/>
              <a:t>	Cú pháp:</a:t>
            </a:r>
          </a:p>
          <a:p>
            <a:r>
              <a:rPr lang="en-US" b="1" i="1" dirty="0" smtClean="0"/>
              <a:t>		 </a:t>
            </a:r>
            <a:r>
              <a:rPr lang="en-US" b="1" dirty="0" smtClean="0">
                <a:solidFill>
                  <a:srgbClr val="FF0000"/>
                </a:solidFill>
              </a:rPr>
              <a:t>.CODE</a:t>
            </a:r>
            <a:r>
              <a:rPr lang="en-US" dirty="0" smtClean="0"/>
              <a:t>	tên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effectLst/>
              <a:latin typeface="Arial" pitchFamily="34" charset="0"/>
              <a:cs typeface="Arial" pitchFamily="34" charset="0"/>
            </a:endParaRPr>
          </a:p>
        </p:txBody>
      </p:sp>
      <p:sp>
        <p:nvSpPr>
          <p:cNvPr id="6" name="Rectangle 1"/>
          <p:cNvSpPr>
            <a:spLocks noChangeArrowheads="1"/>
          </p:cNvSpPr>
          <p:nvPr/>
        </p:nvSpPr>
        <p:spPr bwMode="auto">
          <a:xfrm>
            <a:off x="0" y="12909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2.4. Khung chương trình hợp ngữ (trong chế</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độ đơn giản)</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1313527"/>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2.4. Khung chương trình hợp ngữ (trong chế</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độ đơn giản)</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80897" name="Rectangle 1"/>
          <p:cNvSpPr>
            <a:spLocks noChangeArrowheads="1"/>
          </p:cNvSpPr>
          <p:nvPr/>
        </p:nvSpPr>
        <p:spPr bwMode="auto">
          <a:xfrm>
            <a:off x="552450" y="1663899"/>
            <a:ext cx="8305800" cy="46935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tab pos="692150" algn="l"/>
              </a:tabLst>
            </a:pPr>
            <a:r>
              <a:rPr kumimoji="0" lang="en-US" sz="2800" b="1" i="1"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 </a:t>
            </a:r>
            <a:r>
              <a:rPr kumimoji="0" lang="en-US" sz="2400" b="1" i="1"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Khai báo đoạn mã</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tab pos="692150" algn="l"/>
              </a:tabLst>
            </a:pPr>
            <a:endParaRPr kumimoji="0" lang="en-US" sz="1100" b="0" i="1" u="none" strike="noStrike" cap="none" normalizeH="0" baseline="0" dirty="0" smtClean="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Cú </a:t>
            </a:r>
            <a:r>
              <a:rPr kumimoji="0" lang="en-US" sz="20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pháp</a:t>
            </a:r>
            <a:r>
              <a:rPr kumimoji="0" lang="en-US"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.CODE</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tên</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F"/>
              <a:tabLst>
                <a:tab pos="692150" algn="l"/>
              </a:tabLst>
            </a:pPr>
            <a:endParaRPr kumimoji="0" lang="en-US"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lang="en-US" sz="2000" dirty="0">
                <a:latin typeface="Arial" pitchFamily="34" charset="0"/>
                <a:ea typeface="Times New Roman" pitchFamily="18" charset="0"/>
                <a:cs typeface="Arial" pitchFamily="34" charset="0"/>
              </a:rPr>
              <a:t> </a:t>
            </a:r>
            <a:r>
              <a:rPr lang="en-US" sz="2000" dirty="0" smtClean="0">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Tên_CTC</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Proc</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các lệnh của thân chương trình chính</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CALL	tên_ctc</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Tên_CTC	Endp</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các lệnh của chương trình con</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RET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Tên_ctc	Endp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733800" y="2584817"/>
            <a:ext cx="4800600" cy="1015663"/>
          </a:xfrm>
          <a:prstGeom prst="rect">
            <a:avLst/>
          </a:prstGeom>
        </p:spPr>
        <p:txBody>
          <a:bodyPr wrap="square">
            <a:spAutoFit/>
          </a:bodyPr>
          <a:lstStyle/>
          <a:p>
            <a:pPr lvl="0" algn="just" eaLnBrk="0" fontAlgn="base" hangingPunct="0">
              <a:spcBef>
                <a:spcPct val="0"/>
              </a:spcBef>
              <a:spcAft>
                <a:spcPct val="0"/>
              </a:spcAft>
              <a:tabLst>
                <a:tab pos="692150" algn="l"/>
              </a:tabLst>
            </a:pPr>
            <a:r>
              <a:rPr lang="en-US" sz="2000" i="1" dirty="0" smtClean="0">
                <a:solidFill>
                  <a:srgbClr val="00B0F0"/>
                </a:solidFill>
                <a:latin typeface="Arial" pitchFamily="34" charset="0"/>
                <a:ea typeface="Times New Roman" pitchFamily="18" charset="0"/>
                <a:cs typeface="Arial" pitchFamily="34" charset="0"/>
              </a:rPr>
              <a:t> “Tên”: ở đây là tên một đoạn. Khi dùng kiểu SMALL thì không cần phải khai báo tên</a:t>
            </a:r>
          </a:p>
        </p:txBody>
      </p:sp>
      <p:sp>
        <p:nvSpPr>
          <p:cNvPr id="10" name="Title 1"/>
          <p:cNvSpPr>
            <a:spLocks noGrp="1"/>
          </p:cNvSpPr>
          <p:nvPr>
            <p:ph type="title"/>
          </p:nvPr>
        </p:nvSpPr>
        <p:spPr>
          <a:xfrm>
            <a:off x="1676400" y="2746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91400" cy="639762"/>
          </a:xfrm>
        </p:spPr>
        <p:txBody>
          <a:bodyPr>
            <a:normAutofit fontScale="90000"/>
          </a:bodyPr>
          <a:lstStyle/>
          <a:p>
            <a:r>
              <a:rPr lang="en-US" b="1" dirty="0" smtClean="0">
                <a:solidFill>
                  <a:srgbClr val="0070C0"/>
                </a:solidFill>
              </a:rPr>
              <a:t>1.1. </a:t>
            </a:r>
            <a:r>
              <a:rPr lang="en-US" b="1" dirty="0" err="1" smtClean="0">
                <a:solidFill>
                  <a:srgbClr val="0070C0"/>
                </a:solidFill>
              </a:rPr>
              <a:t>Tổng</a:t>
            </a:r>
            <a:r>
              <a:rPr lang="en-US" b="1" dirty="0" smtClean="0">
                <a:solidFill>
                  <a:srgbClr val="0070C0"/>
                </a:solidFill>
              </a:rPr>
              <a:t> </a:t>
            </a:r>
            <a:r>
              <a:rPr lang="en-US" b="1" dirty="0" err="1" smtClean="0">
                <a:solidFill>
                  <a:srgbClr val="0070C0"/>
                </a:solidFill>
              </a:rPr>
              <a:t>quan</a:t>
            </a:r>
            <a:r>
              <a:rPr lang="en-US" b="1" dirty="0" smtClean="0">
                <a:solidFill>
                  <a:srgbClr val="0070C0"/>
                </a:solidFill>
              </a:rPr>
              <a:t> 8086</a:t>
            </a:r>
            <a:endParaRPr lang="en-US" b="1" dirty="0">
              <a:solidFill>
                <a:srgbClr val="0070C0"/>
              </a:solidFill>
            </a:endParaRPr>
          </a:p>
        </p:txBody>
      </p:sp>
      <p:sp>
        <p:nvSpPr>
          <p:cNvPr id="4" name="Rectangle 1"/>
          <p:cNvSpPr>
            <a:spLocks noGrp="1" noChangeArrowheads="1"/>
          </p:cNvSpPr>
          <p:nvPr>
            <p:ph idx="1"/>
          </p:nvPr>
        </p:nvSpPr>
        <p:spPr bwMode="auto">
          <a:xfrm>
            <a:off x="304800" y="1447800"/>
            <a:ext cx="84582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Là</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bộ</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vi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xử</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lý</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thuộc</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thế</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hệ</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thứ</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3.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Bộ</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vi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xử</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lý</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8086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xử</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lý</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dữ</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liệu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16 bit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của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Intel,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các</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thông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số</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cơ</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bản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của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8086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như</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sau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ts val="600"/>
              </a:spcAft>
              <a:buFont typeface="Wingdings" pitchFamily="2" charset="2"/>
              <a:buChar char="v"/>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Được</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đóng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trong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vỏ</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40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chân</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ts val="600"/>
              </a:spcAft>
              <a:buFont typeface="Wingdings" pitchFamily="2" charset="2"/>
              <a:buChar char="v"/>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Nguồn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nuôi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chỉ</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một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loại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nguồn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+5V</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ts val="600"/>
              </a:spcAft>
              <a:buFont typeface="Wingdings" pitchFamily="2" charset="2"/>
              <a:buChar char="v"/>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Có</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khả</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năng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xử</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lý</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dữ</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liệu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8 bit hay 16 bit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ts val="600"/>
              </a:spcAft>
              <a:buFont typeface="Wingdings" pitchFamily="2" charset="2"/>
              <a:buChar char="v"/>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Cả</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bus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dữ</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liệu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bên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trong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và</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ngoài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đều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là</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16 bit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ts val="600"/>
              </a:spcAft>
              <a:buFont typeface="Wingdings" pitchFamily="2" charset="2"/>
              <a:buChar char="v"/>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Bus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địa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chỉ</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20 bit,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bộ</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vi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xử</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lý</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sử</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dụng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cả</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20 bit </a:t>
            </a:r>
            <a:r>
              <a:rPr kumimoji="0" lang="en-US" sz="2000" b="1" i="0" u="none" strike="noStrike" cap="none" normalizeH="0" baseline="0" dirty="0" err="1" smtClean="0">
                <a:ln>
                  <a:noFill/>
                </a:ln>
                <a:solidFill>
                  <a:srgbClr val="2006BA"/>
                </a:solidFill>
                <a:effectLst/>
                <a:latin typeface="Arial" pitchFamily="34" charset="0"/>
                <a:ea typeface="Times New Roman" pitchFamily="18" charset="0"/>
                <a:cs typeface="Arial" pitchFamily="34" charset="0"/>
              </a:rPr>
              <a:t>để</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rgbClr val="2006BA"/>
                </a:solidFill>
                <a:effectLst/>
                <a:latin typeface="Arial" pitchFamily="34" charset="0"/>
                <a:ea typeface="Times New Roman" pitchFamily="18" charset="0"/>
                <a:cs typeface="Arial" pitchFamily="34" charset="0"/>
              </a:rPr>
              <a:t>địa</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rgbClr val="2006BA"/>
                </a:solidFill>
                <a:effectLst/>
                <a:latin typeface="Arial" pitchFamily="34" charset="0"/>
                <a:ea typeface="Times New Roman" pitchFamily="18" charset="0"/>
                <a:cs typeface="Arial" pitchFamily="34" charset="0"/>
              </a:rPr>
              <a:t>chỉ</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rgbClr val="2006BA"/>
                </a:solidFill>
                <a:effectLst/>
                <a:latin typeface="Arial" pitchFamily="34" charset="0"/>
                <a:ea typeface="Times New Roman" pitchFamily="18" charset="0"/>
                <a:cs typeface="Arial" pitchFamily="34" charset="0"/>
              </a:rPr>
              <a:t>hoá</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rgbClr val="2006BA"/>
                </a:solidFill>
                <a:effectLst/>
                <a:latin typeface="Arial" pitchFamily="34" charset="0"/>
                <a:ea typeface="Times New Roman" pitchFamily="18" charset="0"/>
                <a:cs typeface="Arial" pitchFamily="34" charset="0"/>
              </a:rPr>
              <a:t>bộ</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rgbClr val="2006BA"/>
                </a:solidFill>
                <a:effectLst/>
                <a:latin typeface="Arial" pitchFamily="34" charset="0"/>
                <a:ea typeface="Times New Roman" pitchFamily="18" charset="0"/>
                <a:cs typeface="Arial" pitchFamily="34" charset="0"/>
              </a:rPr>
              <a:t>nhớ</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do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vậy</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khả</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năng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địa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chỉ</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hoá</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tối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là</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1MB </a:t>
            </a:r>
            <a:r>
              <a:rPr kumimoji="0" lang="en-US" sz="2000" b="1" i="0" u="none" strike="noStrike" cap="none" normalizeH="0" baseline="0" dirty="0" err="1" smtClean="0">
                <a:ln>
                  <a:noFill/>
                </a:ln>
                <a:solidFill>
                  <a:srgbClr val="2006BA"/>
                </a:solidFill>
                <a:effectLst/>
                <a:latin typeface="Arial" pitchFamily="34" charset="0"/>
                <a:ea typeface="Times New Roman" pitchFamily="18" charset="0"/>
                <a:cs typeface="Arial" pitchFamily="34" charset="0"/>
              </a:rPr>
              <a:t>bộ</a:t>
            </a:r>
            <a:r>
              <a:rPr kumimoji="0" lang="en-US" sz="2000" b="1" i="0" u="none" strike="noStrike" cap="none" normalizeH="0" baseline="0" dirty="0" smtClean="0">
                <a:ln>
                  <a:noFill/>
                </a:ln>
                <a:solidFill>
                  <a:srgbClr val="2006BA"/>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rgbClr val="2006BA"/>
                </a:solidFill>
                <a:effectLst/>
                <a:latin typeface="Arial" pitchFamily="34" charset="0"/>
                <a:ea typeface="Times New Roman" pitchFamily="18" charset="0"/>
                <a:cs typeface="Arial" pitchFamily="34" charset="0"/>
              </a:rPr>
              <a:t>nhớ</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ts val="600"/>
              </a:spcAft>
              <a:buFont typeface="Wingdings" pitchFamily="2" charset="2"/>
              <a:buChar char="v"/>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Với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cổng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vào/ra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bộ</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vi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xử</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lý</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sử</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dụng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8 bit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địa</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chỉ</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trong</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chế</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độ</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địa</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chỉ</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trực</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tiếp</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và</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16 bit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địa</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chỉ</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trong</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chế</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độ</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địa</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chỉ</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gián</a:t>
            </a:r>
            <a:r>
              <a:rPr kumimoji="0" lang="en-U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tiếp</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ts val="600"/>
              </a:spcAft>
              <a:buFont typeface="Wingdings" pitchFamily="2" charset="2"/>
              <a:buChar char="v"/>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Có</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khả</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năng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làm</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việc</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song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song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giữ</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đơn</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vị</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điều</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khiển</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bus</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(BIU)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và</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đơn</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vị</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xử</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lý</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(EU).</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ts val="600"/>
              </a:spcAft>
              <a:buFont typeface="Wingdings" pitchFamily="2" charset="2"/>
              <a:buChar char="v"/>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Có</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thể</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làm</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việc</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ở 2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chế</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độ</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chế</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độ</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tối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thiểu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MIN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chế</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độ</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mở</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rộng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MAX</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83575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137160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2.4. Khung chương trình hợp ngữ (trong chế</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độ đơn giản)</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79873" name="Rectangle 1"/>
          <p:cNvSpPr>
            <a:spLocks noChangeArrowheads="1"/>
          </p:cNvSpPr>
          <p:nvPr/>
        </p:nvSpPr>
        <p:spPr bwMode="auto">
          <a:xfrm>
            <a:off x="533400" y="1905000"/>
            <a:ext cx="8305800"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tab pos="692150" algn="l"/>
              </a:tabLst>
            </a:pPr>
            <a:r>
              <a:rPr kumimoji="0" lang="en-US" b="1" i="1" u="none" strike="noStrike" cap="none" normalizeH="0" baseline="0" dirty="0" smtClean="0">
                <a:ln>
                  <a:noFill/>
                </a:ln>
                <a:solidFill>
                  <a:srgbClr val="92D050"/>
                </a:solidFill>
                <a:effectLst/>
                <a:latin typeface="Arial" pitchFamily="34" charset="0"/>
                <a:ea typeface="Times New Roman" pitchFamily="18" charset="0"/>
                <a:cs typeface="Arial" pitchFamily="34" charset="0"/>
              </a:rPr>
              <a:t> Khung của CT hợp ngữ để dịch ra file có đuôi .EXE</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tab pos="692150" algn="l"/>
              </a:tabLst>
            </a:pPr>
            <a:endParaRPr kumimoji="0" lang="en-US" sz="1000" b="0" i="1" u="none" strike="noStrike" cap="none" normalizeH="0" baseline="0" dirty="0" smtClean="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.MODEL	SMALL</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.STACK	100</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.DATA</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các định nghĩa biến và hằng để ở đây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.CODE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MAIN	PROC</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khởi đầu cho DS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MOV AX, @data</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MOV DS, AX</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Các lệnh của chương trình chính</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Trở về DOS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MOV AH, 4Ch</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INT 21h</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MAIN	ENDP</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các chương trình con (nếu có) để ở đây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END MAIN</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8" name="Title 1"/>
          <p:cNvSpPr>
            <a:spLocks noGrp="1"/>
          </p:cNvSpPr>
          <p:nvPr>
            <p:ph type="title"/>
          </p:nvPr>
        </p:nvSpPr>
        <p:spPr>
          <a:xfrm>
            <a:off x="1676400" y="2746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981200"/>
            <a:ext cx="903965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2400" b="1" i="1" u="none" strike="noStrike" cap="none" normalizeH="0" baseline="0" dirty="0" smtClean="0">
                <a:ln>
                  <a:noFill/>
                </a:ln>
                <a:solidFill>
                  <a:srgbClr val="92D050"/>
                </a:solidFill>
                <a:effectLst/>
                <a:latin typeface="Arial" pitchFamily="34" charset="0"/>
                <a:ea typeface="Times New Roman" pitchFamily="18" charset="0"/>
                <a:cs typeface="Arial" pitchFamily="34" charset="0"/>
              </a:rPr>
              <a:t> Khung chương trình hợp ngữ để  dịch ra file có đuôi .COM</a:t>
            </a:r>
            <a:endParaRPr kumimoji="0" lang="en-US" sz="3200" b="0" i="1" u="none" strike="noStrike" cap="none" normalizeH="0" baseline="0" dirty="0" smtClean="0">
              <a:ln>
                <a:noFill/>
              </a:ln>
              <a:solidFill>
                <a:srgbClr val="92D050"/>
              </a:solidFill>
              <a:effectLst/>
              <a:latin typeface="Arial" pitchFamily="34" charset="0"/>
              <a:cs typeface="Arial" pitchFamily="34" charset="0"/>
            </a:endParaRPr>
          </a:p>
        </p:txBody>
      </p:sp>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2.4. Khung chương trình hợp ngữ (trong chế</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độ đơn giản)</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1026" name="Rectangle 2"/>
          <p:cNvSpPr>
            <a:spLocks noChangeArrowheads="1"/>
          </p:cNvSpPr>
          <p:nvPr/>
        </p:nvSpPr>
        <p:spPr bwMode="auto">
          <a:xfrm>
            <a:off x="76200" y="2514600"/>
            <a:ext cx="89154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rgbClr val="00B0F0"/>
                </a:solidFill>
                <a:effectLst/>
                <a:latin typeface="Arial" pitchFamily="34" charset="0"/>
                <a:ea typeface="Times New Roman" pitchFamily="18" charset="0"/>
                <a:cs typeface="Arial" pitchFamily="34" charset="0"/>
              </a:rPr>
              <a:t>.MODEL	Small</a:t>
            </a:r>
            <a:endParaRPr kumimoji="0" lang="en-US" sz="1000" b="0" i="0" u="none" strike="noStrike" cap="none" normalizeH="0" baseline="0" dirty="0" smtClean="0">
              <a:ln>
                <a:noFill/>
              </a:ln>
              <a:solidFill>
                <a:srgbClr val="00B0F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rgbClr val="00B0F0"/>
                </a:solidFill>
                <a:effectLst/>
                <a:latin typeface="Arial" pitchFamily="34" charset="0"/>
                <a:ea typeface="Times New Roman" pitchFamily="18" charset="0"/>
                <a:cs typeface="Arial" pitchFamily="34" charset="0"/>
              </a:rPr>
              <a:t>	.CODE</a:t>
            </a:r>
            <a:endParaRPr kumimoji="0" lang="en-US" sz="1000" b="0" i="0" u="none" strike="noStrike" cap="none" normalizeH="0" baseline="0" dirty="0" smtClean="0">
              <a:ln>
                <a:noFill/>
              </a:ln>
              <a:solidFill>
                <a:srgbClr val="00B0F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rgbClr val="00B0F0"/>
                </a:solidFill>
                <a:effectLst/>
                <a:latin typeface="Arial" pitchFamily="34" charset="0"/>
                <a:ea typeface="Times New Roman" pitchFamily="18" charset="0"/>
                <a:cs typeface="Arial" pitchFamily="34" charset="0"/>
              </a:rPr>
              <a:t>			ORG	100h</a:t>
            </a:r>
            <a:endParaRPr kumimoji="0" lang="en-US" sz="1000" b="0" i="0" u="none" strike="noStrike" cap="none" normalizeH="0" baseline="0" dirty="0" smtClean="0">
              <a:ln>
                <a:noFill/>
              </a:ln>
              <a:solidFill>
                <a:srgbClr val="00B0F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START:</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JMP	CONTINUE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các định nghĩa cho biến và hằng để ở đây</a:t>
            </a:r>
            <a:endParaRPr kumimoji="0" lang="en-US" sz="1000" b="0" i="1"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CONTINUE: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rgbClr val="0000FF"/>
                </a:solidFill>
                <a:effectLst/>
                <a:latin typeface="Arial" pitchFamily="34" charset="0"/>
                <a:ea typeface="Times New Roman" pitchFamily="18" charset="0"/>
                <a:cs typeface="Arial" pitchFamily="34" charset="0"/>
              </a:rPr>
              <a:t>MAIN	PROC</a:t>
            </a:r>
            <a:endParaRPr kumimoji="0" lang="en-US" sz="1000" b="0" i="0" u="none" strike="noStrike" cap="none" normalizeH="0" baseline="0" dirty="0" smtClean="0">
              <a:ln>
                <a:noFill/>
              </a:ln>
              <a:solidFill>
                <a:srgbClr val="0000FF"/>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các lệnh của chương trình chính để ở đây</a:t>
            </a:r>
            <a:endParaRPr kumimoji="0" lang="en-US" sz="1000" b="0" i="1"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INT	20h	; trở về DOS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rgbClr val="0000FF"/>
                </a:solidFill>
                <a:effectLst/>
                <a:latin typeface="Arial" pitchFamily="34" charset="0"/>
                <a:ea typeface="Times New Roman" pitchFamily="18" charset="0"/>
                <a:cs typeface="Arial" pitchFamily="34" charset="0"/>
              </a:rPr>
              <a:t>MAIN	ENDP</a:t>
            </a:r>
            <a:endParaRPr kumimoji="0" lang="en-US" sz="1000" b="0" i="0" u="none" strike="noStrike" cap="none" normalizeH="0" baseline="0" dirty="0" smtClean="0">
              <a:ln>
                <a:noFill/>
              </a:ln>
              <a:solidFill>
                <a:srgbClr val="0000FF"/>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các chương trình con (nếu có) để ở đây</a:t>
            </a:r>
            <a:endParaRPr kumimoji="0" lang="en-US" sz="1000" b="0" i="1"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921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END START</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a:solidFill>
                  <a:srgbClr val="0070C0"/>
                </a:solidFill>
                <a:latin typeface="Arial" pitchFamily="34" charset="0"/>
                <a:cs typeface="Arial" pitchFamily="34" charset="0"/>
              </a:rPr>
              <a:t>2. LẬP TRÌNH HỢP NGỮ</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3.1.Cài</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dirty="0" err="1" smtClean="0">
                <a:ln>
                  <a:noFill/>
                </a:ln>
                <a:solidFill>
                  <a:srgbClr val="C00000"/>
                </a:solidFill>
                <a:effectLst/>
                <a:latin typeface="Arial" pitchFamily="34" charset="0"/>
                <a:ea typeface="Calibri" pitchFamily="34" charset="0"/>
                <a:cs typeface="Arial" pitchFamily="34" charset="0"/>
              </a:rPr>
              <a:t>đặt</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3. EMU8086</a:t>
            </a:r>
            <a:endParaRPr lang="en-US" sz="4000" b="1" dirty="0">
              <a:solidFill>
                <a:srgbClr val="0070C0"/>
              </a:solidFill>
              <a:latin typeface="Arial" pitchFamily="34" charset="0"/>
              <a:cs typeface="Arial" pitchFamily="34"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14600"/>
            <a:ext cx="5610225" cy="354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1905000"/>
            <a:ext cx="8001000" cy="369332"/>
          </a:xfrm>
          <a:prstGeom prst="rect">
            <a:avLst/>
          </a:prstGeom>
          <a:noFill/>
        </p:spPr>
        <p:txBody>
          <a:bodyPr wrap="square" rtlCol="0">
            <a:spAutoFit/>
          </a:bodyPr>
          <a:lstStyle/>
          <a:p>
            <a:r>
              <a:rPr lang="en-US" b="1" dirty="0" err="1" smtClean="0"/>
              <a:t>Phần</a:t>
            </a:r>
            <a:r>
              <a:rPr lang="en-US" b="1" dirty="0" smtClean="0"/>
              <a:t> </a:t>
            </a:r>
            <a:r>
              <a:rPr lang="en-US" b="1" dirty="0" err="1" smtClean="0"/>
              <a:t>mềm</a:t>
            </a:r>
            <a:r>
              <a:rPr lang="en-US" b="1" dirty="0" smtClean="0"/>
              <a:t> </a:t>
            </a:r>
            <a:r>
              <a:rPr lang="en-US" b="1" dirty="0" err="1" smtClean="0"/>
              <a:t>này</a:t>
            </a:r>
            <a:r>
              <a:rPr lang="en-US" b="1" dirty="0" smtClean="0"/>
              <a:t> </a:t>
            </a:r>
            <a:r>
              <a:rPr lang="en-US" b="1" dirty="0" err="1" smtClean="0"/>
              <a:t>rất</a:t>
            </a:r>
            <a:r>
              <a:rPr lang="en-US" b="1" dirty="0" smtClean="0"/>
              <a:t> </a:t>
            </a:r>
            <a:r>
              <a:rPr lang="en-US" b="1" dirty="0" err="1" smtClean="0"/>
              <a:t>đơn</a:t>
            </a:r>
            <a:r>
              <a:rPr lang="en-US" b="1" dirty="0" smtClean="0"/>
              <a:t> </a:t>
            </a:r>
            <a:r>
              <a:rPr lang="en-US" b="1" dirty="0" err="1" smtClean="0"/>
              <a:t>giản</a:t>
            </a:r>
            <a:r>
              <a:rPr lang="en-US" b="1" dirty="0" smtClean="0"/>
              <a:t> </a:t>
            </a:r>
            <a:r>
              <a:rPr lang="en-US" b="1" dirty="0" err="1" smtClean="0"/>
              <a:t>và</a:t>
            </a:r>
            <a:r>
              <a:rPr lang="en-US" b="1" dirty="0" smtClean="0"/>
              <a:t> </a:t>
            </a:r>
            <a:r>
              <a:rPr lang="en-US" b="1" dirty="0" err="1" smtClean="0"/>
              <a:t>dễ</a:t>
            </a:r>
            <a:r>
              <a:rPr lang="en-US" b="1" dirty="0" smtClean="0"/>
              <a:t> </a:t>
            </a:r>
            <a:r>
              <a:rPr lang="en-US" b="1" dirty="0" err="1" smtClean="0"/>
              <a:t>cài</a:t>
            </a:r>
            <a:r>
              <a:rPr lang="en-US" b="1" dirty="0" smtClean="0"/>
              <a:t> </a:t>
            </a:r>
            <a:r>
              <a:rPr lang="en-US" b="1" dirty="0" err="1" smtClean="0"/>
              <a:t>đặt</a:t>
            </a:r>
            <a:r>
              <a:rPr lang="en-US" b="1" dirty="0" smtClean="0"/>
              <a:t> </a:t>
            </a:r>
            <a:r>
              <a:rPr lang="en-US" b="1" dirty="0" err="1" smtClean="0"/>
              <a:t>và</a:t>
            </a:r>
            <a:r>
              <a:rPr lang="en-US" b="1" dirty="0" smtClean="0"/>
              <a:t> </a:t>
            </a:r>
            <a:r>
              <a:rPr lang="en-US" b="1" dirty="0" err="1" smtClean="0"/>
              <a:t>có</a:t>
            </a:r>
            <a:r>
              <a:rPr lang="en-US" b="1" dirty="0" smtClean="0"/>
              <a:t> </a:t>
            </a:r>
            <a:r>
              <a:rPr lang="en-US" b="1" dirty="0" err="1" smtClean="0"/>
              <a:t>thể</a:t>
            </a:r>
            <a:r>
              <a:rPr lang="en-US" b="1" dirty="0" smtClean="0"/>
              <a:t> </a:t>
            </a:r>
            <a:r>
              <a:rPr lang="en-US" b="1" dirty="0" err="1" smtClean="0"/>
              <a:t>dùng</a:t>
            </a:r>
            <a:r>
              <a:rPr lang="en-US" b="1" dirty="0" smtClean="0"/>
              <a:t> free </a:t>
            </a:r>
            <a:r>
              <a:rPr lang="en-US" b="1" dirty="0" err="1" smtClean="0"/>
              <a:t>không</a:t>
            </a:r>
            <a:r>
              <a:rPr lang="en-US" b="1" dirty="0" smtClean="0"/>
              <a:t> </a:t>
            </a:r>
            <a:r>
              <a:rPr lang="en-US" b="1" dirty="0" err="1" smtClean="0"/>
              <a:t>cần</a:t>
            </a:r>
            <a:r>
              <a:rPr lang="en-US" b="1" dirty="0" smtClean="0"/>
              <a:t> crack!</a:t>
            </a:r>
            <a:endParaRPr lang="en-US" b="1" dirty="0"/>
          </a:p>
        </p:txBody>
      </p:sp>
    </p:spTree>
    <p:extLst>
      <p:ext uri="{BB962C8B-B14F-4D97-AF65-F5344CB8AC3E}">
        <p14:creationId xmlns:p14="http://schemas.microsoft.com/office/powerpoint/2010/main" val="29732338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3.1.Cài</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dirty="0" err="1" smtClean="0">
                <a:ln>
                  <a:noFill/>
                </a:ln>
                <a:solidFill>
                  <a:srgbClr val="C00000"/>
                </a:solidFill>
                <a:effectLst/>
                <a:latin typeface="Arial" pitchFamily="34" charset="0"/>
                <a:ea typeface="Calibri" pitchFamily="34" charset="0"/>
                <a:cs typeface="Arial" pitchFamily="34" charset="0"/>
              </a:rPr>
              <a:t>đặt</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3. EMU8086</a:t>
            </a:r>
            <a:endParaRPr lang="en-US" sz="4000" b="1" dirty="0">
              <a:solidFill>
                <a:srgbClr val="0070C0"/>
              </a:solidFill>
              <a:latin typeface="Arial" pitchFamily="34" charset="0"/>
              <a:cs typeface="Arial" pitchFamily="34"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4467748" cy="31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748" y="2895600"/>
            <a:ext cx="3891869"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2203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3.1.Cài</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dirty="0" err="1" smtClean="0">
                <a:ln>
                  <a:noFill/>
                </a:ln>
                <a:solidFill>
                  <a:srgbClr val="C00000"/>
                </a:solidFill>
                <a:effectLst/>
                <a:latin typeface="Arial" pitchFamily="34" charset="0"/>
                <a:ea typeface="Calibri" pitchFamily="34" charset="0"/>
                <a:cs typeface="Arial" pitchFamily="34" charset="0"/>
              </a:rPr>
              <a:t>đặt</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3. EMU8086</a:t>
            </a:r>
            <a:endParaRPr lang="en-US" sz="4000" b="1" dirty="0">
              <a:solidFill>
                <a:srgbClr val="0070C0"/>
              </a:solidFill>
              <a:latin typeface="Arial" pitchFamily="34" charset="0"/>
              <a:cs typeface="Arial" pitchFamily="34" charset="0"/>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4098244"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558" y="2362199"/>
            <a:ext cx="4364484"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7739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3.1.Cài</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dirty="0" err="1" smtClean="0">
                <a:ln>
                  <a:noFill/>
                </a:ln>
                <a:solidFill>
                  <a:srgbClr val="C00000"/>
                </a:solidFill>
                <a:effectLst/>
                <a:latin typeface="Arial" pitchFamily="34" charset="0"/>
                <a:ea typeface="Calibri" pitchFamily="34" charset="0"/>
                <a:cs typeface="Arial" pitchFamily="34" charset="0"/>
              </a:rPr>
              <a:t>đặt</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3. EMU8086</a:t>
            </a:r>
            <a:endParaRPr lang="en-US" sz="4000" b="1" dirty="0">
              <a:solidFill>
                <a:srgbClr val="0070C0"/>
              </a:solidFill>
              <a:latin typeface="Arial" pitchFamily="34" charset="0"/>
              <a:cs typeface="Arial" pitchFamily="34" charset="0"/>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3886200" cy="272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866" y="1981200"/>
            <a:ext cx="3613674" cy="269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822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3.1.Cài</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dirty="0" err="1" smtClean="0">
                <a:ln>
                  <a:noFill/>
                </a:ln>
                <a:solidFill>
                  <a:srgbClr val="C00000"/>
                </a:solidFill>
                <a:effectLst/>
                <a:latin typeface="Arial" pitchFamily="34" charset="0"/>
                <a:ea typeface="Calibri" pitchFamily="34" charset="0"/>
                <a:cs typeface="Arial" pitchFamily="34" charset="0"/>
              </a:rPr>
              <a:t>đặt</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3. EMU8086</a:t>
            </a:r>
            <a:endParaRPr lang="en-US" sz="4000" b="1" dirty="0">
              <a:solidFill>
                <a:srgbClr val="0070C0"/>
              </a:solidFill>
              <a:latin typeface="Arial" pitchFamily="34" charset="0"/>
              <a:cs typeface="Arial" pitchFamily="34"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1"/>
            <a:ext cx="398134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47458"/>
            <a:ext cx="68008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1217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3.1.Cài</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dirty="0" err="1" smtClean="0">
                <a:ln>
                  <a:noFill/>
                </a:ln>
                <a:solidFill>
                  <a:srgbClr val="C00000"/>
                </a:solidFill>
                <a:effectLst/>
                <a:latin typeface="Arial" pitchFamily="34" charset="0"/>
                <a:ea typeface="Calibri" pitchFamily="34" charset="0"/>
                <a:cs typeface="Arial" pitchFamily="34" charset="0"/>
              </a:rPr>
              <a:t>đặt</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3. EMU8086</a:t>
            </a:r>
            <a:endParaRPr lang="en-US" sz="4000" b="1" dirty="0">
              <a:solidFill>
                <a:srgbClr val="0070C0"/>
              </a:solidFill>
              <a:latin typeface="Arial" pitchFamily="34" charset="0"/>
              <a:cs typeface="Arial" pitchFamily="34"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1"/>
            <a:ext cx="398134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47458"/>
            <a:ext cx="68008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1894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3.2. </a:t>
            </a:r>
            <a:r>
              <a:rPr kumimoji="0" lang="en-US" sz="2400" b="1" i="0" u="none" strike="noStrike" cap="none" normalizeH="0" baseline="0" dirty="0" err="1" smtClean="0">
                <a:ln>
                  <a:noFill/>
                </a:ln>
                <a:solidFill>
                  <a:srgbClr val="C00000"/>
                </a:solidFill>
                <a:effectLst/>
                <a:latin typeface="Arial" pitchFamily="34" charset="0"/>
                <a:ea typeface="Calibri" pitchFamily="34" charset="0"/>
                <a:cs typeface="Arial" pitchFamily="34" charset="0"/>
              </a:rPr>
              <a:t>Hướng</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dirty="0" err="1" smtClean="0">
                <a:ln>
                  <a:noFill/>
                </a:ln>
                <a:solidFill>
                  <a:srgbClr val="C00000"/>
                </a:solidFill>
                <a:effectLst/>
                <a:latin typeface="Arial" pitchFamily="34" charset="0"/>
                <a:ea typeface="Calibri" pitchFamily="34" charset="0"/>
                <a:cs typeface="Arial" pitchFamily="34" charset="0"/>
              </a:rPr>
              <a:t>dẫn</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3. EMU8086</a:t>
            </a:r>
            <a:endParaRPr lang="en-US" sz="4000" b="1" dirty="0">
              <a:solidFill>
                <a:srgbClr val="0070C0"/>
              </a:solidFill>
              <a:latin typeface="Arial" pitchFamily="34" charset="0"/>
              <a:cs typeface="Arial" pitchFamily="34" charset="0"/>
            </a:endParaRPr>
          </a:p>
        </p:txBody>
      </p:sp>
      <p:sp>
        <p:nvSpPr>
          <p:cNvPr id="2" name="Rectangle 1"/>
          <p:cNvSpPr/>
          <p:nvPr/>
        </p:nvSpPr>
        <p:spPr>
          <a:xfrm>
            <a:off x="533400" y="1960833"/>
            <a:ext cx="8077200" cy="3785652"/>
          </a:xfrm>
          <a:prstGeom prst="rect">
            <a:avLst/>
          </a:prstGeom>
        </p:spPr>
        <p:txBody>
          <a:bodyPr wrap="square">
            <a:spAutoFit/>
          </a:bodyPr>
          <a:lstStyle/>
          <a:p>
            <a:pPr algn="just"/>
            <a:r>
              <a:rPr lang="vi-VN" sz="2400" dirty="0">
                <a:latin typeface="+mj-lt"/>
              </a:rPr>
              <a:t> Chương trình cho phép chúng ta thực hiện các </a:t>
            </a:r>
            <a:r>
              <a:rPr lang="vi-VN" sz="2400" dirty="0" smtClean="0">
                <a:latin typeface="+mj-lt"/>
              </a:rPr>
              <a:t>chức</a:t>
            </a:r>
            <a:r>
              <a:rPr lang="en-US" sz="2400" dirty="0" smtClean="0">
                <a:latin typeface="+mj-lt"/>
              </a:rPr>
              <a:t> </a:t>
            </a:r>
            <a:r>
              <a:rPr lang="vi-VN" sz="2400" dirty="0" smtClean="0">
                <a:latin typeface="+mj-lt"/>
              </a:rPr>
              <a:t>năng chính</a:t>
            </a:r>
            <a:r>
              <a:rPr lang="en-US" sz="2400" dirty="0" smtClean="0">
                <a:latin typeface="+mj-lt"/>
              </a:rPr>
              <a:t> </a:t>
            </a:r>
            <a:r>
              <a:rPr lang="vi-VN" sz="2400" dirty="0" smtClean="0">
                <a:latin typeface="+mj-lt"/>
              </a:rPr>
              <a:t>sau</a:t>
            </a:r>
            <a:r>
              <a:rPr lang="en-US" sz="2400" dirty="0" smtClean="0">
                <a:latin typeface="+mj-lt"/>
              </a:rPr>
              <a:t>:</a:t>
            </a:r>
            <a:endParaRPr lang="vi-VN" sz="2400" dirty="0">
              <a:latin typeface="+mj-lt"/>
            </a:endParaRPr>
          </a:p>
          <a:p>
            <a:pPr algn="just"/>
            <a:r>
              <a:rPr lang="en-US" sz="2400" dirty="0">
                <a:latin typeface="+mj-lt"/>
              </a:rPr>
              <a:t>-</a:t>
            </a:r>
            <a:r>
              <a:rPr lang="vi-VN" sz="2400" dirty="0" smtClean="0">
                <a:latin typeface="+mj-lt"/>
              </a:rPr>
              <a:t>Soạn </a:t>
            </a:r>
            <a:r>
              <a:rPr lang="vi-VN" sz="2400" dirty="0">
                <a:latin typeface="+mj-lt"/>
              </a:rPr>
              <a:t>thảo mã hợp ngữ trên màn hình soạn thảo, dịch ra file .exe</a:t>
            </a:r>
          </a:p>
          <a:p>
            <a:pPr algn="just"/>
            <a:r>
              <a:rPr lang="vi-VN" sz="2400" dirty="0">
                <a:latin typeface="+mj-lt"/>
              </a:rPr>
              <a:t>hoặc file .com và chạy mô phỏng, debug trực tiếp.</a:t>
            </a:r>
          </a:p>
          <a:p>
            <a:pPr algn="just"/>
            <a:r>
              <a:rPr lang="en-US" sz="2400" dirty="0" smtClean="0">
                <a:latin typeface="+mj-lt"/>
              </a:rPr>
              <a:t>-</a:t>
            </a:r>
            <a:r>
              <a:rPr lang="vi-VN" sz="2400" dirty="0" smtClean="0">
                <a:latin typeface="+mj-lt"/>
              </a:rPr>
              <a:t>Tra </a:t>
            </a:r>
            <a:r>
              <a:rPr lang="vi-VN" sz="2400" dirty="0">
                <a:latin typeface="+mj-lt"/>
              </a:rPr>
              <a:t>cứu tập lệnh của bộ vi xử lý 8086 (</a:t>
            </a:r>
            <a:r>
              <a:rPr lang="vi-VN" sz="2400" dirty="0" smtClean="0">
                <a:latin typeface="+mj-lt"/>
              </a:rPr>
              <a:t>Help&gt;8086</a:t>
            </a:r>
            <a:r>
              <a:rPr lang="en-US" sz="2400" dirty="0" smtClean="0">
                <a:latin typeface="+mj-lt"/>
              </a:rPr>
              <a:t> </a:t>
            </a:r>
            <a:r>
              <a:rPr lang="vi-VN" sz="2400" dirty="0" smtClean="0">
                <a:latin typeface="+mj-lt"/>
              </a:rPr>
              <a:t>Instruction</a:t>
            </a:r>
            <a:r>
              <a:rPr lang="en-US" sz="2400" dirty="0" smtClean="0">
                <a:latin typeface="+mj-lt"/>
              </a:rPr>
              <a:t> </a:t>
            </a:r>
            <a:r>
              <a:rPr lang="vi-VN" sz="2400" dirty="0" smtClean="0">
                <a:latin typeface="+mj-lt"/>
              </a:rPr>
              <a:t>Set</a:t>
            </a:r>
            <a:r>
              <a:rPr lang="vi-VN" sz="2400" dirty="0">
                <a:latin typeface="+mj-lt"/>
              </a:rPr>
              <a:t>)</a:t>
            </a:r>
          </a:p>
          <a:p>
            <a:pPr algn="just"/>
            <a:r>
              <a:rPr lang="en-US" sz="2400" dirty="0" smtClean="0">
                <a:latin typeface="+mj-lt"/>
              </a:rPr>
              <a:t>-</a:t>
            </a:r>
            <a:r>
              <a:rPr lang="vi-VN" sz="2400" dirty="0" smtClean="0">
                <a:latin typeface="+mj-lt"/>
              </a:rPr>
              <a:t>Tra </a:t>
            </a:r>
            <a:r>
              <a:rPr lang="vi-VN" sz="2400" dirty="0">
                <a:latin typeface="+mj-lt"/>
              </a:rPr>
              <a:t>cứu bảng mã ASCII (Mục ascii codes trên menu)</a:t>
            </a:r>
          </a:p>
          <a:p>
            <a:pPr algn="just"/>
            <a:r>
              <a:rPr lang="en-US" sz="2400" dirty="0" smtClean="0">
                <a:latin typeface="+mj-lt"/>
              </a:rPr>
              <a:t>-</a:t>
            </a:r>
            <a:r>
              <a:rPr lang="vi-VN" sz="2400" dirty="0" smtClean="0">
                <a:latin typeface="+mj-lt"/>
              </a:rPr>
              <a:t>Thực </a:t>
            </a:r>
            <a:r>
              <a:rPr lang="vi-VN" sz="2400" dirty="0">
                <a:latin typeface="+mj-lt"/>
              </a:rPr>
              <a:t>hiện các phép toán và chuyển đổi giữa các hệ cơ số </a:t>
            </a:r>
            <a:r>
              <a:rPr lang="vi-VN" sz="2400" dirty="0" smtClean="0">
                <a:latin typeface="+mj-lt"/>
              </a:rPr>
              <a:t>thông</a:t>
            </a:r>
            <a:r>
              <a:rPr lang="en-US" sz="2400" dirty="0" smtClean="0">
                <a:latin typeface="+mj-lt"/>
              </a:rPr>
              <a:t> </a:t>
            </a:r>
            <a:r>
              <a:rPr lang="vi-VN" sz="2400" dirty="0" smtClean="0">
                <a:latin typeface="+mj-lt"/>
              </a:rPr>
              <a:t>dụng </a:t>
            </a:r>
            <a:r>
              <a:rPr lang="vi-VN" sz="2400" dirty="0">
                <a:latin typeface="+mj-lt"/>
              </a:rPr>
              <a:t>(nhị phân, thập phân, thập lục phân) (Mục math trên menu)</a:t>
            </a:r>
            <a:endParaRPr lang="en-US" sz="2400" dirty="0">
              <a:latin typeface="+mj-lt"/>
            </a:endParaRPr>
          </a:p>
        </p:txBody>
      </p:sp>
    </p:spTree>
    <p:extLst>
      <p:ext uri="{BB962C8B-B14F-4D97-AF65-F5344CB8AC3E}">
        <p14:creationId xmlns:p14="http://schemas.microsoft.com/office/powerpoint/2010/main" val="4835289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3.2. </a:t>
            </a:r>
            <a:r>
              <a:rPr kumimoji="0" lang="en-US" sz="2400" b="1" i="0" u="none" strike="noStrike" cap="none" normalizeH="0" baseline="0" dirty="0" err="1" smtClean="0">
                <a:ln>
                  <a:noFill/>
                </a:ln>
                <a:solidFill>
                  <a:srgbClr val="C00000"/>
                </a:solidFill>
                <a:effectLst/>
                <a:latin typeface="Arial" pitchFamily="34" charset="0"/>
                <a:ea typeface="Calibri" pitchFamily="34" charset="0"/>
                <a:cs typeface="Arial" pitchFamily="34" charset="0"/>
              </a:rPr>
              <a:t>Hướng</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dirty="0" err="1" smtClean="0">
                <a:ln>
                  <a:noFill/>
                </a:ln>
                <a:solidFill>
                  <a:srgbClr val="C00000"/>
                </a:solidFill>
                <a:effectLst/>
                <a:latin typeface="Arial" pitchFamily="34" charset="0"/>
                <a:ea typeface="Calibri" pitchFamily="34" charset="0"/>
                <a:cs typeface="Arial" pitchFamily="34" charset="0"/>
              </a:rPr>
              <a:t>dẫn</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3. EMU8086</a:t>
            </a:r>
            <a:endParaRPr lang="en-US" sz="4000" b="1" dirty="0">
              <a:solidFill>
                <a:srgbClr val="0070C0"/>
              </a:solidFill>
              <a:latin typeface="Arial" pitchFamily="34" charset="0"/>
              <a:cs typeface="Arial" pitchFamily="34" charset="0"/>
            </a:endParaRPr>
          </a:p>
        </p:txBody>
      </p:sp>
      <p:sp>
        <p:nvSpPr>
          <p:cNvPr id="2" name="Rectangle 1"/>
          <p:cNvSpPr/>
          <p:nvPr/>
        </p:nvSpPr>
        <p:spPr>
          <a:xfrm>
            <a:off x="533400" y="1960833"/>
            <a:ext cx="8077200" cy="461665"/>
          </a:xfrm>
          <a:prstGeom prst="rect">
            <a:avLst/>
          </a:prstGeom>
        </p:spPr>
        <p:txBody>
          <a:bodyPr wrap="square">
            <a:spAutoFit/>
          </a:bodyPr>
          <a:lstStyle/>
          <a:p>
            <a:pPr algn="just"/>
            <a:r>
              <a:rPr lang="vi-VN" sz="2400" dirty="0">
                <a:latin typeface="+mj-lt"/>
              </a:rPr>
              <a:t> </a:t>
            </a:r>
            <a:r>
              <a:rPr lang="en-US" sz="2400" dirty="0" err="1" smtClean="0">
                <a:latin typeface="+mj-lt"/>
              </a:rPr>
              <a:t>Giao</a:t>
            </a:r>
            <a:r>
              <a:rPr lang="en-US" sz="2400" dirty="0" smtClean="0">
                <a:latin typeface="+mj-lt"/>
              </a:rPr>
              <a:t> </a:t>
            </a:r>
            <a:r>
              <a:rPr lang="en-US" sz="2400" dirty="0" err="1" smtClean="0">
                <a:latin typeface="+mj-lt"/>
              </a:rPr>
              <a:t>diện</a:t>
            </a:r>
            <a:r>
              <a:rPr lang="en-US" sz="2400" dirty="0" smtClean="0">
                <a:latin typeface="+mj-lt"/>
              </a:rPr>
              <a:t>:</a:t>
            </a:r>
            <a:endParaRPr lang="en-US" sz="2400" dirty="0">
              <a:latin typeface="+mj-lt"/>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192" y="2422498"/>
            <a:ext cx="6088458" cy="383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469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46"/>
          <p:cNvGrpSpPr>
            <a:grpSpLocks/>
          </p:cNvGrpSpPr>
          <p:nvPr/>
        </p:nvGrpSpPr>
        <p:grpSpPr bwMode="auto">
          <a:xfrm>
            <a:off x="1789597" y="1471515"/>
            <a:ext cx="5081320" cy="4762500"/>
            <a:chOff x="3042" y="1152"/>
            <a:chExt cx="2333" cy="2352"/>
          </a:xfrm>
        </p:grpSpPr>
        <p:sp>
          <p:nvSpPr>
            <p:cNvPr id="9" name="Rectangle 5"/>
            <p:cNvSpPr>
              <a:spLocks noChangeArrowheads="1"/>
            </p:cNvSpPr>
            <p:nvPr/>
          </p:nvSpPr>
          <p:spPr bwMode="auto">
            <a:xfrm>
              <a:off x="4020" y="1536"/>
              <a:ext cx="558" cy="1632"/>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6"/>
            <p:cNvSpPr txBox="1">
              <a:spLocks noChangeArrowheads="1"/>
            </p:cNvSpPr>
            <p:nvPr/>
          </p:nvSpPr>
          <p:spPr bwMode="auto">
            <a:xfrm>
              <a:off x="4098" y="2246"/>
              <a:ext cx="347"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sz="2000" dirty="0">
                  <a:latin typeface="Arial" pitchFamily="34" charset="0"/>
                </a:rPr>
                <a:t>8086</a:t>
              </a:r>
            </a:p>
          </p:txBody>
        </p:sp>
        <p:sp>
          <p:nvSpPr>
            <p:cNvPr id="11" name="AutoShape 8"/>
            <p:cNvSpPr>
              <a:spLocks noChangeArrowheads="1"/>
            </p:cNvSpPr>
            <p:nvPr/>
          </p:nvSpPr>
          <p:spPr bwMode="auto">
            <a:xfrm>
              <a:off x="3636" y="1824"/>
              <a:ext cx="384" cy="192"/>
            </a:xfrm>
            <a:prstGeom prst="leftRightArrow">
              <a:avLst>
                <a:gd name="adj1" fmla="val 50000"/>
                <a:gd name="adj2" fmla="val 40000"/>
              </a:avLst>
            </a:prstGeom>
            <a:solidFill>
              <a:schemeClr val="bg1">
                <a:lumMod val="6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2" name="AutoShape 9"/>
            <p:cNvSpPr>
              <a:spLocks noChangeArrowheads="1"/>
            </p:cNvSpPr>
            <p:nvPr/>
          </p:nvSpPr>
          <p:spPr bwMode="auto">
            <a:xfrm flipH="1">
              <a:off x="4576" y="1824"/>
              <a:ext cx="384" cy="192"/>
            </a:xfrm>
            <a:prstGeom prst="leftArrow">
              <a:avLst>
                <a:gd name="adj1" fmla="val 50000"/>
                <a:gd name="adj2" fmla="val 50000"/>
              </a:avLst>
            </a:prstGeom>
            <a:solidFill>
              <a:srgbClr val="C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296"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1"/>
            <p:cNvSpPr>
              <a:spLocks noChangeShapeType="1"/>
            </p:cNvSpPr>
            <p:nvPr/>
          </p:nvSpPr>
          <p:spPr bwMode="auto">
            <a:xfrm>
              <a:off x="4290" y="31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Oval 12"/>
            <p:cNvSpPr>
              <a:spLocks noChangeArrowheads="1"/>
            </p:cNvSpPr>
            <p:nvPr/>
          </p:nvSpPr>
          <p:spPr bwMode="auto">
            <a:xfrm>
              <a:off x="4248" y="120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p:cNvSpPr>
              <a:spLocks noChangeShapeType="1"/>
            </p:cNvSpPr>
            <p:nvPr/>
          </p:nvSpPr>
          <p:spPr bwMode="auto">
            <a:xfrm>
              <a:off x="4242" y="34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4"/>
            <p:cNvSpPr>
              <a:spLocks noChangeShapeType="1"/>
            </p:cNvSpPr>
            <p:nvPr/>
          </p:nvSpPr>
          <p:spPr bwMode="auto">
            <a:xfrm>
              <a:off x="4242" y="3408"/>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5"/>
            <p:cNvSpPr>
              <a:spLocks noChangeShapeType="1"/>
            </p:cNvSpPr>
            <p:nvPr/>
          </p:nvSpPr>
          <p:spPr bwMode="auto">
            <a:xfrm flipH="1">
              <a:off x="4290" y="3408"/>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16"/>
            <p:cNvSpPr txBox="1">
              <a:spLocks noChangeArrowheads="1"/>
            </p:cNvSpPr>
            <p:nvPr/>
          </p:nvSpPr>
          <p:spPr bwMode="auto">
            <a:xfrm>
              <a:off x="4344" y="1152"/>
              <a:ext cx="487"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dirty="0">
                  <a:latin typeface="Arial" pitchFamily="34" charset="0"/>
                </a:rPr>
                <a:t>VDD (5V)</a:t>
              </a:r>
            </a:p>
          </p:txBody>
        </p:sp>
        <p:sp>
          <p:nvSpPr>
            <p:cNvPr id="20" name="Text Box 17"/>
            <p:cNvSpPr txBox="1">
              <a:spLocks noChangeArrowheads="1"/>
            </p:cNvSpPr>
            <p:nvPr/>
          </p:nvSpPr>
          <p:spPr bwMode="auto">
            <a:xfrm>
              <a:off x="4338" y="3264"/>
              <a:ext cx="294"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dirty="0">
                  <a:latin typeface="Arial" pitchFamily="34" charset="0"/>
                </a:rPr>
                <a:t>GND</a:t>
              </a:r>
            </a:p>
          </p:txBody>
        </p:sp>
        <p:sp>
          <p:nvSpPr>
            <p:cNvPr id="21" name="Line 18"/>
            <p:cNvSpPr>
              <a:spLocks noChangeShapeType="1"/>
            </p:cNvSpPr>
            <p:nvPr/>
          </p:nvSpPr>
          <p:spPr bwMode="auto">
            <a:xfrm>
              <a:off x="3714" y="3024"/>
              <a:ext cx="30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9"/>
            <p:cNvSpPr>
              <a:spLocks noChangeShapeType="1"/>
            </p:cNvSpPr>
            <p:nvPr/>
          </p:nvSpPr>
          <p:spPr bwMode="auto">
            <a:xfrm>
              <a:off x="3570" y="3168"/>
              <a:ext cx="96" cy="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pPr>
                <a:defRPr/>
              </a:pPr>
              <a:endParaRPr lang="en-US"/>
            </a:p>
          </p:txBody>
        </p:sp>
        <p:sp>
          <p:nvSpPr>
            <p:cNvPr id="23" name="Line 20"/>
            <p:cNvSpPr>
              <a:spLocks noChangeShapeType="1"/>
            </p:cNvSpPr>
            <p:nvPr/>
          </p:nvSpPr>
          <p:spPr bwMode="auto">
            <a:xfrm flipV="1">
              <a:off x="3666" y="307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1"/>
            <p:cNvSpPr>
              <a:spLocks noChangeShapeType="1"/>
            </p:cNvSpPr>
            <p:nvPr/>
          </p:nvSpPr>
          <p:spPr bwMode="auto">
            <a:xfrm>
              <a:off x="3666" y="3072"/>
              <a:ext cx="96" cy="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pPr>
                <a:defRPr/>
              </a:pPr>
              <a:endParaRPr lang="en-US"/>
            </a:p>
          </p:txBody>
        </p:sp>
        <p:sp>
          <p:nvSpPr>
            <p:cNvPr id="25" name="Line 22"/>
            <p:cNvSpPr>
              <a:spLocks noChangeShapeType="1"/>
            </p:cNvSpPr>
            <p:nvPr/>
          </p:nvSpPr>
          <p:spPr bwMode="auto">
            <a:xfrm>
              <a:off x="3762" y="307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3"/>
            <p:cNvSpPr>
              <a:spLocks noChangeShapeType="1"/>
            </p:cNvSpPr>
            <p:nvPr/>
          </p:nvSpPr>
          <p:spPr bwMode="auto">
            <a:xfrm>
              <a:off x="3762" y="3168"/>
              <a:ext cx="96" cy="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pPr>
                <a:defRPr/>
              </a:pPr>
              <a:endParaRPr lang="en-US"/>
            </a:p>
          </p:txBody>
        </p:sp>
        <p:sp>
          <p:nvSpPr>
            <p:cNvPr id="27" name="Text Box 24"/>
            <p:cNvSpPr txBox="1">
              <a:spLocks noChangeArrowheads="1"/>
            </p:cNvSpPr>
            <p:nvPr/>
          </p:nvSpPr>
          <p:spPr bwMode="auto">
            <a:xfrm>
              <a:off x="3247" y="2908"/>
              <a:ext cx="267"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dirty="0">
                  <a:latin typeface="Arial" pitchFamily="34" charset="0"/>
                </a:rPr>
                <a:t>CLK</a:t>
              </a:r>
            </a:p>
          </p:txBody>
        </p:sp>
        <p:sp>
          <p:nvSpPr>
            <p:cNvPr id="28" name="Text Box 25"/>
            <p:cNvSpPr txBox="1">
              <a:spLocks noChangeArrowheads="1"/>
            </p:cNvSpPr>
            <p:nvPr/>
          </p:nvSpPr>
          <p:spPr bwMode="auto">
            <a:xfrm>
              <a:off x="4912" y="1728"/>
              <a:ext cx="42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dirty="0">
                  <a:latin typeface="Arial" pitchFamily="34" charset="0"/>
                </a:rPr>
                <a:t>20-bit </a:t>
              </a:r>
            </a:p>
            <a:p>
              <a:pPr eaLnBrk="1" hangingPunct="1"/>
              <a:r>
                <a:rPr lang="en-US" dirty="0">
                  <a:latin typeface="Arial" pitchFamily="34" charset="0"/>
                </a:rPr>
                <a:t>address</a:t>
              </a:r>
            </a:p>
          </p:txBody>
        </p:sp>
        <p:sp>
          <p:nvSpPr>
            <p:cNvPr id="29" name="Text Box 26"/>
            <p:cNvSpPr txBox="1">
              <a:spLocks noChangeArrowheads="1"/>
            </p:cNvSpPr>
            <p:nvPr/>
          </p:nvSpPr>
          <p:spPr bwMode="auto">
            <a:xfrm>
              <a:off x="3042" y="1804"/>
              <a:ext cx="478"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dirty="0">
                  <a:latin typeface="Arial" pitchFamily="34" charset="0"/>
                </a:rPr>
                <a:t>8-bit data</a:t>
              </a:r>
            </a:p>
          </p:txBody>
        </p:sp>
        <p:sp>
          <p:nvSpPr>
            <p:cNvPr id="30" name="Line 28"/>
            <p:cNvSpPr>
              <a:spLocks noChangeShapeType="1"/>
            </p:cNvSpPr>
            <p:nvPr/>
          </p:nvSpPr>
          <p:spPr bwMode="auto">
            <a:xfrm>
              <a:off x="3666" y="2352"/>
              <a:ext cx="35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29"/>
            <p:cNvSpPr>
              <a:spLocks noChangeShapeType="1"/>
            </p:cNvSpPr>
            <p:nvPr/>
          </p:nvSpPr>
          <p:spPr bwMode="auto">
            <a:xfrm>
              <a:off x="3666" y="2592"/>
              <a:ext cx="35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0"/>
            <p:cNvSpPr>
              <a:spLocks noChangeShapeType="1"/>
            </p:cNvSpPr>
            <p:nvPr/>
          </p:nvSpPr>
          <p:spPr bwMode="auto">
            <a:xfrm>
              <a:off x="4578" y="2352"/>
              <a:ext cx="288"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1"/>
            <p:cNvSpPr>
              <a:spLocks noChangeShapeType="1"/>
            </p:cNvSpPr>
            <p:nvPr/>
          </p:nvSpPr>
          <p:spPr bwMode="auto">
            <a:xfrm>
              <a:off x="4578" y="2688"/>
              <a:ext cx="288"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Text Box 32"/>
            <p:cNvSpPr txBox="1">
              <a:spLocks noChangeArrowheads="1"/>
            </p:cNvSpPr>
            <p:nvPr/>
          </p:nvSpPr>
          <p:spPr bwMode="auto">
            <a:xfrm rot="5400000">
              <a:off x="3695" y="2389"/>
              <a:ext cx="18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dirty="0">
                  <a:latin typeface="Arial" pitchFamily="34" charset="0"/>
                  <a:sym typeface="Symbol" pitchFamily="18" charset="2"/>
                </a:rPr>
                <a:t></a:t>
              </a:r>
              <a:endParaRPr lang="en-US" dirty="0">
                <a:latin typeface="Arial" pitchFamily="34" charset="0"/>
              </a:endParaRPr>
            </a:p>
          </p:txBody>
        </p:sp>
        <p:sp>
          <p:nvSpPr>
            <p:cNvPr id="35" name="Text Box 33"/>
            <p:cNvSpPr txBox="1">
              <a:spLocks noChangeArrowheads="1"/>
            </p:cNvSpPr>
            <p:nvPr/>
          </p:nvSpPr>
          <p:spPr bwMode="auto">
            <a:xfrm rot="5400000">
              <a:off x="4614" y="2464"/>
              <a:ext cx="23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dirty="0">
                  <a:latin typeface="Arial" pitchFamily="34" charset="0"/>
                  <a:sym typeface="Symbol" pitchFamily="18" charset="2"/>
                </a:rPr>
                <a:t></a:t>
              </a:r>
              <a:endParaRPr lang="en-US" dirty="0">
                <a:latin typeface="Arial" pitchFamily="34" charset="0"/>
              </a:endParaRPr>
            </a:p>
          </p:txBody>
        </p:sp>
        <p:sp>
          <p:nvSpPr>
            <p:cNvPr id="36" name="Text Box 34"/>
            <p:cNvSpPr txBox="1">
              <a:spLocks noChangeArrowheads="1"/>
            </p:cNvSpPr>
            <p:nvPr/>
          </p:nvSpPr>
          <p:spPr bwMode="auto">
            <a:xfrm>
              <a:off x="3090" y="2208"/>
              <a:ext cx="420" cy="41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dirty="0">
                  <a:latin typeface="Arial" pitchFamily="34" charset="0"/>
                </a:rPr>
                <a:t>control </a:t>
              </a:r>
            </a:p>
            <a:p>
              <a:pPr eaLnBrk="1" hangingPunct="1"/>
              <a:r>
                <a:rPr lang="en-US" dirty="0">
                  <a:latin typeface="Arial" pitchFamily="34" charset="0"/>
                </a:rPr>
                <a:t>signals </a:t>
              </a:r>
            </a:p>
            <a:p>
              <a:pPr eaLnBrk="1" hangingPunct="1"/>
              <a:r>
                <a:rPr lang="en-US" dirty="0">
                  <a:latin typeface="Arial" pitchFamily="34" charset="0"/>
                </a:rPr>
                <a:t>To 8086</a:t>
              </a:r>
            </a:p>
          </p:txBody>
        </p:sp>
        <p:sp>
          <p:nvSpPr>
            <p:cNvPr id="37" name="Text Box 36"/>
            <p:cNvSpPr txBox="1">
              <a:spLocks noChangeArrowheads="1"/>
            </p:cNvSpPr>
            <p:nvPr/>
          </p:nvSpPr>
          <p:spPr bwMode="auto">
            <a:xfrm>
              <a:off x="4866" y="2256"/>
              <a:ext cx="509" cy="41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dirty="0">
                  <a:latin typeface="Arial" pitchFamily="34" charset="0"/>
                </a:rPr>
                <a:t>control </a:t>
              </a:r>
            </a:p>
            <a:p>
              <a:pPr eaLnBrk="1" hangingPunct="1"/>
              <a:r>
                <a:rPr lang="en-US" dirty="0">
                  <a:latin typeface="Arial" pitchFamily="34" charset="0"/>
                </a:rPr>
                <a:t>signals  </a:t>
              </a:r>
            </a:p>
            <a:p>
              <a:pPr eaLnBrk="1" hangingPunct="1"/>
              <a:r>
                <a:rPr lang="en-US" dirty="0">
                  <a:latin typeface="Arial" pitchFamily="34" charset="0"/>
                </a:rPr>
                <a:t>from 8086</a:t>
              </a:r>
            </a:p>
          </p:txBody>
        </p:sp>
      </p:grpSp>
      <p:sp>
        <p:nvSpPr>
          <p:cNvPr id="38" name="Title 1"/>
          <p:cNvSpPr txBox="1">
            <a:spLocks/>
          </p:cNvSpPr>
          <p:nvPr/>
        </p:nvSpPr>
        <p:spPr>
          <a:xfrm>
            <a:off x="1447800" y="304800"/>
            <a:ext cx="7391400" cy="6397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0070C0"/>
                </a:solidFill>
              </a:rPr>
              <a:t>1.1. Tổng quan 8086</a:t>
            </a:r>
            <a:endParaRPr lang="en-US" b="1" dirty="0">
              <a:solidFill>
                <a:srgbClr val="0070C0"/>
              </a:solidFill>
            </a:endParaRPr>
          </a:p>
        </p:txBody>
      </p:sp>
    </p:spTree>
    <p:extLst>
      <p:ext uri="{BB962C8B-B14F-4D97-AF65-F5344CB8AC3E}">
        <p14:creationId xmlns:p14="http://schemas.microsoft.com/office/powerpoint/2010/main" val="28558309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1443335"/>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4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3.2. </a:t>
            </a:r>
            <a:r>
              <a:rPr kumimoji="0" lang="en-US" sz="2400" b="1" i="0" u="none" strike="noStrike" cap="none" normalizeH="0" baseline="0" dirty="0" err="1" smtClean="0">
                <a:ln>
                  <a:noFill/>
                </a:ln>
                <a:solidFill>
                  <a:srgbClr val="C00000"/>
                </a:solidFill>
                <a:effectLst/>
                <a:latin typeface="Arial" pitchFamily="34" charset="0"/>
                <a:ea typeface="Calibri" pitchFamily="34" charset="0"/>
                <a:cs typeface="Arial" pitchFamily="34" charset="0"/>
              </a:rPr>
              <a:t>Hướng</a:t>
            </a:r>
            <a:r>
              <a:rPr kumimoji="0" lang="en-US" sz="2400" b="1" i="0" u="none" strike="noStrike" cap="none" normalizeH="0" dirty="0" smtClean="0">
                <a:ln>
                  <a:noFill/>
                </a:ln>
                <a:solidFill>
                  <a:srgbClr val="C00000"/>
                </a:solidFill>
                <a:effectLst/>
                <a:latin typeface="Arial" pitchFamily="34" charset="0"/>
                <a:ea typeface="Calibri" pitchFamily="34" charset="0"/>
                <a:cs typeface="Arial" pitchFamily="34" charset="0"/>
              </a:rPr>
              <a:t> </a:t>
            </a:r>
            <a:r>
              <a:rPr kumimoji="0" lang="en-US" sz="2400" b="1" i="0" u="none" strike="noStrike" cap="none" normalizeH="0" dirty="0" err="1" smtClean="0">
                <a:ln>
                  <a:noFill/>
                </a:ln>
                <a:solidFill>
                  <a:srgbClr val="C00000"/>
                </a:solidFill>
                <a:effectLst/>
                <a:latin typeface="Arial" pitchFamily="34" charset="0"/>
                <a:ea typeface="Calibri" pitchFamily="34" charset="0"/>
                <a:cs typeface="Arial" pitchFamily="34" charset="0"/>
              </a:rPr>
              <a:t>dẫn</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3. EMU8086</a:t>
            </a:r>
            <a:endParaRPr lang="en-US" sz="4000" b="1" dirty="0">
              <a:solidFill>
                <a:srgbClr val="0070C0"/>
              </a:solidFill>
              <a:latin typeface="Arial" pitchFamily="34" charset="0"/>
              <a:cs typeface="Arial" pitchFamily="34" charset="0"/>
            </a:endParaRPr>
          </a:p>
        </p:txBody>
      </p:sp>
      <p:sp>
        <p:nvSpPr>
          <p:cNvPr id="2" name="Rectangle 1"/>
          <p:cNvSpPr/>
          <p:nvPr/>
        </p:nvSpPr>
        <p:spPr>
          <a:xfrm>
            <a:off x="533400" y="1960833"/>
            <a:ext cx="8077200" cy="461665"/>
          </a:xfrm>
          <a:prstGeom prst="rect">
            <a:avLst/>
          </a:prstGeom>
        </p:spPr>
        <p:txBody>
          <a:bodyPr wrap="square">
            <a:spAutoFit/>
          </a:bodyPr>
          <a:lstStyle/>
          <a:p>
            <a:pPr algn="just"/>
            <a:r>
              <a:rPr lang="vi-VN" sz="2400" dirty="0">
                <a:latin typeface="+mj-lt"/>
              </a:rPr>
              <a:t> </a:t>
            </a:r>
            <a:r>
              <a:rPr lang="en-US" sz="2400" dirty="0" err="1" smtClean="0">
                <a:latin typeface="+mj-lt"/>
              </a:rPr>
              <a:t>Giao</a:t>
            </a:r>
            <a:r>
              <a:rPr lang="en-US" sz="2400" dirty="0" smtClean="0">
                <a:latin typeface="+mj-lt"/>
              </a:rPr>
              <a:t> </a:t>
            </a:r>
            <a:r>
              <a:rPr lang="en-US" sz="2400" dirty="0" err="1" smtClean="0">
                <a:latin typeface="+mj-lt"/>
              </a:rPr>
              <a:t>diện</a:t>
            </a:r>
            <a:r>
              <a:rPr lang="en-US" sz="2400" dirty="0" smtClean="0">
                <a:latin typeface="+mj-lt"/>
              </a:rPr>
              <a:t> </a:t>
            </a:r>
            <a:r>
              <a:rPr lang="en-US" sz="2400" dirty="0" err="1" smtClean="0">
                <a:latin typeface="+mj-lt"/>
              </a:rPr>
              <a:t>gỡ</a:t>
            </a:r>
            <a:r>
              <a:rPr lang="en-US" sz="2400" dirty="0" smtClean="0">
                <a:latin typeface="+mj-lt"/>
              </a:rPr>
              <a:t> </a:t>
            </a:r>
            <a:r>
              <a:rPr lang="en-US" sz="2400" dirty="0" err="1" smtClean="0">
                <a:latin typeface="+mj-lt"/>
              </a:rPr>
              <a:t>lỗi</a:t>
            </a:r>
            <a:endParaRPr lang="en-US" sz="2400" dirty="0">
              <a:latin typeface="+mj-lt"/>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71056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76922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4. THỰC HÀNH</a:t>
            </a:r>
            <a:endParaRPr lang="en-US" sz="4000" b="1" dirty="0">
              <a:solidFill>
                <a:srgbClr val="0070C0"/>
              </a:solidFill>
              <a:latin typeface="Arial" pitchFamily="34" charset="0"/>
              <a:cs typeface="Arial" pitchFamily="34" charset="0"/>
            </a:endParaRPr>
          </a:p>
        </p:txBody>
      </p:sp>
      <p:sp>
        <p:nvSpPr>
          <p:cNvPr id="3" name="Rectangle 2"/>
          <p:cNvSpPr/>
          <p:nvPr/>
        </p:nvSpPr>
        <p:spPr>
          <a:xfrm>
            <a:off x="381000" y="1752600"/>
            <a:ext cx="8229600" cy="4154984"/>
          </a:xfrm>
          <a:prstGeom prst="rect">
            <a:avLst/>
          </a:prstGeom>
        </p:spPr>
        <p:txBody>
          <a:bodyPr wrap="square">
            <a:spAutoFit/>
          </a:bodyPr>
          <a:lstStyle/>
          <a:p>
            <a:r>
              <a:rPr lang="en-US" sz="2400" dirty="0" smtClean="0">
                <a:latin typeface="+mj-lt"/>
              </a:rPr>
              <a:t>4.</a:t>
            </a:r>
            <a:r>
              <a:rPr lang="vi-VN" sz="2400" dirty="0" smtClean="0">
                <a:latin typeface="+mj-lt"/>
              </a:rPr>
              <a:t>1</a:t>
            </a:r>
            <a:r>
              <a:rPr lang="vi-VN" sz="2400" dirty="0">
                <a:latin typeface="+mj-lt"/>
              </a:rPr>
              <a:t>. MỤC TIÊU</a:t>
            </a:r>
          </a:p>
          <a:p>
            <a:r>
              <a:rPr lang="vi-VN" sz="2400" dirty="0">
                <a:latin typeface="+mj-lt"/>
              </a:rPr>
              <a:t>- Sử dụng được công cụ Emu8086 để khảo sát các lệnh của Intel-8086.</a:t>
            </a:r>
          </a:p>
          <a:p>
            <a:r>
              <a:rPr lang="vi-VN" sz="2400" dirty="0" smtClean="0">
                <a:latin typeface="+mj-lt"/>
              </a:rPr>
              <a:t>- </a:t>
            </a:r>
            <a:r>
              <a:rPr lang="vi-VN" sz="2400" dirty="0">
                <a:latin typeface="+mj-lt"/>
              </a:rPr>
              <a:t>Viết đúng cấu trúc của chương trình hợp ngữ dạng </a:t>
            </a:r>
            <a:r>
              <a:rPr lang="en-US" sz="2400" dirty="0" smtClean="0">
                <a:latin typeface="+mj-lt"/>
              </a:rPr>
              <a:t>.</a:t>
            </a:r>
            <a:r>
              <a:rPr lang="vi-VN" sz="2400" dirty="0" smtClean="0">
                <a:latin typeface="+mj-lt"/>
              </a:rPr>
              <a:t>EXE</a:t>
            </a:r>
            <a:r>
              <a:rPr lang="en-US" sz="2400" dirty="0" smtClean="0">
                <a:latin typeface="+mj-lt"/>
              </a:rPr>
              <a:t> .COM</a:t>
            </a:r>
            <a:endParaRPr lang="vi-VN" sz="2400" dirty="0">
              <a:latin typeface="+mj-lt"/>
            </a:endParaRPr>
          </a:p>
          <a:p>
            <a:r>
              <a:rPr lang="vi-VN" sz="2400" dirty="0">
                <a:latin typeface="+mj-lt"/>
              </a:rPr>
              <a:t>- Đọc hiểu và sửa lỗi chương trình.</a:t>
            </a:r>
          </a:p>
          <a:p>
            <a:r>
              <a:rPr lang="en-US" sz="2400" dirty="0" smtClean="0">
                <a:latin typeface="+mj-lt"/>
              </a:rPr>
              <a:t>4.</a:t>
            </a:r>
            <a:r>
              <a:rPr lang="vi-VN" sz="2400" dirty="0" smtClean="0">
                <a:latin typeface="+mj-lt"/>
              </a:rPr>
              <a:t>2</a:t>
            </a:r>
            <a:r>
              <a:rPr lang="vi-VN" sz="2400" dirty="0">
                <a:latin typeface="+mj-lt"/>
              </a:rPr>
              <a:t>. KIẾN THỨC CẦN CHUẨN BỊ</a:t>
            </a:r>
          </a:p>
          <a:p>
            <a:r>
              <a:rPr lang="vi-VN" sz="2400" dirty="0">
                <a:latin typeface="+mj-lt"/>
              </a:rPr>
              <a:t>- Các thao tác cơ bản trên hệ điều hành Windows.</a:t>
            </a:r>
          </a:p>
          <a:p>
            <a:r>
              <a:rPr lang="vi-VN" sz="2400" dirty="0">
                <a:latin typeface="+mj-lt"/>
              </a:rPr>
              <a:t>- Cấu trúc chương trình hợp ngữ dạng </a:t>
            </a:r>
            <a:r>
              <a:rPr lang="vi-VN" sz="2400" dirty="0" smtClean="0">
                <a:latin typeface="+mj-lt"/>
              </a:rPr>
              <a:t>EXE</a:t>
            </a:r>
            <a:r>
              <a:rPr lang="en-US" sz="2400" dirty="0" smtClean="0">
                <a:latin typeface="+mj-lt"/>
              </a:rPr>
              <a:t>, COM</a:t>
            </a:r>
            <a:endParaRPr lang="vi-VN" sz="2400" dirty="0">
              <a:latin typeface="+mj-lt"/>
            </a:endParaRPr>
          </a:p>
          <a:p>
            <a:r>
              <a:rPr lang="vi-VN" sz="2400" dirty="0">
                <a:latin typeface="+mj-lt"/>
              </a:rPr>
              <a:t>- Qui trình Soạn thảo – Dịch chương trình.</a:t>
            </a:r>
          </a:p>
          <a:p>
            <a:r>
              <a:rPr lang="vi-VN" sz="2400" dirty="0">
                <a:latin typeface="+mj-lt"/>
              </a:rPr>
              <a:t>- Các lệnh đơn giản của Intel-8086 thường dùng như: </a:t>
            </a:r>
            <a:r>
              <a:rPr lang="vi-VN" sz="2400" dirty="0" smtClean="0">
                <a:latin typeface="+mj-lt"/>
              </a:rPr>
              <a:t>MOV,</a:t>
            </a:r>
            <a:r>
              <a:rPr lang="en-US" sz="2400" dirty="0" smtClean="0">
                <a:latin typeface="+mj-lt"/>
              </a:rPr>
              <a:t> </a:t>
            </a:r>
            <a:r>
              <a:rPr lang="vi-VN" sz="2400" dirty="0" smtClean="0">
                <a:latin typeface="+mj-lt"/>
              </a:rPr>
              <a:t>ADD</a:t>
            </a:r>
            <a:r>
              <a:rPr lang="vi-VN" sz="2400" dirty="0">
                <a:latin typeface="+mj-lt"/>
              </a:rPr>
              <a:t>, </a:t>
            </a:r>
            <a:r>
              <a:rPr lang="vi-VN" sz="2400" dirty="0" smtClean="0">
                <a:latin typeface="+mj-lt"/>
              </a:rPr>
              <a:t>SUB,</a:t>
            </a:r>
            <a:r>
              <a:rPr lang="en-US" sz="2400" dirty="0" smtClean="0">
                <a:latin typeface="+mj-lt"/>
              </a:rPr>
              <a:t> </a:t>
            </a:r>
            <a:r>
              <a:rPr lang="vi-VN" sz="2400" dirty="0" smtClean="0">
                <a:latin typeface="+mj-lt"/>
              </a:rPr>
              <a:t>INC</a:t>
            </a:r>
            <a:r>
              <a:rPr lang="vi-VN" sz="2400" dirty="0">
                <a:latin typeface="+mj-lt"/>
              </a:rPr>
              <a:t>, DEC, AND, OR. </a:t>
            </a:r>
            <a:r>
              <a:rPr lang="vi-VN" sz="2400" dirty="0" smtClean="0">
                <a:latin typeface="+mj-lt"/>
              </a:rPr>
              <a:t>(</a:t>
            </a:r>
            <a:r>
              <a:rPr lang="en-US" sz="2400" dirty="0" err="1" smtClean="0">
                <a:latin typeface="+mj-lt"/>
              </a:rPr>
              <a:t>Tự</a:t>
            </a:r>
            <a:r>
              <a:rPr lang="en-US" sz="2400" dirty="0" smtClean="0">
                <a:latin typeface="+mj-lt"/>
              </a:rPr>
              <a:t> </a:t>
            </a:r>
            <a:r>
              <a:rPr lang="en-US" sz="2400" dirty="0" err="1" smtClean="0">
                <a:latin typeface="+mj-lt"/>
              </a:rPr>
              <a:t>tra</a:t>
            </a:r>
            <a:r>
              <a:rPr lang="en-US" sz="2400" dirty="0" smtClean="0">
                <a:latin typeface="+mj-lt"/>
              </a:rPr>
              <a:t> </a:t>
            </a:r>
            <a:r>
              <a:rPr lang="en-US" sz="2400" dirty="0" err="1" smtClean="0">
                <a:latin typeface="+mj-lt"/>
              </a:rPr>
              <a:t>cứu</a:t>
            </a:r>
            <a:r>
              <a:rPr lang="en-US" sz="2400" dirty="0" smtClean="0">
                <a:latin typeface="+mj-lt"/>
              </a:rPr>
              <a:t> </a:t>
            </a:r>
            <a:r>
              <a:rPr lang="en-US" sz="2400" dirty="0" err="1" smtClean="0">
                <a:latin typeface="+mj-lt"/>
              </a:rPr>
              <a:t>cú</a:t>
            </a:r>
            <a:r>
              <a:rPr lang="en-US" sz="2400" dirty="0" smtClean="0">
                <a:latin typeface="+mj-lt"/>
              </a:rPr>
              <a:t> </a:t>
            </a:r>
            <a:r>
              <a:rPr lang="en-US" sz="2400" dirty="0" err="1" smtClean="0">
                <a:latin typeface="+mj-lt"/>
              </a:rPr>
              <a:t>pháp</a:t>
            </a:r>
            <a:r>
              <a:rPr lang="vi-VN" sz="2400" dirty="0" smtClean="0">
                <a:latin typeface="+mj-lt"/>
              </a:rPr>
              <a:t>)</a:t>
            </a:r>
            <a:endParaRPr lang="en-US" sz="2400" dirty="0">
              <a:latin typeface="+mj-lt"/>
            </a:endParaRPr>
          </a:p>
        </p:txBody>
      </p:sp>
    </p:spTree>
    <p:extLst>
      <p:ext uri="{BB962C8B-B14F-4D97-AF65-F5344CB8AC3E}">
        <p14:creationId xmlns:p14="http://schemas.microsoft.com/office/powerpoint/2010/main" val="2649316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4. THỰC HÀNH</a:t>
            </a:r>
            <a:endParaRPr lang="en-US" sz="4000" b="1" dirty="0">
              <a:solidFill>
                <a:srgbClr val="0070C0"/>
              </a:solidFill>
              <a:latin typeface="Arial" pitchFamily="34" charset="0"/>
              <a:cs typeface="Arial" pitchFamily="34" charset="0"/>
            </a:endParaRPr>
          </a:p>
        </p:txBody>
      </p:sp>
      <p:sp>
        <p:nvSpPr>
          <p:cNvPr id="3" name="Rectangle 2"/>
          <p:cNvSpPr/>
          <p:nvPr/>
        </p:nvSpPr>
        <p:spPr>
          <a:xfrm>
            <a:off x="395514" y="1600200"/>
            <a:ext cx="8229600" cy="4524315"/>
          </a:xfrm>
          <a:prstGeom prst="rect">
            <a:avLst/>
          </a:prstGeom>
        </p:spPr>
        <p:txBody>
          <a:bodyPr wrap="square">
            <a:spAutoFit/>
          </a:bodyPr>
          <a:lstStyle/>
          <a:p>
            <a:r>
              <a:rPr lang="en-US" sz="2400" b="1" dirty="0" smtClean="0">
                <a:latin typeface="Times New Roman" pitchFamily="18" charset="0"/>
                <a:cs typeface="Times New Roman" pitchFamily="18" charset="0"/>
              </a:rPr>
              <a:t>4.</a:t>
            </a:r>
            <a:r>
              <a:rPr lang="vi-VN" sz="2400" b="1" dirty="0" smtClean="0">
                <a:latin typeface="Times New Roman" pitchFamily="18" charset="0"/>
                <a:cs typeface="Times New Roman" pitchFamily="18" charset="0"/>
              </a:rPr>
              <a:t>3</a:t>
            </a:r>
            <a:r>
              <a:rPr lang="vi-VN" sz="2400" b="1" dirty="0">
                <a:latin typeface="Times New Roman" pitchFamily="18" charset="0"/>
                <a:cs typeface="Times New Roman" pitchFamily="18" charset="0"/>
              </a:rPr>
              <a:t>. NỘI DUNG THỰC HÀNH</a:t>
            </a:r>
          </a:p>
          <a:p>
            <a:r>
              <a:rPr lang="en-US" sz="2400" b="1" dirty="0" smtClean="0">
                <a:solidFill>
                  <a:srgbClr val="0000FF"/>
                </a:solidFill>
                <a:latin typeface="Times New Roman" pitchFamily="18" charset="0"/>
                <a:cs typeface="Times New Roman" pitchFamily="18" charset="0"/>
              </a:rPr>
              <a:t>4.</a:t>
            </a:r>
            <a:r>
              <a:rPr lang="vi-VN" sz="2400" b="1" dirty="0" smtClean="0">
                <a:solidFill>
                  <a:srgbClr val="0000FF"/>
                </a:solidFill>
                <a:latin typeface="Times New Roman" pitchFamily="18" charset="0"/>
                <a:cs typeface="Times New Roman" pitchFamily="18" charset="0"/>
              </a:rPr>
              <a:t>3.1</a:t>
            </a:r>
            <a:r>
              <a:rPr lang="vi-VN" sz="2400" b="1" dirty="0">
                <a:solidFill>
                  <a:srgbClr val="0000FF"/>
                </a:solidFill>
                <a:latin typeface="Times New Roman" pitchFamily="18" charset="0"/>
                <a:cs typeface="Times New Roman" pitchFamily="18" charset="0"/>
              </a:rPr>
              <a:t>. Khảo sát lệnh Intel-8086:</a:t>
            </a:r>
          </a:p>
          <a:p>
            <a:r>
              <a:rPr lang="en-US" sz="2400" dirty="0" smtClean="0">
                <a:latin typeface="Times New Roman" pitchFamily="18" charset="0"/>
                <a:cs typeface="Times New Roman" pitchFamily="18" charset="0"/>
              </a:rPr>
              <a:t>a</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Nhập vào Emu8086 đoạn lệnh sau đây và dự đoán trước kết quả:</a:t>
            </a:r>
          </a:p>
          <a:p>
            <a:r>
              <a:rPr lang="vi-VN" sz="2400" dirty="0">
                <a:latin typeface="Times New Roman" pitchFamily="18" charset="0"/>
                <a:cs typeface="Times New Roman" pitchFamily="18" charset="0"/>
              </a:rPr>
              <a:t>MOV AH, 80 ; AH ← 80 (AX = ?)</a:t>
            </a:r>
          </a:p>
          <a:p>
            <a:r>
              <a:rPr lang="vi-VN" sz="2400" dirty="0">
                <a:latin typeface="Times New Roman" pitchFamily="18" charset="0"/>
                <a:cs typeface="Times New Roman" pitchFamily="18" charset="0"/>
              </a:rPr>
              <a:t>MOV AL, 86 ; AL ← 86 (AX = ?)</a:t>
            </a:r>
          </a:p>
          <a:p>
            <a:r>
              <a:rPr lang="vi-VN" sz="2400" dirty="0">
                <a:latin typeface="Times New Roman" pitchFamily="18" charset="0"/>
                <a:cs typeface="Times New Roman" pitchFamily="18" charset="0"/>
              </a:rPr>
              <a:t>MOV BX, AX ; BX ← AX (BH = ?, BL = ?)</a:t>
            </a:r>
          </a:p>
          <a:p>
            <a:r>
              <a:rPr lang="vi-VN" sz="2400" dirty="0">
                <a:latin typeface="Times New Roman" pitchFamily="18" charset="0"/>
                <a:cs typeface="Times New Roman" pitchFamily="18" charset="0"/>
              </a:rPr>
              <a:t>MOV DH, BL ; DH ← BL (DH = ?, DX = ?)</a:t>
            </a:r>
          </a:p>
          <a:p>
            <a:r>
              <a:rPr lang="vi-VN" sz="2400" dirty="0">
                <a:latin typeface="Times New Roman" pitchFamily="18" charset="0"/>
                <a:cs typeface="Times New Roman" pitchFamily="18" charset="0"/>
              </a:rPr>
              <a:t>MOV DL, BH ; DL ← BH (DL = ?, DX = ?)</a:t>
            </a:r>
          </a:p>
          <a:p>
            <a:r>
              <a:rPr lang="vi-VN" sz="2400" dirty="0">
                <a:latin typeface="Times New Roman" pitchFamily="18" charset="0"/>
                <a:cs typeface="Times New Roman" pitchFamily="18" charset="0"/>
              </a:rPr>
              <a:t>MOV SI, CS ; SI ← CS (SI = ?)</a:t>
            </a:r>
          </a:p>
          <a:p>
            <a:r>
              <a:rPr lang="vi-VN" sz="2400" dirty="0">
                <a:latin typeface="Times New Roman" pitchFamily="18" charset="0"/>
                <a:cs typeface="Times New Roman" pitchFamily="18" charset="0"/>
              </a:rPr>
              <a:t>Thực hiện từng lệnh, sau mỗi lệnh ghi lại kết quả các thanh ghi trong ngoặc </a:t>
            </a:r>
            <a:r>
              <a:rPr lang="vi-VN" sz="2400" dirty="0"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đối </a:t>
            </a:r>
            <a:r>
              <a:rPr lang="vi-VN" sz="2400" dirty="0">
                <a:latin typeface="Times New Roman" pitchFamily="18" charset="0"/>
                <a:cs typeface="Times New Roman" pitchFamily="18" charset="0"/>
              </a:rPr>
              <a:t>chiếu với kết quả dự đoán trên và giải thích</a:t>
            </a:r>
            <a:r>
              <a:rPr lang="vi-VN" sz="2400" dirty="0" smtClean="0">
                <a:latin typeface="Times New Roman" pitchFamily="18" charset="0"/>
                <a:cs typeface="Times New Roman" pitchFamily="18" charset="0"/>
              </a:rPr>
              <a:t>.</a:t>
            </a:r>
            <a:endParaRPr lang="vi-V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14955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4. THỰC HÀNH</a:t>
            </a:r>
            <a:endParaRPr lang="en-US" sz="4000" b="1" dirty="0">
              <a:solidFill>
                <a:srgbClr val="0070C0"/>
              </a:solidFill>
              <a:latin typeface="Arial" pitchFamily="34" charset="0"/>
              <a:cs typeface="Arial" pitchFamily="34" charset="0"/>
            </a:endParaRPr>
          </a:p>
        </p:txBody>
      </p:sp>
      <p:sp>
        <p:nvSpPr>
          <p:cNvPr id="3" name="Rectangle 2"/>
          <p:cNvSpPr/>
          <p:nvPr/>
        </p:nvSpPr>
        <p:spPr>
          <a:xfrm>
            <a:off x="395514" y="1600200"/>
            <a:ext cx="8229600" cy="3046988"/>
          </a:xfrm>
          <a:prstGeom prst="rect">
            <a:avLst/>
          </a:prstGeom>
        </p:spPr>
        <p:txBody>
          <a:bodyPr wrap="square">
            <a:spAutoFit/>
          </a:bodyPr>
          <a:lstStyle/>
          <a:p>
            <a:r>
              <a:rPr lang="en-US" sz="2400" dirty="0" smtClean="0">
                <a:latin typeface="Times New Roman" pitchFamily="18" charset="0"/>
                <a:cs typeface="Times New Roman" pitchFamily="18" charset="0"/>
              </a:rPr>
              <a:t>b</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Thực hành tương tự như câu 3.1.1 đối với đoạn lệnh sau:</a:t>
            </a:r>
          </a:p>
          <a:p>
            <a:r>
              <a:rPr lang="vi-VN" sz="2400" dirty="0">
                <a:latin typeface="Times New Roman" pitchFamily="18" charset="0"/>
                <a:cs typeface="Times New Roman" pitchFamily="18" charset="0"/>
              </a:rPr>
              <a:t>MOV AX, 8086 ; AX ← 8086 (AH = ?, AL = ?)</a:t>
            </a:r>
          </a:p>
          <a:p>
            <a:r>
              <a:rPr lang="vi-VN" sz="2400" dirty="0">
                <a:latin typeface="Times New Roman" pitchFamily="18" charset="0"/>
                <a:cs typeface="Times New Roman" pitchFamily="18" charset="0"/>
              </a:rPr>
              <a:t>ADD AL, 3 ; AL ← AL + 3 (AL = ?, AX = ?)</a:t>
            </a:r>
          </a:p>
          <a:p>
            <a:r>
              <a:rPr lang="vi-VN" sz="2400" dirty="0">
                <a:latin typeface="Times New Roman" pitchFamily="18" charset="0"/>
                <a:cs typeface="Times New Roman" pitchFamily="18" charset="0"/>
              </a:rPr>
              <a:t>DEC AX ; AX ← AX – 1 (AH = ?, AL = ?, AX = ?)</a:t>
            </a:r>
          </a:p>
          <a:p>
            <a:r>
              <a:rPr lang="vi-VN" sz="2400" dirty="0">
                <a:latin typeface="Times New Roman" pitchFamily="18" charset="0"/>
                <a:cs typeface="Times New Roman" pitchFamily="18" charset="0"/>
              </a:rPr>
              <a:t>SUB AH, 10h ; AH ← AH – 10h (AH = ?, AL = ?, AX = ?)</a:t>
            </a:r>
          </a:p>
          <a:p>
            <a:r>
              <a:rPr lang="vi-VN" sz="2400" dirty="0">
                <a:latin typeface="Times New Roman" pitchFamily="18" charset="0"/>
                <a:cs typeface="Times New Roman" pitchFamily="18" charset="0"/>
              </a:rPr>
              <a:t>AND AX, 0FF0h ; AX ← AX and 0FF0h (AX = ?)</a:t>
            </a:r>
          </a:p>
          <a:p>
            <a:r>
              <a:rPr lang="en-US" sz="2400" dirty="0" smtClean="0">
                <a:latin typeface="Times New Roman" pitchFamily="18" charset="0"/>
                <a:cs typeface="Times New Roman" pitchFamily="18" charset="0"/>
              </a:rPr>
              <a:t>c</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Sinh viên chủ động lập lại ít nhất 1 lần câu </a:t>
            </a:r>
            <a:r>
              <a:rPr lang="en-US" sz="2400" dirty="0" smtClean="0">
                <a:latin typeface="Times New Roman" pitchFamily="18" charset="0"/>
                <a:cs typeface="Times New Roman" pitchFamily="18" charset="0"/>
              </a:rPr>
              <a:t>a</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và </a:t>
            </a:r>
            <a:r>
              <a:rPr lang="en-US" sz="2400" dirty="0" smtClean="0">
                <a:latin typeface="Times New Roman" pitchFamily="18" charset="0"/>
                <a:cs typeface="Times New Roman" pitchFamily="18" charset="0"/>
              </a:rPr>
              <a:t>b</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với các giá trị </a:t>
            </a:r>
            <a:r>
              <a:rPr lang="vi-VN" sz="2400" dirty="0" smtClean="0">
                <a:latin typeface="Times New Roman" pitchFamily="18" charset="0"/>
                <a:cs typeface="Times New Roman" pitchFamily="18" charset="0"/>
              </a:rPr>
              <a:t>toán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hạng </a:t>
            </a:r>
            <a:r>
              <a:rPr lang="vi-VN" sz="2400" dirty="0">
                <a:latin typeface="Times New Roman" pitchFamily="18" charset="0"/>
                <a:cs typeface="Times New Roman" pitchFamily="18" charset="0"/>
              </a:rPr>
              <a:t>khác trong mỗi dòng lệnh.</a:t>
            </a:r>
          </a:p>
        </p:txBody>
      </p:sp>
    </p:spTree>
    <p:extLst>
      <p:ext uri="{BB962C8B-B14F-4D97-AF65-F5344CB8AC3E}">
        <p14:creationId xmlns:p14="http://schemas.microsoft.com/office/powerpoint/2010/main" val="33411941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4. THỰC HÀNH</a:t>
            </a:r>
            <a:endParaRPr lang="en-US" sz="4000" b="1" dirty="0">
              <a:solidFill>
                <a:srgbClr val="0070C0"/>
              </a:solidFill>
              <a:latin typeface="Arial" pitchFamily="34" charset="0"/>
              <a:cs typeface="Arial" pitchFamily="34" charset="0"/>
            </a:endParaRPr>
          </a:p>
        </p:txBody>
      </p:sp>
      <p:sp>
        <p:nvSpPr>
          <p:cNvPr id="3" name="Rectangle 2"/>
          <p:cNvSpPr/>
          <p:nvPr/>
        </p:nvSpPr>
        <p:spPr>
          <a:xfrm>
            <a:off x="395514" y="1600200"/>
            <a:ext cx="8229600" cy="461665"/>
          </a:xfrm>
          <a:prstGeom prst="rect">
            <a:avLst/>
          </a:prstGeom>
        </p:spPr>
        <p:txBody>
          <a:bodyPr wrap="square">
            <a:spAutoFit/>
          </a:bodyPr>
          <a:lstStyle/>
          <a:p>
            <a:r>
              <a:rPr lang="en-US" sz="2400" b="1" dirty="0" smtClean="0">
                <a:solidFill>
                  <a:srgbClr val="0000FF"/>
                </a:solidFill>
                <a:latin typeface="Times New Roman" pitchFamily="18" charset="0"/>
                <a:cs typeface="Times New Roman" pitchFamily="18" charset="0"/>
              </a:rPr>
              <a:t>4.3.2.  </a:t>
            </a:r>
            <a:r>
              <a:rPr lang="en-US" sz="2400" b="1" dirty="0" err="1" smtClean="0">
                <a:solidFill>
                  <a:srgbClr val="0000FF"/>
                </a:solidFill>
                <a:latin typeface="Times New Roman" pitchFamily="18" charset="0"/>
                <a:cs typeface="Times New Roman" pitchFamily="18" charset="0"/>
              </a:rPr>
              <a:t>Chạy</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chương</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trình</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trên</a:t>
            </a:r>
            <a:r>
              <a:rPr lang="en-US" sz="2400" b="1" dirty="0" smtClean="0">
                <a:solidFill>
                  <a:srgbClr val="0000FF"/>
                </a:solidFill>
                <a:latin typeface="Times New Roman" pitchFamily="18" charset="0"/>
                <a:cs typeface="Times New Roman" pitchFamily="18" charset="0"/>
              </a:rPr>
              <a:t> Emu8086</a:t>
            </a:r>
            <a:endParaRPr lang="vi-VN" sz="2400" b="1" dirty="0">
              <a:solidFill>
                <a:srgbClr val="0000FF"/>
              </a:solidFill>
              <a:latin typeface="Times New Roman" pitchFamily="18" charset="0"/>
              <a:cs typeface="Times New Roman" pitchFamily="18" charset="0"/>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84208"/>
            <a:ext cx="6466568" cy="38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13657" y="2020554"/>
            <a:ext cx="8229600" cy="830997"/>
          </a:xfrm>
          <a:prstGeom prst="rect">
            <a:avLst/>
          </a:prstGeom>
        </p:spPr>
        <p:txBody>
          <a:bodyPr wrap="square">
            <a:spAutoFit/>
          </a:bodyPr>
          <a:lstStyle/>
          <a:p>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EXE: </a:t>
            </a:r>
            <a:r>
              <a:rPr lang="en-US" sz="2400" dirty="0" err="1" smtClean="0">
                <a:latin typeface="Times New Roman" pitchFamily="18" charset="0"/>
                <a:cs typeface="Times New Roman" pitchFamily="18" charset="0"/>
              </a:rPr>
              <a:t>Điều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trúc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ở </a:t>
            </a:r>
            <a:r>
              <a:rPr lang="en-US" sz="2400" dirty="0" err="1" smtClean="0">
                <a:latin typeface="Times New Roman" pitchFamily="18" charset="0"/>
                <a:cs typeface="Times New Roman" pitchFamily="18" charset="0"/>
              </a:rPr>
              <a:t>trước</a:t>
            </a:r>
            <a:r>
              <a:rPr lang="en-US" sz="2400" dirty="0" smtClean="0">
                <a:latin typeface="Times New Roman" pitchFamily="18" charset="0"/>
                <a:cs typeface="Times New Roman" pitchFamily="18" charset="0"/>
              </a:rPr>
              <a:t> </a:t>
            </a:r>
            <a:endParaRPr lang="vi-VN" sz="2400" dirty="0">
              <a:latin typeface="Times New Roman" pitchFamily="18" charset="0"/>
              <a:cs typeface="Times New Roman" pitchFamily="18" charset="0"/>
            </a:endParaRPr>
          </a:p>
        </p:txBody>
      </p:sp>
    </p:spTree>
    <p:extLst>
      <p:ext uri="{BB962C8B-B14F-4D97-AF65-F5344CB8AC3E}">
        <p14:creationId xmlns:p14="http://schemas.microsoft.com/office/powerpoint/2010/main" val="28916391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4. THỰC HÀNH</a:t>
            </a:r>
            <a:endParaRPr lang="en-US" sz="4000" b="1" dirty="0">
              <a:solidFill>
                <a:srgbClr val="0070C0"/>
              </a:solidFill>
              <a:latin typeface="Arial" pitchFamily="34" charset="0"/>
              <a:cs typeface="Arial" pitchFamily="34" charset="0"/>
            </a:endParaRPr>
          </a:p>
        </p:txBody>
      </p:sp>
      <p:sp>
        <p:nvSpPr>
          <p:cNvPr id="3" name="Rectangle 2"/>
          <p:cNvSpPr/>
          <p:nvPr/>
        </p:nvSpPr>
        <p:spPr>
          <a:xfrm>
            <a:off x="395514" y="1600200"/>
            <a:ext cx="8229600" cy="461665"/>
          </a:xfrm>
          <a:prstGeom prst="rect">
            <a:avLst/>
          </a:prstGeom>
        </p:spPr>
        <p:txBody>
          <a:bodyPr wrap="square">
            <a:spAutoFit/>
          </a:bodyPr>
          <a:lstStyle/>
          <a:p>
            <a:r>
              <a:rPr lang="en-US" sz="2400" b="1" dirty="0" smtClean="0">
                <a:solidFill>
                  <a:srgbClr val="0000FF"/>
                </a:solidFill>
                <a:latin typeface="Times New Roman" pitchFamily="18" charset="0"/>
                <a:cs typeface="Times New Roman" pitchFamily="18" charset="0"/>
              </a:rPr>
              <a:t>4.3.2.  </a:t>
            </a:r>
            <a:r>
              <a:rPr lang="en-US" sz="2400" b="1" dirty="0" err="1" smtClean="0">
                <a:solidFill>
                  <a:srgbClr val="0000FF"/>
                </a:solidFill>
                <a:latin typeface="Times New Roman" pitchFamily="18" charset="0"/>
                <a:cs typeface="Times New Roman" pitchFamily="18" charset="0"/>
              </a:rPr>
              <a:t>Chạy</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chương</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trình</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trên</a:t>
            </a:r>
            <a:r>
              <a:rPr lang="en-US" sz="2400" b="1" dirty="0" smtClean="0">
                <a:solidFill>
                  <a:srgbClr val="0000FF"/>
                </a:solidFill>
                <a:latin typeface="Times New Roman" pitchFamily="18" charset="0"/>
                <a:cs typeface="Times New Roman" pitchFamily="18" charset="0"/>
              </a:rPr>
              <a:t> Emu8086</a:t>
            </a:r>
            <a:endParaRPr lang="vi-VN" sz="2400" b="1" dirty="0">
              <a:solidFill>
                <a:srgbClr val="0000FF"/>
              </a:solidFill>
              <a:latin typeface="Times New Roman" pitchFamily="18" charset="0"/>
              <a:cs typeface="Times New Roman" pitchFamily="18" charset="0"/>
            </a:endParaRPr>
          </a:p>
        </p:txBody>
      </p:sp>
      <p:sp>
        <p:nvSpPr>
          <p:cNvPr id="5" name="Rectangle 4"/>
          <p:cNvSpPr/>
          <p:nvPr/>
        </p:nvSpPr>
        <p:spPr>
          <a:xfrm>
            <a:off x="413657" y="2020554"/>
            <a:ext cx="8229600" cy="830997"/>
          </a:xfrm>
          <a:prstGeom prst="rect">
            <a:avLst/>
          </a:prstGeom>
        </p:spPr>
        <p:txBody>
          <a:bodyPr wrap="square">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COM: </a:t>
            </a:r>
            <a:r>
              <a:rPr lang="en-US" sz="2400" dirty="0" err="1" smtClean="0">
                <a:latin typeface="Times New Roman" pitchFamily="18" charset="0"/>
                <a:cs typeface="Times New Roman" pitchFamily="18" charset="0"/>
              </a:rPr>
              <a:t>Điều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trúc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ở </a:t>
            </a:r>
            <a:r>
              <a:rPr lang="en-US" sz="2400" dirty="0" err="1" smtClean="0">
                <a:latin typeface="Times New Roman" pitchFamily="18" charset="0"/>
                <a:cs typeface="Times New Roman" pitchFamily="18" charset="0"/>
              </a:rPr>
              <a:t>trước</a:t>
            </a:r>
            <a:r>
              <a:rPr lang="en-US" sz="2400" dirty="0" smtClean="0">
                <a:latin typeface="Times New Roman" pitchFamily="18" charset="0"/>
                <a:cs typeface="Times New Roman" pitchFamily="18" charset="0"/>
              </a:rPr>
              <a:t> </a:t>
            </a:r>
            <a:endParaRPr lang="vi-VN" sz="2400" dirty="0">
              <a:latin typeface="Times New Roman" pitchFamily="18" charset="0"/>
              <a:cs typeface="Times New Roman" pitchFamily="18" charset="0"/>
            </a:endParaRPr>
          </a:p>
        </p:txBody>
      </p:sp>
      <p:sp>
        <p:nvSpPr>
          <p:cNvPr id="2" name="Rectangle 1"/>
          <p:cNvSpPr/>
          <p:nvPr/>
        </p:nvSpPr>
        <p:spPr>
          <a:xfrm>
            <a:off x="1213757" y="2971800"/>
            <a:ext cx="6629400" cy="2862322"/>
          </a:xfrm>
          <a:prstGeom prst="rect">
            <a:avLst/>
          </a:prstGeom>
        </p:spPr>
        <p:txBody>
          <a:bodyPr wrap="square">
            <a:spAutoFit/>
          </a:bodyPr>
          <a:lstStyle/>
          <a:p>
            <a:r>
              <a:rPr lang="en-US" dirty="0"/>
              <a:t>org 100h</a:t>
            </a:r>
          </a:p>
          <a:p>
            <a:r>
              <a:rPr lang="en-US" dirty="0" err="1" smtClean="0"/>
              <a:t>jmp</a:t>
            </a:r>
            <a:r>
              <a:rPr lang="en-US" dirty="0" smtClean="0"/>
              <a:t> </a:t>
            </a:r>
            <a:r>
              <a:rPr lang="en-US" dirty="0"/>
              <a:t>start</a:t>
            </a:r>
          </a:p>
          <a:p>
            <a:r>
              <a:rPr lang="en-US" dirty="0" err="1" smtClean="0"/>
              <a:t>msg</a:t>
            </a:r>
            <a:r>
              <a:rPr lang="en-US" dirty="0"/>
              <a:t>:    </a:t>
            </a:r>
            <a:r>
              <a:rPr lang="en-US" dirty="0" err="1"/>
              <a:t>db</a:t>
            </a:r>
            <a:r>
              <a:rPr lang="en-US" dirty="0"/>
              <a:t>      "Hello, World!", 0Dh,0Ah, 24h</a:t>
            </a:r>
          </a:p>
          <a:p>
            <a:r>
              <a:rPr lang="en-US" dirty="0" smtClean="0"/>
              <a:t>start</a:t>
            </a:r>
            <a:r>
              <a:rPr lang="en-US" dirty="0"/>
              <a:t>:  </a:t>
            </a:r>
            <a:r>
              <a:rPr lang="en-US" dirty="0" err="1"/>
              <a:t>mov</a:t>
            </a:r>
            <a:r>
              <a:rPr lang="en-US" dirty="0"/>
              <a:t>     dx, </a:t>
            </a:r>
            <a:r>
              <a:rPr lang="en-US" dirty="0" err="1"/>
              <a:t>msg</a:t>
            </a:r>
            <a:endParaRPr lang="en-US" dirty="0"/>
          </a:p>
          <a:p>
            <a:r>
              <a:rPr lang="en-US" dirty="0"/>
              <a:t>        </a:t>
            </a:r>
            <a:r>
              <a:rPr lang="en-US" dirty="0" err="1"/>
              <a:t>mov</a:t>
            </a:r>
            <a:r>
              <a:rPr lang="en-US" dirty="0"/>
              <a:t>     ah, 09h </a:t>
            </a:r>
          </a:p>
          <a:p>
            <a:r>
              <a:rPr lang="en-US" dirty="0"/>
              <a:t>        </a:t>
            </a:r>
            <a:r>
              <a:rPr lang="en-US" dirty="0" err="1"/>
              <a:t>int</a:t>
            </a:r>
            <a:r>
              <a:rPr lang="en-US" dirty="0"/>
              <a:t>     21h </a:t>
            </a:r>
            <a:r>
              <a:rPr lang="en-US" dirty="0" smtClean="0"/>
              <a:t>       </a:t>
            </a:r>
            <a:endParaRPr lang="en-US" dirty="0"/>
          </a:p>
          <a:p>
            <a:r>
              <a:rPr lang="en-US" dirty="0"/>
              <a:t>        </a:t>
            </a:r>
            <a:r>
              <a:rPr lang="en-US" dirty="0" err="1"/>
              <a:t>mov</a:t>
            </a:r>
            <a:r>
              <a:rPr lang="en-US" dirty="0"/>
              <a:t>     ah, 0 </a:t>
            </a:r>
          </a:p>
          <a:p>
            <a:r>
              <a:rPr lang="en-US" dirty="0"/>
              <a:t>        </a:t>
            </a:r>
            <a:r>
              <a:rPr lang="en-US" dirty="0" err="1"/>
              <a:t>int</a:t>
            </a:r>
            <a:r>
              <a:rPr lang="en-US" dirty="0"/>
              <a:t>     16h </a:t>
            </a:r>
          </a:p>
          <a:p>
            <a:r>
              <a:rPr lang="en-US" dirty="0"/>
              <a:t>  </a:t>
            </a:r>
            <a:r>
              <a:rPr lang="en-US" dirty="0" smtClean="0"/>
              <a:t>    </a:t>
            </a:r>
            <a:endParaRPr lang="en-US" dirty="0"/>
          </a:p>
          <a:p>
            <a:r>
              <a:rPr lang="en-US" dirty="0"/>
              <a:t>ret </a:t>
            </a:r>
          </a:p>
        </p:txBody>
      </p:sp>
    </p:spTree>
    <p:extLst>
      <p:ext uri="{BB962C8B-B14F-4D97-AF65-F5344CB8AC3E}">
        <p14:creationId xmlns:p14="http://schemas.microsoft.com/office/powerpoint/2010/main" val="25807347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4. THỰC HÀNH</a:t>
            </a:r>
            <a:endParaRPr lang="en-US" sz="4000" b="1" dirty="0">
              <a:solidFill>
                <a:srgbClr val="0070C0"/>
              </a:solidFill>
              <a:latin typeface="Arial" pitchFamily="34" charset="0"/>
              <a:cs typeface="Arial" pitchFamily="34" charset="0"/>
            </a:endParaRPr>
          </a:p>
        </p:txBody>
      </p:sp>
      <p:sp>
        <p:nvSpPr>
          <p:cNvPr id="5" name="Rectangle 4"/>
          <p:cNvSpPr/>
          <p:nvPr/>
        </p:nvSpPr>
        <p:spPr>
          <a:xfrm>
            <a:off x="413656" y="1600200"/>
            <a:ext cx="8349343" cy="3046988"/>
          </a:xfrm>
          <a:prstGeom prst="rect">
            <a:avLst/>
          </a:prstGeom>
        </p:spPr>
        <p:txBody>
          <a:bodyPr wrap="square">
            <a:spAutoFit/>
          </a:bodyPr>
          <a:lstStyle/>
          <a:p>
            <a:r>
              <a:rPr lang="en-US" sz="2400" b="1" dirty="0" smtClean="0">
                <a:solidFill>
                  <a:srgbClr val="0000FF"/>
                </a:solidFill>
              </a:rPr>
              <a:t>4. </a:t>
            </a:r>
            <a:r>
              <a:rPr lang="vi-VN" sz="2400" b="1" dirty="0" smtClean="0">
                <a:solidFill>
                  <a:srgbClr val="0000FF"/>
                </a:solidFill>
              </a:rPr>
              <a:t>3.3</a:t>
            </a:r>
            <a:r>
              <a:rPr lang="vi-VN" sz="2400" b="1" dirty="0">
                <a:solidFill>
                  <a:srgbClr val="0000FF"/>
                </a:solidFill>
              </a:rPr>
              <a:t>. Viết các chương trình đơn giản:</a:t>
            </a:r>
            <a:r>
              <a:rPr lang="vi-VN" sz="2400" b="1" dirty="0"/>
              <a:t/>
            </a:r>
            <a:br>
              <a:rPr lang="vi-VN" sz="2400" b="1" dirty="0"/>
            </a:br>
            <a:r>
              <a:rPr lang="vi-VN" sz="2400" b="1" dirty="0" smtClean="0">
                <a:latin typeface="+mj-lt"/>
              </a:rPr>
              <a:t>[</a:t>
            </a:r>
            <a:r>
              <a:rPr lang="vi-VN" sz="2400" b="1" dirty="0">
                <a:latin typeface="+mj-lt"/>
              </a:rPr>
              <a:t>SUM1.ASM] </a:t>
            </a:r>
            <a:r>
              <a:rPr lang="vi-VN" sz="2400" dirty="0">
                <a:latin typeface="+mj-lt"/>
              </a:rPr>
              <a:t>Viết chương trình dạng EXE để tính kết quả biểu thức sau, </a:t>
            </a:r>
            <a:r>
              <a:rPr lang="vi-VN" sz="2400" dirty="0" smtClean="0">
                <a:latin typeface="+mj-lt"/>
              </a:rPr>
              <a:t>lưu</a:t>
            </a:r>
            <a:r>
              <a:rPr lang="en-US" sz="2400" dirty="0" smtClean="0">
                <a:latin typeface="+mj-lt"/>
              </a:rPr>
              <a:t> </a:t>
            </a:r>
            <a:r>
              <a:rPr lang="vi-VN" sz="2400" dirty="0" smtClean="0">
                <a:latin typeface="+mj-lt"/>
              </a:rPr>
              <a:t>trữ </a:t>
            </a:r>
            <a:r>
              <a:rPr lang="vi-VN" sz="2400" dirty="0">
                <a:latin typeface="+mj-lt"/>
              </a:rPr>
              <a:t>kết quả trong AX:</a:t>
            </a:r>
            <a:br>
              <a:rPr lang="vi-VN" sz="2400" dirty="0">
                <a:latin typeface="+mj-lt"/>
              </a:rPr>
            </a:br>
            <a:r>
              <a:rPr lang="vi-VN" sz="2400" dirty="0">
                <a:latin typeface="+mj-lt"/>
              </a:rPr>
              <a:t>10 + 8086 - 100h + 350 + 0FAh</a:t>
            </a:r>
            <a:br>
              <a:rPr lang="vi-VN" sz="2400" dirty="0">
                <a:latin typeface="+mj-lt"/>
              </a:rPr>
            </a:br>
            <a:r>
              <a:rPr lang="vi-VN" sz="2400" i="1" dirty="0">
                <a:latin typeface="+mj-lt"/>
              </a:rPr>
              <a:t>Lưu ý: - Chỉ khai báo 1 đoạn lệnh để viết chương trình.</a:t>
            </a:r>
            <a:br>
              <a:rPr lang="vi-VN" sz="2400" i="1" dirty="0">
                <a:latin typeface="+mj-lt"/>
              </a:rPr>
            </a:br>
            <a:r>
              <a:rPr lang="vi-VN" sz="2400" dirty="0">
                <a:latin typeface="+mj-lt"/>
              </a:rPr>
              <a:t>a. Dịch sửa lỗi </a:t>
            </a:r>
            <a:r>
              <a:rPr lang="vi-VN" sz="2400" i="1" dirty="0">
                <a:latin typeface="+mj-lt"/>
              </a:rPr>
              <a:t>(nếu có lỗi) </a:t>
            </a:r>
            <a:r>
              <a:rPr lang="vi-VN" sz="2400" dirty="0">
                <a:latin typeface="+mj-lt"/>
              </a:rPr>
              <a:t>và chạy chương trình.</a:t>
            </a:r>
            <a:br>
              <a:rPr lang="vi-VN" sz="2400" dirty="0">
                <a:latin typeface="+mj-lt"/>
              </a:rPr>
            </a:br>
            <a:r>
              <a:rPr lang="vi-VN" sz="2400" dirty="0">
                <a:latin typeface="+mj-lt"/>
              </a:rPr>
              <a:t>b. Dùng Emu8086 để chạy chương trình trên và kiểm tra kết quả lưu trong AX</a:t>
            </a:r>
            <a:r>
              <a:rPr lang="vi-VN" sz="2400" dirty="0" smtClean="0">
                <a:latin typeface="+mj-lt"/>
              </a:rPr>
              <a:t>.</a:t>
            </a:r>
            <a:endParaRPr lang="vi-VN" sz="2400" dirty="0">
              <a:latin typeface="+mj-lt"/>
              <a:cs typeface="Times New Roman" pitchFamily="18" charset="0"/>
            </a:endParaRPr>
          </a:p>
        </p:txBody>
      </p:sp>
    </p:spTree>
    <p:extLst>
      <p:ext uri="{BB962C8B-B14F-4D97-AF65-F5344CB8AC3E}">
        <p14:creationId xmlns:p14="http://schemas.microsoft.com/office/powerpoint/2010/main" val="8732057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4. THỰC HÀNH</a:t>
            </a:r>
            <a:endParaRPr lang="en-US" sz="4000" b="1" dirty="0">
              <a:solidFill>
                <a:srgbClr val="0070C0"/>
              </a:solidFill>
              <a:latin typeface="Arial" pitchFamily="34" charset="0"/>
              <a:cs typeface="Arial" pitchFamily="34" charset="0"/>
            </a:endParaRPr>
          </a:p>
        </p:txBody>
      </p:sp>
      <p:sp>
        <p:nvSpPr>
          <p:cNvPr id="5" name="Rectangle 4"/>
          <p:cNvSpPr/>
          <p:nvPr/>
        </p:nvSpPr>
        <p:spPr>
          <a:xfrm>
            <a:off x="413657" y="1600200"/>
            <a:ext cx="8229600" cy="5262979"/>
          </a:xfrm>
          <a:prstGeom prst="rect">
            <a:avLst/>
          </a:prstGeom>
        </p:spPr>
        <p:txBody>
          <a:bodyPr wrap="square">
            <a:spAutoFit/>
          </a:bodyPr>
          <a:lstStyle/>
          <a:p>
            <a:r>
              <a:rPr lang="en-US" sz="2400" b="1" dirty="0" smtClean="0">
                <a:solidFill>
                  <a:srgbClr val="0000FF"/>
                </a:solidFill>
              </a:rPr>
              <a:t>4. </a:t>
            </a:r>
            <a:r>
              <a:rPr lang="vi-VN" sz="2400" b="1" dirty="0" smtClean="0">
                <a:solidFill>
                  <a:srgbClr val="0000FF"/>
                </a:solidFill>
              </a:rPr>
              <a:t>3.3</a:t>
            </a:r>
            <a:r>
              <a:rPr lang="vi-VN" sz="2400" b="1" dirty="0">
                <a:solidFill>
                  <a:srgbClr val="0000FF"/>
                </a:solidFill>
              </a:rPr>
              <a:t>. Viết các chương trình đơn giản:</a:t>
            </a:r>
            <a:r>
              <a:rPr lang="vi-VN" sz="2400" b="1" dirty="0"/>
              <a:t/>
            </a:r>
            <a:br>
              <a:rPr lang="vi-VN" sz="2400" b="1" dirty="0"/>
            </a:br>
            <a:r>
              <a:rPr lang="vi-VN" sz="2400" b="1" dirty="0" smtClean="0">
                <a:latin typeface="+mj-lt"/>
              </a:rPr>
              <a:t> </a:t>
            </a:r>
            <a:r>
              <a:rPr lang="vi-VN" sz="2400" b="1" dirty="0">
                <a:latin typeface="+mj-lt"/>
              </a:rPr>
              <a:t>[SUM2.ASM] </a:t>
            </a:r>
            <a:r>
              <a:rPr lang="vi-VN" sz="2400" dirty="0">
                <a:latin typeface="+mj-lt"/>
              </a:rPr>
              <a:t>Viết chương trình dạng EXE để tính kết quả biểu thức có </a:t>
            </a:r>
            <a:r>
              <a:rPr lang="vi-VN" sz="2400" dirty="0" smtClean="0">
                <a:latin typeface="+mj-lt"/>
              </a:rPr>
              <a:t>dạng</a:t>
            </a:r>
            <a:r>
              <a:rPr lang="en-US" sz="2400" dirty="0" smtClean="0">
                <a:latin typeface="+mj-lt"/>
              </a:rPr>
              <a:t> </a:t>
            </a:r>
            <a:r>
              <a:rPr lang="vi-VN" sz="2400" dirty="0" smtClean="0">
                <a:latin typeface="+mj-lt"/>
              </a:rPr>
              <a:t>tổng </a:t>
            </a:r>
            <a:r>
              <a:rPr lang="vi-VN" sz="2400" dirty="0">
                <a:latin typeface="+mj-lt"/>
              </a:rPr>
              <a:t>quát như sau:</a:t>
            </a:r>
            <a:br>
              <a:rPr lang="vi-VN" sz="2400" dirty="0">
                <a:latin typeface="+mj-lt"/>
              </a:rPr>
            </a:br>
            <a:r>
              <a:rPr lang="vi-VN" sz="2400" dirty="0">
                <a:latin typeface="+mj-lt"/>
              </a:rPr>
              <a:t>KQUA = A + B – C + D + E</a:t>
            </a:r>
            <a:br>
              <a:rPr lang="vi-VN" sz="2400" dirty="0">
                <a:latin typeface="+mj-lt"/>
              </a:rPr>
            </a:br>
            <a:r>
              <a:rPr lang="vi-VN" sz="2400" dirty="0">
                <a:latin typeface="+mj-lt"/>
              </a:rPr>
              <a:t>Trong đó: KQUA, A, B, C, D, E là các biến 2 byte khai báo trong đoạn dữ liệu.</a:t>
            </a:r>
            <a:br>
              <a:rPr lang="vi-VN" sz="2400" dirty="0">
                <a:latin typeface="+mj-lt"/>
              </a:rPr>
            </a:br>
            <a:r>
              <a:rPr lang="vi-VN" sz="2400" i="1" dirty="0">
                <a:latin typeface="+mj-lt"/>
              </a:rPr>
              <a:t>Lưu ý: - Chương trình gồm 2 đoạn: Đoạn lệnh và Đoạn dữ liệu dùng để chứa </a:t>
            </a:r>
            <a:r>
              <a:rPr lang="vi-VN" sz="2400" i="1" dirty="0" smtClean="0">
                <a:latin typeface="+mj-lt"/>
              </a:rPr>
              <a:t>các</a:t>
            </a:r>
            <a:r>
              <a:rPr lang="en-US" sz="2400" i="1" dirty="0" smtClean="0">
                <a:latin typeface="+mj-lt"/>
              </a:rPr>
              <a:t> </a:t>
            </a:r>
            <a:r>
              <a:rPr lang="vi-VN" sz="2400" i="1" dirty="0" smtClean="0">
                <a:latin typeface="+mj-lt"/>
              </a:rPr>
              <a:t>Biến</a:t>
            </a:r>
            <a:r>
              <a:rPr lang="vi-VN" sz="2400" i="1" dirty="0">
                <a:latin typeface="+mj-lt"/>
              </a:rPr>
              <a:t>.</a:t>
            </a:r>
            <a:br>
              <a:rPr lang="vi-VN" sz="2400" i="1" dirty="0">
                <a:latin typeface="+mj-lt"/>
              </a:rPr>
            </a:br>
            <a:r>
              <a:rPr lang="vi-VN" sz="2400" dirty="0">
                <a:latin typeface="+mj-lt"/>
              </a:rPr>
              <a:t>a. Gán giá trị các biến A = 1000, B = 10, C = 1Fh, D = 30h, E = 300Ah. Dịch </a:t>
            </a:r>
            <a:r>
              <a:rPr lang="vi-VN" sz="2400" dirty="0" smtClean="0">
                <a:latin typeface="+mj-lt"/>
              </a:rPr>
              <a:t>và</a:t>
            </a:r>
            <a:r>
              <a:rPr lang="en-US" sz="2400" dirty="0" smtClean="0">
                <a:latin typeface="+mj-lt"/>
              </a:rPr>
              <a:t> </a:t>
            </a:r>
            <a:r>
              <a:rPr lang="vi-VN" sz="2400" dirty="0" smtClean="0">
                <a:latin typeface="+mj-lt"/>
              </a:rPr>
              <a:t>chạy </a:t>
            </a:r>
            <a:r>
              <a:rPr lang="vi-VN" sz="2400" dirty="0">
                <a:latin typeface="+mj-lt"/>
              </a:rPr>
              <a:t>chương trình.</a:t>
            </a:r>
            <a:br>
              <a:rPr lang="vi-VN" sz="2400" dirty="0">
                <a:latin typeface="+mj-lt"/>
              </a:rPr>
            </a:br>
            <a:r>
              <a:rPr lang="vi-VN" sz="2400" dirty="0">
                <a:latin typeface="+mj-lt"/>
              </a:rPr>
              <a:t>b. Dùng Emu8086 để kiểm tra kết quả của câu a.</a:t>
            </a:r>
            <a:br>
              <a:rPr lang="vi-VN" sz="2400" dirty="0">
                <a:latin typeface="+mj-lt"/>
              </a:rPr>
            </a:br>
            <a:r>
              <a:rPr lang="vi-VN" sz="2400" dirty="0">
                <a:latin typeface="+mj-lt"/>
              </a:rPr>
              <a:t>c. Áp dụng SUM2.ASM để tính biểu thức đã cho ở </a:t>
            </a:r>
            <a:r>
              <a:rPr lang="en-US" sz="2400" dirty="0" err="1" smtClean="0">
                <a:latin typeface="+mj-lt"/>
              </a:rPr>
              <a:t>bài</a:t>
            </a:r>
            <a:r>
              <a:rPr lang="en-US" sz="2400" dirty="0" smtClean="0">
                <a:latin typeface="+mj-lt"/>
              </a:rPr>
              <a:t> Sum1. </a:t>
            </a:r>
            <a:r>
              <a:rPr lang="vi-VN" sz="2400" dirty="0" smtClean="0">
                <a:latin typeface="+mj-lt"/>
              </a:rPr>
              <a:t>Dùng </a:t>
            </a:r>
            <a:r>
              <a:rPr lang="vi-VN" sz="2400" dirty="0">
                <a:latin typeface="+mj-lt"/>
              </a:rPr>
              <a:t>Emu8086 </a:t>
            </a:r>
            <a:r>
              <a:rPr lang="vi-VN" sz="2400" dirty="0" smtClean="0">
                <a:latin typeface="+mj-lt"/>
              </a:rPr>
              <a:t>để</a:t>
            </a:r>
            <a:r>
              <a:rPr lang="en-US" sz="2400" dirty="0" smtClean="0">
                <a:latin typeface="+mj-lt"/>
              </a:rPr>
              <a:t> </a:t>
            </a:r>
            <a:r>
              <a:rPr lang="vi-VN" sz="2400" dirty="0" smtClean="0">
                <a:latin typeface="+mj-lt"/>
              </a:rPr>
              <a:t>kiểm </a:t>
            </a:r>
            <a:r>
              <a:rPr lang="vi-VN" sz="2400" dirty="0">
                <a:latin typeface="+mj-lt"/>
              </a:rPr>
              <a:t>tra kết quả </a:t>
            </a:r>
            <a:r>
              <a:rPr lang="vi-VN" sz="2400" dirty="0"/>
              <a:t/>
            </a:r>
            <a:br>
              <a:rPr lang="vi-VN" sz="2400" dirty="0"/>
            </a:br>
            <a:endParaRPr lang="vi-VN" sz="2400" dirty="0">
              <a:latin typeface="Times New Roman" pitchFamily="18" charset="0"/>
              <a:cs typeface="Times New Roman" pitchFamily="18" charset="0"/>
            </a:endParaRPr>
          </a:p>
        </p:txBody>
      </p:sp>
    </p:spTree>
    <p:extLst>
      <p:ext uri="{BB962C8B-B14F-4D97-AF65-F5344CB8AC3E}">
        <p14:creationId xmlns:p14="http://schemas.microsoft.com/office/powerpoint/2010/main" val="6918213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74638"/>
            <a:ext cx="7252543" cy="792162"/>
          </a:xfrm>
        </p:spPr>
        <p:txBody>
          <a:bodyPr>
            <a:normAutofit/>
          </a:bodyPr>
          <a:lstStyle/>
          <a:p>
            <a:r>
              <a:rPr lang="en-US" sz="4000" b="1" dirty="0" smtClean="0">
                <a:solidFill>
                  <a:srgbClr val="0070C0"/>
                </a:solidFill>
                <a:latin typeface="Arial" pitchFamily="34" charset="0"/>
                <a:cs typeface="Arial" pitchFamily="34" charset="0"/>
              </a:rPr>
              <a:t>4. THỰC HÀNH</a:t>
            </a:r>
            <a:endParaRPr lang="en-US" sz="4000" b="1" dirty="0">
              <a:solidFill>
                <a:srgbClr val="0070C0"/>
              </a:solidFill>
              <a:latin typeface="Arial" pitchFamily="34" charset="0"/>
              <a:cs typeface="Arial" pitchFamily="34" charset="0"/>
            </a:endParaRPr>
          </a:p>
        </p:txBody>
      </p:sp>
      <p:sp>
        <p:nvSpPr>
          <p:cNvPr id="5" name="Rectangle 4"/>
          <p:cNvSpPr/>
          <p:nvPr/>
        </p:nvSpPr>
        <p:spPr>
          <a:xfrm>
            <a:off x="413656" y="1600200"/>
            <a:ext cx="8501743" cy="5262979"/>
          </a:xfrm>
          <a:prstGeom prst="rect">
            <a:avLst/>
          </a:prstGeom>
        </p:spPr>
        <p:txBody>
          <a:bodyPr wrap="square">
            <a:spAutoFit/>
          </a:bodyPr>
          <a:lstStyle/>
          <a:p>
            <a:r>
              <a:rPr lang="en-US" sz="2400" b="1" dirty="0" smtClean="0">
                <a:solidFill>
                  <a:srgbClr val="0000FF"/>
                </a:solidFill>
              </a:rPr>
              <a:t>4. </a:t>
            </a:r>
            <a:r>
              <a:rPr lang="vi-VN" sz="2400" b="1" dirty="0" smtClean="0">
                <a:solidFill>
                  <a:srgbClr val="0000FF"/>
                </a:solidFill>
              </a:rPr>
              <a:t>3.3</a:t>
            </a:r>
            <a:r>
              <a:rPr lang="vi-VN" sz="2400" b="1" dirty="0">
                <a:solidFill>
                  <a:srgbClr val="0000FF"/>
                </a:solidFill>
              </a:rPr>
              <a:t>. Viết các chương trình đơn giản:</a:t>
            </a:r>
            <a:r>
              <a:rPr lang="vi-VN" sz="2400" b="1" dirty="0"/>
              <a:t/>
            </a:r>
            <a:br>
              <a:rPr lang="vi-VN" sz="2400" b="1" dirty="0"/>
            </a:br>
            <a:r>
              <a:rPr lang="vi-VN" sz="2400" b="1" dirty="0" smtClean="0">
                <a:latin typeface="+mj-lt"/>
              </a:rPr>
              <a:t>BÀI </a:t>
            </a:r>
            <a:r>
              <a:rPr lang="vi-VN" sz="2400" b="1" dirty="0">
                <a:latin typeface="+mj-lt"/>
              </a:rPr>
              <a:t>TẬP </a:t>
            </a:r>
            <a:endParaRPr lang="en-US" sz="2400" b="1" dirty="0" smtClean="0">
              <a:latin typeface="+mj-lt"/>
            </a:endParaRPr>
          </a:p>
          <a:p>
            <a:r>
              <a:rPr lang="vi-VN" sz="2400" b="1" dirty="0" smtClean="0">
                <a:latin typeface="+mj-lt"/>
              </a:rPr>
              <a:t>1</a:t>
            </a:r>
            <a:r>
              <a:rPr lang="vi-VN" sz="2400" b="1" dirty="0">
                <a:latin typeface="+mj-lt"/>
              </a:rPr>
              <a:t>. Dùng Emu8086 để khảo sát các lệnh khác trong tập lệnh của Intel-8086.</a:t>
            </a:r>
          </a:p>
          <a:p>
            <a:r>
              <a:rPr lang="vi-VN" sz="2400" b="1" dirty="0" smtClean="0">
                <a:latin typeface="+mj-lt"/>
              </a:rPr>
              <a:t>2</a:t>
            </a:r>
            <a:r>
              <a:rPr lang="vi-VN" sz="2400" b="1" dirty="0">
                <a:latin typeface="+mj-lt"/>
              </a:rPr>
              <a:t>. Tự tìm hiểu thêm những chức năng khác của </a:t>
            </a:r>
            <a:r>
              <a:rPr lang="vi-VN" sz="2400" b="1" dirty="0" smtClean="0">
                <a:latin typeface="+mj-lt"/>
              </a:rPr>
              <a:t>Emu8086</a:t>
            </a:r>
            <a:endParaRPr lang="en-US" sz="2400" b="1" dirty="0" smtClean="0">
              <a:latin typeface="+mj-lt"/>
            </a:endParaRPr>
          </a:p>
          <a:p>
            <a:r>
              <a:rPr lang="en-US" sz="2400" b="1" dirty="0" smtClean="0">
                <a:latin typeface="+mj-lt"/>
              </a:rPr>
              <a:t>3. </a:t>
            </a:r>
            <a:r>
              <a:rPr lang="vi-VN" sz="2400" b="1" dirty="0" smtClean="0">
                <a:latin typeface="+mj-lt"/>
              </a:rPr>
              <a:t>Viết </a:t>
            </a:r>
            <a:r>
              <a:rPr lang="vi-VN" sz="2400" b="1" dirty="0">
                <a:latin typeface="+mj-lt"/>
              </a:rPr>
              <a:t>từng chương trình tính các biểu thức sau: (Phải viết theo kiểu sử dụng biến </a:t>
            </a:r>
            <a:r>
              <a:rPr lang="vi-VN" sz="2400" b="1" dirty="0" smtClean="0">
                <a:latin typeface="+mj-lt"/>
              </a:rPr>
              <a:t>để</a:t>
            </a:r>
            <a:r>
              <a:rPr lang="en-US" sz="2400" b="1" dirty="0" smtClean="0">
                <a:latin typeface="+mj-lt"/>
              </a:rPr>
              <a:t> </a:t>
            </a:r>
            <a:r>
              <a:rPr lang="vi-VN" sz="2400" b="1" dirty="0" smtClean="0">
                <a:latin typeface="+mj-lt"/>
              </a:rPr>
              <a:t>chứa </a:t>
            </a:r>
            <a:r>
              <a:rPr lang="vi-VN" sz="2400" b="1" dirty="0">
                <a:latin typeface="+mj-lt"/>
              </a:rPr>
              <a:t>toán hạng và kết quả, SV tự đặt tên biến theo ý của mình)</a:t>
            </a:r>
          </a:p>
          <a:p>
            <a:pPr marL="457200" indent="-457200">
              <a:buAutoNum type="alphaLcPeriod"/>
            </a:pPr>
            <a:r>
              <a:rPr lang="vi-VN" sz="2400" b="1" dirty="0" smtClean="0">
                <a:latin typeface="+mj-lt"/>
              </a:rPr>
              <a:t>15h </a:t>
            </a:r>
            <a:r>
              <a:rPr lang="vi-VN" sz="2400" b="1" dirty="0">
                <a:latin typeface="+mj-lt"/>
              </a:rPr>
              <a:t>* 250 </a:t>
            </a:r>
            <a:endParaRPr lang="en-US" sz="2400" b="1" dirty="0" smtClean="0">
              <a:latin typeface="+mj-lt"/>
            </a:endParaRPr>
          </a:p>
          <a:p>
            <a:pPr marL="457200" indent="-457200">
              <a:buAutoNum type="alphaLcPeriod"/>
            </a:pPr>
            <a:r>
              <a:rPr lang="vi-VN" sz="2400" b="1" dirty="0" smtClean="0">
                <a:latin typeface="+mj-lt"/>
              </a:rPr>
              <a:t>16 </a:t>
            </a:r>
            <a:r>
              <a:rPr lang="vi-VN" sz="2400" b="1" dirty="0">
                <a:latin typeface="+mj-lt"/>
              </a:rPr>
              <a:t>* 0AF1h </a:t>
            </a:r>
            <a:endParaRPr lang="en-US" sz="2400" b="1" dirty="0" smtClean="0">
              <a:latin typeface="+mj-lt"/>
            </a:endParaRPr>
          </a:p>
          <a:p>
            <a:pPr marL="457200" indent="-457200">
              <a:buAutoNum type="alphaLcPeriod"/>
            </a:pPr>
            <a:r>
              <a:rPr lang="vi-VN" sz="2400" b="1" dirty="0" smtClean="0">
                <a:latin typeface="+mj-lt"/>
              </a:rPr>
              <a:t>300 </a:t>
            </a:r>
            <a:r>
              <a:rPr lang="vi-VN" sz="2400" b="1" dirty="0">
                <a:latin typeface="+mj-lt"/>
              </a:rPr>
              <a:t>* </a:t>
            </a:r>
            <a:r>
              <a:rPr lang="vi-VN" sz="2400" b="1" dirty="0" smtClean="0">
                <a:latin typeface="+mj-lt"/>
              </a:rPr>
              <a:t>400</a:t>
            </a:r>
            <a:endParaRPr lang="en-US" sz="2400" b="1" dirty="0" smtClean="0">
              <a:latin typeface="+mj-lt"/>
            </a:endParaRPr>
          </a:p>
          <a:p>
            <a:r>
              <a:rPr lang="vi-VN" sz="2400" b="1" dirty="0">
                <a:latin typeface="+mj-lt"/>
              </a:rPr>
              <a:t>d. </a:t>
            </a:r>
            <a:r>
              <a:rPr lang="en-US" sz="2400" b="1" dirty="0" smtClean="0">
                <a:latin typeface="+mj-lt"/>
              </a:rPr>
              <a:t> </a:t>
            </a:r>
            <a:r>
              <a:rPr lang="vi-VN" sz="2400" b="1" dirty="0" smtClean="0">
                <a:latin typeface="+mj-lt"/>
              </a:rPr>
              <a:t>1000 </a:t>
            </a:r>
            <a:r>
              <a:rPr lang="vi-VN" sz="2400" b="1" dirty="0">
                <a:latin typeface="+mj-lt"/>
              </a:rPr>
              <a:t>÷ </a:t>
            </a:r>
            <a:r>
              <a:rPr lang="vi-VN" sz="2400" b="1" dirty="0" smtClean="0">
                <a:latin typeface="+mj-lt"/>
              </a:rPr>
              <a:t>100</a:t>
            </a:r>
            <a:endParaRPr lang="en-US" sz="2400" b="1" dirty="0" smtClean="0">
              <a:latin typeface="+mj-lt"/>
            </a:endParaRPr>
          </a:p>
          <a:p>
            <a:r>
              <a:rPr lang="vi-VN" sz="2400" b="1" dirty="0">
                <a:latin typeface="+mj-lt"/>
              </a:rPr>
              <a:t>e. 1000 ÷ 100h</a:t>
            </a:r>
          </a:p>
          <a:p>
            <a:r>
              <a:rPr lang="vi-VN" sz="2400" b="1" dirty="0" smtClean="0">
                <a:latin typeface="+mj-lt"/>
              </a:rPr>
              <a:t> </a:t>
            </a:r>
            <a:r>
              <a:rPr lang="en-US" sz="2400" b="1" dirty="0" smtClean="0">
                <a:latin typeface="+mj-lt"/>
              </a:rPr>
              <a:t>f</a:t>
            </a:r>
            <a:r>
              <a:rPr lang="vi-VN" sz="2400" b="1" dirty="0" smtClean="0">
                <a:latin typeface="+mj-lt"/>
              </a:rPr>
              <a:t>. </a:t>
            </a:r>
            <a:r>
              <a:rPr lang="vi-VN" sz="2400" b="1" dirty="0">
                <a:latin typeface="+mj-lt"/>
              </a:rPr>
              <a:t>3AB45Eh ÷ </a:t>
            </a:r>
            <a:r>
              <a:rPr lang="vi-VN" sz="2400" b="1" dirty="0" smtClean="0">
                <a:latin typeface="+mj-lt"/>
              </a:rPr>
              <a:t>0A1h</a:t>
            </a:r>
            <a:endParaRPr lang="vi-VN" sz="2400" dirty="0">
              <a:latin typeface="+mj-lt"/>
              <a:cs typeface="Times New Roman" pitchFamily="18" charset="0"/>
            </a:endParaRPr>
          </a:p>
        </p:txBody>
      </p:sp>
    </p:spTree>
    <p:extLst>
      <p:ext uri="{BB962C8B-B14F-4D97-AF65-F5344CB8AC3E}">
        <p14:creationId xmlns:p14="http://schemas.microsoft.com/office/powerpoint/2010/main" val="2740952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624" y="304800"/>
            <a:ext cx="7434351" cy="715962"/>
          </a:xfrm>
        </p:spPr>
        <p:txBody>
          <a:bodyPr>
            <a:normAutofit fontScale="90000"/>
          </a:bodyPr>
          <a:lstStyle/>
          <a:p>
            <a:r>
              <a:rPr lang="en-US" b="1" dirty="0" smtClean="0">
                <a:solidFill>
                  <a:srgbClr val="0070C0"/>
                </a:solidFill>
              </a:rPr>
              <a:t>1.2. KIẾN TRÚC BÊN TRONG 8086</a:t>
            </a:r>
            <a:endParaRPr lang="en-US" b="1" dirty="0">
              <a:solidFill>
                <a:srgbClr val="0070C0"/>
              </a:solidFill>
            </a:endParaRPr>
          </a:p>
        </p:txBody>
      </p:sp>
      <p:sp>
        <p:nvSpPr>
          <p:cNvPr id="7" name="TextBox 6"/>
          <p:cNvSpPr txBox="1">
            <a:spLocks noChangeArrowheads="1"/>
          </p:cNvSpPr>
          <p:nvPr/>
        </p:nvSpPr>
        <p:spPr bwMode="auto">
          <a:xfrm>
            <a:off x="70757" y="3395047"/>
            <a:ext cx="1752600" cy="2492990"/>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r>
              <a:rPr lang="en-US" sz="1300" b="1" dirty="0">
                <a:solidFill>
                  <a:srgbClr val="FF0066"/>
                </a:solidFill>
                <a:latin typeface="Verdana" pitchFamily="34" charset="0"/>
                <a:ea typeface="Verdana" pitchFamily="34" charset="0"/>
                <a:cs typeface="Verdana" pitchFamily="34" charset="0"/>
              </a:rPr>
              <a:t>Execution Unit (EU)</a:t>
            </a:r>
          </a:p>
          <a:p>
            <a:pPr algn="ctr" eaLnBrk="1" hangingPunct="1"/>
            <a:endParaRPr lang="en-US" sz="1300" b="1" dirty="0">
              <a:solidFill>
                <a:srgbClr val="FF0066"/>
              </a:solidFill>
              <a:latin typeface="Verdana" pitchFamily="34" charset="0"/>
              <a:ea typeface="Verdana" pitchFamily="34" charset="0"/>
              <a:cs typeface="Verdana" pitchFamily="34" charset="0"/>
            </a:endParaRPr>
          </a:p>
          <a:p>
            <a:pPr algn="ctr" eaLnBrk="1" hangingPunct="1"/>
            <a:r>
              <a:rPr lang="en-US" sz="1300" b="1" dirty="0">
                <a:latin typeface="Verdana" pitchFamily="34" charset="0"/>
                <a:ea typeface="Verdana" pitchFamily="34" charset="0"/>
                <a:cs typeface="Verdana" pitchFamily="34" charset="0"/>
              </a:rPr>
              <a:t>EU executes instructions that have already been fetched by the BIU.</a:t>
            </a:r>
          </a:p>
          <a:p>
            <a:pPr algn="ctr" eaLnBrk="1" hangingPunct="1"/>
            <a:endParaRPr lang="en-US" sz="1300" b="1" dirty="0">
              <a:latin typeface="Verdana" pitchFamily="34" charset="0"/>
              <a:ea typeface="Verdana" pitchFamily="34" charset="0"/>
              <a:cs typeface="Verdana" pitchFamily="34" charset="0"/>
            </a:endParaRPr>
          </a:p>
          <a:p>
            <a:pPr algn="ctr" eaLnBrk="1" hangingPunct="1"/>
            <a:r>
              <a:rPr lang="en-US" sz="1300" b="1" dirty="0">
                <a:latin typeface="Verdana" pitchFamily="34" charset="0"/>
                <a:ea typeface="Verdana" pitchFamily="34" charset="0"/>
                <a:cs typeface="Verdana" pitchFamily="34" charset="0"/>
              </a:rPr>
              <a:t>BIU and EU functions separately.</a:t>
            </a:r>
          </a:p>
        </p:txBody>
      </p:sp>
      <p:sp>
        <p:nvSpPr>
          <p:cNvPr id="8" name="TextBox 7"/>
          <p:cNvSpPr txBox="1">
            <a:spLocks noChangeArrowheads="1"/>
          </p:cNvSpPr>
          <p:nvPr/>
        </p:nvSpPr>
        <p:spPr bwMode="auto">
          <a:xfrm>
            <a:off x="4800600" y="5412938"/>
            <a:ext cx="4158343" cy="1292662"/>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r>
              <a:rPr lang="en-US" sz="1300" b="1" dirty="0">
                <a:solidFill>
                  <a:srgbClr val="FF0066"/>
                </a:solidFill>
                <a:latin typeface="Verdana" pitchFamily="34" charset="0"/>
                <a:ea typeface="Verdana" pitchFamily="34" charset="0"/>
                <a:cs typeface="Verdana" pitchFamily="34" charset="0"/>
              </a:rPr>
              <a:t>Bus Interface Unit (BIU)</a:t>
            </a:r>
          </a:p>
          <a:p>
            <a:pPr algn="ctr" eaLnBrk="1" hangingPunct="1"/>
            <a:endParaRPr lang="en-US" sz="1300" b="1" dirty="0">
              <a:solidFill>
                <a:srgbClr val="FF0066"/>
              </a:solidFill>
              <a:latin typeface="Verdana" pitchFamily="34" charset="0"/>
              <a:ea typeface="Verdana" pitchFamily="34" charset="0"/>
              <a:cs typeface="Verdana" pitchFamily="34" charset="0"/>
            </a:endParaRPr>
          </a:p>
          <a:p>
            <a:pPr algn="ctr" eaLnBrk="1" hangingPunct="1"/>
            <a:r>
              <a:rPr lang="en-US" sz="1300" b="1" dirty="0">
                <a:latin typeface="Verdana" pitchFamily="34" charset="0"/>
                <a:ea typeface="Verdana" pitchFamily="34" charset="0"/>
                <a:cs typeface="Verdana" pitchFamily="34" charset="0"/>
              </a:rPr>
              <a:t>BIU fetches instructions, reads data from memory and I/O ports, writes data to memory and I/ O ports.</a:t>
            </a:r>
          </a:p>
          <a:p>
            <a:pPr algn="ctr" eaLnBrk="1" hangingPunct="1"/>
            <a:endParaRPr lang="en-US" sz="1300" b="1" dirty="0">
              <a:solidFill>
                <a:srgbClr val="FF0066"/>
              </a:solidFill>
              <a:latin typeface="Verdana" pitchFamily="34" charset="0"/>
              <a:ea typeface="Verdana" pitchFamily="34" charset="0"/>
              <a:cs typeface="Verdana" pitchFamily="34" charset="0"/>
            </a:endParaRPr>
          </a:p>
        </p:txBody>
      </p:sp>
      <p:pic>
        <p:nvPicPr>
          <p:cNvPr id="9" name="Picture 2" descr="C:\Users\AMMU\Desktop\Microprocessor\Internal Architecture.png"/>
          <p:cNvPicPr>
            <a:picLocks noChangeAspect="1" noChangeArrowheads="1"/>
          </p:cNvPicPr>
          <p:nvPr/>
        </p:nvPicPr>
        <p:blipFill>
          <a:blip r:embed="rId2">
            <a:extLst>
              <a:ext uri="{28A0092B-C50C-407E-A947-70E740481C1C}">
                <a14:useLocalDpi xmlns:a14="http://schemas.microsoft.com/office/drawing/2010/main" val="0"/>
              </a:ext>
            </a:extLst>
          </a:blip>
          <a:srcRect b="5908"/>
          <a:stretch>
            <a:fillRect/>
          </a:stretch>
        </p:blipFill>
        <p:spPr bwMode="auto">
          <a:xfrm>
            <a:off x="1812471" y="1431925"/>
            <a:ext cx="63246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6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2819400"/>
          </a:xfrm>
        </p:spPr>
        <p:txBody>
          <a:bodyPr>
            <a:noAutofit/>
          </a:bodyPr>
          <a:lstStyle/>
          <a:p>
            <a:pPr>
              <a:buNone/>
            </a:pPr>
            <a:r>
              <a:rPr lang="en-US" b="1" dirty="0" err="1" smtClean="0">
                <a:solidFill>
                  <a:srgbClr val="FF0000"/>
                </a:solidFill>
              </a:rPr>
              <a:t>Đơn</a:t>
            </a:r>
            <a:r>
              <a:rPr lang="en-US" b="1" dirty="0" smtClean="0">
                <a:solidFill>
                  <a:srgbClr val="FF0000"/>
                </a:solidFill>
              </a:rPr>
              <a:t> </a:t>
            </a:r>
            <a:r>
              <a:rPr lang="en-US" b="1" dirty="0">
                <a:solidFill>
                  <a:srgbClr val="FF0000"/>
                </a:solidFill>
              </a:rPr>
              <a:t>vị giao tiếp bus (BIU)</a:t>
            </a:r>
          </a:p>
          <a:p>
            <a:pPr lvl="0" algn="just">
              <a:buFont typeface="Wingdings" pitchFamily="2" charset="2"/>
              <a:buChar char="v"/>
            </a:pPr>
            <a:r>
              <a:rPr lang="en-US" sz="2400" b="1" i="1" dirty="0" smtClean="0"/>
              <a:t>Chức năng:</a:t>
            </a:r>
            <a:r>
              <a:rPr lang="en-US" sz="2400" dirty="0" smtClean="0"/>
              <a:t> </a:t>
            </a:r>
            <a:r>
              <a:rPr lang="en-US" sz="2400" dirty="0" smtClean="0">
                <a:solidFill>
                  <a:srgbClr val="FF0000"/>
                </a:solidFill>
              </a:rPr>
              <a:t>giao tiếp với các thành phần bên ngoài </a:t>
            </a:r>
            <a:r>
              <a:rPr lang="en-US" sz="2400" dirty="0" smtClean="0"/>
              <a:t>(bộ nhớ, cổng vào/ra) thông qua bus hệ thống. BIU thực hiện các chức </a:t>
            </a:r>
            <a:r>
              <a:rPr lang="en-US" sz="2400" dirty="0" err="1" smtClean="0"/>
              <a:t>năng</a:t>
            </a:r>
            <a:r>
              <a:rPr lang="en-US" sz="2400" dirty="0" smtClean="0"/>
              <a:t>:</a:t>
            </a:r>
          </a:p>
          <a:p>
            <a:pPr lvl="0" algn="just">
              <a:buFontTx/>
              <a:buChar char="-"/>
            </a:pPr>
            <a:r>
              <a:rPr lang="en-US" sz="2400" dirty="0" err="1"/>
              <a:t>T</a:t>
            </a:r>
            <a:r>
              <a:rPr lang="en-US" sz="2400" dirty="0" err="1" smtClean="0"/>
              <a:t>ạo</a:t>
            </a:r>
            <a:r>
              <a:rPr lang="en-US" sz="2400" dirty="0" smtClean="0"/>
              <a:t> địa chỉ vật lý từ địa chỉ logic </a:t>
            </a:r>
            <a:r>
              <a:rPr lang="en-US" sz="2400" dirty="0" err="1" smtClean="0"/>
              <a:t>của</a:t>
            </a:r>
            <a:r>
              <a:rPr lang="en-US" sz="2400" dirty="0" smtClean="0"/>
              <a:t> ô nhớ cần truy xuất; </a:t>
            </a:r>
          </a:p>
          <a:p>
            <a:pPr lvl="0" algn="just">
              <a:buFontTx/>
              <a:buChar char="-"/>
            </a:pPr>
            <a:r>
              <a:rPr lang="en-US" sz="2400" dirty="0" err="1" smtClean="0"/>
              <a:t>Đọc</a:t>
            </a:r>
            <a:r>
              <a:rPr lang="en-US" sz="2400" dirty="0" smtClean="0"/>
              <a:t> mã lệnh từ bộ nhớ đưa tới hàng đợi lệnh; </a:t>
            </a:r>
          </a:p>
          <a:p>
            <a:pPr lvl="0" algn="just">
              <a:buFontTx/>
              <a:buChar char="-"/>
            </a:pPr>
            <a:r>
              <a:rPr lang="en-US" sz="2400" dirty="0" err="1"/>
              <a:t>T</a:t>
            </a:r>
            <a:r>
              <a:rPr lang="en-US" sz="2400" dirty="0" err="1" smtClean="0"/>
              <a:t>ruy</a:t>
            </a:r>
            <a:r>
              <a:rPr lang="en-US" sz="2400" dirty="0" smtClean="0"/>
              <a:t> xuất bộ nhớ hay cổng vào/ra để đọc hoặc gửi dữ liệu.</a:t>
            </a:r>
          </a:p>
          <a:p>
            <a:pPr algn="just"/>
            <a:endParaRPr lang="en-US" sz="2400" dirty="0"/>
          </a:p>
        </p:txBody>
      </p:sp>
      <p:sp>
        <p:nvSpPr>
          <p:cNvPr id="7" name="Title 1"/>
          <p:cNvSpPr>
            <a:spLocks noGrp="1"/>
          </p:cNvSpPr>
          <p:nvPr>
            <p:ph type="title"/>
          </p:nvPr>
        </p:nvSpPr>
        <p:spPr>
          <a:xfrm>
            <a:off x="1519624" y="304800"/>
            <a:ext cx="7434351" cy="715962"/>
          </a:xfrm>
        </p:spPr>
        <p:txBody>
          <a:bodyPr>
            <a:normAutofit fontScale="90000"/>
          </a:bodyPr>
          <a:lstStyle/>
          <a:p>
            <a:r>
              <a:rPr lang="en-US" b="1" dirty="0" smtClean="0">
                <a:solidFill>
                  <a:srgbClr val="0070C0"/>
                </a:solidFill>
              </a:rPr>
              <a:t>1.2. KIẾN TRÚC BÊN TRONG 8086</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57400"/>
            <a:ext cx="9067800" cy="4343400"/>
          </a:xfrm>
        </p:spPr>
        <p:txBody>
          <a:bodyPr>
            <a:noAutofit/>
          </a:bodyPr>
          <a:lstStyle/>
          <a:p>
            <a:pPr lvl="0" algn="just">
              <a:buFont typeface="Wingdings" pitchFamily="2" charset="2"/>
              <a:buChar char="v"/>
            </a:pPr>
            <a:r>
              <a:rPr lang="en-US" sz="2400" b="1" i="1" dirty="0" err="1" smtClean="0"/>
              <a:t>Các</a:t>
            </a:r>
            <a:r>
              <a:rPr lang="en-US" sz="2400" b="1" i="1" dirty="0" smtClean="0"/>
              <a:t> khối:</a:t>
            </a:r>
            <a:endParaRPr lang="en-US" sz="2400" dirty="0" smtClean="0"/>
          </a:p>
          <a:p>
            <a:pPr lvl="1" algn="just">
              <a:buFont typeface="Calibri" pitchFamily="34" charset="0"/>
              <a:buChar char="•"/>
            </a:pPr>
            <a:r>
              <a:rPr lang="en-US" sz="2400" dirty="0" smtClean="0"/>
              <a:t>Bộ cộng:  tạo địa chỉ vật lý</a:t>
            </a:r>
          </a:p>
          <a:p>
            <a:pPr lvl="1" algn="just">
              <a:buFont typeface="Calibri" pitchFamily="34" charset="0"/>
              <a:buChar char="•"/>
            </a:pPr>
            <a:r>
              <a:rPr lang="en-US" sz="2400" dirty="0" smtClean="0"/>
              <a:t>4 thanh ghi đoạn </a:t>
            </a:r>
            <a:r>
              <a:rPr lang="en-US" sz="2400" b="1" dirty="0" smtClean="0">
                <a:solidFill>
                  <a:srgbClr val="2006BA"/>
                </a:solidFill>
              </a:rPr>
              <a:t>16 bit CS, DS, SS, ES</a:t>
            </a:r>
            <a:r>
              <a:rPr lang="en-US" sz="2400" dirty="0" smtClean="0"/>
              <a:t>; một thanh ghi con trỏ lệnh </a:t>
            </a:r>
            <a:r>
              <a:rPr lang="en-US" sz="2400" b="1" dirty="0" smtClean="0">
                <a:solidFill>
                  <a:srgbClr val="2006BA"/>
                </a:solidFill>
              </a:rPr>
              <a:t>16 bit IP</a:t>
            </a:r>
          </a:p>
          <a:p>
            <a:pPr lvl="1" algn="just">
              <a:buFont typeface="Calibri" pitchFamily="34" charset="0"/>
              <a:buChar char="•"/>
            </a:pPr>
            <a:r>
              <a:rPr lang="en-US" sz="2400" dirty="0" smtClean="0"/>
              <a:t>Hàng đợi lệnh: dùng để lưu trữ tạm thời các byte lệnh  sẽ được đưa vào thực hiện trong EU. Hàng đợi lệnh được cấu tạo theo kiểu </a:t>
            </a:r>
            <a:r>
              <a:rPr lang="en-US" sz="2400" dirty="0" smtClean="0">
                <a:solidFill>
                  <a:srgbClr val="2006BA"/>
                </a:solidFill>
              </a:rPr>
              <a:t>FIFO</a:t>
            </a:r>
            <a:r>
              <a:rPr lang="en-US" sz="2400" dirty="0" smtClean="0"/>
              <a:t>. Hàng đợi lệnh của 8086 là </a:t>
            </a:r>
            <a:r>
              <a:rPr lang="en-US" sz="2400" dirty="0" smtClean="0">
                <a:solidFill>
                  <a:srgbClr val="2006BA"/>
                </a:solidFill>
              </a:rPr>
              <a:t>6 byte</a:t>
            </a:r>
            <a:r>
              <a:rPr lang="en-US" sz="2400" dirty="0" smtClean="0"/>
              <a:t>.</a:t>
            </a:r>
          </a:p>
          <a:p>
            <a:pPr lvl="1" algn="just">
              <a:buFont typeface="Calibri" pitchFamily="34" charset="0"/>
              <a:buChar char="•"/>
            </a:pPr>
            <a:r>
              <a:rPr lang="en-US" sz="2400" dirty="0" smtClean="0"/>
              <a:t>Khối điều khiển Bus: Khối điều khiển bus (bus control unit) thực hiện việc ghép  nối giữa CPU với Bus  hệ thống.</a:t>
            </a:r>
          </a:p>
          <a:p>
            <a:pPr algn="just"/>
            <a:endParaRPr lang="en-US" sz="2400" dirty="0"/>
          </a:p>
        </p:txBody>
      </p:sp>
      <p:sp>
        <p:nvSpPr>
          <p:cNvPr id="7" name="Title 1"/>
          <p:cNvSpPr>
            <a:spLocks noGrp="1"/>
          </p:cNvSpPr>
          <p:nvPr>
            <p:ph type="title"/>
          </p:nvPr>
        </p:nvSpPr>
        <p:spPr>
          <a:xfrm>
            <a:off x="1519624" y="304800"/>
            <a:ext cx="7434351" cy="715962"/>
          </a:xfrm>
        </p:spPr>
        <p:txBody>
          <a:bodyPr>
            <a:normAutofit fontScale="90000"/>
          </a:bodyPr>
          <a:lstStyle/>
          <a:p>
            <a:r>
              <a:rPr lang="en-US" b="1" dirty="0" smtClean="0">
                <a:solidFill>
                  <a:srgbClr val="0070C0"/>
                </a:solidFill>
              </a:rPr>
              <a:t>1.2. KIẾN TRÚC BÊN TRONG 8086</a:t>
            </a:r>
            <a:endParaRPr lang="en-US" b="1" dirty="0">
              <a:solidFill>
                <a:srgbClr val="0070C0"/>
              </a:solidFill>
            </a:endParaRPr>
          </a:p>
        </p:txBody>
      </p:sp>
      <p:sp>
        <p:nvSpPr>
          <p:cNvPr id="2" name="Rectangle 1"/>
          <p:cNvSpPr/>
          <p:nvPr/>
        </p:nvSpPr>
        <p:spPr>
          <a:xfrm>
            <a:off x="152400" y="1371600"/>
            <a:ext cx="5586786" cy="584775"/>
          </a:xfrm>
          <a:prstGeom prst="rect">
            <a:avLst/>
          </a:prstGeom>
        </p:spPr>
        <p:txBody>
          <a:bodyPr wrap="none">
            <a:spAutoFit/>
          </a:bodyPr>
          <a:lstStyle/>
          <a:p>
            <a:pPr marL="342900" indent="-342900">
              <a:spcBef>
                <a:spcPct val="20000"/>
              </a:spcBef>
            </a:pPr>
            <a:r>
              <a:rPr lang="en-US" sz="3200" b="1" dirty="0">
                <a:solidFill>
                  <a:srgbClr val="FF0000"/>
                </a:solidFill>
              </a:rPr>
              <a:t>2.3.2. </a:t>
            </a:r>
            <a:r>
              <a:rPr lang="en-US" sz="3200" b="1" dirty="0" err="1">
                <a:solidFill>
                  <a:srgbClr val="FF0000"/>
                </a:solidFill>
              </a:rPr>
              <a:t>Đơn</a:t>
            </a:r>
            <a:r>
              <a:rPr lang="en-US" sz="3200" b="1" dirty="0">
                <a:solidFill>
                  <a:srgbClr val="FF0000"/>
                </a:solidFill>
              </a:rPr>
              <a:t> </a:t>
            </a:r>
            <a:r>
              <a:rPr lang="en-US" sz="3200" b="1" dirty="0" err="1">
                <a:solidFill>
                  <a:srgbClr val="FF0000"/>
                </a:solidFill>
              </a:rPr>
              <a:t>vị</a:t>
            </a:r>
            <a:r>
              <a:rPr lang="en-US" sz="3200" b="1" dirty="0">
                <a:solidFill>
                  <a:srgbClr val="FF0000"/>
                </a:solidFill>
              </a:rPr>
              <a:t> </a:t>
            </a:r>
            <a:r>
              <a:rPr lang="en-US" sz="3200" b="1" dirty="0" err="1">
                <a:solidFill>
                  <a:srgbClr val="FF0000"/>
                </a:solidFill>
              </a:rPr>
              <a:t>giao</a:t>
            </a:r>
            <a:r>
              <a:rPr lang="en-US" sz="3200" b="1" dirty="0">
                <a:solidFill>
                  <a:srgbClr val="FF0000"/>
                </a:solidFill>
              </a:rPr>
              <a:t> </a:t>
            </a:r>
            <a:r>
              <a:rPr lang="en-US" sz="3200" b="1" dirty="0" err="1">
                <a:solidFill>
                  <a:srgbClr val="FF0000"/>
                </a:solidFill>
              </a:rPr>
              <a:t>tiếp</a:t>
            </a:r>
            <a:r>
              <a:rPr lang="en-US" sz="3200" b="1" dirty="0">
                <a:solidFill>
                  <a:srgbClr val="FF0000"/>
                </a:solidFill>
              </a:rPr>
              <a:t> bus (BIU)</a:t>
            </a:r>
          </a:p>
        </p:txBody>
      </p:sp>
    </p:spTree>
    <p:extLst>
      <p:ext uri="{BB962C8B-B14F-4D97-AF65-F5344CB8AC3E}">
        <p14:creationId xmlns:p14="http://schemas.microsoft.com/office/powerpoint/2010/main" val="3801582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8600</TotalTime>
  <Words>4387</Words>
  <Application>Microsoft Office PowerPoint</Application>
  <PresentationFormat>On-screen Show (4:3)</PresentationFormat>
  <Paragraphs>766</Paragraphs>
  <Slides>68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Times New Roman</vt:lpstr>
      <vt:lpstr>Calibri</vt:lpstr>
      <vt:lpstr>Wingdings</vt:lpstr>
      <vt:lpstr>Symbol</vt:lpstr>
      <vt:lpstr>Verdana</vt:lpstr>
      <vt:lpstr>Office Theme</vt:lpstr>
      <vt:lpstr>THỰC HÀNH LẬP TRÌNH HỢP NGỮ TRÊN 8086</vt:lpstr>
      <vt:lpstr>Trước khi vào thực hành: - Nắm được mục tiêu của bài thực hành. - Xem lại các kiến thức cần chuẩn bị được nêu ra cho mỗi bài thực hành. - Nắm được các nội dung cần phải làm trong buổi thực hành. Trong khi thực hành: - Tuyệt đối tuân thủ thực hành theo thứ tự của nội dung thực hành. Hoàn thành các vấn đề và trả lời được các câu hỏi đặt ra trong phần trước mới chuyển sang thực hành phần sau. - Quan sát hiện tượng, những thay đổi, xem xét đánh giá kết quả sau mỗi thao tác thực hành. - Lập lại các thao tác thực hành nhiều lần, tìm cách giải quyết khác sau khi đã thực hành theo yêu cầu cho mỗi vẫn đề. So sánh, nhận xét các cách giải quyết khác nhau. Sau khi thực hành: - Đối chiếu từng mục tiêu của bài thực hành với những gì đã thực hành được.  Nếu mục tiêu nào chưa thành thạo thì phải tìm cách lập lại thực hành đó để nắm được mục tiêu vững chắc hơn.  </vt:lpstr>
      <vt:lpstr>1. Giới thiệu về 8086 và lập trình hợp ngữ 2. Nhập xuất ký tự 3. Nhập xuất số BIN, HEX, DEC 4. Cấu trúc rẽ nhánh- vòng lặp 5. Xử lý tập tin  6. Xử lý chuỗi ký tự 7. Các bài nâng cao </vt:lpstr>
      <vt:lpstr>Mục tiêu: Hiểu được kiến trúc của 8086 và cấu trúc của chương trình hợp ngữ, công cụ Emu8086 để lập trình trên máy tính.   </vt:lpstr>
      <vt:lpstr>1.1. Tổng quan 8086</vt:lpstr>
      <vt:lpstr>PowerPoint Presentation</vt:lpstr>
      <vt:lpstr>1.2. KIẾN TRÚC BÊN TRONG 8086</vt:lpstr>
      <vt:lpstr>1.2. KIẾN TRÚC BÊN TRONG 8086</vt:lpstr>
      <vt:lpstr>1.2. KIẾN TRÚC BÊN TRONG 8086</vt:lpstr>
      <vt:lpstr>1.2. KIẾN TRÚC BÊN TRONG 8086</vt:lpstr>
      <vt:lpstr>1.3. CÁC THANH GHI</vt:lpstr>
      <vt:lpstr>1.3. CÁC THANH GHI</vt:lpstr>
      <vt:lpstr>1.3. CÁC THANH GHI</vt:lpstr>
      <vt:lpstr>PowerPoint Presentation</vt:lpstr>
      <vt:lpstr>PowerPoint Presentation</vt:lpstr>
      <vt:lpstr>PowerPoint Presentation</vt:lpstr>
      <vt:lpstr>PowerPoint Presentation</vt:lpstr>
      <vt:lpstr>1. Immediate addressing mode</vt:lpstr>
      <vt:lpstr>1. Immediate addressing mode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1.5. TẬP LỆNH</vt:lpstr>
      <vt:lpstr>1.5. TẬP LỆNH</vt:lpstr>
      <vt:lpstr>1.5. TẬP LỆNH</vt:lpstr>
      <vt:lpstr>1.5. TẬP LỆNH</vt:lpstr>
      <vt:lpstr>1.5. TẬP LỆNH</vt:lpstr>
      <vt:lpstr>Tập lệnh của 8086</vt:lpstr>
      <vt:lpstr>Tập lệnh của 8086</vt:lpstr>
      <vt:lpstr>2. LẬP TRÌNH HỢP NGỮ</vt:lpstr>
      <vt:lpstr>2. LẬP TRÌNH HỢP NGỮ</vt:lpstr>
      <vt:lpstr>2. LẬP TRÌNH HỢP NGỮ</vt:lpstr>
      <vt:lpstr>2. LẬP TRÌNH HỢP NGỮ</vt:lpstr>
      <vt:lpstr>2. LẬP TRÌNH HỢP NGỮ</vt:lpstr>
      <vt:lpstr>2. LẬP TRÌNH HỢP NGỮ</vt:lpstr>
      <vt:lpstr>2. LẬP TRÌNH HỢP NGỮ</vt:lpstr>
      <vt:lpstr>2. LẬP TRÌNH HỢP NGỮ</vt:lpstr>
      <vt:lpstr>2. LẬP TRÌNH HỢP NGỮ</vt:lpstr>
      <vt:lpstr>2. LẬP TRÌNH HỢP NGỮ</vt:lpstr>
      <vt:lpstr>2. LẬP TRÌNH HỢP NGỮ</vt:lpstr>
      <vt:lpstr>2. LẬP TRÌNH HỢP NGỮ</vt:lpstr>
      <vt:lpstr>3. EMU8086</vt:lpstr>
      <vt:lpstr>3. EMU8086</vt:lpstr>
      <vt:lpstr>3. EMU8086</vt:lpstr>
      <vt:lpstr>3. EMU8086</vt:lpstr>
      <vt:lpstr>3. EMU8086</vt:lpstr>
      <vt:lpstr>3. EMU8086</vt:lpstr>
      <vt:lpstr>3. EMU8086</vt:lpstr>
      <vt:lpstr>3. EMU8086</vt:lpstr>
      <vt:lpstr>3. EMU8086</vt:lpstr>
      <vt:lpstr>4. THỰC HÀNH</vt:lpstr>
      <vt:lpstr>4. THỰC HÀNH</vt:lpstr>
      <vt:lpstr>4. THỰC HÀNH</vt:lpstr>
      <vt:lpstr>4. THỰC HÀNH</vt:lpstr>
      <vt:lpstr>4. THỰC HÀNH</vt:lpstr>
      <vt:lpstr>4. THỰC HÀNH</vt:lpstr>
      <vt:lpstr>4. THỰC HÀNH</vt:lpstr>
      <vt:lpstr>4. THỰC HÀNH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DPP</cp:lastModifiedBy>
  <cp:revision>637</cp:revision>
  <cp:lastPrinted>2019-11-27T06:18:04Z</cp:lastPrinted>
  <dcterms:created xsi:type="dcterms:W3CDTF">2015-08-28T07:40:17Z</dcterms:created>
  <dcterms:modified xsi:type="dcterms:W3CDTF">2022-05-16T01:11:52Z</dcterms:modified>
</cp:coreProperties>
</file>