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handoutMasterIdLst>
    <p:handoutMasterId r:id="rId18"/>
  </p:handoutMasterIdLst>
  <p:sldIdLst>
    <p:sldId id="312" r:id="rId2"/>
    <p:sldId id="705" r:id="rId3"/>
    <p:sldId id="412" r:id="rId4"/>
    <p:sldId id="709" r:id="rId5"/>
    <p:sldId id="710" r:id="rId6"/>
    <p:sldId id="711" r:id="rId7"/>
    <p:sldId id="712" r:id="rId8"/>
    <p:sldId id="713" r:id="rId9"/>
    <p:sldId id="720" r:id="rId10"/>
    <p:sldId id="714" r:id="rId11"/>
    <p:sldId id="715" r:id="rId12"/>
    <p:sldId id="716" r:id="rId13"/>
    <p:sldId id="717" r:id="rId14"/>
    <p:sldId id="718" r:id="rId15"/>
    <p:sldId id="719" r:id="rId16"/>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2006BA"/>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504" autoAdjust="0"/>
  </p:normalViewPr>
  <p:slideViewPr>
    <p:cSldViewPr>
      <p:cViewPr varScale="1">
        <p:scale>
          <a:sx n="78" d="100"/>
          <a:sy n="78" d="100"/>
        </p:scale>
        <p:origin x="5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2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2" tIns="45716" rIns="91432" bIns="45716"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32" tIns="45716" rIns="91432" bIns="45716" rtlCol="0"/>
          <a:lstStyle>
            <a:lvl1pPr algn="r">
              <a:defRPr sz="1200"/>
            </a:lvl1pPr>
          </a:lstStyle>
          <a:p>
            <a:fld id="{4CFE6D8E-492C-4857-A3EB-D994AB42C3AA}" type="datetimeFigureOut">
              <a:rPr lang="en-US" smtClean="0"/>
              <a:t>6/16/2022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32" tIns="45716" rIns="91432" bIns="45716"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32" tIns="45716" rIns="91432" bIns="45716" rtlCol="0" anchor="b"/>
          <a:lstStyle>
            <a:lvl1pPr algn="r">
              <a:defRPr sz="1200"/>
            </a:lvl1pPr>
          </a:lstStyle>
          <a:p>
            <a:fld id="{196C105E-2420-4305-908F-76C5FFA3D371}" type="slidenum">
              <a:rPr lang="en-US" smtClean="0"/>
              <a:t>‹#›</a:t>
            </a:fld>
            <a:endParaRPr lang="en-US"/>
          </a:p>
        </p:txBody>
      </p:sp>
    </p:spTree>
    <p:extLst>
      <p:ext uri="{BB962C8B-B14F-4D97-AF65-F5344CB8AC3E}">
        <p14:creationId xmlns:p14="http://schemas.microsoft.com/office/powerpoint/2010/main" val="8917950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2" tIns="45716" rIns="91432" bIns="45716"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2" tIns="45716" rIns="91432" bIns="45716" rtlCol="0"/>
          <a:lstStyle>
            <a:lvl1pPr algn="r">
              <a:defRPr sz="1200"/>
            </a:lvl1pPr>
          </a:lstStyle>
          <a:p>
            <a:fld id="{01557BE7-F6F6-4A0B-BAD9-58E94264678C}" type="datetimeFigureOut">
              <a:rPr lang="en-US" smtClean="0"/>
              <a:pPr/>
              <a:t>6/16/2022</a:t>
            </a:fld>
            <a:endParaRPr lang="en-US"/>
          </a:p>
        </p:txBody>
      </p:sp>
      <p:sp>
        <p:nvSpPr>
          <p:cNvPr id="4" name="Slide Image Placeholder 3"/>
          <p:cNvSpPr>
            <a:spLocks noGrp="1" noRot="1" noChangeAspect="1"/>
          </p:cNvSpPr>
          <p:nvPr>
            <p:ph type="sldImg" idx="2"/>
          </p:nvPr>
        </p:nvSpPr>
        <p:spPr>
          <a:xfrm>
            <a:off x="1144588" y="685800"/>
            <a:ext cx="4570412" cy="3429000"/>
          </a:xfrm>
          <a:prstGeom prst="rect">
            <a:avLst/>
          </a:prstGeom>
          <a:noFill/>
          <a:ln w="12700">
            <a:solidFill>
              <a:prstClr val="black"/>
            </a:solidFill>
          </a:ln>
        </p:spPr>
        <p:txBody>
          <a:bodyPr vert="horz" lIns="91432" tIns="45716" rIns="91432"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2" tIns="45716" rIns="91432" bIns="457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2" tIns="45716" rIns="91432"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32" tIns="45716" rIns="91432" bIns="45716" rtlCol="0" anchor="b"/>
          <a:lstStyle>
            <a:lvl1pPr algn="r">
              <a:defRPr sz="1200"/>
            </a:lvl1pPr>
          </a:lstStyle>
          <a:p>
            <a:fld id="{1F59E9B6-98A3-46C9-B5FD-016F4A11D708}" type="slidenum">
              <a:rPr lang="en-US" smtClean="0"/>
              <a:pPr/>
              <a:t>‹#›</a:t>
            </a:fld>
            <a:endParaRPr lang="en-US"/>
          </a:p>
        </p:txBody>
      </p:sp>
    </p:spTree>
    <p:extLst>
      <p:ext uri="{BB962C8B-B14F-4D97-AF65-F5344CB8AC3E}">
        <p14:creationId xmlns:p14="http://schemas.microsoft.com/office/powerpoint/2010/main" val="29074866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3278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3278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1D9E3-C620-4408-ACC8-40B5BF43A6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600200"/>
          </a:xfrm>
        </p:spPr>
        <p:txBody>
          <a:bodyPr>
            <a:noAutofit/>
          </a:bodyPr>
          <a:lstStyle/>
          <a:p>
            <a:r>
              <a:rPr lang="en-US" sz="5400" b="1" dirty="0">
                <a:solidFill>
                  <a:srgbClr val="2006BA"/>
                </a:solidFill>
                <a:latin typeface="Arial" pitchFamily="34" charset="0"/>
                <a:cs typeface="Arial" pitchFamily="34" charset="0"/>
              </a:rPr>
              <a:t>THỰC HÀNH LẬP TRÌNH HỢP NGỮ TRÊN 8086</a:t>
            </a:r>
          </a:p>
        </p:txBody>
      </p:sp>
      <p:sp>
        <p:nvSpPr>
          <p:cNvPr id="3" name="Title 1"/>
          <p:cNvSpPr txBox="1">
            <a:spLocks/>
          </p:cNvSpPr>
          <p:nvPr/>
        </p:nvSpPr>
        <p:spPr>
          <a:xfrm>
            <a:off x="1447800" y="141027"/>
            <a:ext cx="7467600" cy="10019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FF0000"/>
                </a:solidFill>
                <a:latin typeface="Arial" pitchFamily="34" charset="0"/>
                <a:cs typeface="Arial" pitchFamily="34" charset="0"/>
              </a:rPr>
              <a:t>HỌC VIỆN KỸ THUẬT MẬT MÃ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3. </a:t>
            </a:r>
            <a:r>
              <a:rPr lang="en-US" b="1" dirty="0" err="1">
                <a:solidFill>
                  <a:srgbClr val="0070C0"/>
                </a:solidFill>
              </a:rPr>
              <a:t>Nhận</a:t>
            </a:r>
            <a:r>
              <a:rPr lang="en-US" b="1" dirty="0">
                <a:solidFill>
                  <a:srgbClr val="0070C0"/>
                </a:solidFill>
              </a:rPr>
              <a:t> 1 </a:t>
            </a:r>
            <a:r>
              <a:rPr lang="en-US" b="1" dirty="0" err="1">
                <a:solidFill>
                  <a:srgbClr val="0070C0"/>
                </a:solidFill>
              </a:rPr>
              <a:t>ký</a:t>
            </a:r>
            <a:r>
              <a:rPr lang="en-US" b="1" dirty="0">
                <a:solidFill>
                  <a:srgbClr val="0070C0"/>
                </a:solidFill>
              </a:rPr>
              <a:t> </a:t>
            </a:r>
            <a:r>
              <a:rPr lang="en-US" b="1" dirty="0" err="1">
                <a:solidFill>
                  <a:srgbClr val="0070C0"/>
                </a:solidFill>
              </a:rPr>
              <a:t>tự</a:t>
            </a:r>
            <a:r>
              <a:rPr lang="en-US" b="1" dirty="0">
                <a:solidFill>
                  <a:srgbClr val="0070C0"/>
                </a:solidFill>
              </a:rPr>
              <a:t> </a:t>
            </a:r>
            <a:r>
              <a:rPr lang="en-US" b="1" dirty="0" err="1">
                <a:solidFill>
                  <a:srgbClr val="0070C0"/>
                </a:solidFill>
              </a:rPr>
              <a:t>từ</a:t>
            </a:r>
            <a:r>
              <a:rPr lang="en-US" b="1" dirty="0">
                <a:solidFill>
                  <a:srgbClr val="0070C0"/>
                </a:solidFill>
              </a:rPr>
              <a:t> </a:t>
            </a:r>
            <a:r>
              <a:rPr lang="en-US" b="1" dirty="0" err="1">
                <a:solidFill>
                  <a:srgbClr val="0070C0"/>
                </a:solidFill>
              </a:rPr>
              <a:t>bàn</a:t>
            </a:r>
            <a:r>
              <a:rPr lang="en-US" b="1" dirty="0">
                <a:solidFill>
                  <a:srgbClr val="0070C0"/>
                </a:solidFill>
              </a:rPr>
              <a:t> </a:t>
            </a:r>
            <a:r>
              <a:rPr lang="en-US" b="1" dirty="0" err="1">
                <a:solidFill>
                  <a:srgbClr val="0070C0"/>
                </a:solidFill>
              </a:rPr>
              <a:t>phím</a:t>
            </a:r>
            <a:endParaRPr lang="en-US" b="1" dirty="0">
              <a:solidFill>
                <a:srgbClr val="0070C0"/>
              </a:solidFill>
            </a:endParaRPr>
          </a:p>
        </p:txBody>
      </p:sp>
      <p:sp>
        <p:nvSpPr>
          <p:cNvPr id="4" name="Rectangle 1"/>
          <p:cNvSpPr>
            <a:spLocks noGrp="1" noChangeArrowheads="1"/>
          </p:cNvSpPr>
          <p:nvPr>
            <p:ph idx="1"/>
          </p:nvPr>
        </p:nvSpPr>
        <p:spPr bwMode="auto">
          <a:xfrm>
            <a:off x="304800" y="2209800"/>
            <a:ext cx="8686800" cy="25391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ts val="600"/>
              </a:spcAft>
              <a:buFontTx/>
              <a:buChar char="-"/>
            </a:pPr>
            <a:r>
              <a:rPr lang="vi-VN" sz="2400" dirty="0">
                <a:latin typeface="+mj-lt"/>
              </a:rPr>
              <a:t>Dịch, sửa lỗi (nếu có) và chạy chương trình, gõ phím cần nhập. Quan sát kết</a:t>
            </a:r>
            <a:r>
              <a:rPr lang="en-US" sz="2400" dirty="0">
                <a:latin typeface="+mj-lt"/>
              </a:rPr>
              <a:t> </a:t>
            </a:r>
            <a:r>
              <a:rPr lang="vi-VN" sz="2400" dirty="0">
                <a:latin typeface="+mj-lt"/>
              </a:rPr>
              <a:t>quả trên màn hình.</a:t>
            </a:r>
          </a:p>
          <a:p>
            <a:pPr lvl="0" algn="just" fontAlgn="base">
              <a:spcBef>
                <a:spcPct val="0"/>
              </a:spcBef>
              <a:spcAft>
                <a:spcPts val="600"/>
              </a:spcAft>
              <a:buFontTx/>
              <a:buChar char="-"/>
            </a:pPr>
            <a:r>
              <a:rPr lang="vi-VN" sz="2400" dirty="0">
                <a:latin typeface="+mj-lt"/>
              </a:rPr>
              <a:t>Ký tự đã nhập được lưu trữ ở đâu và được CPU quản lý ở dạng thức gì? (Dùng</a:t>
            </a:r>
            <a:r>
              <a:rPr lang="en-US" sz="2400" dirty="0">
                <a:latin typeface="+mj-lt"/>
              </a:rPr>
              <a:t> </a:t>
            </a:r>
            <a:r>
              <a:rPr lang="vi-VN" sz="2400" dirty="0">
                <a:latin typeface="+mj-lt"/>
              </a:rPr>
              <a:t>Emu8086 để khảo sát)</a:t>
            </a:r>
          </a:p>
          <a:p>
            <a:pPr lvl="0" algn="just" fontAlgn="base">
              <a:spcBef>
                <a:spcPct val="0"/>
              </a:spcBef>
              <a:spcAft>
                <a:spcPts val="600"/>
              </a:spcAft>
              <a:buFontTx/>
              <a:buChar char="-"/>
            </a:pPr>
            <a:r>
              <a:rPr lang="vi-VN" sz="2400" dirty="0">
                <a:latin typeface="+mj-lt"/>
              </a:rPr>
              <a:t>Sửa chương trình để đọc ký tự bằng hàm 7, ngắt 21h.</a:t>
            </a:r>
          </a:p>
          <a:p>
            <a:pPr lvl="0" algn="just" fontAlgn="base">
              <a:spcBef>
                <a:spcPct val="0"/>
              </a:spcBef>
              <a:spcAft>
                <a:spcPts val="600"/>
              </a:spcAft>
              <a:buFontTx/>
              <a:buChar char="-"/>
            </a:pPr>
            <a:r>
              <a:rPr lang="vi-VN" sz="2400" dirty="0">
                <a:latin typeface="+mj-lt"/>
              </a:rPr>
              <a:t>Chạy chương trình và so sánh hoạt động giữa hàm 1 và hàm 7.</a:t>
            </a:r>
            <a:endParaRPr kumimoji="0" lang="en-US" sz="2800" b="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275722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4. </a:t>
            </a:r>
            <a:r>
              <a:rPr lang="en-US" b="1" dirty="0" err="1">
                <a:solidFill>
                  <a:srgbClr val="0070C0"/>
                </a:solidFill>
              </a:rPr>
              <a:t>Nhận</a:t>
            </a:r>
            <a:r>
              <a:rPr lang="en-US" b="1" dirty="0">
                <a:solidFill>
                  <a:srgbClr val="0070C0"/>
                </a:solidFill>
              </a:rPr>
              <a:t> </a:t>
            </a:r>
            <a:r>
              <a:rPr lang="en-US" b="1" dirty="0" err="1">
                <a:solidFill>
                  <a:srgbClr val="0070C0"/>
                </a:solidFill>
              </a:rPr>
              <a:t>chuỗi</a:t>
            </a:r>
            <a:r>
              <a:rPr lang="en-US" b="1" dirty="0">
                <a:solidFill>
                  <a:srgbClr val="0070C0"/>
                </a:solidFill>
              </a:rPr>
              <a:t> </a:t>
            </a:r>
            <a:r>
              <a:rPr lang="en-US" b="1" dirty="0" err="1">
                <a:solidFill>
                  <a:srgbClr val="0070C0"/>
                </a:solidFill>
              </a:rPr>
              <a:t>ký</a:t>
            </a:r>
            <a:r>
              <a:rPr lang="en-US" b="1" dirty="0">
                <a:solidFill>
                  <a:srgbClr val="0070C0"/>
                </a:solidFill>
              </a:rPr>
              <a:t> </a:t>
            </a:r>
            <a:r>
              <a:rPr lang="en-US" b="1" dirty="0" err="1">
                <a:solidFill>
                  <a:srgbClr val="0070C0"/>
                </a:solidFill>
              </a:rPr>
              <a:t>tự</a:t>
            </a:r>
            <a:r>
              <a:rPr lang="en-US" b="1" dirty="0">
                <a:solidFill>
                  <a:srgbClr val="0070C0"/>
                </a:solidFill>
              </a:rPr>
              <a:t> </a:t>
            </a:r>
            <a:r>
              <a:rPr lang="en-US" b="1" dirty="0" err="1">
                <a:solidFill>
                  <a:srgbClr val="0070C0"/>
                </a:solidFill>
              </a:rPr>
              <a:t>từ</a:t>
            </a:r>
            <a:r>
              <a:rPr lang="en-US" b="1" dirty="0">
                <a:solidFill>
                  <a:srgbClr val="0070C0"/>
                </a:solidFill>
              </a:rPr>
              <a:t> </a:t>
            </a:r>
            <a:r>
              <a:rPr lang="en-US" b="1" dirty="0" err="1">
                <a:solidFill>
                  <a:srgbClr val="0070C0"/>
                </a:solidFill>
              </a:rPr>
              <a:t>bàn</a:t>
            </a:r>
            <a:r>
              <a:rPr lang="en-US" b="1" dirty="0">
                <a:solidFill>
                  <a:srgbClr val="0070C0"/>
                </a:solidFill>
              </a:rPr>
              <a:t> </a:t>
            </a:r>
            <a:r>
              <a:rPr lang="en-US" b="1" dirty="0" err="1">
                <a:solidFill>
                  <a:srgbClr val="0070C0"/>
                </a:solidFill>
              </a:rPr>
              <a:t>phím</a:t>
            </a:r>
            <a:endParaRPr lang="en-US" b="1" dirty="0">
              <a:solidFill>
                <a:srgbClr val="0070C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486" y="1464237"/>
            <a:ext cx="6591300" cy="52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19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4. </a:t>
            </a:r>
            <a:r>
              <a:rPr lang="en-US" b="1" dirty="0" err="1">
                <a:solidFill>
                  <a:srgbClr val="0070C0"/>
                </a:solidFill>
              </a:rPr>
              <a:t>Nhận</a:t>
            </a:r>
            <a:r>
              <a:rPr lang="en-US" b="1" dirty="0">
                <a:solidFill>
                  <a:srgbClr val="0070C0"/>
                </a:solidFill>
              </a:rPr>
              <a:t> </a:t>
            </a:r>
            <a:r>
              <a:rPr lang="en-US" b="1" dirty="0" err="1">
                <a:solidFill>
                  <a:srgbClr val="0070C0"/>
                </a:solidFill>
              </a:rPr>
              <a:t>chuỗi</a:t>
            </a:r>
            <a:r>
              <a:rPr lang="en-US" b="1" dirty="0">
                <a:solidFill>
                  <a:srgbClr val="0070C0"/>
                </a:solidFill>
              </a:rPr>
              <a:t> </a:t>
            </a:r>
            <a:r>
              <a:rPr lang="en-US" b="1" dirty="0" err="1">
                <a:solidFill>
                  <a:srgbClr val="0070C0"/>
                </a:solidFill>
              </a:rPr>
              <a:t>ký</a:t>
            </a:r>
            <a:r>
              <a:rPr lang="en-US" b="1" dirty="0">
                <a:solidFill>
                  <a:srgbClr val="0070C0"/>
                </a:solidFill>
              </a:rPr>
              <a:t> </a:t>
            </a:r>
            <a:r>
              <a:rPr lang="en-US" b="1" dirty="0" err="1">
                <a:solidFill>
                  <a:srgbClr val="0070C0"/>
                </a:solidFill>
              </a:rPr>
              <a:t>tự</a:t>
            </a:r>
            <a:r>
              <a:rPr lang="en-US" b="1" dirty="0">
                <a:solidFill>
                  <a:srgbClr val="0070C0"/>
                </a:solidFill>
              </a:rPr>
              <a:t> </a:t>
            </a:r>
            <a:r>
              <a:rPr lang="en-US" b="1" dirty="0" err="1">
                <a:solidFill>
                  <a:srgbClr val="0070C0"/>
                </a:solidFill>
              </a:rPr>
              <a:t>từ</a:t>
            </a:r>
            <a:r>
              <a:rPr lang="en-US" b="1" dirty="0">
                <a:solidFill>
                  <a:srgbClr val="0070C0"/>
                </a:solidFill>
              </a:rPr>
              <a:t> </a:t>
            </a:r>
            <a:r>
              <a:rPr lang="en-US" b="1" dirty="0" err="1">
                <a:solidFill>
                  <a:srgbClr val="0070C0"/>
                </a:solidFill>
              </a:rPr>
              <a:t>bàn</a:t>
            </a:r>
            <a:r>
              <a:rPr lang="en-US" b="1" dirty="0">
                <a:solidFill>
                  <a:srgbClr val="0070C0"/>
                </a:solidFill>
              </a:rPr>
              <a:t> </a:t>
            </a:r>
            <a:r>
              <a:rPr lang="en-US" b="1" dirty="0" err="1">
                <a:solidFill>
                  <a:srgbClr val="0070C0"/>
                </a:solidFill>
              </a:rPr>
              <a:t>phím</a:t>
            </a:r>
            <a:endParaRPr lang="en-US" b="1" dirty="0">
              <a:solidFill>
                <a:srgbClr val="0070C0"/>
              </a:solidFill>
            </a:endParaRPr>
          </a:p>
        </p:txBody>
      </p:sp>
      <p:sp>
        <p:nvSpPr>
          <p:cNvPr id="4" name="Rectangle 1"/>
          <p:cNvSpPr>
            <a:spLocks noGrp="1" noChangeArrowheads="1"/>
          </p:cNvSpPr>
          <p:nvPr>
            <p:ph idx="1"/>
          </p:nvPr>
        </p:nvSpPr>
        <p:spPr bwMode="auto">
          <a:xfrm>
            <a:off x="228600" y="1447800"/>
            <a:ext cx="8686800" cy="51244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ts val="600"/>
              </a:spcAft>
              <a:buFontTx/>
              <a:buChar char="-"/>
            </a:pPr>
            <a:r>
              <a:rPr lang="vi-VN" sz="2400" dirty="0">
                <a:latin typeface="+mj-lt"/>
              </a:rPr>
              <a:t>Chương trình sử dụng hàm 0Ah, ngắt 21h để nhập 1 chuỗi ký tự từ bàn phím</a:t>
            </a:r>
            <a:r>
              <a:rPr lang="en-US" sz="2400" dirty="0">
                <a:latin typeface="+mj-lt"/>
              </a:rPr>
              <a:t> </a:t>
            </a:r>
            <a:r>
              <a:rPr lang="en-US" sz="2400" dirty="0" err="1">
                <a:latin typeface="+mj-lt"/>
              </a:rPr>
              <a:t>như</a:t>
            </a:r>
            <a:r>
              <a:rPr lang="en-US" sz="2400" dirty="0">
                <a:latin typeface="+mj-lt"/>
              </a:rPr>
              <a:t> </a:t>
            </a:r>
            <a:r>
              <a:rPr lang="en-US" sz="2400" dirty="0" err="1">
                <a:latin typeface="+mj-lt"/>
              </a:rPr>
              <a:t>trên</a:t>
            </a:r>
            <a:r>
              <a:rPr lang="vi-VN" sz="2400" dirty="0">
                <a:latin typeface="+mj-lt"/>
              </a:rPr>
              <a:t>. Sinh viên soạn thảo thành tập tin chương trình có tên là</a:t>
            </a:r>
            <a:r>
              <a:rPr lang="en-US" sz="2400" dirty="0">
                <a:latin typeface="+mj-lt"/>
              </a:rPr>
              <a:t> </a:t>
            </a:r>
            <a:r>
              <a:rPr lang="vi-VN" sz="2400" b="1" dirty="0">
                <a:latin typeface="+mj-lt"/>
              </a:rPr>
              <a:t>BAI_2D.ASM</a:t>
            </a:r>
            <a:r>
              <a:rPr lang="vi-VN" sz="2400" dirty="0">
                <a:latin typeface="+mj-lt"/>
              </a:rPr>
              <a:t>.</a:t>
            </a:r>
            <a:endParaRPr lang="en-US" sz="2400" dirty="0">
              <a:latin typeface="+mj-lt"/>
            </a:endParaRPr>
          </a:p>
          <a:p>
            <a:pPr lvl="0" fontAlgn="base">
              <a:spcBef>
                <a:spcPct val="0"/>
              </a:spcBef>
              <a:spcAft>
                <a:spcPts val="600"/>
              </a:spcAft>
              <a:buFontTx/>
              <a:buChar char="-"/>
            </a:pPr>
            <a:r>
              <a:rPr lang="vi-VN" sz="2400" dirty="0">
                <a:latin typeface="+mj-lt"/>
              </a:rPr>
              <a:t>Dịch, sửa lỗi và thi hành chương trình trong từng trường hợp sa</a:t>
            </a:r>
            <a:r>
              <a:rPr lang="en-US" sz="2400" dirty="0">
                <a:latin typeface="+mj-lt"/>
              </a:rPr>
              <a:t>u </a:t>
            </a:r>
            <a:r>
              <a:rPr lang="vi-VN" sz="2400" dirty="0">
                <a:latin typeface="+mj-lt"/>
              </a:rPr>
              <a:t>đây:</a:t>
            </a:r>
            <a:br>
              <a:rPr lang="vi-VN" sz="2400" dirty="0">
                <a:latin typeface="+mj-lt"/>
              </a:rPr>
            </a:br>
            <a:r>
              <a:rPr lang="vi-VN" sz="2400" dirty="0">
                <a:latin typeface="+mj-lt"/>
              </a:rPr>
              <a:t>1. Nhập từ bàn phím chuỗi ít hơn 30 ký tự.</a:t>
            </a:r>
            <a:br>
              <a:rPr lang="vi-VN" sz="2400" dirty="0">
                <a:latin typeface="+mj-lt"/>
              </a:rPr>
            </a:br>
            <a:r>
              <a:rPr lang="vi-VN" sz="2400" dirty="0">
                <a:latin typeface="+mj-lt"/>
              </a:rPr>
              <a:t>2. Nhập từ bàn phím chuỗi nhiều hơn 30 ký tự.</a:t>
            </a:r>
            <a:endParaRPr lang="en-US" sz="2400" dirty="0">
              <a:latin typeface="+mj-lt"/>
            </a:endParaRPr>
          </a:p>
          <a:p>
            <a:pPr lvl="0" fontAlgn="base">
              <a:spcBef>
                <a:spcPct val="0"/>
              </a:spcBef>
              <a:spcAft>
                <a:spcPts val="600"/>
              </a:spcAft>
              <a:buFontTx/>
              <a:buChar char="-"/>
            </a:pPr>
            <a:r>
              <a:rPr lang="vi-VN" sz="2400" dirty="0">
                <a:latin typeface="+mj-lt"/>
              </a:rPr>
              <a:t>Giá trị biến </a:t>
            </a:r>
            <a:r>
              <a:rPr lang="vi-VN" sz="2400" b="1" dirty="0">
                <a:latin typeface="+mj-lt"/>
              </a:rPr>
              <a:t>len </a:t>
            </a:r>
            <a:r>
              <a:rPr lang="vi-VN" sz="2400" dirty="0">
                <a:latin typeface="+mj-lt"/>
              </a:rPr>
              <a:t>trong mỗi trường hợp là bao nhiêu?</a:t>
            </a:r>
            <a:endParaRPr lang="en-US" sz="2400" dirty="0">
              <a:latin typeface="+mj-lt"/>
            </a:endParaRPr>
          </a:p>
          <a:p>
            <a:pPr lvl="0" fontAlgn="base">
              <a:spcBef>
                <a:spcPct val="0"/>
              </a:spcBef>
              <a:spcAft>
                <a:spcPts val="600"/>
              </a:spcAft>
              <a:buFontTx/>
              <a:buChar char="-"/>
            </a:pPr>
            <a:r>
              <a:rPr lang="vi-VN" sz="2400" dirty="0">
                <a:latin typeface="+mj-lt"/>
              </a:rPr>
              <a:t>Tại sao không thể nhập nhiều hơn 30 ký tự? Chuỗi ký tự nhập</a:t>
            </a:r>
            <a:r>
              <a:rPr lang="en-US" sz="2400" dirty="0">
                <a:latin typeface="+mj-lt"/>
              </a:rPr>
              <a:t> </a:t>
            </a:r>
            <a:r>
              <a:rPr lang="vi-VN" sz="2400" dirty="0">
                <a:latin typeface="+mj-lt"/>
              </a:rPr>
              <a:t>vào được lưu trữ</a:t>
            </a:r>
            <a:r>
              <a:rPr lang="en-US" sz="2400" dirty="0">
                <a:latin typeface="+mj-lt"/>
              </a:rPr>
              <a:t> </a:t>
            </a:r>
            <a:r>
              <a:rPr lang="vi-VN" sz="2400" dirty="0">
                <a:latin typeface="+mj-lt"/>
              </a:rPr>
              <a:t>ở biến nào?</a:t>
            </a:r>
            <a:br>
              <a:rPr lang="vi-VN" sz="2400" dirty="0">
                <a:latin typeface="+mj-lt"/>
              </a:rPr>
            </a:br>
            <a:r>
              <a:rPr lang="vi-VN" sz="2400" dirty="0">
                <a:latin typeface="+mj-lt"/>
              </a:rPr>
              <a:t>- Sửa chương trình để có thể nhập nhiều hơn 30 ký tự (60 ký tự chẳng hạn).</a:t>
            </a:r>
            <a:r>
              <a:rPr lang="en-US" sz="2400" dirty="0">
                <a:latin typeface="+mj-lt"/>
              </a:rPr>
              <a:t> </a:t>
            </a:r>
            <a:r>
              <a:rPr lang="vi-VN" sz="2400" dirty="0">
                <a:latin typeface="+mj-lt"/>
              </a:rPr>
              <a:t>Tổng quát, khả năng tối đa của hàm 0Ah, ngắt 21h là nhận chuỗi bao nhiêu ký</a:t>
            </a:r>
            <a:r>
              <a:rPr lang="en-US" sz="2400" dirty="0">
                <a:latin typeface="+mj-lt"/>
              </a:rPr>
              <a:t> </a:t>
            </a:r>
            <a:r>
              <a:rPr lang="vi-VN" sz="2400" dirty="0">
                <a:latin typeface="+mj-lt"/>
              </a:rPr>
              <a:t>tự? </a:t>
            </a:r>
            <a:endParaRPr kumimoji="0" lang="en-US" sz="2400" b="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79256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4. </a:t>
            </a:r>
            <a:r>
              <a:rPr lang="en-US" b="1" dirty="0" err="1">
                <a:solidFill>
                  <a:srgbClr val="0070C0"/>
                </a:solidFill>
              </a:rPr>
              <a:t>Nhận</a:t>
            </a:r>
            <a:r>
              <a:rPr lang="en-US" b="1" dirty="0">
                <a:solidFill>
                  <a:srgbClr val="0070C0"/>
                </a:solidFill>
              </a:rPr>
              <a:t> </a:t>
            </a:r>
            <a:r>
              <a:rPr lang="en-US" b="1" dirty="0" err="1">
                <a:solidFill>
                  <a:srgbClr val="0070C0"/>
                </a:solidFill>
              </a:rPr>
              <a:t>chuỗi</a:t>
            </a:r>
            <a:r>
              <a:rPr lang="en-US" b="1" dirty="0">
                <a:solidFill>
                  <a:srgbClr val="0070C0"/>
                </a:solidFill>
              </a:rPr>
              <a:t> </a:t>
            </a:r>
            <a:r>
              <a:rPr lang="en-US" b="1" dirty="0" err="1">
                <a:solidFill>
                  <a:srgbClr val="0070C0"/>
                </a:solidFill>
              </a:rPr>
              <a:t>ký</a:t>
            </a:r>
            <a:r>
              <a:rPr lang="en-US" b="1" dirty="0">
                <a:solidFill>
                  <a:srgbClr val="0070C0"/>
                </a:solidFill>
              </a:rPr>
              <a:t> </a:t>
            </a:r>
            <a:r>
              <a:rPr lang="en-US" b="1" dirty="0" err="1">
                <a:solidFill>
                  <a:srgbClr val="0070C0"/>
                </a:solidFill>
              </a:rPr>
              <a:t>tự</a:t>
            </a:r>
            <a:r>
              <a:rPr lang="en-US" b="1" dirty="0">
                <a:solidFill>
                  <a:srgbClr val="0070C0"/>
                </a:solidFill>
              </a:rPr>
              <a:t> </a:t>
            </a:r>
            <a:r>
              <a:rPr lang="en-US" b="1" dirty="0" err="1">
                <a:solidFill>
                  <a:srgbClr val="0070C0"/>
                </a:solidFill>
              </a:rPr>
              <a:t>từ</a:t>
            </a:r>
            <a:r>
              <a:rPr lang="en-US" b="1" dirty="0">
                <a:solidFill>
                  <a:srgbClr val="0070C0"/>
                </a:solidFill>
              </a:rPr>
              <a:t> </a:t>
            </a:r>
            <a:r>
              <a:rPr lang="en-US" b="1" dirty="0" err="1">
                <a:solidFill>
                  <a:srgbClr val="0070C0"/>
                </a:solidFill>
              </a:rPr>
              <a:t>bàn</a:t>
            </a:r>
            <a:r>
              <a:rPr lang="en-US" b="1" dirty="0">
                <a:solidFill>
                  <a:srgbClr val="0070C0"/>
                </a:solidFill>
              </a:rPr>
              <a:t> </a:t>
            </a:r>
            <a:r>
              <a:rPr lang="en-US" b="1" dirty="0" err="1">
                <a:solidFill>
                  <a:srgbClr val="0070C0"/>
                </a:solidFill>
              </a:rPr>
              <a:t>phím</a:t>
            </a:r>
            <a:endParaRPr lang="en-US" b="1" dirty="0">
              <a:solidFill>
                <a:srgbClr val="0070C0"/>
              </a:solidFill>
            </a:endParaRPr>
          </a:p>
        </p:txBody>
      </p:sp>
      <p:sp>
        <p:nvSpPr>
          <p:cNvPr id="4" name="Rectangle 1"/>
          <p:cNvSpPr>
            <a:spLocks noGrp="1" noChangeArrowheads="1"/>
          </p:cNvSpPr>
          <p:nvPr>
            <p:ph idx="1"/>
          </p:nvPr>
        </p:nvSpPr>
        <p:spPr bwMode="auto">
          <a:xfrm>
            <a:off x="228600" y="1447800"/>
            <a:ext cx="8686800" cy="51244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ts val="600"/>
              </a:spcAft>
              <a:buFontTx/>
              <a:buChar char="-"/>
            </a:pPr>
            <a:r>
              <a:rPr lang="vi-VN" sz="2400" dirty="0">
                <a:latin typeface="+mj-lt"/>
              </a:rPr>
              <a:t>Chương trình sử dụng hàm 0Ah, ngắt 21h để nhập 1 chuỗi ký tự từ bàn phím</a:t>
            </a:r>
            <a:r>
              <a:rPr lang="en-US" sz="2400" dirty="0">
                <a:latin typeface="+mj-lt"/>
              </a:rPr>
              <a:t> </a:t>
            </a:r>
            <a:r>
              <a:rPr lang="en-US" sz="2400" dirty="0" err="1">
                <a:latin typeface="+mj-lt"/>
              </a:rPr>
              <a:t>như</a:t>
            </a:r>
            <a:r>
              <a:rPr lang="en-US" sz="2400" dirty="0">
                <a:latin typeface="+mj-lt"/>
              </a:rPr>
              <a:t> </a:t>
            </a:r>
            <a:r>
              <a:rPr lang="en-US" sz="2400" dirty="0" err="1">
                <a:latin typeface="+mj-lt"/>
              </a:rPr>
              <a:t>trên</a:t>
            </a:r>
            <a:r>
              <a:rPr lang="vi-VN" sz="2400" dirty="0">
                <a:latin typeface="+mj-lt"/>
              </a:rPr>
              <a:t>. Sinh viên soạn thảo thành tập tin chương trình có tên là</a:t>
            </a:r>
            <a:r>
              <a:rPr lang="en-US" sz="2400" dirty="0">
                <a:latin typeface="+mj-lt"/>
              </a:rPr>
              <a:t> </a:t>
            </a:r>
            <a:r>
              <a:rPr lang="vi-VN" sz="2400" b="1" dirty="0">
                <a:latin typeface="+mj-lt"/>
              </a:rPr>
              <a:t>BAI_2D.ASM</a:t>
            </a:r>
            <a:r>
              <a:rPr lang="vi-VN" sz="2400" dirty="0">
                <a:latin typeface="+mj-lt"/>
              </a:rPr>
              <a:t>.</a:t>
            </a:r>
            <a:endParaRPr lang="en-US" sz="2400" dirty="0">
              <a:latin typeface="+mj-lt"/>
            </a:endParaRPr>
          </a:p>
          <a:p>
            <a:pPr lvl="0" fontAlgn="base">
              <a:spcBef>
                <a:spcPct val="0"/>
              </a:spcBef>
              <a:spcAft>
                <a:spcPts val="600"/>
              </a:spcAft>
              <a:buFontTx/>
              <a:buChar char="-"/>
            </a:pPr>
            <a:r>
              <a:rPr lang="vi-VN" sz="2400" dirty="0">
                <a:latin typeface="+mj-lt"/>
              </a:rPr>
              <a:t>Dịch, sửa lỗi và thi hành chương trình trong từng trường hợp sa</a:t>
            </a:r>
            <a:r>
              <a:rPr lang="en-US" sz="2400" dirty="0">
                <a:latin typeface="+mj-lt"/>
              </a:rPr>
              <a:t>u </a:t>
            </a:r>
            <a:r>
              <a:rPr lang="vi-VN" sz="2400" dirty="0">
                <a:latin typeface="+mj-lt"/>
              </a:rPr>
              <a:t>đây:</a:t>
            </a:r>
            <a:br>
              <a:rPr lang="vi-VN" sz="2400" dirty="0">
                <a:latin typeface="+mj-lt"/>
              </a:rPr>
            </a:br>
            <a:r>
              <a:rPr lang="vi-VN" sz="2400" dirty="0">
                <a:latin typeface="+mj-lt"/>
              </a:rPr>
              <a:t>1. Nhập từ bàn phím chuỗi ít hơn 30 ký tự.</a:t>
            </a:r>
            <a:br>
              <a:rPr lang="vi-VN" sz="2400" dirty="0">
                <a:latin typeface="+mj-lt"/>
              </a:rPr>
            </a:br>
            <a:r>
              <a:rPr lang="vi-VN" sz="2400" dirty="0">
                <a:latin typeface="+mj-lt"/>
              </a:rPr>
              <a:t>2. Nhập từ bàn phím chuỗi nhiều hơn 30 ký tự.</a:t>
            </a:r>
            <a:endParaRPr lang="en-US" sz="2400" dirty="0">
              <a:latin typeface="+mj-lt"/>
            </a:endParaRPr>
          </a:p>
          <a:p>
            <a:pPr lvl="0" fontAlgn="base">
              <a:spcBef>
                <a:spcPct val="0"/>
              </a:spcBef>
              <a:spcAft>
                <a:spcPts val="600"/>
              </a:spcAft>
              <a:buFontTx/>
              <a:buChar char="-"/>
            </a:pPr>
            <a:r>
              <a:rPr lang="vi-VN" sz="2400" dirty="0">
                <a:latin typeface="+mj-lt"/>
              </a:rPr>
              <a:t>Giá trị biến </a:t>
            </a:r>
            <a:r>
              <a:rPr lang="vi-VN" sz="2400" b="1" dirty="0">
                <a:latin typeface="+mj-lt"/>
              </a:rPr>
              <a:t>len </a:t>
            </a:r>
            <a:r>
              <a:rPr lang="vi-VN" sz="2400" dirty="0">
                <a:latin typeface="+mj-lt"/>
              </a:rPr>
              <a:t>trong mỗi trường hợp là bao nhiêu?</a:t>
            </a:r>
            <a:endParaRPr lang="en-US" sz="2400" dirty="0">
              <a:latin typeface="+mj-lt"/>
            </a:endParaRPr>
          </a:p>
          <a:p>
            <a:pPr lvl="0" fontAlgn="base">
              <a:spcBef>
                <a:spcPct val="0"/>
              </a:spcBef>
              <a:spcAft>
                <a:spcPts val="600"/>
              </a:spcAft>
              <a:buFontTx/>
              <a:buChar char="-"/>
            </a:pPr>
            <a:r>
              <a:rPr lang="vi-VN" sz="2400" dirty="0">
                <a:latin typeface="+mj-lt"/>
              </a:rPr>
              <a:t>Tại sao không thể nhập nhiều hơn 30 ký tự? Chuỗi ký tự nhập</a:t>
            </a:r>
            <a:r>
              <a:rPr lang="en-US" sz="2400" dirty="0">
                <a:latin typeface="+mj-lt"/>
              </a:rPr>
              <a:t> </a:t>
            </a:r>
            <a:r>
              <a:rPr lang="vi-VN" sz="2400" dirty="0">
                <a:latin typeface="+mj-lt"/>
              </a:rPr>
              <a:t>vào được lưu trữ</a:t>
            </a:r>
            <a:r>
              <a:rPr lang="en-US" sz="2400" dirty="0">
                <a:latin typeface="+mj-lt"/>
              </a:rPr>
              <a:t> </a:t>
            </a:r>
            <a:r>
              <a:rPr lang="vi-VN" sz="2400" dirty="0">
                <a:latin typeface="+mj-lt"/>
              </a:rPr>
              <a:t>ở biến nào?</a:t>
            </a:r>
            <a:br>
              <a:rPr lang="vi-VN" sz="2400" dirty="0">
                <a:latin typeface="+mj-lt"/>
              </a:rPr>
            </a:br>
            <a:r>
              <a:rPr lang="vi-VN" sz="2400" dirty="0">
                <a:latin typeface="+mj-lt"/>
              </a:rPr>
              <a:t>- Sửa chương trình để có thể nhập nhiều hơn 30 ký tự (60 ký tự chẳng hạn).</a:t>
            </a:r>
            <a:r>
              <a:rPr lang="en-US" sz="2400" dirty="0">
                <a:latin typeface="+mj-lt"/>
              </a:rPr>
              <a:t> </a:t>
            </a:r>
            <a:r>
              <a:rPr lang="vi-VN" sz="2400" dirty="0">
                <a:latin typeface="+mj-lt"/>
              </a:rPr>
              <a:t>Tổng quát, khả năng tối đa của hàm 0Ah, ngắt 21h là nhận chuỗi bao nhiêu ký</a:t>
            </a:r>
            <a:r>
              <a:rPr lang="en-US" sz="2400" dirty="0">
                <a:latin typeface="+mj-lt"/>
              </a:rPr>
              <a:t> </a:t>
            </a:r>
            <a:r>
              <a:rPr lang="vi-VN" sz="2400" dirty="0">
                <a:latin typeface="+mj-lt"/>
              </a:rPr>
              <a:t>tự? </a:t>
            </a:r>
            <a:endParaRPr kumimoji="0" lang="en-US" sz="2400" b="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232495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5. </a:t>
            </a:r>
            <a:r>
              <a:rPr lang="en-US" b="1" dirty="0" err="1">
                <a:solidFill>
                  <a:srgbClr val="0070C0"/>
                </a:solidFill>
              </a:rPr>
              <a:t>Bài</a:t>
            </a:r>
            <a:r>
              <a:rPr lang="en-US" b="1" dirty="0">
                <a:solidFill>
                  <a:srgbClr val="0070C0"/>
                </a:solidFill>
              </a:rPr>
              <a:t> </a:t>
            </a:r>
            <a:r>
              <a:rPr lang="en-US" b="1" dirty="0" err="1">
                <a:solidFill>
                  <a:srgbClr val="0070C0"/>
                </a:solidFill>
              </a:rPr>
              <a:t>tập</a:t>
            </a:r>
            <a:endParaRPr lang="en-US" b="1" dirty="0">
              <a:solidFill>
                <a:srgbClr val="0070C0"/>
              </a:solidFill>
            </a:endParaRPr>
          </a:p>
        </p:txBody>
      </p:sp>
      <p:sp>
        <p:nvSpPr>
          <p:cNvPr id="4" name="Rectangle 1"/>
          <p:cNvSpPr>
            <a:spLocks noGrp="1" noChangeArrowheads="1"/>
          </p:cNvSpPr>
          <p:nvPr>
            <p:ph idx="1"/>
          </p:nvPr>
        </p:nvSpPr>
        <p:spPr bwMode="auto">
          <a:xfrm>
            <a:off x="228600" y="2186464"/>
            <a:ext cx="8686800" cy="36471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0" indent="0" algn="just" fontAlgn="base">
              <a:spcBef>
                <a:spcPct val="0"/>
              </a:spcBef>
              <a:spcAft>
                <a:spcPts val="600"/>
              </a:spcAft>
              <a:buNone/>
            </a:pPr>
            <a:r>
              <a:rPr lang="vi-VN" sz="2400" dirty="0">
                <a:latin typeface="+mj-lt"/>
              </a:rPr>
              <a:t>1. Viết chương trình sử dụng hàm 7, ngắt 21h để nhận 1 ký tự từ bàn phím, dùng 1</a:t>
            </a:r>
            <a:r>
              <a:rPr lang="en-US" sz="2400" dirty="0">
                <a:latin typeface="+mj-lt"/>
              </a:rPr>
              <a:t> </a:t>
            </a:r>
            <a:r>
              <a:rPr lang="vi-VN" sz="2400" dirty="0">
                <a:latin typeface="+mj-lt"/>
              </a:rPr>
              <a:t>biến để lưu trữ ký tự nhận được (do sinh viên tự đặt tên biến), sau đó sử dụng hàm ngắt 21h để in ra màn hình ký tự nhận được đang lưu trong biến ấy. Chương</a:t>
            </a:r>
            <a:r>
              <a:rPr lang="en-US" sz="2400" dirty="0">
                <a:latin typeface="+mj-lt"/>
              </a:rPr>
              <a:t> </a:t>
            </a:r>
            <a:r>
              <a:rPr lang="vi-VN" sz="2400" dirty="0">
                <a:latin typeface="+mj-lt"/>
              </a:rPr>
              <a:t>trình phải có đủ các câu thông báo nhập và xuất.</a:t>
            </a:r>
          </a:p>
          <a:p>
            <a:pPr marL="0" lvl="0" indent="0" algn="just" fontAlgn="base">
              <a:spcBef>
                <a:spcPct val="0"/>
              </a:spcBef>
              <a:spcAft>
                <a:spcPts val="600"/>
              </a:spcAft>
              <a:buNone/>
            </a:pPr>
            <a:r>
              <a:rPr lang="vi-VN" sz="2400" dirty="0">
                <a:latin typeface="+mj-lt"/>
              </a:rPr>
              <a:t>Ví dụ: Hay go 1 phim: B</a:t>
            </a:r>
          </a:p>
          <a:p>
            <a:pPr marL="0" lvl="0" indent="0" algn="just" fontAlgn="base">
              <a:spcBef>
                <a:spcPct val="0"/>
              </a:spcBef>
              <a:spcAft>
                <a:spcPts val="600"/>
              </a:spcAft>
              <a:buNone/>
            </a:pPr>
            <a:r>
              <a:rPr lang="vi-VN" sz="2400" dirty="0">
                <a:latin typeface="+mj-lt"/>
              </a:rPr>
              <a:t>Ky tu nhan duoc la: B</a:t>
            </a:r>
            <a:endParaRPr lang="en-US" sz="2400" dirty="0">
              <a:latin typeface="+mj-lt"/>
            </a:endParaRPr>
          </a:p>
          <a:p>
            <a:pPr marL="0" lvl="0" indent="0" algn="just" fontAlgn="base">
              <a:spcBef>
                <a:spcPct val="0"/>
              </a:spcBef>
              <a:spcAft>
                <a:spcPts val="600"/>
              </a:spcAft>
              <a:buNone/>
            </a:pPr>
            <a:r>
              <a:rPr lang="vi-VN" sz="2400" dirty="0">
                <a:latin typeface="+mj-lt"/>
              </a:rPr>
              <a:t>2. Sửa lại chương trình 4.1 sao cho không cần sử dụng biến để lưu trữ ký tự mà</a:t>
            </a:r>
            <a:r>
              <a:rPr lang="en-US" sz="2400" dirty="0">
                <a:latin typeface="+mj-lt"/>
              </a:rPr>
              <a:t> </a:t>
            </a:r>
            <a:r>
              <a:rPr lang="vi-VN" sz="2400" dirty="0">
                <a:latin typeface="+mj-lt"/>
              </a:rPr>
              <a:t>kết quả chạy chương trình vẫn không thay đổi.</a:t>
            </a:r>
          </a:p>
        </p:txBody>
      </p:sp>
    </p:spTree>
    <p:extLst>
      <p:ext uri="{BB962C8B-B14F-4D97-AF65-F5344CB8AC3E}">
        <p14:creationId xmlns:p14="http://schemas.microsoft.com/office/powerpoint/2010/main" val="644710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5. </a:t>
            </a:r>
            <a:r>
              <a:rPr lang="en-US" b="1" dirty="0" err="1">
                <a:solidFill>
                  <a:srgbClr val="0070C0"/>
                </a:solidFill>
              </a:rPr>
              <a:t>Bài</a:t>
            </a:r>
            <a:r>
              <a:rPr lang="en-US" b="1" dirty="0">
                <a:solidFill>
                  <a:srgbClr val="0070C0"/>
                </a:solidFill>
              </a:rPr>
              <a:t> </a:t>
            </a:r>
            <a:r>
              <a:rPr lang="en-US" b="1" dirty="0" err="1">
                <a:solidFill>
                  <a:srgbClr val="0070C0"/>
                </a:solidFill>
              </a:rPr>
              <a:t>tập</a:t>
            </a:r>
            <a:endParaRPr lang="en-US" b="1" dirty="0">
              <a:solidFill>
                <a:srgbClr val="0070C0"/>
              </a:solidFill>
            </a:endParaRPr>
          </a:p>
        </p:txBody>
      </p:sp>
      <p:sp>
        <p:nvSpPr>
          <p:cNvPr id="4" name="Rectangle 1"/>
          <p:cNvSpPr>
            <a:spLocks noGrp="1" noChangeArrowheads="1"/>
          </p:cNvSpPr>
          <p:nvPr>
            <p:ph idx="1"/>
          </p:nvPr>
        </p:nvSpPr>
        <p:spPr bwMode="auto">
          <a:xfrm>
            <a:off x="228600" y="1676400"/>
            <a:ext cx="8686800" cy="43242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0" indent="0" algn="just" fontAlgn="base">
              <a:spcBef>
                <a:spcPct val="0"/>
              </a:spcBef>
              <a:spcAft>
                <a:spcPts val="600"/>
              </a:spcAft>
              <a:buNone/>
            </a:pPr>
            <a:r>
              <a:rPr lang="vi-VN" sz="2400" dirty="0">
                <a:latin typeface="+mj-lt"/>
              </a:rPr>
              <a:t>3. Viết chương trình nhận 1 ký tự từ bàn phím, sau đó in ra màn hình ký tự kế</a:t>
            </a:r>
            <a:r>
              <a:rPr lang="en-US" sz="2400" dirty="0">
                <a:latin typeface="+mj-lt"/>
              </a:rPr>
              <a:t> </a:t>
            </a:r>
            <a:r>
              <a:rPr lang="vi-VN" sz="2400" dirty="0">
                <a:latin typeface="+mj-lt"/>
              </a:rPr>
              <a:t>trước và kế sau của ký tự vừa nhập</a:t>
            </a:r>
            <a:endParaRPr lang="en-US" sz="2400" dirty="0">
              <a:latin typeface="+mj-lt"/>
            </a:endParaRPr>
          </a:p>
          <a:p>
            <a:pPr marL="0" lvl="0" indent="0" algn="just" fontAlgn="base">
              <a:spcBef>
                <a:spcPct val="0"/>
              </a:spcBef>
              <a:spcAft>
                <a:spcPts val="600"/>
              </a:spcAft>
              <a:buNone/>
            </a:pPr>
            <a:r>
              <a:rPr lang="vi-VN" sz="2400" dirty="0">
                <a:latin typeface="+mj-lt"/>
              </a:rPr>
              <a:t>Ví dụ: Hay go 1 phim: B</a:t>
            </a:r>
          </a:p>
          <a:p>
            <a:pPr marL="0" lvl="0" indent="0" algn="just" fontAlgn="base">
              <a:spcBef>
                <a:spcPct val="0"/>
              </a:spcBef>
              <a:spcAft>
                <a:spcPts val="600"/>
              </a:spcAft>
              <a:buNone/>
            </a:pPr>
            <a:r>
              <a:rPr lang="vi-VN" sz="2400" dirty="0">
                <a:latin typeface="+mj-lt"/>
              </a:rPr>
              <a:t>Ky tu ke truoc : A</a:t>
            </a:r>
          </a:p>
          <a:p>
            <a:pPr marL="0" lvl="0" indent="0" algn="just" fontAlgn="base">
              <a:spcBef>
                <a:spcPct val="0"/>
              </a:spcBef>
              <a:spcAft>
                <a:spcPts val="600"/>
              </a:spcAft>
              <a:buNone/>
            </a:pPr>
            <a:r>
              <a:rPr lang="vi-VN" sz="2400" dirty="0">
                <a:latin typeface="+mj-lt"/>
              </a:rPr>
              <a:t>Ky tu ke sau : C</a:t>
            </a:r>
          </a:p>
          <a:p>
            <a:pPr marL="0" lvl="0" indent="0" algn="just" fontAlgn="base">
              <a:spcBef>
                <a:spcPct val="0"/>
              </a:spcBef>
              <a:spcAft>
                <a:spcPts val="600"/>
              </a:spcAft>
              <a:buNone/>
            </a:pPr>
            <a:r>
              <a:rPr lang="vi-VN" sz="2400" dirty="0">
                <a:latin typeface="+mj-lt"/>
              </a:rPr>
              <a:t>4. Viết chương trình cho phép nhập từ bàn phím tên của 1 người, sao đó in ra màn</a:t>
            </a:r>
            <a:r>
              <a:rPr lang="en-US" sz="2400" dirty="0">
                <a:latin typeface="+mj-lt"/>
              </a:rPr>
              <a:t> </a:t>
            </a:r>
            <a:r>
              <a:rPr lang="vi-VN" sz="2400" dirty="0">
                <a:latin typeface="+mj-lt"/>
              </a:rPr>
              <a:t>hình chuỗi có dạng như sau:</a:t>
            </a:r>
          </a:p>
          <a:p>
            <a:pPr marL="0" lvl="0" indent="0" algn="just" fontAlgn="base">
              <a:spcBef>
                <a:spcPct val="0"/>
              </a:spcBef>
              <a:spcAft>
                <a:spcPts val="600"/>
              </a:spcAft>
              <a:buNone/>
            </a:pPr>
            <a:r>
              <a:rPr lang="vi-VN" sz="2400" dirty="0">
                <a:latin typeface="+mj-lt"/>
              </a:rPr>
              <a:t>Xin chao &lt;tên_đã_nhập&gt;</a:t>
            </a:r>
          </a:p>
          <a:p>
            <a:pPr marL="0" lvl="0" indent="0" algn="just" fontAlgn="base">
              <a:spcBef>
                <a:spcPct val="0"/>
              </a:spcBef>
              <a:spcAft>
                <a:spcPts val="600"/>
              </a:spcAft>
              <a:buNone/>
            </a:pPr>
            <a:r>
              <a:rPr lang="vi-VN" sz="2400" dirty="0">
                <a:latin typeface="+mj-lt"/>
              </a:rPr>
              <a:t>Ví dụ: Khi chạy chương trình, nhập vào là: </a:t>
            </a:r>
            <a:r>
              <a:rPr lang="en-US" sz="2400" dirty="0">
                <a:latin typeface="+mj-lt"/>
              </a:rPr>
              <a:t>SV HVKTMM</a:t>
            </a:r>
            <a:endParaRPr lang="vi-VN" sz="2400" dirty="0">
              <a:latin typeface="+mj-lt"/>
            </a:endParaRPr>
          </a:p>
          <a:p>
            <a:pPr marL="0" lvl="0" indent="0" algn="just" fontAlgn="base">
              <a:spcBef>
                <a:spcPct val="0"/>
              </a:spcBef>
              <a:spcAft>
                <a:spcPts val="600"/>
              </a:spcAft>
              <a:buNone/>
            </a:pPr>
            <a:r>
              <a:rPr lang="vi-VN" sz="2400" dirty="0">
                <a:latin typeface="+mj-lt"/>
              </a:rPr>
              <a:t>Chuỗi in ra màn hình sẽ là: Xin chao </a:t>
            </a:r>
            <a:r>
              <a:rPr lang="en-US" sz="2400" dirty="0"/>
              <a:t>SV HVKTMM</a:t>
            </a:r>
            <a:endParaRPr lang="vi-VN" sz="2400" dirty="0"/>
          </a:p>
        </p:txBody>
      </p:sp>
    </p:spTree>
    <p:extLst>
      <p:ext uri="{BB962C8B-B14F-4D97-AF65-F5344CB8AC3E}">
        <p14:creationId xmlns:p14="http://schemas.microsoft.com/office/powerpoint/2010/main" val="190218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305800" cy="609600"/>
          </a:xfrm>
        </p:spPr>
        <p:txBody>
          <a:bodyPr>
            <a:noAutofit/>
          </a:bodyPr>
          <a:lstStyle/>
          <a:p>
            <a:r>
              <a:rPr lang="en-US" sz="3200" b="1" dirty="0">
                <a:solidFill>
                  <a:srgbClr val="2006BA"/>
                </a:solidFill>
                <a:latin typeface="Times New Roman" pitchFamily="18" charset="0"/>
                <a:cs typeface="Times New Roman" pitchFamily="18" charset="0"/>
              </a:rPr>
              <a:t>NHẬP XUẤT KÝ TỰ</a:t>
            </a:r>
          </a:p>
        </p:txBody>
      </p:sp>
      <p:sp>
        <p:nvSpPr>
          <p:cNvPr id="3" name="Title 1"/>
          <p:cNvSpPr txBox="1">
            <a:spLocks/>
          </p:cNvSpPr>
          <p:nvPr/>
        </p:nvSpPr>
        <p:spPr>
          <a:xfrm>
            <a:off x="1447800" y="141027"/>
            <a:ext cx="7467600" cy="10019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FF0000"/>
                </a:solidFill>
                <a:latin typeface="Arial" pitchFamily="34" charset="0"/>
                <a:cs typeface="Arial" pitchFamily="34" charset="0"/>
              </a:rPr>
              <a:t>NỘI DUNG 2</a:t>
            </a:r>
          </a:p>
        </p:txBody>
      </p:sp>
      <p:sp>
        <p:nvSpPr>
          <p:cNvPr id="4" name="Rectangle 3"/>
          <p:cNvSpPr/>
          <p:nvPr/>
        </p:nvSpPr>
        <p:spPr>
          <a:xfrm>
            <a:off x="457200" y="2286000"/>
            <a:ext cx="8229600" cy="3693319"/>
          </a:xfrm>
          <a:prstGeom prst="rect">
            <a:avLst/>
          </a:prstGeom>
        </p:spPr>
        <p:txBody>
          <a:bodyPr wrap="square">
            <a:spAutoFit/>
          </a:bodyPr>
          <a:lstStyle/>
          <a:p>
            <a:r>
              <a:rPr lang="vi-VN" sz="2400" b="1" dirty="0">
                <a:latin typeface="+mj-lt"/>
              </a:rPr>
              <a:t>MỤC TIÊU</a:t>
            </a:r>
            <a:br>
              <a:rPr lang="vi-VN" sz="2400" dirty="0">
                <a:latin typeface="+mj-lt"/>
              </a:rPr>
            </a:br>
            <a:r>
              <a:rPr lang="vi-VN" sz="2400" dirty="0">
                <a:latin typeface="+mj-lt"/>
              </a:rPr>
              <a:t>- Sử dụng được các ngắt mềm để viết được chương trình: in ký tự - chuỗi ký tự</a:t>
            </a:r>
            <a:r>
              <a:rPr lang="en-US" sz="2400" dirty="0">
                <a:latin typeface="+mj-lt"/>
              </a:rPr>
              <a:t> </a:t>
            </a:r>
            <a:r>
              <a:rPr lang="vi-VN" sz="2400" dirty="0">
                <a:latin typeface="+mj-lt"/>
              </a:rPr>
              <a:t>lên màn hình và nhập ký tự - chuỗi ký tự từ bàn phím.</a:t>
            </a:r>
            <a:br>
              <a:rPr lang="vi-VN" sz="2400" dirty="0">
                <a:latin typeface="+mj-lt"/>
              </a:rPr>
            </a:br>
            <a:r>
              <a:rPr lang="vi-VN" sz="2400" dirty="0">
                <a:latin typeface="+mj-lt"/>
              </a:rPr>
              <a:t>- Hiểu được cách quản lý ký tự và ký số trong Hợp ngữ.</a:t>
            </a:r>
            <a:br>
              <a:rPr lang="vi-VN" sz="2400" dirty="0">
                <a:latin typeface="+mj-lt"/>
              </a:rPr>
            </a:br>
            <a:r>
              <a:rPr lang="vi-VN" sz="2400" b="1" dirty="0">
                <a:latin typeface="+mj-lt"/>
              </a:rPr>
              <a:t>KIẾN THỨC CẦN CHUẨN BỊ</a:t>
            </a:r>
            <a:br>
              <a:rPr lang="vi-VN" sz="2400" dirty="0">
                <a:latin typeface="+mj-lt"/>
              </a:rPr>
            </a:br>
            <a:r>
              <a:rPr lang="vi-VN" sz="2400" dirty="0">
                <a:latin typeface="+mj-lt"/>
              </a:rPr>
              <a:t>- Kết quả </a:t>
            </a:r>
            <a:r>
              <a:rPr lang="en-US" sz="2400" dirty="0" err="1">
                <a:latin typeface="+mj-lt"/>
              </a:rPr>
              <a:t>nội</a:t>
            </a:r>
            <a:r>
              <a:rPr lang="en-US" sz="2400" dirty="0">
                <a:latin typeface="+mj-lt"/>
              </a:rPr>
              <a:t> dung </a:t>
            </a:r>
            <a:r>
              <a:rPr lang="vi-VN" sz="2400" dirty="0">
                <a:latin typeface="+mj-lt"/>
              </a:rPr>
              <a:t>1.</a:t>
            </a:r>
            <a:br>
              <a:rPr lang="vi-VN" sz="2400" dirty="0">
                <a:latin typeface="+mj-lt"/>
              </a:rPr>
            </a:br>
            <a:r>
              <a:rPr lang="vi-VN" sz="2400" dirty="0">
                <a:latin typeface="+mj-lt"/>
              </a:rPr>
              <a:t>- Các hàm 01h, 02h, 06h, 07h, 08h, 09h, 0Ah của ngắt 21h.</a:t>
            </a:r>
            <a:br>
              <a:rPr lang="vi-VN" sz="2400" dirty="0">
                <a:latin typeface="+mj-lt"/>
              </a:rPr>
            </a:br>
            <a:r>
              <a:rPr lang="vi-VN" sz="2400" dirty="0">
                <a:latin typeface="+mj-lt"/>
              </a:rPr>
              <a:t>- Bảng mã ASCII. </a:t>
            </a:r>
            <a:br>
              <a:rPr lang="vi-VN" dirty="0">
                <a:latin typeface="+mj-lt"/>
              </a:rPr>
            </a:br>
            <a:endParaRPr lang="en-US" dirty="0">
              <a:latin typeface="+mj-lt"/>
            </a:endParaRPr>
          </a:p>
        </p:txBody>
      </p:sp>
    </p:spTree>
    <p:extLst>
      <p:ext uri="{BB962C8B-B14F-4D97-AF65-F5344CB8AC3E}">
        <p14:creationId xmlns:p14="http://schemas.microsoft.com/office/powerpoint/2010/main" val="86592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1. In </a:t>
            </a:r>
            <a:r>
              <a:rPr lang="en-US" b="1" dirty="0" err="1">
                <a:solidFill>
                  <a:srgbClr val="0070C0"/>
                </a:solidFill>
              </a:rPr>
              <a:t>ký</a:t>
            </a:r>
            <a:r>
              <a:rPr lang="en-US" b="1" dirty="0">
                <a:solidFill>
                  <a:srgbClr val="0070C0"/>
                </a:solidFill>
              </a:rPr>
              <a:t> </a:t>
            </a:r>
            <a:r>
              <a:rPr lang="en-US" b="1" dirty="0" err="1">
                <a:solidFill>
                  <a:srgbClr val="0070C0"/>
                </a:solidFill>
              </a:rPr>
              <a:t>tự</a:t>
            </a:r>
            <a:r>
              <a:rPr lang="en-US" b="1" dirty="0">
                <a:solidFill>
                  <a:srgbClr val="0070C0"/>
                </a:solidFill>
              </a:rPr>
              <a:t> </a:t>
            </a:r>
            <a:r>
              <a:rPr lang="en-US" b="1" dirty="0" err="1">
                <a:solidFill>
                  <a:srgbClr val="0070C0"/>
                </a:solidFill>
              </a:rPr>
              <a:t>ra</a:t>
            </a:r>
            <a:r>
              <a:rPr lang="en-US" b="1" dirty="0">
                <a:solidFill>
                  <a:srgbClr val="0070C0"/>
                </a:solidFill>
              </a:rPr>
              <a:t> </a:t>
            </a:r>
            <a:r>
              <a:rPr lang="en-US" b="1" dirty="0" err="1">
                <a:solidFill>
                  <a:srgbClr val="0070C0"/>
                </a:solidFill>
              </a:rPr>
              <a:t>màn</a:t>
            </a:r>
            <a:r>
              <a:rPr lang="en-US" b="1" dirty="0">
                <a:solidFill>
                  <a:srgbClr val="0070C0"/>
                </a:solidFill>
              </a:rPr>
              <a:t> </a:t>
            </a:r>
            <a:r>
              <a:rPr lang="en-US" b="1" dirty="0" err="1">
                <a:solidFill>
                  <a:srgbClr val="0070C0"/>
                </a:solidFill>
              </a:rPr>
              <a:t>hình</a:t>
            </a:r>
            <a:endParaRPr lang="en-US" b="1" dirty="0">
              <a:solidFill>
                <a:srgbClr val="0070C0"/>
              </a:solidFill>
            </a:endParaRPr>
          </a:p>
        </p:txBody>
      </p:sp>
      <p:sp>
        <p:nvSpPr>
          <p:cNvPr id="4" name="Rectangle 1"/>
          <p:cNvSpPr>
            <a:spLocks noGrp="1" noChangeArrowheads="1"/>
          </p:cNvSpPr>
          <p:nvPr>
            <p:ph idx="1"/>
          </p:nvPr>
        </p:nvSpPr>
        <p:spPr bwMode="auto">
          <a:xfrm>
            <a:off x="304800" y="1600200"/>
            <a:ext cx="86868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0" indent="0" algn="just" fontAlgn="base">
              <a:spcBef>
                <a:spcPct val="0"/>
              </a:spcBef>
              <a:spcAft>
                <a:spcPts val="600"/>
              </a:spcAft>
              <a:buNone/>
            </a:pPr>
            <a:r>
              <a:rPr lang="vi-VN" sz="2000" dirty="0">
                <a:latin typeface="Arial" pitchFamily="34" charset="0"/>
                <a:ea typeface="Times New Roman" pitchFamily="18" charset="0"/>
                <a:cs typeface="Arial" pitchFamily="34" charset="0"/>
              </a:rPr>
              <a:t>Chương trình sử dụng hàm 2, ngắt 21h để in ký tự B ra màn hình được viết như</a:t>
            </a:r>
            <a:r>
              <a:rPr lang="en-US" sz="2000" dirty="0">
                <a:latin typeface="Arial" pitchFamily="34" charset="0"/>
                <a:ea typeface="Times New Roman" pitchFamily="18" charset="0"/>
                <a:cs typeface="Arial" pitchFamily="34" charset="0"/>
              </a:rPr>
              <a:t> </a:t>
            </a:r>
            <a:r>
              <a:rPr lang="vi-VN" sz="2000" dirty="0">
                <a:latin typeface="Arial" pitchFamily="34" charset="0"/>
                <a:ea typeface="Times New Roman" pitchFamily="18" charset="0"/>
                <a:cs typeface="Arial" pitchFamily="34" charset="0"/>
              </a:rPr>
              <a:t>sau. Hãy soạn thảo lưu lại thành tập tin nguồn có tên là BAI_2A.ASM.</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381000" y="2667000"/>
            <a:ext cx="6019800" cy="3539430"/>
          </a:xfrm>
          <a:prstGeom prst="rect">
            <a:avLst/>
          </a:prstGeom>
        </p:spPr>
        <p:txBody>
          <a:bodyPr wrap="square">
            <a:spAutoFit/>
          </a:bodyPr>
          <a:lstStyle/>
          <a:p>
            <a:r>
              <a:rPr lang="vi-VN" sz="2000" dirty="0">
                <a:solidFill>
                  <a:srgbClr val="0000FF"/>
                </a:solidFill>
                <a:latin typeface="+mj-lt"/>
              </a:rPr>
              <a:t>CSEG SEGMENT</a:t>
            </a:r>
          </a:p>
          <a:p>
            <a:r>
              <a:rPr lang="vi-VN" sz="2000" dirty="0">
                <a:solidFill>
                  <a:srgbClr val="0000FF"/>
                </a:solidFill>
                <a:latin typeface="+mj-lt"/>
              </a:rPr>
              <a:t>ASSUME CS: CSEG</a:t>
            </a:r>
          </a:p>
          <a:p>
            <a:r>
              <a:rPr lang="vi-VN" sz="2000" dirty="0">
                <a:solidFill>
                  <a:srgbClr val="0000FF"/>
                </a:solidFill>
                <a:latin typeface="+mj-lt"/>
              </a:rPr>
              <a:t>start: mov ah, 02h ; Hàm 2, in 1 ký tự ra màn hình</a:t>
            </a:r>
          </a:p>
          <a:p>
            <a:r>
              <a:rPr lang="vi-VN" sz="2000" dirty="0">
                <a:solidFill>
                  <a:srgbClr val="0000FF"/>
                </a:solidFill>
                <a:latin typeface="+mj-lt"/>
              </a:rPr>
              <a:t>mov dl, ‘B’ ; DL chứa ký tự cần in</a:t>
            </a:r>
          </a:p>
          <a:p>
            <a:r>
              <a:rPr lang="vi-VN" sz="2000" dirty="0">
                <a:solidFill>
                  <a:srgbClr val="0000FF"/>
                </a:solidFill>
                <a:latin typeface="+mj-lt"/>
              </a:rPr>
              <a:t>int 21h ; gọi ngắt để thực hiện hàm</a:t>
            </a:r>
          </a:p>
          <a:p>
            <a:r>
              <a:rPr lang="vi-VN" sz="2000" dirty="0">
                <a:solidFill>
                  <a:srgbClr val="0000FF"/>
                </a:solidFill>
                <a:latin typeface="+mj-lt"/>
              </a:rPr>
              <a:t>mov ah, 08h ; Hàm 08h, ngắt 21h</a:t>
            </a:r>
          </a:p>
          <a:p>
            <a:r>
              <a:rPr lang="vi-VN" sz="2000" dirty="0">
                <a:solidFill>
                  <a:srgbClr val="0000FF"/>
                </a:solidFill>
                <a:latin typeface="+mj-lt"/>
              </a:rPr>
              <a:t>int 21h</a:t>
            </a:r>
          </a:p>
          <a:p>
            <a:r>
              <a:rPr lang="vi-VN" sz="2000" dirty="0">
                <a:solidFill>
                  <a:srgbClr val="0000FF"/>
                </a:solidFill>
                <a:latin typeface="+mj-lt"/>
              </a:rPr>
              <a:t>mov ah, 4Ch ; Thoát khỏi chương trình</a:t>
            </a:r>
          </a:p>
          <a:p>
            <a:r>
              <a:rPr lang="vi-VN" sz="2000" dirty="0">
                <a:solidFill>
                  <a:srgbClr val="0000FF"/>
                </a:solidFill>
                <a:latin typeface="+mj-lt"/>
              </a:rPr>
              <a:t>int 21h</a:t>
            </a:r>
          </a:p>
          <a:p>
            <a:r>
              <a:rPr lang="vi-VN" sz="2000" dirty="0">
                <a:solidFill>
                  <a:srgbClr val="0000FF"/>
                </a:solidFill>
                <a:latin typeface="+mj-lt"/>
              </a:rPr>
              <a:t>CSEG ENDS</a:t>
            </a:r>
          </a:p>
          <a:p>
            <a:r>
              <a:rPr lang="vi-VN" sz="2000" dirty="0">
                <a:solidFill>
                  <a:srgbClr val="0000FF"/>
                </a:solidFill>
                <a:latin typeface="+mj-lt"/>
              </a:rPr>
              <a:t>END start</a:t>
            </a:r>
            <a:endParaRPr lang="en-US" sz="2000" dirty="0">
              <a:solidFill>
                <a:srgbClr val="0000FF"/>
              </a:solidFill>
              <a:latin typeface="+mj-lt"/>
            </a:endParaRPr>
          </a:p>
        </p:txBody>
      </p:sp>
    </p:spTree>
    <p:extLst>
      <p:ext uri="{BB962C8B-B14F-4D97-AF65-F5344CB8AC3E}">
        <p14:creationId xmlns:p14="http://schemas.microsoft.com/office/powerpoint/2010/main" val="328357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1. In </a:t>
            </a:r>
            <a:r>
              <a:rPr lang="en-US" b="1" dirty="0" err="1">
                <a:solidFill>
                  <a:srgbClr val="0070C0"/>
                </a:solidFill>
              </a:rPr>
              <a:t>ký</a:t>
            </a:r>
            <a:r>
              <a:rPr lang="en-US" b="1" dirty="0">
                <a:solidFill>
                  <a:srgbClr val="0070C0"/>
                </a:solidFill>
              </a:rPr>
              <a:t> </a:t>
            </a:r>
            <a:r>
              <a:rPr lang="en-US" b="1" dirty="0" err="1">
                <a:solidFill>
                  <a:srgbClr val="0070C0"/>
                </a:solidFill>
              </a:rPr>
              <a:t>tự</a:t>
            </a:r>
            <a:r>
              <a:rPr lang="en-US" b="1" dirty="0">
                <a:solidFill>
                  <a:srgbClr val="0070C0"/>
                </a:solidFill>
              </a:rPr>
              <a:t> </a:t>
            </a:r>
            <a:r>
              <a:rPr lang="en-US" b="1" dirty="0" err="1">
                <a:solidFill>
                  <a:srgbClr val="0070C0"/>
                </a:solidFill>
              </a:rPr>
              <a:t>ra</a:t>
            </a:r>
            <a:r>
              <a:rPr lang="en-US" b="1" dirty="0">
                <a:solidFill>
                  <a:srgbClr val="0070C0"/>
                </a:solidFill>
              </a:rPr>
              <a:t> </a:t>
            </a:r>
            <a:r>
              <a:rPr lang="en-US" b="1" dirty="0" err="1">
                <a:solidFill>
                  <a:srgbClr val="0070C0"/>
                </a:solidFill>
              </a:rPr>
              <a:t>màn</a:t>
            </a:r>
            <a:r>
              <a:rPr lang="en-US" b="1" dirty="0">
                <a:solidFill>
                  <a:srgbClr val="0070C0"/>
                </a:solidFill>
              </a:rPr>
              <a:t> </a:t>
            </a:r>
            <a:r>
              <a:rPr lang="en-US" b="1" dirty="0" err="1">
                <a:solidFill>
                  <a:srgbClr val="0070C0"/>
                </a:solidFill>
              </a:rPr>
              <a:t>hình</a:t>
            </a:r>
            <a:endParaRPr lang="en-US" b="1" dirty="0">
              <a:solidFill>
                <a:srgbClr val="0070C0"/>
              </a:solidFill>
            </a:endParaRPr>
          </a:p>
        </p:txBody>
      </p:sp>
      <p:sp>
        <p:nvSpPr>
          <p:cNvPr id="4" name="Rectangle 1"/>
          <p:cNvSpPr>
            <a:spLocks noGrp="1" noChangeArrowheads="1"/>
          </p:cNvSpPr>
          <p:nvPr>
            <p:ph idx="1"/>
          </p:nvPr>
        </p:nvSpPr>
        <p:spPr bwMode="auto">
          <a:xfrm>
            <a:off x="304800" y="1600200"/>
            <a:ext cx="86868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0" indent="0" algn="just" fontAlgn="base">
              <a:spcBef>
                <a:spcPct val="0"/>
              </a:spcBef>
              <a:spcAft>
                <a:spcPts val="600"/>
              </a:spcAft>
              <a:buNone/>
            </a:pPr>
            <a:r>
              <a:rPr lang="vi-VN" sz="2000" dirty="0">
                <a:latin typeface="Arial" pitchFamily="34" charset="0"/>
                <a:ea typeface="Times New Roman" pitchFamily="18" charset="0"/>
                <a:cs typeface="Arial" pitchFamily="34" charset="0"/>
              </a:rPr>
              <a:t>Chương trình sử dụng hàm 2, ngắt 21h để in ký tự B ra màn hình được viết như</a:t>
            </a:r>
            <a:r>
              <a:rPr lang="en-US" sz="2000" dirty="0">
                <a:latin typeface="Arial" pitchFamily="34" charset="0"/>
                <a:ea typeface="Times New Roman" pitchFamily="18" charset="0"/>
                <a:cs typeface="Arial" pitchFamily="34" charset="0"/>
              </a:rPr>
              <a:t> </a:t>
            </a:r>
            <a:r>
              <a:rPr lang="vi-VN" sz="2000" dirty="0">
                <a:latin typeface="Arial" pitchFamily="34" charset="0"/>
                <a:ea typeface="Times New Roman" pitchFamily="18" charset="0"/>
                <a:cs typeface="Arial" pitchFamily="34" charset="0"/>
              </a:rPr>
              <a:t>sau. Hãy soạn thảo lưu lại thành tập tin nguồn có tên là BAI_2A.ASM.</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457200" y="2362200"/>
            <a:ext cx="7315200" cy="4524315"/>
          </a:xfrm>
          <a:prstGeom prst="rect">
            <a:avLst/>
          </a:prstGeom>
        </p:spPr>
        <p:txBody>
          <a:bodyPr wrap="square">
            <a:spAutoFit/>
          </a:bodyPr>
          <a:lstStyle/>
          <a:p>
            <a:r>
              <a:rPr lang="vi-VN" dirty="0">
                <a:solidFill>
                  <a:srgbClr val="0000FF"/>
                </a:solidFill>
              </a:rPr>
              <a:t>DSEG SEGMENT</a:t>
            </a:r>
          </a:p>
          <a:p>
            <a:r>
              <a:rPr lang="vi-VN" dirty="0">
                <a:solidFill>
                  <a:srgbClr val="0000FF"/>
                </a:solidFill>
              </a:rPr>
              <a:t>chuoi DB ‘Chao sinh vien nganh Cong Nghe Thong Tin.$’</a:t>
            </a:r>
          </a:p>
          <a:p>
            <a:r>
              <a:rPr lang="vi-VN" dirty="0">
                <a:solidFill>
                  <a:srgbClr val="0000FF"/>
                </a:solidFill>
              </a:rPr>
              <a:t>DSEG ENDS</a:t>
            </a:r>
          </a:p>
          <a:p>
            <a:r>
              <a:rPr lang="vi-VN" dirty="0">
                <a:solidFill>
                  <a:srgbClr val="0000FF"/>
                </a:solidFill>
              </a:rPr>
              <a:t>CSEG SEGMENT</a:t>
            </a:r>
          </a:p>
          <a:p>
            <a:r>
              <a:rPr lang="vi-VN" dirty="0">
                <a:solidFill>
                  <a:srgbClr val="0000FF"/>
                </a:solidFill>
              </a:rPr>
              <a:t>ASSUME CS: CSEG, DS: DSEG</a:t>
            </a:r>
          </a:p>
          <a:p>
            <a:r>
              <a:rPr lang="vi-VN" dirty="0">
                <a:solidFill>
                  <a:srgbClr val="0000FF"/>
                </a:solidFill>
              </a:rPr>
              <a:t>start: mov ax, DSEG</a:t>
            </a:r>
          </a:p>
          <a:p>
            <a:r>
              <a:rPr lang="vi-VN" dirty="0">
                <a:solidFill>
                  <a:srgbClr val="0000FF"/>
                </a:solidFill>
              </a:rPr>
              <a:t>mov ds, ax</a:t>
            </a:r>
          </a:p>
          <a:p>
            <a:r>
              <a:rPr lang="vi-VN" dirty="0">
                <a:solidFill>
                  <a:srgbClr val="0000FF"/>
                </a:solidFill>
              </a:rPr>
              <a:t>mov ah, 09h ; Hàm 9, in chuỗi ký tự ra màn hình</a:t>
            </a:r>
          </a:p>
          <a:p>
            <a:r>
              <a:rPr lang="vi-VN" dirty="0">
                <a:solidFill>
                  <a:srgbClr val="0000FF"/>
                </a:solidFill>
              </a:rPr>
              <a:t>lea dx, chuoi ; dl chứa ký tự cần in</a:t>
            </a:r>
          </a:p>
          <a:p>
            <a:r>
              <a:rPr lang="vi-VN" dirty="0">
                <a:solidFill>
                  <a:srgbClr val="0000FF"/>
                </a:solidFill>
              </a:rPr>
              <a:t>int 21h ; gọi ngắt thực hiện</a:t>
            </a:r>
          </a:p>
          <a:p>
            <a:r>
              <a:rPr lang="vi-VN" dirty="0">
                <a:solidFill>
                  <a:srgbClr val="0000FF"/>
                </a:solidFill>
              </a:rPr>
              <a:t>mov ah, 08h</a:t>
            </a:r>
          </a:p>
          <a:p>
            <a:r>
              <a:rPr lang="vi-VN" dirty="0">
                <a:solidFill>
                  <a:srgbClr val="0000FF"/>
                </a:solidFill>
              </a:rPr>
              <a:t>int 21h</a:t>
            </a:r>
          </a:p>
          <a:p>
            <a:r>
              <a:rPr lang="vi-VN" dirty="0">
                <a:solidFill>
                  <a:srgbClr val="0000FF"/>
                </a:solidFill>
              </a:rPr>
              <a:t>mov ah, 4Ch ; thoát khỏi chương trình</a:t>
            </a:r>
          </a:p>
          <a:p>
            <a:r>
              <a:rPr lang="vi-VN" dirty="0">
                <a:solidFill>
                  <a:srgbClr val="0000FF"/>
                </a:solidFill>
              </a:rPr>
              <a:t>int 21h</a:t>
            </a:r>
          </a:p>
          <a:p>
            <a:r>
              <a:rPr lang="vi-VN" dirty="0">
                <a:solidFill>
                  <a:srgbClr val="0000FF"/>
                </a:solidFill>
              </a:rPr>
              <a:t>CSEG ENDS</a:t>
            </a:r>
          </a:p>
          <a:p>
            <a:r>
              <a:rPr lang="vi-VN" dirty="0">
                <a:solidFill>
                  <a:srgbClr val="0000FF"/>
                </a:solidFill>
              </a:rPr>
              <a:t>END start</a:t>
            </a:r>
            <a:endParaRPr lang="en-US" dirty="0">
              <a:solidFill>
                <a:srgbClr val="0000FF"/>
              </a:solidFill>
            </a:endParaRPr>
          </a:p>
        </p:txBody>
      </p:sp>
    </p:spTree>
    <p:extLst>
      <p:ext uri="{BB962C8B-B14F-4D97-AF65-F5344CB8AC3E}">
        <p14:creationId xmlns:p14="http://schemas.microsoft.com/office/powerpoint/2010/main" val="427061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1. In </a:t>
            </a:r>
            <a:r>
              <a:rPr lang="en-US" b="1" dirty="0" err="1">
                <a:solidFill>
                  <a:srgbClr val="0070C0"/>
                </a:solidFill>
              </a:rPr>
              <a:t>ký</a:t>
            </a:r>
            <a:r>
              <a:rPr lang="en-US" b="1" dirty="0">
                <a:solidFill>
                  <a:srgbClr val="0070C0"/>
                </a:solidFill>
              </a:rPr>
              <a:t> </a:t>
            </a:r>
            <a:r>
              <a:rPr lang="en-US" b="1" dirty="0" err="1">
                <a:solidFill>
                  <a:srgbClr val="0070C0"/>
                </a:solidFill>
              </a:rPr>
              <a:t>tự</a:t>
            </a:r>
            <a:r>
              <a:rPr lang="en-US" b="1" dirty="0">
                <a:solidFill>
                  <a:srgbClr val="0070C0"/>
                </a:solidFill>
              </a:rPr>
              <a:t> </a:t>
            </a:r>
            <a:r>
              <a:rPr lang="en-US" b="1" dirty="0" err="1">
                <a:solidFill>
                  <a:srgbClr val="0070C0"/>
                </a:solidFill>
              </a:rPr>
              <a:t>ra</a:t>
            </a:r>
            <a:r>
              <a:rPr lang="en-US" b="1" dirty="0">
                <a:solidFill>
                  <a:srgbClr val="0070C0"/>
                </a:solidFill>
              </a:rPr>
              <a:t> </a:t>
            </a:r>
            <a:r>
              <a:rPr lang="en-US" b="1" dirty="0" err="1">
                <a:solidFill>
                  <a:srgbClr val="0070C0"/>
                </a:solidFill>
              </a:rPr>
              <a:t>màn</a:t>
            </a:r>
            <a:r>
              <a:rPr lang="en-US" b="1" dirty="0">
                <a:solidFill>
                  <a:srgbClr val="0070C0"/>
                </a:solidFill>
              </a:rPr>
              <a:t> </a:t>
            </a:r>
            <a:r>
              <a:rPr lang="en-US" b="1" dirty="0" err="1">
                <a:solidFill>
                  <a:srgbClr val="0070C0"/>
                </a:solidFill>
              </a:rPr>
              <a:t>hình</a:t>
            </a:r>
            <a:endParaRPr lang="en-US" b="1" dirty="0">
              <a:solidFill>
                <a:srgbClr val="0070C0"/>
              </a:solidFill>
            </a:endParaRPr>
          </a:p>
        </p:txBody>
      </p:sp>
      <p:sp>
        <p:nvSpPr>
          <p:cNvPr id="4" name="Rectangle 1"/>
          <p:cNvSpPr>
            <a:spLocks noGrp="1" noChangeArrowheads="1"/>
          </p:cNvSpPr>
          <p:nvPr>
            <p:ph idx="1"/>
          </p:nvPr>
        </p:nvSpPr>
        <p:spPr bwMode="auto">
          <a:xfrm>
            <a:off x="152400" y="1676400"/>
            <a:ext cx="8686800" cy="49090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ts val="600"/>
              </a:spcAft>
              <a:buFontTx/>
              <a:buChar char="-"/>
            </a:pPr>
            <a:r>
              <a:rPr lang="vi-VN" sz="2400" dirty="0">
                <a:latin typeface="+mj-lt"/>
              </a:rPr>
              <a:t>Dịch sửa lỗi (nếu có) và chạy chương trình để xem kết quả in ra màn</a:t>
            </a:r>
            <a:r>
              <a:rPr lang="en-US" sz="2400" dirty="0">
                <a:latin typeface="+mj-lt"/>
              </a:rPr>
              <a:t> </a:t>
            </a:r>
            <a:r>
              <a:rPr lang="vi-VN" sz="2400" dirty="0">
                <a:latin typeface="+mj-lt"/>
              </a:rPr>
              <a:t>hình.</a:t>
            </a:r>
            <a:endParaRPr lang="en-US" sz="2400" dirty="0">
              <a:latin typeface="+mj-lt"/>
            </a:endParaRPr>
          </a:p>
          <a:p>
            <a:pPr lvl="0" algn="just" fontAlgn="base">
              <a:spcBef>
                <a:spcPct val="0"/>
              </a:spcBef>
              <a:spcAft>
                <a:spcPts val="600"/>
              </a:spcAft>
              <a:buFontTx/>
              <a:buChar char="-"/>
            </a:pPr>
            <a:r>
              <a:rPr lang="vi-VN" sz="2400" dirty="0">
                <a:latin typeface="+mj-lt"/>
              </a:rPr>
              <a:t>Các dòng lệnh nào thực hiện chức năng in ký tự </a:t>
            </a:r>
            <a:r>
              <a:rPr lang="vi-VN" sz="2400" b="1" dirty="0">
                <a:latin typeface="+mj-lt"/>
              </a:rPr>
              <a:t>‘B’ </a:t>
            </a:r>
            <a:r>
              <a:rPr lang="vi-VN" sz="2400" dirty="0">
                <a:latin typeface="+mj-lt"/>
              </a:rPr>
              <a:t>ra màn hình? Các</a:t>
            </a:r>
            <a:r>
              <a:rPr lang="en-US" sz="2400" dirty="0">
                <a:latin typeface="+mj-lt"/>
              </a:rPr>
              <a:t> </a:t>
            </a:r>
            <a:r>
              <a:rPr lang="vi-VN" sz="2400" dirty="0">
                <a:latin typeface="+mj-lt"/>
              </a:rPr>
              <a:t>dòng</a:t>
            </a:r>
            <a:r>
              <a:rPr lang="en-US" sz="2400" dirty="0">
                <a:latin typeface="+mj-lt"/>
              </a:rPr>
              <a:t> </a:t>
            </a:r>
            <a:r>
              <a:rPr lang="vi-VN" sz="2400" dirty="0">
                <a:latin typeface="+mj-lt"/>
              </a:rPr>
              <a:t>lệnh khác dùng làm gì?</a:t>
            </a:r>
            <a:endParaRPr lang="en-US" sz="2400" dirty="0">
              <a:latin typeface="+mj-lt"/>
            </a:endParaRPr>
          </a:p>
          <a:p>
            <a:pPr lvl="0" algn="just" fontAlgn="base">
              <a:spcBef>
                <a:spcPct val="0"/>
              </a:spcBef>
              <a:spcAft>
                <a:spcPts val="600"/>
              </a:spcAft>
              <a:buFontTx/>
              <a:buChar char="-"/>
            </a:pPr>
            <a:r>
              <a:rPr lang="vi-VN" sz="2400" dirty="0">
                <a:latin typeface="+mj-lt"/>
              </a:rPr>
              <a:t> Sửa lại chương trình trên để in ra màn hình ký tự </a:t>
            </a:r>
            <a:r>
              <a:rPr lang="vi-VN" sz="2400" b="1" dirty="0">
                <a:latin typeface="+mj-lt"/>
              </a:rPr>
              <a:t>‘D’</a:t>
            </a:r>
            <a:r>
              <a:rPr lang="vi-VN" sz="2400" dirty="0">
                <a:latin typeface="+mj-lt"/>
              </a:rPr>
              <a:t>. Chạy chương trình kiểm</a:t>
            </a:r>
            <a:r>
              <a:rPr lang="en-US" sz="2400" dirty="0">
                <a:latin typeface="+mj-lt"/>
              </a:rPr>
              <a:t> </a:t>
            </a:r>
            <a:r>
              <a:rPr lang="vi-VN" sz="2400" dirty="0">
                <a:latin typeface="+mj-lt"/>
              </a:rPr>
              <a:t>chứng kết quả.</a:t>
            </a:r>
            <a:endParaRPr lang="en-US" sz="2400" dirty="0">
              <a:latin typeface="+mj-lt"/>
            </a:endParaRPr>
          </a:p>
          <a:p>
            <a:pPr lvl="0" algn="just" fontAlgn="base">
              <a:spcBef>
                <a:spcPct val="0"/>
              </a:spcBef>
              <a:spcAft>
                <a:spcPts val="600"/>
              </a:spcAft>
              <a:buFontTx/>
              <a:buChar char="-"/>
            </a:pPr>
            <a:r>
              <a:rPr lang="vi-VN" sz="2400" dirty="0">
                <a:latin typeface="+mj-lt"/>
              </a:rPr>
              <a:t> Viết chương trình để in ra màn hình số </a:t>
            </a:r>
            <a:r>
              <a:rPr lang="vi-VN" sz="2400" b="1" dirty="0">
                <a:latin typeface="+mj-lt"/>
              </a:rPr>
              <a:t>9</a:t>
            </a:r>
            <a:endParaRPr lang="en-US" sz="2400" b="1" dirty="0">
              <a:latin typeface="+mj-lt"/>
            </a:endParaRPr>
          </a:p>
          <a:p>
            <a:pPr lvl="0" algn="just" fontAlgn="base">
              <a:spcBef>
                <a:spcPct val="0"/>
              </a:spcBef>
              <a:spcAft>
                <a:spcPts val="600"/>
              </a:spcAft>
              <a:buFontTx/>
              <a:buChar char="-"/>
            </a:pPr>
            <a:r>
              <a:rPr lang="vi-VN" sz="2400" dirty="0">
                <a:latin typeface="+mj-lt"/>
              </a:rPr>
              <a:t>Viết chương trình để in ra màn hình số </a:t>
            </a:r>
            <a:r>
              <a:rPr lang="vi-VN" sz="2400" b="1" dirty="0">
                <a:latin typeface="+mj-lt"/>
              </a:rPr>
              <a:t>89</a:t>
            </a:r>
            <a:endParaRPr lang="en-US" sz="2400" b="1" dirty="0">
              <a:latin typeface="+mj-lt"/>
            </a:endParaRPr>
          </a:p>
          <a:p>
            <a:pPr lvl="0" algn="just" fontAlgn="base">
              <a:spcBef>
                <a:spcPct val="0"/>
              </a:spcBef>
              <a:spcAft>
                <a:spcPts val="600"/>
              </a:spcAft>
              <a:buFontTx/>
              <a:buChar char="-"/>
            </a:pPr>
            <a:r>
              <a:rPr lang="vi-VN" sz="2400" dirty="0">
                <a:latin typeface="+mj-lt"/>
              </a:rPr>
              <a:t>Hai dòng lệnh 6 và 7 có chức năng gì trong chương trình? Nếu không có 2 dòng</a:t>
            </a:r>
            <a:r>
              <a:rPr lang="en-US" sz="2400" dirty="0">
                <a:latin typeface="+mj-lt"/>
              </a:rPr>
              <a:t> </a:t>
            </a:r>
            <a:r>
              <a:rPr lang="vi-VN" sz="2400" dirty="0">
                <a:latin typeface="+mj-lt"/>
              </a:rPr>
              <a:t>lệnh ấy thì chương trình thực hiện như thế nào? </a:t>
            </a:r>
            <a:r>
              <a:rPr lang="vi-VN" sz="2400" i="1" dirty="0">
                <a:latin typeface="+mj-lt"/>
              </a:rPr>
              <a:t>(Thử xóa bỏ 2 dòng lệnh ấy rồi</a:t>
            </a:r>
            <a:r>
              <a:rPr lang="en-US" sz="2400" i="1" dirty="0">
                <a:latin typeface="+mj-lt"/>
              </a:rPr>
              <a:t> </a:t>
            </a:r>
            <a:r>
              <a:rPr lang="vi-VN" sz="2400" i="1" dirty="0">
                <a:latin typeface="+mj-lt"/>
              </a:rPr>
              <a:t>chạy chương trình, quan sát kết quả để phát hiện chức năng)</a:t>
            </a:r>
            <a:r>
              <a:rPr lang="en-US" sz="2400" i="1" dirty="0">
                <a:latin typeface="+mj-lt"/>
              </a:rPr>
              <a:t>.</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3386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2. In </a:t>
            </a:r>
            <a:r>
              <a:rPr lang="en-US" b="1" dirty="0" err="1">
                <a:solidFill>
                  <a:srgbClr val="0070C0"/>
                </a:solidFill>
              </a:rPr>
              <a:t>chuỗi</a:t>
            </a:r>
            <a:r>
              <a:rPr lang="en-US" b="1" dirty="0">
                <a:solidFill>
                  <a:srgbClr val="0070C0"/>
                </a:solidFill>
              </a:rPr>
              <a:t> </a:t>
            </a:r>
            <a:r>
              <a:rPr lang="en-US" b="1" dirty="0" err="1">
                <a:solidFill>
                  <a:srgbClr val="0070C0"/>
                </a:solidFill>
              </a:rPr>
              <a:t>ký</a:t>
            </a:r>
            <a:r>
              <a:rPr lang="en-US" b="1" dirty="0">
                <a:solidFill>
                  <a:srgbClr val="0070C0"/>
                </a:solidFill>
              </a:rPr>
              <a:t> </a:t>
            </a:r>
            <a:r>
              <a:rPr lang="en-US" b="1" dirty="0" err="1">
                <a:solidFill>
                  <a:srgbClr val="0070C0"/>
                </a:solidFill>
              </a:rPr>
              <a:t>tự</a:t>
            </a:r>
            <a:r>
              <a:rPr lang="en-US" b="1" dirty="0">
                <a:solidFill>
                  <a:srgbClr val="0070C0"/>
                </a:solidFill>
              </a:rPr>
              <a:t> </a:t>
            </a:r>
            <a:r>
              <a:rPr lang="en-US" b="1" dirty="0" err="1">
                <a:solidFill>
                  <a:srgbClr val="0070C0"/>
                </a:solidFill>
              </a:rPr>
              <a:t>ra</a:t>
            </a:r>
            <a:r>
              <a:rPr lang="en-US" b="1" dirty="0">
                <a:solidFill>
                  <a:srgbClr val="0070C0"/>
                </a:solidFill>
              </a:rPr>
              <a:t> </a:t>
            </a:r>
            <a:r>
              <a:rPr lang="en-US" b="1" dirty="0" err="1">
                <a:solidFill>
                  <a:srgbClr val="0070C0"/>
                </a:solidFill>
              </a:rPr>
              <a:t>màn</a:t>
            </a:r>
            <a:r>
              <a:rPr lang="en-US" b="1" dirty="0">
                <a:solidFill>
                  <a:srgbClr val="0070C0"/>
                </a:solidFill>
              </a:rPr>
              <a:t> </a:t>
            </a:r>
            <a:r>
              <a:rPr lang="en-US" b="1" dirty="0" err="1">
                <a:solidFill>
                  <a:srgbClr val="0070C0"/>
                </a:solidFill>
              </a:rPr>
              <a:t>hình</a:t>
            </a:r>
            <a:endParaRPr lang="en-US" b="1" dirty="0">
              <a:solidFill>
                <a:srgbClr val="0070C0"/>
              </a:solidFill>
            </a:endParaRPr>
          </a:p>
        </p:txBody>
      </p:sp>
      <p:sp>
        <p:nvSpPr>
          <p:cNvPr id="4" name="Rectangle 1"/>
          <p:cNvSpPr>
            <a:spLocks noGrp="1" noChangeArrowheads="1"/>
          </p:cNvSpPr>
          <p:nvPr>
            <p:ph idx="1"/>
          </p:nvPr>
        </p:nvSpPr>
        <p:spPr bwMode="auto">
          <a:xfrm>
            <a:off x="152400" y="1371600"/>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0" indent="0" algn="just" fontAlgn="base">
              <a:spcBef>
                <a:spcPct val="0"/>
              </a:spcBef>
              <a:spcAft>
                <a:spcPts val="600"/>
              </a:spcAft>
              <a:buNone/>
            </a:pPr>
            <a:r>
              <a:rPr lang="vi-VN" sz="2400" dirty="0"/>
              <a:t>Muốn in 1 chuỗi ký tự ra màn hình thì sử dụng hàm 9, ngắt 21h như chương</a:t>
            </a:r>
            <a:r>
              <a:rPr lang="en-US" sz="2400" dirty="0"/>
              <a:t> </a:t>
            </a:r>
            <a:r>
              <a:rPr lang="vi-VN" sz="2400" dirty="0"/>
              <a:t>trình sau đây, hãy soạn thảo và đặt tên tập tin nguồn là </a:t>
            </a:r>
            <a:r>
              <a:rPr lang="vi-VN" sz="2400" b="1" dirty="0"/>
              <a:t>BAI_2B.ASM</a:t>
            </a:r>
            <a:r>
              <a:rPr lang="vi-VN" sz="2400" dirty="0"/>
              <a:t>.</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228600" y="2514600"/>
            <a:ext cx="6477000" cy="4524315"/>
          </a:xfrm>
          <a:prstGeom prst="rect">
            <a:avLst/>
          </a:prstGeom>
        </p:spPr>
        <p:txBody>
          <a:bodyPr wrap="square">
            <a:spAutoFit/>
          </a:bodyPr>
          <a:lstStyle/>
          <a:p>
            <a:r>
              <a:rPr lang="en-US" dirty="0">
                <a:solidFill>
                  <a:srgbClr val="0000FF"/>
                </a:solidFill>
              </a:rPr>
              <a:t>DSEG SEGMENT</a:t>
            </a:r>
          </a:p>
          <a:p>
            <a:r>
              <a:rPr lang="en-US" dirty="0" err="1">
                <a:solidFill>
                  <a:srgbClr val="0000FF"/>
                </a:solidFill>
              </a:rPr>
              <a:t>tbao</a:t>
            </a:r>
            <a:r>
              <a:rPr lang="en-US" dirty="0">
                <a:solidFill>
                  <a:srgbClr val="0000FF"/>
                </a:solidFill>
              </a:rPr>
              <a:t> DB ‘Hay go </a:t>
            </a:r>
            <a:r>
              <a:rPr lang="en-US" dirty="0" err="1">
                <a:solidFill>
                  <a:srgbClr val="0000FF"/>
                </a:solidFill>
              </a:rPr>
              <a:t>vao</a:t>
            </a:r>
            <a:r>
              <a:rPr lang="en-US" dirty="0">
                <a:solidFill>
                  <a:srgbClr val="0000FF"/>
                </a:solidFill>
              </a:rPr>
              <a:t> 1 </a:t>
            </a:r>
            <a:r>
              <a:rPr lang="en-US" dirty="0" err="1">
                <a:solidFill>
                  <a:srgbClr val="0000FF"/>
                </a:solidFill>
              </a:rPr>
              <a:t>phim</a:t>
            </a:r>
            <a:r>
              <a:rPr lang="en-US" dirty="0">
                <a:solidFill>
                  <a:srgbClr val="0000FF"/>
                </a:solidFill>
              </a:rPr>
              <a:t>: $’</a:t>
            </a:r>
          </a:p>
          <a:p>
            <a:r>
              <a:rPr lang="en-US" dirty="0">
                <a:solidFill>
                  <a:srgbClr val="0000FF"/>
                </a:solidFill>
              </a:rPr>
              <a:t>DSEG ENDS</a:t>
            </a:r>
          </a:p>
          <a:p>
            <a:r>
              <a:rPr lang="en-US" dirty="0">
                <a:solidFill>
                  <a:srgbClr val="0000FF"/>
                </a:solidFill>
              </a:rPr>
              <a:t>CSEG SEGMENT</a:t>
            </a:r>
          </a:p>
          <a:p>
            <a:r>
              <a:rPr lang="en-US" dirty="0">
                <a:solidFill>
                  <a:srgbClr val="0000FF"/>
                </a:solidFill>
              </a:rPr>
              <a:t>ASSUME CS: CSEG, DS: DSEG</a:t>
            </a:r>
          </a:p>
          <a:p>
            <a:r>
              <a:rPr lang="en-US" dirty="0" err="1">
                <a:solidFill>
                  <a:srgbClr val="0000FF"/>
                </a:solidFill>
              </a:rPr>
              <a:t>start:mov</a:t>
            </a:r>
            <a:r>
              <a:rPr lang="en-US" dirty="0">
                <a:solidFill>
                  <a:srgbClr val="0000FF"/>
                </a:solidFill>
              </a:rPr>
              <a:t> ax, DSEG</a:t>
            </a:r>
          </a:p>
          <a:p>
            <a:r>
              <a:rPr lang="en-US" dirty="0" err="1">
                <a:solidFill>
                  <a:srgbClr val="0000FF"/>
                </a:solidFill>
              </a:rPr>
              <a:t>mov</a:t>
            </a:r>
            <a:r>
              <a:rPr lang="en-US" dirty="0">
                <a:solidFill>
                  <a:srgbClr val="0000FF"/>
                </a:solidFill>
              </a:rPr>
              <a:t> ds, ax</a:t>
            </a:r>
          </a:p>
          <a:p>
            <a:r>
              <a:rPr lang="en-US" dirty="0" err="1">
                <a:solidFill>
                  <a:srgbClr val="0000FF"/>
                </a:solidFill>
              </a:rPr>
              <a:t>mov</a:t>
            </a:r>
            <a:r>
              <a:rPr lang="en-US" dirty="0">
                <a:solidFill>
                  <a:srgbClr val="0000FF"/>
                </a:solidFill>
              </a:rPr>
              <a:t> ah, 09h ; In </a:t>
            </a:r>
            <a:r>
              <a:rPr lang="en-US" dirty="0" err="1">
                <a:solidFill>
                  <a:srgbClr val="0000FF"/>
                </a:solidFill>
              </a:rPr>
              <a:t>câu</a:t>
            </a:r>
            <a:r>
              <a:rPr lang="en-US" dirty="0">
                <a:solidFill>
                  <a:srgbClr val="0000FF"/>
                </a:solidFill>
              </a:rPr>
              <a:t> </a:t>
            </a:r>
            <a:r>
              <a:rPr lang="en-US" dirty="0" err="1">
                <a:solidFill>
                  <a:srgbClr val="0000FF"/>
                </a:solidFill>
              </a:rPr>
              <a:t>thông</a:t>
            </a:r>
            <a:r>
              <a:rPr lang="en-US" dirty="0">
                <a:solidFill>
                  <a:srgbClr val="0000FF"/>
                </a:solidFill>
              </a:rPr>
              <a:t> </a:t>
            </a:r>
            <a:r>
              <a:rPr lang="en-US" dirty="0" err="1">
                <a:solidFill>
                  <a:srgbClr val="0000FF"/>
                </a:solidFill>
              </a:rPr>
              <a:t>báo</a:t>
            </a:r>
            <a:r>
              <a:rPr lang="en-US" dirty="0">
                <a:solidFill>
                  <a:srgbClr val="0000FF"/>
                </a:solidFill>
              </a:rPr>
              <a:t> </a:t>
            </a:r>
            <a:r>
              <a:rPr lang="en-US" dirty="0" err="1">
                <a:solidFill>
                  <a:srgbClr val="0000FF"/>
                </a:solidFill>
              </a:rPr>
              <a:t>ra</a:t>
            </a:r>
            <a:r>
              <a:rPr lang="en-US" dirty="0">
                <a:solidFill>
                  <a:srgbClr val="0000FF"/>
                </a:solidFill>
              </a:rPr>
              <a:t> </a:t>
            </a:r>
            <a:r>
              <a:rPr lang="en-US" dirty="0" err="1">
                <a:solidFill>
                  <a:srgbClr val="0000FF"/>
                </a:solidFill>
              </a:rPr>
              <a:t>màn</a:t>
            </a:r>
            <a:r>
              <a:rPr lang="en-US" dirty="0">
                <a:solidFill>
                  <a:srgbClr val="0000FF"/>
                </a:solidFill>
              </a:rPr>
              <a:t> </a:t>
            </a:r>
            <a:r>
              <a:rPr lang="en-US" dirty="0" err="1">
                <a:solidFill>
                  <a:srgbClr val="0000FF"/>
                </a:solidFill>
              </a:rPr>
              <a:t>hình</a:t>
            </a:r>
            <a:endParaRPr lang="en-US" dirty="0">
              <a:solidFill>
                <a:srgbClr val="0000FF"/>
              </a:solidFill>
            </a:endParaRPr>
          </a:p>
          <a:p>
            <a:r>
              <a:rPr lang="en-US" dirty="0">
                <a:solidFill>
                  <a:srgbClr val="0000FF"/>
                </a:solidFill>
              </a:rPr>
              <a:t>lea dx, </a:t>
            </a:r>
            <a:r>
              <a:rPr lang="en-US" dirty="0" err="1">
                <a:solidFill>
                  <a:srgbClr val="0000FF"/>
                </a:solidFill>
              </a:rPr>
              <a:t>tbao</a:t>
            </a:r>
            <a:endParaRPr lang="en-US" dirty="0">
              <a:solidFill>
                <a:srgbClr val="0000FF"/>
              </a:solidFill>
            </a:endParaRPr>
          </a:p>
          <a:p>
            <a:r>
              <a:rPr lang="en-US" dirty="0" err="1">
                <a:solidFill>
                  <a:srgbClr val="0000FF"/>
                </a:solidFill>
              </a:rPr>
              <a:t>int</a:t>
            </a:r>
            <a:r>
              <a:rPr lang="en-US" dirty="0">
                <a:solidFill>
                  <a:srgbClr val="0000FF"/>
                </a:solidFill>
              </a:rPr>
              <a:t> 21h</a:t>
            </a:r>
          </a:p>
          <a:p>
            <a:r>
              <a:rPr lang="en-US" dirty="0" err="1">
                <a:solidFill>
                  <a:srgbClr val="0000FF"/>
                </a:solidFill>
              </a:rPr>
              <a:t>mov</a:t>
            </a:r>
            <a:r>
              <a:rPr lang="en-US" dirty="0">
                <a:solidFill>
                  <a:srgbClr val="0000FF"/>
                </a:solidFill>
              </a:rPr>
              <a:t> ah, 01h ; Ham 1, </a:t>
            </a:r>
            <a:r>
              <a:rPr lang="en-US" dirty="0" err="1">
                <a:solidFill>
                  <a:srgbClr val="0000FF"/>
                </a:solidFill>
              </a:rPr>
              <a:t>nhan</a:t>
            </a:r>
            <a:r>
              <a:rPr lang="en-US" dirty="0">
                <a:solidFill>
                  <a:srgbClr val="0000FF"/>
                </a:solidFill>
              </a:rPr>
              <a:t> </a:t>
            </a:r>
            <a:r>
              <a:rPr lang="en-US" dirty="0" err="1">
                <a:solidFill>
                  <a:srgbClr val="0000FF"/>
                </a:solidFill>
              </a:rPr>
              <a:t>ky</a:t>
            </a:r>
            <a:r>
              <a:rPr lang="en-US" dirty="0">
                <a:solidFill>
                  <a:srgbClr val="0000FF"/>
                </a:solidFill>
              </a:rPr>
              <a:t> </a:t>
            </a:r>
            <a:r>
              <a:rPr lang="en-US" dirty="0" err="1">
                <a:solidFill>
                  <a:srgbClr val="0000FF"/>
                </a:solidFill>
              </a:rPr>
              <a:t>tu</a:t>
            </a:r>
            <a:r>
              <a:rPr lang="en-US" dirty="0">
                <a:solidFill>
                  <a:srgbClr val="0000FF"/>
                </a:solidFill>
              </a:rPr>
              <a:t> </a:t>
            </a:r>
            <a:r>
              <a:rPr lang="en-US" dirty="0" err="1">
                <a:solidFill>
                  <a:srgbClr val="0000FF"/>
                </a:solidFill>
              </a:rPr>
              <a:t>tu</a:t>
            </a:r>
            <a:r>
              <a:rPr lang="en-US" dirty="0">
                <a:solidFill>
                  <a:srgbClr val="0000FF"/>
                </a:solidFill>
              </a:rPr>
              <a:t> ban </a:t>
            </a:r>
            <a:r>
              <a:rPr lang="en-US" dirty="0" err="1">
                <a:solidFill>
                  <a:srgbClr val="0000FF"/>
                </a:solidFill>
              </a:rPr>
              <a:t>phim</a:t>
            </a:r>
            <a:endParaRPr lang="en-US" dirty="0">
              <a:solidFill>
                <a:srgbClr val="0000FF"/>
              </a:solidFill>
            </a:endParaRPr>
          </a:p>
          <a:p>
            <a:r>
              <a:rPr lang="en-US" dirty="0" err="1">
                <a:solidFill>
                  <a:srgbClr val="0000FF"/>
                </a:solidFill>
              </a:rPr>
              <a:t>int</a:t>
            </a:r>
            <a:r>
              <a:rPr lang="en-US" dirty="0">
                <a:solidFill>
                  <a:srgbClr val="0000FF"/>
                </a:solidFill>
              </a:rPr>
              <a:t> 21h ; </a:t>
            </a:r>
            <a:r>
              <a:rPr lang="en-US" dirty="0" err="1">
                <a:solidFill>
                  <a:srgbClr val="0000FF"/>
                </a:solidFill>
              </a:rPr>
              <a:t>goi</a:t>
            </a:r>
            <a:r>
              <a:rPr lang="en-US" dirty="0">
                <a:solidFill>
                  <a:srgbClr val="0000FF"/>
                </a:solidFill>
              </a:rPr>
              <a:t> </a:t>
            </a:r>
            <a:r>
              <a:rPr lang="en-US" dirty="0" err="1">
                <a:solidFill>
                  <a:srgbClr val="0000FF"/>
                </a:solidFill>
              </a:rPr>
              <a:t>ngat</a:t>
            </a:r>
            <a:r>
              <a:rPr lang="en-US" dirty="0">
                <a:solidFill>
                  <a:srgbClr val="0000FF"/>
                </a:solidFill>
              </a:rPr>
              <a:t> </a:t>
            </a:r>
            <a:r>
              <a:rPr lang="en-US" dirty="0" err="1">
                <a:solidFill>
                  <a:srgbClr val="0000FF"/>
                </a:solidFill>
              </a:rPr>
              <a:t>thuc</a:t>
            </a:r>
            <a:r>
              <a:rPr lang="en-US" dirty="0">
                <a:solidFill>
                  <a:srgbClr val="0000FF"/>
                </a:solidFill>
              </a:rPr>
              <a:t> </a:t>
            </a:r>
            <a:r>
              <a:rPr lang="en-US" dirty="0" err="1">
                <a:solidFill>
                  <a:srgbClr val="0000FF"/>
                </a:solidFill>
              </a:rPr>
              <a:t>hien</a:t>
            </a:r>
            <a:r>
              <a:rPr lang="en-US" dirty="0">
                <a:solidFill>
                  <a:srgbClr val="0000FF"/>
                </a:solidFill>
              </a:rPr>
              <a:t> ham</a:t>
            </a:r>
          </a:p>
          <a:p>
            <a:r>
              <a:rPr lang="en-US" dirty="0" err="1">
                <a:solidFill>
                  <a:srgbClr val="0000FF"/>
                </a:solidFill>
              </a:rPr>
              <a:t>mov</a:t>
            </a:r>
            <a:r>
              <a:rPr lang="en-US" dirty="0">
                <a:solidFill>
                  <a:srgbClr val="0000FF"/>
                </a:solidFill>
              </a:rPr>
              <a:t> ah, 4Ch ; </a:t>
            </a:r>
            <a:r>
              <a:rPr lang="en-US" dirty="0" err="1">
                <a:solidFill>
                  <a:srgbClr val="0000FF"/>
                </a:solidFill>
              </a:rPr>
              <a:t>tro</a:t>
            </a:r>
            <a:r>
              <a:rPr lang="en-US" dirty="0">
                <a:solidFill>
                  <a:srgbClr val="0000FF"/>
                </a:solidFill>
              </a:rPr>
              <a:t> </a:t>
            </a:r>
            <a:r>
              <a:rPr lang="en-US" dirty="0" err="1">
                <a:solidFill>
                  <a:srgbClr val="0000FF"/>
                </a:solidFill>
              </a:rPr>
              <a:t>ve</a:t>
            </a:r>
            <a:r>
              <a:rPr lang="en-US" dirty="0">
                <a:solidFill>
                  <a:srgbClr val="0000FF"/>
                </a:solidFill>
              </a:rPr>
              <a:t> he </a:t>
            </a:r>
            <a:r>
              <a:rPr lang="en-US" dirty="0" err="1">
                <a:solidFill>
                  <a:srgbClr val="0000FF"/>
                </a:solidFill>
              </a:rPr>
              <a:t>dieu</a:t>
            </a:r>
            <a:r>
              <a:rPr lang="en-US" dirty="0">
                <a:solidFill>
                  <a:srgbClr val="0000FF"/>
                </a:solidFill>
              </a:rPr>
              <a:t> </a:t>
            </a:r>
            <a:r>
              <a:rPr lang="en-US" dirty="0" err="1">
                <a:solidFill>
                  <a:srgbClr val="0000FF"/>
                </a:solidFill>
              </a:rPr>
              <a:t>hanh</a:t>
            </a:r>
            <a:endParaRPr lang="en-US" dirty="0">
              <a:solidFill>
                <a:srgbClr val="0000FF"/>
              </a:solidFill>
            </a:endParaRPr>
          </a:p>
          <a:p>
            <a:r>
              <a:rPr lang="en-US" dirty="0" err="1">
                <a:solidFill>
                  <a:srgbClr val="0000FF"/>
                </a:solidFill>
              </a:rPr>
              <a:t>int</a:t>
            </a:r>
            <a:r>
              <a:rPr lang="en-US" dirty="0">
                <a:solidFill>
                  <a:srgbClr val="0000FF"/>
                </a:solidFill>
              </a:rPr>
              <a:t> 21h</a:t>
            </a:r>
          </a:p>
          <a:p>
            <a:r>
              <a:rPr lang="en-US" dirty="0">
                <a:solidFill>
                  <a:srgbClr val="0000FF"/>
                </a:solidFill>
              </a:rPr>
              <a:t>CSEG ENDS</a:t>
            </a:r>
          </a:p>
          <a:p>
            <a:r>
              <a:rPr lang="en-US" dirty="0">
                <a:solidFill>
                  <a:srgbClr val="0000FF"/>
                </a:solidFill>
              </a:rPr>
              <a:t>END start</a:t>
            </a:r>
          </a:p>
        </p:txBody>
      </p:sp>
    </p:spTree>
    <p:extLst>
      <p:ext uri="{BB962C8B-B14F-4D97-AF65-F5344CB8AC3E}">
        <p14:creationId xmlns:p14="http://schemas.microsoft.com/office/powerpoint/2010/main" val="273727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2. In </a:t>
            </a:r>
            <a:r>
              <a:rPr lang="en-US" b="1" dirty="0" err="1">
                <a:solidFill>
                  <a:srgbClr val="0070C0"/>
                </a:solidFill>
              </a:rPr>
              <a:t>chuỗi</a:t>
            </a:r>
            <a:r>
              <a:rPr lang="en-US" b="1" dirty="0">
                <a:solidFill>
                  <a:srgbClr val="0070C0"/>
                </a:solidFill>
              </a:rPr>
              <a:t> </a:t>
            </a:r>
            <a:r>
              <a:rPr lang="en-US" b="1" dirty="0" err="1">
                <a:solidFill>
                  <a:srgbClr val="0070C0"/>
                </a:solidFill>
              </a:rPr>
              <a:t>ký</a:t>
            </a:r>
            <a:r>
              <a:rPr lang="en-US" b="1" dirty="0">
                <a:solidFill>
                  <a:srgbClr val="0070C0"/>
                </a:solidFill>
              </a:rPr>
              <a:t> </a:t>
            </a:r>
            <a:r>
              <a:rPr lang="en-US" b="1" dirty="0" err="1">
                <a:solidFill>
                  <a:srgbClr val="0070C0"/>
                </a:solidFill>
              </a:rPr>
              <a:t>tự</a:t>
            </a:r>
            <a:r>
              <a:rPr lang="en-US" b="1" dirty="0">
                <a:solidFill>
                  <a:srgbClr val="0070C0"/>
                </a:solidFill>
              </a:rPr>
              <a:t> </a:t>
            </a:r>
            <a:r>
              <a:rPr lang="en-US" b="1" dirty="0" err="1">
                <a:solidFill>
                  <a:srgbClr val="0070C0"/>
                </a:solidFill>
              </a:rPr>
              <a:t>ra</a:t>
            </a:r>
            <a:r>
              <a:rPr lang="en-US" b="1" dirty="0">
                <a:solidFill>
                  <a:srgbClr val="0070C0"/>
                </a:solidFill>
              </a:rPr>
              <a:t> </a:t>
            </a:r>
            <a:r>
              <a:rPr lang="en-US" b="1" dirty="0" err="1">
                <a:solidFill>
                  <a:srgbClr val="0070C0"/>
                </a:solidFill>
              </a:rPr>
              <a:t>màn</a:t>
            </a:r>
            <a:r>
              <a:rPr lang="en-US" b="1" dirty="0">
                <a:solidFill>
                  <a:srgbClr val="0070C0"/>
                </a:solidFill>
              </a:rPr>
              <a:t> </a:t>
            </a:r>
            <a:r>
              <a:rPr lang="en-US" b="1" dirty="0" err="1">
                <a:solidFill>
                  <a:srgbClr val="0070C0"/>
                </a:solidFill>
              </a:rPr>
              <a:t>hình</a:t>
            </a:r>
            <a:endParaRPr lang="en-US" b="1" dirty="0">
              <a:solidFill>
                <a:srgbClr val="0070C0"/>
              </a:solidFill>
            </a:endParaRPr>
          </a:p>
        </p:txBody>
      </p:sp>
      <p:sp>
        <p:nvSpPr>
          <p:cNvPr id="4" name="Rectangle 1"/>
          <p:cNvSpPr>
            <a:spLocks noGrp="1" noChangeArrowheads="1"/>
          </p:cNvSpPr>
          <p:nvPr>
            <p:ph idx="1"/>
          </p:nvPr>
        </p:nvSpPr>
        <p:spPr bwMode="auto">
          <a:xfrm>
            <a:off x="152400" y="1701716"/>
            <a:ext cx="8686800" cy="40780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ts val="600"/>
              </a:spcAft>
              <a:buFontTx/>
              <a:buChar char="-"/>
            </a:pPr>
            <a:r>
              <a:rPr lang="vi-VN" sz="2400" dirty="0">
                <a:latin typeface="+mj-lt"/>
              </a:rPr>
              <a:t>Dịch, sửa lỗi (nếu có) và chạy chương trình để xem kết quả trên màn hình.</a:t>
            </a:r>
            <a:endParaRPr lang="en-US" sz="2400" dirty="0">
              <a:latin typeface="+mj-lt"/>
            </a:endParaRPr>
          </a:p>
          <a:p>
            <a:pPr lvl="0" algn="just" fontAlgn="base">
              <a:spcBef>
                <a:spcPct val="0"/>
              </a:spcBef>
              <a:spcAft>
                <a:spcPts val="600"/>
              </a:spcAft>
              <a:buFontTx/>
              <a:buChar char="-"/>
            </a:pPr>
            <a:r>
              <a:rPr lang="vi-VN" sz="2400" dirty="0">
                <a:latin typeface="+mj-lt"/>
              </a:rPr>
              <a:t>Viết lại chương trình trên để in ra màn hình chuỗi </a:t>
            </a:r>
            <a:r>
              <a:rPr lang="vi-VN" sz="2400" b="1" dirty="0">
                <a:latin typeface="+mj-lt"/>
              </a:rPr>
              <a:t>“</a:t>
            </a:r>
            <a:r>
              <a:rPr lang="en-US" sz="2400" b="1" dirty="0" err="1">
                <a:latin typeface="+mj-lt"/>
              </a:rPr>
              <a:t>Khoa</a:t>
            </a:r>
            <a:r>
              <a:rPr lang="en-US" sz="2400" b="1" dirty="0">
                <a:latin typeface="+mj-lt"/>
              </a:rPr>
              <a:t> </a:t>
            </a:r>
            <a:r>
              <a:rPr lang="en-US" sz="2400" b="1" dirty="0" err="1">
                <a:latin typeface="+mj-lt"/>
              </a:rPr>
              <a:t>cong</a:t>
            </a:r>
            <a:r>
              <a:rPr lang="en-US" sz="2400" b="1" dirty="0">
                <a:latin typeface="+mj-lt"/>
              </a:rPr>
              <a:t> </a:t>
            </a:r>
            <a:r>
              <a:rPr lang="en-US" sz="2400" b="1" dirty="0" err="1">
                <a:latin typeface="+mj-lt"/>
              </a:rPr>
              <a:t>nghe</a:t>
            </a:r>
            <a:r>
              <a:rPr lang="en-US" sz="2400" b="1" dirty="0">
                <a:latin typeface="+mj-lt"/>
              </a:rPr>
              <a:t> thong tin HVMM</a:t>
            </a:r>
            <a:r>
              <a:rPr lang="vi-VN" sz="2400" b="1" dirty="0">
                <a:latin typeface="+mj-lt"/>
              </a:rPr>
              <a:t>”</a:t>
            </a:r>
            <a:r>
              <a:rPr lang="vi-VN" sz="2400" b="1" i="1" dirty="0">
                <a:latin typeface="+mj-lt"/>
              </a:rPr>
              <a:t>.</a:t>
            </a:r>
            <a:endParaRPr lang="en-US" sz="2400" b="1" i="1" dirty="0">
              <a:latin typeface="+mj-lt"/>
            </a:endParaRPr>
          </a:p>
          <a:p>
            <a:pPr lvl="0" algn="just" fontAlgn="base">
              <a:spcBef>
                <a:spcPct val="0"/>
              </a:spcBef>
              <a:spcAft>
                <a:spcPts val="600"/>
              </a:spcAft>
              <a:buFontTx/>
              <a:buChar char="-"/>
            </a:pPr>
            <a:r>
              <a:rPr lang="vi-VN" sz="2400" dirty="0">
                <a:latin typeface="+mj-lt"/>
              </a:rPr>
              <a:t>Sửa khai báo biến </a:t>
            </a:r>
            <a:r>
              <a:rPr lang="vi-VN" sz="2400" b="1" dirty="0">
                <a:latin typeface="+mj-lt"/>
              </a:rPr>
              <a:t>chuoi </a:t>
            </a:r>
            <a:r>
              <a:rPr lang="vi-VN" sz="2400" dirty="0">
                <a:latin typeface="+mj-lt"/>
              </a:rPr>
              <a:t>có dạng như sau:</a:t>
            </a:r>
            <a:r>
              <a:rPr lang="en-US" sz="2400" dirty="0">
                <a:latin typeface="+mj-lt"/>
              </a:rPr>
              <a:t> </a:t>
            </a:r>
            <a:br>
              <a:rPr lang="vi-VN" sz="2400" dirty="0">
                <a:latin typeface="+mj-lt"/>
              </a:rPr>
            </a:br>
            <a:r>
              <a:rPr lang="vi-VN" sz="2400" dirty="0">
                <a:latin typeface="+mj-lt"/>
              </a:rPr>
              <a:t>chuoi DB ‘</a:t>
            </a:r>
            <a:r>
              <a:rPr lang="en-US" sz="2400" dirty="0" err="1">
                <a:latin typeface="+mj-lt"/>
              </a:rPr>
              <a:t>kma</a:t>
            </a:r>
            <a:r>
              <a:rPr lang="vi-VN" sz="2400" dirty="0">
                <a:latin typeface="+mj-lt"/>
              </a:rPr>
              <a:t>’, 10, 13, ‘</a:t>
            </a:r>
            <a:r>
              <a:rPr lang="en-US" sz="2400" dirty="0" err="1">
                <a:latin typeface="+mj-lt"/>
              </a:rPr>
              <a:t>cntt</a:t>
            </a:r>
            <a:r>
              <a:rPr lang="vi-VN" sz="2400" dirty="0">
                <a:latin typeface="+mj-lt"/>
              </a:rPr>
              <a:t>$’</a:t>
            </a:r>
            <a:r>
              <a:rPr lang="en-US" sz="2400" dirty="0">
                <a:latin typeface="+mj-lt"/>
              </a:rPr>
              <a:t>. </a:t>
            </a:r>
            <a:r>
              <a:rPr lang="vi-VN" sz="2400" dirty="0">
                <a:latin typeface="+mj-lt"/>
              </a:rPr>
              <a:t>Dịch và chạy chương trình để xem kết quả. Trong khai báo biến chuoi, 2 giá trị</a:t>
            </a:r>
            <a:r>
              <a:rPr lang="en-US" sz="2400" dirty="0">
                <a:latin typeface="+mj-lt"/>
              </a:rPr>
              <a:t> </a:t>
            </a:r>
            <a:r>
              <a:rPr lang="vi-VN" sz="2400" b="1" dirty="0">
                <a:latin typeface="+mj-lt"/>
              </a:rPr>
              <a:t>10, 13 </a:t>
            </a:r>
            <a:r>
              <a:rPr lang="vi-VN" sz="2400" dirty="0">
                <a:latin typeface="+mj-lt"/>
              </a:rPr>
              <a:t>có ý nghĩa gì trong việc in chuỗi ra màn hình.</a:t>
            </a:r>
            <a:endParaRPr lang="en-US" sz="2400" dirty="0">
              <a:latin typeface="+mj-lt"/>
            </a:endParaRPr>
          </a:p>
          <a:p>
            <a:pPr lvl="0" algn="just" fontAlgn="base">
              <a:spcBef>
                <a:spcPct val="0"/>
              </a:spcBef>
              <a:spcAft>
                <a:spcPts val="600"/>
              </a:spcAft>
              <a:buFontTx/>
              <a:buChar char="-"/>
            </a:pPr>
            <a:r>
              <a:rPr lang="vi-VN" sz="2400" dirty="0">
                <a:latin typeface="+mj-lt"/>
              </a:rPr>
              <a:t>Sửa lại chương trình để in ra màn hình số </a:t>
            </a:r>
            <a:r>
              <a:rPr lang="en-US" sz="2400" b="1" dirty="0">
                <a:latin typeface="+mj-lt"/>
              </a:rPr>
              <a:t>2022</a:t>
            </a:r>
            <a:r>
              <a:rPr lang="vi-VN" sz="2400" dirty="0">
                <a:latin typeface="+mj-lt"/>
              </a:rPr>
              <a:t>. </a:t>
            </a:r>
            <a:br>
              <a:rPr lang="vi-VN" sz="2400" dirty="0">
                <a:latin typeface="+mj-lt"/>
              </a:rPr>
            </a:br>
            <a:endParaRPr kumimoji="0" lang="en-US" sz="2800" b="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18903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3. </a:t>
            </a:r>
            <a:r>
              <a:rPr lang="en-US" b="1" dirty="0" err="1">
                <a:solidFill>
                  <a:srgbClr val="0070C0"/>
                </a:solidFill>
              </a:rPr>
              <a:t>Nhận</a:t>
            </a:r>
            <a:r>
              <a:rPr lang="en-US" b="1" dirty="0">
                <a:solidFill>
                  <a:srgbClr val="0070C0"/>
                </a:solidFill>
              </a:rPr>
              <a:t> 1 </a:t>
            </a:r>
            <a:r>
              <a:rPr lang="en-US" b="1" dirty="0" err="1">
                <a:solidFill>
                  <a:srgbClr val="0070C0"/>
                </a:solidFill>
              </a:rPr>
              <a:t>ký</a:t>
            </a:r>
            <a:r>
              <a:rPr lang="en-US" b="1" dirty="0">
                <a:solidFill>
                  <a:srgbClr val="0070C0"/>
                </a:solidFill>
              </a:rPr>
              <a:t> </a:t>
            </a:r>
            <a:r>
              <a:rPr lang="en-US" b="1" dirty="0" err="1">
                <a:solidFill>
                  <a:srgbClr val="0070C0"/>
                </a:solidFill>
              </a:rPr>
              <a:t>tự</a:t>
            </a:r>
            <a:r>
              <a:rPr lang="en-US" b="1" dirty="0">
                <a:solidFill>
                  <a:srgbClr val="0070C0"/>
                </a:solidFill>
              </a:rPr>
              <a:t> </a:t>
            </a:r>
            <a:r>
              <a:rPr lang="en-US" b="1" dirty="0" err="1">
                <a:solidFill>
                  <a:srgbClr val="0070C0"/>
                </a:solidFill>
              </a:rPr>
              <a:t>từ</a:t>
            </a:r>
            <a:r>
              <a:rPr lang="en-US" b="1" dirty="0">
                <a:solidFill>
                  <a:srgbClr val="0070C0"/>
                </a:solidFill>
              </a:rPr>
              <a:t> </a:t>
            </a:r>
            <a:r>
              <a:rPr lang="en-US" b="1" dirty="0" err="1">
                <a:solidFill>
                  <a:srgbClr val="0070C0"/>
                </a:solidFill>
              </a:rPr>
              <a:t>bàn</a:t>
            </a:r>
            <a:r>
              <a:rPr lang="en-US" b="1" dirty="0">
                <a:solidFill>
                  <a:srgbClr val="0070C0"/>
                </a:solidFill>
              </a:rPr>
              <a:t> </a:t>
            </a:r>
            <a:r>
              <a:rPr lang="en-US" b="1" dirty="0" err="1">
                <a:solidFill>
                  <a:srgbClr val="0070C0"/>
                </a:solidFill>
              </a:rPr>
              <a:t>phím</a:t>
            </a:r>
            <a:endParaRPr lang="en-US" b="1" dirty="0">
              <a:solidFill>
                <a:srgbClr val="0070C0"/>
              </a:solidFill>
            </a:endParaRPr>
          </a:p>
        </p:txBody>
      </p:sp>
      <p:sp>
        <p:nvSpPr>
          <p:cNvPr id="4" name="Rectangle 1"/>
          <p:cNvSpPr>
            <a:spLocks noGrp="1" noChangeArrowheads="1"/>
          </p:cNvSpPr>
          <p:nvPr>
            <p:ph idx="1"/>
          </p:nvPr>
        </p:nvSpPr>
        <p:spPr bwMode="auto">
          <a:xfrm>
            <a:off x="228600" y="1600200"/>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ts val="600"/>
              </a:spcAft>
              <a:buFontTx/>
              <a:buChar char="-"/>
            </a:pPr>
            <a:r>
              <a:rPr lang="vi-VN" sz="2400" dirty="0">
                <a:latin typeface="+mj-lt"/>
              </a:rPr>
              <a:t>Chương trình sau đây sẽ sử dụng hàm 01, ngắt 21h để nhận 1 ký tự từ</a:t>
            </a:r>
            <a:r>
              <a:rPr lang="en-US" sz="2400" dirty="0">
                <a:latin typeface="+mj-lt"/>
              </a:rPr>
              <a:t> </a:t>
            </a:r>
            <a:r>
              <a:rPr lang="vi-VN" sz="2400" dirty="0">
                <a:latin typeface="+mj-lt"/>
              </a:rPr>
              <a:t>bàn phím. Soạn thảo và đặt tên tập tin nguồn là BAI_2C.ASM.</a:t>
            </a:r>
            <a:endParaRPr kumimoji="0" lang="en-US" sz="2800" b="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48643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a:solidFill>
                  <a:srgbClr val="0070C0"/>
                </a:solidFill>
              </a:rPr>
              <a:t>3. </a:t>
            </a:r>
            <a:r>
              <a:rPr lang="en-US" b="1" dirty="0" err="1">
                <a:solidFill>
                  <a:srgbClr val="0070C0"/>
                </a:solidFill>
              </a:rPr>
              <a:t>Nhận</a:t>
            </a:r>
            <a:r>
              <a:rPr lang="en-US" b="1" dirty="0">
                <a:solidFill>
                  <a:srgbClr val="0070C0"/>
                </a:solidFill>
              </a:rPr>
              <a:t> 1 </a:t>
            </a:r>
            <a:r>
              <a:rPr lang="en-US" b="1" dirty="0" err="1">
                <a:solidFill>
                  <a:srgbClr val="0070C0"/>
                </a:solidFill>
              </a:rPr>
              <a:t>ký</a:t>
            </a:r>
            <a:r>
              <a:rPr lang="en-US" b="1" dirty="0">
                <a:solidFill>
                  <a:srgbClr val="0070C0"/>
                </a:solidFill>
              </a:rPr>
              <a:t> </a:t>
            </a:r>
            <a:r>
              <a:rPr lang="en-US" b="1" dirty="0" err="1">
                <a:solidFill>
                  <a:srgbClr val="0070C0"/>
                </a:solidFill>
              </a:rPr>
              <a:t>tự</a:t>
            </a:r>
            <a:r>
              <a:rPr lang="en-US" b="1" dirty="0">
                <a:solidFill>
                  <a:srgbClr val="0070C0"/>
                </a:solidFill>
              </a:rPr>
              <a:t> </a:t>
            </a:r>
            <a:r>
              <a:rPr lang="en-US" b="1" dirty="0" err="1">
                <a:solidFill>
                  <a:srgbClr val="0070C0"/>
                </a:solidFill>
              </a:rPr>
              <a:t>từ</a:t>
            </a:r>
            <a:r>
              <a:rPr lang="en-US" b="1" dirty="0">
                <a:solidFill>
                  <a:srgbClr val="0070C0"/>
                </a:solidFill>
              </a:rPr>
              <a:t> </a:t>
            </a:r>
            <a:r>
              <a:rPr lang="en-US" b="1" dirty="0" err="1">
                <a:solidFill>
                  <a:srgbClr val="0070C0"/>
                </a:solidFill>
              </a:rPr>
              <a:t>bàn</a:t>
            </a:r>
            <a:r>
              <a:rPr lang="en-US" b="1" dirty="0">
                <a:solidFill>
                  <a:srgbClr val="0070C0"/>
                </a:solidFill>
              </a:rPr>
              <a:t> </a:t>
            </a:r>
            <a:r>
              <a:rPr lang="en-US" b="1" dirty="0" err="1">
                <a:solidFill>
                  <a:srgbClr val="0070C0"/>
                </a:solidFill>
              </a:rPr>
              <a:t>phím</a:t>
            </a:r>
            <a:endParaRPr lang="en-US" b="1" dirty="0">
              <a:solidFill>
                <a:srgbClr val="0070C0"/>
              </a:solidFill>
            </a:endParaRPr>
          </a:p>
        </p:txBody>
      </p:sp>
      <p:sp>
        <p:nvSpPr>
          <p:cNvPr id="5" name="Rectangle 4"/>
          <p:cNvSpPr/>
          <p:nvPr/>
        </p:nvSpPr>
        <p:spPr>
          <a:xfrm>
            <a:off x="381000" y="1447800"/>
            <a:ext cx="5715000" cy="5632311"/>
          </a:xfrm>
          <a:prstGeom prst="rect">
            <a:avLst/>
          </a:prstGeom>
        </p:spPr>
        <p:txBody>
          <a:bodyPr wrap="square">
            <a:spAutoFit/>
          </a:bodyPr>
          <a:lstStyle/>
          <a:p>
            <a:r>
              <a:rPr lang="en-US" dirty="0">
                <a:solidFill>
                  <a:srgbClr val="0000FF"/>
                </a:solidFill>
              </a:rPr>
              <a:t>DSEG SEGMENT</a:t>
            </a:r>
          </a:p>
          <a:p>
            <a:r>
              <a:rPr lang="en-US" dirty="0">
                <a:solidFill>
                  <a:srgbClr val="0000FF"/>
                </a:solidFill>
              </a:rPr>
              <a:t>max DB 30</a:t>
            </a:r>
          </a:p>
          <a:p>
            <a:r>
              <a:rPr lang="en-US" dirty="0" err="1">
                <a:solidFill>
                  <a:srgbClr val="0000FF"/>
                </a:solidFill>
              </a:rPr>
              <a:t>len</a:t>
            </a:r>
            <a:r>
              <a:rPr lang="en-US" dirty="0">
                <a:solidFill>
                  <a:srgbClr val="0000FF"/>
                </a:solidFill>
              </a:rPr>
              <a:t> DB 0</a:t>
            </a:r>
          </a:p>
          <a:p>
            <a:r>
              <a:rPr lang="en-US" dirty="0" err="1">
                <a:solidFill>
                  <a:srgbClr val="0000FF"/>
                </a:solidFill>
              </a:rPr>
              <a:t>chuoi</a:t>
            </a:r>
            <a:r>
              <a:rPr lang="en-US" dirty="0">
                <a:solidFill>
                  <a:srgbClr val="0000FF"/>
                </a:solidFill>
              </a:rPr>
              <a:t> DB 30 dup(?)</a:t>
            </a:r>
          </a:p>
          <a:p>
            <a:r>
              <a:rPr lang="en-US" dirty="0" err="1">
                <a:solidFill>
                  <a:srgbClr val="0000FF"/>
                </a:solidFill>
              </a:rPr>
              <a:t>tbao</a:t>
            </a:r>
            <a:r>
              <a:rPr lang="en-US" dirty="0">
                <a:solidFill>
                  <a:srgbClr val="0000FF"/>
                </a:solidFill>
              </a:rPr>
              <a:t> DB ‘Hay go </a:t>
            </a:r>
            <a:r>
              <a:rPr lang="en-US" dirty="0" err="1">
                <a:solidFill>
                  <a:srgbClr val="0000FF"/>
                </a:solidFill>
              </a:rPr>
              <a:t>vao</a:t>
            </a:r>
            <a:r>
              <a:rPr lang="en-US" dirty="0">
                <a:solidFill>
                  <a:srgbClr val="0000FF"/>
                </a:solidFill>
              </a:rPr>
              <a:t> 1 </a:t>
            </a:r>
            <a:r>
              <a:rPr lang="en-US" dirty="0" err="1">
                <a:solidFill>
                  <a:srgbClr val="0000FF"/>
                </a:solidFill>
              </a:rPr>
              <a:t>chuoi</a:t>
            </a:r>
            <a:r>
              <a:rPr lang="en-US" dirty="0">
                <a:solidFill>
                  <a:srgbClr val="0000FF"/>
                </a:solidFill>
              </a:rPr>
              <a:t>: $’</a:t>
            </a:r>
          </a:p>
          <a:p>
            <a:r>
              <a:rPr lang="en-US" dirty="0">
                <a:solidFill>
                  <a:srgbClr val="0000FF"/>
                </a:solidFill>
              </a:rPr>
              <a:t>DSEG ENDS</a:t>
            </a:r>
          </a:p>
          <a:p>
            <a:r>
              <a:rPr lang="en-US" dirty="0">
                <a:solidFill>
                  <a:srgbClr val="0000FF"/>
                </a:solidFill>
              </a:rPr>
              <a:t>CSEG SEGMENT</a:t>
            </a:r>
          </a:p>
          <a:p>
            <a:r>
              <a:rPr lang="en-US" dirty="0">
                <a:solidFill>
                  <a:srgbClr val="0000FF"/>
                </a:solidFill>
              </a:rPr>
              <a:t>ASSUME CS: CSEG, DS: DSEG</a:t>
            </a:r>
          </a:p>
          <a:p>
            <a:r>
              <a:rPr lang="en-US" dirty="0">
                <a:solidFill>
                  <a:srgbClr val="0000FF"/>
                </a:solidFill>
              </a:rPr>
              <a:t>start: </a:t>
            </a:r>
            <a:r>
              <a:rPr lang="en-US" dirty="0" err="1">
                <a:solidFill>
                  <a:srgbClr val="0000FF"/>
                </a:solidFill>
              </a:rPr>
              <a:t>mov</a:t>
            </a:r>
            <a:r>
              <a:rPr lang="en-US" dirty="0">
                <a:solidFill>
                  <a:srgbClr val="0000FF"/>
                </a:solidFill>
              </a:rPr>
              <a:t> ax, DSEG</a:t>
            </a:r>
          </a:p>
          <a:p>
            <a:r>
              <a:rPr lang="en-US" dirty="0" err="1">
                <a:solidFill>
                  <a:srgbClr val="0000FF"/>
                </a:solidFill>
              </a:rPr>
              <a:t>mov</a:t>
            </a:r>
            <a:r>
              <a:rPr lang="en-US" dirty="0">
                <a:solidFill>
                  <a:srgbClr val="0000FF"/>
                </a:solidFill>
              </a:rPr>
              <a:t> ds, ax</a:t>
            </a:r>
          </a:p>
          <a:p>
            <a:r>
              <a:rPr lang="en-US" dirty="0" err="1">
                <a:solidFill>
                  <a:srgbClr val="0000FF"/>
                </a:solidFill>
              </a:rPr>
              <a:t>mov</a:t>
            </a:r>
            <a:r>
              <a:rPr lang="en-US" dirty="0">
                <a:solidFill>
                  <a:srgbClr val="0000FF"/>
                </a:solidFill>
              </a:rPr>
              <a:t> ah, 09h ; In </a:t>
            </a:r>
            <a:r>
              <a:rPr lang="en-US" dirty="0" err="1">
                <a:solidFill>
                  <a:srgbClr val="0000FF"/>
                </a:solidFill>
              </a:rPr>
              <a:t>câu</a:t>
            </a:r>
            <a:r>
              <a:rPr lang="en-US" dirty="0">
                <a:solidFill>
                  <a:srgbClr val="0000FF"/>
                </a:solidFill>
              </a:rPr>
              <a:t> </a:t>
            </a:r>
            <a:r>
              <a:rPr lang="en-US" dirty="0" err="1">
                <a:solidFill>
                  <a:srgbClr val="0000FF"/>
                </a:solidFill>
              </a:rPr>
              <a:t>thông</a:t>
            </a:r>
            <a:r>
              <a:rPr lang="en-US" dirty="0">
                <a:solidFill>
                  <a:srgbClr val="0000FF"/>
                </a:solidFill>
              </a:rPr>
              <a:t> </a:t>
            </a:r>
            <a:r>
              <a:rPr lang="en-US" dirty="0" err="1">
                <a:solidFill>
                  <a:srgbClr val="0000FF"/>
                </a:solidFill>
              </a:rPr>
              <a:t>báo</a:t>
            </a:r>
            <a:r>
              <a:rPr lang="en-US" dirty="0">
                <a:solidFill>
                  <a:srgbClr val="0000FF"/>
                </a:solidFill>
              </a:rPr>
              <a:t> </a:t>
            </a:r>
            <a:r>
              <a:rPr lang="en-US" dirty="0" err="1">
                <a:solidFill>
                  <a:srgbClr val="0000FF"/>
                </a:solidFill>
              </a:rPr>
              <a:t>ra</a:t>
            </a:r>
            <a:r>
              <a:rPr lang="en-US" dirty="0">
                <a:solidFill>
                  <a:srgbClr val="0000FF"/>
                </a:solidFill>
              </a:rPr>
              <a:t> </a:t>
            </a:r>
            <a:r>
              <a:rPr lang="en-US" dirty="0" err="1">
                <a:solidFill>
                  <a:srgbClr val="0000FF"/>
                </a:solidFill>
              </a:rPr>
              <a:t>màn</a:t>
            </a:r>
            <a:r>
              <a:rPr lang="en-US" dirty="0">
                <a:solidFill>
                  <a:srgbClr val="0000FF"/>
                </a:solidFill>
              </a:rPr>
              <a:t> </a:t>
            </a:r>
            <a:r>
              <a:rPr lang="en-US" dirty="0" err="1">
                <a:solidFill>
                  <a:srgbClr val="0000FF"/>
                </a:solidFill>
              </a:rPr>
              <a:t>hình</a:t>
            </a:r>
            <a:endParaRPr lang="en-US" dirty="0">
              <a:solidFill>
                <a:srgbClr val="0000FF"/>
              </a:solidFill>
            </a:endParaRPr>
          </a:p>
          <a:p>
            <a:r>
              <a:rPr lang="en-US" dirty="0">
                <a:solidFill>
                  <a:srgbClr val="0000FF"/>
                </a:solidFill>
              </a:rPr>
              <a:t>lea dx, </a:t>
            </a:r>
            <a:r>
              <a:rPr lang="en-US" dirty="0" err="1">
                <a:solidFill>
                  <a:srgbClr val="0000FF"/>
                </a:solidFill>
              </a:rPr>
              <a:t>tbao</a:t>
            </a:r>
            <a:endParaRPr lang="en-US" dirty="0">
              <a:solidFill>
                <a:srgbClr val="0000FF"/>
              </a:solidFill>
            </a:endParaRPr>
          </a:p>
          <a:p>
            <a:r>
              <a:rPr lang="en-US" dirty="0" err="1">
                <a:solidFill>
                  <a:srgbClr val="0000FF"/>
                </a:solidFill>
              </a:rPr>
              <a:t>int</a:t>
            </a:r>
            <a:r>
              <a:rPr lang="en-US" dirty="0">
                <a:solidFill>
                  <a:srgbClr val="0000FF"/>
                </a:solidFill>
              </a:rPr>
              <a:t> 21h</a:t>
            </a:r>
          </a:p>
          <a:p>
            <a:r>
              <a:rPr lang="en-US" dirty="0" err="1">
                <a:solidFill>
                  <a:srgbClr val="0000FF"/>
                </a:solidFill>
              </a:rPr>
              <a:t>mov</a:t>
            </a:r>
            <a:r>
              <a:rPr lang="en-US" dirty="0">
                <a:solidFill>
                  <a:srgbClr val="0000FF"/>
                </a:solidFill>
              </a:rPr>
              <a:t> ah, 0Ah ; Ham 0Ah, </a:t>
            </a:r>
            <a:r>
              <a:rPr lang="en-US" dirty="0" err="1">
                <a:solidFill>
                  <a:srgbClr val="0000FF"/>
                </a:solidFill>
              </a:rPr>
              <a:t>nhap</a:t>
            </a:r>
            <a:r>
              <a:rPr lang="en-US" dirty="0">
                <a:solidFill>
                  <a:srgbClr val="0000FF"/>
                </a:solidFill>
              </a:rPr>
              <a:t> </a:t>
            </a:r>
            <a:r>
              <a:rPr lang="en-US" dirty="0" err="1">
                <a:solidFill>
                  <a:srgbClr val="0000FF"/>
                </a:solidFill>
              </a:rPr>
              <a:t>chuoi</a:t>
            </a:r>
            <a:r>
              <a:rPr lang="en-US" dirty="0">
                <a:solidFill>
                  <a:srgbClr val="0000FF"/>
                </a:solidFill>
              </a:rPr>
              <a:t> </a:t>
            </a:r>
            <a:r>
              <a:rPr lang="en-US" dirty="0" err="1">
                <a:solidFill>
                  <a:srgbClr val="0000FF"/>
                </a:solidFill>
              </a:rPr>
              <a:t>ky</a:t>
            </a:r>
            <a:r>
              <a:rPr lang="en-US" dirty="0">
                <a:solidFill>
                  <a:srgbClr val="0000FF"/>
                </a:solidFill>
              </a:rPr>
              <a:t> </a:t>
            </a:r>
            <a:r>
              <a:rPr lang="en-US" dirty="0" err="1">
                <a:solidFill>
                  <a:srgbClr val="0000FF"/>
                </a:solidFill>
              </a:rPr>
              <a:t>tu</a:t>
            </a:r>
            <a:r>
              <a:rPr lang="en-US" dirty="0">
                <a:solidFill>
                  <a:srgbClr val="0000FF"/>
                </a:solidFill>
              </a:rPr>
              <a:t> </a:t>
            </a:r>
            <a:r>
              <a:rPr lang="en-US" dirty="0" err="1">
                <a:solidFill>
                  <a:srgbClr val="0000FF"/>
                </a:solidFill>
              </a:rPr>
              <a:t>tu</a:t>
            </a:r>
            <a:r>
              <a:rPr lang="en-US" dirty="0">
                <a:solidFill>
                  <a:srgbClr val="0000FF"/>
                </a:solidFill>
              </a:rPr>
              <a:t> ban </a:t>
            </a:r>
            <a:r>
              <a:rPr lang="en-US" dirty="0" err="1">
                <a:solidFill>
                  <a:srgbClr val="0000FF"/>
                </a:solidFill>
              </a:rPr>
              <a:t>phim</a:t>
            </a:r>
            <a:endParaRPr lang="en-US" dirty="0">
              <a:solidFill>
                <a:srgbClr val="0000FF"/>
              </a:solidFill>
            </a:endParaRPr>
          </a:p>
          <a:p>
            <a:r>
              <a:rPr lang="en-US" dirty="0">
                <a:solidFill>
                  <a:srgbClr val="0000FF"/>
                </a:solidFill>
              </a:rPr>
              <a:t>lea dx, MAX ; dx </a:t>
            </a:r>
            <a:r>
              <a:rPr lang="en-US" dirty="0" err="1">
                <a:solidFill>
                  <a:srgbClr val="0000FF"/>
                </a:solidFill>
              </a:rPr>
              <a:t>chua</a:t>
            </a:r>
            <a:r>
              <a:rPr lang="en-US" dirty="0">
                <a:solidFill>
                  <a:srgbClr val="0000FF"/>
                </a:solidFill>
              </a:rPr>
              <a:t> </a:t>
            </a:r>
            <a:r>
              <a:rPr lang="en-US" dirty="0" err="1">
                <a:solidFill>
                  <a:srgbClr val="0000FF"/>
                </a:solidFill>
              </a:rPr>
              <a:t>dia</a:t>
            </a:r>
            <a:r>
              <a:rPr lang="en-US" dirty="0">
                <a:solidFill>
                  <a:srgbClr val="0000FF"/>
                </a:solidFill>
              </a:rPr>
              <a:t> chi </a:t>
            </a:r>
            <a:r>
              <a:rPr lang="en-US" dirty="0" err="1">
                <a:solidFill>
                  <a:srgbClr val="0000FF"/>
                </a:solidFill>
              </a:rPr>
              <a:t>vung</a:t>
            </a:r>
            <a:r>
              <a:rPr lang="en-US" dirty="0">
                <a:solidFill>
                  <a:srgbClr val="0000FF"/>
                </a:solidFill>
              </a:rPr>
              <a:t> </a:t>
            </a:r>
            <a:r>
              <a:rPr lang="en-US" dirty="0" err="1">
                <a:solidFill>
                  <a:srgbClr val="0000FF"/>
                </a:solidFill>
              </a:rPr>
              <a:t>dem</a:t>
            </a:r>
            <a:r>
              <a:rPr lang="en-US" dirty="0">
                <a:solidFill>
                  <a:srgbClr val="0000FF"/>
                </a:solidFill>
              </a:rPr>
              <a:t> ban </a:t>
            </a:r>
            <a:r>
              <a:rPr lang="en-US" dirty="0" err="1">
                <a:solidFill>
                  <a:srgbClr val="0000FF"/>
                </a:solidFill>
              </a:rPr>
              <a:t>phim</a:t>
            </a:r>
            <a:endParaRPr lang="en-US" dirty="0">
              <a:solidFill>
                <a:srgbClr val="0000FF"/>
              </a:solidFill>
            </a:endParaRPr>
          </a:p>
          <a:p>
            <a:r>
              <a:rPr lang="en-US" dirty="0" err="1">
                <a:solidFill>
                  <a:srgbClr val="0000FF"/>
                </a:solidFill>
              </a:rPr>
              <a:t>int</a:t>
            </a:r>
            <a:r>
              <a:rPr lang="en-US" dirty="0">
                <a:solidFill>
                  <a:srgbClr val="0000FF"/>
                </a:solidFill>
              </a:rPr>
              <a:t> 21h ; </a:t>
            </a:r>
            <a:r>
              <a:rPr lang="en-US" dirty="0" err="1">
                <a:solidFill>
                  <a:srgbClr val="0000FF"/>
                </a:solidFill>
              </a:rPr>
              <a:t>goi</a:t>
            </a:r>
            <a:r>
              <a:rPr lang="en-US" dirty="0">
                <a:solidFill>
                  <a:srgbClr val="0000FF"/>
                </a:solidFill>
              </a:rPr>
              <a:t> </a:t>
            </a:r>
            <a:r>
              <a:rPr lang="en-US" dirty="0" err="1">
                <a:solidFill>
                  <a:srgbClr val="0000FF"/>
                </a:solidFill>
              </a:rPr>
              <a:t>ngat</a:t>
            </a:r>
            <a:r>
              <a:rPr lang="en-US" dirty="0">
                <a:solidFill>
                  <a:srgbClr val="0000FF"/>
                </a:solidFill>
              </a:rPr>
              <a:t> </a:t>
            </a:r>
            <a:r>
              <a:rPr lang="en-US" dirty="0" err="1">
                <a:solidFill>
                  <a:srgbClr val="0000FF"/>
                </a:solidFill>
              </a:rPr>
              <a:t>thuc</a:t>
            </a:r>
            <a:r>
              <a:rPr lang="en-US" dirty="0">
                <a:solidFill>
                  <a:srgbClr val="0000FF"/>
                </a:solidFill>
              </a:rPr>
              <a:t> </a:t>
            </a:r>
            <a:r>
              <a:rPr lang="en-US" dirty="0" err="1">
                <a:solidFill>
                  <a:srgbClr val="0000FF"/>
                </a:solidFill>
              </a:rPr>
              <a:t>hien</a:t>
            </a:r>
            <a:r>
              <a:rPr lang="en-US" dirty="0">
                <a:solidFill>
                  <a:srgbClr val="0000FF"/>
                </a:solidFill>
              </a:rPr>
              <a:t> ham</a:t>
            </a:r>
          </a:p>
          <a:p>
            <a:r>
              <a:rPr lang="en-US" dirty="0" err="1">
                <a:solidFill>
                  <a:srgbClr val="0000FF"/>
                </a:solidFill>
              </a:rPr>
              <a:t>mov</a:t>
            </a:r>
            <a:r>
              <a:rPr lang="en-US" dirty="0">
                <a:solidFill>
                  <a:srgbClr val="0000FF"/>
                </a:solidFill>
              </a:rPr>
              <a:t> ah, 4Ch ; </a:t>
            </a:r>
            <a:r>
              <a:rPr lang="en-US" dirty="0" err="1">
                <a:solidFill>
                  <a:srgbClr val="0000FF"/>
                </a:solidFill>
              </a:rPr>
              <a:t>tro</a:t>
            </a:r>
            <a:r>
              <a:rPr lang="en-US" dirty="0">
                <a:solidFill>
                  <a:srgbClr val="0000FF"/>
                </a:solidFill>
              </a:rPr>
              <a:t> </a:t>
            </a:r>
            <a:r>
              <a:rPr lang="en-US" dirty="0" err="1">
                <a:solidFill>
                  <a:srgbClr val="0000FF"/>
                </a:solidFill>
              </a:rPr>
              <a:t>ve</a:t>
            </a:r>
            <a:r>
              <a:rPr lang="en-US" dirty="0">
                <a:solidFill>
                  <a:srgbClr val="0000FF"/>
                </a:solidFill>
              </a:rPr>
              <a:t> he </a:t>
            </a:r>
            <a:r>
              <a:rPr lang="en-US" dirty="0" err="1">
                <a:solidFill>
                  <a:srgbClr val="0000FF"/>
                </a:solidFill>
              </a:rPr>
              <a:t>dieu</a:t>
            </a:r>
            <a:r>
              <a:rPr lang="en-US" dirty="0">
                <a:solidFill>
                  <a:srgbClr val="0000FF"/>
                </a:solidFill>
              </a:rPr>
              <a:t> </a:t>
            </a:r>
            <a:r>
              <a:rPr lang="en-US" dirty="0" err="1">
                <a:solidFill>
                  <a:srgbClr val="0000FF"/>
                </a:solidFill>
              </a:rPr>
              <a:t>hanh</a:t>
            </a:r>
            <a:endParaRPr lang="en-US" dirty="0">
              <a:solidFill>
                <a:srgbClr val="0000FF"/>
              </a:solidFill>
            </a:endParaRPr>
          </a:p>
          <a:p>
            <a:r>
              <a:rPr lang="en-US" dirty="0" err="1">
                <a:solidFill>
                  <a:srgbClr val="0000FF"/>
                </a:solidFill>
              </a:rPr>
              <a:t>int</a:t>
            </a:r>
            <a:r>
              <a:rPr lang="en-US" dirty="0">
                <a:solidFill>
                  <a:srgbClr val="0000FF"/>
                </a:solidFill>
              </a:rPr>
              <a:t> 21h</a:t>
            </a:r>
          </a:p>
          <a:p>
            <a:r>
              <a:rPr lang="en-US" dirty="0">
                <a:solidFill>
                  <a:srgbClr val="0000FF"/>
                </a:solidFill>
              </a:rPr>
              <a:t>CSEG ENDS</a:t>
            </a:r>
          </a:p>
          <a:p>
            <a:r>
              <a:rPr lang="en-US" dirty="0">
                <a:solidFill>
                  <a:srgbClr val="0000FF"/>
                </a:solidFill>
              </a:rPr>
              <a:t>END start</a:t>
            </a:r>
          </a:p>
        </p:txBody>
      </p:sp>
    </p:spTree>
    <p:extLst>
      <p:ext uri="{BB962C8B-B14F-4D97-AF65-F5344CB8AC3E}">
        <p14:creationId xmlns:p14="http://schemas.microsoft.com/office/powerpoint/2010/main" val="2653234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8621</TotalTime>
  <Words>1637</Words>
  <Application>Microsoft Office PowerPoint</Application>
  <PresentationFormat>On-screen Show (4:3)</PresentationFormat>
  <Paragraphs>119</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Arial</vt:lpstr>
      <vt:lpstr>Times New Roman</vt:lpstr>
      <vt:lpstr>Office Theme</vt:lpstr>
      <vt:lpstr>THỰC HÀNH LẬP TRÌNH HỢP NGỮ TRÊN 8086</vt:lpstr>
      <vt:lpstr>NHẬP XUẤT KÝ TỰ</vt:lpstr>
      <vt:lpstr>1. In ký tự ra màn hình</vt:lpstr>
      <vt:lpstr>1. In ký tự ra màn hình</vt:lpstr>
      <vt:lpstr>1. In ký tự ra màn hình</vt:lpstr>
      <vt:lpstr>2. In chuỗi ký tự ra màn hình</vt:lpstr>
      <vt:lpstr>2. In chuỗi ký tự ra màn hình</vt:lpstr>
      <vt:lpstr>3. Nhận 1 ký tự từ bàn phím</vt:lpstr>
      <vt:lpstr>3. Nhận 1 ký tự từ bàn phím</vt:lpstr>
      <vt:lpstr>3. Nhận 1 ký tự từ bàn phím</vt:lpstr>
      <vt:lpstr>4. Nhận chuỗi ký tự từ bàn phím</vt:lpstr>
      <vt:lpstr>4. Nhận chuỗi ký tự từ bàn phím</vt:lpstr>
      <vt:lpstr>4. Nhận chuỗi ký tự từ bàn phím</vt:lpstr>
      <vt:lpstr>5. Bài tập</vt:lpstr>
      <vt:lpstr>5. 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Sam Nguyen Van</cp:lastModifiedBy>
  <cp:revision>652</cp:revision>
  <cp:lastPrinted>2019-11-27T06:18:04Z</cp:lastPrinted>
  <dcterms:created xsi:type="dcterms:W3CDTF">2015-08-28T07:40:17Z</dcterms:created>
  <dcterms:modified xsi:type="dcterms:W3CDTF">2022-06-15T17:37:43Z</dcterms:modified>
</cp:coreProperties>
</file>