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12" r:id="rId2"/>
    <p:sldId id="705" r:id="rId3"/>
    <p:sldId id="412" r:id="rId4"/>
    <p:sldId id="709" r:id="rId5"/>
    <p:sldId id="721" r:id="rId6"/>
    <p:sldId id="720" r:id="rId7"/>
    <p:sldId id="722" r:id="rId8"/>
    <p:sldId id="723" r:id="rId9"/>
    <p:sldId id="724" r:id="rId10"/>
    <p:sldId id="725" r:id="rId11"/>
    <p:sldId id="726" r:id="rId12"/>
    <p:sldId id="727" r:id="rId13"/>
    <p:sldId id="728" r:id="rId14"/>
    <p:sldId id="730" r:id="rId15"/>
    <p:sldId id="732" r:id="rId16"/>
    <p:sldId id="733" r:id="rId17"/>
  </p:sldIdLst>
  <p:sldSz cx="9144000" cy="6858000" type="screen4x3"/>
  <p:notesSz cx="6858000" cy="9144000"/>
  <p:embeddedFontLst>
    <p:embeddedFont>
      <p:font typeface="Calibri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2006BA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0504" autoAdjust="0"/>
  </p:normalViewPr>
  <p:slideViewPr>
    <p:cSldViewPr>
      <p:cViewPr>
        <p:scale>
          <a:sx n="66" d="100"/>
          <a:sy n="66" d="100"/>
        </p:scale>
        <p:origin x="-2010" y="-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2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4CFE6D8E-492C-4857-A3EB-D994AB42C3A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196C105E-2420-4305-908F-76C5FFA3D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950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01557BE7-F6F6-4A0B-BAD9-58E94264678C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1F59E9B6-98A3-46C9-B5FD-016F4A11D7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866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78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7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60020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rgbClr val="2006BA"/>
                </a:solidFill>
                <a:latin typeface="Arial" pitchFamily="34" charset="0"/>
                <a:cs typeface="Arial" pitchFamily="34" charset="0"/>
              </a:rPr>
              <a:t>THỰC HÀNH LẬP TRÌNH HỢP NGỮ TRÊN 8086</a:t>
            </a:r>
            <a:endParaRPr lang="en-US" sz="5400" b="1" dirty="0">
              <a:solidFill>
                <a:srgbClr val="2006B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47800" y="141027"/>
            <a:ext cx="7467600" cy="1001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HỌC VIỆN KỸ THUẬT MẬT MÃ</a:t>
            </a:r>
            <a:endParaRPr lang="en-US" sz="3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4.2. </a:t>
            </a:r>
            <a:r>
              <a:rPr lang="en-US" b="1" dirty="0" err="1">
                <a:solidFill>
                  <a:srgbClr val="0070C0"/>
                </a:solidFill>
              </a:rPr>
              <a:t>Nhập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xuất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cơ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số</a:t>
            </a:r>
            <a:r>
              <a:rPr lang="en-US" b="1" dirty="0" smtClean="0">
                <a:solidFill>
                  <a:srgbClr val="0070C0"/>
                </a:solidFill>
              </a:rPr>
              <a:t> 16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400" y="1447800"/>
            <a:ext cx="8458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+mj-lt"/>
                <a:ea typeface="Times New Roman" pitchFamily="18" charset="0"/>
                <a:cs typeface="Arial" pitchFamily="34" charset="0"/>
              </a:rPr>
              <a:t>inchuoi MACRO chuoi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+mj-lt"/>
                <a:ea typeface="Times New Roman" pitchFamily="18" charset="0"/>
                <a:cs typeface="Arial" pitchFamily="34" charset="0"/>
              </a:rPr>
              <a:t>MOV AH, 9h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+mj-lt"/>
                <a:ea typeface="Times New Roman" pitchFamily="18" charset="0"/>
                <a:cs typeface="Arial" pitchFamily="34" charset="0"/>
              </a:rPr>
              <a:t>LEA DX, chuoi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+mj-lt"/>
                <a:ea typeface="Times New Roman" pitchFamily="18" charset="0"/>
                <a:cs typeface="Arial" pitchFamily="34" charset="0"/>
              </a:rPr>
              <a:t>INT 21h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+mj-lt"/>
                <a:ea typeface="Times New Roman" pitchFamily="18" charset="0"/>
                <a:cs typeface="Arial" pitchFamily="34" charset="0"/>
              </a:rPr>
              <a:t>ENDM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+mj-lt"/>
                <a:ea typeface="Times New Roman" pitchFamily="18" charset="0"/>
                <a:cs typeface="Arial" pitchFamily="34" charset="0"/>
              </a:rPr>
              <a:t>DSEG SEGMENT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+mj-lt"/>
                <a:ea typeface="Times New Roman" pitchFamily="18" charset="0"/>
                <a:cs typeface="Arial" pitchFamily="34" charset="0"/>
              </a:rPr>
              <a:t>msg1 DB "Hay nhap 1 ky tu: $"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+mj-lt"/>
                <a:ea typeface="Times New Roman" pitchFamily="18" charset="0"/>
                <a:cs typeface="Arial" pitchFamily="34" charset="0"/>
              </a:rPr>
              <a:t>msg2 DB "Ma ASCII o dang Hex: </a:t>
            </a:r>
            <a:r>
              <a:rPr lang="vi-VN" sz="2000" dirty="0" smtClean="0">
                <a:latin typeface="+mj-lt"/>
                <a:ea typeface="Times New Roman" pitchFamily="18" charset="0"/>
                <a:cs typeface="Arial" pitchFamily="34" charset="0"/>
              </a:rPr>
              <a:t>$“</a:t>
            </a:r>
            <a:endParaRPr lang="en-US" sz="2000" dirty="0" smtClean="0">
              <a:latin typeface="+mj-lt"/>
              <a:ea typeface="Times New Roman" pitchFamily="18" charset="0"/>
              <a:cs typeface="Arial" pitchFamily="34" charset="0"/>
            </a:endParaRP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 smtClean="0">
                <a:latin typeface="+mj-lt"/>
                <a:ea typeface="Times New Roman" pitchFamily="18" charset="0"/>
                <a:cs typeface="Arial" pitchFamily="34" charset="0"/>
              </a:rPr>
              <a:t>xdong </a:t>
            </a:r>
            <a:r>
              <a:rPr lang="vi-VN" sz="2000" dirty="0">
                <a:latin typeface="+mj-lt"/>
                <a:ea typeface="Times New Roman" pitchFamily="18" charset="0"/>
                <a:cs typeface="Arial" pitchFamily="34" charset="0"/>
              </a:rPr>
              <a:t>DB 10, 13, ‘$’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+mj-lt"/>
                <a:ea typeface="Times New Roman" pitchFamily="18" charset="0"/>
                <a:cs typeface="Arial" pitchFamily="34" charset="0"/>
              </a:rPr>
              <a:t>kytu DB ?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+mj-lt"/>
                <a:ea typeface="Times New Roman" pitchFamily="18" charset="0"/>
                <a:cs typeface="Arial" pitchFamily="34" charset="0"/>
              </a:rPr>
              <a:t>DSEG ENDS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+mj-lt"/>
                <a:ea typeface="Times New Roman" pitchFamily="18" charset="0"/>
                <a:cs typeface="Arial" pitchFamily="34" charset="0"/>
              </a:rPr>
              <a:t>CSEG SEGMENT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+mj-lt"/>
                <a:ea typeface="Times New Roman" pitchFamily="18" charset="0"/>
                <a:cs typeface="Arial" pitchFamily="34" charset="0"/>
              </a:rPr>
              <a:t>ASSUME CS:CSEG, DS:DSEG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49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4.2. </a:t>
            </a:r>
            <a:r>
              <a:rPr lang="en-US" b="1" dirty="0" err="1">
                <a:solidFill>
                  <a:srgbClr val="0070C0"/>
                </a:solidFill>
              </a:rPr>
              <a:t>Nhập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xuất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cơ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số</a:t>
            </a:r>
            <a:r>
              <a:rPr lang="en-US" b="1" dirty="0" smtClean="0">
                <a:solidFill>
                  <a:srgbClr val="0070C0"/>
                </a:solidFill>
              </a:rPr>
              <a:t> 16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400" y="1463189"/>
            <a:ext cx="8458200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400" dirty="0">
                <a:latin typeface="+mj-lt"/>
                <a:ea typeface="Times New Roman" pitchFamily="18" charset="0"/>
                <a:cs typeface="Arial" pitchFamily="34" charset="0"/>
              </a:rPr>
              <a:t>begin: MOV AX, DSEG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400" dirty="0">
                <a:latin typeface="+mj-lt"/>
                <a:ea typeface="Times New Roman" pitchFamily="18" charset="0"/>
                <a:cs typeface="Arial" pitchFamily="34" charset="0"/>
              </a:rPr>
              <a:t>MOV DS, AX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400" dirty="0">
                <a:latin typeface="+mj-lt"/>
                <a:ea typeface="Times New Roman" pitchFamily="18" charset="0"/>
                <a:cs typeface="Arial" pitchFamily="34" charset="0"/>
              </a:rPr>
              <a:t>inchuoi msg1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400" dirty="0">
                <a:latin typeface="+mj-lt"/>
                <a:ea typeface="Times New Roman" pitchFamily="18" charset="0"/>
                <a:cs typeface="Arial" pitchFamily="34" charset="0"/>
              </a:rPr>
              <a:t>MOV AH, 01h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400" dirty="0">
                <a:latin typeface="+mj-lt"/>
                <a:ea typeface="Times New Roman" pitchFamily="18" charset="0"/>
                <a:cs typeface="Arial" pitchFamily="34" charset="0"/>
              </a:rPr>
              <a:t>INT 21h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400" dirty="0">
                <a:latin typeface="+mj-lt"/>
                <a:ea typeface="Times New Roman" pitchFamily="18" charset="0"/>
                <a:cs typeface="Arial" pitchFamily="34" charset="0"/>
              </a:rPr>
              <a:t>MOV kytu, AL ; cất ký tự nhận được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400" dirty="0">
                <a:latin typeface="+mj-lt"/>
                <a:ea typeface="Times New Roman" pitchFamily="18" charset="0"/>
                <a:cs typeface="Arial" pitchFamily="34" charset="0"/>
              </a:rPr>
              <a:t>inchuoi xdong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400" dirty="0">
                <a:latin typeface="+mj-lt"/>
                <a:ea typeface="Times New Roman" pitchFamily="18" charset="0"/>
                <a:cs typeface="Arial" pitchFamily="34" charset="0"/>
              </a:rPr>
              <a:t>inchuoi msg2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400" dirty="0">
                <a:latin typeface="+mj-lt"/>
                <a:ea typeface="Times New Roman" pitchFamily="18" charset="0"/>
                <a:cs typeface="Arial" pitchFamily="34" charset="0"/>
              </a:rPr>
              <a:t>MOV BH, kytu ; Ký tự cần in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400" dirty="0">
                <a:latin typeface="+mj-lt"/>
                <a:ea typeface="Times New Roman" pitchFamily="18" charset="0"/>
                <a:cs typeface="Arial" pitchFamily="34" charset="0"/>
              </a:rPr>
              <a:t>CALL hex_out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400" dirty="0">
                <a:latin typeface="+mj-lt"/>
                <a:ea typeface="Times New Roman" pitchFamily="18" charset="0"/>
                <a:cs typeface="Arial" pitchFamily="34" charset="0"/>
              </a:rPr>
              <a:t>MOV AH, 02 ; in ra ký tự h sau số Hex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400" dirty="0">
                <a:latin typeface="+mj-lt"/>
                <a:ea typeface="Times New Roman" pitchFamily="18" charset="0"/>
                <a:cs typeface="Arial" pitchFamily="34" charset="0"/>
              </a:rPr>
              <a:t>MOV DL, ‘h’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400" dirty="0">
                <a:latin typeface="+mj-lt"/>
                <a:ea typeface="Times New Roman" pitchFamily="18" charset="0"/>
                <a:cs typeface="Arial" pitchFamily="34" charset="0"/>
              </a:rPr>
              <a:t>INT 21h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400" dirty="0">
                <a:latin typeface="+mj-lt"/>
                <a:ea typeface="Times New Roman" pitchFamily="18" charset="0"/>
                <a:cs typeface="Arial" pitchFamily="34" charset="0"/>
              </a:rPr>
              <a:t>MOV AH, 01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400" dirty="0">
                <a:latin typeface="+mj-lt"/>
                <a:ea typeface="Times New Roman" pitchFamily="18" charset="0"/>
                <a:cs typeface="Arial" pitchFamily="34" charset="0"/>
              </a:rPr>
              <a:t>INT 21h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400" dirty="0">
                <a:latin typeface="+mj-lt"/>
                <a:ea typeface="Times New Roman" pitchFamily="18" charset="0"/>
                <a:cs typeface="Arial" pitchFamily="34" charset="0"/>
              </a:rPr>
              <a:t>MOV AH, 4Ch ; thoat khỏi chương trình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400" dirty="0">
                <a:latin typeface="+mj-lt"/>
                <a:ea typeface="Times New Roman" pitchFamily="18" charset="0"/>
                <a:cs typeface="Arial" pitchFamily="34" charset="0"/>
              </a:rPr>
              <a:t>INT 21h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16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4.2. </a:t>
            </a:r>
            <a:r>
              <a:rPr lang="en-US" b="1" dirty="0" err="1">
                <a:solidFill>
                  <a:srgbClr val="0070C0"/>
                </a:solidFill>
              </a:rPr>
              <a:t>Nhập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xuất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cơ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số</a:t>
            </a:r>
            <a:r>
              <a:rPr lang="en-US" b="1" dirty="0" smtClean="0">
                <a:solidFill>
                  <a:srgbClr val="0070C0"/>
                </a:solidFill>
              </a:rPr>
              <a:t> 16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400" y="1600200"/>
            <a:ext cx="4191000" cy="421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600" dirty="0">
                <a:latin typeface="+mj-lt"/>
                <a:ea typeface="Times New Roman" pitchFamily="18" charset="0"/>
                <a:cs typeface="Arial" pitchFamily="34" charset="0"/>
              </a:rPr>
              <a:t>hex_out PROC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600" dirty="0">
                <a:latin typeface="+mj-lt"/>
                <a:ea typeface="Times New Roman" pitchFamily="18" charset="0"/>
                <a:cs typeface="Arial" pitchFamily="34" charset="0"/>
              </a:rPr>
              <a:t>MOV CX, 4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600" dirty="0">
                <a:latin typeface="+mj-lt"/>
                <a:ea typeface="Times New Roman" pitchFamily="18" charset="0"/>
                <a:cs typeface="Arial" pitchFamily="34" charset="0"/>
              </a:rPr>
              <a:t>xuat:PUSH CX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600" dirty="0">
                <a:latin typeface="+mj-lt"/>
                <a:ea typeface="Times New Roman" pitchFamily="18" charset="0"/>
                <a:cs typeface="Arial" pitchFamily="34" charset="0"/>
              </a:rPr>
              <a:t>MOV CL, 4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600" dirty="0">
                <a:latin typeface="+mj-lt"/>
                <a:ea typeface="Times New Roman" pitchFamily="18" charset="0"/>
                <a:cs typeface="Arial" pitchFamily="34" charset="0"/>
              </a:rPr>
              <a:t>MOV DL, BH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600" dirty="0">
                <a:latin typeface="+mj-lt"/>
                <a:ea typeface="Times New Roman" pitchFamily="18" charset="0"/>
                <a:cs typeface="Arial" pitchFamily="34" charset="0"/>
              </a:rPr>
              <a:t>SHR DL, CL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600" dirty="0">
                <a:latin typeface="+mj-lt"/>
                <a:ea typeface="Times New Roman" pitchFamily="18" charset="0"/>
                <a:cs typeface="Arial" pitchFamily="34" charset="0"/>
              </a:rPr>
              <a:t>CMP DL, 09h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600" dirty="0">
                <a:latin typeface="+mj-lt"/>
                <a:ea typeface="Times New Roman" pitchFamily="18" charset="0"/>
                <a:cs typeface="Arial" pitchFamily="34" charset="0"/>
              </a:rPr>
              <a:t>JA kytu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600" dirty="0">
                <a:latin typeface="+mj-lt"/>
                <a:ea typeface="Times New Roman" pitchFamily="18" charset="0"/>
                <a:cs typeface="Arial" pitchFamily="34" charset="0"/>
              </a:rPr>
              <a:t>ADD DL, 30h ; Đổi thành ký số ‘0’-‘9’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600" dirty="0">
                <a:latin typeface="+mj-lt"/>
                <a:ea typeface="Times New Roman" pitchFamily="18" charset="0"/>
                <a:cs typeface="Arial" pitchFamily="34" charset="0"/>
              </a:rPr>
              <a:t>JMP inra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600" dirty="0">
                <a:latin typeface="+mj-lt"/>
                <a:ea typeface="Times New Roman" pitchFamily="18" charset="0"/>
                <a:cs typeface="Arial" pitchFamily="34" charset="0"/>
              </a:rPr>
              <a:t>kytu:ADD DL, 37h ; Đổi thành ký tự ‘A-‘F’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600" dirty="0">
                <a:latin typeface="+mj-lt"/>
                <a:ea typeface="Times New Roman" pitchFamily="18" charset="0"/>
                <a:cs typeface="Arial" pitchFamily="34" charset="0"/>
              </a:rPr>
              <a:t>inra:MOV AH, 02h ; In ra màn hình ký tự đã đổi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600" dirty="0">
                <a:latin typeface="+mj-lt"/>
                <a:ea typeface="Times New Roman" pitchFamily="18" charset="0"/>
                <a:cs typeface="Arial" pitchFamily="34" charset="0"/>
              </a:rPr>
              <a:t>INT </a:t>
            </a:r>
            <a:r>
              <a:rPr lang="vi-VN" sz="1600" dirty="0" smtClean="0">
                <a:latin typeface="+mj-lt"/>
                <a:ea typeface="Times New Roman" pitchFamily="18" charset="0"/>
                <a:cs typeface="Arial" pitchFamily="34" charset="0"/>
              </a:rPr>
              <a:t>21h</a:t>
            </a:r>
            <a:endParaRPr lang="vi-VN" sz="1600" dirty="0">
              <a:latin typeface="+mj-lt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4724400" y="1620811"/>
            <a:ext cx="4191000" cy="227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vi-VN" sz="1600" dirty="0" smtClean="0">
                <a:latin typeface="+mj-lt"/>
                <a:ea typeface="Times New Roman" pitchFamily="18" charset="0"/>
                <a:cs typeface="Arial" pitchFamily="34" charset="0"/>
              </a:rPr>
              <a:t>SHL BX, CL ; Quay trái BX 4 bit</a:t>
            </a:r>
          </a:p>
          <a:p>
            <a:pPr marL="0" indent="0" algn="just" fontAlgn="base"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vi-VN" sz="1600" dirty="0" smtClean="0">
                <a:latin typeface="+mj-lt"/>
                <a:ea typeface="Times New Roman" pitchFamily="18" charset="0"/>
                <a:cs typeface="Arial" pitchFamily="34" charset="0"/>
              </a:rPr>
              <a:t>POP CX</a:t>
            </a:r>
          </a:p>
          <a:p>
            <a:pPr marL="0" indent="0" algn="just" fontAlgn="base"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vi-VN" sz="1600" dirty="0" smtClean="0">
                <a:latin typeface="+mj-lt"/>
                <a:ea typeface="Times New Roman" pitchFamily="18" charset="0"/>
                <a:cs typeface="Arial" pitchFamily="34" charset="0"/>
              </a:rPr>
              <a:t>LOOP xuat</a:t>
            </a:r>
          </a:p>
          <a:p>
            <a:pPr marL="0" indent="0" algn="just" fontAlgn="base"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vi-VN" sz="1600" dirty="0" smtClean="0">
                <a:latin typeface="+mj-lt"/>
                <a:ea typeface="Times New Roman" pitchFamily="18" charset="0"/>
                <a:cs typeface="Arial" pitchFamily="34" charset="0"/>
              </a:rPr>
              <a:t>RET</a:t>
            </a:r>
          </a:p>
          <a:p>
            <a:pPr marL="0" indent="0" algn="just" fontAlgn="base"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vi-VN" sz="1600" dirty="0" smtClean="0">
                <a:latin typeface="+mj-lt"/>
                <a:ea typeface="Times New Roman" pitchFamily="18" charset="0"/>
                <a:cs typeface="Arial" pitchFamily="34" charset="0"/>
              </a:rPr>
              <a:t>hex_out ENDP</a:t>
            </a:r>
          </a:p>
          <a:p>
            <a:pPr marL="0" indent="0" algn="just" fontAlgn="base"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vi-VN" sz="1600" dirty="0" smtClean="0">
                <a:latin typeface="+mj-lt"/>
                <a:ea typeface="Times New Roman" pitchFamily="18" charset="0"/>
                <a:cs typeface="Arial" pitchFamily="34" charset="0"/>
              </a:rPr>
              <a:t>CSEG ENDS</a:t>
            </a:r>
          </a:p>
          <a:p>
            <a:pPr marL="0" indent="0" algn="just" fontAlgn="base"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vi-VN" sz="1600" dirty="0" smtClean="0">
                <a:latin typeface="+mj-lt"/>
                <a:ea typeface="Times New Roman" pitchFamily="18" charset="0"/>
                <a:cs typeface="Arial" pitchFamily="34" charset="0"/>
              </a:rPr>
              <a:t>END begin</a:t>
            </a:r>
            <a:endParaRPr lang="en-US" sz="1600" dirty="0" smtClean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25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4.3. </a:t>
            </a:r>
            <a:r>
              <a:rPr lang="en-US" sz="2800" b="1" dirty="0" err="1">
                <a:solidFill>
                  <a:srgbClr val="0070C0"/>
                </a:solidFill>
              </a:rPr>
              <a:t>Nhập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xuất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số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thập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phân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nguyên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dương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5857" y="1600200"/>
            <a:ext cx="8610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+mj-lt"/>
              </a:rPr>
              <a:t>- </a:t>
            </a:r>
            <a:r>
              <a:rPr lang="vi-VN" sz="2400" dirty="0" smtClean="0">
                <a:latin typeface="+mj-lt"/>
              </a:rPr>
              <a:t>Chương </a:t>
            </a:r>
            <a:r>
              <a:rPr lang="vi-VN" sz="2400" dirty="0">
                <a:latin typeface="+mj-lt"/>
              </a:rPr>
              <a:t>trình sau đây cho phép nhập 1 ký tự từ bàn phím, sau đó in ra màn </a:t>
            </a:r>
            <a:r>
              <a:rPr lang="vi-VN" sz="2400" dirty="0" smtClean="0">
                <a:latin typeface="+mj-lt"/>
              </a:rPr>
              <a:t>hình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mã </a:t>
            </a:r>
            <a:r>
              <a:rPr lang="vi-VN" sz="2400" dirty="0">
                <a:latin typeface="+mj-lt"/>
              </a:rPr>
              <a:t>ASCII của ký tự nhận được ở dạng thập </a:t>
            </a:r>
            <a:r>
              <a:rPr lang="vi-VN" sz="2400" dirty="0" smtClean="0">
                <a:latin typeface="+mj-lt"/>
              </a:rPr>
              <a:t>phân.</a:t>
            </a:r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- </a:t>
            </a:r>
            <a:r>
              <a:rPr lang="vi-VN" sz="2400" dirty="0" smtClean="0">
                <a:latin typeface="+mj-lt"/>
              </a:rPr>
              <a:t>Soạn thảo, </a:t>
            </a:r>
            <a:r>
              <a:rPr lang="vi-VN" sz="2400" dirty="0">
                <a:latin typeface="+mj-lt"/>
              </a:rPr>
              <a:t>Biên dịch và cho chạy file BAI_6C.ASM để kiểm tra kết quả.</a:t>
            </a:r>
          </a:p>
          <a:p>
            <a:r>
              <a:rPr lang="vi-VN" sz="2400" dirty="0">
                <a:latin typeface="+mj-lt"/>
              </a:rPr>
              <a:t>- Đọc thủ tục DEC_OUT để tìm hiểu giải thuật xuất giá trị trong AX ra màn </a:t>
            </a:r>
            <a:r>
              <a:rPr lang="vi-VN" sz="2400" dirty="0" smtClean="0">
                <a:latin typeface="+mj-lt"/>
              </a:rPr>
              <a:t>hình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ở </a:t>
            </a:r>
            <a:r>
              <a:rPr lang="vi-VN" sz="2400" dirty="0">
                <a:latin typeface="+mj-lt"/>
              </a:rPr>
              <a:t>dạng thập phân. Từ đó đưa ra giải thuật nhập số thập phân từ bàn phím.</a:t>
            </a:r>
          </a:p>
          <a:p>
            <a:r>
              <a:rPr lang="vi-VN" sz="2400" dirty="0">
                <a:latin typeface="+mj-lt"/>
              </a:rPr>
              <a:t>- Viết lại chương trình trên để nhập 2 số thập phân A và B có 2 chữ số, sau đó </a:t>
            </a:r>
            <a:r>
              <a:rPr lang="vi-VN" sz="2400" dirty="0" smtClean="0">
                <a:latin typeface="+mj-lt"/>
              </a:rPr>
              <a:t>in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ra </a:t>
            </a:r>
            <a:r>
              <a:rPr lang="vi-VN" sz="2400" dirty="0">
                <a:latin typeface="+mj-lt"/>
              </a:rPr>
              <a:t>màn hình kết quả A + B ở dạng thập phân.</a:t>
            </a:r>
          </a:p>
          <a:p>
            <a:r>
              <a:rPr lang="vi-VN" sz="2400" dirty="0">
                <a:latin typeface="+mj-lt"/>
              </a:rPr>
              <a:t>- Nhập xuất số thập phân ÂM như thế nào?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607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4.3. </a:t>
            </a:r>
            <a:r>
              <a:rPr lang="en-US" sz="2800" b="1" dirty="0" err="1">
                <a:solidFill>
                  <a:srgbClr val="0070C0"/>
                </a:solidFill>
              </a:rPr>
              <a:t>Nhập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xuất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số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thập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phân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nguyên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dương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9571" y="1447800"/>
            <a:ext cx="342174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400" dirty="0">
                <a:latin typeface="+mj-lt"/>
              </a:rPr>
              <a:t>inchuoi MACRO chuoi</a:t>
            </a:r>
          </a:p>
          <a:p>
            <a:r>
              <a:rPr lang="vi-VN" sz="1400" dirty="0">
                <a:latin typeface="+mj-lt"/>
              </a:rPr>
              <a:t>MOV AH, 9h</a:t>
            </a:r>
          </a:p>
          <a:p>
            <a:r>
              <a:rPr lang="vi-VN" sz="1400" dirty="0">
                <a:latin typeface="+mj-lt"/>
              </a:rPr>
              <a:t>LEA DX, chuoi</a:t>
            </a:r>
          </a:p>
          <a:p>
            <a:r>
              <a:rPr lang="vi-VN" sz="1400" dirty="0">
                <a:latin typeface="+mj-lt"/>
              </a:rPr>
              <a:t>INT 21h</a:t>
            </a:r>
          </a:p>
          <a:p>
            <a:r>
              <a:rPr lang="vi-VN" sz="1400" dirty="0">
                <a:latin typeface="+mj-lt"/>
              </a:rPr>
              <a:t>ENDM</a:t>
            </a:r>
          </a:p>
          <a:p>
            <a:r>
              <a:rPr lang="vi-VN" sz="1400" dirty="0">
                <a:latin typeface="+mj-lt"/>
              </a:rPr>
              <a:t>DSEG SEGMENT</a:t>
            </a:r>
          </a:p>
          <a:p>
            <a:r>
              <a:rPr lang="vi-VN" sz="1400" dirty="0">
                <a:latin typeface="+mj-lt"/>
              </a:rPr>
              <a:t>msg1 DB "Hay nhap 1 ky tu: $"</a:t>
            </a:r>
          </a:p>
          <a:p>
            <a:r>
              <a:rPr lang="vi-VN" sz="1400" dirty="0">
                <a:latin typeface="+mj-lt"/>
              </a:rPr>
              <a:t>msg2 DB "Ma ASCII o dang Dec: $"</a:t>
            </a:r>
          </a:p>
          <a:p>
            <a:r>
              <a:rPr lang="vi-VN" sz="1400" dirty="0">
                <a:latin typeface="+mj-lt"/>
              </a:rPr>
              <a:t>xdong DB 10, 13, ‘$’</a:t>
            </a:r>
          </a:p>
          <a:p>
            <a:r>
              <a:rPr lang="vi-VN" sz="1400" dirty="0">
                <a:latin typeface="+mj-lt"/>
              </a:rPr>
              <a:t>kytu DB ?</a:t>
            </a:r>
          </a:p>
          <a:p>
            <a:r>
              <a:rPr lang="vi-VN" sz="1400" dirty="0">
                <a:latin typeface="+mj-lt"/>
              </a:rPr>
              <a:t>DSEG ENDS</a:t>
            </a:r>
          </a:p>
          <a:p>
            <a:r>
              <a:rPr lang="vi-VN" sz="1400" dirty="0">
                <a:latin typeface="+mj-lt"/>
              </a:rPr>
              <a:t>CSEG SEGMENT</a:t>
            </a:r>
          </a:p>
          <a:p>
            <a:r>
              <a:rPr lang="vi-VN" sz="1400" dirty="0">
                <a:latin typeface="+mj-lt"/>
              </a:rPr>
              <a:t>ASSUME CS:CSEG, DS:DSEG</a:t>
            </a:r>
          </a:p>
          <a:p>
            <a:r>
              <a:rPr lang="vi-VN" sz="1400" dirty="0">
                <a:latin typeface="+mj-lt"/>
              </a:rPr>
              <a:t>begin: MOV AX, DSEG</a:t>
            </a:r>
          </a:p>
          <a:p>
            <a:r>
              <a:rPr lang="vi-VN" sz="1400" dirty="0">
                <a:latin typeface="+mj-lt"/>
              </a:rPr>
              <a:t>MOV DS, AX</a:t>
            </a:r>
          </a:p>
          <a:p>
            <a:r>
              <a:rPr lang="vi-VN" sz="1400" dirty="0">
                <a:latin typeface="+mj-lt"/>
              </a:rPr>
              <a:t>inchuoi msg1</a:t>
            </a:r>
          </a:p>
          <a:p>
            <a:r>
              <a:rPr lang="vi-VN" sz="1400" dirty="0">
                <a:latin typeface="+mj-lt"/>
              </a:rPr>
              <a:t>MOV AH, 01h</a:t>
            </a:r>
          </a:p>
          <a:p>
            <a:r>
              <a:rPr lang="vi-VN" sz="1400" dirty="0">
                <a:latin typeface="+mj-lt"/>
              </a:rPr>
              <a:t>INT </a:t>
            </a:r>
            <a:r>
              <a:rPr lang="vi-VN" sz="1400" dirty="0" smtClean="0">
                <a:latin typeface="+mj-lt"/>
              </a:rPr>
              <a:t>21h</a:t>
            </a:r>
            <a:endParaRPr lang="en-US" sz="1400" dirty="0" smtClean="0">
              <a:latin typeface="+mj-lt"/>
            </a:endParaRPr>
          </a:p>
          <a:p>
            <a:r>
              <a:rPr lang="vi-VN" sz="1400" dirty="0">
                <a:latin typeface="+mj-lt"/>
              </a:rPr>
              <a:t>MOV kytu, AL ; cất ký tự nhận được</a:t>
            </a:r>
          </a:p>
          <a:p>
            <a:r>
              <a:rPr lang="vi-VN" sz="1400" dirty="0">
                <a:latin typeface="+mj-lt"/>
              </a:rPr>
              <a:t>inchuoi xdong</a:t>
            </a:r>
          </a:p>
          <a:p>
            <a:r>
              <a:rPr lang="vi-VN" sz="1400" dirty="0">
                <a:latin typeface="+mj-lt"/>
              </a:rPr>
              <a:t>inchuoi msg2</a:t>
            </a:r>
          </a:p>
          <a:p>
            <a:r>
              <a:rPr lang="vi-VN" sz="1400" dirty="0">
                <a:latin typeface="+mj-lt"/>
              </a:rPr>
              <a:t>XOR AX, AX</a:t>
            </a:r>
          </a:p>
          <a:p>
            <a:r>
              <a:rPr lang="vi-VN" sz="1400" dirty="0">
                <a:latin typeface="+mj-lt"/>
              </a:rPr>
              <a:t>MOV AL, kytu ; Ký tự cần in</a:t>
            </a:r>
          </a:p>
          <a:p>
            <a:endParaRPr lang="vi-VN" sz="14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48200" y="1371600"/>
            <a:ext cx="41910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400" dirty="0" smtClean="0">
                <a:latin typeface="+mj-lt"/>
              </a:rPr>
              <a:t>CALL </a:t>
            </a:r>
            <a:r>
              <a:rPr lang="vi-VN" sz="1400" dirty="0">
                <a:latin typeface="+mj-lt"/>
              </a:rPr>
              <a:t>dec_out</a:t>
            </a:r>
          </a:p>
          <a:p>
            <a:r>
              <a:rPr lang="vi-VN" sz="1400" dirty="0">
                <a:latin typeface="+mj-lt"/>
              </a:rPr>
              <a:t>MOV AH, 01</a:t>
            </a:r>
          </a:p>
          <a:p>
            <a:r>
              <a:rPr lang="vi-VN" sz="1400" dirty="0">
                <a:latin typeface="+mj-lt"/>
              </a:rPr>
              <a:t>INT 21h</a:t>
            </a:r>
          </a:p>
          <a:p>
            <a:r>
              <a:rPr lang="vi-VN" sz="1400" dirty="0">
                <a:latin typeface="+mj-lt"/>
              </a:rPr>
              <a:t>MOV AH, 4Ch ; thoat khỏi chương trình</a:t>
            </a:r>
          </a:p>
          <a:p>
            <a:r>
              <a:rPr lang="vi-VN" sz="1400" dirty="0">
                <a:latin typeface="+mj-lt"/>
              </a:rPr>
              <a:t>INT 21h</a:t>
            </a:r>
          </a:p>
          <a:p>
            <a:r>
              <a:rPr lang="vi-VN" sz="1400" dirty="0">
                <a:latin typeface="+mj-lt"/>
              </a:rPr>
              <a:t>dec_out PROC</a:t>
            </a:r>
          </a:p>
          <a:p>
            <a:r>
              <a:rPr lang="vi-VN" sz="1400" dirty="0">
                <a:latin typeface="+mj-lt"/>
              </a:rPr>
              <a:t>XOR CX,CX ; CX đếm số chữ số thập phân</a:t>
            </a:r>
          </a:p>
          <a:p>
            <a:r>
              <a:rPr lang="vi-VN" sz="1400" dirty="0">
                <a:latin typeface="+mj-lt"/>
              </a:rPr>
              <a:t>MOV BX,10</a:t>
            </a:r>
          </a:p>
          <a:p>
            <a:r>
              <a:rPr lang="vi-VN" sz="1400" dirty="0">
                <a:latin typeface="+mj-lt"/>
              </a:rPr>
              <a:t>chia10: XOR DX,DX</a:t>
            </a:r>
          </a:p>
          <a:p>
            <a:r>
              <a:rPr lang="vi-VN" sz="1400" dirty="0">
                <a:latin typeface="+mj-lt"/>
              </a:rPr>
              <a:t>DIV BX ; DX:AX÷BX =&gt; AX: Thương, DX: số dư</a:t>
            </a:r>
          </a:p>
          <a:p>
            <a:r>
              <a:rPr lang="vi-VN" sz="1400" dirty="0">
                <a:latin typeface="+mj-lt"/>
              </a:rPr>
              <a:t>PUSH DX ; Cất số dư vào stack</a:t>
            </a:r>
          </a:p>
          <a:p>
            <a:r>
              <a:rPr lang="vi-VN" sz="1400" dirty="0">
                <a:latin typeface="+mj-lt"/>
              </a:rPr>
              <a:t>INC CX</a:t>
            </a:r>
          </a:p>
          <a:p>
            <a:r>
              <a:rPr lang="vi-VN" sz="1400" dirty="0">
                <a:latin typeface="+mj-lt"/>
              </a:rPr>
              <a:t>CMP AX, 0</a:t>
            </a:r>
          </a:p>
          <a:p>
            <a:r>
              <a:rPr lang="vi-VN" sz="1400" dirty="0">
                <a:latin typeface="+mj-lt"/>
              </a:rPr>
              <a:t>JNZ chia10 ; nếu AX&gt;0 thì chia tiếp cho 10</a:t>
            </a:r>
          </a:p>
          <a:p>
            <a:r>
              <a:rPr lang="vi-VN" sz="1400" dirty="0">
                <a:latin typeface="+mj-lt"/>
              </a:rPr>
              <a:t>inra: MOV AH,2 ; in ra màn hình</a:t>
            </a:r>
          </a:p>
          <a:p>
            <a:r>
              <a:rPr lang="vi-VN" sz="1400" dirty="0">
                <a:latin typeface="+mj-lt"/>
              </a:rPr>
              <a:t>POP DX ; lấy chữ số thập </a:t>
            </a:r>
            <a:r>
              <a:rPr lang="vi-VN" sz="1400" dirty="0" smtClean="0">
                <a:latin typeface="+mj-lt"/>
              </a:rPr>
              <a:t>phân</a:t>
            </a:r>
            <a:endParaRPr lang="en-US" sz="1400" dirty="0" smtClean="0">
              <a:latin typeface="+mj-lt"/>
            </a:endParaRPr>
          </a:p>
          <a:p>
            <a:r>
              <a:rPr lang="vi-VN" sz="1400" dirty="0">
                <a:latin typeface="+mj-lt"/>
              </a:rPr>
              <a:t>ADD DL,30h ; đổi thành ký số</a:t>
            </a:r>
          </a:p>
          <a:p>
            <a:r>
              <a:rPr lang="vi-VN" sz="1400" dirty="0">
                <a:latin typeface="+mj-lt"/>
              </a:rPr>
              <a:t>INT 21h</a:t>
            </a:r>
          </a:p>
          <a:p>
            <a:r>
              <a:rPr lang="vi-VN" sz="1400" dirty="0">
                <a:latin typeface="+mj-lt"/>
              </a:rPr>
              <a:t>LOOP inra</a:t>
            </a:r>
          </a:p>
          <a:p>
            <a:r>
              <a:rPr lang="vi-VN" sz="1400" dirty="0">
                <a:latin typeface="+mj-lt"/>
              </a:rPr>
              <a:t>RET</a:t>
            </a:r>
          </a:p>
          <a:p>
            <a:r>
              <a:rPr lang="vi-VN" sz="1400" dirty="0">
                <a:latin typeface="+mj-lt"/>
              </a:rPr>
              <a:t>dec_out ENDP</a:t>
            </a:r>
          </a:p>
          <a:p>
            <a:r>
              <a:rPr lang="vi-VN" sz="1400" dirty="0">
                <a:latin typeface="+mj-lt"/>
              </a:rPr>
              <a:t>CSEG ENDS</a:t>
            </a:r>
          </a:p>
          <a:p>
            <a:r>
              <a:rPr lang="vi-VN" sz="1400" dirty="0">
                <a:latin typeface="+mj-lt"/>
              </a:rPr>
              <a:t>END begin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812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4.4. </a:t>
            </a:r>
            <a:r>
              <a:rPr lang="en-US" sz="2800" b="1" dirty="0" err="1" smtClean="0">
                <a:solidFill>
                  <a:srgbClr val="0070C0"/>
                </a:solidFill>
              </a:rPr>
              <a:t>Bài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tập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447800"/>
            <a:ext cx="8458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dirty="0" smtClean="0">
                <a:latin typeface="+mj-lt"/>
              </a:rPr>
              <a:t>1</a:t>
            </a:r>
            <a:r>
              <a:rPr lang="vi-VN" sz="2400" dirty="0">
                <a:latin typeface="+mj-lt"/>
              </a:rPr>
              <a:t>. Viết chương trình nhập 2 số nhị phân 16 bit A và B. Sau đó in ra màn hình các </a:t>
            </a:r>
            <a:r>
              <a:rPr lang="vi-VN" sz="2400" dirty="0" smtClean="0">
                <a:latin typeface="+mj-lt"/>
              </a:rPr>
              <a:t>kết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quả </a:t>
            </a:r>
            <a:r>
              <a:rPr lang="vi-VN" sz="2400" dirty="0">
                <a:latin typeface="+mj-lt"/>
              </a:rPr>
              <a:t>ở dạng nhị phân: A + B, A – B, A and B, A or B.</a:t>
            </a:r>
          </a:p>
          <a:p>
            <a:r>
              <a:rPr lang="vi-VN" sz="2400" dirty="0">
                <a:latin typeface="+mj-lt"/>
              </a:rPr>
              <a:t>Ví dụ: Nhập số nhị phân A: 10101010</a:t>
            </a:r>
          </a:p>
          <a:p>
            <a:r>
              <a:rPr lang="vi-VN" sz="2400" dirty="0">
                <a:latin typeface="+mj-lt"/>
              </a:rPr>
              <a:t>Nhập số nhị phân B: 01010101</a:t>
            </a:r>
          </a:p>
          <a:p>
            <a:r>
              <a:rPr lang="vi-VN" sz="2400" dirty="0">
                <a:latin typeface="+mj-lt"/>
              </a:rPr>
              <a:t>A + B = 11111111 A – B = 01010101</a:t>
            </a:r>
          </a:p>
          <a:p>
            <a:r>
              <a:rPr lang="vi-VN" sz="2400" dirty="0">
                <a:latin typeface="+mj-lt"/>
              </a:rPr>
              <a:t>A and B = 00000000 A or B = 11111111</a:t>
            </a:r>
          </a:p>
          <a:p>
            <a:r>
              <a:rPr lang="vi-VN" sz="2400" dirty="0" smtClean="0">
                <a:latin typeface="+mj-lt"/>
              </a:rPr>
              <a:t>2</a:t>
            </a:r>
            <a:r>
              <a:rPr lang="vi-VN" sz="2400" dirty="0">
                <a:latin typeface="+mj-lt"/>
              </a:rPr>
              <a:t>. Viết chương trình nhập 1 ký tự từ bàn phím, sau đó in ra màn hình mã ASCII </a:t>
            </a:r>
            <a:r>
              <a:rPr lang="vi-VN" sz="2400" dirty="0" smtClean="0">
                <a:latin typeface="+mj-lt"/>
              </a:rPr>
              <a:t>của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ký </a:t>
            </a:r>
            <a:r>
              <a:rPr lang="vi-VN" sz="2400" dirty="0">
                <a:latin typeface="+mj-lt"/>
              </a:rPr>
              <a:t>tự nhận được ở dạng thập lục phân, thập phân và nhị phân.</a:t>
            </a:r>
          </a:p>
          <a:p>
            <a:r>
              <a:rPr lang="vi-VN" sz="2400" dirty="0">
                <a:latin typeface="+mj-lt"/>
              </a:rPr>
              <a:t>Ví dụ: Nhập 1 ký tự: A</a:t>
            </a:r>
          </a:p>
          <a:p>
            <a:r>
              <a:rPr lang="vi-VN" sz="2400" dirty="0">
                <a:latin typeface="+mj-lt"/>
              </a:rPr>
              <a:t>Mã ASCII dạng Hex: 41h</a:t>
            </a:r>
          </a:p>
          <a:p>
            <a:r>
              <a:rPr lang="vi-VN" sz="2400" dirty="0">
                <a:latin typeface="+mj-lt"/>
              </a:rPr>
              <a:t>Mã ASCII dạng Dec: 65</a:t>
            </a:r>
          </a:p>
          <a:p>
            <a:r>
              <a:rPr lang="vi-VN" sz="2400" dirty="0">
                <a:latin typeface="+mj-lt"/>
              </a:rPr>
              <a:t>Mã ASCII dạng Bin: </a:t>
            </a:r>
            <a:r>
              <a:rPr lang="vi-VN" sz="2400" dirty="0" smtClean="0">
                <a:latin typeface="+mj-lt"/>
              </a:rPr>
              <a:t>01000001b</a:t>
            </a:r>
            <a:endParaRPr lang="vi-V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176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4.4. </a:t>
            </a:r>
            <a:r>
              <a:rPr lang="en-US" sz="2800" b="1" dirty="0" err="1" smtClean="0">
                <a:solidFill>
                  <a:srgbClr val="0070C0"/>
                </a:solidFill>
              </a:rPr>
              <a:t>Bài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tập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447800"/>
            <a:ext cx="8686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dirty="0" smtClean="0">
                <a:latin typeface="+mj-lt"/>
              </a:rPr>
              <a:t>3</a:t>
            </a:r>
            <a:r>
              <a:rPr lang="vi-VN" sz="2400" dirty="0">
                <a:latin typeface="+mj-lt"/>
              </a:rPr>
              <a:t>. Viết lại chương trình bài </a:t>
            </a:r>
            <a:r>
              <a:rPr lang="vi-VN" sz="2400" dirty="0" smtClean="0">
                <a:latin typeface="+mj-lt"/>
              </a:rPr>
              <a:t>1 </a:t>
            </a:r>
            <a:r>
              <a:rPr lang="vi-VN" sz="2400" dirty="0">
                <a:latin typeface="+mj-lt"/>
              </a:rPr>
              <a:t>nhưng 2 số A và B được nhập theo dạng thập lục</a:t>
            </a:r>
          </a:p>
          <a:p>
            <a:pPr algn="just"/>
            <a:r>
              <a:rPr lang="vi-VN" sz="2400" dirty="0">
                <a:latin typeface="+mj-lt"/>
              </a:rPr>
              <a:t>phân. Các kết quả được in ra màn hình ở dạng nhị phân.</a:t>
            </a:r>
          </a:p>
          <a:p>
            <a:pPr algn="just"/>
            <a:r>
              <a:rPr lang="vi-VN" sz="2400" dirty="0" smtClean="0">
                <a:latin typeface="+mj-lt"/>
              </a:rPr>
              <a:t>4</a:t>
            </a:r>
            <a:r>
              <a:rPr lang="vi-VN" sz="2400" dirty="0">
                <a:latin typeface="+mj-lt"/>
              </a:rPr>
              <a:t>. Viết lại chương trình </a:t>
            </a:r>
            <a:r>
              <a:rPr lang="vi-VN" sz="2400">
                <a:latin typeface="+mj-lt"/>
              </a:rPr>
              <a:t>bài </a:t>
            </a:r>
            <a:r>
              <a:rPr lang="vi-VN" sz="2400" smtClean="0">
                <a:latin typeface="+mj-lt"/>
              </a:rPr>
              <a:t>1 </a:t>
            </a:r>
            <a:r>
              <a:rPr lang="vi-VN" sz="2400" dirty="0">
                <a:latin typeface="+mj-lt"/>
              </a:rPr>
              <a:t>nhưng 2 số A và B được nhập theo dạng thập phân.</a:t>
            </a:r>
          </a:p>
          <a:p>
            <a:pPr algn="just"/>
            <a:r>
              <a:rPr lang="vi-VN" sz="2400" dirty="0">
                <a:latin typeface="+mj-lt"/>
              </a:rPr>
              <a:t>In các kết quả ở dạng thập phân: A + B, A – B.</a:t>
            </a:r>
          </a:p>
          <a:p>
            <a:pPr algn="just"/>
            <a:r>
              <a:rPr lang="vi-VN" sz="2400" dirty="0" smtClean="0">
                <a:latin typeface="+mj-lt"/>
              </a:rPr>
              <a:t>5</a:t>
            </a:r>
            <a:r>
              <a:rPr lang="vi-VN" sz="2400" dirty="0">
                <a:latin typeface="+mj-lt"/>
              </a:rPr>
              <a:t>. Viết chương trình tính giai thừa n! Với n là số nguyên dương nhập từ bàn phím. </a:t>
            </a:r>
            <a:r>
              <a:rPr lang="vi-VN" sz="2400" dirty="0" smtClean="0">
                <a:latin typeface="+mj-lt"/>
              </a:rPr>
              <a:t>In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kết </a:t>
            </a:r>
            <a:r>
              <a:rPr lang="vi-VN" sz="2400" dirty="0">
                <a:latin typeface="+mj-lt"/>
              </a:rPr>
              <a:t>quả ra màn hình ở dạng thập phân. Cho biết, khả năng của 8086 tính được n</a:t>
            </a:r>
          </a:p>
          <a:p>
            <a:pPr algn="just"/>
            <a:r>
              <a:rPr lang="vi-VN" sz="2400" dirty="0">
                <a:latin typeface="+mj-lt"/>
              </a:rPr>
              <a:t>lớn nhất là bao nhiêu?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029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305800" cy="6096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2006BA"/>
                </a:solidFill>
                <a:latin typeface="Arial" pitchFamily="34" charset="0"/>
                <a:cs typeface="Arial" pitchFamily="34" charset="0"/>
              </a:rPr>
              <a:t>NHẬP XUẤT </a:t>
            </a:r>
            <a:r>
              <a:rPr lang="en-US" sz="2400" b="1" dirty="0" smtClean="0">
                <a:solidFill>
                  <a:srgbClr val="2006BA"/>
                </a:solidFill>
                <a:latin typeface="Arial" pitchFamily="34" charset="0"/>
                <a:cs typeface="Arial" pitchFamily="34" charset="0"/>
              </a:rPr>
              <a:t>SỐ DẠNG BIN-HEX-DEC</a:t>
            </a:r>
            <a:endParaRPr lang="en-US" sz="2400" b="1" dirty="0">
              <a:solidFill>
                <a:srgbClr val="2006B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47800" y="141027"/>
            <a:ext cx="7467600" cy="1001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NỘI DUNG 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 sz="3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2286000"/>
            <a:ext cx="84582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b="1" dirty="0" smtClean="0">
                <a:latin typeface="+mj-lt"/>
              </a:rPr>
              <a:t>MỤC </a:t>
            </a:r>
            <a:r>
              <a:rPr lang="vi-VN" sz="2400" b="1" dirty="0">
                <a:latin typeface="+mj-lt"/>
              </a:rPr>
              <a:t>TIÊU</a:t>
            </a:r>
            <a:r>
              <a:rPr lang="vi-VN" sz="2400" dirty="0">
                <a:latin typeface="+mj-lt"/>
              </a:rPr>
              <a:t/>
            </a:r>
            <a:br>
              <a:rPr lang="vi-VN" sz="2400" dirty="0">
                <a:latin typeface="+mj-lt"/>
              </a:rPr>
            </a:br>
            <a:r>
              <a:rPr lang="vi-VN" sz="2400" dirty="0">
                <a:latin typeface="+mj-lt"/>
              </a:rPr>
              <a:t>- Nhập từ bàn phím số ở dạng nhị phân, thập lục phân và </a:t>
            </a:r>
            <a:r>
              <a:rPr lang="vi-VN" sz="2400" dirty="0" smtClean="0">
                <a:latin typeface="+mj-lt"/>
              </a:rPr>
              <a:t>thập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phân</a:t>
            </a:r>
            <a:endParaRPr lang="vi-VN" sz="2400" dirty="0">
              <a:latin typeface="+mj-lt"/>
            </a:endParaRPr>
          </a:p>
          <a:p>
            <a:r>
              <a:rPr lang="vi-VN" sz="2400" dirty="0">
                <a:latin typeface="+mj-lt"/>
              </a:rPr>
              <a:t>- In lên màn hình các số ở dạng nhị phân, thập lục phân và thập phân</a:t>
            </a:r>
            <a:r>
              <a:rPr lang="vi-VN" sz="2400" dirty="0">
                <a:latin typeface="+mj-lt"/>
              </a:rPr>
              <a:t/>
            </a:r>
            <a:br>
              <a:rPr lang="vi-VN" sz="2400" dirty="0">
                <a:latin typeface="+mj-lt"/>
              </a:rPr>
            </a:br>
            <a:r>
              <a:rPr lang="vi-VN" sz="2400" b="1" dirty="0" smtClean="0">
                <a:latin typeface="+mj-lt"/>
              </a:rPr>
              <a:t>KIẾN </a:t>
            </a:r>
            <a:r>
              <a:rPr lang="vi-VN" sz="2400" b="1" dirty="0">
                <a:latin typeface="+mj-lt"/>
              </a:rPr>
              <a:t>THỨC CẦN CHUẨN BỊ</a:t>
            </a:r>
            <a:r>
              <a:rPr lang="vi-VN" sz="2400" dirty="0">
                <a:latin typeface="+mj-lt"/>
              </a:rPr>
              <a:t/>
            </a:r>
            <a:br>
              <a:rPr lang="vi-VN" sz="2400" dirty="0">
                <a:latin typeface="+mj-lt"/>
              </a:rPr>
            </a:br>
            <a:r>
              <a:rPr lang="vi-VN" sz="2400" dirty="0">
                <a:latin typeface="+mj-lt"/>
              </a:rPr>
              <a:t>- Kết quả của các bài thực hành trước</a:t>
            </a:r>
          </a:p>
          <a:p>
            <a:r>
              <a:rPr lang="vi-VN" sz="2400" dirty="0">
                <a:latin typeface="+mj-lt"/>
              </a:rPr>
              <a:t>- Các lệnh xử lý chuỗi.</a:t>
            </a:r>
            <a:r>
              <a:rPr lang="vi-VN" dirty="0">
                <a:latin typeface="+mj-lt"/>
              </a:rPr>
              <a:t/>
            </a:r>
            <a:br>
              <a:rPr lang="vi-VN" dirty="0">
                <a:latin typeface="+mj-lt"/>
              </a:rPr>
            </a:b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592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4.1</a:t>
            </a:r>
            <a:r>
              <a:rPr lang="en-US" b="1" dirty="0" smtClean="0">
                <a:solidFill>
                  <a:srgbClr val="0070C0"/>
                </a:solidFill>
              </a:rPr>
              <a:t>. </a:t>
            </a:r>
            <a:r>
              <a:rPr lang="en-US" b="1" dirty="0" err="1" smtClean="0">
                <a:solidFill>
                  <a:srgbClr val="0070C0"/>
                </a:solidFill>
              </a:rPr>
              <a:t>Nhập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xuất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nhị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phân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04800" y="1600200"/>
            <a:ext cx="8686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Chương trình sử dụng hàm 2, ngắt 21h để in ký tự B ra màn hình được viết 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như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sau</a:t>
            </a: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. Hãy soạn thảo lưu lại thành tập tin nguồn có tên là BAI_2A.ASM.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57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4.1. </a:t>
            </a:r>
            <a:r>
              <a:rPr lang="en-US" b="1" dirty="0" err="1">
                <a:solidFill>
                  <a:srgbClr val="0070C0"/>
                </a:solidFill>
              </a:rPr>
              <a:t>Nhập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xuất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nhị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phân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04800" y="1327919"/>
            <a:ext cx="8686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inchuoi MACRO chuoi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MOV AH, 9h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LEA DX, chuoi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INT 21h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ENDM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DSEG SEGMENT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msg1 DB "Hay nhap so nhi phan 8 bit: $"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msg2 DB "So nhi phan da nhap la: $"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xdong DB 10, 13, ‘$’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sobin DB ? ; lưu trữ số nhị phân nhận được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DSEG ENDS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CSEG SEGMENT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ASSUME CS:CSEG, DS:DSEG</a:t>
            </a:r>
          </a:p>
        </p:txBody>
      </p:sp>
    </p:spTree>
    <p:extLst>
      <p:ext uri="{BB962C8B-B14F-4D97-AF65-F5344CB8AC3E}">
        <p14:creationId xmlns:p14="http://schemas.microsoft.com/office/powerpoint/2010/main" val="427061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4.1. </a:t>
            </a:r>
            <a:r>
              <a:rPr lang="en-US" b="1" dirty="0" err="1">
                <a:solidFill>
                  <a:srgbClr val="0070C0"/>
                </a:solidFill>
              </a:rPr>
              <a:t>Nhập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xuất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nhị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phân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04800" y="1511694"/>
            <a:ext cx="43434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begin: MOV AX, DSEG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MOV DS, AX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inchuoi msg1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CALL bin_in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MOV sobin, BL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inchuoi xdong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inchuoi msg2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MOV BL, sobin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CALL bin_out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MOV AH, 01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INT 21h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MOV AH, 4Ch ; thoat khỏi chương trình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INT 21h</a:t>
            </a:r>
          </a:p>
        </p:txBody>
      </p:sp>
    </p:spTree>
    <p:extLst>
      <p:ext uri="{BB962C8B-B14F-4D97-AF65-F5344CB8AC3E}">
        <p14:creationId xmlns:p14="http://schemas.microsoft.com/office/powerpoint/2010/main" val="291530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4.1. </a:t>
            </a:r>
            <a:r>
              <a:rPr lang="en-US" b="1" dirty="0" err="1">
                <a:solidFill>
                  <a:srgbClr val="0070C0"/>
                </a:solidFill>
              </a:rPr>
              <a:t>Nhập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xuất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nhị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phân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04800" y="1409328"/>
            <a:ext cx="5562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bin_in PROC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MOV BL, 0 ; Xóa BL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MOV CX, 8 ; nhập đủ 8 bit thì 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dừng</a:t>
            </a:r>
            <a:endParaRPr lang="en-US" sz="20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nhap:MOV </a:t>
            </a: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AH, 01h ; Hàm nhập ký tự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INT 21h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CMP AL, 0Dh ; nếu là phím Enter thì thôi nhập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JZ exit ; không phải Enter thì đổi sang bit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SHL BL, 1 ; Dịch trái BL 1 bit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SUB AL, 30h ; Ký số - 30h = số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ADD BL, AL ; Chuyển bit từ AL sang BL lưu trữ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LOOP nhap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exit:RET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bin_in ENDP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40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4.1. </a:t>
            </a:r>
            <a:r>
              <a:rPr lang="en-US" b="1" dirty="0" err="1">
                <a:solidFill>
                  <a:srgbClr val="0070C0"/>
                </a:solidFill>
              </a:rPr>
              <a:t>Nhập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xuất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nhị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phân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04800" y="1409328"/>
            <a:ext cx="5562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bin_out PROC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MOV CX, 8 ; Xuất 8 bit trong BL ra M.Hình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xuat:MOV DL, 0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SHL BL, 1 ; CF chứa MSB, xuất ra màn hình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RCL DL, 1 ; đưa CF vào LSB của DL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ADD DL, 30h ; Số + 30h = Ký số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MOV AH, 02h ; In ra màn hình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INT 21h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LOOP xuat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RET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bin_out ENDP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CSEG ENDS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END begin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35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4.1. </a:t>
            </a:r>
            <a:r>
              <a:rPr lang="en-US" b="1" dirty="0" err="1">
                <a:solidFill>
                  <a:srgbClr val="0070C0"/>
                </a:solidFill>
              </a:rPr>
              <a:t>Nhập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xuất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nhị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phân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8600" y="1722566"/>
            <a:ext cx="84582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>
                <a:latin typeface="+mj-lt"/>
                <a:ea typeface="Times New Roman" pitchFamily="18" charset="0"/>
                <a:cs typeface="Arial" pitchFamily="34" charset="0"/>
              </a:rPr>
              <a:t>- Soạn thảo, Biên dịch và cho chạy file BAI_6A.ASM để kiểm tra kết quả.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>
                <a:latin typeface="+mj-lt"/>
                <a:ea typeface="Times New Roman" pitchFamily="18" charset="0"/>
                <a:cs typeface="Arial" pitchFamily="34" charset="0"/>
              </a:rPr>
              <a:t>- Sửa chương trình trên thành BAI_6A1.ASM sao cho có thể nhập và xuất số </a:t>
            </a:r>
            <a:r>
              <a:rPr lang="vi-VN" sz="2400" dirty="0" smtClean="0">
                <a:latin typeface="+mj-lt"/>
                <a:ea typeface="Times New Roman" pitchFamily="18" charset="0"/>
                <a:cs typeface="Arial" pitchFamily="34" charset="0"/>
              </a:rPr>
              <a:t>nhị</a:t>
            </a:r>
            <a:r>
              <a:rPr lang="en-US" sz="2400" dirty="0" smtClean="0">
                <a:latin typeface="+mj-lt"/>
                <a:ea typeface="Times New Roman" pitchFamily="18" charset="0"/>
                <a:cs typeface="Arial" pitchFamily="34" charset="0"/>
              </a:rPr>
              <a:t> </a:t>
            </a:r>
            <a:r>
              <a:rPr lang="vi-VN" sz="2400" dirty="0" smtClean="0">
                <a:latin typeface="+mj-lt"/>
                <a:ea typeface="Times New Roman" pitchFamily="18" charset="0"/>
                <a:cs typeface="Arial" pitchFamily="34" charset="0"/>
              </a:rPr>
              <a:t>phân </a:t>
            </a:r>
            <a:r>
              <a:rPr lang="vi-VN" sz="2400" dirty="0">
                <a:latin typeface="+mj-lt"/>
                <a:ea typeface="Times New Roman" pitchFamily="18" charset="0"/>
                <a:cs typeface="Arial" pitchFamily="34" charset="0"/>
              </a:rPr>
              <a:t>16 bit.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>
                <a:latin typeface="+mj-lt"/>
                <a:ea typeface="Times New Roman" pitchFamily="18" charset="0"/>
                <a:cs typeface="Arial" pitchFamily="34" charset="0"/>
              </a:rPr>
              <a:t>- Viết lại chương trình trên để nhập 1 ký tự từ bàn phím, sau đó in ra màn </a:t>
            </a:r>
            <a:r>
              <a:rPr lang="vi-VN" sz="2400" dirty="0" smtClean="0">
                <a:latin typeface="+mj-lt"/>
                <a:ea typeface="Times New Roman" pitchFamily="18" charset="0"/>
                <a:cs typeface="Arial" pitchFamily="34" charset="0"/>
              </a:rPr>
              <a:t>hình</a:t>
            </a:r>
            <a:r>
              <a:rPr lang="en-US" sz="2400" dirty="0" smtClean="0">
                <a:latin typeface="+mj-lt"/>
                <a:ea typeface="Times New Roman" pitchFamily="18" charset="0"/>
                <a:cs typeface="Arial" pitchFamily="34" charset="0"/>
              </a:rPr>
              <a:t> </a:t>
            </a:r>
            <a:r>
              <a:rPr lang="vi-VN" sz="2400" dirty="0" smtClean="0">
                <a:latin typeface="+mj-lt"/>
                <a:ea typeface="Times New Roman" pitchFamily="18" charset="0"/>
                <a:cs typeface="Arial" pitchFamily="34" charset="0"/>
              </a:rPr>
              <a:t>mã </a:t>
            </a:r>
            <a:r>
              <a:rPr lang="vi-VN" sz="2400" dirty="0">
                <a:latin typeface="+mj-lt"/>
                <a:ea typeface="Times New Roman" pitchFamily="18" charset="0"/>
                <a:cs typeface="Arial" pitchFamily="34" charset="0"/>
              </a:rPr>
              <a:t>ASCII của ký tự nhận được ở dạng nhị phân.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74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4.2. </a:t>
            </a:r>
            <a:r>
              <a:rPr lang="en-US" b="1" dirty="0" err="1">
                <a:solidFill>
                  <a:srgbClr val="0070C0"/>
                </a:solidFill>
              </a:rPr>
              <a:t>Nhập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xuất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cơ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số</a:t>
            </a:r>
            <a:r>
              <a:rPr lang="en-US" b="1" dirty="0" smtClean="0">
                <a:solidFill>
                  <a:srgbClr val="0070C0"/>
                </a:solidFill>
              </a:rPr>
              <a:t> 16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04800" y="1828800"/>
            <a:ext cx="8458200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>
                <a:latin typeface="+mj-lt"/>
                <a:ea typeface="Times New Roman" pitchFamily="18" charset="0"/>
                <a:cs typeface="Arial" pitchFamily="34" charset="0"/>
              </a:rPr>
              <a:t>Chương trình sau đây cho phép nhập 1 ký tự từ bàn phím, sau đó in ra màn </a:t>
            </a:r>
            <a:r>
              <a:rPr lang="vi-VN" sz="2400" dirty="0" smtClean="0">
                <a:latin typeface="+mj-lt"/>
                <a:ea typeface="Times New Roman" pitchFamily="18" charset="0"/>
                <a:cs typeface="Arial" pitchFamily="34" charset="0"/>
              </a:rPr>
              <a:t>hình</a:t>
            </a:r>
            <a:r>
              <a:rPr lang="en-US" sz="2400" dirty="0" smtClean="0">
                <a:latin typeface="+mj-lt"/>
                <a:ea typeface="Times New Roman" pitchFamily="18" charset="0"/>
                <a:cs typeface="Arial" pitchFamily="34" charset="0"/>
              </a:rPr>
              <a:t> </a:t>
            </a:r>
            <a:r>
              <a:rPr lang="vi-VN" sz="2400" dirty="0" smtClean="0">
                <a:latin typeface="+mj-lt"/>
                <a:ea typeface="Times New Roman" pitchFamily="18" charset="0"/>
                <a:cs typeface="Arial" pitchFamily="34" charset="0"/>
              </a:rPr>
              <a:t>mã </a:t>
            </a:r>
            <a:r>
              <a:rPr lang="vi-VN" sz="2400" dirty="0">
                <a:latin typeface="+mj-lt"/>
                <a:ea typeface="Times New Roman" pitchFamily="18" charset="0"/>
                <a:cs typeface="Arial" pitchFamily="34" charset="0"/>
              </a:rPr>
              <a:t>ASCII của ký tự nhận được ở dạng </a:t>
            </a:r>
            <a:r>
              <a:rPr lang="vi-VN" sz="2400" dirty="0" smtClean="0">
                <a:latin typeface="+mj-lt"/>
                <a:ea typeface="Times New Roman" pitchFamily="18" charset="0"/>
                <a:cs typeface="Arial" pitchFamily="34" charset="0"/>
              </a:rPr>
              <a:t>thập lục phân</a:t>
            </a:r>
            <a:r>
              <a:rPr lang="en-US" sz="2400" dirty="0" smtClean="0">
                <a:latin typeface="+mj-lt"/>
                <a:ea typeface="Times New Roman" pitchFamily="18" charset="0"/>
                <a:cs typeface="Arial" pitchFamily="34" charset="0"/>
              </a:rPr>
              <a:t> (</a:t>
            </a:r>
            <a:r>
              <a:rPr lang="en-US" sz="2400" dirty="0" err="1" smtClean="0">
                <a:latin typeface="+mj-lt"/>
                <a:ea typeface="Times New Roman" pitchFamily="18" charset="0"/>
                <a:cs typeface="Arial" pitchFamily="34" charset="0"/>
              </a:rPr>
              <a:t>cơ</a:t>
            </a:r>
            <a:r>
              <a:rPr lang="en-US" sz="2400" dirty="0" smtClean="0">
                <a:latin typeface="+mj-lt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+mj-lt"/>
                <a:ea typeface="Times New Roman" pitchFamily="18" charset="0"/>
                <a:cs typeface="Arial" pitchFamily="34" charset="0"/>
              </a:rPr>
              <a:t>số</a:t>
            </a:r>
            <a:r>
              <a:rPr lang="en-US" sz="2400" dirty="0" smtClean="0">
                <a:latin typeface="+mj-lt"/>
                <a:ea typeface="Times New Roman" pitchFamily="18" charset="0"/>
                <a:cs typeface="Arial" pitchFamily="34" charset="0"/>
              </a:rPr>
              <a:t> 16)</a:t>
            </a:r>
            <a:endParaRPr lang="vi-VN" sz="2400" dirty="0">
              <a:latin typeface="+mj-lt"/>
              <a:ea typeface="Times New Roman" pitchFamily="18" charset="0"/>
              <a:cs typeface="Arial" pitchFamily="34" charset="0"/>
            </a:endParaRP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>
                <a:latin typeface="+mj-lt"/>
                <a:ea typeface="Times New Roman" pitchFamily="18" charset="0"/>
                <a:cs typeface="Arial" pitchFamily="34" charset="0"/>
              </a:rPr>
              <a:t>- Soạn thảo, Biên dịch và cho chạy file BAI_6B.ASM để kiểm tra kết quả.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>
                <a:latin typeface="+mj-lt"/>
                <a:ea typeface="Times New Roman" pitchFamily="18" charset="0"/>
                <a:cs typeface="Arial" pitchFamily="34" charset="0"/>
              </a:rPr>
              <a:t>- Viết lại chương trình trên để nhập 2 số thập lục phân 8 bit A và B, sau đó in </a:t>
            </a:r>
            <a:r>
              <a:rPr lang="vi-VN" sz="2400" dirty="0" smtClean="0">
                <a:latin typeface="+mj-lt"/>
                <a:ea typeface="Times New Roman" pitchFamily="18" charset="0"/>
                <a:cs typeface="Arial" pitchFamily="34" charset="0"/>
              </a:rPr>
              <a:t>ra</a:t>
            </a:r>
            <a:r>
              <a:rPr lang="en-US" sz="2400" dirty="0" smtClean="0">
                <a:latin typeface="+mj-lt"/>
                <a:ea typeface="Times New Roman" pitchFamily="18" charset="0"/>
                <a:cs typeface="Arial" pitchFamily="34" charset="0"/>
              </a:rPr>
              <a:t> </a:t>
            </a:r>
            <a:r>
              <a:rPr lang="vi-VN" sz="2400" dirty="0" smtClean="0">
                <a:latin typeface="+mj-lt"/>
                <a:ea typeface="Times New Roman" pitchFamily="18" charset="0"/>
                <a:cs typeface="Arial" pitchFamily="34" charset="0"/>
              </a:rPr>
              <a:t>màn </a:t>
            </a:r>
            <a:r>
              <a:rPr lang="vi-VN" sz="2400" dirty="0">
                <a:latin typeface="+mj-lt"/>
                <a:ea typeface="Times New Roman" pitchFamily="18" charset="0"/>
                <a:cs typeface="Arial" pitchFamily="34" charset="0"/>
              </a:rPr>
              <a:t>hình kết A + B ở dạng thập lục phân.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45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8645</TotalTime>
  <Words>1422</Words>
  <Application>Microsoft Office PowerPoint</Application>
  <PresentationFormat>On-screen Show (4:3)</PresentationFormat>
  <Paragraphs>197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Times New Roman</vt:lpstr>
      <vt:lpstr>Calibri</vt:lpstr>
      <vt:lpstr>Office Theme</vt:lpstr>
      <vt:lpstr>THỰC HÀNH LẬP TRÌNH HỢP NGỮ TRÊN 8086</vt:lpstr>
      <vt:lpstr>NHẬP XUẤT SỐ DẠNG BIN-HEX-DEC</vt:lpstr>
      <vt:lpstr>4.1. Nhập xuất nhị phân</vt:lpstr>
      <vt:lpstr>4.1. Nhập xuất nhị phân</vt:lpstr>
      <vt:lpstr>4.1. Nhập xuất nhị phân</vt:lpstr>
      <vt:lpstr>4.1. Nhập xuất nhị phân</vt:lpstr>
      <vt:lpstr>4.1. Nhập xuất nhị phân</vt:lpstr>
      <vt:lpstr>4.1. Nhập xuất nhị phân</vt:lpstr>
      <vt:lpstr>4.2. Nhập xuất cơ số 16</vt:lpstr>
      <vt:lpstr>4.2. Nhập xuất cơ số 16</vt:lpstr>
      <vt:lpstr>4.2. Nhập xuất cơ số 16</vt:lpstr>
      <vt:lpstr>4.2. Nhập xuất cơ số 16</vt:lpstr>
      <vt:lpstr>4.3. Nhập xuất số thập phân nguyên dương</vt:lpstr>
      <vt:lpstr>4.3. Nhập xuất số thập phân nguyên dương</vt:lpstr>
      <vt:lpstr>4.4. Bài tập</vt:lpstr>
      <vt:lpstr>4.4. Bài tập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DPP</cp:lastModifiedBy>
  <cp:revision>665</cp:revision>
  <cp:lastPrinted>2019-11-27T06:18:04Z</cp:lastPrinted>
  <dcterms:created xsi:type="dcterms:W3CDTF">2015-08-28T07:40:17Z</dcterms:created>
  <dcterms:modified xsi:type="dcterms:W3CDTF">2022-05-15T22:52:03Z</dcterms:modified>
</cp:coreProperties>
</file>