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2" r:id="rId2"/>
    <p:sldId id="705" r:id="rId3"/>
    <p:sldId id="412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0" r:id="rId19"/>
    <p:sldId id="721" r:id="rId20"/>
    <p:sldId id="722" r:id="rId21"/>
    <p:sldId id="723" r:id="rId22"/>
    <p:sldId id="724" r:id="rId23"/>
    <p:sldId id="725" r:id="rId24"/>
    <p:sldId id="726" r:id="rId25"/>
    <p:sldId id="727" r:id="rId26"/>
    <p:sldId id="728" r:id="rId27"/>
    <p:sldId id="729" r:id="rId28"/>
    <p:sldId id="730" r:id="rId29"/>
    <p:sldId id="731" r:id="rId30"/>
    <p:sldId id="732" r:id="rId31"/>
  </p:sldIdLst>
  <p:sldSz cx="9144000" cy="6858000" type="screen4x3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04" autoAdjust="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343" y="1676400"/>
            <a:ext cx="8628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Tại </a:t>
            </a:r>
            <a:r>
              <a:rPr lang="vi-VN" sz="2400" dirty="0">
                <a:latin typeface="+mj-lt"/>
              </a:rPr>
              <a:t>sao dùng lệnh </a:t>
            </a:r>
            <a:r>
              <a:rPr lang="vi-VN" sz="2400" i="1" dirty="0">
                <a:latin typeface="+mj-lt"/>
              </a:rPr>
              <a:t>MOV CL, LEN </a:t>
            </a:r>
            <a:r>
              <a:rPr lang="vi-VN" sz="2400" dirty="0">
                <a:latin typeface="+mj-lt"/>
              </a:rPr>
              <a:t>mà không dùng </a:t>
            </a:r>
            <a:r>
              <a:rPr lang="vi-VN" sz="2400" i="1" dirty="0">
                <a:latin typeface="+mj-lt"/>
              </a:rPr>
              <a:t>MOV CX, LEN </a:t>
            </a:r>
            <a:r>
              <a:rPr lang="vi-VN" sz="2400" dirty="0" smtClean="0">
                <a:latin typeface="+mj-lt"/>
              </a:rPr>
              <a:t>hay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i="1" dirty="0" smtClean="0">
                <a:latin typeface="+mj-lt"/>
              </a:rPr>
              <a:t>MOV </a:t>
            </a:r>
            <a:r>
              <a:rPr lang="vi-VN" sz="2400" i="1" dirty="0">
                <a:latin typeface="+mj-lt"/>
              </a:rPr>
              <a:t>CH, LEN </a:t>
            </a:r>
            <a:r>
              <a:rPr lang="vi-VN" sz="2400" dirty="0">
                <a:latin typeface="+mj-lt"/>
              </a:rPr>
              <a:t>? Khi dùng lệnh </a:t>
            </a:r>
            <a:r>
              <a:rPr lang="vi-VN" sz="2400" i="1" dirty="0">
                <a:latin typeface="+mj-lt"/>
              </a:rPr>
              <a:t>MOV CX, LEN </a:t>
            </a:r>
            <a:r>
              <a:rPr lang="vi-VN" sz="2400" dirty="0">
                <a:latin typeface="+mj-lt"/>
              </a:rPr>
              <a:t>thì cần phải thay đổi khai </a:t>
            </a:r>
            <a:r>
              <a:rPr lang="vi-VN" sz="2400" dirty="0" smtClean="0">
                <a:latin typeface="+mj-lt"/>
              </a:rPr>
              <a:t>báo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biến </a:t>
            </a:r>
            <a:r>
              <a:rPr lang="vi-VN" sz="2400" b="1" dirty="0">
                <a:latin typeface="+mj-lt"/>
              </a:rPr>
              <a:t>len</a:t>
            </a:r>
            <a:r>
              <a:rPr lang="vi-VN" sz="2400" dirty="0">
                <a:latin typeface="+mj-lt"/>
              </a:rPr>
              <a:t> như thế nào ? nếu không thay đổi thì sẽ có vấn đề gì xảy ra hay không 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Hãy </a:t>
            </a:r>
            <a:r>
              <a:rPr lang="vi-VN" sz="2400" dirty="0">
                <a:latin typeface="+mj-lt"/>
              </a:rPr>
              <a:t>thay đổi, biên dịch và chạy chương trình để kiểm chứng lại kết quả so </a:t>
            </a:r>
            <a:r>
              <a:rPr lang="vi-VN" sz="2400" dirty="0" smtClean="0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chương </a:t>
            </a:r>
            <a:r>
              <a:rPr lang="vi-VN" sz="2400" dirty="0">
                <a:latin typeface="+mj-lt"/>
              </a:rPr>
              <a:t>trình </a:t>
            </a:r>
            <a:r>
              <a:rPr lang="vi-VN" sz="2400" dirty="0" smtClean="0">
                <a:latin typeface="+mj-lt"/>
              </a:rPr>
              <a:t>mẫu</a:t>
            </a:r>
            <a:r>
              <a:rPr lang="en-US" sz="2400" dirty="0" smtClean="0">
                <a:latin typeface="+mj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Hãy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sửa đổi file BAI_5B.ASM và lưu với tên BAI_5B1.ASM để có thể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được yêu cầu sau: nhập từ một chuỗi ký tự bất kỳ, sau đó lưu vào tập tin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tên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là “d:\tt_asm\solieu.txt”. Gợi ý: dùng hàm 0Ah của int 21h để nhập vào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chuỗi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ký tự, sau đó áp dụng toàn bộ giải thuật của BAI_5B.ASM.</a:t>
            </a:r>
          </a:p>
          <a:p>
            <a:pPr marL="285750" indent="-285750" algn="just">
              <a:buFontTx/>
              <a:buChar char="-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Hãy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sửa đổi file BAI_5B1.ASM và lưu với tên BAI_5B2.ASM để có thể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được yêu cầu sau: tạo tên tập tin mới, tên tập tin được nhập từ bàn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đó nhập vào một chuỗi ký tự bất kỳ và lưu chuỗi ký tự đã nhập vào tập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vừa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tạo. Gợi ý: xem lại BAI_5A1.ASM để lấy lại giải thuật nhập vào tên file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đưa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zero (con số 0) về cuối chuỗi đối với trường hợp tên file được nhập từ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phím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và các vấn đề còn lại thì xem lại file BAI_5B1.ASM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- Hãy sửa đổi file BAI_5B2.ASM và lưu với tên BAI_5B3.ASM để có thể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được yêu cầu sau: tạo tên tập tin mới, tên tập tin được nhập từ bàn phím.</a:t>
            </a:r>
          </a:p>
          <a:p>
            <a:pPr algn="just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Sau đó nhập vào một chuỗi ký tự thường, sau đó đổi hoa ký tự đầu của mỗi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lưu chuỗi ký tự đã thay đổi vào tập tin vừa tạo. Gợi ý: xem lại các bài tập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làm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trong bài 5 xử lý ký tự và các file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BAI_5B2.ASM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3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string1 db "Chao em co gai Lam Hong"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len db $ - string1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tenfile db "d:\tt_asm\data.txt",0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thefile dw ?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assume cs:cseg, ds:dseg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begin: mov ax,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ds,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3ch ; tao tap tin moi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tenfile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cx, 0 ; tap tin co thuoc tinh binh thuong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vi-V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21h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513114"/>
            <a:ext cx="426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thefile, ax ; cat the 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40h ; ghi 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xor cx, cx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cl, len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string1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3eh ; dong tap tin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4ch ; thoat ve Dos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 begin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Soạn thảo như đoạn chương trình mẫu phía dưới và lưu với tên là BAI_5C.ASM.</a:t>
            </a:r>
          </a:p>
          <a:p>
            <a:r>
              <a:rPr lang="vi-VN" sz="2400" dirty="0">
                <a:latin typeface="+mj-lt"/>
              </a:rPr>
              <a:t>- Biên dịch và cho chạy file BAI_5C.ASM để kiểm tra và xem kết quả.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2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441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tenfile db "d:\tt_asm\data.txt",0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thefile dw ?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buffer db 251 dup ('$')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assume cs:cseg, ds:dseg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begin: mov ax,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ds,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3dh ; mo tap tin da co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tenfile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al, 2 ; thuoc tinh tap tin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vi-V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21h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1513114"/>
            <a:ext cx="472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thefile, ax ; cat the 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3fh ; doc noi dung file vao vung dem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buffer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cx, 250 ; so byte can doc tu file da mo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3eh ; dong tap tin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09h ; in noi dung cua file ra man hinh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buffer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ah,08h ; dung man hinh de xem ket qua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4ch ; thoat ve Dos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 begin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 Xem lại đoạn chương trình mẫu, hãy đưa ra giải thuật đọc nội dung của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 </a:t>
            </a:r>
            <a:r>
              <a:rPr lang="vi-VN" sz="2400" dirty="0">
                <a:latin typeface="+mj-lt"/>
              </a:rPr>
              <a:t>hiển thị nội dung đó ra màn hình.</a:t>
            </a:r>
          </a:p>
          <a:p>
            <a:pPr algn="just"/>
            <a:r>
              <a:rPr lang="vi-VN" sz="2400" dirty="0">
                <a:latin typeface="+mj-lt"/>
              </a:rPr>
              <a:t>- Hãy thử thay đổi thuộc tính tập tin trong lệnh mov al, 2 lần lượt thành các </a:t>
            </a:r>
            <a:r>
              <a:rPr lang="vi-VN" sz="2400" dirty="0" smtClean="0">
                <a:latin typeface="+mj-lt"/>
              </a:rPr>
              <a:t>giá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trị </a:t>
            </a:r>
            <a:r>
              <a:rPr lang="vi-VN" sz="2400" dirty="0">
                <a:latin typeface="+mj-lt"/>
              </a:rPr>
              <a:t>khác như 0, 1, 3 hoặc 4. Biện dịch và cho chạy chương trình để xem kết </a:t>
            </a:r>
            <a:r>
              <a:rPr lang="vi-VN" sz="2400" dirty="0" smtClean="0">
                <a:latin typeface="+mj-lt"/>
              </a:rPr>
              <a:t>quả.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Có </a:t>
            </a:r>
            <a:r>
              <a:rPr lang="vi-VN" sz="2400" dirty="0">
                <a:latin typeface="+mj-lt"/>
              </a:rPr>
              <a:t>nhận xét gì về các giá trị này ?.</a:t>
            </a:r>
          </a:p>
          <a:p>
            <a:pPr algn="just"/>
            <a:r>
              <a:rPr lang="vi-VN" sz="2400" dirty="0">
                <a:latin typeface="+mj-lt"/>
              </a:rPr>
              <a:t>- Thẻ file có vai trò như thế nào trong xử lý tập tin.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3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Nếu số byte cần đọc (giá trị chứa trong thanh ghi cx) lớn hơn kích thước thật </a:t>
            </a:r>
            <a:r>
              <a:rPr lang="vi-VN" sz="2400" dirty="0" smtClean="0">
                <a:latin typeface="+mj-lt"/>
              </a:rPr>
              <a:t>sự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của </a:t>
            </a:r>
            <a:r>
              <a:rPr lang="vi-VN" sz="2400" dirty="0">
                <a:latin typeface="+mj-lt"/>
              </a:rPr>
              <a:t>tập tin thì có gây ra lỗi gì hay không 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Sau khi đọc nội dung của tập tin </a:t>
            </a:r>
            <a:r>
              <a:rPr lang="vi-VN" sz="2400" dirty="0" smtClean="0">
                <a:latin typeface="+mj-lt"/>
              </a:rPr>
              <a:t>vào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vùng </a:t>
            </a:r>
            <a:r>
              <a:rPr lang="vi-VN" sz="2400" dirty="0">
                <a:latin typeface="+mj-lt"/>
              </a:rPr>
              <a:t>đệm bằng hàm 3fh của INT 21h, thanh ghi ax sẽ có giá trị thay đổi </a:t>
            </a:r>
            <a:r>
              <a:rPr lang="vi-VN" sz="2400" dirty="0" smtClean="0">
                <a:latin typeface="+mj-lt"/>
              </a:rPr>
              <a:t>hay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không </a:t>
            </a:r>
            <a:r>
              <a:rPr lang="vi-VN" sz="2400" dirty="0">
                <a:latin typeface="+mj-lt"/>
              </a:rPr>
              <a:t>và nó chứa (giá trị) gì 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Làm </a:t>
            </a:r>
            <a:r>
              <a:rPr lang="vi-VN" sz="2400" dirty="0">
                <a:latin typeface="+mj-lt"/>
              </a:rPr>
              <a:t>sao xác định được khi nào đọc xong </a:t>
            </a:r>
            <a:r>
              <a:rPr lang="vi-VN" sz="2400" dirty="0" smtClean="0">
                <a:latin typeface="+mj-lt"/>
              </a:rPr>
              <a:t>nội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dung </a:t>
            </a:r>
            <a:r>
              <a:rPr lang="vi-VN" sz="2400" dirty="0">
                <a:latin typeface="+mj-lt"/>
              </a:rPr>
              <a:t>thành tập tin ?. Hãy thử đưa ra hướng giải </a:t>
            </a:r>
            <a:r>
              <a:rPr lang="vi-VN" sz="2400" dirty="0" smtClean="0">
                <a:latin typeface="+mj-lt"/>
              </a:rPr>
              <a:t>quyết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91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BAI_5C.ASM và lưu với tên BAI_5C1.ASM để có thể </a:t>
            </a:r>
            <a:r>
              <a:rPr lang="vi-VN" sz="2400" dirty="0" smtClean="0">
                <a:latin typeface="+mj-lt"/>
              </a:rPr>
              <a:t>thựchiện </a:t>
            </a:r>
            <a:r>
              <a:rPr lang="vi-VN" sz="2400" dirty="0">
                <a:latin typeface="+mj-lt"/>
              </a:rPr>
              <a:t>được yêu cầu sau: đọc nội dung của một tập tin và hiển thị nội dung đó </a:t>
            </a:r>
            <a:r>
              <a:rPr lang="vi-VN" sz="2400" dirty="0" smtClean="0">
                <a:latin typeface="+mj-lt"/>
              </a:rPr>
              <a:t>lên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màn </a:t>
            </a:r>
            <a:r>
              <a:rPr lang="vi-VN" sz="2400" dirty="0">
                <a:latin typeface="+mj-lt"/>
              </a:rPr>
              <a:t>hình. Tên tập tin được nhập từ bàn phím.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ý: </a:t>
            </a:r>
            <a:r>
              <a:rPr lang="vi-VN" sz="2400" dirty="0">
                <a:latin typeface="+mj-lt"/>
              </a:rPr>
              <a:t>sử dụng lại giải thuật </a:t>
            </a:r>
            <a:r>
              <a:rPr lang="vi-VN" sz="2400" dirty="0" smtClean="0">
                <a:latin typeface="+mj-lt"/>
              </a:rPr>
              <a:t>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tên </a:t>
            </a:r>
            <a:r>
              <a:rPr lang="vi-VN" sz="2400" dirty="0">
                <a:latin typeface="+mj-lt"/>
              </a:rPr>
              <a:t>file từ bàn phím và đưa zero về cuối chuỗi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47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BAI_5C1.ASM và lưu với tên BAI_5C2.ASM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copy nội dung của một tập tin bất kỳ sau đó paste </a:t>
            </a:r>
            <a:r>
              <a:rPr lang="vi-VN" sz="2400" dirty="0" smtClean="0">
                <a:latin typeface="+mj-lt"/>
              </a:rPr>
              <a:t>sang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một </a:t>
            </a:r>
            <a:r>
              <a:rPr lang="vi-VN" sz="2400" dirty="0">
                <a:latin typeface="+mj-lt"/>
              </a:rPr>
              <a:t>vị trí khác.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ý: </a:t>
            </a:r>
            <a:r>
              <a:rPr lang="vi-VN" sz="2400" dirty="0">
                <a:latin typeface="+mj-lt"/>
              </a:rPr>
              <a:t>các giải thuật nhập tên file từ bàn phím thì có sẵn, </a:t>
            </a:r>
            <a:r>
              <a:rPr lang="vi-VN" sz="2400" dirty="0" smtClean="0">
                <a:latin typeface="+mj-lt"/>
              </a:rPr>
              <a:t>giải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thuật </a:t>
            </a:r>
            <a:r>
              <a:rPr lang="vi-VN" sz="2400" dirty="0">
                <a:latin typeface="+mj-lt"/>
              </a:rPr>
              <a:t>copy và paste như sau: trước hết phải mở tập tin đã có bằng hàm </a:t>
            </a:r>
            <a:r>
              <a:rPr lang="vi-VN" sz="2400" dirty="0" smtClean="0">
                <a:latin typeface="+mj-lt"/>
              </a:rPr>
              <a:t>3dh,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chúng </a:t>
            </a:r>
            <a:r>
              <a:rPr lang="vi-VN" sz="2400" dirty="0">
                <a:latin typeface="+mj-lt"/>
              </a:rPr>
              <a:t>ta định nghĩa sẵn đường dẫn chứa tên file cần mở, đọc nội dung của </a:t>
            </a:r>
            <a:r>
              <a:rPr lang="vi-VN" sz="2400" dirty="0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tin </a:t>
            </a:r>
            <a:r>
              <a:rPr lang="vi-VN" sz="2400" dirty="0">
                <a:latin typeface="+mj-lt"/>
              </a:rPr>
              <a:t>vào vùng đệm bằng hàm 3fh, nhớ cất thẻ file; tạo tên tập tin mới bằng </a:t>
            </a:r>
            <a:r>
              <a:rPr lang="vi-VN" sz="2400" dirty="0" smtClean="0">
                <a:latin typeface="+mj-lt"/>
              </a:rPr>
              <a:t>hàm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3ch</a:t>
            </a:r>
            <a:r>
              <a:rPr lang="vi-VN" sz="2400" dirty="0">
                <a:latin typeface="+mj-lt"/>
              </a:rPr>
              <a:t>, chúng ta định nghĩa sẵn đường dẫn chứa tên file cần tạo, nhớ cất thẻ </a:t>
            </a:r>
            <a:r>
              <a:rPr lang="vi-VN" sz="2400" dirty="0" smtClean="0">
                <a:latin typeface="+mj-lt"/>
              </a:rPr>
              <a:t>file;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ghi </a:t>
            </a:r>
            <a:r>
              <a:rPr lang="vi-VN" sz="2400" dirty="0">
                <a:latin typeface="+mj-lt"/>
              </a:rPr>
              <a:t>nội dung của vùng đệm vào tập tin mới vừa tạo bằng hàm 40h; đóng hai </a:t>
            </a:r>
            <a:r>
              <a:rPr lang="vi-VN" sz="2400" dirty="0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tin </a:t>
            </a:r>
            <a:r>
              <a:rPr lang="vi-VN" sz="2400" dirty="0">
                <a:latin typeface="+mj-lt"/>
              </a:rPr>
              <a:t>lại bằng hàm 3eh, tất cả các hàm này đều của int 21h.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5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XỬ LÝ TẬP TIN</a:t>
            </a:r>
            <a:endParaRPr lang="en-US" sz="2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Viết được các chương trình xử lý tập tin như tạo tập tin, xóa tập tin, ghi tập </a:t>
            </a:r>
            <a:r>
              <a:rPr lang="vi-VN" sz="2400" dirty="0" smtClean="0">
                <a:latin typeface="+mj-lt"/>
              </a:rPr>
              <a:t>tin,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đọc </a:t>
            </a:r>
            <a:r>
              <a:rPr lang="vi-VN" sz="2400" dirty="0">
                <a:latin typeface="+mj-lt"/>
              </a:rPr>
              <a:t>nội dung của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.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</a:t>
            </a:r>
            <a:r>
              <a:rPr lang="vi-VN" sz="2400" b="1" dirty="0" smtClean="0">
                <a:latin typeface="+mj-lt"/>
              </a:rPr>
              <a:t>BỊ</a:t>
            </a:r>
            <a:endParaRPr lang="en-US" sz="2400" b="1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- </a:t>
            </a:r>
            <a:r>
              <a:rPr lang="vi-VN" sz="2400" dirty="0">
                <a:latin typeface="+mj-lt"/>
              </a:rPr>
              <a:t>Kết quả của các bài thực hành trước</a:t>
            </a:r>
          </a:p>
          <a:p>
            <a:pPr algn="just"/>
            <a:r>
              <a:rPr lang="vi-VN" sz="2400" dirty="0" smtClean="0">
                <a:latin typeface="+mj-lt"/>
              </a:rPr>
              <a:t>- </a:t>
            </a:r>
            <a:r>
              <a:rPr lang="vi-VN" sz="2400" dirty="0">
                <a:latin typeface="+mj-lt"/>
              </a:rPr>
              <a:t>Các hàm 3dh, 3ch, 3eh, 3fh, 40h, 41h, 42h và 56h của INT 21h </a:t>
            </a:r>
            <a:r>
              <a:rPr lang="en-US" sz="2400" dirty="0" smtClean="0">
                <a:latin typeface="+mj-lt"/>
              </a:rPr>
              <a:t>đ</a:t>
            </a:r>
            <a:r>
              <a:rPr lang="vi-VN" sz="2400" dirty="0" smtClean="0">
                <a:latin typeface="+mj-lt"/>
              </a:rPr>
              <a:t>ể </a:t>
            </a:r>
            <a:r>
              <a:rPr lang="vi-VN" sz="2400" dirty="0">
                <a:latin typeface="+mj-lt"/>
              </a:rPr>
              <a:t>xử lý </a:t>
            </a:r>
            <a:r>
              <a:rPr lang="vi-VN" sz="2400" dirty="0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tin</a:t>
            </a:r>
            <a:r>
              <a:rPr lang="vi-VN" sz="2400" dirty="0">
                <a:latin typeface="+mj-lt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hàm 01, 02h, 06h, 08h, 09h, 0Ah của INT 21h và các </a:t>
            </a:r>
            <a:r>
              <a:rPr lang="vi-VN" sz="2400" dirty="0" smtClean="0">
                <a:latin typeface="+mj-lt"/>
              </a:rPr>
              <a:t>lệnh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của 8086</a:t>
            </a:r>
            <a:r>
              <a:rPr lang="en-US" sz="2400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BAI_5C2.ASM và lưu với tên BAI_5C3.ASM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copy nội dung của một tập tin bất kỳ sau đó paste </a:t>
            </a:r>
            <a:r>
              <a:rPr lang="vi-VN" sz="2400" dirty="0" smtClean="0">
                <a:latin typeface="+mj-lt"/>
              </a:rPr>
              <a:t>sang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một </a:t>
            </a:r>
            <a:r>
              <a:rPr lang="vi-VN" sz="2400" dirty="0">
                <a:latin typeface="+mj-lt"/>
              </a:rPr>
              <a:t>vị trí khác. Tên tập tin được copy và tập tin sau khi paste đều nhập từ </a:t>
            </a:r>
            <a:r>
              <a:rPr lang="vi-VN" sz="2400" dirty="0" smtClean="0">
                <a:latin typeface="+mj-lt"/>
              </a:rPr>
              <a:t>bàn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phím</a:t>
            </a:r>
            <a:r>
              <a:rPr lang="vi-VN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ý: </a:t>
            </a:r>
            <a:r>
              <a:rPr lang="vi-VN" sz="2400" dirty="0">
                <a:latin typeface="+mj-lt"/>
              </a:rPr>
              <a:t>hoàn toàn tương tự như BAI_5C2.ASM, nhưng chúng ta cần </a:t>
            </a:r>
            <a:r>
              <a:rPr lang="vi-VN" sz="2400" dirty="0" smtClean="0">
                <a:latin typeface="+mj-lt"/>
              </a:rPr>
              <a:t>tận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dụng </a:t>
            </a:r>
            <a:r>
              <a:rPr lang="vi-VN" sz="2400" dirty="0">
                <a:latin typeface="+mj-lt"/>
              </a:rPr>
              <a:t>lại giải thuật nhập tên file từ bàn phím từ BAI_5B3.ASM.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6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BAI_5C3.ASM và lưu với tên BAI_5C4.ASM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save as nội dung của một tập tin. Tên tập tin được </a:t>
            </a:r>
            <a:r>
              <a:rPr lang="vi-VN" sz="2400" dirty="0" smtClean="0">
                <a:latin typeface="+mj-lt"/>
              </a:rPr>
              <a:t>copy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 </a:t>
            </a:r>
            <a:r>
              <a:rPr lang="vi-VN" sz="2400" dirty="0">
                <a:latin typeface="+mj-lt"/>
              </a:rPr>
              <a:t>save as đều nhập từ bàn 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Gợi </a:t>
            </a:r>
            <a:r>
              <a:rPr lang="vi-VN" sz="2400" dirty="0">
                <a:latin typeface="+mj-lt"/>
              </a:rPr>
              <a:t>ý: bài này giống tương tự </a:t>
            </a:r>
            <a:r>
              <a:rPr lang="vi-VN" sz="2400" dirty="0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BAI_5C3.ASM</a:t>
            </a:r>
            <a:r>
              <a:rPr lang="vi-VN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6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BAI_5C3.ASM và lưu với tên BAI_5C4.ASM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đọc nội dung của tập tin và sau đó nhập một chuỗi ký </a:t>
            </a:r>
            <a:r>
              <a:rPr lang="vi-VN" sz="2400" dirty="0" smtClean="0">
                <a:latin typeface="+mj-lt"/>
              </a:rPr>
              <a:t>tự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bất </a:t>
            </a:r>
            <a:r>
              <a:rPr lang="vi-VN" sz="2400" dirty="0">
                <a:latin typeface="+mj-lt"/>
              </a:rPr>
              <a:t>kỳ và ghi tiếp theo sau nội dung của tập tin vừa mở. Tên tập tin nhập từ </a:t>
            </a:r>
            <a:r>
              <a:rPr lang="vi-VN" sz="2400" dirty="0" smtClean="0">
                <a:latin typeface="+mj-lt"/>
              </a:rPr>
              <a:t>bàn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phím</a:t>
            </a:r>
            <a:r>
              <a:rPr lang="vi-VN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ý: </a:t>
            </a:r>
            <a:r>
              <a:rPr lang="vi-VN" sz="2400" dirty="0">
                <a:latin typeface="+mj-lt"/>
              </a:rPr>
              <a:t>xem lại BAI_5C1.ASM, BAI_5B1.ASM, BAI_5B2.ASM và </a:t>
            </a:r>
            <a:r>
              <a:rPr lang="vi-VN" sz="2400" dirty="0" smtClean="0">
                <a:latin typeface="+mj-lt"/>
              </a:rPr>
              <a:t>hàm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42h </a:t>
            </a:r>
            <a:r>
              <a:rPr lang="vi-VN" sz="2400" dirty="0">
                <a:latin typeface="+mj-lt"/>
              </a:rPr>
              <a:t>của int 21h (dời vị trí con trỏ tập tin).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1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BAI_5C4.ASM và lưu với tên BAI_5C5.ASM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mã hóa nội dung của tập tin. Tên tập tin cần mà </a:t>
            </a:r>
            <a:r>
              <a:rPr lang="vi-VN" sz="2400" dirty="0" smtClean="0">
                <a:latin typeface="+mj-lt"/>
              </a:rPr>
              <a:t>hóa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được </a:t>
            </a:r>
            <a:r>
              <a:rPr lang="vi-VN" sz="2400" dirty="0">
                <a:latin typeface="+mj-lt"/>
              </a:rPr>
              <a:t>nhập từ bàn 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ý: </a:t>
            </a:r>
            <a:r>
              <a:rPr lang="vi-VN" sz="2400" dirty="0">
                <a:latin typeface="+mj-lt"/>
              </a:rPr>
              <a:t>nhập vào tên file cần mã hóa, mở một file đã </a:t>
            </a:r>
            <a:r>
              <a:rPr lang="vi-VN" sz="2400" dirty="0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bằng </a:t>
            </a:r>
            <a:r>
              <a:rPr lang="vi-VN" sz="2400" dirty="0">
                <a:latin typeface="+mj-lt"/>
              </a:rPr>
              <a:t>hàm 3dh; đọc nội dung của tập tin vào vùng đệm bằng hàm 3fh; mã </a:t>
            </a:r>
            <a:r>
              <a:rPr lang="vi-VN" sz="2400" dirty="0" smtClean="0">
                <a:latin typeface="+mj-lt"/>
              </a:rPr>
              <a:t>hóa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vùng </a:t>
            </a:r>
            <a:r>
              <a:rPr lang="vi-VN" sz="2400" dirty="0">
                <a:latin typeface="+mj-lt"/>
              </a:rPr>
              <a:t>đệm đọc được bằng một trong các phép toán cộng, trừ, nhân, chia, and, </a:t>
            </a:r>
            <a:r>
              <a:rPr lang="vi-VN" sz="2400" dirty="0" smtClean="0">
                <a:latin typeface="+mj-lt"/>
              </a:rPr>
              <a:t>or,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not </a:t>
            </a:r>
            <a:r>
              <a:rPr lang="vi-VN" sz="2400" dirty="0">
                <a:latin typeface="+mj-lt"/>
              </a:rPr>
              <a:t>…, vừa mã hóa vừa lưu nội dung trở lại vùng đệm; dời vị trí con trỏ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về </a:t>
            </a:r>
            <a:r>
              <a:rPr lang="vi-VN" sz="2400" dirty="0">
                <a:latin typeface="+mj-lt"/>
              </a:rPr>
              <a:t>đầu tập tin bằng hàm 42h; sau đó ghi nội dung của vùng đệm trở lại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ban </a:t>
            </a:r>
            <a:r>
              <a:rPr lang="vi-VN" sz="2400" dirty="0">
                <a:latin typeface="+mj-lt"/>
              </a:rPr>
              <a:t>đầu thông qua thẻ file của nó. Tất cả các hàm sử dụng ở đây đều của </a:t>
            </a:r>
            <a:r>
              <a:rPr lang="vi-VN" sz="2400" dirty="0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21h</a:t>
            </a:r>
            <a:r>
              <a:rPr lang="vi-VN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1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BAI_5C5.ASM và lưu với tên BAI_5C6.ASM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giải mã nội dung của tập tin đã mã hóa. Tên tập tin </a:t>
            </a:r>
            <a:r>
              <a:rPr lang="vi-VN" sz="2400" dirty="0" smtClean="0">
                <a:latin typeface="+mj-lt"/>
              </a:rPr>
              <a:t>cần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giải </a:t>
            </a:r>
            <a:r>
              <a:rPr lang="vi-VN" sz="2400" dirty="0">
                <a:latin typeface="+mj-lt"/>
              </a:rPr>
              <a:t>mã được nhập từ bàn 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 smtClean="0">
                <a:solidFill>
                  <a:srgbClr val="FF0000"/>
                </a:solidFill>
                <a:latin typeface="+mj-lt"/>
              </a:rPr>
              <a:t>Gợi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ý</a:t>
            </a:r>
            <a:r>
              <a:rPr lang="vi-VN" sz="2400" dirty="0">
                <a:latin typeface="+mj-lt"/>
              </a:rPr>
              <a:t>: giải mã là trường hợp ngược lại của </a:t>
            </a:r>
            <a:r>
              <a:rPr lang="vi-VN" sz="2400" dirty="0" smtClean="0">
                <a:latin typeface="+mj-lt"/>
              </a:rPr>
              <a:t>mã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hóa</a:t>
            </a:r>
            <a:r>
              <a:rPr lang="vi-VN" sz="2400" dirty="0">
                <a:latin typeface="+mj-lt"/>
              </a:rPr>
              <a:t>, nếu mã hóa theo phương thức nào thì giải mã phải làm ngược lại </a:t>
            </a:r>
            <a:r>
              <a:rPr lang="vi-VN" sz="2400" dirty="0" smtClean="0">
                <a:latin typeface="+mj-lt"/>
              </a:rPr>
              <a:t>phương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thức </a:t>
            </a:r>
            <a:r>
              <a:rPr lang="vi-VN" sz="2400" dirty="0">
                <a:latin typeface="+mj-lt"/>
              </a:rPr>
              <a:t>mã hoá đó.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7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5.4. </a:t>
            </a:r>
            <a:r>
              <a:rPr lang="en-US" b="1" dirty="0" err="1" smtClean="0">
                <a:solidFill>
                  <a:srgbClr val="0070C0"/>
                </a:solidFill>
              </a:rPr>
              <a:t>Xóa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Soạn thảo như đoạn chương trình mẫu phía dưới và lưu với tên là BAI_5D.ASM.</a:t>
            </a:r>
          </a:p>
          <a:p>
            <a:pPr algn="just"/>
            <a:r>
              <a:rPr lang="vi-VN" sz="2400" dirty="0">
                <a:latin typeface="+mj-lt"/>
              </a:rPr>
              <a:t>- Biên dịch và cho chạy file BAI_5D.ASM để kiểm tra và xem kết quả.</a:t>
            </a:r>
          </a:p>
          <a:p>
            <a:pPr algn="just"/>
            <a:r>
              <a:rPr lang="vi-VN" sz="2400" dirty="0" smtClean="0">
                <a:latin typeface="+mj-lt"/>
              </a:rPr>
              <a:t>- Hãy </a:t>
            </a:r>
            <a:r>
              <a:rPr lang="vi-VN" sz="2400" dirty="0">
                <a:latin typeface="+mj-lt"/>
              </a:rPr>
              <a:t>sửa đổi file BAI_5D.ASM và lưu với tên BAI_5D1.ASM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xóa tên một tập tin. Tên tập tin cần được nhập từ </a:t>
            </a:r>
            <a:r>
              <a:rPr lang="vi-VN" sz="2400" dirty="0" smtClean="0">
                <a:latin typeface="+mj-lt"/>
              </a:rPr>
              <a:t>bàn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phím</a:t>
            </a:r>
            <a:r>
              <a:rPr lang="vi-VN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 smtClean="0">
                <a:solidFill>
                  <a:srgbClr val="FF0000"/>
                </a:solidFill>
                <a:latin typeface="+mj-lt"/>
              </a:rPr>
              <a:t>Gợi ý:</a:t>
            </a:r>
            <a:r>
              <a:rPr lang="en-US" sz="2400" dirty="0" smtClean="0">
                <a:latin typeface="+mj-lt"/>
              </a:rPr>
              <a:t> x</a:t>
            </a:r>
            <a:r>
              <a:rPr lang="vi-VN" sz="2400" dirty="0" smtClean="0">
                <a:latin typeface="+mj-lt"/>
              </a:rPr>
              <a:t>em </a:t>
            </a:r>
            <a:r>
              <a:rPr lang="vi-VN" sz="2400" dirty="0">
                <a:latin typeface="+mj-lt"/>
              </a:rPr>
              <a:t>lại các bài trước để lấy giải thuật nhập tên file từ bàn phím.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5.4. </a:t>
            </a:r>
            <a:r>
              <a:rPr lang="en-US" b="1" dirty="0" err="1" smtClean="0">
                <a:solidFill>
                  <a:srgbClr val="0070C0"/>
                </a:solidFill>
              </a:rPr>
              <a:t>Xóa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dseg segment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tenfile db "d:\tt_asm\data.txt",0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dseg ends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assume cs:cseg, ds:dseg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begin: mov ax, dseg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ds, ax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ah,41h ; xoa tap tin da co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lea dx, tenfile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ah, 4ch ; thoat ve Dos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end begin</a:t>
            </a:r>
            <a:endParaRPr lang="en-US" sz="24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03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5.5.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Soạn thảo như đoạn chương trình mẫu phía dưới và lưu với tên là BAI_5E.ASM.</a:t>
            </a:r>
          </a:p>
          <a:p>
            <a:pPr algn="just"/>
            <a:r>
              <a:rPr lang="vi-VN" sz="2400" dirty="0">
                <a:latin typeface="+mj-lt"/>
              </a:rPr>
              <a:t>- Biên dịch và cho chạy file BAI_5E.ASM để kiểm tra và xem kết quả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6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5.5.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6172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dseg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oldfile db "d:\tt_asm\data.txt",0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newfile db "d:\tt_asm\solieu.txt",0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dseg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assume cs:cseg, ds:dseg, es: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begin: mov ax,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ds,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es,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ah,56h ; rename/remove tên file cu thanh moi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lea dx, oldfile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lea di, newfile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ah, 4ch ; thoat ve Dos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end begin</a:t>
            </a:r>
            <a:endParaRPr lang="en-US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14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5.5.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tạo một thư mục con có tên là baitap nằm trong thư mục tt_asm. Sửa </a:t>
            </a:r>
            <a:r>
              <a:rPr lang="vi-VN" sz="2400" dirty="0" smtClean="0">
                <a:latin typeface="+mj-lt"/>
              </a:rPr>
              <a:t>đổi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oldfile db “d:\tt_asm\data.txt”,0 và newfile db “tt_asm\solieu.txt”,0 </a:t>
            </a:r>
            <a:r>
              <a:rPr lang="vi-VN" sz="2400" dirty="0" smtClean="0">
                <a:latin typeface="+mj-lt"/>
              </a:rPr>
              <a:t>lại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thành </a:t>
            </a:r>
            <a:r>
              <a:rPr lang="vi-VN" sz="2400" dirty="0">
                <a:latin typeface="+mj-lt"/>
              </a:rPr>
              <a:t>oldfile db “d:\tt_asm\solieu.txt”,0 và newfile </a:t>
            </a:r>
            <a:r>
              <a:rPr lang="vi-VN" sz="2400" dirty="0" smtClean="0">
                <a:latin typeface="+mj-lt"/>
              </a:rPr>
              <a:t>db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“tt_asm\baitap\data.txt</a:t>
            </a:r>
            <a:r>
              <a:rPr lang="vi-VN" sz="2400" dirty="0">
                <a:latin typeface="+mj-lt"/>
              </a:rPr>
              <a:t>”,0. Biên dịch lại và cho chạy chương trình để xem </a:t>
            </a:r>
            <a:r>
              <a:rPr lang="vi-VN" sz="2400" dirty="0" smtClean="0">
                <a:latin typeface="+mj-lt"/>
              </a:rPr>
              <a:t>xét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quả. Có nhận xét gì về kết quả nhận </a:t>
            </a:r>
            <a:r>
              <a:rPr lang="vi-VN" sz="2400" dirty="0" smtClean="0">
                <a:latin typeface="+mj-lt"/>
              </a:rPr>
              <a:t>được.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Hãy </a:t>
            </a:r>
            <a:r>
              <a:rPr lang="vi-VN" sz="2400" dirty="0">
                <a:latin typeface="+mj-lt"/>
              </a:rPr>
              <a:t>sửa đổi file BAI_5E.ASM và lưu với tên BAI_5E1.ASM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đổi tên một tập tin. Tên tập tin cũ và mới được nhập </a:t>
            </a:r>
            <a:r>
              <a:rPr lang="vi-VN" sz="2400" dirty="0" smtClean="0">
                <a:latin typeface="+mj-lt"/>
              </a:rPr>
              <a:t>từ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bàn </a:t>
            </a:r>
            <a:r>
              <a:rPr lang="vi-VN" sz="2400" dirty="0">
                <a:latin typeface="+mj-lt"/>
              </a:rPr>
              <a:t>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ý: </a:t>
            </a:r>
            <a:r>
              <a:rPr lang="vi-VN" sz="2400" dirty="0">
                <a:latin typeface="+mj-lt"/>
              </a:rPr>
              <a:t>xem lại các bài tập trước để lấy giải thuật nhập tên file từ bàn</a:t>
            </a:r>
          </a:p>
          <a:p>
            <a:pPr algn="just"/>
            <a:r>
              <a:rPr lang="vi-VN" sz="2400" dirty="0">
                <a:latin typeface="+mj-lt"/>
              </a:rPr>
              <a:t>phím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6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Soạn thảo như đoạn chương trình mẫu phía dưới và lưu với tên là BAI_5A.ASM.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362199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DSEG SEGMENT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"d:\tt_asm\data.txt",0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DSEG ENDS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CSEG SEGMENT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cs:cseg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ds:dseg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ax,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dseg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ds, ax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3ch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tap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 dx,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tenfile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362198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cx, 0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thuoc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tap tin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ax ; cat the file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3eh ; dong tap tin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4ch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CSEG ENDS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begin</a:t>
            </a: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5.6.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610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sử dụng hàm 41h/ INT 21h để xóa tập tin trên đĩa. Tên tập tin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cần xóa được nhập từ bàn phím khi thực hiện chương trình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nhập 1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chuỗi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từ bàn phím, sau đó ghép chuỗi nhận được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cuối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của nội dung tập tin có trên đĩa. Tên tập tin nhập từ bàn phím khi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nhập 1 chuỗi từ bàn phím, sau đó chèn chuỗi nhận được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đầu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của nội dung tập tin có trên đĩa.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Tên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tập tin nhập từ bàn phím khi chạy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trình.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ghép nội dung 2 tập tin có sẳn trên đĩa thành 1 tập tin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mới.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các tập tin được nhập từ bàn phím khi chạy chương trình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đọc nội dung tập tin trên đĩa, sau đó đổi tất cả ký tự HOA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ký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tự thường và lưu lại vào tập tin đó. Tên tập tin phải được nhập từ bàn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>
                <a:latin typeface="+mj-lt"/>
              </a:rPr>
              <a:t/>
            </a:r>
            <a:br>
              <a:rPr lang="vi-VN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44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Soạn thảo như đoạn chương trình mẫu phía dưới và lưu với tên là BAI_5A.ASM.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362199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DSEG SEGMENT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"d:\tt_asm\data.txt",0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DSEG ENDS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CSEG SEGMENT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cs:cseg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ds:dseg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ax,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dseg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ds, ax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3ch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tap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 dx,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tenfile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362198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cx, 0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thuoc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tap tin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ax ; cat the file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3eh ; dong tap tin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4ch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CSEG ENDS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begin</a:t>
            </a:r>
          </a:p>
        </p:txBody>
      </p:sp>
    </p:spTree>
    <p:extLst>
      <p:ext uri="{BB962C8B-B14F-4D97-AF65-F5344CB8AC3E}">
        <p14:creationId xmlns:p14="http://schemas.microsoft.com/office/powerpoint/2010/main" val="17284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828800"/>
            <a:ext cx="8686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cs typeface="Arial" pitchFamily="34" charset="0"/>
              </a:rPr>
              <a:t>- Biên dịch và cho chạy file BAI_5A.ASM để kiểm tra và xem kết quả. Gợi </a:t>
            </a:r>
            <a:r>
              <a:rPr lang="vi-VN" sz="2400" dirty="0" smtClean="0">
                <a:latin typeface="+mj-lt"/>
                <a:cs typeface="Arial" pitchFamily="34" charset="0"/>
              </a:rPr>
              <a:t>ý: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Thư </a:t>
            </a:r>
            <a:r>
              <a:rPr lang="vi-VN" sz="2400" dirty="0">
                <a:latin typeface="+mj-lt"/>
                <a:cs typeface="Arial" pitchFamily="34" charset="0"/>
              </a:rPr>
              <a:t>mục TT_ASM phải có sẵn trong ổ đĩa. Để biết chương trình chạy đúng </a:t>
            </a:r>
            <a:r>
              <a:rPr lang="vi-VN" sz="2400" dirty="0" smtClean="0">
                <a:latin typeface="+mj-lt"/>
                <a:cs typeface="Arial" pitchFamily="34" charset="0"/>
              </a:rPr>
              <a:t>hay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sai</a:t>
            </a:r>
            <a:r>
              <a:rPr lang="vi-VN" sz="2400" dirty="0">
                <a:latin typeface="+mj-lt"/>
                <a:cs typeface="Arial" pitchFamily="34" charset="0"/>
              </a:rPr>
              <a:t>, vào thư mục TT_ASM để xem có tập tin Data.txt hay không, nếu có </a:t>
            </a:r>
            <a:r>
              <a:rPr lang="vi-VN" sz="2400" dirty="0" smtClean="0">
                <a:latin typeface="+mj-lt"/>
                <a:cs typeface="Arial" pitchFamily="34" charset="0"/>
              </a:rPr>
              <a:t>thì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OK</a:t>
            </a:r>
            <a:r>
              <a:rPr lang="vi-VN" sz="2400" dirty="0">
                <a:latin typeface="+mj-lt"/>
                <a:cs typeface="Arial" pitchFamily="34" charset="0"/>
              </a:rPr>
              <a:t>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  <a:cs typeface="Arial" pitchFamily="34" charset="0"/>
              </a:rPr>
              <a:t>Tại </a:t>
            </a:r>
            <a:r>
              <a:rPr lang="vi-VN" sz="2400" dirty="0">
                <a:latin typeface="+mj-lt"/>
                <a:cs typeface="Arial" pitchFamily="34" charset="0"/>
              </a:rPr>
              <a:t>sao thẻ file phải được khai báo như dạng thefile DW </a:t>
            </a:r>
            <a:r>
              <a:rPr lang="vi-VN" sz="2400" dirty="0" smtClean="0">
                <a:latin typeface="+mj-lt"/>
                <a:cs typeface="Arial" pitchFamily="34" charset="0"/>
              </a:rPr>
              <a:t>?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>
                <a:latin typeface="+mj-lt"/>
                <a:cs typeface="Arial" pitchFamily="34" charset="0"/>
              </a:rPr>
              <a:t>Tại sao trong trường hợp này, chúng ta không phải dùng hàm 08h của int </a:t>
            </a:r>
            <a:r>
              <a:rPr lang="vi-VN" sz="2400" dirty="0" smtClean="0">
                <a:latin typeface="+mj-lt"/>
                <a:cs typeface="Arial" pitchFamily="34" charset="0"/>
              </a:rPr>
              <a:t>21h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đứng </a:t>
            </a:r>
            <a:r>
              <a:rPr lang="vi-VN" sz="2400" dirty="0">
                <a:latin typeface="+mj-lt"/>
                <a:cs typeface="Arial" pitchFamily="34" charset="0"/>
              </a:rPr>
              <a:t>trước hàm 4ch của int 21h ?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  <a:cs typeface="Arial" pitchFamily="34" charset="0"/>
              </a:rPr>
              <a:t>Tại </a:t>
            </a:r>
            <a:r>
              <a:rPr lang="vi-VN" sz="2400" dirty="0">
                <a:latin typeface="+mj-lt"/>
                <a:cs typeface="Arial" pitchFamily="34" charset="0"/>
              </a:rPr>
              <a:t>sao phải cất thẻ file. Nếu chúng ta không cần đóng file thì chúng ta có </a:t>
            </a:r>
            <a:r>
              <a:rPr lang="vi-VN" sz="2400" dirty="0" smtClean="0">
                <a:latin typeface="+mj-lt"/>
                <a:cs typeface="Arial" pitchFamily="34" charset="0"/>
              </a:rPr>
              <a:t>cần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cất </a:t>
            </a:r>
            <a:r>
              <a:rPr lang="vi-VN" sz="2400" dirty="0">
                <a:latin typeface="+mj-lt"/>
                <a:cs typeface="Arial" pitchFamily="34" charset="0"/>
              </a:rPr>
              <a:t>thẻ file hay không ?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28800"/>
            <a:ext cx="8686800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  <a:cs typeface="Arial" pitchFamily="34" charset="0"/>
              </a:rPr>
              <a:t>Trong </a:t>
            </a:r>
            <a:r>
              <a:rPr lang="vi-VN" sz="2400" dirty="0">
                <a:latin typeface="+mj-lt"/>
                <a:cs typeface="Arial" pitchFamily="34" charset="0"/>
              </a:rPr>
              <a:t>đoạn chương trình mẫu trên có cần thiết phải đóng tập tin hay không ?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>
                <a:latin typeface="+mj-lt"/>
                <a:cs typeface="Arial" pitchFamily="34" charset="0"/>
              </a:rPr>
              <a:t>Có thể bỏ biến thefile trong đoạn chương trình mẫu trên không ?. Khi đó </a:t>
            </a:r>
            <a:r>
              <a:rPr lang="vi-VN" sz="2400" dirty="0" smtClean="0">
                <a:latin typeface="+mj-lt"/>
                <a:cs typeface="Arial" pitchFamily="34" charset="0"/>
              </a:rPr>
              <a:t>chúng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ta </a:t>
            </a:r>
            <a:r>
              <a:rPr lang="vi-VN" sz="2400" dirty="0">
                <a:latin typeface="+mj-lt"/>
                <a:cs typeface="Arial" pitchFamily="34" charset="0"/>
              </a:rPr>
              <a:t>phải dùng các lệnh gì để thay thế điều đó. Nếu có thay đổi, hãy biên dịch </a:t>
            </a:r>
            <a:r>
              <a:rPr lang="vi-VN" sz="2400" dirty="0" smtClean="0">
                <a:latin typeface="+mj-lt"/>
                <a:cs typeface="Arial" pitchFamily="34" charset="0"/>
              </a:rPr>
              <a:t>và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cho </a:t>
            </a:r>
            <a:r>
              <a:rPr lang="vi-VN" sz="2400" dirty="0">
                <a:latin typeface="+mj-lt"/>
                <a:cs typeface="Arial" pitchFamily="34" charset="0"/>
              </a:rPr>
              <a:t>chạy chương trình để kiểm chứng lại kết quả.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76400"/>
            <a:ext cx="86868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cs typeface="Arial" pitchFamily="34" charset="0"/>
              </a:rPr>
              <a:t>Hãy sửa đổi file BAI_5A.ASM và lưu với tên BAI_5A1.ASM để có thể </a:t>
            </a:r>
            <a:r>
              <a:rPr lang="vi-VN" sz="2400" dirty="0" smtClean="0">
                <a:latin typeface="+mj-lt"/>
                <a:cs typeface="Arial" pitchFamily="34" charset="0"/>
              </a:rPr>
              <a:t>thực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hiện </a:t>
            </a:r>
            <a:r>
              <a:rPr lang="vi-VN" sz="2400" dirty="0">
                <a:latin typeface="+mj-lt"/>
                <a:cs typeface="Arial" pitchFamily="34" charset="0"/>
              </a:rPr>
              <a:t>được yêu cầu sau: tạo một tập tin mới, tên tập tin được nhập từ bàn phím.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cs typeface="Arial" pitchFamily="34" charset="0"/>
              </a:rPr>
              <a:t>Gợi ý: dùng hàm 0ah của int 21h để nhập vào tên file, chú ý cuối chuỗi chứa </a:t>
            </a:r>
            <a:r>
              <a:rPr lang="vi-VN" sz="2400" dirty="0" smtClean="0">
                <a:latin typeface="+mj-lt"/>
                <a:cs typeface="Arial" pitchFamily="34" charset="0"/>
              </a:rPr>
              <a:t>tên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file </a:t>
            </a:r>
            <a:r>
              <a:rPr lang="vi-VN" sz="2400" dirty="0">
                <a:latin typeface="+mj-lt"/>
                <a:cs typeface="Arial" pitchFamily="34" charset="0"/>
              </a:rPr>
              <a:t>phải có zero, nhưng khi dùng hàm 0ah thì chúng ta không thể nào nhập </a:t>
            </a:r>
            <a:r>
              <a:rPr lang="vi-VN" sz="2400" dirty="0" smtClean="0">
                <a:latin typeface="+mj-lt"/>
                <a:cs typeface="Arial" pitchFamily="34" charset="0"/>
              </a:rPr>
              <a:t>zero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vào </a:t>
            </a:r>
            <a:r>
              <a:rPr lang="vi-VN" sz="2400" dirty="0">
                <a:latin typeface="+mj-lt"/>
                <a:cs typeface="Arial" pitchFamily="34" charset="0"/>
              </a:rPr>
              <a:t>cuối chuỗi được, nếu ta nhập ký tự ‘0’ vào thì đó là mã ascii của ký tự ‘</a:t>
            </a:r>
            <a:r>
              <a:rPr lang="vi-VN" sz="2400" dirty="0" smtClean="0">
                <a:latin typeface="+mj-lt"/>
                <a:cs typeface="Arial" pitchFamily="34" charset="0"/>
              </a:rPr>
              <a:t>0’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chứ </a:t>
            </a:r>
            <a:r>
              <a:rPr lang="vi-VN" sz="2400" dirty="0">
                <a:latin typeface="+mj-lt"/>
                <a:cs typeface="Arial" pitchFamily="34" charset="0"/>
              </a:rPr>
              <a:t>không phải là zero (con số 0). Do đó, để thực hiện được điều này chúng </a:t>
            </a:r>
            <a:r>
              <a:rPr lang="vi-VN" sz="2400" dirty="0" smtClean="0">
                <a:latin typeface="+mj-lt"/>
                <a:cs typeface="Arial" pitchFamily="34" charset="0"/>
              </a:rPr>
              <a:t>ta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hãy </a:t>
            </a:r>
            <a:r>
              <a:rPr lang="vi-VN" sz="2400" dirty="0">
                <a:latin typeface="+mj-lt"/>
                <a:cs typeface="Arial" pitchFamily="34" charset="0"/>
              </a:rPr>
              <a:t>dùng giải thuật đưa 0 về cuối chuỗi như sau</a:t>
            </a:r>
            <a:r>
              <a:rPr lang="vi-VN" sz="2400" dirty="0" smtClean="0">
                <a:latin typeface="+mj-lt"/>
                <a:cs typeface="Arial" pitchFamily="34" charset="0"/>
              </a:rPr>
              <a:t>: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057400"/>
            <a:ext cx="86868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xor cx, cx ; dua zero ve cuoi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mov cl, len ;khai bao bien de dung ham 0ah cua int 21h dang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lea bx, tenfile; max db 250 ; so ky tu toi da duoc nhap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mov dl,0 ; len db ? ; chieu dai chuoi da nhap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mov [bx], dl ; tenfile db 250 dup(?); chua noi dung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duoc nhap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457" y="1524000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Soạn thảo như đoạn chương trình mẫu phía dưới và lưu với tên là BAI_5B.ASM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Biên </a:t>
            </a:r>
            <a:r>
              <a:rPr lang="vi-VN" sz="2400" dirty="0">
                <a:latin typeface="+mj-lt"/>
              </a:rPr>
              <a:t>dịch và cho chạy file BAI_5B.ASM để kiểm tra và xem kết quả. (</a:t>
            </a:r>
            <a:r>
              <a:rPr lang="vi-VN" sz="2400" dirty="0" smtClean="0">
                <a:latin typeface="+mj-lt"/>
              </a:rPr>
              <a:t>vào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</a:t>
            </a:r>
            <a:r>
              <a:rPr lang="vi-VN" sz="2400" dirty="0">
                <a:latin typeface="+mj-lt"/>
              </a:rPr>
              <a:t>:\TT_ASM để xem tập tin DATA.TXT có trong đó hay chưa và có nội </a:t>
            </a:r>
            <a:r>
              <a:rPr lang="vi-VN" sz="2400" dirty="0" smtClean="0">
                <a:latin typeface="+mj-lt"/>
              </a:rPr>
              <a:t>dung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hay </a:t>
            </a:r>
            <a:r>
              <a:rPr lang="vi-VN" sz="2400" dirty="0">
                <a:latin typeface="+mj-lt"/>
              </a:rPr>
              <a:t>chưa ?, nếu có là OK</a:t>
            </a:r>
            <a:r>
              <a:rPr lang="vi-VN" sz="2400" dirty="0" smtClean="0">
                <a:latin typeface="+mj-lt"/>
              </a:rPr>
              <a:t>.)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Xem </a:t>
            </a:r>
            <a:r>
              <a:rPr lang="vi-VN" sz="2400" dirty="0">
                <a:latin typeface="+mj-lt"/>
              </a:rPr>
              <a:t>xét đoạn chương trình mẫu, hãy đưa ra giải thuật ghi nội dung của </a:t>
            </a:r>
            <a:r>
              <a:rPr lang="vi-VN" sz="2400" dirty="0" smtClean="0">
                <a:latin typeface="+mj-lt"/>
              </a:rPr>
              <a:t>vùng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dữ </a:t>
            </a:r>
            <a:r>
              <a:rPr lang="vi-VN" sz="2400" dirty="0">
                <a:latin typeface="+mj-lt"/>
              </a:rPr>
              <a:t>liệu vào một tập tin vừa tạo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Lệnh </a:t>
            </a:r>
            <a:r>
              <a:rPr lang="vi-VN" sz="2400" i="1" dirty="0">
                <a:latin typeface="+mj-lt"/>
              </a:rPr>
              <a:t>len db $ - string1 </a:t>
            </a:r>
            <a:r>
              <a:rPr lang="vi-VN" sz="2400" dirty="0">
                <a:latin typeface="+mj-lt"/>
              </a:rPr>
              <a:t>được dùng để làm gì </a:t>
            </a:r>
            <a:r>
              <a:rPr lang="vi-VN" sz="2400" dirty="0" smtClean="0">
                <a:latin typeface="+mj-lt"/>
              </a:rPr>
              <a:t>?.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Lệnh </a:t>
            </a:r>
            <a:r>
              <a:rPr lang="vi-VN" sz="2400" i="1" dirty="0">
                <a:latin typeface="+mj-lt"/>
              </a:rPr>
              <a:t>XOR CX, CX </a:t>
            </a:r>
            <a:r>
              <a:rPr lang="vi-VN" sz="2400" dirty="0">
                <a:latin typeface="+mj-lt"/>
              </a:rPr>
              <a:t>có ý nghĩa gì? Sau khi thực hiên xong lệnh này, thanh </a:t>
            </a:r>
            <a:r>
              <a:rPr lang="vi-VN" sz="2400" dirty="0" smtClean="0">
                <a:latin typeface="+mj-lt"/>
              </a:rPr>
              <a:t>ghi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CX </a:t>
            </a:r>
            <a:r>
              <a:rPr lang="vi-VN" sz="2400" dirty="0">
                <a:latin typeface="+mj-lt"/>
              </a:rPr>
              <a:t>có giá trị bằng bao nhiêu? Có thể thay thế nó bằng lệnh nào khác </a:t>
            </a:r>
            <a:r>
              <a:rPr lang="vi-VN" sz="2400" dirty="0" smtClean="0">
                <a:latin typeface="+mj-lt"/>
              </a:rPr>
              <a:t>được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không ?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2907</Words>
  <Application>Microsoft Office PowerPoint</Application>
  <PresentationFormat>On-screen Show (4:3)</PresentationFormat>
  <Paragraphs>233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THỰC HÀNH LẬP TRÌNH HỢP NGỮ TRÊN 8086</vt:lpstr>
      <vt:lpstr>XỬ LÝ TẬP TIN</vt:lpstr>
      <vt:lpstr>5.1. Tạo tệp tin mới</vt:lpstr>
      <vt:lpstr>5.1. Tạo tệp tin mới</vt:lpstr>
      <vt:lpstr>5.1. Tạo tệp tin mới</vt:lpstr>
      <vt:lpstr>5.1. Tạo tệp tin mới</vt:lpstr>
      <vt:lpstr>5.1. Tạo tệp tin mới</vt:lpstr>
      <vt:lpstr>5.1. Tạo tệp tin mới</vt:lpstr>
      <vt:lpstr>5.2. Ghi nội dung vào tập tin</vt:lpstr>
      <vt:lpstr>5.2. Ghi nội dung vào tập tin</vt:lpstr>
      <vt:lpstr>5.2. Ghi nội dung vào tập tin</vt:lpstr>
      <vt:lpstr>5.2. Ghi nội dung vào tập tin</vt:lpstr>
      <vt:lpstr>5.2. Ghi nội dung vào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5.4. Xóa tập tin</vt:lpstr>
      <vt:lpstr>5.4. Xóa tập tin</vt:lpstr>
      <vt:lpstr>5.5. Đổi tên tập tin</vt:lpstr>
      <vt:lpstr>5.5. Đổi tên tập tin</vt:lpstr>
      <vt:lpstr>5.5. Đổi tên tập tin</vt:lpstr>
      <vt:lpstr>5.6.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DPP</cp:lastModifiedBy>
  <cp:revision>687</cp:revision>
  <cp:lastPrinted>2019-11-27T06:18:04Z</cp:lastPrinted>
  <dcterms:created xsi:type="dcterms:W3CDTF">2015-08-28T07:40:17Z</dcterms:created>
  <dcterms:modified xsi:type="dcterms:W3CDTF">2022-05-16T00:42:14Z</dcterms:modified>
</cp:coreProperties>
</file>