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2" r:id="rId2"/>
    <p:sldId id="705" r:id="rId3"/>
    <p:sldId id="412" r:id="rId4"/>
    <p:sldId id="707" r:id="rId5"/>
    <p:sldId id="708" r:id="rId6"/>
    <p:sldId id="709" r:id="rId7"/>
    <p:sldId id="710" r:id="rId8"/>
    <p:sldId id="711" r:id="rId9"/>
    <p:sldId id="712" r:id="rId10"/>
    <p:sldId id="713" r:id="rId11"/>
    <p:sldId id="714" r:id="rId12"/>
    <p:sldId id="715" r:id="rId13"/>
    <p:sldId id="716" r:id="rId14"/>
    <p:sldId id="717" r:id="rId15"/>
    <p:sldId id="718" r:id="rId16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04" autoAdjust="0"/>
  </p:normalViewPr>
  <p:slideViewPr>
    <p:cSldViewPr>
      <p:cViewPr varScale="1">
        <p:scale>
          <a:sx n="88" d="100"/>
          <a:sy n="88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6.2. </a:t>
            </a:r>
            <a:r>
              <a:rPr lang="en-US" sz="3600" b="1" dirty="0" err="1" smtClean="0">
                <a:solidFill>
                  <a:srgbClr val="0070C0"/>
                </a:solidFill>
              </a:rPr>
              <a:t>Chuyển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nội</a:t>
            </a:r>
            <a:r>
              <a:rPr lang="en-US" sz="3600" b="1" dirty="0" smtClean="0">
                <a:solidFill>
                  <a:srgbClr val="0070C0"/>
                </a:solidFill>
              </a:rPr>
              <a:t> dung </a:t>
            </a:r>
            <a:r>
              <a:rPr lang="en-US" sz="3600" b="1" dirty="0" err="1" smtClean="0">
                <a:solidFill>
                  <a:srgbClr val="0070C0"/>
                </a:solidFill>
              </a:rPr>
              <a:t>giữa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các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chuỗi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2297192"/>
            <a:ext cx="45720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dseg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string1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db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"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Khong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doc lap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do"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string2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db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34 dup('$')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dseg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cseg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assume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cs:cseg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ds:dseg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dseg</a:t>
            </a:r>
            <a:endParaRPr lang="en-US" sz="1600" dirty="0">
              <a:solidFill>
                <a:srgbClr val="0000FF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begin: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mov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ax,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dseg</a:t>
            </a:r>
            <a:endParaRPr lang="en-US" sz="1600" dirty="0">
              <a:solidFill>
                <a:srgbClr val="0000FF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mov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ds, ax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mov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ax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cld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; chon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chieu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chuoi</a:t>
            </a:r>
            <a:endParaRPr lang="en-US" sz="1600" dirty="0">
              <a:solidFill>
                <a:srgbClr val="0000FF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end 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begin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0" y="2287012"/>
            <a:ext cx="495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cx, 33 ; so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/so byte can di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chuyen</a:t>
            </a:r>
            <a:endParaRPr 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string1 ; (DS:SI)--&gt;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chuoi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nguon</a:t>
            </a:r>
            <a:endParaRPr 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di, string2 ; (ES:DI)--&gt;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chuoi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dich</a:t>
            </a:r>
            <a:endParaRPr 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movsb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; di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chuyen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byte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ah, 09h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string2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ah,08h ; dung man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ah, 4ch ;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thoat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ends</a:t>
            </a:r>
          </a:p>
        </p:txBody>
      </p:sp>
    </p:spTree>
    <p:extLst>
      <p:ext uri="{BB962C8B-B14F-4D97-AF65-F5344CB8AC3E}">
        <p14:creationId xmlns:p14="http://schemas.microsoft.com/office/powerpoint/2010/main" val="22707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6.2. </a:t>
            </a:r>
            <a:r>
              <a:rPr lang="en-US" sz="3600" b="1" dirty="0" err="1" smtClean="0">
                <a:solidFill>
                  <a:srgbClr val="0070C0"/>
                </a:solidFill>
              </a:rPr>
              <a:t>Chuyển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nội</a:t>
            </a:r>
            <a:r>
              <a:rPr lang="en-US" sz="3600" b="1" dirty="0" smtClean="0">
                <a:solidFill>
                  <a:srgbClr val="0070C0"/>
                </a:solidFill>
              </a:rPr>
              <a:t> dung </a:t>
            </a:r>
            <a:r>
              <a:rPr lang="en-US" sz="3600" b="1" dirty="0" err="1" smtClean="0">
                <a:solidFill>
                  <a:srgbClr val="0070C0"/>
                </a:solidFill>
              </a:rPr>
              <a:t>giữa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các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chuỗi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b="1" dirty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Câu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hỏi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Tại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sao chỉ di chuyển 33 ký tự/byte mà lại khai báo biến string2 db 34 dup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(‘$”).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Thử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thay 34 thành 33 và tiến hành biên dịch, chạy chương trình để xem kết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quả.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nhận xét gì về vấn đề này không ?. Giải thích ý nghĩa của việc khai báo này.</a:t>
            </a:r>
          </a:p>
          <a:p>
            <a:pPr algn="just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- Thay lệnh CLD trong đoạn chương trình mẫu thành STD. Biên dịch và cho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trình để kiểm chứng kết quả. Cho nhận xét về kết quả nhận được.</a:t>
            </a:r>
          </a:p>
          <a:p>
            <a:pPr algn="just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- Nếu thay lệnh movsb thành MOVSW thì chúng ta có phải thay đổi giá trị nào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đoạn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chương trình mẫu trên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không?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Nếu có thay đổi, hãy biên dịch và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trình để kiểm chứng lại kết quả.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6.2. </a:t>
            </a:r>
            <a:r>
              <a:rPr lang="en-US" sz="3600" b="1" dirty="0" err="1" smtClean="0">
                <a:solidFill>
                  <a:srgbClr val="0070C0"/>
                </a:solidFill>
              </a:rPr>
              <a:t>Chuyển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nội</a:t>
            </a:r>
            <a:r>
              <a:rPr lang="en-US" sz="3600" b="1" dirty="0" smtClean="0">
                <a:solidFill>
                  <a:srgbClr val="0070C0"/>
                </a:solidFill>
              </a:rPr>
              <a:t> dung </a:t>
            </a:r>
            <a:r>
              <a:rPr lang="en-US" sz="3600" b="1" dirty="0" err="1" smtClean="0">
                <a:solidFill>
                  <a:srgbClr val="0070C0"/>
                </a:solidFill>
              </a:rPr>
              <a:t>giữa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các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chuỗi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b="1" dirty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Câu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hỏi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algn="just"/>
            <a:r>
              <a:rPr lang="vi-VN" sz="2400" dirty="0">
                <a:latin typeface="+mj-lt"/>
              </a:rPr>
              <a:t>- Có thể thay thế lệnh REP MOVSB bởi một số lệnh khác hay không? Nếu được </a:t>
            </a:r>
            <a:r>
              <a:rPr lang="vi-VN" sz="2400" dirty="0" smtClean="0">
                <a:latin typeface="+mj-lt"/>
              </a:rPr>
              <a:t>thì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hãy </a:t>
            </a:r>
            <a:r>
              <a:rPr lang="vi-VN" sz="2400" dirty="0">
                <a:latin typeface="+mj-lt"/>
              </a:rPr>
              <a:t>thay đổi và sau đó biên dịch, cho chạy chương trình để kiểm chứng lại kết quả.</a:t>
            </a:r>
          </a:p>
          <a:p>
            <a:pPr algn="just"/>
            <a:r>
              <a:rPr lang="vi-VN" sz="2400" dirty="0">
                <a:latin typeface="+mj-lt"/>
              </a:rPr>
              <a:t>- Giả sử ta có nội dung của một biến string1 có tổng số byte &gt;256 byte thì lúc </a:t>
            </a:r>
            <a:r>
              <a:rPr lang="vi-VN" sz="2400" dirty="0" smtClean="0">
                <a:latin typeface="+mj-lt"/>
              </a:rPr>
              <a:t>đó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chúng </a:t>
            </a:r>
            <a:r>
              <a:rPr lang="vi-VN" sz="2400" dirty="0">
                <a:latin typeface="+mj-lt"/>
              </a:rPr>
              <a:t>ta phải khai báo lại các biến này như thế nào ?. Lúc này có khó khăn gì </a:t>
            </a:r>
            <a:r>
              <a:rPr lang="vi-VN" sz="2400" dirty="0" smtClean="0">
                <a:latin typeface="+mj-lt"/>
              </a:rPr>
              <a:t>xảy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ra </a:t>
            </a:r>
            <a:r>
              <a:rPr lang="vi-VN" sz="2400" dirty="0">
                <a:latin typeface="+mj-lt"/>
              </a:rPr>
              <a:t>không ?. Hãy thử sửa lại, sau đó biên dịch và chạy chương trình để xem kết quả.</a:t>
            </a:r>
          </a:p>
          <a:p>
            <a:pPr algn="just"/>
            <a:r>
              <a:rPr lang="vi-VN" sz="2400" dirty="0">
                <a:latin typeface="+mj-lt"/>
              </a:rPr>
              <a:t>- Có cách nào xác định chiều dài của một biến bất kỳ hay không ?. Hãy cho biết </a:t>
            </a:r>
            <a:r>
              <a:rPr lang="vi-VN" sz="2400" dirty="0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cú </a:t>
            </a:r>
            <a:r>
              <a:rPr lang="vi-VN" sz="2400" dirty="0">
                <a:latin typeface="+mj-lt"/>
              </a:rPr>
              <a:t>pháp của lệnh có thể thực hiện được yêu cầu này. Sau đó thử áp dụng để </a:t>
            </a:r>
            <a:r>
              <a:rPr lang="vi-VN" sz="2400" dirty="0" smtClean="0">
                <a:latin typeface="+mj-lt"/>
              </a:rPr>
              <a:t>xác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định </a:t>
            </a:r>
            <a:r>
              <a:rPr lang="vi-VN" sz="2400" dirty="0">
                <a:latin typeface="+mj-lt"/>
              </a:rPr>
              <a:t>chiều dài của biến string1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6.3. </a:t>
            </a:r>
            <a:r>
              <a:rPr lang="en-US" sz="3600" b="1" dirty="0" err="1" smtClean="0">
                <a:solidFill>
                  <a:srgbClr val="0070C0"/>
                </a:solidFill>
              </a:rPr>
              <a:t>Tìm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ký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tự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trong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chuỗi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 dirty="0">
                <a:latin typeface="+mj-lt"/>
              </a:rPr>
              <a:t>Soạn thảo như đoạn chương trình mẫu và lưu với tên là </a:t>
            </a:r>
            <a:r>
              <a:rPr lang="vi-VN" b="1" dirty="0" smtClean="0">
                <a:latin typeface="+mj-lt"/>
              </a:rPr>
              <a:t>BAI_6C.ASM</a:t>
            </a:r>
            <a:endParaRPr lang="en-US" b="1" dirty="0" smtClean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dirty="0" smtClean="0">
                <a:latin typeface="+mj-lt"/>
              </a:rPr>
              <a:t>Biên </a:t>
            </a:r>
            <a:r>
              <a:rPr lang="vi-VN" dirty="0">
                <a:latin typeface="+mj-lt"/>
              </a:rPr>
              <a:t>dịch và cho chạy file BAI_6C.ASM để kiểm tra và xem kết quả</a:t>
            </a:r>
            <a:r>
              <a:rPr lang="vi-VN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525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write macro bien1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09h</a:t>
            </a:r>
          </a:p>
          <a:p>
            <a:r>
              <a:rPr lang="en-US" dirty="0">
                <a:solidFill>
                  <a:srgbClr val="0000FF"/>
                </a:solidFill>
              </a:rPr>
              <a:t>lea dx, bien1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</a:rPr>
              <a:t>endm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dseg</a:t>
            </a:r>
            <a:r>
              <a:rPr lang="en-US" dirty="0">
                <a:solidFill>
                  <a:srgbClr val="0000FF"/>
                </a:solidFill>
              </a:rPr>
              <a:t> segment</a:t>
            </a:r>
          </a:p>
          <a:p>
            <a:r>
              <a:rPr lang="en-US" dirty="0">
                <a:solidFill>
                  <a:srgbClr val="0000FF"/>
                </a:solidFill>
              </a:rPr>
              <a:t>string1 </a:t>
            </a:r>
            <a:r>
              <a:rPr lang="en-US" dirty="0" err="1">
                <a:solidFill>
                  <a:srgbClr val="0000FF"/>
                </a:solidFill>
              </a:rPr>
              <a:t>db</a:t>
            </a:r>
            <a:r>
              <a:rPr lang="en-US" dirty="0">
                <a:solidFill>
                  <a:srgbClr val="0000FF"/>
                </a:solidFill>
              </a:rPr>
              <a:t> "NGAC NHIEN CHUA ?"</a:t>
            </a:r>
          </a:p>
          <a:p>
            <a:r>
              <a:rPr lang="en-US" dirty="0">
                <a:solidFill>
                  <a:srgbClr val="0000FF"/>
                </a:solidFill>
              </a:rPr>
              <a:t>tb1 </a:t>
            </a:r>
            <a:r>
              <a:rPr lang="en-US" dirty="0" err="1">
                <a:solidFill>
                  <a:srgbClr val="0000FF"/>
                </a:solidFill>
              </a:rPr>
              <a:t>db</a:t>
            </a:r>
            <a:r>
              <a:rPr lang="en-US" dirty="0">
                <a:solidFill>
                  <a:srgbClr val="0000FF"/>
                </a:solidFill>
              </a:rPr>
              <a:t> "co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trong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 string1 $"</a:t>
            </a:r>
          </a:p>
          <a:p>
            <a:r>
              <a:rPr lang="en-US" dirty="0">
                <a:solidFill>
                  <a:srgbClr val="0000FF"/>
                </a:solidFill>
              </a:rPr>
              <a:t>tb2 </a:t>
            </a:r>
            <a:r>
              <a:rPr lang="en-US" dirty="0" err="1">
                <a:solidFill>
                  <a:srgbClr val="0000FF"/>
                </a:solidFill>
              </a:rPr>
              <a:t>db</a:t>
            </a:r>
            <a:r>
              <a:rPr lang="en-US" dirty="0">
                <a:solidFill>
                  <a:srgbClr val="0000FF"/>
                </a:solidFill>
              </a:rPr>
              <a:t> "</a:t>
            </a:r>
            <a:r>
              <a:rPr lang="en-US" dirty="0" err="1">
                <a:solidFill>
                  <a:srgbClr val="0000FF"/>
                </a:solidFill>
              </a:rPr>
              <a:t>khong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trong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 string1 $"</a:t>
            </a:r>
          </a:p>
          <a:p>
            <a:r>
              <a:rPr lang="en-US" dirty="0" err="1">
                <a:solidFill>
                  <a:srgbClr val="0000FF"/>
                </a:solidFill>
              </a:rPr>
              <a:t>dseg</a:t>
            </a:r>
            <a:r>
              <a:rPr lang="en-US" dirty="0">
                <a:solidFill>
                  <a:srgbClr val="0000FF"/>
                </a:solidFill>
              </a:rPr>
              <a:t> ends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end begin</a:t>
            </a:r>
          </a:p>
          <a:p>
            <a:r>
              <a:rPr lang="en-US" dirty="0">
                <a:solidFill>
                  <a:srgbClr val="0000FF"/>
                </a:solidFill>
              </a:rPr>
              <a:t>assume </a:t>
            </a:r>
            <a:r>
              <a:rPr lang="en-US" dirty="0" err="1">
                <a:solidFill>
                  <a:srgbClr val="0000FF"/>
                </a:solidFill>
              </a:rPr>
              <a:t>cs:cseg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ds:dseg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es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dseg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6.3. </a:t>
            </a:r>
            <a:r>
              <a:rPr lang="en-US" sz="3600" b="1" dirty="0" err="1" smtClean="0">
                <a:solidFill>
                  <a:srgbClr val="0070C0"/>
                </a:solidFill>
              </a:rPr>
              <a:t>Tìm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ký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tự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trong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chuỗi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258" y="1524000"/>
            <a:ext cx="883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begin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ax, </a:t>
            </a:r>
            <a:r>
              <a:rPr lang="en-US" dirty="0" err="1">
                <a:solidFill>
                  <a:srgbClr val="0000FF"/>
                </a:solidFill>
              </a:rPr>
              <a:t>dseg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ds, ax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es</a:t>
            </a:r>
            <a:r>
              <a:rPr lang="en-US" dirty="0">
                <a:solidFill>
                  <a:srgbClr val="0000FF"/>
                </a:solidFill>
              </a:rPr>
              <a:t>, ax</a:t>
            </a:r>
          </a:p>
          <a:p>
            <a:r>
              <a:rPr lang="en-US" dirty="0" err="1">
                <a:solidFill>
                  <a:srgbClr val="0000FF"/>
                </a:solidFill>
              </a:rPr>
              <a:t>cld</a:t>
            </a:r>
            <a:r>
              <a:rPr lang="en-US" dirty="0">
                <a:solidFill>
                  <a:srgbClr val="0000FF"/>
                </a:solidFill>
              </a:rPr>
              <a:t> ; </a:t>
            </a:r>
            <a:r>
              <a:rPr lang="en-US" dirty="0" err="1">
                <a:solidFill>
                  <a:srgbClr val="0000FF"/>
                </a:solidFill>
              </a:rPr>
              <a:t>chonchieu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xu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cx, 17 ; so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can </a:t>
            </a:r>
            <a:r>
              <a:rPr lang="en-US" dirty="0" err="1">
                <a:solidFill>
                  <a:srgbClr val="0000FF"/>
                </a:solidFill>
              </a:rPr>
              <a:t>tim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al, 'A' ; </a:t>
            </a:r>
            <a:r>
              <a:rPr lang="en-US" dirty="0" err="1">
                <a:solidFill>
                  <a:srgbClr val="0000FF"/>
                </a:solidFill>
              </a:rPr>
              <a:t>tim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kien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trong</a:t>
            </a:r>
            <a:r>
              <a:rPr lang="en-US" dirty="0">
                <a:solidFill>
                  <a:srgbClr val="0000FF"/>
                </a:solidFill>
              </a:rPr>
              <a:t> string1</a:t>
            </a:r>
          </a:p>
          <a:p>
            <a:r>
              <a:rPr lang="en-US" dirty="0">
                <a:solidFill>
                  <a:srgbClr val="0000FF"/>
                </a:solidFill>
              </a:rPr>
              <a:t>lea di, string1 ; (ES:DI)--&gt; </a:t>
            </a:r>
            <a:r>
              <a:rPr lang="en-US" dirty="0" err="1">
                <a:solidFill>
                  <a:srgbClr val="0000FF"/>
                </a:solidFill>
              </a:rPr>
              <a:t>dia</a:t>
            </a:r>
            <a:r>
              <a:rPr lang="en-US" dirty="0">
                <a:solidFill>
                  <a:srgbClr val="0000FF"/>
                </a:solidFill>
              </a:rPr>
              <a:t> chi </a:t>
            </a:r>
            <a:r>
              <a:rPr lang="en-US" dirty="0" err="1">
                <a:solidFill>
                  <a:srgbClr val="0000FF"/>
                </a:solidFill>
              </a:rPr>
              <a:t>cua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dich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repne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scasb</a:t>
            </a:r>
            <a:r>
              <a:rPr lang="en-US" dirty="0">
                <a:solidFill>
                  <a:srgbClr val="0000FF"/>
                </a:solidFill>
              </a:rPr>
              <a:t> ; lap </a:t>
            </a:r>
            <a:r>
              <a:rPr lang="en-US" dirty="0" err="1">
                <a:solidFill>
                  <a:srgbClr val="0000FF"/>
                </a:solidFill>
              </a:rPr>
              <a:t>lai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viec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kiem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cho</a:t>
            </a:r>
            <a:r>
              <a:rPr lang="en-US" dirty="0">
                <a:solidFill>
                  <a:srgbClr val="0000FF"/>
                </a:solidFill>
              </a:rPr>
              <a:t> den</a:t>
            </a:r>
          </a:p>
          <a:p>
            <a:r>
              <a:rPr lang="en-US" dirty="0" err="1">
                <a:solidFill>
                  <a:srgbClr val="0000FF"/>
                </a:solidFill>
              </a:rPr>
              <a:t>jne</a:t>
            </a:r>
            <a:r>
              <a:rPr lang="en-US" dirty="0">
                <a:solidFill>
                  <a:srgbClr val="0000FF"/>
                </a:solidFill>
              </a:rPr>
              <a:t> intb2 ; </a:t>
            </a:r>
            <a:r>
              <a:rPr lang="en-US" dirty="0" err="1">
                <a:solidFill>
                  <a:srgbClr val="0000FF"/>
                </a:solidFill>
              </a:rPr>
              <a:t>khi</a:t>
            </a:r>
            <a:r>
              <a:rPr lang="en-US" dirty="0">
                <a:solidFill>
                  <a:srgbClr val="0000FF"/>
                </a:solidFill>
              </a:rPr>
              <a:t> gap </a:t>
            </a:r>
            <a:r>
              <a:rPr lang="en-US" dirty="0" err="1">
                <a:solidFill>
                  <a:srgbClr val="0000FF"/>
                </a:solidFill>
              </a:rPr>
              <a:t>duoc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hoac</a:t>
            </a:r>
            <a:r>
              <a:rPr lang="en-US" dirty="0">
                <a:solidFill>
                  <a:srgbClr val="0000FF"/>
                </a:solidFill>
              </a:rPr>
              <a:t> den het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write tb1</a:t>
            </a:r>
          </a:p>
          <a:p>
            <a:r>
              <a:rPr lang="en-US" dirty="0" err="1">
                <a:solidFill>
                  <a:srgbClr val="0000FF"/>
                </a:solidFill>
              </a:rPr>
              <a:t>jmp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thoat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intb2: write tb2</a:t>
            </a:r>
          </a:p>
          <a:p>
            <a:r>
              <a:rPr lang="en-US" dirty="0" err="1">
                <a:solidFill>
                  <a:srgbClr val="0000FF"/>
                </a:solidFill>
              </a:rPr>
              <a:t>thoat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ah,08h ; dung man </a:t>
            </a:r>
            <a:r>
              <a:rPr lang="en-US" dirty="0" err="1">
                <a:solidFill>
                  <a:srgbClr val="0000FF"/>
                </a:solidFill>
              </a:rPr>
              <a:t>hinh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xem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ket</a:t>
            </a:r>
            <a:r>
              <a:rPr lang="en-US" dirty="0">
                <a:solidFill>
                  <a:srgbClr val="0000FF"/>
                </a:solidFill>
              </a:rPr>
              <a:t> qua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4ch ; </a:t>
            </a:r>
            <a:r>
              <a:rPr lang="en-US" dirty="0" err="1">
                <a:solidFill>
                  <a:srgbClr val="0000FF"/>
                </a:solidFill>
              </a:rPr>
              <a:t>thoat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</a:t>
            </a:r>
            <a:r>
              <a:rPr lang="en-US" dirty="0">
                <a:solidFill>
                  <a:srgbClr val="0000FF"/>
                </a:solidFill>
              </a:rPr>
              <a:t> Dos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</a:rPr>
              <a:t>cseg</a:t>
            </a:r>
            <a:r>
              <a:rPr lang="en-US" dirty="0">
                <a:solidFill>
                  <a:srgbClr val="0000FF"/>
                </a:solidFill>
              </a:rPr>
              <a:t> ends</a:t>
            </a:r>
          </a:p>
          <a:p>
            <a:r>
              <a:rPr lang="en-US" dirty="0">
                <a:solidFill>
                  <a:srgbClr val="0000FF"/>
                </a:solidFill>
              </a:rPr>
              <a:t>end begin</a:t>
            </a:r>
          </a:p>
        </p:txBody>
      </p:sp>
    </p:spTree>
    <p:extLst>
      <p:ext uri="{BB962C8B-B14F-4D97-AF65-F5344CB8AC3E}">
        <p14:creationId xmlns:p14="http://schemas.microsoft.com/office/powerpoint/2010/main" val="36837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6.3. </a:t>
            </a:r>
            <a:r>
              <a:rPr lang="en-US" sz="3600" b="1" dirty="0" err="1" smtClean="0">
                <a:solidFill>
                  <a:srgbClr val="0070C0"/>
                </a:solidFill>
              </a:rPr>
              <a:t>Tìm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ký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tự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trong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chuỗi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258" y="152400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- Thay lệnh MOV AL, ‘A’ thành MOV AL, ‘B’, sau đó biên dịch và chạy </a:t>
            </a:r>
            <a:r>
              <a:rPr lang="vi-VN" sz="2400" dirty="0" smtClean="0">
                <a:latin typeface="+mj-lt"/>
              </a:rPr>
              <a:t>chương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trình </a:t>
            </a:r>
            <a:r>
              <a:rPr lang="vi-VN" sz="2400" dirty="0">
                <a:latin typeface="+mj-lt"/>
              </a:rPr>
              <a:t>để xem kết quả.</a:t>
            </a:r>
          </a:p>
          <a:p>
            <a:pPr algn="just"/>
            <a:r>
              <a:rPr lang="vi-VN" sz="2400" dirty="0">
                <a:latin typeface="+mj-lt"/>
              </a:rPr>
              <a:t>- Giải thích nhiệm vụ của các lệnh từ CLD cho đến JNE INTB2. Có thể thay </a:t>
            </a:r>
            <a:r>
              <a:rPr lang="vi-VN" sz="2400" dirty="0" smtClean="0">
                <a:latin typeface="+mj-lt"/>
              </a:rPr>
              <a:t>thế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lệnh </a:t>
            </a:r>
            <a:r>
              <a:rPr lang="vi-VN" sz="2400" dirty="0">
                <a:latin typeface="+mj-lt"/>
              </a:rPr>
              <a:t>REPNE SCASB thành các lệnh khác được không ?. Nếu được hãy thay </a:t>
            </a:r>
            <a:r>
              <a:rPr lang="vi-VN" sz="2400" dirty="0" smtClean="0">
                <a:latin typeface="+mj-lt"/>
              </a:rPr>
              <a:t>thế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chúng</a:t>
            </a:r>
            <a:r>
              <a:rPr lang="vi-VN" sz="2400" dirty="0">
                <a:latin typeface="+mj-lt"/>
              </a:rPr>
              <a:t>, biên dịch và chạy chương trình để kiểm chứng lại kết quả.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93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2006BA"/>
                </a:solidFill>
                <a:latin typeface="Times New Roman" pitchFamily="18" charset="0"/>
                <a:cs typeface="Times New Roman" pitchFamily="18" charset="0"/>
              </a:rPr>
              <a:t>XỬ LÝ </a:t>
            </a:r>
            <a:r>
              <a:rPr lang="en-US" sz="3600" b="1" dirty="0" smtClean="0">
                <a:solidFill>
                  <a:srgbClr val="2006BA"/>
                </a:solidFill>
                <a:latin typeface="Times New Roman" pitchFamily="18" charset="0"/>
                <a:cs typeface="Times New Roman" pitchFamily="18" charset="0"/>
              </a:rPr>
              <a:t>CHUỖI KÝ TỰ</a:t>
            </a:r>
            <a:endParaRPr lang="en-US" sz="3600" b="1" dirty="0">
              <a:solidFill>
                <a:srgbClr val="2006B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5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 smtClean="0">
                <a:latin typeface="+mj-lt"/>
              </a:rPr>
              <a:t>TIÊU</a:t>
            </a:r>
            <a:endParaRPr lang="en-US" sz="2400" b="1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Viết </a:t>
            </a:r>
            <a:r>
              <a:rPr lang="vi-VN" sz="2400" dirty="0">
                <a:latin typeface="+mj-lt"/>
              </a:rPr>
              <a:t>được các chương trình xử lý chuỗi ký tự bằng các lệnh xử </a:t>
            </a:r>
            <a:r>
              <a:rPr lang="vi-VN" sz="2400" dirty="0" smtClean="0">
                <a:latin typeface="+mj-lt"/>
              </a:rPr>
              <a:t>lý chuỗi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/>
            <a:r>
              <a:rPr lang="vi-VN" sz="2400" b="1" dirty="0" smtClean="0">
                <a:latin typeface="+mj-lt"/>
              </a:rPr>
              <a:t>KIẾN THỨC CẦN CHUẨN BỊ</a:t>
            </a:r>
            <a:endParaRPr lang="en-US" sz="2400" b="1" dirty="0" smtClean="0">
              <a:latin typeface="+mj-lt"/>
            </a:endParaRPr>
          </a:p>
          <a:p>
            <a:pPr algn="just"/>
            <a:r>
              <a:rPr lang="vi-VN" sz="2400" dirty="0">
                <a:latin typeface="+mj-lt"/>
              </a:rPr>
              <a:t>- Bảng mã ASCII.</a:t>
            </a:r>
          </a:p>
          <a:p>
            <a:pPr algn="just"/>
            <a:r>
              <a:rPr lang="vi-VN" sz="2400" dirty="0">
                <a:latin typeface="+mj-lt"/>
              </a:rPr>
              <a:t>- Kết quả của các bài </a:t>
            </a:r>
            <a:r>
              <a:rPr lang="vi-VN" sz="2400" dirty="0" smtClean="0">
                <a:latin typeface="+mj-lt"/>
              </a:rPr>
              <a:t>trước</a:t>
            </a:r>
            <a:endParaRPr lang="vi-VN" sz="2400" dirty="0">
              <a:latin typeface="+mj-lt"/>
            </a:endParaRPr>
          </a:p>
          <a:p>
            <a:pPr algn="just"/>
            <a:r>
              <a:rPr lang="vi-VN" sz="2400" dirty="0">
                <a:latin typeface="+mj-lt"/>
              </a:rPr>
              <a:t>- Các hàm 01h, 02h, 06h, 08h, 09h, 0Ah của INT 21h và các lệnh xử lý </a:t>
            </a:r>
            <a:r>
              <a:rPr lang="vi-VN" sz="2400" dirty="0" smtClean="0">
                <a:latin typeface="+mj-lt"/>
              </a:rPr>
              <a:t>chuỗi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như </a:t>
            </a:r>
            <a:r>
              <a:rPr lang="vi-VN" sz="2400" dirty="0">
                <a:latin typeface="+mj-lt"/>
              </a:rPr>
              <a:t>MOVSB/W, SCASB/W, STOSB/W, CMPSB/W….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smtClean="0">
                <a:solidFill>
                  <a:srgbClr val="0070C0"/>
                </a:solidFill>
              </a:rPr>
              <a:t>So </a:t>
            </a:r>
            <a:r>
              <a:rPr lang="en-US" b="1" dirty="0" err="1" smtClean="0">
                <a:solidFill>
                  <a:srgbClr val="0070C0"/>
                </a:solidFill>
              </a:rPr>
              <a:t>sánh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Soạn thảo như đoạn chương trình trên và lưu với tên là BAI_6A.ASM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Biên dịch và cho chạy file BAI_6A.ASM để kiểm tra và xem kết quả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362199"/>
            <a:ext cx="327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macro bien1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LOCAL bien1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ah,09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bien1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ah,02h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dl, 0ah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dl, 0dh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endm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segment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2362198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tbao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Chuong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oldpass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newpass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$"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oldpass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"0123456789"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newpass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"1234567890"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tbao1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Haichuoi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giong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$"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tbao2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Haichuoi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giong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$"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ends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segment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cs:cseg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ds:dseg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smtClean="0">
                <a:solidFill>
                  <a:srgbClr val="0070C0"/>
                </a:solidFill>
              </a:rPr>
              <a:t>So </a:t>
            </a:r>
            <a:r>
              <a:rPr lang="en-US" b="1" dirty="0" err="1" smtClean="0">
                <a:solidFill>
                  <a:srgbClr val="0070C0"/>
                </a:solidFill>
              </a:rPr>
              <a:t>sánh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Soạn thảo như đoạn chương trình trên và lưu với tên là BAI_6A.ASM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Biên dịch và cho chạy file BAI_6A.ASM để kiểm tra và xem kết quả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362199"/>
            <a:ext cx="510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ax,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ds, ax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ax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tbao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cld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chonchieu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chuoi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cx, 10 ; so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/so byte can so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sanh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oldpass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(DS:SI)--&gt;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chuoi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nguon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di,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newpass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(ES:DI)--&gt;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chuoi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dich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cmpsb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; so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/byte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2362198"/>
            <a:ext cx="335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intb1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tbao2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jmp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thoat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intb1: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tbao2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thoat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ah,08h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ah, 4ch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ends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 begin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smtClean="0">
                <a:solidFill>
                  <a:srgbClr val="0070C0"/>
                </a:solidFill>
              </a:rPr>
              <a:t>So </a:t>
            </a:r>
            <a:r>
              <a:rPr lang="en-US" b="1" dirty="0" err="1" smtClean="0">
                <a:solidFill>
                  <a:srgbClr val="0070C0"/>
                </a:solidFill>
              </a:rPr>
              <a:t>sánh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70992"/>
            <a:ext cx="86868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Câu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hỏi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Trong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macro writeln, các lệnh nào có chức năng xuống dòng sau khi in xong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chuỗi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ký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tự.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- Mục đích của việc khai báo LOCAL bien1 trong macro là gì?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- Hãy cho biết địa chỉ của DS và ES có giống nhau hay không? Điều này được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thể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hiện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qua các câu lệnh nào trong đoạn chương trình mẫu? Tại sao người ta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không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khai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báo DS và ES trên các phân đoạn khác nhau ?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- Tiền tố REPE trong đoạn chương trình mẫu trên có ý nghĩa như thế nào?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- Ta có thể thay đổi lệnh REPE CMPSB thành một nhóm lệnh khác được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không?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Nếu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được hãy thay đổi nó, biên dịch và chạy chương trình để kiểm chứng.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smtClean="0">
                <a:solidFill>
                  <a:srgbClr val="0070C0"/>
                </a:solidFill>
              </a:rPr>
              <a:t>So </a:t>
            </a:r>
            <a:r>
              <a:rPr lang="en-US" b="1" dirty="0" err="1" smtClean="0">
                <a:solidFill>
                  <a:srgbClr val="0070C0"/>
                </a:solidFill>
              </a:rPr>
              <a:t>sánh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2209800"/>
            <a:ext cx="86868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Câu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hỏi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- Thử thay đổi nội dung ở oldpass và newpass sao cho chúng giống nhau. Biên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dịch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và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chạy chương trình xem kết quả, sau đó hãy giải thích cơ chế làm việc của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đoạn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từ lệnh CLD cho đến lệnh REPE CMPSB.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- Giả sử, người ta muốn thay thế lệnh cmpsb thành lệnh cmpsw, các bạn có cần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sửa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đổi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các lệnh nào trong chương trình hay không ? Tại sao ?. Biên dịch và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chạy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chương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trình để kiểm chứng.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smtClean="0">
                <a:solidFill>
                  <a:srgbClr val="0070C0"/>
                </a:solidFill>
              </a:rPr>
              <a:t>So </a:t>
            </a:r>
            <a:r>
              <a:rPr lang="en-US" b="1" dirty="0" err="1" smtClean="0">
                <a:solidFill>
                  <a:srgbClr val="0070C0"/>
                </a:solidFill>
              </a:rPr>
              <a:t>sánh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2057400"/>
            <a:ext cx="8686800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Câu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hỏi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- Lệnh jmp thoat trong đoạn chương trình trên có nhiệm vụ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gì?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Thử bỏ lệnh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jmp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thoat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sau đó biên dịch và chạy chương trình xem kết quả.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- Hãy sửa đổi file BAI_6A.ASM và lưu với tên BAI_6A1.ASM để có thể thực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được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nhiệm vụ sau: nhập vào một chuỗi ký tự có tối đa 10 ký tự, trong lúc nhập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chỉ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hiện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thị ra ký tự “*”. Khi đã nhập đủ 10 ký tự hoặc khi gặp phím ESC thì sẽ in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ra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các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ký tự đã nhập ra màn hình. Gợi ý: dùng hàm 08h, 02h hoặc 09h của int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21h,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loop, cmp, … Cần phải khai báo dùng đệm để lưu các ký tự đã nhập.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smtClean="0">
                <a:solidFill>
                  <a:srgbClr val="0070C0"/>
                </a:solidFill>
              </a:rPr>
              <a:t>So </a:t>
            </a:r>
            <a:r>
              <a:rPr lang="en-US" b="1" dirty="0" err="1" smtClean="0">
                <a:solidFill>
                  <a:srgbClr val="0070C0"/>
                </a:solidFill>
              </a:rPr>
              <a:t>sánh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788093"/>
            <a:ext cx="86868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Câu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hỏi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Hãy sửa đổi file BAI_6A1.ASM, kết hợp với file BAI_6A.ASM (chương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mẫu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) và lưu với tên BAI_6A2.ASM để có thể thực hiện được nhiệm vụ sau: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nhập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vào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một chuỗi ký tự có 10 ký tự, trong lúc nhập chỉ hiện thị ra ký tự “*”. Sau đó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so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sánh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với một oldpass có nội dung tùy ý (nhưng chỉ có độ dài là 10 ký tự mà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do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chúng ta gán trước, ví dụ như oldpass db “1234567890”). Nếu 10 ký tự vừa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nhập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có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nội dung giống oldpass thì in ra câu thông báo “Ban da nhap dung roi” và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thoát,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ngược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lại thì in ra câu thông báo “Ban da nhap sai roi va vui long nhap lai” và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quay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trở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lại nhập cho đến khi nào đúng mới thoát. Gợi ý: dùng hàm 08h, 02h, 09h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int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21h và các lệnh loop, cmpsb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6.2. </a:t>
            </a:r>
            <a:r>
              <a:rPr lang="en-US" sz="3600" b="1" dirty="0" err="1" smtClean="0">
                <a:solidFill>
                  <a:srgbClr val="0070C0"/>
                </a:solidFill>
              </a:rPr>
              <a:t>Chuyển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nội</a:t>
            </a:r>
            <a:r>
              <a:rPr lang="en-US" sz="3600" b="1" dirty="0" smtClean="0">
                <a:solidFill>
                  <a:srgbClr val="0070C0"/>
                </a:solidFill>
              </a:rPr>
              <a:t> dung </a:t>
            </a:r>
            <a:r>
              <a:rPr lang="en-US" sz="3600" b="1" dirty="0" err="1" smtClean="0">
                <a:solidFill>
                  <a:srgbClr val="0070C0"/>
                </a:solidFill>
              </a:rPr>
              <a:t>giữa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các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chuỗi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676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Soạn thảo như đoạn chương trình mẫu và lưu với tên là BAI_6B.ASM.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- Biên dịch và cho chạy file BAI_6B.ASM để kiểm tra và xem kết quả.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8701</TotalTime>
  <Words>1677</Words>
  <Application>Microsoft Office PowerPoint</Application>
  <PresentationFormat>On-screen Show (4:3)</PresentationFormat>
  <Paragraphs>147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Calibri</vt:lpstr>
      <vt:lpstr>Office Theme</vt:lpstr>
      <vt:lpstr>THỰC HÀNH LẬP TRÌNH HỢP NGỮ TRÊN 8086</vt:lpstr>
      <vt:lpstr>XỬ LÝ CHUỖI KÝ TỰ</vt:lpstr>
      <vt:lpstr>6.1. So sánh chuỗi</vt:lpstr>
      <vt:lpstr>6.1. So sánh chuỗi</vt:lpstr>
      <vt:lpstr>6.1. So sánh chuỗi</vt:lpstr>
      <vt:lpstr>6.1. So sánh chuỗi</vt:lpstr>
      <vt:lpstr>6.1. So sánh chuỗi</vt:lpstr>
      <vt:lpstr>6.1. So sánh chuỗi</vt:lpstr>
      <vt:lpstr>6.2. Chuyển nội dung giữa các chuỗi</vt:lpstr>
      <vt:lpstr>6.2. Chuyển nội dung giữa các chuỗi</vt:lpstr>
      <vt:lpstr>6.2. Chuyển nội dung giữa các chuỗi</vt:lpstr>
      <vt:lpstr>6.2. Chuyển nội dung giữa các chuỗi</vt:lpstr>
      <vt:lpstr>6.3. Tìm ký tự trong chuỗi</vt:lpstr>
      <vt:lpstr>6.3. Tìm ký tự trong chuỗi</vt:lpstr>
      <vt:lpstr>6.3. Tìm ký tự trong chuỗi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DPP</cp:lastModifiedBy>
  <cp:revision>702</cp:revision>
  <cp:lastPrinted>2019-11-27T06:18:04Z</cp:lastPrinted>
  <dcterms:created xsi:type="dcterms:W3CDTF">2015-08-28T07:40:17Z</dcterms:created>
  <dcterms:modified xsi:type="dcterms:W3CDTF">2022-05-16T01:04:14Z</dcterms:modified>
</cp:coreProperties>
</file>