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4"/>
  </p:notesMasterIdLst>
  <p:sldIdLst>
    <p:sldId id="354" r:id="rId2"/>
    <p:sldId id="372" r:id="rId3"/>
    <p:sldId id="807" r:id="rId4"/>
    <p:sldId id="373" r:id="rId5"/>
    <p:sldId id="374" r:id="rId6"/>
    <p:sldId id="799" r:id="rId7"/>
    <p:sldId id="808" r:id="rId8"/>
    <p:sldId id="355" r:id="rId9"/>
    <p:sldId id="809" r:id="rId10"/>
    <p:sldId id="375" r:id="rId11"/>
    <p:sldId id="376" r:id="rId12"/>
    <p:sldId id="377" r:id="rId13"/>
    <p:sldId id="378" r:id="rId14"/>
    <p:sldId id="379" r:id="rId15"/>
    <p:sldId id="380" r:id="rId16"/>
    <p:sldId id="387" r:id="rId17"/>
    <p:sldId id="388" r:id="rId18"/>
    <p:sldId id="810" r:id="rId19"/>
    <p:sldId id="381" r:id="rId20"/>
    <p:sldId id="811" r:id="rId21"/>
    <p:sldId id="382" r:id="rId22"/>
    <p:sldId id="383" r:id="rId23"/>
    <p:sldId id="812" r:id="rId24"/>
    <p:sldId id="813" r:id="rId25"/>
    <p:sldId id="814" r:id="rId26"/>
    <p:sldId id="815" r:id="rId27"/>
    <p:sldId id="819" r:id="rId28"/>
    <p:sldId id="816" r:id="rId29"/>
    <p:sldId id="356" r:id="rId30"/>
    <p:sldId id="389" r:id="rId31"/>
    <p:sldId id="390" r:id="rId32"/>
    <p:sldId id="391" r:id="rId33"/>
    <p:sldId id="392" r:id="rId34"/>
    <p:sldId id="393" r:id="rId35"/>
    <p:sldId id="394" r:id="rId36"/>
    <p:sldId id="357" r:id="rId37"/>
    <p:sldId id="395" r:id="rId38"/>
    <p:sldId id="396" r:id="rId39"/>
    <p:sldId id="399" r:id="rId40"/>
    <p:sldId id="400" r:id="rId41"/>
    <p:sldId id="401" r:id="rId42"/>
    <p:sldId id="402" r:id="rId43"/>
    <p:sldId id="397" r:id="rId44"/>
    <p:sldId id="398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4" r:id="rId83"/>
    <p:sldId id="435" r:id="rId84"/>
    <p:sldId id="436" r:id="rId85"/>
    <p:sldId id="437" r:id="rId86"/>
    <p:sldId id="438" r:id="rId87"/>
    <p:sldId id="439" r:id="rId88"/>
    <p:sldId id="440" r:id="rId89"/>
    <p:sldId id="444" r:id="rId90"/>
    <p:sldId id="445" r:id="rId91"/>
    <p:sldId id="446" r:id="rId92"/>
    <p:sldId id="447" r:id="rId93"/>
    <p:sldId id="448" r:id="rId94"/>
    <p:sldId id="449" r:id="rId95"/>
    <p:sldId id="450" r:id="rId96"/>
    <p:sldId id="451" r:id="rId97"/>
    <p:sldId id="452" r:id="rId98"/>
    <p:sldId id="453" r:id="rId99"/>
    <p:sldId id="454" r:id="rId100"/>
    <p:sldId id="455" r:id="rId101"/>
    <p:sldId id="456" r:id="rId102"/>
    <p:sldId id="457" r:id="rId103"/>
  </p:sldIdLst>
  <p:sldSz cx="9144000" cy="6858000" type="screen4x3"/>
  <p:notesSz cx="6735763" cy="9866313"/>
  <p:custDataLst>
    <p:tags r:id="rId10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FC721E-64D4-4AD6-B5D2-7A58235AE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14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72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3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6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9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9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48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31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6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4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4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7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9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07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4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1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2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8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0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7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4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90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90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66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9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5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5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2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8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02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8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03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68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4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4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58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3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26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98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48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5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59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0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88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03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61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7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81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05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48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58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19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68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3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4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71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79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44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6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24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31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07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91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822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18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75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9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77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733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71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536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882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26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0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9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0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38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14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32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B19E38-1043-489C-86DF-F3E1384013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32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2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3B3B38-C1F9-4C89-8098-852B143649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AB441-B472-4340-9C27-D0B7EDACDB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8E82E-F706-4E34-BA91-D913E8838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1C824-1C68-4E7A-A52D-969994572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F43E8-F924-4D0A-AAEF-8A290C33AF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5A57E6-7D14-48B8-BB72-6A4BD6D59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614DA5-A087-4A15-81C3-750927E412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A76F9-3445-4531-BB98-402F945A1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0ABF6-841F-4DE2-A775-34F9A379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2411-A399-4175-A17F-A785721F81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CC64753-ECE9-4590-B35B-9257D18955C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Biểu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diễn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thông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tin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trong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máy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dirty="0" smtClean="0"/>
              <a:t>2.1. Các hệ đếm cơ bản</a:t>
            </a:r>
          </a:p>
          <a:p>
            <a:pPr>
              <a:buNone/>
            </a:pPr>
            <a:r>
              <a:rPr lang="vi-VN" dirty="0" smtClean="0"/>
              <a:t>2.2. Mã hóa và lưu trữ dữ liệu trong máy tính</a:t>
            </a:r>
          </a:p>
          <a:p>
            <a:pPr>
              <a:buNone/>
            </a:pPr>
            <a:r>
              <a:rPr lang="en-US" dirty="0" smtClean="0"/>
              <a:t>2.3.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2.5. Số dấu phẩy động</a:t>
            </a:r>
          </a:p>
          <a:p>
            <a:pPr>
              <a:buNone/>
            </a:pPr>
            <a:r>
              <a:rPr lang="en-US" dirty="0" smtClean="0"/>
              <a:t>2.6.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Có một số nhị phân A như sau:</a:t>
            </a:r>
          </a:p>
          <a:p>
            <a:endParaRPr lang="en-US" dirty="0" smtClean="0"/>
          </a:p>
          <a:p>
            <a:r>
              <a:rPr lang="vi-VN" dirty="0" smtClean="0"/>
              <a:t>Giá trị của A được tính như sau:</a:t>
            </a:r>
            <a:endParaRPr lang="en-US" dirty="0" smtClean="0"/>
          </a:p>
          <a:p>
            <a:endParaRPr lang="en-US" dirty="0" smtClean="0"/>
          </a:p>
          <a:p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164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90800"/>
            <a:ext cx="4429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10000"/>
            <a:ext cx="834043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495800"/>
            <a:ext cx="2000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ký tự mở rộng được định 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:</a:t>
            </a:r>
            <a:endParaRPr lang="en-US" sz="1800" dirty="0" smtClean="0"/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vi-VN" dirty="0" smtClean="0"/>
              <a:t>người phát triển phần mềm.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IBM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IBM-PC.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Apple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Macintosh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TCVN3.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r>
              <a:rPr lang="vi-VN" dirty="0" smtClean="0"/>
              <a:t>Do các hãng máy tính hàng đầu thiết kế</a:t>
            </a:r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smtClean="0"/>
              <a:t> 16, 32-bit</a:t>
            </a:r>
            <a:endParaRPr lang="en-US" dirty="0" smtClean="0"/>
          </a:p>
          <a:p>
            <a:pPr lvl="1"/>
            <a:r>
              <a:rPr lang="vi-VN" dirty="0" smtClean="0"/>
              <a:t>Bộ mã đa ngôn ngữ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HẾT CHƯƠNG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15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81200"/>
            <a:ext cx="796947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Chuyển đổi số nguyên thập phân sang nhị phân</a:t>
            </a:r>
          </a:p>
          <a:p>
            <a:pPr lvl="1"/>
            <a:r>
              <a:rPr lang="vi-VN" dirty="0" smtClean="0"/>
              <a:t>Phương pháp 1: chia dần cho 2 rồi lấy</a:t>
            </a:r>
            <a:r>
              <a:rPr lang="en-US" dirty="0" smtClean="0"/>
              <a:t> </a:t>
            </a:r>
            <a:r>
              <a:rPr lang="vi-VN" dirty="0" smtClean="0"/>
              <a:t>phần dư</a:t>
            </a:r>
            <a:endParaRPr lang="vi-VN" sz="1400" dirty="0" smtClean="0"/>
          </a:p>
          <a:p>
            <a:pPr lvl="1"/>
            <a:r>
              <a:rPr lang="vi-VN" dirty="0" smtClean="0"/>
              <a:t>Phương pháp 2: Phân tích thành tổng</a:t>
            </a:r>
            <a:r>
              <a:rPr lang="en-US" dirty="0" smtClean="0"/>
              <a:t> </a:t>
            </a:r>
            <a:r>
              <a:rPr lang="vi-VN" dirty="0" smtClean="0"/>
              <a:t>của các số 2</a:t>
            </a:r>
            <a:r>
              <a:rPr lang="en-US" baseline="30000" dirty="0" err="1" smtClean="0"/>
              <a:t>i</a:t>
            </a:r>
            <a:r>
              <a:rPr lang="vi-VN" dirty="0" smtClean="0"/>
              <a:t> </a:t>
            </a:r>
            <a:r>
              <a:rPr lang="en-US" dirty="0" smtClean="0"/>
              <a:t>=&gt;</a:t>
            </a:r>
            <a:r>
              <a:rPr lang="vi-VN" dirty="0" smtClean="0"/>
              <a:t>nhanh hơn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Phương pháp chia dần cho 2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599" y="2590800"/>
            <a:ext cx="499773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Phương pháp phân tích thành tổng của các 2</a:t>
            </a:r>
            <a:r>
              <a:rPr lang="vi-VN" baseline="30000" dirty="0" smtClean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Ví dụ 1: chuyển đổi 105</a:t>
            </a:r>
            <a:r>
              <a:rPr lang="vi-VN" baseline="-25000" dirty="0" smtClean="0"/>
              <a:t>(10)</a:t>
            </a:r>
          </a:p>
          <a:p>
            <a:r>
              <a:rPr lang="en-US" dirty="0" smtClean="0"/>
              <a:t>105 = 64 + 32 + 8 +1 = 2</a:t>
            </a:r>
            <a:r>
              <a:rPr lang="en-US" baseline="30000" dirty="0" smtClean="0"/>
              <a:t>6</a:t>
            </a:r>
            <a:r>
              <a:rPr lang="en-US" dirty="0" smtClean="0"/>
              <a:t> + 2</a:t>
            </a:r>
            <a:r>
              <a:rPr lang="en-US" baseline="30000" dirty="0" smtClean="0"/>
              <a:t>5</a:t>
            </a:r>
            <a:r>
              <a:rPr lang="en-US" dirty="0" smtClean="0"/>
              <a:t> + 2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quả</a:t>
            </a:r>
            <a:r>
              <a:rPr lang="fr-FR" dirty="0" smtClean="0"/>
              <a:t>: 105</a:t>
            </a:r>
            <a:r>
              <a:rPr lang="fr-FR" baseline="-25000" dirty="0" smtClean="0"/>
              <a:t>(10)</a:t>
            </a:r>
            <a:r>
              <a:rPr lang="fr-FR" dirty="0" smtClean="0"/>
              <a:t> = 0110 1001</a:t>
            </a:r>
            <a:r>
              <a:rPr lang="fr-FR" baseline="-25000" dirty="0" smtClean="0"/>
              <a:t>(2)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sz="2800" dirty="0" smtClean="0"/>
              <a:t>17000</a:t>
            </a:r>
            <a:r>
              <a:rPr lang="en-US" sz="2800" baseline="-25000" dirty="0" smtClean="0"/>
              <a:t>(10)</a:t>
            </a:r>
            <a:r>
              <a:rPr lang="en-US" sz="2800" dirty="0" smtClean="0"/>
              <a:t> = 16384 + 512 + 64 + 32 + 8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14</a:t>
            </a:r>
            <a:r>
              <a:rPr lang="en-US" sz="2800" dirty="0" smtClean="0"/>
              <a:t>   +  2</a:t>
            </a:r>
            <a:r>
              <a:rPr lang="en-US" sz="2800" baseline="30000" dirty="0" smtClean="0"/>
              <a:t>9</a:t>
            </a:r>
            <a:r>
              <a:rPr lang="en-US" sz="2800" dirty="0" smtClean="0"/>
              <a:t>   + 2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 + 2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 + 2</a:t>
            </a:r>
            <a:r>
              <a:rPr lang="en-US" sz="2800" baseline="30000" dirty="0" smtClean="0"/>
              <a:t>3</a:t>
            </a:r>
          </a:p>
          <a:p>
            <a:pPr lvl="2">
              <a:buNone/>
            </a:pPr>
            <a:r>
              <a:rPr lang="en-US" dirty="0" smtClean="0"/>
              <a:t>17000</a:t>
            </a:r>
            <a:r>
              <a:rPr lang="en-US" baseline="-25000" dirty="0" smtClean="0"/>
              <a:t>(10)</a:t>
            </a:r>
            <a:r>
              <a:rPr lang="en-US" dirty="0" smtClean="0"/>
              <a:t> = 0100 0010 0110 1000</a:t>
            </a:r>
            <a:r>
              <a:rPr lang="en-US" baseline="-25000" dirty="0" smtClean="0"/>
              <a:t>(2)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123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124200"/>
            <a:ext cx="5476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Chuyển đổi số lẻ thập phân sang nhị phân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Ví dụ 1: chuyển đổi 0.6875</a:t>
            </a:r>
            <a:r>
              <a:rPr lang="vi-VN" baseline="-25000" dirty="0" smtClean="0"/>
              <a:t>(10)</a:t>
            </a:r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: 0.6875</a:t>
            </a:r>
            <a:r>
              <a:rPr lang="en-US" baseline="-25000" dirty="0" smtClean="0"/>
              <a:t>(10)</a:t>
            </a:r>
            <a:r>
              <a:rPr lang="en-US" dirty="0" smtClean="0"/>
              <a:t>= 0.1011</a:t>
            </a:r>
            <a:r>
              <a:rPr lang="en-US" baseline="-25000" dirty="0" smtClean="0"/>
              <a:t>(2)</a:t>
            </a:r>
            <a:endParaRPr lang="vi-VN" baseline="-25000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112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7620000" cy="225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Chuyển đổi số lẻ thập phân sang nhị phân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Ví dụ 2: chuyển đổi 0.81</a:t>
            </a:r>
            <a:r>
              <a:rPr lang="vi-VN" baseline="-25000" dirty="0" smtClean="0"/>
              <a:t>(10)</a:t>
            </a:r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smtClean="0"/>
              <a:t>0.81</a:t>
            </a:r>
            <a:r>
              <a:rPr lang="en-US" baseline="-25000" dirty="0" smtClean="0"/>
              <a:t>(10)</a:t>
            </a:r>
            <a:r>
              <a:rPr lang="en-US" dirty="0" smtClean="0"/>
              <a:t> ≈ 0.1100111</a:t>
            </a:r>
            <a:r>
              <a:rPr lang="en-US" baseline="-25000" dirty="0" smtClean="0"/>
              <a:t>(2)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6705599" cy="3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Chuyển đổi số lẻ thập phân sang nhị phân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Ví dụ 3: chuyển đổi 0.2</a:t>
            </a:r>
            <a:r>
              <a:rPr lang="vi-VN" baseline="-25000" dirty="0" smtClean="0"/>
              <a:t>(10)</a:t>
            </a:r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smtClean="0"/>
              <a:t>0.2</a:t>
            </a:r>
            <a:r>
              <a:rPr lang="en-US" baseline="-25000" dirty="0" smtClean="0"/>
              <a:t>(10)</a:t>
            </a:r>
            <a:r>
              <a:rPr lang="en-US" dirty="0" smtClean="0"/>
              <a:t> ≈ 0.00110011</a:t>
            </a:r>
            <a:r>
              <a:rPr lang="en-US" baseline="-25000" dirty="0" smtClean="0"/>
              <a:t>(2)</a:t>
            </a:r>
            <a:endParaRPr lang="vi-VN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90800"/>
            <a:ext cx="6553200" cy="314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Hệ </a:t>
            </a:r>
            <a:r>
              <a:rPr lang="en-GB" smtClean="0"/>
              <a:t>bát phân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19127" r="7407" b="6001"/>
          <a:stretch>
            <a:fillRect/>
          </a:stretch>
        </p:blipFill>
        <p:spPr bwMode="auto">
          <a:xfrm>
            <a:off x="1066800" y="1561306"/>
            <a:ext cx="6778625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21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Hệ mười sáu (Hexa)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" t="12877" r="5531" b="12877"/>
          <a:stretch>
            <a:fillRect/>
          </a:stretch>
        </p:blipFill>
        <p:spPr bwMode="auto">
          <a:xfrm>
            <a:off x="685800" y="1676400"/>
            <a:ext cx="72421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.1. Các hệ đếm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(Decimal System)</a:t>
            </a:r>
          </a:p>
          <a:p>
            <a:pPr lvl="2"/>
            <a:r>
              <a:rPr lang="vi-VN" dirty="0" smtClean="0"/>
              <a:t>con người sử dụng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(Binary System)</a:t>
            </a:r>
          </a:p>
          <a:p>
            <a:pPr lvl="2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vi-VN" dirty="0" smtClean="0"/>
              <a:t>Hệ mười sáu (Hexadecimal System)</a:t>
            </a:r>
          </a:p>
          <a:p>
            <a:pPr lvl="2"/>
            <a:r>
              <a:rPr lang="vi-VN" dirty="0" smtClean="0"/>
              <a:t>dùng để viết gọn cho số </a:t>
            </a:r>
            <a:r>
              <a:rPr lang="vi-VN" smtClean="0"/>
              <a:t>nhị phân</a:t>
            </a:r>
            <a:endParaRPr lang="en-GB" smtClean="0"/>
          </a:p>
          <a:p>
            <a:r>
              <a:rPr lang="en-US" altLang="en-US"/>
              <a:t>Hệ bát phân (Octal System</a:t>
            </a:r>
            <a:r>
              <a:rPr lang="en-US" altLang="en-US" smtClean="0"/>
              <a:t>)</a:t>
            </a:r>
            <a:endParaRPr lang="vi-VN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Hệ mười sáu (Hexa)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Cơ số 16</a:t>
            </a:r>
          </a:p>
          <a:p>
            <a:r>
              <a:rPr lang="en-US" dirty="0" smtClean="0"/>
              <a:t>16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0,1,2,3,4,5,6,7,8,9, A,B,C,D,E,F</a:t>
            </a:r>
          </a:p>
          <a:p>
            <a:r>
              <a:rPr lang="vi-VN" dirty="0" smtClean="0"/>
              <a:t>Dùng để viết gọn cho số nhị phân: cứ một</a:t>
            </a:r>
            <a:r>
              <a:rPr lang="en-US" dirty="0" smtClean="0"/>
              <a:t> </a:t>
            </a:r>
            <a:r>
              <a:rPr lang="vi-VN" dirty="0" smtClean="0"/>
              <a:t>nhóm 4-bit sẽ được thay bằng một chữ số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Hệ mười sáu (Hexa)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791200" cy="4419600"/>
          </a:xfrm>
        </p:spPr>
        <p:txBody>
          <a:bodyPr/>
          <a:lstStyle/>
          <a:p>
            <a:r>
              <a:rPr lang="vi-VN" sz="2800" dirty="0" smtClean="0"/>
              <a:t>Ví dụ chuyển đổi số nhị phân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số Hexa:</a:t>
            </a:r>
          </a:p>
          <a:p>
            <a:r>
              <a:rPr lang="en-US" sz="2800" dirty="0" smtClean="0"/>
              <a:t>1011 0011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B3</a:t>
            </a:r>
            <a:r>
              <a:rPr lang="en-US" sz="2800" baseline="-25000" dirty="0" smtClean="0"/>
              <a:t>16</a:t>
            </a:r>
          </a:p>
          <a:p>
            <a:r>
              <a:rPr lang="en-US" sz="2800" dirty="0" smtClean="0"/>
              <a:t>0000 0000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00</a:t>
            </a:r>
            <a:r>
              <a:rPr lang="en-US" sz="2800" baseline="-25000" dirty="0" smtClean="0"/>
              <a:t>16</a:t>
            </a:r>
          </a:p>
          <a:p>
            <a:r>
              <a:rPr lang="pt-BR" sz="2800" dirty="0" smtClean="0"/>
              <a:t>0010 1101 1001 1010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= 2D9A</a:t>
            </a:r>
            <a:r>
              <a:rPr lang="pt-BR" sz="2800" baseline="-25000" dirty="0" smtClean="0"/>
              <a:t>16</a:t>
            </a:r>
          </a:p>
          <a:p>
            <a:r>
              <a:rPr lang="en-US" sz="2800" dirty="0" smtClean="0"/>
              <a:t>1111 1111 1111 1111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FFFF</a:t>
            </a:r>
            <a:r>
              <a:rPr lang="en-US" sz="2800" baseline="-25000" dirty="0" smtClean="0"/>
              <a:t>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b="1184"/>
          <a:stretch>
            <a:fillRect/>
          </a:stretch>
        </p:blipFill>
        <p:spPr bwMode="auto">
          <a:xfrm>
            <a:off x="6324600" y="457200"/>
            <a:ext cx="2209800" cy="595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10 </a:t>
            </a:r>
            <a:r>
              <a:rPr lang="en-US" dirty="0" smtClean="0">
                <a:sym typeface="Symbol"/>
              </a:rPr>
              <a:t> 16</a:t>
            </a:r>
          </a:p>
          <a:p>
            <a:r>
              <a:rPr lang="en-US" dirty="0" err="1" smtClean="0">
                <a:sym typeface="Symbol"/>
              </a:rPr>
              <a:t>Chuyển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đổi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hệ</a:t>
            </a:r>
            <a:r>
              <a:rPr lang="en-US" dirty="0" smtClean="0">
                <a:sym typeface="Symbol"/>
              </a:rPr>
              <a:t> 2  8</a:t>
            </a:r>
          </a:p>
          <a:p>
            <a:r>
              <a:rPr lang="en-US" dirty="0" err="1" smtClean="0">
                <a:sym typeface="Symbol"/>
              </a:rPr>
              <a:t>Chuyển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đổi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hệ</a:t>
            </a:r>
            <a:r>
              <a:rPr lang="en-US" dirty="0" smtClean="0">
                <a:sym typeface="Symbol"/>
              </a:rPr>
              <a:t> 2  16</a:t>
            </a:r>
          </a:p>
          <a:p>
            <a:r>
              <a:rPr lang="en-US" dirty="0" err="1" smtClean="0">
                <a:sym typeface="Symbol"/>
              </a:rPr>
              <a:t>Chuyển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đổi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hệ</a:t>
            </a:r>
            <a:r>
              <a:rPr lang="en-US" dirty="0" smtClean="0">
                <a:sym typeface="Symbol"/>
              </a:rPr>
              <a:t> 8 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 t="16252" r="10220" b="12877"/>
          <a:stretch>
            <a:fillRect/>
          </a:stretch>
        </p:blipFill>
        <p:spPr bwMode="auto">
          <a:xfrm>
            <a:off x="1181893" y="1828800"/>
            <a:ext cx="6856413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67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7" t="16252" r="9282" b="11127"/>
          <a:stretch>
            <a:fillRect/>
          </a:stretch>
        </p:blipFill>
        <p:spPr bwMode="auto">
          <a:xfrm>
            <a:off x="533400" y="1747837"/>
            <a:ext cx="768985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44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GB" smtClean="0"/>
              <a:t>Phương pháp chuyển đổi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23253" r="7407" b="4251"/>
          <a:stretch>
            <a:fillRect/>
          </a:stretch>
        </p:blipFill>
        <p:spPr bwMode="auto">
          <a:xfrm>
            <a:off x="457200" y="1796716"/>
            <a:ext cx="8228012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6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23253" r="6470" b="9377"/>
          <a:stretch>
            <a:fillRect/>
          </a:stretch>
        </p:blipFill>
        <p:spPr bwMode="auto">
          <a:xfrm>
            <a:off x="381000" y="1828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08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39" y="1066800"/>
            <a:ext cx="8229600" cy="5334000"/>
          </a:xfrm>
        </p:spPr>
        <p:txBody>
          <a:bodyPr/>
          <a:lstStyle/>
          <a:p>
            <a:pPr algn="just"/>
            <a:r>
              <a:rPr lang="en-GB"/>
              <a:t>Ví dụ</a:t>
            </a:r>
            <a:r>
              <a:rPr lang="en-GB" smtClean="0"/>
              <a:t>: </a:t>
            </a:r>
          </a:p>
          <a:p>
            <a:pPr lvl="1" algn="just"/>
            <a:r>
              <a:rPr lang="en-GB" smtClean="0"/>
              <a:t>1029 </a:t>
            </a:r>
            <a:r>
              <a:rPr lang="en-GB"/>
              <a:t>-&gt; X</a:t>
            </a:r>
            <a:r>
              <a:rPr lang="en-GB" baseline="-25000"/>
              <a:t>2</a:t>
            </a:r>
            <a:r>
              <a:rPr lang="en-GB"/>
              <a:t>, Y</a:t>
            </a:r>
            <a:r>
              <a:rPr lang="en-GB" baseline="-25000"/>
              <a:t>8</a:t>
            </a:r>
            <a:r>
              <a:rPr lang="en-GB"/>
              <a:t>, Z</a:t>
            </a:r>
            <a:r>
              <a:rPr lang="en-GB" baseline="-25000"/>
              <a:t>16</a:t>
            </a:r>
            <a:r>
              <a:rPr lang="en-GB"/>
              <a:t>; </a:t>
            </a:r>
            <a:endParaRPr lang="en-GB" smtClean="0"/>
          </a:p>
          <a:p>
            <a:pPr lvl="1" algn="just"/>
            <a:r>
              <a:rPr lang="en-GB" smtClean="0"/>
              <a:t>14AC</a:t>
            </a:r>
            <a:r>
              <a:rPr lang="en-GB" baseline="-25000" smtClean="0"/>
              <a:t>16 </a:t>
            </a:r>
            <a:r>
              <a:rPr lang="en-GB"/>
              <a:t>-&gt; X</a:t>
            </a:r>
            <a:r>
              <a:rPr lang="en-GB" baseline="-25000"/>
              <a:t>2</a:t>
            </a:r>
            <a:r>
              <a:rPr lang="en-GB"/>
              <a:t>, Y</a:t>
            </a:r>
            <a:r>
              <a:rPr lang="en-GB" baseline="-25000"/>
              <a:t>8</a:t>
            </a:r>
            <a:r>
              <a:rPr lang="en-GB"/>
              <a:t>, </a:t>
            </a:r>
            <a:r>
              <a:rPr lang="en-GB" smtClean="0"/>
              <a:t>Z</a:t>
            </a:r>
            <a:r>
              <a:rPr lang="en-GB" baseline="-25000" smtClean="0"/>
              <a:t>10</a:t>
            </a:r>
          </a:p>
          <a:p>
            <a:pPr algn="just"/>
            <a:r>
              <a:rPr lang="en-GB" smtClean="0"/>
              <a:t>Giải</a:t>
            </a:r>
          </a:p>
          <a:p>
            <a:pPr marL="457200" lvl="1" indent="0" algn="just">
              <a:buNone/>
            </a:pPr>
            <a:r>
              <a:rPr lang="en-GB" sz="2400"/>
              <a:t>Chuyển từ 10 -&gt; X</a:t>
            </a:r>
            <a:r>
              <a:rPr lang="en-GB" sz="2400" baseline="-25000"/>
              <a:t>2</a:t>
            </a:r>
            <a:r>
              <a:rPr lang="en-GB" sz="2400"/>
              <a:t>;</a:t>
            </a:r>
          </a:p>
          <a:p>
            <a:pPr marL="457200" lvl="1" indent="0" algn="just">
              <a:buNone/>
            </a:pPr>
            <a:r>
              <a:rPr lang="en-GB" sz="2400"/>
              <a:t>1029 = 1024 + 4 + 1 = 2^10 + 2^2 + 2^0 </a:t>
            </a:r>
          </a:p>
          <a:p>
            <a:pPr marL="457200" lvl="1" indent="0" algn="just">
              <a:buNone/>
            </a:pPr>
            <a:r>
              <a:rPr lang="en-GB" sz="2400"/>
              <a:t>= 010</a:t>
            </a:r>
            <a:r>
              <a:rPr lang="en-GB" sz="2400">
                <a:solidFill>
                  <a:srgbClr val="C00000"/>
                </a:solidFill>
              </a:rPr>
              <a:t>000</a:t>
            </a:r>
            <a:r>
              <a:rPr lang="en-GB" sz="2400">
                <a:solidFill>
                  <a:srgbClr val="92D050"/>
                </a:solidFill>
              </a:rPr>
              <a:t>000</a:t>
            </a:r>
            <a:r>
              <a:rPr lang="en-GB" sz="2400">
                <a:solidFill>
                  <a:srgbClr val="FF0000"/>
                </a:solidFill>
              </a:rPr>
              <a:t>101</a:t>
            </a:r>
            <a:r>
              <a:rPr lang="en-GB" sz="2400" baseline="-25000"/>
              <a:t>2</a:t>
            </a:r>
            <a:r>
              <a:rPr lang="en-GB" sz="2400"/>
              <a:t>; -&gt; Y</a:t>
            </a:r>
            <a:r>
              <a:rPr lang="en-GB" sz="2400" baseline="-25000"/>
              <a:t>8</a:t>
            </a:r>
            <a:r>
              <a:rPr lang="en-GB" sz="2400"/>
              <a:t>=2005</a:t>
            </a:r>
            <a:r>
              <a:rPr lang="en-GB" sz="2400" baseline="-25000"/>
              <a:t>8</a:t>
            </a:r>
            <a:r>
              <a:rPr lang="en-GB" sz="2400"/>
              <a:t> </a:t>
            </a:r>
          </a:p>
          <a:p>
            <a:pPr marL="457200" lvl="1" indent="0" algn="just">
              <a:buNone/>
            </a:pPr>
            <a:r>
              <a:rPr lang="en-GB" sz="2400"/>
              <a:t>= 0100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GB" sz="2400">
                <a:solidFill>
                  <a:srgbClr val="C00000"/>
                </a:solidFill>
              </a:rPr>
              <a:t>0101</a:t>
            </a:r>
            <a:r>
              <a:rPr lang="en-GB" sz="2400"/>
              <a:t> = Z</a:t>
            </a:r>
            <a:r>
              <a:rPr lang="en-GB" sz="2400" baseline="-25000"/>
              <a:t>16</a:t>
            </a:r>
            <a:r>
              <a:rPr lang="en-GB" sz="2400"/>
              <a:t> =405</a:t>
            </a:r>
            <a:r>
              <a:rPr lang="en-GB" sz="2400" baseline="-25000"/>
              <a:t>16</a:t>
            </a:r>
            <a:r>
              <a:rPr lang="en-GB" sz="2400"/>
              <a:t> ;</a:t>
            </a:r>
          </a:p>
          <a:p>
            <a:pPr marL="457200" lvl="1" indent="0" algn="just">
              <a:buNone/>
            </a:pPr>
            <a:r>
              <a:rPr lang="en-GB" sz="2400"/>
              <a:t>14AC</a:t>
            </a:r>
            <a:r>
              <a:rPr lang="en-GB" sz="2400" baseline="-25000"/>
              <a:t>16</a:t>
            </a:r>
            <a:r>
              <a:rPr lang="en-GB" sz="2400"/>
              <a:t> -&gt;X</a:t>
            </a:r>
            <a:r>
              <a:rPr lang="en-GB" sz="2400" baseline="-25000"/>
              <a:t>2</a:t>
            </a:r>
            <a:r>
              <a:rPr lang="en-GB" sz="2400"/>
              <a:t>  = 0001</a:t>
            </a:r>
            <a:r>
              <a:rPr lang="en-GB" sz="2400">
                <a:solidFill>
                  <a:srgbClr val="00B0F0"/>
                </a:solidFill>
              </a:rPr>
              <a:t>0100</a:t>
            </a:r>
            <a:r>
              <a:rPr lang="en-GB" sz="2400">
                <a:solidFill>
                  <a:srgbClr val="FF0000"/>
                </a:solidFill>
              </a:rPr>
              <a:t>1010</a:t>
            </a:r>
            <a:r>
              <a:rPr lang="en-GB" sz="2400">
                <a:solidFill>
                  <a:schemeClr val="accent1">
                    <a:lumMod val="75000"/>
                  </a:schemeClr>
                </a:solidFill>
              </a:rPr>
              <a:t>1100</a:t>
            </a:r>
            <a:r>
              <a:rPr lang="en-GB" sz="2400" baseline="-25000"/>
              <a:t>2</a:t>
            </a:r>
            <a:r>
              <a:rPr lang="en-GB" sz="2400"/>
              <a:t> </a:t>
            </a:r>
          </a:p>
          <a:p>
            <a:pPr marL="457200" lvl="1" indent="0" algn="just">
              <a:buNone/>
            </a:pPr>
            <a:r>
              <a:rPr lang="en-GB" sz="2400"/>
              <a:t>2^12 + 2^10 + 2^7+ 2^5 + 2^3+ 2^2 = 4096+1024+128+32+8+4 = </a:t>
            </a:r>
            <a:r>
              <a:rPr lang="en-GB" sz="2400" smtClean="0"/>
              <a:t>5120+172=5292</a:t>
            </a:r>
            <a:endParaRPr lang="en-GB" sz="2400"/>
          </a:p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GB" smtClean="0"/>
              <a:t>Biểu diễn thông tin trong hệ nhị 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BIT (BInary digiT) : </a:t>
            </a:r>
          </a:p>
          <a:p>
            <a:pPr>
              <a:buNone/>
            </a:pPr>
            <a:r>
              <a:rPr lang="en-US" altLang="en-US" sz="2400"/>
              <a:t>			0 1 </a:t>
            </a:r>
          </a:p>
          <a:p>
            <a:pPr eaLnBrk="1" hangingPunct="1"/>
            <a:r>
              <a:rPr lang="en-US" altLang="en-US" sz="2400"/>
              <a:t>BYTE = tổ hợp 8 bit : </a:t>
            </a:r>
          </a:p>
          <a:p>
            <a:pPr>
              <a:buNone/>
            </a:pPr>
            <a:r>
              <a:rPr lang="en-US" altLang="en-US" sz="2400"/>
              <a:t>			01001101 11111111 </a:t>
            </a:r>
          </a:p>
          <a:p>
            <a:pPr eaLnBrk="1" hangingPunct="1"/>
            <a:r>
              <a:rPr lang="en-US" altLang="en-US" sz="2400"/>
              <a:t>WORD = tổ hợp nhiều bit : </a:t>
            </a:r>
          </a:p>
          <a:p>
            <a:pPr>
              <a:buNone/>
            </a:pPr>
            <a:r>
              <a:rPr lang="en-US" altLang="en-US" sz="2400"/>
              <a:t>			10110 1011100101 </a:t>
            </a:r>
          </a:p>
          <a:p>
            <a:pPr eaLnBrk="1" hangingPunct="1"/>
            <a:r>
              <a:rPr lang="en-US" altLang="en-US" sz="2400"/>
              <a:t>1 KiloByte (KB) = 1024 byte = 2</a:t>
            </a:r>
            <a:r>
              <a:rPr lang="en-US" altLang="en-US" sz="2400" baseline="30000"/>
              <a:t>10</a:t>
            </a:r>
            <a:r>
              <a:rPr lang="en-US" altLang="en-US" sz="2400"/>
              <a:t> byte </a:t>
            </a:r>
          </a:p>
          <a:p>
            <a:pPr eaLnBrk="1" hangingPunct="1"/>
            <a:r>
              <a:rPr lang="en-US" altLang="en-US" sz="2400"/>
              <a:t>1 MegaByte (MB) = 1024 KB = 2</a:t>
            </a:r>
            <a:r>
              <a:rPr lang="en-US" altLang="en-US" sz="2400" baseline="30000"/>
              <a:t>20</a:t>
            </a:r>
            <a:r>
              <a:rPr lang="en-US" altLang="en-US" sz="2400"/>
              <a:t> byte </a:t>
            </a:r>
          </a:p>
          <a:p>
            <a:pPr eaLnBrk="1" hangingPunct="1"/>
            <a:r>
              <a:rPr lang="en-US" altLang="en-US" sz="2400"/>
              <a:t>1 GigaByte (GB) = 1024 MB = 2</a:t>
            </a:r>
            <a:r>
              <a:rPr lang="en-US" altLang="en-US" sz="2400" baseline="30000"/>
              <a:t>30</a:t>
            </a:r>
            <a:r>
              <a:rPr lang="en-US" altLang="en-US" sz="2400"/>
              <a:t> byte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vi-VN" dirty="0" smtClean="0"/>
              <a:t>Mọi dữ liệu đưa vào máy tính đều phải</a:t>
            </a:r>
            <a:r>
              <a:rPr lang="en-US" dirty="0" smtClean="0"/>
              <a:t> </a:t>
            </a:r>
            <a:r>
              <a:rPr lang="vi-VN" dirty="0" smtClean="0"/>
              <a:t>được mã hóa thành số nhị phân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vi-VN" sz="2000" dirty="0" smtClean="0"/>
              <a:t>Dữ liệu nhân tạo: do con người qui ước</a:t>
            </a:r>
          </a:p>
          <a:p>
            <a:pPr lvl="2"/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: </a:t>
            </a:r>
            <a:r>
              <a:rPr lang="en-US" sz="2000" dirty="0" err="1" smtClean="0"/>
              <a:t>tồn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khách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vi-VN" sz="2000" dirty="0" smtClean="0"/>
              <a:t>con người</a:t>
            </a:r>
          </a:p>
          <a:p>
            <a:pPr lvl="2"/>
            <a:endParaRPr lang="vi-VN" sz="1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Hệ thập phân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t="14627" r="6470" b="9377"/>
          <a:stretch>
            <a:fillRect/>
          </a:stretch>
        </p:blipFill>
        <p:spPr bwMode="auto">
          <a:xfrm>
            <a:off x="762000" y="1706880"/>
            <a:ext cx="746168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9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vi-VN" dirty="0" smtClean="0"/>
              <a:t>Mã hóa theo các chuẩn qui ước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: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chuẩn</a:t>
            </a:r>
            <a:endParaRPr lang="en-US" sz="2000" dirty="0" smtClean="0"/>
          </a:p>
          <a:p>
            <a:pPr lvl="2"/>
            <a:r>
              <a:rPr lang="vi-VN" sz="2000" dirty="0" smtClean="0"/>
              <a:t>Số thực: mã hóa bằng số dấu phẩy động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sz="1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7696200" cy="297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638800"/>
            <a:ext cx="3276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vi-VN" dirty="0" smtClean="0"/>
              <a:t>Độ dài từ dữ liệu là số bit được sử dụng</a:t>
            </a:r>
            <a:r>
              <a:rPr lang="en-US" dirty="0" smtClean="0"/>
              <a:t> </a:t>
            </a:r>
            <a:r>
              <a:rPr lang="vi-VN" dirty="0" smtClean="0"/>
              <a:t>để mã hóa loại dữ liệu tương ứng</a:t>
            </a:r>
            <a:endParaRPr lang="en-US" dirty="0" smtClean="0"/>
          </a:p>
          <a:p>
            <a:pPr lvl="1"/>
            <a:r>
              <a:rPr lang="vi-VN" dirty="0" smtClean="0"/>
              <a:t>Thường là bội của 8-bit</a:t>
            </a:r>
          </a:p>
          <a:p>
            <a:pPr lvl="1"/>
            <a:r>
              <a:rPr lang="sv-SE" dirty="0" smtClean="0"/>
              <a:t>VD: 8, 16, 32, 64 bit</a:t>
            </a:r>
          </a:p>
          <a:p>
            <a:pPr lvl="1"/>
            <a:endParaRPr lang="vi-VN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vi-VN" dirty="0" smtClean="0"/>
              <a:t>Thứ tự lưu trữ các byte trong bộ nhớ chính</a:t>
            </a:r>
          </a:p>
          <a:p>
            <a:pPr lvl="2"/>
            <a:r>
              <a:rPr lang="vi-VN" dirty="0" smtClean="0"/>
              <a:t>Bộ nhớ chính thường tổ chức theo byte</a:t>
            </a:r>
            <a:endParaRPr lang="en-US" dirty="0" smtClean="0"/>
          </a:p>
          <a:p>
            <a:pPr lvl="2"/>
            <a:r>
              <a:rPr lang="vi-VN" dirty="0" smtClean="0"/>
              <a:t>Hai cách lưu trữ dữ liệu nhiều byte:</a:t>
            </a:r>
          </a:p>
          <a:p>
            <a:pPr lvl="3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</a:t>
            </a:r>
            <a:r>
              <a:rPr lang="en-US" i="1" dirty="0" smtClean="0"/>
              <a:t>Little-endian): Byte </a:t>
            </a:r>
            <a:r>
              <a:rPr lang="en-US" i="1" dirty="0" err="1" smtClean="0"/>
              <a:t>có</a:t>
            </a:r>
            <a:r>
              <a:rPr lang="en-US" i="1" dirty="0" smtClean="0"/>
              <a:t> ý </a:t>
            </a:r>
            <a:r>
              <a:rPr lang="en-US" i="1" dirty="0" err="1" smtClean="0"/>
              <a:t>nghĩa</a:t>
            </a:r>
            <a:r>
              <a:rPr lang="en-US" i="1" dirty="0" smtClean="0"/>
              <a:t> </a:t>
            </a:r>
            <a:r>
              <a:rPr lang="vi-VN" dirty="0" smtClean="0"/>
              <a:t>thấp được lưu trữ ở ngăn nhớ có địa chỉ</a:t>
            </a:r>
            <a:r>
              <a:rPr lang="en-US" dirty="0" smtClean="0"/>
              <a:t> </a:t>
            </a:r>
            <a:r>
              <a:rPr lang="vi-VN" dirty="0" smtClean="0"/>
              <a:t>nhỏ, byte có ý nghĩa cao được lưu trữ ở</a:t>
            </a:r>
            <a:r>
              <a:rPr lang="en-US" dirty="0" smtClean="0"/>
              <a:t> </a:t>
            </a:r>
            <a:r>
              <a:rPr lang="vi-VN" dirty="0" smtClean="0"/>
              <a:t>ngăn nhớ có địa chỉ lớn.</a:t>
            </a:r>
            <a:endParaRPr lang="en-US" dirty="0" smtClean="0"/>
          </a:p>
          <a:p>
            <a:pPr lvl="3"/>
            <a:r>
              <a:rPr lang="en-US" dirty="0" err="1" smtClean="0"/>
              <a:t>Đầu</a:t>
            </a:r>
            <a:r>
              <a:rPr lang="en-US" dirty="0" smtClean="0"/>
              <a:t> to (Big-endian): Byte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vi-VN" dirty="0" smtClean="0"/>
              <a:t>được lưu trữ ở ngăn nhớ có địa chỉ nhỏ,</a:t>
            </a:r>
            <a:r>
              <a:rPr lang="en-US" dirty="0" smtClean="0"/>
              <a:t> </a:t>
            </a:r>
            <a:r>
              <a:rPr lang="vi-VN" dirty="0" smtClean="0"/>
              <a:t>byte có ý nghĩa thấp được lưu trữ ở ngăn</a:t>
            </a:r>
            <a:r>
              <a:rPr lang="en-US" dirty="0" smtClean="0"/>
              <a:t> </a:t>
            </a:r>
            <a:r>
              <a:rPr lang="vi-VN" dirty="0" smtClean="0"/>
              <a:t>nhớ có địa chỉ lớn.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Ví dụ lưu trữ dữ liệu 32-bit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667000"/>
            <a:ext cx="5334000" cy="382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.2. Mã hóa và lưu trữ dữ liệu trong máy tính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Lưu trữ của các bộ xử lý điển hình</a:t>
            </a:r>
          </a:p>
          <a:p>
            <a:pPr lvl="1"/>
            <a:r>
              <a:rPr lang="en-US" dirty="0" smtClean="0"/>
              <a:t>Intel 80x86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Pentium: little-endian</a:t>
            </a:r>
          </a:p>
          <a:p>
            <a:pPr lvl="1"/>
            <a:r>
              <a:rPr lang="en-US" dirty="0" smtClean="0"/>
              <a:t>Motorola 680x0, </a:t>
            </a:r>
            <a:r>
              <a:rPr lang="en-US" dirty="0" err="1" smtClean="0"/>
              <a:t>SunSPARC</a:t>
            </a:r>
            <a:r>
              <a:rPr lang="en-US" dirty="0" smtClean="0"/>
              <a:t>: big-endian</a:t>
            </a:r>
          </a:p>
          <a:p>
            <a:pPr lvl="1"/>
            <a:r>
              <a:rPr lang="en-US" dirty="0" smtClean="0"/>
              <a:t>Power PC, Itanium: big-endian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2.3.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(Unsigned Integer)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(Signed Integer)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n bit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A: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vi-VN" sz="2400" dirty="0" smtClean="0"/>
              <a:t>Giá trị của A được tính như sau: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vi-VN" sz="2400" dirty="0" smtClean="0"/>
              <a:t>Dải biểu diễn của A: từ 0 đến 2</a:t>
            </a:r>
            <a:r>
              <a:rPr lang="vi-VN" sz="2400" baseline="30000" dirty="0" smtClean="0"/>
              <a:t>n</a:t>
            </a:r>
            <a:r>
              <a:rPr lang="vi-VN" sz="2400" dirty="0" smtClean="0"/>
              <a:t> –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0480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572000"/>
            <a:ext cx="19907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vi-VN" dirty="0" smtClean="0"/>
              <a:t>sau đây bằng 8-bit:</a:t>
            </a:r>
          </a:p>
          <a:p>
            <a:pPr algn="ctr">
              <a:buNone/>
            </a:pPr>
            <a:r>
              <a:rPr lang="en-US" dirty="0" smtClean="0"/>
              <a:t>A = 41 ; B = 150</a:t>
            </a:r>
          </a:p>
          <a:p>
            <a:pPr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r>
              <a:rPr lang="pt-BR" sz="2800" dirty="0" smtClean="0"/>
              <a:t>A = 41 = 32 + 8 + 1 = 2</a:t>
            </a:r>
            <a:r>
              <a:rPr lang="pt-BR" sz="2800" baseline="30000" dirty="0" smtClean="0"/>
              <a:t>5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3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0</a:t>
            </a:r>
          </a:p>
          <a:p>
            <a:r>
              <a:rPr lang="en-US" sz="2800" dirty="0" smtClean="0"/>
              <a:t>41 = 0010 1001</a:t>
            </a:r>
          </a:p>
          <a:p>
            <a:r>
              <a:rPr lang="pl-PL" sz="2800" dirty="0" smtClean="0"/>
              <a:t>B = 150 = 128 + 16 + 4 + 2 = 2</a:t>
            </a:r>
            <a:r>
              <a:rPr lang="pl-PL" sz="2800" baseline="30000" dirty="0" smtClean="0"/>
              <a:t>7</a:t>
            </a:r>
            <a:r>
              <a:rPr lang="pl-PL" sz="2800" dirty="0" smtClean="0"/>
              <a:t> + 2</a:t>
            </a:r>
            <a:r>
              <a:rPr lang="pl-PL" sz="2800" baseline="30000" dirty="0" smtClean="0"/>
              <a:t>4</a:t>
            </a:r>
            <a:r>
              <a:rPr lang="pl-PL" sz="2800" dirty="0" smtClean="0"/>
              <a:t> + 2</a:t>
            </a:r>
            <a:r>
              <a:rPr lang="pl-PL" sz="2800" baseline="30000" dirty="0" smtClean="0"/>
              <a:t>2</a:t>
            </a:r>
            <a:r>
              <a:rPr lang="pl-PL" sz="2800" dirty="0" smtClean="0"/>
              <a:t> + 2</a:t>
            </a:r>
            <a:r>
              <a:rPr lang="pl-PL" sz="2800" baseline="30000" dirty="0" smtClean="0"/>
              <a:t>1</a:t>
            </a:r>
          </a:p>
          <a:p>
            <a:pPr>
              <a:buNone/>
            </a:pPr>
            <a:r>
              <a:rPr lang="en-US" sz="2800" dirty="0" smtClean="0"/>
              <a:t>		 150 = 1001 0110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 2. Cho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r>
              <a:rPr lang="en-US" sz="2800" dirty="0" smtClean="0"/>
              <a:t> M, N </a:t>
            </a:r>
            <a:r>
              <a:rPr lang="vi-VN" sz="2800" dirty="0" smtClean="0"/>
              <a:t>được biểu diễn bằng 8-bit như sau:</a:t>
            </a:r>
          </a:p>
          <a:p>
            <a:r>
              <a:rPr lang="en-US" sz="2800" dirty="0" smtClean="0"/>
              <a:t>M = 0001 0010</a:t>
            </a:r>
          </a:p>
          <a:p>
            <a:r>
              <a:rPr lang="en-US" sz="2800" dirty="0" smtClean="0"/>
              <a:t>N = 1011 1001</a:t>
            </a:r>
          </a:p>
          <a:p>
            <a:pPr>
              <a:buNone/>
            </a:pPr>
            <a:r>
              <a:rPr lang="vi-VN" sz="2800" dirty="0" smtClean="0"/>
              <a:t>Xác định giá trị của chúng ?</a:t>
            </a:r>
          </a:p>
          <a:p>
            <a:pPr>
              <a:buNone/>
            </a:pPr>
            <a:r>
              <a:rPr lang="en-US" sz="2800" dirty="0" err="1" smtClean="0"/>
              <a:t>Giải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M = 0001 0010 =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= 16 +2 = 18</a:t>
            </a:r>
          </a:p>
          <a:p>
            <a:r>
              <a:rPr lang="pt-BR" sz="2800" dirty="0" smtClean="0"/>
              <a:t>N = 1011 1001 = 2</a:t>
            </a:r>
            <a:r>
              <a:rPr lang="pt-BR" sz="2800" baseline="30000" dirty="0" smtClean="0"/>
              <a:t>7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5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4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3</a:t>
            </a:r>
            <a:r>
              <a:rPr lang="pt-BR" sz="2800" dirty="0" smtClean="0"/>
              <a:t> + 2</a:t>
            </a:r>
            <a:r>
              <a:rPr lang="pt-BR" sz="2800" baseline="30000" dirty="0" smtClean="0"/>
              <a:t>0</a:t>
            </a:r>
          </a:p>
          <a:p>
            <a:pPr>
              <a:buNone/>
            </a:pPr>
            <a:r>
              <a:rPr lang="en-US" sz="2800" dirty="0" smtClean="0"/>
              <a:t>				= 128 + 32 + 16 + 8 + 1 = 185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Cơ số 10</a:t>
            </a:r>
          </a:p>
          <a:p>
            <a:r>
              <a:rPr lang="en-US" dirty="0" smtClean="0"/>
              <a:t>10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0,1,2,3,4,5,6,7,8,9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n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vi-VN" dirty="0" smtClean="0"/>
              <a:t>được 10</a:t>
            </a:r>
            <a:r>
              <a:rPr lang="vi-VN" baseline="30000" dirty="0" smtClean="0"/>
              <a:t>n</a:t>
            </a:r>
            <a:r>
              <a:rPr lang="vi-VN" dirty="0" smtClean="0"/>
              <a:t> giá trị khác nhau:</a:t>
            </a:r>
          </a:p>
          <a:p>
            <a:r>
              <a:rPr lang="en-US" dirty="0" smtClean="0"/>
              <a:t>00...000 = 0</a:t>
            </a:r>
          </a:p>
          <a:p>
            <a:r>
              <a:rPr lang="pt-BR" dirty="0" smtClean="0"/>
              <a:t>99...999 = 10</a:t>
            </a:r>
            <a:r>
              <a:rPr lang="pt-BR" baseline="30000" dirty="0" smtClean="0"/>
              <a:t>n</a:t>
            </a:r>
            <a:r>
              <a:rPr lang="pt-BR" dirty="0" smtClean="0"/>
              <a:t> - 1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n = 8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Biểu diễn được các giá trị từ 0 đến 255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743200"/>
            <a:ext cx="748053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= 8 bit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4999"/>
            <a:ext cx="7696200" cy="448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sv-SE" dirty="0" smtClean="0"/>
              <a:t>Với n = 16 bit, 32 bit, 64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n= 16 bit: dải biểu diễn từ 0 đến 65535 (2</a:t>
            </a:r>
            <a:r>
              <a:rPr lang="vi-VN" sz="2800" baseline="30000" dirty="0" smtClean="0"/>
              <a:t>16</a:t>
            </a:r>
            <a:r>
              <a:rPr lang="vi-VN" sz="2800" dirty="0" smtClean="0"/>
              <a:t> – 1)</a:t>
            </a:r>
          </a:p>
          <a:p>
            <a:pPr lvl="1"/>
            <a:r>
              <a:rPr lang="en-US" sz="2400" dirty="0" smtClean="0"/>
              <a:t>0000 0000 0000 0000 = 0</a:t>
            </a:r>
          </a:p>
          <a:p>
            <a:pPr lvl="1"/>
            <a:r>
              <a:rPr lang="en-US" sz="2400" dirty="0" smtClean="0"/>
              <a:t>...</a:t>
            </a:r>
          </a:p>
          <a:p>
            <a:pPr lvl="1"/>
            <a:r>
              <a:rPr lang="en-US" sz="2400" dirty="0" smtClean="0"/>
              <a:t>0000 0000 1111 1111 = 255</a:t>
            </a:r>
          </a:p>
          <a:p>
            <a:pPr lvl="1"/>
            <a:r>
              <a:rPr lang="en-US" sz="2400" dirty="0" smtClean="0"/>
              <a:t>0000 0001 0000 0000 = 256</a:t>
            </a:r>
          </a:p>
          <a:p>
            <a:pPr lvl="1"/>
            <a:r>
              <a:rPr lang="en-US" sz="2400" dirty="0" smtClean="0"/>
              <a:t>...</a:t>
            </a:r>
          </a:p>
          <a:p>
            <a:pPr lvl="1"/>
            <a:r>
              <a:rPr lang="en-US" sz="2400" dirty="0" smtClean="0"/>
              <a:t>1111 1111 1111 1111 = 65535</a:t>
            </a:r>
          </a:p>
          <a:p>
            <a:r>
              <a:rPr lang="vi-VN" sz="2800" dirty="0" smtClean="0"/>
              <a:t>n= 32 bit: dải biểu diễn từ 0 đến 2</a:t>
            </a:r>
            <a:r>
              <a:rPr lang="vi-VN" sz="2800" baseline="30000" dirty="0" smtClean="0"/>
              <a:t>32</a:t>
            </a:r>
            <a:r>
              <a:rPr lang="vi-VN" sz="2800" dirty="0" smtClean="0"/>
              <a:t> – 1</a:t>
            </a:r>
          </a:p>
          <a:p>
            <a:r>
              <a:rPr lang="vi-VN" sz="2800" dirty="0" smtClean="0"/>
              <a:t>n= 64 bit: dải biểu diễn từ 0 đến 2</a:t>
            </a:r>
            <a:r>
              <a:rPr lang="vi-VN" sz="2800" baseline="30000" dirty="0" smtClean="0"/>
              <a:t>64</a:t>
            </a:r>
            <a:r>
              <a:rPr lang="vi-VN" sz="2800" dirty="0" smtClean="0"/>
              <a:t> - 1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dirty="0" smtClean="0"/>
              <a:t>a. Số bù chín và Số bù mười</a:t>
            </a:r>
          </a:p>
          <a:p>
            <a:r>
              <a:rPr lang="vi-VN" dirty="0" smtClean="0"/>
              <a:t>Cho một số thập phân A được biểu 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n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 lvl="1"/>
            <a:r>
              <a:rPr lang="pt-BR" dirty="0" smtClean="0"/>
              <a:t>Số bù chín của A = (10</a:t>
            </a:r>
            <a:r>
              <a:rPr lang="pt-BR" baseline="30000" dirty="0" smtClean="0"/>
              <a:t>n</a:t>
            </a:r>
            <a:r>
              <a:rPr lang="pt-BR" dirty="0" smtClean="0"/>
              <a:t>-1) – A</a:t>
            </a:r>
          </a:p>
          <a:p>
            <a:pPr lvl="1"/>
            <a:r>
              <a:rPr lang="pt-BR" dirty="0" smtClean="0"/>
              <a:t>Số bù mười của A = 10</a:t>
            </a:r>
            <a:r>
              <a:rPr lang="pt-BR" baseline="30000" dirty="0" smtClean="0"/>
              <a:t>n</a:t>
            </a:r>
            <a:r>
              <a:rPr lang="pt-BR" dirty="0" smtClean="0"/>
              <a:t> – A</a:t>
            </a:r>
          </a:p>
          <a:p>
            <a:r>
              <a:rPr lang="vi-VN" dirty="0" smtClean="0"/>
              <a:t>Số bù mười của A = (Số bù chín của A) +1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Số bù chín và Số bù mười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pt-BR" dirty="0" smtClean="0"/>
              <a:t>Ví dụ: với n=4, cho A = 3265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 t="10763"/>
          <a:stretch>
            <a:fillRect/>
          </a:stretch>
        </p:blipFill>
        <p:spPr bwMode="auto">
          <a:xfrm>
            <a:off x="1447800" y="2590800"/>
            <a:ext cx="5257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Cho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A </a:t>
            </a:r>
            <a:r>
              <a:rPr lang="vi-VN" dirty="0" smtClean="0"/>
              <a:t>được biểu diễn bằng n bit, ta có:</a:t>
            </a:r>
          </a:p>
          <a:p>
            <a:r>
              <a:rPr lang="pt-BR" dirty="0" smtClean="0"/>
              <a:t>Số bù một của A = (2</a:t>
            </a:r>
            <a:r>
              <a:rPr lang="pt-BR" baseline="30000" dirty="0" smtClean="0"/>
              <a:t>n</a:t>
            </a:r>
            <a:r>
              <a:rPr lang="pt-BR" dirty="0" smtClean="0"/>
              <a:t>-1) – A</a:t>
            </a:r>
          </a:p>
          <a:p>
            <a:r>
              <a:rPr lang="pt-BR" dirty="0" smtClean="0"/>
              <a:t>Số bù hai của A = 2</a:t>
            </a:r>
            <a:r>
              <a:rPr lang="pt-BR" baseline="30000" dirty="0" smtClean="0"/>
              <a:t>n</a:t>
            </a:r>
            <a:r>
              <a:rPr lang="pt-BR" dirty="0" smtClean="0"/>
              <a:t> – A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A) 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vi-V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pt-BR" dirty="0" smtClean="0"/>
              <a:t>Ví dụ: với n = 8 bit, cho A = 0010 0101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 t="7813"/>
          <a:stretch>
            <a:fillRect/>
          </a:stretch>
        </p:blipFill>
        <p:spPr bwMode="auto">
          <a:xfrm>
            <a:off x="1600200" y="2514600"/>
            <a:ext cx="5257800" cy="401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28800"/>
            <a:ext cx="6705600" cy="46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n bit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A: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: bit a</a:t>
            </a:r>
            <a:r>
              <a:rPr lang="en-US" baseline="-25000" dirty="0" smtClean="0"/>
              <a:t>n-1</a:t>
            </a:r>
            <a:r>
              <a:rPr lang="en-US" dirty="0" smtClean="0"/>
              <a:t> = 0, </a:t>
            </a:r>
            <a:r>
              <a:rPr lang="en-US" dirty="0" err="1" smtClean="0"/>
              <a:t>các</a:t>
            </a:r>
            <a:r>
              <a:rPr lang="en-US" dirty="0" smtClean="0"/>
              <a:t> bit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vi-VN" dirty="0" smtClean="0"/>
              <a:t>biểu diễn độ lớn như số không dấu</a:t>
            </a:r>
          </a:p>
          <a:p>
            <a:r>
              <a:rPr lang="vi-VN" dirty="0" smtClean="0"/>
              <a:t>Với A là số âm: được biểu diễn bằng số bù hai</a:t>
            </a:r>
            <a:r>
              <a:rPr lang="en-US" dirty="0" smtClean="0"/>
              <a:t> </a:t>
            </a:r>
            <a:r>
              <a:rPr lang="vi-VN" dirty="0" smtClean="0"/>
              <a:t>của số dương tương ứng, vì vậy bit a</a:t>
            </a:r>
            <a:r>
              <a:rPr lang="vi-VN" baseline="-25000" dirty="0" smtClean="0"/>
              <a:t>n-1</a:t>
            </a:r>
            <a:r>
              <a:rPr lang="vi-VN" dirty="0" smtClean="0"/>
              <a:t>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17094"/>
          <a:stretch>
            <a:fillRect/>
          </a:stretch>
        </p:blipFill>
        <p:spPr bwMode="auto">
          <a:xfrm>
            <a:off x="2895600" y="3124200"/>
            <a:ext cx="3296265" cy="56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Biểu diễn số dương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Dạng tổng quát của số dương A:</a:t>
            </a:r>
          </a:p>
          <a:p>
            <a:endParaRPr lang="en-US" dirty="0" smtClean="0"/>
          </a:p>
          <a:p>
            <a:r>
              <a:rPr lang="vi-VN" dirty="0" smtClean="0"/>
              <a:t>Giá trị của số dương 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Dải biểu diễn cho số dương: 0 đến 2</a:t>
            </a:r>
            <a:r>
              <a:rPr lang="vi-VN" baseline="30000" dirty="0" smtClean="0"/>
              <a:t>n-1</a:t>
            </a:r>
            <a:r>
              <a:rPr lang="vi-VN" dirty="0" smtClean="0"/>
              <a:t>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90800"/>
            <a:ext cx="2809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962400"/>
            <a:ext cx="2419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Giá trị của A được hiểu như sau: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184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514600"/>
            <a:ext cx="4171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048000"/>
            <a:ext cx="6619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4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581400"/>
            <a:ext cx="2190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A:</a:t>
            </a:r>
          </a:p>
          <a:p>
            <a:endParaRPr lang="en-US" dirty="0" smtClean="0"/>
          </a:p>
          <a:p>
            <a:r>
              <a:rPr lang="pt-BR" dirty="0" smtClean="0"/>
              <a:t>Giá trị của số âm 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Dải biểu diễn cho số âm: -1 đến -2</a:t>
            </a:r>
            <a:r>
              <a:rPr lang="vi-VN" baseline="30000" dirty="0" smtClean="0"/>
              <a:t>n-1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6975" y="2590800"/>
            <a:ext cx="2943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886200"/>
            <a:ext cx="4067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981200"/>
            <a:ext cx="845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err="1" smtClean="0"/>
              <a:t>Dạng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quát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A: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vi-VN" sz="3200" dirty="0" smtClean="0"/>
              <a:t>Giá trị của A được xác định như sau: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pt-BR" sz="3200" dirty="0" smtClean="0"/>
              <a:t>Dải biểu diễn: từ -(2</a:t>
            </a:r>
            <a:r>
              <a:rPr lang="pt-BR" sz="3200" baseline="30000" dirty="0" smtClean="0"/>
              <a:t>n-1</a:t>
            </a:r>
            <a:r>
              <a:rPr lang="pt-BR" sz="3200" dirty="0" smtClean="0"/>
              <a:t>) đến +(2</a:t>
            </a:r>
            <a:r>
              <a:rPr lang="pt-BR" sz="3200" baseline="30000" dirty="0" smtClean="0"/>
              <a:t>n-1</a:t>
            </a:r>
            <a:r>
              <a:rPr lang="pt-BR" sz="3200" dirty="0" smtClean="0"/>
              <a:t>-1)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90800"/>
            <a:ext cx="3171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038600"/>
            <a:ext cx="4552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vi-VN" dirty="0" smtClean="0"/>
              <a:t>đây bằng 8-bit:</a:t>
            </a:r>
          </a:p>
          <a:p>
            <a:pPr algn="ctr">
              <a:buNone/>
            </a:pPr>
            <a:r>
              <a:rPr lang="en-US" dirty="0" smtClean="0"/>
              <a:t>A = +58 ; B = -80</a:t>
            </a:r>
          </a:p>
          <a:p>
            <a:pPr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l="8333" t="31217" r="12500"/>
          <a:stretch>
            <a:fillRect/>
          </a:stretch>
        </p:blipFill>
        <p:spPr bwMode="auto">
          <a:xfrm>
            <a:off x="1981200" y="3810000"/>
            <a:ext cx="4191000" cy="275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791286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n = 8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Biểu diễn được các giá trị từ -128 đến +127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666999"/>
            <a:ext cx="6096000" cy="382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 = 8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sv-SE" dirty="0" smtClean="0"/>
              <a:t>Với n = 16 bit, 32 bit, 64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4999"/>
            <a:ext cx="7391400" cy="44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Chuyển đổi từ byte thành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600"/>
            <a:ext cx="7543800" cy="474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n-bit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124200"/>
            <a:ext cx="381000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n-bit, </a:t>
            </a:r>
            <a:r>
              <a:rPr lang="vi-VN" dirty="0" smtClean="0"/>
              <a:t>kết quả nhận được là n-bit:</a:t>
            </a:r>
            <a:endParaRPr lang="vi-VN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124200"/>
            <a:ext cx="6943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 b="81043"/>
          <a:stretch>
            <a:fillRect/>
          </a:stretch>
        </p:blipFill>
        <p:spPr bwMode="auto">
          <a:xfrm>
            <a:off x="1219200" y="2057400"/>
            <a:ext cx="6562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200400"/>
            <a:ext cx="32099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5029200"/>
            <a:ext cx="4810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102" y="1905001"/>
            <a:ext cx="7486298" cy="4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Phép đảo dấu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083" y="1676400"/>
            <a:ext cx="76473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1"/>
            <a:ext cx="8153400" cy="46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6781800" cy="441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6705600" cy="442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s-ES" dirty="0" err="1" smtClean="0"/>
              <a:t>Phép</a:t>
            </a:r>
            <a:r>
              <a:rPr lang="es-ES" dirty="0" smtClean="0"/>
              <a:t> </a:t>
            </a:r>
            <a:r>
              <a:rPr lang="es-ES" dirty="0" err="1" smtClean="0"/>
              <a:t>trừ</a:t>
            </a:r>
            <a:r>
              <a:rPr lang="es-ES" dirty="0" smtClean="0"/>
              <a:t> </a:t>
            </a:r>
            <a:r>
              <a:rPr lang="es-ES" dirty="0" err="1" smtClean="0"/>
              <a:t>hai</a:t>
            </a:r>
            <a:r>
              <a:rPr lang="es-ES" dirty="0" smtClean="0"/>
              <a:t> </a:t>
            </a:r>
            <a:r>
              <a:rPr lang="es-ES" dirty="0" err="1" smtClean="0"/>
              <a:t>số</a:t>
            </a:r>
            <a:r>
              <a:rPr lang="es-ES" dirty="0" smtClean="0"/>
              <a:t> </a:t>
            </a:r>
            <a:r>
              <a:rPr lang="es-ES" dirty="0" err="1" smtClean="0"/>
              <a:t>nguyên</a:t>
            </a:r>
            <a:r>
              <a:rPr lang="es-ES" dirty="0" smtClean="0"/>
              <a:t>: X-Y = X+(-Y)</a:t>
            </a:r>
          </a:p>
          <a:p>
            <a:r>
              <a:rPr lang="vi-VN" dirty="0" smtClean="0"/>
              <a:t>Nguyên tắc: Lấy bù hai của Y để được –Y,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X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9" y="3200400"/>
            <a:ext cx="43292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 l="5768"/>
          <a:stretch>
            <a:fillRect/>
          </a:stretch>
        </p:blipFill>
        <p:spPr bwMode="auto">
          <a:xfrm>
            <a:off x="1066800" y="1905000"/>
            <a:ext cx="622391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Các tích riêng phần được xác định như sau:</a:t>
            </a:r>
            <a:endParaRPr lang="en-US" sz="2800" dirty="0" smtClean="0"/>
          </a:p>
          <a:p>
            <a:pPr lvl="1"/>
            <a:r>
              <a:rPr lang="en-US" sz="2400" dirty="0" err="1" smtClean="0"/>
              <a:t>Nếu</a:t>
            </a:r>
            <a:r>
              <a:rPr lang="en-US" sz="2400" dirty="0" smtClean="0"/>
              <a:t> bit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0.</a:t>
            </a:r>
          </a:p>
          <a:p>
            <a:pPr lvl="1"/>
            <a:r>
              <a:rPr lang="en-US" sz="2400" dirty="0" err="1" smtClean="0"/>
              <a:t>Nếu</a:t>
            </a:r>
            <a:r>
              <a:rPr lang="en-US" sz="2400" dirty="0" smtClean="0"/>
              <a:t> bit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.</a:t>
            </a:r>
          </a:p>
          <a:p>
            <a:pPr lvl="1"/>
            <a:r>
              <a:rPr lang="vi-VN" sz="2400" dirty="0" smtClean="0"/>
              <a:t>Tích riêng phần tiếp theo được dịch trái một bit so với</a:t>
            </a:r>
            <a:r>
              <a:rPr lang="en-US" sz="2400" dirty="0" smtClean="0"/>
              <a:t> </a:t>
            </a:r>
            <a:r>
              <a:rPr lang="vi-VN" sz="2400" dirty="0" smtClean="0"/>
              <a:t>tích riêng phần trước đó.</a:t>
            </a:r>
            <a:endParaRPr lang="en-US" sz="2400" dirty="0" smtClean="0"/>
          </a:p>
          <a:p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riêng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endParaRPr lang="en-US" sz="2800" dirty="0" smtClean="0"/>
          </a:p>
          <a:p>
            <a:r>
              <a:rPr lang="vi-VN" sz="2800" dirty="0" smtClean="0"/>
              <a:t>Nhân hai số nguyên n-bit, tích có độ dài 2n bit</a:t>
            </a:r>
            <a:r>
              <a:rPr lang="en-US" sz="2800" dirty="0" smtClean="0"/>
              <a:t> (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tràn</a:t>
            </a:r>
            <a:r>
              <a:rPr lang="en-US" sz="2800" dirty="0" smtClean="0"/>
              <a:t>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551" y="2590800"/>
            <a:ext cx="717204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133599"/>
            <a:ext cx="1371600" cy="38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Lưu đồ nhân số nguyên không dấu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43000"/>
            <a:ext cx="3200400" cy="53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Hệ nhị phân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2" t="19753" r="5531" b="9377"/>
          <a:stretch>
            <a:fillRect/>
          </a:stretch>
        </p:blipFill>
        <p:spPr bwMode="auto">
          <a:xfrm>
            <a:off x="838200" y="1673225"/>
            <a:ext cx="7389813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1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399"/>
            <a:ext cx="6172200" cy="490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 t="11364"/>
          <a:stretch>
            <a:fillRect/>
          </a:stretch>
        </p:blipFill>
        <p:spPr bwMode="auto">
          <a:xfrm>
            <a:off x="685800" y="2057400"/>
            <a:ext cx="722749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6934200" cy="432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Lưu đồ chia số nguyên không dấu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447800"/>
            <a:ext cx="3200400" cy="523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200" dirty="0" smtClean="0"/>
              <a:t>Bước 1. Chuyển đổi số bị chia và số chia về thành số</a:t>
            </a:r>
            <a:r>
              <a:rPr lang="en-US" sz="2200" dirty="0" smtClean="0"/>
              <a:t> </a:t>
            </a:r>
            <a:r>
              <a:rPr lang="vi-VN" sz="2200" dirty="0" smtClean="0"/>
              <a:t>dương tương ứng.</a:t>
            </a:r>
            <a:endParaRPr lang="en-US" sz="2200" dirty="0" smtClean="0"/>
          </a:p>
          <a:p>
            <a:r>
              <a:rPr lang="vi-VN" sz="2200" dirty="0" smtClean="0"/>
              <a:t>Bước 2. Sử dụng thuật giải chia số nguyên không dấu để</a:t>
            </a:r>
            <a:r>
              <a:rPr lang="en-US" sz="2200" dirty="0" smtClean="0"/>
              <a:t> </a:t>
            </a:r>
            <a:r>
              <a:rPr lang="vi-VN" sz="2200" dirty="0" smtClean="0"/>
              <a:t>chia hai số dương, kết quả nhận được là thương Q và</a:t>
            </a:r>
            <a:r>
              <a:rPr lang="en-US" sz="2200" dirty="0" smtClean="0"/>
              <a:t> </a:t>
            </a:r>
            <a:r>
              <a:rPr lang="vi-VN" sz="2200" dirty="0" smtClean="0"/>
              <a:t>phần dư R đều là dương</a:t>
            </a:r>
            <a:endParaRPr lang="en-US" sz="2200" dirty="0" smtClean="0"/>
          </a:p>
          <a:p>
            <a:r>
              <a:rPr lang="vi-VN" sz="2200" dirty="0" smtClean="0"/>
              <a:t>Bước 3. Hiệu chỉnh dấu của kết quả như sau:</a:t>
            </a:r>
          </a:p>
          <a:p>
            <a:pPr>
              <a:buNone/>
            </a:pPr>
            <a:r>
              <a:rPr lang="vi-VN" sz="2200" i="1" dirty="0" smtClean="0"/>
              <a:t>(Lưu ý: phép đảo dấu thực chất là thực hiện phép lấy bù hai)</a:t>
            </a:r>
          </a:p>
          <a:p>
            <a:endParaRPr lang="vi-VN" sz="2200" dirty="0" smtClean="0"/>
          </a:p>
          <a:p>
            <a:endParaRPr lang="vi-VN" sz="2200" dirty="0" smtClean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648200"/>
            <a:ext cx="674799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vi-VN" dirty="0" smtClean="0"/>
              <a:t>.5. Số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dấu phẩy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66711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Chuẩn</a:t>
            </a:r>
            <a:r>
              <a:rPr lang="en-US" dirty="0" smtClean="0"/>
              <a:t> IEEE754/85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Cơ số R = 2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32-bit</a:t>
            </a:r>
          </a:p>
          <a:p>
            <a:pPr lvl="1"/>
            <a:r>
              <a:rPr lang="en-US" smtClean="0"/>
              <a:t>Dạng </a:t>
            </a:r>
            <a:r>
              <a:rPr lang="en-US" dirty="0" smtClean="0"/>
              <a:t>64-bit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80-bit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2438400"/>
            <a:ext cx="80162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32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3788"/>
          <a:stretch>
            <a:fillRect/>
          </a:stretch>
        </p:blipFill>
        <p:spPr bwMode="auto">
          <a:xfrm>
            <a:off x="1981200" y="1787236"/>
            <a:ext cx="4370522" cy="8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667000"/>
            <a:ext cx="6629400" cy="378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8229600" cy="458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Cơ số 2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 0 </a:t>
            </a:r>
            <a:r>
              <a:rPr lang="en-US" dirty="0" err="1" smtClean="0"/>
              <a:t>và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i="1" dirty="0" smtClean="0"/>
              <a:t>bit (binary digit)</a:t>
            </a:r>
          </a:p>
          <a:p>
            <a:r>
              <a:rPr lang="vi-VN" dirty="0" smtClean="0"/>
              <a:t>Bit là đơn vị thông tin nhỏ nhất</a:t>
            </a:r>
          </a:p>
          <a:p>
            <a:r>
              <a:rPr lang="vi-VN" dirty="0" smtClean="0"/>
              <a:t>Dùng n bit có thể biểu diễn được 2</a:t>
            </a:r>
            <a:r>
              <a:rPr lang="vi-VN" baseline="30000" dirty="0" smtClean="0"/>
              <a:t>n</a:t>
            </a:r>
            <a:r>
              <a:rPr lang="vi-VN" dirty="0" smtClean="0"/>
              <a:t> giá 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00...000 = 0</a:t>
            </a:r>
          </a:p>
          <a:p>
            <a:pPr lvl="1"/>
            <a:r>
              <a:rPr lang="pt-BR" dirty="0" smtClean="0"/>
              <a:t>11...111 = 2</a:t>
            </a:r>
            <a:r>
              <a:rPr lang="pt-BR" baseline="30000" dirty="0" smtClean="0"/>
              <a:t>n</a:t>
            </a:r>
            <a:r>
              <a:rPr lang="pt-BR" dirty="0" smtClean="0"/>
              <a:t>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8077200" cy="447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8077200" cy="45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qui ước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49214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Dải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42577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64-bit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774372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80-bit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810363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3.Thực hiện phép toán số dấu phẩy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22353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khả năng tràn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7315200" cy="458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vi-VN" dirty="0" smtClean="0"/>
              <a:t>Hiệu chỉnh phần định trị</a:t>
            </a:r>
          </a:p>
          <a:p>
            <a:r>
              <a:rPr lang="vi-VN" dirty="0" smtClean="0"/>
              <a:t>Cộng hoặc trừ phần định trị</a:t>
            </a:r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2.6.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 (American Standard Code for Information Interchange)</a:t>
            </a:r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Unicode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Hệ nhị phân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600"/>
              <a:t>Có một số nhị phân A như sau: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A = a</a:t>
            </a:r>
            <a:r>
              <a:rPr lang="en-US" altLang="en-US" sz="2200" baseline="-25000"/>
              <a:t>n</a:t>
            </a:r>
            <a:r>
              <a:rPr lang="en-US" altLang="en-US" sz="2200"/>
              <a:t>a</a:t>
            </a:r>
            <a:r>
              <a:rPr lang="en-US" altLang="en-US" sz="2200" baseline="-25000"/>
              <a:t>n-1</a:t>
            </a:r>
            <a:r>
              <a:rPr lang="en-US" altLang="en-US" sz="2200"/>
              <a:t>...a</a:t>
            </a:r>
            <a:r>
              <a:rPr lang="en-US" altLang="en-US" sz="2200" baseline="-25000"/>
              <a:t>1</a:t>
            </a:r>
            <a:r>
              <a:rPr lang="en-US" altLang="en-US" sz="2200"/>
              <a:t>a</a:t>
            </a:r>
            <a:r>
              <a:rPr lang="en-US" altLang="en-US" sz="2200" baseline="-25000"/>
              <a:t>0</a:t>
            </a:r>
            <a:r>
              <a:rPr lang="en-US" altLang="en-US" sz="2200"/>
              <a:t>.a</a:t>
            </a:r>
            <a:r>
              <a:rPr lang="en-US" altLang="en-US" sz="2200" baseline="-25000"/>
              <a:t>-1</a:t>
            </a:r>
            <a:r>
              <a:rPr lang="en-US" altLang="en-US" sz="2200"/>
              <a:t>...a</a:t>
            </a:r>
            <a:r>
              <a:rPr lang="en-US" altLang="en-US" sz="2200" baseline="-25000"/>
              <a:t>-m</a:t>
            </a:r>
          </a:p>
          <a:p>
            <a:pPr eaLnBrk="1" hangingPunct="1"/>
            <a:r>
              <a:rPr lang="en-US" altLang="en-US" sz="2600"/>
              <a:t>Giá trị của A được tính như sau: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/>
              <a:t>A = a</a:t>
            </a:r>
            <a:r>
              <a:rPr lang="en-US" altLang="en-US" sz="2200" i="1" baseline="-25000"/>
              <a:t>n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n</a:t>
            </a:r>
            <a:r>
              <a:rPr lang="en-US" altLang="en-US" sz="2200" i="1"/>
              <a:t> + a</a:t>
            </a:r>
            <a:r>
              <a:rPr lang="en-US" altLang="en-US" sz="2200" i="1" baseline="-25000"/>
              <a:t>n-1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n-1</a:t>
            </a:r>
            <a:r>
              <a:rPr lang="en-US" altLang="en-US" sz="2200" i="1"/>
              <a:t> +...+ a</a:t>
            </a:r>
            <a:r>
              <a:rPr lang="en-US" altLang="en-US" sz="2200" i="1" baseline="-25000"/>
              <a:t>0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0</a:t>
            </a:r>
            <a:r>
              <a:rPr lang="en-US" altLang="en-US" sz="2200" i="1"/>
              <a:t> + a</a:t>
            </a:r>
            <a:r>
              <a:rPr lang="en-US" altLang="en-US" sz="2200" i="1" baseline="-25000"/>
              <a:t>-1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-1</a:t>
            </a:r>
            <a:r>
              <a:rPr lang="en-US" altLang="en-US" sz="2200" i="1"/>
              <a:t> +...+ a</a:t>
            </a:r>
            <a:r>
              <a:rPr lang="en-US" altLang="en-US" sz="2200" i="1" baseline="-25000"/>
              <a:t>-m</a:t>
            </a:r>
            <a:r>
              <a:rPr lang="en-US" altLang="en-US" sz="2200" i="1"/>
              <a:t>2</a:t>
            </a:r>
            <a:r>
              <a:rPr lang="en-US" altLang="en-US" sz="2200" i="1" baseline="30000"/>
              <a:t>-m</a:t>
            </a:r>
          </a:p>
          <a:p>
            <a:pPr eaLnBrk="1" hangingPunct="1"/>
            <a:r>
              <a:rPr lang="en-US" altLang="en-US" sz="2600"/>
              <a:t>Ví dụ: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1101001.1 0 1 1</a:t>
            </a:r>
            <a:r>
              <a:rPr lang="en-US" altLang="en-US" sz="2200" b="1" baseline="-25000">
                <a:latin typeface="Courier New" panose="02070309020205020404" pitchFamily="49" charset="0"/>
              </a:rPr>
              <a:t>(2)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rgbClr val="FE0000"/>
                </a:solidFill>
                <a:latin typeface="Courier New" panose="02070309020205020404" pitchFamily="49" charset="0"/>
              </a:rPr>
              <a:t>6543210-1-2-3-4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= 2</a:t>
            </a:r>
            <a:r>
              <a:rPr lang="en-US" altLang="en-US" sz="2200" baseline="30000"/>
              <a:t>6</a:t>
            </a:r>
            <a:r>
              <a:rPr lang="en-US" altLang="en-US" sz="2200"/>
              <a:t> + 2</a:t>
            </a:r>
            <a:r>
              <a:rPr lang="en-US" altLang="en-US" sz="2200" baseline="30000"/>
              <a:t>5</a:t>
            </a:r>
            <a:r>
              <a:rPr lang="en-US" altLang="en-US" sz="2200"/>
              <a:t> + 2</a:t>
            </a:r>
            <a:r>
              <a:rPr lang="en-US" altLang="en-US" sz="2200" baseline="30000"/>
              <a:t>3</a:t>
            </a:r>
            <a:r>
              <a:rPr lang="en-US" altLang="en-US" sz="2200"/>
              <a:t> + 2</a:t>
            </a:r>
            <a:r>
              <a:rPr lang="en-US" altLang="en-US" sz="2200" baseline="30000"/>
              <a:t>0</a:t>
            </a:r>
            <a:r>
              <a:rPr lang="en-US" altLang="en-US" sz="2200"/>
              <a:t> + 2</a:t>
            </a:r>
            <a:r>
              <a:rPr lang="en-US" altLang="en-US" sz="2200" baseline="30000"/>
              <a:t>-1</a:t>
            </a:r>
            <a:r>
              <a:rPr lang="en-US" altLang="en-US" sz="2200"/>
              <a:t> + 2</a:t>
            </a:r>
            <a:r>
              <a:rPr lang="en-US" altLang="en-US" sz="2200" baseline="30000"/>
              <a:t>-3</a:t>
            </a:r>
            <a:r>
              <a:rPr lang="en-US" altLang="en-US" sz="2200"/>
              <a:t> + 2</a:t>
            </a:r>
            <a:r>
              <a:rPr lang="en-US" altLang="en-US" sz="2200" baseline="30000"/>
              <a:t>-4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= 64 + 32 + 8 + 1 + 0.5 + 0.125 + 0.0625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/>
              <a:t>= 105.6875</a:t>
            </a:r>
            <a:r>
              <a:rPr lang="en-US" altLang="en-US" sz="2200" baseline="-25000"/>
              <a:t>(10</a:t>
            </a:r>
            <a:r>
              <a:rPr lang="en-US" altLang="en-US" sz="2200" baseline="-25000" smtClean="0"/>
              <a:t>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812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5257800" cy="440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 l="383"/>
          <a:stretch>
            <a:fillRect/>
          </a:stretch>
        </p:blipFill>
        <p:spPr bwMode="auto">
          <a:xfrm>
            <a:off x="942109" y="304800"/>
            <a:ext cx="721129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6934200" cy="450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779012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785528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mã điều khiển: có mã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371600"/>
            <a:ext cx="3276600" cy="60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81200"/>
            <a:ext cx="6781800" cy="445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mã điều khiển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7467600" cy="485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mã điều khiển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803237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mã điều khiển (tiếp)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43800" cy="479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32085E38-6B7D-495F-9398-386A69116065}"/>
  <p:tag name="ISPRING_RESOURCE_FOLDER" val="D:\NDTRUONG_DATA\KHOACNTT\Bai giang HVKTMM\BG KTMT\Bai giang chinh thuc\slide\ATTT\KTMT CHUONG 2(ATTT)\"/>
  <p:tag name="ISPRING_PRESENTATION_PATH" val="D:\NDTRUONG_DATA\KHOACNTT\Bai giang HVKTMM\BG KTMT\Bai giang chinh thuc\slide\ATTT\KTMT CHUONG 2(ATTT).pptx"/>
  <p:tag name="ISPRING_PROJECT_VERSION" val="9.3"/>
  <p:tag name="ISPRING_PROJECT_FOLDER_UPDATED" val="1"/>
  <p:tag name="ISPRING_SCREEN_RECS_UPDATED" val="D:\NDTRUONG_DATA\KHOACNTT\Bai giang HVKTMM\BG KTMT\Bai giang chinh thuc\slide\ATTT\KTMT CHUONG 2(ATTT)\"/>
  <p:tag name="ISPRING_LMS_API_VERSION" val="SCORM 2004 (2nd edition)"/>
  <p:tag name="ISPRING_ULTRA_SCORM_COURCE_TITLE" val="KTMT CHUONG 2"/>
  <p:tag name="ISPRING_ULTRA_SCORM_COURSE_ID" val="37F71143-3B3C-4F20-9DED-8B61F576588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do`\u0006{332DDA48-5F12-4F1E-8D42-50DD551B971E}&quot;,&quot;D:\\NDTRUONG_DATA\\KHOACNTT\\Bai giang HVKTMM\\BG KTMT\\Bai giang chinh thuc\\slide\\ATTT\\SRCOM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80.000000"/>
  <p:tag name="ISPRING_CURRENT_PLAYER_ID" val="universal"/>
  <p:tag name="ISPRING_PRESENTATION_TITLE" val="KTMT CHUONG 2"/>
  <p:tag name="ISPRING_FIRST_PUBLISH" val="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5257</TotalTime>
  <Words>2776</Words>
  <Application>Microsoft Office PowerPoint</Application>
  <PresentationFormat>On-screen Show (4:3)</PresentationFormat>
  <Paragraphs>571</Paragraphs>
  <Slides>102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Arial Black</vt:lpstr>
      <vt:lpstr>Courier New</vt:lpstr>
      <vt:lpstr>Symbol</vt:lpstr>
      <vt:lpstr>Times New Roman</vt:lpstr>
      <vt:lpstr>Wingdings</vt:lpstr>
      <vt:lpstr>Pixel</vt:lpstr>
      <vt:lpstr>Chương 2: Biểu diễn thông tin trong máy tính</vt:lpstr>
      <vt:lpstr>2.1. Các hệ đếm cơ bản</vt:lpstr>
      <vt:lpstr>1. Hệ thập phân</vt:lpstr>
      <vt:lpstr>1. Hệ thập phân</vt:lpstr>
      <vt:lpstr>Dạng tổng quát của số thập phân</vt:lpstr>
      <vt:lpstr>Ví dụ số thập phân</vt:lpstr>
      <vt:lpstr>2. Hệ nhị phân</vt:lpstr>
      <vt:lpstr>2. Hệ nhị phân</vt:lpstr>
      <vt:lpstr>2. Hệ nhị phân</vt:lpstr>
      <vt:lpstr>Dạng tổng quát của số nhị phân</vt:lpstr>
      <vt:lpstr>Ví dụ số nhị phân</vt:lpstr>
      <vt:lpstr>2. Hệ nhị phân</vt:lpstr>
      <vt:lpstr>2. Hệ nhị phân</vt:lpstr>
      <vt:lpstr>Phương pháp phân tích thành tổng của các 2i</vt:lpstr>
      <vt:lpstr>Chuyển đổi số lẻ thập phân sang nhị phân</vt:lpstr>
      <vt:lpstr>Chuyển đổi số lẻ thập phân sang nhị phân (tiếp)</vt:lpstr>
      <vt:lpstr>Chuyển đổi số lẻ thập phân sang nhị phân (tiếp)</vt:lpstr>
      <vt:lpstr>Hệ bát phân</vt:lpstr>
      <vt:lpstr>3. Hệ mười sáu (Hexa)</vt:lpstr>
      <vt:lpstr>3. Hệ mười sáu (Hexa)</vt:lpstr>
      <vt:lpstr>3. Hệ mười sáu (Hexa)</vt:lpstr>
      <vt:lpstr>4. Chuyển đổi giữa các hệ đếm</vt:lpstr>
      <vt:lpstr>4. Chuyển đổi giữa các hệ đếm</vt:lpstr>
      <vt:lpstr>4. Chuyển đổi giữa các hệ đếm</vt:lpstr>
      <vt:lpstr>Phương pháp chuyển đổi</vt:lpstr>
      <vt:lpstr>4. Chuyển đổi giữa các hệ đếm</vt:lpstr>
      <vt:lpstr>PowerPoint Presentation</vt:lpstr>
      <vt:lpstr>Biểu diễn thông tin trong hệ nhị phân</vt:lpstr>
      <vt:lpstr>2.2. Mã hóa và lưu trữ dữ liệu trong máy tính</vt:lpstr>
      <vt:lpstr>2.2. Mã hóa và lưu trữ dữ liệu trong máy tính (tiếp)</vt:lpstr>
      <vt:lpstr>2.2. Mã hóa và lưu trữ dữ liệu trong máy tính (tiếp)</vt:lpstr>
      <vt:lpstr>2.2. Mã hóa và lưu trữ dữ liệu trong máy tính (tiếp)</vt:lpstr>
      <vt:lpstr>2.2. Mã hóa và lưu trữ dữ liệu trong máy tính (tiếp)</vt:lpstr>
      <vt:lpstr>2.2. Mã hóa và lưu trữ dữ liệu trong máy tính (tiếp)</vt:lpstr>
      <vt:lpstr>2.2. Mã hóa và lưu trữ dữ liệu trong máy tính (tiếp)</vt:lpstr>
      <vt:lpstr>2.3. Biểu diễn số nguyên</vt:lpstr>
      <vt:lpstr>1. Biểu diễn số nguyên không dấu</vt:lpstr>
      <vt:lpstr>Các ví dụ</vt:lpstr>
      <vt:lpstr>Các ví dụ (tiếp)</vt:lpstr>
      <vt:lpstr>Với n = 8 bit</vt:lpstr>
      <vt:lpstr>Trục số học với n = 8 bit</vt:lpstr>
      <vt:lpstr>Với n = 16 bit, 32 bit, 64 bit</vt:lpstr>
      <vt:lpstr>2. Biểu diễn số nguyên có dấu</vt:lpstr>
      <vt:lpstr>Số bù chín và Số bù mười (tiếp)</vt:lpstr>
      <vt:lpstr>b. Số bù một và Số bù hai</vt:lpstr>
      <vt:lpstr>b. Số bù một và Số bù hai (tiếp)</vt:lpstr>
      <vt:lpstr>Quy tắc tìm Số bù một và Số bù hai</vt:lpstr>
      <vt:lpstr>c. Biểu diễn số nguyên có dấu bằng mã bù hai</vt:lpstr>
      <vt:lpstr>Biểu diễn số dương</vt:lpstr>
      <vt:lpstr>Biểu diễn số âm</vt:lpstr>
      <vt:lpstr>Biểu diễn tổng quát cho số nguyên có dấu</vt:lpstr>
      <vt:lpstr>Các ví dụ</vt:lpstr>
      <vt:lpstr>Các ví dụ (tiếp)</vt:lpstr>
      <vt:lpstr>Với n = 8 bit</vt:lpstr>
      <vt:lpstr>Trục số học số nguyên có dấu với n = 8 bit</vt:lpstr>
      <vt:lpstr>Với n = 16 bit, 32 bit, 64 bit</vt:lpstr>
      <vt:lpstr>Chuyển đổi từ byte thành word</vt:lpstr>
      <vt:lpstr>2.4. Thực hiện các phép toán số học với số nguyên</vt:lpstr>
      <vt:lpstr>Nguyên tắc cộng số nguyên không dấu</vt:lpstr>
      <vt:lpstr>Ví dụ cộng số nguyên không dấu</vt:lpstr>
      <vt:lpstr>2. Phép đảo dấu</vt:lpstr>
      <vt:lpstr>3. Cộng số nguyên có dấu</vt:lpstr>
      <vt:lpstr>Ví dụ cộng số nguyên có dấu không tràn</vt:lpstr>
      <vt:lpstr>Ví dụ cộng số nguyên có dấu bị tràn</vt:lpstr>
      <vt:lpstr>4. Nguyên tắc thực hiện phép trừ</vt:lpstr>
      <vt:lpstr>5. Nhân số nguyên không dấu</vt:lpstr>
      <vt:lpstr>5. Nhân số nguyên không dấu (tiếp)</vt:lpstr>
      <vt:lpstr>Bộ nhân số nguyên không dấu</vt:lpstr>
      <vt:lpstr>Lưu đồ nhân số nguyên không dấu</vt:lpstr>
      <vt:lpstr>Ví dụ nhân số nguyên không dấu</vt:lpstr>
      <vt:lpstr>7. Chia số nguyên không dấu</vt:lpstr>
      <vt:lpstr>Bộ chia số nguyên không dấu</vt:lpstr>
      <vt:lpstr>Lưu đồ chia số nguyên không dấu</vt:lpstr>
      <vt:lpstr>8. Chia số nguyên có dấu</vt:lpstr>
      <vt:lpstr>2.5. Số thực dấu phẩy động</vt:lpstr>
      <vt:lpstr>2. Chuẩn IEEE754/85</vt:lpstr>
      <vt:lpstr>Các dạng biểu diễn chính</vt:lpstr>
      <vt:lpstr>Dạng 32 bit</vt:lpstr>
      <vt:lpstr>Ví dụ 1</vt:lpstr>
      <vt:lpstr>Ví dụ 2</vt:lpstr>
      <vt:lpstr>Ví dụ 3</vt:lpstr>
      <vt:lpstr>Các qui ước đặc biệt</vt:lpstr>
      <vt:lpstr>Dải giá trị biểu diễn</vt:lpstr>
      <vt:lpstr>Dạng 64-bit</vt:lpstr>
      <vt:lpstr>Dạng 80-bit</vt:lpstr>
      <vt:lpstr>3.Thực hiện phép toán số dấu phẩy động</vt:lpstr>
      <vt:lpstr>Các khả năng tràn số</vt:lpstr>
      <vt:lpstr>Phép cộng và phép trừ</vt:lpstr>
      <vt:lpstr>2.6. Biểu diễn ký tự</vt:lpstr>
      <vt:lpstr>1. Bộ mã ASCII</vt:lpstr>
      <vt:lpstr>Các ký tự chuẩn</vt:lpstr>
      <vt:lpstr>PowerPoint Presentation</vt:lpstr>
      <vt:lpstr>Các ký tự hiển thị chuẩn</vt:lpstr>
      <vt:lpstr>Các ký tự hiển thị chuẩn (tiếp)</vt:lpstr>
      <vt:lpstr>Các ký tự hiển thị chuẩn (tiếp)</vt:lpstr>
      <vt:lpstr>Các mã điều khiển: có mã</vt:lpstr>
      <vt:lpstr>Các mã điều khiển (tiếp)</vt:lpstr>
      <vt:lpstr>Các mã điều khiển (tiếp)</vt:lpstr>
      <vt:lpstr>Các mã điều khiển (tiếp)</vt:lpstr>
      <vt:lpstr>Các ký tự mở rộng</vt:lpstr>
      <vt:lpstr>2. Bộ mã hợp nhất: Unicode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 CHUONG 2</dc:title>
  <dc:creator>Ninh Xuan Huong</dc:creator>
  <cp:lastModifiedBy>admin</cp:lastModifiedBy>
  <cp:revision>651</cp:revision>
  <cp:lastPrinted>2017-04-28T02:06:27Z</cp:lastPrinted>
  <dcterms:created xsi:type="dcterms:W3CDTF">2004-08-26T02:35:59Z</dcterms:created>
  <dcterms:modified xsi:type="dcterms:W3CDTF">2022-03-31T03:03:14Z</dcterms:modified>
</cp:coreProperties>
</file>