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3"/>
  </p:notesMasterIdLst>
  <p:sldIdLst>
    <p:sldId id="796" r:id="rId2"/>
    <p:sldId id="798" r:id="rId3"/>
    <p:sldId id="460" r:id="rId4"/>
    <p:sldId id="461" r:id="rId5"/>
    <p:sldId id="462" r:id="rId6"/>
    <p:sldId id="463" r:id="rId7"/>
    <p:sldId id="464" r:id="rId8"/>
    <p:sldId id="465" r:id="rId9"/>
    <p:sldId id="467" r:id="rId10"/>
    <p:sldId id="468" r:id="rId11"/>
    <p:sldId id="469" r:id="rId12"/>
    <p:sldId id="470" r:id="rId13"/>
    <p:sldId id="471" r:id="rId14"/>
    <p:sldId id="473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564" r:id="rId31"/>
    <p:sldId id="799" r:id="rId32"/>
    <p:sldId id="565" r:id="rId33"/>
    <p:sldId id="566" r:id="rId34"/>
    <p:sldId id="567" r:id="rId35"/>
    <p:sldId id="568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580" r:id="rId48"/>
    <p:sldId id="581" r:id="rId49"/>
    <p:sldId id="582" r:id="rId50"/>
    <p:sldId id="583" r:id="rId51"/>
    <p:sldId id="584" r:id="rId52"/>
    <p:sldId id="585" r:id="rId53"/>
    <p:sldId id="586" r:id="rId54"/>
    <p:sldId id="587" r:id="rId55"/>
    <p:sldId id="588" r:id="rId56"/>
    <p:sldId id="589" r:id="rId57"/>
    <p:sldId id="590" r:id="rId58"/>
    <p:sldId id="591" r:id="rId59"/>
    <p:sldId id="592" r:id="rId60"/>
    <p:sldId id="593" r:id="rId61"/>
    <p:sldId id="594" r:id="rId62"/>
    <p:sldId id="595" r:id="rId63"/>
    <p:sldId id="596" r:id="rId64"/>
    <p:sldId id="597" r:id="rId65"/>
    <p:sldId id="598" r:id="rId66"/>
    <p:sldId id="599" r:id="rId67"/>
    <p:sldId id="600" r:id="rId68"/>
    <p:sldId id="601" r:id="rId69"/>
    <p:sldId id="602" r:id="rId70"/>
    <p:sldId id="603" r:id="rId71"/>
    <p:sldId id="604" r:id="rId72"/>
    <p:sldId id="800" r:id="rId73"/>
    <p:sldId id="605" r:id="rId74"/>
    <p:sldId id="606" r:id="rId75"/>
    <p:sldId id="607" r:id="rId76"/>
    <p:sldId id="608" r:id="rId77"/>
    <p:sldId id="609" r:id="rId78"/>
    <p:sldId id="610" r:id="rId79"/>
    <p:sldId id="611" r:id="rId80"/>
    <p:sldId id="612" r:id="rId81"/>
    <p:sldId id="613" r:id="rId82"/>
    <p:sldId id="614" r:id="rId83"/>
    <p:sldId id="615" r:id="rId84"/>
    <p:sldId id="616" r:id="rId85"/>
    <p:sldId id="617" r:id="rId86"/>
    <p:sldId id="618" r:id="rId87"/>
    <p:sldId id="619" r:id="rId88"/>
    <p:sldId id="620" r:id="rId89"/>
    <p:sldId id="801" r:id="rId90"/>
    <p:sldId id="621" r:id="rId91"/>
    <p:sldId id="622" r:id="rId92"/>
    <p:sldId id="623" r:id="rId93"/>
    <p:sldId id="624" r:id="rId94"/>
    <p:sldId id="625" r:id="rId95"/>
    <p:sldId id="626" r:id="rId96"/>
    <p:sldId id="627" r:id="rId97"/>
    <p:sldId id="628" r:id="rId98"/>
    <p:sldId id="629" r:id="rId99"/>
    <p:sldId id="891" r:id="rId100"/>
    <p:sldId id="892" r:id="rId101"/>
    <p:sldId id="893" r:id="rId102"/>
    <p:sldId id="894" r:id="rId103"/>
    <p:sldId id="802" r:id="rId104"/>
    <p:sldId id="633" r:id="rId105"/>
    <p:sldId id="889" r:id="rId106"/>
    <p:sldId id="890" r:id="rId107"/>
    <p:sldId id="634" r:id="rId108"/>
    <p:sldId id="635" r:id="rId109"/>
    <p:sldId id="636" r:id="rId110"/>
    <p:sldId id="901" r:id="rId111"/>
    <p:sldId id="637" r:id="rId112"/>
  </p:sldIdLst>
  <p:sldSz cx="9144000" cy="6858000" type="screen4x3"/>
  <p:notesSz cx="6858000" cy="9144000"/>
  <p:custDataLst>
    <p:tags r:id="rId1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B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 autoAdjust="0"/>
    <p:restoredTop sz="94660"/>
  </p:normalViewPr>
  <p:slideViewPr>
    <p:cSldViewPr>
      <p:cViewPr varScale="1">
        <p:scale>
          <a:sx n="65" d="100"/>
          <a:sy n="65" d="100"/>
        </p:scale>
        <p:origin x="9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9FC721E-64D4-4AD6-B5D2-7A58235AE5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20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622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289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3340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725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0543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48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4205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472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066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110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0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033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613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49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2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82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9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2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9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2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2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65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43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500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6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37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4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2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95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3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45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86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69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7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4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4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0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97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355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50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64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65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5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24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1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6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1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42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82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41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287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90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01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10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337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82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978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06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58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7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554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43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46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15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53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4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0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17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24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73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57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85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9890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13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679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81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24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65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62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9057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01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09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960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62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21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17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36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277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79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9952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405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18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565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80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5698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36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721E-64D4-4AD6-B5D2-7A58235AE5F2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32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32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532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32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6B19E38-1043-489C-86DF-F3E1384013C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32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32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3B3B38-C1F9-4C89-8098-852B1436497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CAB441-B472-4340-9C27-D0B7EDACDB0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8E82E-F706-4E34-BA91-D913E88380A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1C824-1C68-4E7A-A52D-9699945724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F43E8-F924-4D0A-AAEF-8A290C33AF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5A57E6-7D14-48B8-BB72-6A4BD6D597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614DA5-A087-4A15-81C3-750927E412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90A76F9-3445-4531-BB98-402F945A1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10ABF6-841F-4DE2-A775-34F9A37936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D62411-A399-4175-A17F-A785721F81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6CC64753-ECE9-4590-B35B-9257D18955C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22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Bộ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xử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lý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mtClean="0"/>
              <a:t>3.1 </a:t>
            </a:r>
            <a:r>
              <a:rPr lang="vi-VN" dirty="0" smtClean="0"/>
              <a:t>Cấu trúc cơ bản của CPU</a:t>
            </a:r>
          </a:p>
          <a:p>
            <a:r>
              <a:rPr lang="en-US" smtClean="0"/>
              <a:t>3.2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smtClean="0"/>
              <a:t>3.3 </a:t>
            </a:r>
            <a:r>
              <a:rPr lang="vi-VN" dirty="0" smtClean="0"/>
              <a:t>Hoạt động của CPU</a:t>
            </a:r>
          </a:p>
          <a:p>
            <a:r>
              <a:rPr lang="en-US" smtClean="0"/>
              <a:t>3.4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smtClean="0"/>
              <a:t>3.5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smtClean="0"/>
              <a:t>Intel </a:t>
            </a:r>
            <a:r>
              <a:rPr lang="en-US" smtClean="0"/>
              <a:t>x86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tín hiệu đưa đến đơn vị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smtClean="0"/>
              <a:t>Clock: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nhịp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dao</a:t>
            </a:r>
            <a:r>
              <a:rPr lang="en-US" dirty="0" smtClean="0"/>
              <a:t> </a:t>
            </a:r>
            <a:r>
              <a:rPr lang="vi-VN" dirty="0" smtClean="0"/>
              <a:t>động bên ngoài.</a:t>
            </a:r>
            <a:endParaRPr lang="vi-VN" sz="1800" dirty="0" smtClean="0"/>
          </a:p>
          <a:p>
            <a:r>
              <a:rPr lang="vi-VN" dirty="0" smtClean="0"/>
              <a:t>Mã lệnh từ thanh ghi lệnh đưa đến 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.</a:t>
            </a:r>
            <a:endParaRPr lang="en-US" sz="1800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CPU.</a:t>
            </a:r>
          </a:p>
          <a:p>
            <a:r>
              <a:rPr lang="vi-VN" dirty="0" smtClean="0"/>
              <a:t>Các tín hiệu yêu cầu từ bus điều khiển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vi-VN" sz="3600" dirty="0" smtClean="0"/>
              <a:t>Biểu đồ thời gian của đường ống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100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1447800"/>
            <a:ext cx="842616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vi-VN" sz="3200" dirty="0" smtClean="0"/>
              <a:t>Các Hazard (trở ngại) của đường ống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vi-VN" sz="3600" dirty="0" smtClean="0"/>
              <a:t>Hazard: Tình huống ngăn cản bắt đầu của</a:t>
            </a:r>
            <a:r>
              <a:rPr lang="en-US" sz="3600" dirty="0" smtClean="0"/>
              <a:t> </a:t>
            </a:r>
            <a:r>
              <a:rPr lang="en-US" sz="3600" dirty="0" err="1" smtClean="0"/>
              <a:t>lệnh</a:t>
            </a:r>
            <a:r>
              <a:rPr lang="en-US" sz="3600" dirty="0" smtClean="0"/>
              <a:t> </a:t>
            </a:r>
            <a:r>
              <a:rPr lang="en-US" sz="3600" dirty="0" err="1" smtClean="0"/>
              <a:t>tiếp</a:t>
            </a:r>
            <a:r>
              <a:rPr lang="en-US" sz="3600" dirty="0" smtClean="0"/>
              <a:t> </a:t>
            </a:r>
            <a:r>
              <a:rPr lang="en-US" sz="3600" dirty="0" err="1" smtClean="0"/>
              <a:t>theo</a:t>
            </a:r>
            <a:r>
              <a:rPr lang="en-US" sz="3600" dirty="0" smtClean="0"/>
              <a:t> ở </a:t>
            </a:r>
            <a:r>
              <a:rPr lang="en-US" sz="3600" dirty="0" err="1" smtClean="0"/>
              <a:t>chu</a:t>
            </a:r>
            <a:r>
              <a:rPr lang="en-US" sz="3600" dirty="0" smtClean="0"/>
              <a:t> </a:t>
            </a:r>
            <a:r>
              <a:rPr lang="en-US" sz="3600" dirty="0" err="1" smtClean="0"/>
              <a:t>kỳ</a:t>
            </a:r>
            <a:r>
              <a:rPr lang="en-US" sz="3600" dirty="0" smtClean="0"/>
              <a:t> </a:t>
            </a:r>
            <a:r>
              <a:rPr lang="en-US" sz="3600" dirty="0" err="1" smtClean="0"/>
              <a:t>tiếp</a:t>
            </a:r>
            <a:r>
              <a:rPr lang="en-US" sz="3600" dirty="0" smtClean="0"/>
              <a:t> </a:t>
            </a:r>
            <a:r>
              <a:rPr lang="en-US" sz="3600" dirty="0" err="1" smtClean="0"/>
              <a:t>theo</a:t>
            </a:r>
            <a:r>
              <a:rPr lang="en-US" sz="3600" dirty="0" smtClean="0"/>
              <a:t>.</a:t>
            </a:r>
          </a:p>
          <a:p>
            <a:pPr lvl="1"/>
            <a:r>
              <a:rPr lang="vi-VN" sz="3200" dirty="0" smtClean="0"/>
              <a:t>Hazard cấu trúc: do tài nguyên được yêu cầu</a:t>
            </a:r>
            <a:r>
              <a:rPr lang="en-US" sz="3200" dirty="0" smtClean="0"/>
              <a:t> </a:t>
            </a:r>
            <a:r>
              <a:rPr lang="vi-VN" sz="3200" dirty="0" smtClean="0"/>
              <a:t>đang bận</a:t>
            </a:r>
          </a:p>
          <a:p>
            <a:pPr lvl="1"/>
            <a:r>
              <a:rPr lang="vi-VN" sz="3200" dirty="0" smtClean="0"/>
              <a:t>Hazard dữ liệu: cần phải đợi để lệnh trước hoàn</a:t>
            </a:r>
            <a:r>
              <a:rPr lang="en-US" sz="3200" dirty="0" smtClean="0"/>
              <a:t> </a:t>
            </a:r>
            <a:r>
              <a:rPr lang="vi-VN" sz="3200" dirty="0" smtClean="0"/>
              <a:t>thành việc đọc/ghi dữ liệu</a:t>
            </a:r>
          </a:p>
          <a:p>
            <a:pPr lvl="1"/>
            <a:r>
              <a:rPr lang="vi-VN" sz="3200" dirty="0" smtClean="0"/>
              <a:t>Hazard điều khiển: do rẽ nhánh gây ra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sz="4000" dirty="0" smtClean="0"/>
              <a:t>Hazard </a:t>
            </a:r>
            <a:r>
              <a:rPr lang="en-US" sz="4000" dirty="0" err="1" smtClean="0"/>
              <a:t>về</a:t>
            </a:r>
            <a:r>
              <a:rPr lang="en-US" sz="4000" dirty="0" smtClean="0"/>
              <a:t> </a:t>
            </a: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endParaRPr 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sz="3600" dirty="0" err="1" smtClean="0"/>
              <a:t>Khắc</a:t>
            </a:r>
            <a:r>
              <a:rPr lang="en-US" sz="3600" dirty="0" smtClean="0"/>
              <a:t> </a:t>
            </a:r>
            <a:r>
              <a:rPr lang="en-US" sz="3600" dirty="0" err="1" smtClean="0"/>
              <a:t>phục</a:t>
            </a:r>
            <a:r>
              <a:rPr lang="en-US" sz="3600" dirty="0" smtClean="0"/>
              <a:t>:</a:t>
            </a:r>
          </a:p>
          <a:p>
            <a:pPr lvl="1"/>
            <a:r>
              <a:rPr lang="vi-VN" sz="3200" dirty="0" smtClean="0"/>
              <a:t>nhân tài nguyên để tránh xung đột</a:t>
            </a:r>
          </a:p>
          <a:p>
            <a:pPr lvl="1"/>
            <a:r>
              <a:rPr lang="en-US" sz="3200" dirty="0" err="1" smtClean="0"/>
              <a:t>Làm</a:t>
            </a:r>
            <a:r>
              <a:rPr lang="en-US" sz="3200" dirty="0" smtClean="0"/>
              <a:t> </a:t>
            </a:r>
            <a:r>
              <a:rPr lang="en-US" sz="3200" dirty="0" err="1" smtClean="0"/>
              <a:t>trễ</a:t>
            </a:r>
            <a:endParaRPr lang="en-US" sz="3200" dirty="0" smtClean="0"/>
          </a:p>
          <a:p>
            <a:r>
              <a:rPr lang="en-US" sz="3600" dirty="0" err="1" smtClean="0"/>
              <a:t>Ví</a:t>
            </a:r>
            <a:r>
              <a:rPr lang="en-US" sz="3600" dirty="0" smtClean="0"/>
              <a:t> </a:t>
            </a:r>
            <a:r>
              <a:rPr lang="en-US" sz="3600" dirty="0" err="1" smtClean="0"/>
              <a:t>dụ</a:t>
            </a:r>
            <a:r>
              <a:rPr lang="en-US" sz="3600" dirty="0" smtClean="0"/>
              <a:t>:</a:t>
            </a:r>
          </a:p>
          <a:p>
            <a:pPr lvl="1"/>
            <a:r>
              <a:rPr lang="en-US" sz="3200" dirty="0" smtClean="0"/>
              <a:t>Bus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: </a:t>
            </a:r>
            <a:r>
              <a:rPr lang="en-US" sz="3200" dirty="0" err="1" smtClean="0"/>
              <a:t>truyền</a:t>
            </a:r>
            <a:r>
              <a:rPr lang="en-US" sz="3200" dirty="0" smtClean="0"/>
              <a:t>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endParaRPr lang="en-US" sz="3200" dirty="0" smtClean="0"/>
          </a:p>
          <a:p>
            <a:pPr lvl="1"/>
            <a:r>
              <a:rPr lang="en-US" sz="3200" dirty="0" smtClean="0"/>
              <a:t>Bus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, bus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 </a:t>
            </a:r>
            <a:r>
              <a:rPr lang="en-US" sz="3200" dirty="0" err="1" smtClean="0"/>
              <a:t>riêng</a:t>
            </a:r>
            <a:r>
              <a:rPr lang="en-US" sz="3200" dirty="0" smtClean="0"/>
              <a:t> (cache </a:t>
            </a:r>
            <a:r>
              <a:rPr lang="en-US" sz="3200" dirty="0" err="1" smtClean="0"/>
              <a:t>lệnh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cache </a:t>
            </a:r>
            <a:r>
              <a:rPr lang="en-US" sz="3200" dirty="0" err="1" smtClean="0"/>
              <a:t>dữ</a:t>
            </a:r>
            <a:r>
              <a:rPr lang="en-US" sz="3200" dirty="0" smtClean="0"/>
              <a:t> </a:t>
            </a:r>
            <a:r>
              <a:rPr lang="en-US" sz="3200" dirty="0" err="1" smtClean="0"/>
              <a:t>liệu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3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Bộ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xử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lý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mtClean="0"/>
              <a:t>3.1 </a:t>
            </a:r>
            <a:r>
              <a:rPr lang="vi-VN" dirty="0" smtClean="0"/>
              <a:t>Cấu trúc cơ bản của CPU</a:t>
            </a:r>
          </a:p>
          <a:p>
            <a:r>
              <a:rPr lang="en-US" smtClean="0"/>
              <a:t>3.2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smtClean="0"/>
              <a:t>3.3 </a:t>
            </a:r>
            <a:r>
              <a:rPr lang="vi-VN" dirty="0" smtClean="0"/>
              <a:t>Hoạt động của CPU</a:t>
            </a:r>
          </a:p>
          <a:p>
            <a:r>
              <a:rPr lang="en-US" smtClean="0"/>
              <a:t>3.4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smtClean="0">
                <a:solidFill>
                  <a:srgbClr val="0000FF"/>
                </a:solidFill>
              </a:rPr>
              <a:t>3.5 </a:t>
            </a:r>
            <a:r>
              <a:rPr lang="en-US" dirty="0" err="1" smtClean="0">
                <a:solidFill>
                  <a:srgbClr val="0000FF"/>
                </a:solidFill>
              </a:rPr>
              <a:t>Kiến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trúc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tập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lệnh</a:t>
            </a:r>
            <a:r>
              <a:rPr lang="en-US" dirty="0" smtClean="0">
                <a:solidFill>
                  <a:srgbClr val="0000FF"/>
                </a:solidFill>
              </a:rPr>
              <a:t> Intel x86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914400"/>
          </a:xfrm>
        </p:spPr>
        <p:txBody>
          <a:bodyPr/>
          <a:lstStyle/>
          <a:p>
            <a:r>
              <a:rPr lang="en-US" smtClean="0"/>
              <a:t>3.5</a:t>
            </a:r>
            <a:r>
              <a:rPr lang="en-US" dirty="0" smtClean="0"/>
              <a:t>.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hóa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Intel</a:t>
            </a:r>
          </a:p>
          <a:p>
            <a:pPr lvl="1"/>
            <a:r>
              <a:rPr lang="en-US" sz="2400" dirty="0" smtClean="0"/>
              <a:t>8080 (1974): 8-bit microprocessor</a:t>
            </a:r>
          </a:p>
          <a:p>
            <a:pPr lvl="2"/>
            <a:r>
              <a:rPr lang="en-US" sz="2000" dirty="0" smtClean="0"/>
              <a:t>Accumulator, plus 3 index-register pairs</a:t>
            </a:r>
          </a:p>
          <a:p>
            <a:pPr lvl="1"/>
            <a:r>
              <a:rPr lang="en-US" sz="2400" dirty="0" smtClean="0"/>
              <a:t>8086 (1978): 16-bit extension to 8080</a:t>
            </a:r>
          </a:p>
          <a:p>
            <a:pPr lvl="2"/>
            <a:r>
              <a:rPr lang="en-US" sz="2000" dirty="0" smtClean="0"/>
              <a:t>Complex instruction set (CISC)</a:t>
            </a:r>
          </a:p>
          <a:p>
            <a:pPr lvl="1"/>
            <a:r>
              <a:rPr lang="en-US" sz="2400" dirty="0" smtClean="0"/>
              <a:t>8087 (1980): floating-point coprocessor</a:t>
            </a:r>
          </a:p>
          <a:p>
            <a:pPr lvl="2"/>
            <a:r>
              <a:rPr lang="en-US" sz="2000" dirty="0" smtClean="0"/>
              <a:t>Adds FP instructions and register stack</a:t>
            </a:r>
          </a:p>
          <a:p>
            <a:pPr lvl="1"/>
            <a:r>
              <a:rPr lang="en-US" sz="2400" dirty="0" smtClean="0"/>
              <a:t>80286 (1982): 24-bit addresses, MMU</a:t>
            </a:r>
          </a:p>
          <a:p>
            <a:pPr lvl="2"/>
            <a:r>
              <a:rPr lang="en-US" sz="2000" dirty="0" smtClean="0"/>
              <a:t>Segmented memory mapping and protection</a:t>
            </a:r>
          </a:p>
          <a:p>
            <a:pPr lvl="1"/>
            <a:r>
              <a:rPr lang="en-US" sz="2400" dirty="0" smtClean="0"/>
              <a:t>80386 (1985): 32-bit extension (now IA-32)</a:t>
            </a:r>
          </a:p>
          <a:p>
            <a:pPr lvl="2"/>
            <a:r>
              <a:rPr lang="en-US" sz="2000" dirty="0" smtClean="0"/>
              <a:t>Additional addressing modes and operations</a:t>
            </a:r>
          </a:p>
          <a:p>
            <a:pPr lvl="2"/>
            <a:r>
              <a:rPr lang="en-US" sz="2000" dirty="0" smtClean="0"/>
              <a:t>Paged memory mapping as well as segments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914400"/>
          </a:xfrm>
        </p:spPr>
        <p:txBody>
          <a:bodyPr/>
          <a:lstStyle/>
          <a:p>
            <a:r>
              <a:rPr lang="en-US" smtClean="0"/>
              <a:t>3.5</a:t>
            </a:r>
            <a:r>
              <a:rPr lang="en-US" dirty="0" smtClean="0"/>
              <a:t>.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lvl="1"/>
            <a:r>
              <a:rPr lang="en-US" sz="2000" dirty="0" smtClean="0"/>
              <a:t>i486 (1989): pipelined, on-chip caches and FPU</a:t>
            </a:r>
          </a:p>
          <a:p>
            <a:pPr lvl="2"/>
            <a:r>
              <a:rPr lang="fr-FR" sz="1800" dirty="0" smtClean="0"/>
              <a:t>Compatible </a:t>
            </a:r>
            <a:r>
              <a:rPr lang="fr-FR" sz="1800" dirty="0" err="1" smtClean="0"/>
              <a:t>competitors</a:t>
            </a:r>
            <a:r>
              <a:rPr lang="fr-FR" sz="1800" dirty="0" smtClean="0"/>
              <a:t>: AMD, </a:t>
            </a:r>
            <a:r>
              <a:rPr lang="fr-FR" sz="1800" dirty="0" err="1" smtClean="0"/>
              <a:t>Cyrix</a:t>
            </a:r>
            <a:r>
              <a:rPr lang="fr-FR" sz="1800" dirty="0" smtClean="0"/>
              <a:t>, …</a:t>
            </a:r>
          </a:p>
          <a:p>
            <a:pPr lvl="1"/>
            <a:r>
              <a:rPr lang="en-US" sz="2000" dirty="0" smtClean="0"/>
              <a:t>Pentium (1993): superscalar, 64-bit </a:t>
            </a:r>
            <a:r>
              <a:rPr lang="en-US" sz="2000" dirty="0" err="1" smtClean="0"/>
              <a:t>datapath</a:t>
            </a:r>
            <a:endParaRPr lang="en-US" sz="2000" dirty="0" smtClean="0"/>
          </a:p>
          <a:p>
            <a:pPr lvl="2"/>
            <a:r>
              <a:rPr lang="en-US" sz="1800" dirty="0" smtClean="0"/>
              <a:t>Later versions added MMX (Multi-Media </a:t>
            </a:r>
            <a:r>
              <a:rPr lang="en-US" sz="1800" dirty="0" err="1" smtClean="0"/>
              <a:t>eXtension</a:t>
            </a:r>
            <a:r>
              <a:rPr lang="en-US" sz="1800" dirty="0" smtClean="0"/>
              <a:t>) </a:t>
            </a:r>
            <a:r>
              <a:rPr lang="en-US" sz="2000" dirty="0" smtClean="0"/>
              <a:t>instructions</a:t>
            </a:r>
          </a:p>
          <a:p>
            <a:pPr lvl="2"/>
            <a:r>
              <a:rPr lang="en-US" sz="1800" dirty="0" smtClean="0"/>
              <a:t>The infamous FDIV bug</a:t>
            </a:r>
          </a:p>
          <a:p>
            <a:pPr lvl="1"/>
            <a:r>
              <a:rPr lang="en-US" sz="2000" dirty="0" smtClean="0"/>
              <a:t>Pentium Pro (1995), Pentium II (1997)</a:t>
            </a:r>
          </a:p>
          <a:p>
            <a:pPr lvl="2"/>
            <a:r>
              <a:rPr lang="en-US" sz="1800" dirty="0" smtClean="0"/>
              <a:t>New </a:t>
            </a:r>
            <a:r>
              <a:rPr lang="en-US" sz="1800" dirty="0" err="1" smtClean="0"/>
              <a:t>microarchitecture</a:t>
            </a:r>
            <a:endParaRPr lang="en-US" sz="1800" dirty="0" smtClean="0"/>
          </a:p>
          <a:p>
            <a:pPr lvl="1"/>
            <a:r>
              <a:rPr lang="en-US" sz="2000" dirty="0" smtClean="0"/>
              <a:t>Pentium III (1999)</a:t>
            </a:r>
          </a:p>
          <a:p>
            <a:pPr lvl="2"/>
            <a:r>
              <a:rPr lang="en-US" sz="1800" dirty="0" smtClean="0"/>
              <a:t>Added SSE (Streaming SIMD Extensions) and </a:t>
            </a:r>
            <a:r>
              <a:rPr lang="en-US" sz="2000" dirty="0" smtClean="0"/>
              <a:t>associated registers</a:t>
            </a:r>
          </a:p>
          <a:p>
            <a:pPr lvl="1"/>
            <a:r>
              <a:rPr lang="en-US" sz="2000" dirty="0" smtClean="0"/>
              <a:t>Pentium 4 (2001)</a:t>
            </a:r>
          </a:p>
          <a:p>
            <a:pPr lvl="2"/>
            <a:r>
              <a:rPr lang="en-US" sz="1800" dirty="0" smtClean="0"/>
              <a:t>New </a:t>
            </a:r>
            <a:r>
              <a:rPr lang="en-US" sz="1800" dirty="0" err="1" smtClean="0"/>
              <a:t>microarchitecture</a:t>
            </a:r>
            <a:endParaRPr lang="en-US" sz="1800" dirty="0" smtClean="0"/>
          </a:p>
          <a:p>
            <a:pPr lvl="2"/>
            <a:r>
              <a:rPr lang="en-US" sz="1800" dirty="0" smtClean="0"/>
              <a:t>Added SSE2 instructions</a:t>
            </a:r>
          </a:p>
          <a:p>
            <a:pPr lvl="1"/>
            <a:r>
              <a:rPr lang="en-US" sz="2000" dirty="0" smtClean="0"/>
              <a:t>Intel Core (2006)</a:t>
            </a:r>
          </a:p>
          <a:p>
            <a:pPr lvl="2"/>
            <a:r>
              <a:rPr lang="en-US" sz="1800" dirty="0" smtClean="0"/>
              <a:t>Added SSE4 instructions, virtual machine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vi-VN" sz="3600" dirty="0" smtClean="0"/>
              <a:t>Các phương pháp định địa chỉ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Các phương pháp định địa chỉ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106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6857999" cy="231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876800"/>
            <a:ext cx="7696200" cy="181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pt-BR" dirty="0" smtClean="0"/>
              <a:t>1. Kiến trúc 16-bit (IA-16)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: 16-bit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16-bit</a:t>
            </a:r>
          </a:p>
          <a:p>
            <a:r>
              <a:rPr lang="vi-VN" dirty="0" smtClean="0"/>
              <a:t>Quản lý bộ nhớ theo đoạn 64KBytes</a:t>
            </a:r>
          </a:p>
          <a:p>
            <a:r>
              <a:rPr lang="vi-VN" dirty="0" smtClean="0"/>
              <a:t>Mở đầu cho dòng máy tính IBM-PC</a:t>
            </a:r>
          </a:p>
          <a:p>
            <a:pPr lvl="1"/>
            <a:endParaRPr lang="en-US" sz="32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pt-BR" dirty="0" smtClean="0"/>
              <a:t>2. Kiến trúc 32-bit (IA-32)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: 32-bit</a:t>
            </a:r>
          </a:p>
          <a:p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32-bit</a:t>
            </a:r>
          </a:p>
          <a:p>
            <a:r>
              <a:rPr lang="vi-VN" sz="2400" dirty="0" smtClean="0"/>
              <a:t>Có ba chế độ làm việc:</a:t>
            </a:r>
          </a:p>
          <a:p>
            <a:pPr lvl="1"/>
            <a:r>
              <a:rPr lang="vi-VN" sz="2000" dirty="0" smtClean="0"/>
              <a:t>Chế độ 8086 thực (Real 8086 mode): làm việc như một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8086</a:t>
            </a:r>
          </a:p>
          <a:p>
            <a:pPr lvl="1"/>
            <a:r>
              <a:rPr lang="vi-VN" sz="2000" dirty="0" smtClean="0"/>
              <a:t>Chế độ 8086 ảo (Virtual 8086 mode): làm việc như</a:t>
            </a:r>
            <a:r>
              <a:rPr lang="en-US" sz="2000" dirty="0" smtClean="0"/>
              <a:t> </a:t>
            </a:r>
            <a:r>
              <a:rPr lang="vi-VN" sz="2000" dirty="0" smtClean="0"/>
              <a:t>nhiều bộ xử lý 8086 (đa nhiệm 16-bit)</a:t>
            </a:r>
          </a:p>
          <a:p>
            <a:pPr lvl="1"/>
            <a:r>
              <a:rPr lang="vi-VN" sz="2000" dirty="0" smtClean="0"/>
              <a:t>Chế độ bảo vệ (Protected mode)</a:t>
            </a:r>
          </a:p>
          <a:p>
            <a:pPr lvl="2"/>
            <a:r>
              <a:rPr lang="vi-VN" sz="1600" dirty="0" smtClean="0"/>
              <a:t>đa nhiệm 32-bit</a:t>
            </a:r>
          </a:p>
          <a:p>
            <a:pPr lvl="2"/>
            <a:r>
              <a:rPr lang="en-US" sz="1600" dirty="0" err="1" smtClean="0"/>
              <a:t>quản</a:t>
            </a:r>
            <a:r>
              <a:rPr lang="en-US" sz="1600" dirty="0" smtClean="0"/>
              <a:t> </a:t>
            </a:r>
            <a:r>
              <a:rPr lang="en-US" sz="1600" dirty="0" err="1" smtClean="0"/>
              <a:t>lý</a:t>
            </a:r>
            <a:r>
              <a:rPr lang="en-US" sz="1600" dirty="0" smtClean="0"/>
              <a:t> </a:t>
            </a:r>
            <a:r>
              <a:rPr lang="en-US" sz="1600" dirty="0" err="1" smtClean="0"/>
              <a:t>bộ</a:t>
            </a:r>
            <a:r>
              <a:rPr lang="en-US" sz="1600" dirty="0" smtClean="0"/>
              <a:t> </a:t>
            </a:r>
            <a:r>
              <a:rPr lang="en-US" sz="1600" dirty="0" err="1" smtClean="0"/>
              <a:t>nhớ</a:t>
            </a:r>
            <a:r>
              <a:rPr lang="en-US" sz="1600" dirty="0" smtClean="0"/>
              <a:t> </a:t>
            </a:r>
            <a:r>
              <a:rPr lang="en-US" sz="1600" dirty="0" err="1" smtClean="0"/>
              <a:t>ảo</a:t>
            </a:r>
            <a:endParaRPr lang="en-US" sz="1600" dirty="0" smtClean="0"/>
          </a:p>
          <a:p>
            <a:r>
              <a:rPr lang="vi-VN" sz="2400" dirty="0" smtClean="0"/>
              <a:t>Xử lý các phép toán số dấu phẩy động (từ 80486)</a:t>
            </a:r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pt-BR" dirty="0" smtClean="0"/>
              <a:t>3. Kiến trúc 64-bit (IA-64)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: 64-bit</a:t>
            </a:r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64-bit</a:t>
            </a:r>
          </a:p>
          <a:p>
            <a:r>
              <a:rPr lang="vi-VN" dirty="0" smtClean="0"/>
              <a:t>Xử lý các phép toán số dấu phẩy động</a:t>
            </a:r>
          </a:p>
          <a:p>
            <a:r>
              <a:rPr lang="vi-VN" dirty="0" smtClean="0"/>
              <a:t>Không tương thích phần cứng với các bộ</a:t>
            </a:r>
            <a:r>
              <a:rPr lang="en-US" dirty="0" smtClean="0"/>
              <a:t> </a:t>
            </a:r>
            <a:r>
              <a:rPr lang="vi-VN" dirty="0" smtClean="0"/>
              <a:t>xử lý trước đó</a:t>
            </a:r>
          </a:p>
          <a:p>
            <a:r>
              <a:rPr lang="vi-VN" dirty="0" smtClean="0"/>
              <a:t>Tương thích phần mềm bằng cách giả lập</a:t>
            </a:r>
            <a:r>
              <a:rPr lang="en-US" dirty="0" smtClean="0"/>
              <a:t> </a:t>
            </a:r>
            <a:r>
              <a:rPr lang="vi-VN" dirty="0" smtClean="0"/>
              <a:t>môi trường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5" name="AutoShape 2" descr="HÃ¬nh áº£nh cÃ³ liÃªn qua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tín hiệu phát ra từ đơn vị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Các tín hiệu điều khiển bên trong CPU: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ALU</a:t>
            </a:r>
          </a:p>
          <a:p>
            <a:r>
              <a:rPr lang="vi-VN" dirty="0" smtClean="0"/>
              <a:t>Các tín hiệu điều khiển bên ngoài CPU:</a:t>
            </a:r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vi-VN" dirty="0" smtClean="0"/>
              <a:t>Điều khiển các mô-đun vào-ra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CPU qua các thời kỳ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110</a:t>
            </a:fld>
            <a:endParaRPr lang="en-US"/>
          </a:p>
        </p:txBody>
      </p:sp>
      <p:pic>
        <p:nvPicPr>
          <p:cNvPr id="2050" name="Picture 2" descr="HÃ¬nh áº£nh cÃ³ liÃªn qua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2400" y="1645227"/>
            <a:ext cx="2867742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cpu int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82286"/>
            <a:ext cx="271462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áº¿t quáº£ hÃ¬nh áº£nh cho cpu int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áº¿t quáº£ hÃ¬nh áº£nh cho cpu int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343400"/>
            <a:ext cx="24574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mtClean="0"/>
              <a:t>HẾT </a:t>
            </a:r>
            <a:r>
              <a:rPr lang="vi-VN" smtClean="0"/>
              <a:t>Chương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phương pháp thiết kế đơn vị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Đơn vị điều khiển vi chương trình</a:t>
            </a:r>
            <a:r>
              <a:rPr lang="en-US" dirty="0" smtClean="0"/>
              <a:t> (</a:t>
            </a:r>
            <a:r>
              <a:rPr lang="en-US" dirty="0" err="1" smtClean="0"/>
              <a:t>Microprogrammed</a:t>
            </a:r>
            <a:r>
              <a:rPr lang="en-US" dirty="0" smtClean="0"/>
              <a:t> Control Unit)</a:t>
            </a:r>
            <a:endParaRPr lang="en-US" sz="1800" dirty="0" smtClean="0"/>
          </a:p>
          <a:p>
            <a:r>
              <a:rPr lang="vi-VN" dirty="0" smtClean="0"/>
              <a:t>Đơn vị điều khiển nối kết cứng</a:t>
            </a:r>
            <a:r>
              <a:rPr lang="en-US" dirty="0" smtClean="0"/>
              <a:t> (Hardwired Control Unit)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762000"/>
          </a:xfrm>
        </p:spPr>
        <p:txBody>
          <a:bodyPr/>
          <a:lstStyle/>
          <a:p>
            <a:r>
              <a:rPr lang="vi-VN" dirty="0" smtClean="0"/>
              <a:t>Đơn vị điều khiển vi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3657600" cy="5029200"/>
          </a:xfrm>
        </p:spPr>
        <p:txBody>
          <a:bodyPr/>
          <a:lstStyle/>
          <a:p>
            <a:r>
              <a:rPr lang="vi-VN" sz="2200" dirty="0" smtClean="0"/>
              <a:t>Bộ nhớ vi chương trình</a:t>
            </a:r>
            <a:r>
              <a:rPr lang="en-US" sz="2200" dirty="0" smtClean="0"/>
              <a:t> </a:t>
            </a:r>
            <a:r>
              <a:rPr lang="vi-VN" sz="2200" dirty="0" smtClean="0"/>
              <a:t>(ROM) lưu trữ các vi</a:t>
            </a:r>
            <a:r>
              <a:rPr lang="en-US" sz="2200" dirty="0" smtClean="0"/>
              <a:t> </a:t>
            </a:r>
            <a:r>
              <a:rPr lang="vi-VN" sz="2200" dirty="0" smtClean="0"/>
              <a:t>chương trình</a:t>
            </a:r>
            <a:r>
              <a:rPr lang="en-US" sz="2200" dirty="0" smtClean="0"/>
              <a:t> (</a:t>
            </a:r>
            <a:r>
              <a:rPr lang="en-US" sz="2200" dirty="0" err="1" smtClean="0"/>
              <a:t>microprogram</a:t>
            </a:r>
            <a:r>
              <a:rPr lang="en-US" sz="2200" dirty="0" smtClean="0"/>
              <a:t>)</a:t>
            </a:r>
          </a:p>
          <a:p>
            <a:r>
              <a:rPr lang="vi-VN" sz="2200" dirty="0" smtClean="0"/>
              <a:t>Một vi chương trình bao</a:t>
            </a:r>
            <a:r>
              <a:rPr lang="en-US" sz="2200" dirty="0" smtClean="0"/>
              <a:t> </a:t>
            </a:r>
            <a:r>
              <a:rPr lang="en-US" sz="2200" dirty="0" err="1" smtClean="0"/>
              <a:t>gồm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vi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(microinstruction)</a:t>
            </a:r>
          </a:p>
          <a:p>
            <a:r>
              <a:rPr lang="en-US" sz="2200" dirty="0" err="1" smtClean="0"/>
              <a:t>Mỗi</a:t>
            </a:r>
            <a:r>
              <a:rPr lang="en-US" sz="2200" dirty="0" smtClean="0"/>
              <a:t> vi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mã</a:t>
            </a:r>
            <a:r>
              <a:rPr lang="en-US" sz="2200" dirty="0" smtClean="0"/>
              <a:t> </a:t>
            </a:r>
            <a:r>
              <a:rPr lang="en-US" sz="2200" dirty="0" err="1" smtClean="0"/>
              <a:t>hoá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vi </a:t>
            </a:r>
            <a:r>
              <a:rPr lang="en-US" sz="2200" dirty="0" err="1" smtClean="0"/>
              <a:t>thao</a:t>
            </a:r>
            <a:r>
              <a:rPr lang="en-US" sz="2200" dirty="0" smtClean="0"/>
              <a:t> </a:t>
            </a:r>
            <a:r>
              <a:rPr lang="en-US" sz="2200" dirty="0" err="1" smtClean="0"/>
              <a:t>tác</a:t>
            </a:r>
            <a:r>
              <a:rPr lang="en-US" sz="2200" dirty="0" smtClean="0"/>
              <a:t> (</a:t>
            </a:r>
            <a:r>
              <a:rPr lang="en-US" sz="2200" dirty="0" err="1" smtClean="0"/>
              <a:t>microoperation</a:t>
            </a:r>
            <a:r>
              <a:rPr lang="en-US" sz="2200" dirty="0" smtClean="0"/>
              <a:t>)</a:t>
            </a:r>
          </a:p>
          <a:p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hoàn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lệnh</a:t>
            </a:r>
            <a:r>
              <a:rPr lang="en-US" sz="2200" dirty="0" smtClean="0"/>
              <a:t> </a:t>
            </a:r>
            <a:r>
              <a:rPr lang="en-US" sz="2200" dirty="0" err="1" smtClean="0"/>
              <a:t>cần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vi-VN" sz="2200" dirty="0" smtClean="0"/>
              <a:t>một vài vi chương trình</a:t>
            </a:r>
          </a:p>
          <a:p>
            <a:r>
              <a:rPr lang="vi-VN" sz="2200" dirty="0" smtClean="0"/>
              <a:t>Tốc độ chậm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 r="1754"/>
          <a:stretch>
            <a:fillRect/>
          </a:stretch>
        </p:blipFill>
        <p:spPr bwMode="auto">
          <a:xfrm>
            <a:off x="3962400" y="1219200"/>
            <a:ext cx="5029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762000"/>
          </a:xfrm>
        </p:spPr>
        <p:txBody>
          <a:bodyPr/>
          <a:lstStyle/>
          <a:p>
            <a:r>
              <a:rPr lang="vi-VN" dirty="0" smtClean="0"/>
              <a:t>Đơn vị điều khiển nối kết cứng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4343400" cy="4724400"/>
          </a:xfrm>
        </p:spPr>
        <p:txBody>
          <a:bodyPr/>
          <a:lstStyle/>
          <a:p>
            <a:r>
              <a:rPr lang="vi-VN" dirty="0" smtClean="0"/>
              <a:t>Sử dụng mạch cứng để giải mã và tạo</a:t>
            </a:r>
            <a:r>
              <a:rPr lang="en-US" dirty="0" smtClean="0"/>
              <a:t> </a:t>
            </a:r>
            <a:r>
              <a:rPr lang="vi-VN" dirty="0" smtClean="0"/>
              <a:t>các tín hiệu điều khiển thực hiện lệnh</a:t>
            </a:r>
            <a:endParaRPr lang="en-US" dirty="0" smtClean="0"/>
          </a:p>
          <a:p>
            <a:r>
              <a:rPr lang="vi-VN" dirty="0" smtClean="0"/>
              <a:t>Tốc độ nhanh</a:t>
            </a:r>
          </a:p>
          <a:p>
            <a:r>
              <a:rPr lang="vi-VN" dirty="0" smtClean="0"/>
              <a:t>Đơn vị điều khiển phức tạp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752601"/>
            <a:ext cx="4267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4.Tập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Chức năng và đặc điểm: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vi-VN" dirty="0" smtClean="0"/>
              <a:t>hoạt động ở thời điểm hiện tại của CPU</a:t>
            </a:r>
            <a:endParaRPr lang="vi-VN" sz="2000" dirty="0" smtClean="0"/>
          </a:p>
          <a:p>
            <a:pPr lvl="1"/>
            <a:r>
              <a:rPr lang="vi-VN" dirty="0" smtClean="0"/>
              <a:t>Được coi là mức đầu tiên của hệ thống nhớ</a:t>
            </a:r>
          </a:p>
          <a:p>
            <a:pPr lvl="1"/>
            <a:r>
              <a:rPr lang="vi-VN" dirty="0" smtClean="0"/>
              <a:t>Số lượng thanh ghi nhiều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vi-VN" dirty="0" smtClean="0"/>
              <a:t>tăng hiệu 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CPU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:</a:t>
            </a:r>
          </a:p>
          <a:p>
            <a:pPr lvl="2"/>
            <a:r>
              <a:rPr lang="vi-VN" dirty="0" smtClean="0"/>
              <a:t>Các thanh ghi lập trình được</a:t>
            </a:r>
          </a:p>
          <a:p>
            <a:pPr lvl="2"/>
            <a:r>
              <a:rPr lang="vi-VN" dirty="0" smtClean="0"/>
              <a:t>Các thanh ghi không lập trình 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Phân loại thanh ghi theo chức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Thanh ghi địa chỉ: quản lý địa chỉ của ngăn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r>
              <a:rPr lang="en-US" sz="2800" dirty="0" smtClean="0"/>
              <a:t> hay </a:t>
            </a:r>
            <a:r>
              <a:rPr lang="en-US" sz="2800" dirty="0" err="1" smtClean="0"/>
              <a:t>cổng</a:t>
            </a:r>
            <a:r>
              <a:rPr lang="en-US" sz="2800" dirty="0" smtClean="0"/>
              <a:t> </a:t>
            </a:r>
            <a:r>
              <a:rPr lang="en-US" sz="2800" dirty="0" err="1" smtClean="0"/>
              <a:t>vào-ra</a:t>
            </a:r>
            <a:r>
              <a:rPr lang="en-US" sz="2800" dirty="0" smtClean="0"/>
              <a:t>.</a:t>
            </a:r>
            <a:endParaRPr lang="en-US" sz="1600" dirty="0" smtClean="0"/>
          </a:p>
          <a:p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: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</a:t>
            </a:r>
            <a:r>
              <a:rPr lang="en-US" sz="2800" dirty="0" err="1" smtClean="0"/>
              <a:t>tạm</a:t>
            </a:r>
            <a:r>
              <a:rPr lang="en-US" sz="2800" dirty="0" smtClean="0"/>
              <a:t> </a:t>
            </a:r>
            <a:r>
              <a:rPr lang="en-US" sz="2800" dirty="0" err="1" smtClean="0"/>
              <a:t>thời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.</a:t>
            </a:r>
            <a:endParaRPr lang="en-US" sz="1600" dirty="0" smtClean="0"/>
          </a:p>
          <a:p>
            <a:r>
              <a:rPr lang="vi-VN" sz="2800" dirty="0" smtClean="0"/>
              <a:t>Thanh ghi đa năng: có thể chứa địa chỉ</a:t>
            </a:r>
            <a:r>
              <a:rPr lang="en-US" sz="2800" dirty="0" smtClean="0"/>
              <a:t> </a:t>
            </a:r>
            <a:r>
              <a:rPr lang="en-US" sz="2800" dirty="0" err="1" smtClean="0"/>
              <a:t>hoặc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.</a:t>
            </a:r>
            <a:endParaRPr lang="en-US" sz="1600" dirty="0" smtClean="0"/>
          </a:p>
          <a:p>
            <a:r>
              <a:rPr lang="vi-VN" sz="2800" dirty="0" smtClean="0"/>
              <a:t>Thanh ghi điều khiển/trạng thái: chứa các</a:t>
            </a:r>
            <a:r>
              <a:rPr lang="en-US" sz="2800" dirty="0" smtClean="0"/>
              <a:t> </a:t>
            </a:r>
            <a:r>
              <a:rPr lang="vi-VN" sz="2800" dirty="0" smtClean="0"/>
              <a:t>thông tin điều khiển và trạng thái của CPU.</a:t>
            </a:r>
            <a:endParaRPr lang="vi-VN" sz="1600" dirty="0" smtClean="0"/>
          </a:p>
          <a:p>
            <a:r>
              <a:rPr lang="vi-VN" sz="2800" dirty="0" smtClean="0"/>
              <a:t>Thanh ghi lệnh: chứa lệnh đang được 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Một số thanh ghi điển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Các thanh ghi địa chỉ</a:t>
            </a:r>
          </a:p>
          <a:p>
            <a:pPr lvl="1"/>
            <a:r>
              <a:rPr lang="vi-VN" dirty="0" smtClean="0"/>
              <a:t>Bộ đếm chương trình PC (Program Counter)</a:t>
            </a:r>
          </a:p>
          <a:p>
            <a:pPr lvl="1"/>
            <a:r>
              <a:rPr lang="it-IT" dirty="0" smtClean="0"/>
              <a:t>Con trỏ dữ liệu DP (Data Pointer)</a:t>
            </a:r>
          </a:p>
          <a:p>
            <a:pPr lvl="1"/>
            <a:r>
              <a:rPr lang="vi-VN" dirty="0" smtClean="0"/>
              <a:t>Con trỏ ngăn xếp SP (Stack Pointer)</a:t>
            </a:r>
          </a:p>
          <a:p>
            <a:pPr lvl="1"/>
            <a:r>
              <a:rPr lang="vi-VN" dirty="0" smtClean="0"/>
              <a:t>Thanh ghi cơ sở và thanh ghi chỉ số</a:t>
            </a:r>
            <a:r>
              <a:rPr lang="en-US" dirty="0" smtClean="0"/>
              <a:t> (Base Register &amp; Index Register)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Bộ đếm chương trình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Còn được gọi là con trỏ lệnh IP</a:t>
            </a:r>
            <a:r>
              <a:rPr lang="en-US" dirty="0" smtClean="0"/>
              <a:t> (Instruction Pointer)</a:t>
            </a:r>
            <a:endParaRPr lang="en-US" sz="1800" dirty="0" smtClean="0"/>
          </a:p>
          <a:p>
            <a:r>
              <a:rPr lang="vi-VN" dirty="0" smtClean="0"/>
              <a:t>Giữ địa chỉ của lệnh tiếp theo sẽ được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  <a:endParaRPr lang="en-US" sz="1800" dirty="0" smtClean="0"/>
          </a:p>
          <a:p>
            <a:r>
              <a:rPr lang="vi-VN" dirty="0" smtClean="0"/>
              <a:t>Sau khi một lệnh được nhận vào, nội</a:t>
            </a:r>
            <a:r>
              <a:rPr lang="en-US" dirty="0" smtClean="0"/>
              <a:t> </a:t>
            </a:r>
            <a:r>
              <a:rPr lang="vi-VN" dirty="0" smtClean="0"/>
              <a:t>dung PC tự động tăng để trỏ sang lệnh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Minh họa bộ đếm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5638800" cy="423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3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Bộ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xử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lý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3.1 </a:t>
            </a:r>
            <a:r>
              <a:rPr lang="vi-VN" dirty="0" smtClean="0">
                <a:solidFill>
                  <a:srgbClr val="0000FF"/>
                </a:solidFill>
              </a:rPr>
              <a:t>Cấu trúc cơ bản của CPU</a:t>
            </a:r>
          </a:p>
          <a:p>
            <a:r>
              <a:rPr lang="en-US" smtClean="0"/>
              <a:t>3.2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smtClean="0"/>
              <a:t>3.3 </a:t>
            </a:r>
            <a:r>
              <a:rPr lang="vi-VN" dirty="0" smtClean="0"/>
              <a:t>Hoạt động của CPU</a:t>
            </a:r>
          </a:p>
          <a:p>
            <a:r>
              <a:rPr lang="en-US" smtClean="0"/>
              <a:t>3.4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smtClean="0"/>
              <a:t>3.5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Intel x86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it-IT" dirty="0" smtClean="0"/>
              <a:t>Thanh ghi con trỏ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3733800" cy="4419600"/>
          </a:xfrm>
        </p:spPr>
        <p:txBody>
          <a:bodyPr/>
          <a:lstStyle/>
          <a:p>
            <a:r>
              <a:rPr lang="vi-VN" dirty="0" smtClean="0"/>
              <a:t>Chứa địa chỉ của ngăn nhớ dữ liệu mà</a:t>
            </a:r>
            <a:r>
              <a:rPr lang="en-US" dirty="0" smtClean="0"/>
              <a:t> CPU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sz="1800" dirty="0" smtClean="0"/>
          </a:p>
          <a:p>
            <a:r>
              <a:rPr lang="vi-VN" dirty="0" smtClean="0"/>
              <a:t>Thường có một số thanh ghi con trỏ 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057400"/>
            <a:ext cx="40862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Ngăn xếp (Stack)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Ngăn xếp là vùng nhớ có cấu trúc LIFO</a:t>
            </a:r>
            <a:r>
              <a:rPr lang="en-US" dirty="0" smtClean="0"/>
              <a:t> (Last In - First Out)</a:t>
            </a:r>
            <a:endParaRPr lang="en-US" sz="1800" dirty="0" smtClean="0"/>
          </a:p>
          <a:p>
            <a:r>
              <a:rPr lang="vi-VN" dirty="0" smtClean="0"/>
              <a:t>Ngăn xếp thường dùng để phục vụ cho</a:t>
            </a:r>
            <a:r>
              <a:rPr lang="en-US" dirty="0" smtClean="0"/>
              <a:t> </a:t>
            </a:r>
            <a:r>
              <a:rPr lang="vi-VN" dirty="0" smtClean="0"/>
              <a:t>chương trình con</a:t>
            </a:r>
            <a:endParaRPr lang="vi-VN" sz="1800" dirty="0" smtClean="0"/>
          </a:p>
          <a:p>
            <a:r>
              <a:rPr lang="vi-VN" dirty="0" smtClean="0"/>
              <a:t>Đáy ngăn xếp là một ngăn nhớ xác định</a:t>
            </a:r>
          </a:p>
          <a:p>
            <a:r>
              <a:rPr lang="vi-VN" dirty="0" smtClean="0"/>
              <a:t>Đỉnh ngăn xếp là thông tin nằm ở vị trí</a:t>
            </a:r>
            <a:r>
              <a:rPr lang="en-US" dirty="0" smtClean="0"/>
              <a:t> </a:t>
            </a:r>
            <a:r>
              <a:rPr lang="vi-VN" dirty="0" smtClean="0"/>
              <a:t>trên cùng trong ngăn xếp</a:t>
            </a:r>
          </a:p>
          <a:p>
            <a:r>
              <a:rPr lang="vi-VN" dirty="0" smtClean="0"/>
              <a:t>Đỉnh ngăn xếp có thể bị thay đổi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Con trỏ ngăn xếp SP (Stack Pointer)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Chứa địa chỉ của ngăn nhớ đỉnh ngăn xếp</a:t>
            </a:r>
          </a:p>
          <a:p>
            <a:r>
              <a:rPr lang="vi-VN" sz="2800" dirty="0" smtClean="0"/>
              <a:t>Khi cất một thông tin vào ngăn xếp:</a:t>
            </a:r>
          </a:p>
          <a:p>
            <a:pPr lvl="1"/>
            <a:r>
              <a:rPr lang="vi-VN" sz="2400" dirty="0" smtClean="0"/>
              <a:t>Nội dung của SP tự động giảm</a:t>
            </a:r>
          </a:p>
          <a:p>
            <a:pPr lvl="1"/>
            <a:r>
              <a:rPr lang="vi-VN" sz="2400" dirty="0" smtClean="0"/>
              <a:t>Thông tin được cất vào ngăn nhớ được trỏ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SP</a:t>
            </a:r>
          </a:p>
          <a:p>
            <a:r>
              <a:rPr lang="vi-VN" sz="2800" dirty="0" smtClean="0"/>
              <a:t>Khi lấy một thông tin ra khỏi ngăn xếp:</a:t>
            </a:r>
          </a:p>
          <a:p>
            <a:pPr lvl="1"/>
            <a:r>
              <a:rPr lang="vi-VN" sz="2400" dirty="0" smtClean="0"/>
              <a:t>Thông tin được đọc từ ngăn nhớ được trỏ bởi</a:t>
            </a:r>
            <a:r>
              <a:rPr lang="en-US" sz="2400" dirty="0" smtClean="0"/>
              <a:t> SP</a:t>
            </a:r>
            <a:endParaRPr lang="vi-VN" sz="2400" dirty="0" smtClean="0"/>
          </a:p>
          <a:p>
            <a:pPr lvl="1"/>
            <a:r>
              <a:rPr lang="vi-VN" sz="2400" dirty="0" smtClean="0"/>
              <a:t>Nội dung của SP tự động tăng</a:t>
            </a:r>
          </a:p>
          <a:p>
            <a:r>
              <a:rPr lang="vi-VN" sz="2800" dirty="0" smtClean="0"/>
              <a:t>Khi ngăn xếp rỗng, SP trỏ vào đáy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Minh họa con trỏ ngăn xếp 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981200"/>
            <a:ext cx="4114800" cy="4394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Thanh ghi cơ sở và thanh ghi chỉ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Thanh ghi cơ sở: chứa địa chỉ của ngăn</a:t>
            </a:r>
            <a:r>
              <a:rPr lang="en-US" dirty="0" smtClean="0"/>
              <a:t> </a:t>
            </a:r>
            <a:r>
              <a:rPr lang="vi-VN" dirty="0" smtClean="0"/>
              <a:t>nhớ cơ sở (địa chỉ cơ sở)</a:t>
            </a:r>
            <a:endParaRPr lang="vi-VN" sz="1800" dirty="0" smtClean="0"/>
          </a:p>
          <a:p>
            <a:r>
              <a:rPr lang="vi-VN" dirty="0" smtClean="0"/>
              <a:t>Thanh ghi chỉ số: chứa độ lệch địa chỉ</a:t>
            </a:r>
            <a:r>
              <a:rPr lang="en-US" dirty="0" smtClean="0"/>
              <a:t> </a:t>
            </a:r>
            <a:r>
              <a:rPr lang="vi-VN" dirty="0" smtClean="0"/>
              <a:t>giữa ngăn nhớ mà CPU cần truy nhập</a:t>
            </a:r>
            <a:r>
              <a:rPr lang="en-US" dirty="0" smtClean="0"/>
              <a:t> </a:t>
            </a:r>
            <a:r>
              <a:rPr lang="vi-VN" dirty="0" smtClean="0"/>
              <a:t>so với ngăn nhớ cơ sở (chỉ số)</a:t>
            </a:r>
          </a:p>
          <a:p>
            <a:r>
              <a:rPr lang="vi-VN" dirty="0" smtClean="0"/>
              <a:t>Địa chỉ của ngăn nhớ cần truy nhập =</a:t>
            </a:r>
            <a:r>
              <a:rPr lang="en-US" dirty="0" smtClean="0"/>
              <a:t> </a:t>
            </a:r>
            <a:r>
              <a:rPr lang="vi-VN" dirty="0" smtClean="0"/>
              <a:t>địa chỉ cơ sở + chỉ 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Minh họa thanh ghi cơ sở và thanh ghi chỉ số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981200"/>
            <a:ext cx="4419600" cy="453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: 8, 16, 32, 64 bit</a:t>
            </a:r>
          </a:p>
          <a:p>
            <a:r>
              <a:rPr lang="vi-VN" dirty="0" smtClean="0"/>
              <a:t>Các thanh ghi số dấu phẩy 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(Status Register)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(Flag Register)</a:t>
            </a:r>
          </a:p>
          <a:p>
            <a:pPr lvl="1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CPU</a:t>
            </a:r>
          </a:p>
          <a:p>
            <a:pPr lvl="2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sz="1600" dirty="0" smtClean="0"/>
          </a:p>
          <a:p>
            <a:pPr lvl="2"/>
            <a:r>
              <a:rPr lang="vi-VN" dirty="0" smtClean="0"/>
              <a:t>Các cờ điều khiển: biểu thị trạng thái 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CPU</a:t>
            </a:r>
            <a:endParaRPr lang="en-US" sz="16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400" dirty="0" smtClean="0"/>
              <a:t>Cờ Zero (cờ rỗng): được thiết lập lên 1 khi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0.</a:t>
            </a:r>
          </a:p>
          <a:p>
            <a:r>
              <a:rPr lang="vi-VN" sz="2400" dirty="0" smtClean="0"/>
              <a:t>Cờ Sign (cờ dấu): được thiết lập lên 1 khi kết</a:t>
            </a:r>
            <a:r>
              <a:rPr lang="en-US" sz="2400" dirty="0" smtClean="0"/>
              <a:t> </a:t>
            </a:r>
            <a:r>
              <a:rPr lang="vi-VN" sz="2400" dirty="0" smtClean="0"/>
              <a:t>quả phép toán nhỏ hơn 0</a:t>
            </a:r>
            <a:endParaRPr lang="en-US" sz="2400" dirty="0" smtClean="0"/>
          </a:p>
          <a:p>
            <a:r>
              <a:rPr lang="vi-VN" sz="2400" dirty="0" smtClean="0"/>
              <a:t>Cờ Carry (cờ nhớ): được thiết lập lên 1 nếu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bit </a:t>
            </a:r>
            <a:r>
              <a:rPr lang="en-US" sz="2400" dirty="0" err="1" smtClean="0"/>
              <a:t>cao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 </a:t>
            </a:r>
            <a:r>
              <a:rPr lang="en-US" sz="2400" dirty="0" err="1" smtClean="0"/>
              <a:t>cờ</a:t>
            </a:r>
            <a:r>
              <a:rPr lang="en-US" sz="2400" dirty="0" smtClean="0"/>
              <a:t> </a:t>
            </a:r>
            <a:r>
              <a:rPr lang="en-US" sz="2400" dirty="0" err="1" smtClean="0"/>
              <a:t>báo</a:t>
            </a:r>
            <a:r>
              <a:rPr lang="en-US" sz="2400" dirty="0" smtClean="0"/>
              <a:t> </a:t>
            </a:r>
            <a:r>
              <a:rPr lang="en-US" sz="2400" dirty="0" err="1" smtClean="0"/>
              <a:t>tràn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.</a:t>
            </a:r>
          </a:p>
          <a:p>
            <a:r>
              <a:rPr lang="vi-VN" sz="2400" dirty="0" smtClean="0"/>
              <a:t>Cờ Overflow (cờ tràn): được thiết lập lên 1</a:t>
            </a:r>
            <a:r>
              <a:rPr lang="en-US" sz="2400" dirty="0" smtClean="0"/>
              <a:t> </a:t>
            </a:r>
            <a:r>
              <a:rPr lang="en-US" sz="2400" dirty="0" err="1" smtClean="0"/>
              <a:t>nếu</a:t>
            </a:r>
            <a:r>
              <a:rPr lang="en-US" sz="2400" dirty="0" smtClean="0"/>
              <a:t> </a:t>
            </a:r>
            <a:r>
              <a:rPr lang="en-US" sz="2400" dirty="0" err="1" smtClean="0"/>
              <a:t>cộng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vi-VN" sz="2400" dirty="0" smtClean="0"/>
              <a:t>có dấu ngược lại </a:t>
            </a:r>
            <a:r>
              <a:rPr lang="vi-VN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vi-VN" sz="2400" dirty="0" smtClean="0"/>
              <a:t>cờ báo tràn với số có</a:t>
            </a:r>
            <a:r>
              <a:rPr lang="en-US" sz="2400" dirty="0" smtClean="0"/>
              <a:t> </a:t>
            </a:r>
            <a:r>
              <a:rPr lang="en-US" sz="2400" dirty="0" err="1" smtClean="0"/>
              <a:t>dấu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Ví dụ cờ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Cờ</a:t>
            </a:r>
            <a:r>
              <a:rPr lang="en-US" dirty="0" smtClean="0"/>
              <a:t> Interrupt (</a:t>
            </a:r>
            <a:r>
              <a:rPr lang="en-US" dirty="0" err="1" smtClean="0"/>
              <a:t>Cờ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IF = 1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CPU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sz="2400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IF = 0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CPU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cấm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3.</a:t>
            </a:r>
            <a:r>
              <a:rPr lang="vi-VN" smtClean="0"/>
              <a:t>1</a:t>
            </a:r>
            <a:r>
              <a:rPr lang="vi-VN" dirty="0" smtClean="0"/>
              <a:t>. Cấu trúc cơ bản của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1.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CPU</a:t>
            </a:r>
          </a:p>
          <a:p>
            <a:pPr lvl="1"/>
            <a:r>
              <a:rPr lang="en-US" sz="2400" dirty="0" err="1" smtClean="0"/>
              <a:t>Nhiệm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CPU:</a:t>
            </a:r>
          </a:p>
          <a:p>
            <a:pPr lvl="2"/>
            <a:r>
              <a:rPr lang="vi-VN" sz="2000" dirty="0" smtClean="0"/>
              <a:t>Nhận lệnh (Fetch Instruction): CPU đọc lệnh từ 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.</a:t>
            </a:r>
          </a:p>
          <a:p>
            <a:pPr lvl="2"/>
            <a:r>
              <a:rPr lang="vi-VN" sz="2000" dirty="0" smtClean="0"/>
              <a:t>Giải mã lệnh (Decode Instruction): xác định thao tác</a:t>
            </a:r>
            <a:r>
              <a:rPr lang="en-US" sz="2000" dirty="0" smtClean="0"/>
              <a:t>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</a:t>
            </a:r>
            <a:r>
              <a:rPr lang="en-US" sz="2000" dirty="0" err="1" smtClean="0"/>
              <a:t>yêu</a:t>
            </a:r>
            <a:r>
              <a:rPr lang="en-US" sz="2000" dirty="0" smtClean="0"/>
              <a:t> </a:t>
            </a:r>
            <a:r>
              <a:rPr lang="en-US" sz="2000" dirty="0" err="1" smtClean="0"/>
              <a:t>cầu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(Fetch Data):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cổng</a:t>
            </a:r>
            <a:r>
              <a:rPr lang="en-US" sz="2000" dirty="0" smtClean="0"/>
              <a:t> </a:t>
            </a:r>
            <a:r>
              <a:rPr lang="en-US" sz="2000" dirty="0" err="1" smtClean="0"/>
              <a:t>vào-ra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(Process Data):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hay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logic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pPr lvl="2"/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(Write Data): </a:t>
            </a:r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hay </a:t>
            </a:r>
            <a:r>
              <a:rPr lang="en-US" sz="2000" dirty="0" err="1" smtClean="0"/>
              <a:t>cổng</a:t>
            </a:r>
            <a:r>
              <a:rPr lang="en-US" sz="2000" dirty="0" smtClean="0"/>
              <a:t> </a:t>
            </a:r>
            <a:r>
              <a:rPr lang="en-US" sz="2000" dirty="0" err="1" smtClean="0"/>
              <a:t>vào-ra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05000"/>
            <a:ext cx="6172200" cy="4375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3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Bộ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xử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lý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mtClean="0"/>
              <a:t>3.1 </a:t>
            </a:r>
            <a:r>
              <a:rPr lang="vi-VN" dirty="0" smtClean="0"/>
              <a:t>Cấu trúc cơ bản của CPU</a:t>
            </a:r>
          </a:p>
          <a:p>
            <a:r>
              <a:rPr lang="en-US" smtClean="0">
                <a:solidFill>
                  <a:srgbClr val="0000FF"/>
                </a:solidFill>
              </a:rPr>
              <a:t>3.2 </a:t>
            </a:r>
            <a:r>
              <a:rPr lang="en-US" dirty="0" err="1" smtClean="0">
                <a:solidFill>
                  <a:srgbClr val="0000FF"/>
                </a:solidFill>
              </a:rPr>
              <a:t>Tập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lệnh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mtClean="0"/>
              <a:t>3.3 </a:t>
            </a:r>
            <a:r>
              <a:rPr lang="vi-VN" dirty="0" smtClean="0"/>
              <a:t>Hoạt động của CPU</a:t>
            </a:r>
          </a:p>
          <a:p>
            <a:r>
              <a:rPr lang="en-US" smtClean="0"/>
              <a:t>3.4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smtClean="0"/>
              <a:t>3.5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Intel x86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3.2</a:t>
            </a:r>
            <a:r>
              <a:rPr lang="en-US" dirty="0" smtClean="0"/>
              <a:t>.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vi-VN" dirty="0" smtClean="0"/>
              <a:t>Mỗi bộ xử lý có một tập lệnh xác định</a:t>
            </a:r>
          </a:p>
          <a:p>
            <a:pPr lvl="1"/>
            <a:r>
              <a:rPr lang="vi-VN" dirty="0" smtClean="0"/>
              <a:t>Tập lệnh thường có hàng chục đến hàng</a:t>
            </a:r>
            <a:r>
              <a:rPr lang="en-US" dirty="0" smtClean="0"/>
              <a:t> </a:t>
            </a:r>
            <a:r>
              <a:rPr lang="vi-VN" dirty="0" smtClean="0"/>
              <a:t>trăm lệnh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vi-VN" dirty="0" smtClean="0"/>
              <a:t>lý hiểu được để thực hiện một thao tác xác</a:t>
            </a:r>
            <a:r>
              <a:rPr lang="en-US" dirty="0" smtClean="0"/>
              <a:t> </a:t>
            </a:r>
            <a:r>
              <a:rPr lang="vi-VN" dirty="0" smtClean="0"/>
              <a:t>định.</a:t>
            </a:r>
            <a:endParaRPr lang="vi-VN" sz="2000" dirty="0" smtClean="0"/>
          </a:p>
          <a:p>
            <a:pPr lvl="1"/>
            <a:r>
              <a:rPr lang="vi-VN" dirty="0" smtClean="0"/>
              <a:t>Các lệnh được mô tả bằng các ký hiệu gợi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(operation code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en-US" sz="2400" dirty="0" err="1" smtClean="0"/>
              <a:t>opcode</a:t>
            </a:r>
            <a:r>
              <a:rPr lang="en-US" sz="2400" dirty="0" smtClean="0"/>
              <a:t>):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xử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endParaRPr lang="en-US" sz="2400" dirty="0" smtClean="0"/>
          </a:p>
          <a:p>
            <a:r>
              <a:rPr lang="vi-VN" sz="2400" dirty="0" smtClean="0"/>
              <a:t>Địa chỉ toán hạng: chỉ ra nơi chứa các toán</a:t>
            </a:r>
            <a:r>
              <a:rPr lang="en-US" sz="2400" dirty="0" smtClean="0"/>
              <a:t> </a:t>
            </a:r>
            <a:r>
              <a:rPr lang="vi-VN" sz="2400" dirty="0" smtClean="0"/>
              <a:t>hạng mà thao tác sẽ tác động</a:t>
            </a:r>
            <a:endParaRPr lang="en-US" sz="2400" dirty="0" smtClean="0"/>
          </a:p>
          <a:p>
            <a:pPr lvl="1"/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 </a:t>
            </a:r>
            <a:r>
              <a:rPr lang="en-US" sz="2000" dirty="0" err="1" smtClean="0"/>
              <a:t>nguồn</a:t>
            </a:r>
            <a:r>
              <a:rPr lang="en-US" sz="2000" dirty="0" smtClean="0"/>
              <a:t>: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endParaRPr lang="en-US" sz="2000" dirty="0" smtClean="0"/>
          </a:p>
          <a:p>
            <a:pPr lvl="1"/>
            <a:r>
              <a:rPr lang="vi-VN" sz="2000" dirty="0" smtClean="0"/>
              <a:t>Toán hạng đích: dữ liệu ra của thao tác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4999" y="1905000"/>
            <a:ext cx="613778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Số lượng địa chỉ toán hạng trong lệnh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Ba địa chỉ toán hạng:</a:t>
            </a:r>
          </a:p>
          <a:p>
            <a:pPr lvl="1"/>
            <a:r>
              <a:rPr lang="vi-VN" dirty="0" smtClean="0"/>
              <a:t>2 toán hạng nguồn, 1 toán hạng đích</a:t>
            </a:r>
          </a:p>
          <a:p>
            <a:pPr lvl="1"/>
            <a:r>
              <a:rPr lang="en-US" dirty="0" smtClean="0"/>
              <a:t>c = a + b</a:t>
            </a:r>
          </a:p>
          <a:p>
            <a:pPr lvl="1"/>
            <a:r>
              <a:rPr lang="vi-VN" dirty="0" smtClean="0"/>
              <a:t>Từ lệnh dài vì phải mã hoá địa chỉ cho cả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 lvl="1"/>
            <a:r>
              <a:rPr lang="vi-VN" dirty="0" smtClean="0"/>
              <a:t>Được sử dụng trên các bộ xử lý tiên tiến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Số lượng địa chỉ toán hạng trong lệnh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Hai địa chỉ toán hạng: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vi-VN" dirty="0" smtClean="0"/>
              <a:t>vừa là toán hạng đích; toán hạng còn lại là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sz="2400" dirty="0" smtClean="0"/>
          </a:p>
          <a:p>
            <a:pPr lvl="1"/>
            <a:r>
              <a:rPr lang="en-US" dirty="0" smtClean="0"/>
              <a:t>a = a + b</a:t>
            </a:r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sz="2000" dirty="0" smtClean="0"/>
          </a:p>
          <a:p>
            <a:pPr lvl="1"/>
            <a:r>
              <a:rPr lang="vi-VN" dirty="0" smtClean="0"/>
              <a:t>Rút gọn độ dài từ lệnh</a:t>
            </a:r>
          </a:p>
          <a:p>
            <a:pPr lvl="1"/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Số lượng địa chỉ toán hạng trong lệnh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Một địa chỉ toán hạng:</a:t>
            </a:r>
          </a:p>
          <a:p>
            <a:pPr lvl="1"/>
            <a:r>
              <a:rPr lang="vi-VN" dirty="0" smtClean="0"/>
              <a:t>Một toán hạng được chỉ ra trong lệnh</a:t>
            </a:r>
          </a:p>
          <a:p>
            <a:pPr lvl="1"/>
            <a:r>
              <a:rPr lang="vi-VN" dirty="0" smtClean="0"/>
              <a:t>Một toán hạng là ngầm định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r>
              <a:rPr lang="vi-VN" dirty="0" smtClean="0"/>
              <a:t>thường là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(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–accumulator)</a:t>
            </a:r>
            <a:endParaRPr lang="en-US" sz="2000" dirty="0" smtClean="0"/>
          </a:p>
          <a:p>
            <a:pPr lvl="1"/>
            <a:r>
              <a:rPr lang="vi-VN" dirty="0" smtClean="0"/>
              <a:t>Được sử dụng trên các máy ở các thế hệ</a:t>
            </a:r>
            <a:r>
              <a:rPr lang="en-US" dirty="0" smtClean="0"/>
              <a:t> </a:t>
            </a:r>
            <a:r>
              <a:rPr lang="vi-VN" dirty="0" smtClean="0"/>
              <a:t>trước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Số lượng địa chỉ toán hạng trong lệnh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0 địa chỉ toán hạng:</a:t>
            </a:r>
          </a:p>
          <a:p>
            <a:pPr lvl="1"/>
            <a:r>
              <a:rPr lang="vi-VN" sz="2400" dirty="0" smtClean="0"/>
              <a:t>Các toán hạng đều được ngầm định</a:t>
            </a:r>
          </a:p>
          <a:p>
            <a:pPr lvl="1"/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Stack</a:t>
            </a:r>
          </a:p>
          <a:p>
            <a:pPr lvl="1"/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</a:t>
            </a:r>
          </a:p>
          <a:p>
            <a:pPr lvl="2">
              <a:buNone/>
            </a:pPr>
            <a:r>
              <a:rPr lang="en-US" sz="2000" dirty="0" smtClean="0"/>
              <a:t>push a</a:t>
            </a:r>
          </a:p>
          <a:p>
            <a:pPr lvl="2">
              <a:buNone/>
            </a:pPr>
            <a:r>
              <a:rPr lang="en-US" sz="2000" dirty="0" smtClean="0"/>
              <a:t>push b</a:t>
            </a:r>
          </a:p>
          <a:p>
            <a:pPr lvl="2">
              <a:buNone/>
            </a:pPr>
            <a:r>
              <a:rPr lang="en-US" sz="2000" dirty="0" smtClean="0"/>
              <a:t>add</a:t>
            </a:r>
          </a:p>
          <a:p>
            <a:pPr lvl="2">
              <a:buNone/>
            </a:pPr>
            <a:r>
              <a:rPr lang="en-US" sz="2000" dirty="0" smtClean="0"/>
              <a:t>pop c</a:t>
            </a:r>
          </a:p>
          <a:p>
            <a:pPr lvl="2">
              <a:buNone/>
            </a:pPr>
            <a:r>
              <a:rPr lang="fr-FR" sz="2000" dirty="0" err="1" smtClean="0"/>
              <a:t>có</a:t>
            </a:r>
            <a:r>
              <a:rPr lang="fr-FR" sz="2000" dirty="0" smtClean="0"/>
              <a:t> </a:t>
            </a:r>
            <a:r>
              <a:rPr lang="fr-FR" sz="2000" dirty="0" err="1" smtClean="0"/>
              <a:t>nghĩa</a:t>
            </a:r>
            <a:r>
              <a:rPr lang="fr-FR" sz="2000" dirty="0" smtClean="0"/>
              <a:t> là : c = a+b</a:t>
            </a:r>
          </a:p>
          <a:p>
            <a:pPr lvl="1"/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Đánh giá về số địa chỉ toán hạng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Nhiều địa chỉ toán hạng</a:t>
            </a:r>
          </a:p>
          <a:p>
            <a:pPr lvl="1"/>
            <a:r>
              <a:rPr lang="vi-VN" sz="2000" dirty="0" smtClean="0"/>
              <a:t>Các lệnh phức tạp hơn</a:t>
            </a:r>
          </a:p>
          <a:p>
            <a:pPr lvl="1"/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endParaRPr lang="en-US" sz="2000" dirty="0" smtClean="0"/>
          </a:p>
          <a:p>
            <a:pPr lvl="1"/>
            <a:r>
              <a:rPr lang="vi-VN" sz="2000" dirty="0" smtClean="0"/>
              <a:t>Chương trình có ít lệnh hơn</a:t>
            </a:r>
          </a:p>
          <a:p>
            <a:pPr lvl="1"/>
            <a:r>
              <a:rPr lang="vi-VN" sz="2000" dirty="0" smtClean="0"/>
              <a:t>Nhận lệnh và thực hiện lệnh chậm hơn</a:t>
            </a:r>
          </a:p>
          <a:p>
            <a:r>
              <a:rPr lang="vi-VN" sz="2800" dirty="0" smtClean="0"/>
              <a:t>Ít địa chỉ toán hạng</a:t>
            </a:r>
          </a:p>
          <a:p>
            <a:pPr lvl="1"/>
            <a:r>
              <a:rPr lang="vi-VN" sz="2000" dirty="0" smtClean="0"/>
              <a:t>Các lệnh đơn giản hơn</a:t>
            </a:r>
          </a:p>
          <a:p>
            <a:pPr lvl="1"/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ít</a:t>
            </a:r>
            <a:r>
              <a:rPr lang="en-US" sz="2000" dirty="0" smtClean="0"/>
              <a:t> </a:t>
            </a:r>
            <a:r>
              <a:rPr lang="en-US" sz="2000" dirty="0" err="1" smtClean="0"/>
              <a:t>thanh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endParaRPr lang="en-US" sz="2000" dirty="0" smtClean="0"/>
          </a:p>
          <a:p>
            <a:pPr lvl="1"/>
            <a:r>
              <a:rPr lang="vi-VN" sz="2000" dirty="0" smtClean="0"/>
              <a:t>Chương trình có nhiều lệnh hơn</a:t>
            </a:r>
          </a:p>
          <a:p>
            <a:pPr lvl="1"/>
            <a:r>
              <a:rPr lang="vi-VN" sz="2000" dirty="0" smtClean="0"/>
              <a:t>Nhận lệnh và thực hiện lệnh nhanh hơn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vấn đề của thiết kế tập lệnh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?</a:t>
            </a:r>
          </a:p>
          <a:p>
            <a:pPr lvl="1"/>
            <a:r>
              <a:rPr lang="vi-VN" dirty="0" smtClean="0"/>
              <a:t>Mức độ phức tạp của các thao tác 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vi-VN" dirty="0" smtClean="0"/>
              <a:t>Độ dài của trường mã thao tác</a:t>
            </a:r>
          </a:p>
          <a:p>
            <a:pPr lvl="1"/>
            <a:r>
              <a:rPr lang="vi-VN" dirty="0" smtClean="0"/>
              <a:t>Số lượng địa chỉ toán hạng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cấu trúc cơ bản của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81200"/>
            <a:ext cx="6629400" cy="42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 bwMode="auto">
          <a:xfrm>
            <a:off x="6324600" y="3166404"/>
            <a:ext cx="533400" cy="304800"/>
          </a:xfrm>
          <a:prstGeom prst="rect">
            <a:avLst/>
          </a:prstGeom>
          <a:solidFill>
            <a:srgbClr val="3BAE0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vấn đề của thiết kế tập lệnh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thanh</a:t>
            </a:r>
            <a:r>
              <a:rPr lang="en-US" sz="2800" dirty="0" smtClean="0"/>
              <a:t> </a:t>
            </a:r>
            <a:r>
              <a:rPr lang="en-US" sz="2800" dirty="0" err="1" smtClean="0"/>
              <a:t>ghi</a:t>
            </a:r>
            <a:endParaRPr lang="en-US" sz="2800" dirty="0" smtClean="0"/>
          </a:p>
          <a:p>
            <a:pPr lvl="1"/>
            <a:r>
              <a:rPr lang="vi-VN" sz="2400" dirty="0" smtClean="0"/>
              <a:t>Số thanh ghi của CPU được sử dụng</a:t>
            </a:r>
          </a:p>
          <a:p>
            <a:pPr lvl="1"/>
            <a:r>
              <a:rPr lang="vi-VN" sz="2400" dirty="0" smtClean="0"/>
              <a:t>Các thao tác nào được thực hiện trên các</a:t>
            </a:r>
            <a:r>
              <a:rPr lang="en-US" sz="2400" dirty="0" smtClean="0"/>
              <a:t> </a:t>
            </a:r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endParaRPr lang="vi-VN" sz="2400" dirty="0" smtClean="0"/>
          </a:p>
          <a:p>
            <a:r>
              <a:rPr lang="vi-VN" sz="2800" dirty="0" smtClean="0"/>
              <a:t>Các phương pháp định địa chỉ (xét sau)</a:t>
            </a:r>
            <a:r>
              <a:rPr lang="en-US" sz="2800" dirty="0" smtClean="0"/>
              <a:t> (addressing modes)</a:t>
            </a:r>
          </a:p>
          <a:p>
            <a:r>
              <a:rPr lang="es-ES" sz="2800" dirty="0" smtClean="0"/>
              <a:t>RISC hay CISC (</a:t>
            </a:r>
            <a:r>
              <a:rPr lang="es-ES" sz="2800" dirty="0" err="1" smtClean="0"/>
              <a:t>xét</a:t>
            </a:r>
            <a:r>
              <a:rPr lang="es-ES" sz="2800" dirty="0" smtClean="0"/>
              <a:t> </a:t>
            </a:r>
            <a:r>
              <a:rPr lang="es-ES" sz="2800" dirty="0" err="1" smtClean="0"/>
              <a:t>sau</a:t>
            </a:r>
            <a:r>
              <a:rPr lang="es-ES" sz="2800" dirty="0" smtClean="0"/>
              <a:t>)</a:t>
            </a:r>
          </a:p>
          <a:p>
            <a:pPr lvl="1"/>
            <a:r>
              <a:rPr lang="en-US" sz="2400" dirty="0" smtClean="0"/>
              <a:t>Reduced Instruction Set Computing</a:t>
            </a:r>
          </a:p>
          <a:p>
            <a:pPr lvl="1"/>
            <a:r>
              <a:rPr lang="en-US" sz="2400" dirty="0" smtClean="0"/>
              <a:t>Complex Instruction Set Computing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2. Các kiểu thao tác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logic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vào-ra</a:t>
            </a:r>
            <a:endParaRPr lang="en-US" dirty="0" smtClean="0"/>
          </a:p>
          <a:p>
            <a:r>
              <a:rPr lang="vi-VN" dirty="0" smtClean="0"/>
              <a:t>Chuyển điều khiển (rẽ nhánh)</a:t>
            </a:r>
          </a:p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200" dirty="0" smtClean="0"/>
              <a:t>MOVE </a:t>
            </a:r>
            <a:r>
              <a:rPr lang="en-US" sz="2200" dirty="0" smtClean="0"/>
              <a:t>		</a:t>
            </a:r>
            <a:r>
              <a:rPr lang="vi-VN" sz="2200" dirty="0" smtClean="0"/>
              <a:t>Copy dữ liệu từ nguồn đến đích</a:t>
            </a:r>
          </a:p>
          <a:p>
            <a:r>
              <a:rPr lang="vi-VN" sz="2200" dirty="0" smtClean="0"/>
              <a:t>LOAD </a:t>
            </a:r>
            <a:r>
              <a:rPr lang="en-US" sz="2200" dirty="0" smtClean="0"/>
              <a:t>		</a:t>
            </a:r>
            <a:r>
              <a:rPr lang="vi-VN" sz="2200" dirty="0" smtClean="0"/>
              <a:t>Nạp dữ liệu từ bộ nhớ đến bộ xử lý</a:t>
            </a:r>
          </a:p>
          <a:p>
            <a:r>
              <a:rPr lang="vi-VN" sz="2200" dirty="0" smtClean="0"/>
              <a:t>STORE </a:t>
            </a:r>
            <a:r>
              <a:rPr lang="en-US" sz="2200" dirty="0" smtClean="0"/>
              <a:t>		</a:t>
            </a:r>
            <a:r>
              <a:rPr lang="vi-VN" sz="2200" dirty="0" smtClean="0"/>
              <a:t>Cất dữ liệu từ bộ xử lý đến bộ nhớ</a:t>
            </a:r>
          </a:p>
          <a:p>
            <a:r>
              <a:rPr lang="vi-VN" sz="2200" dirty="0" smtClean="0"/>
              <a:t>EXCHANGE </a:t>
            </a:r>
            <a:r>
              <a:rPr lang="en-US" sz="2200" dirty="0" smtClean="0"/>
              <a:t>	</a:t>
            </a:r>
            <a:r>
              <a:rPr lang="vi-VN" sz="2200" dirty="0" smtClean="0"/>
              <a:t>Trao đổi nội dung của nguồn và đích</a:t>
            </a:r>
          </a:p>
          <a:p>
            <a:r>
              <a:rPr lang="vi-VN" sz="2200" dirty="0" smtClean="0"/>
              <a:t>CLEAR </a:t>
            </a:r>
            <a:r>
              <a:rPr lang="en-US" sz="2200" dirty="0" smtClean="0"/>
              <a:t>		</a:t>
            </a:r>
            <a:r>
              <a:rPr lang="vi-VN" sz="2200" dirty="0" smtClean="0"/>
              <a:t>Chuyển các bit 0 vào toán hạng đích</a:t>
            </a:r>
          </a:p>
          <a:p>
            <a:r>
              <a:rPr lang="vi-VN" sz="2200" dirty="0" smtClean="0"/>
              <a:t>SET </a:t>
            </a:r>
            <a:r>
              <a:rPr lang="en-US" sz="2200" dirty="0" smtClean="0"/>
              <a:t>		</a:t>
            </a:r>
            <a:r>
              <a:rPr lang="vi-VN" sz="2200" dirty="0" smtClean="0"/>
              <a:t>Chuyển các bit 1 vào toán hạng đích</a:t>
            </a:r>
          </a:p>
          <a:p>
            <a:r>
              <a:rPr lang="vi-VN" sz="2200" dirty="0" smtClean="0"/>
              <a:t>PUSH </a:t>
            </a:r>
            <a:r>
              <a:rPr lang="en-US" sz="2200" dirty="0" smtClean="0"/>
              <a:t>		</a:t>
            </a:r>
            <a:r>
              <a:rPr lang="vi-VN" sz="2200" dirty="0" smtClean="0"/>
              <a:t>Cất nội dung toán hạng nguồn vào ngăn xếp</a:t>
            </a:r>
          </a:p>
          <a:p>
            <a:r>
              <a:rPr lang="vi-VN" sz="2200" dirty="0" smtClean="0"/>
              <a:t>POP </a:t>
            </a:r>
            <a:r>
              <a:rPr lang="en-US" sz="2200" dirty="0" smtClean="0"/>
              <a:t>		</a:t>
            </a:r>
            <a:r>
              <a:rPr lang="vi-VN" sz="1800" dirty="0" smtClean="0"/>
              <a:t>Lấy nội dung đỉnh ngăn xếp đưa đến</a:t>
            </a:r>
            <a:r>
              <a:rPr lang="en-US" sz="1800" dirty="0" smtClean="0"/>
              <a:t> </a:t>
            </a:r>
            <a:r>
              <a:rPr lang="vi-VN" sz="1800" dirty="0" smtClean="0"/>
              <a:t>toán hạng đích</a:t>
            </a:r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z="2600" dirty="0" smtClean="0"/>
              <a:t>ADD 		</a:t>
            </a:r>
            <a:r>
              <a:rPr lang="en-US" sz="2600" dirty="0" err="1" smtClean="0"/>
              <a:t>Cộng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hạng</a:t>
            </a:r>
            <a:endParaRPr lang="en-US" sz="2600" dirty="0" smtClean="0"/>
          </a:p>
          <a:p>
            <a:r>
              <a:rPr lang="en-US" sz="2600" dirty="0" smtClean="0"/>
              <a:t>SUBTRACT 	</a:t>
            </a:r>
            <a:r>
              <a:rPr lang="en-US" sz="2600" dirty="0" err="1" smtClean="0"/>
              <a:t>Trừ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hạng</a:t>
            </a:r>
            <a:endParaRPr lang="en-US" sz="2600" dirty="0" smtClean="0"/>
          </a:p>
          <a:p>
            <a:r>
              <a:rPr lang="en-US" sz="2600" dirty="0" smtClean="0"/>
              <a:t>MULTIPLY 	</a:t>
            </a:r>
            <a:r>
              <a:rPr lang="en-US" sz="2600" dirty="0" err="1" smtClean="0"/>
              <a:t>Nhân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hạng</a:t>
            </a:r>
            <a:endParaRPr lang="en-US" sz="2600" dirty="0" smtClean="0"/>
          </a:p>
          <a:p>
            <a:r>
              <a:rPr lang="it-IT" sz="2600" dirty="0" smtClean="0"/>
              <a:t>DIVIDE 		Chia hai toán hạng</a:t>
            </a:r>
          </a:p>
          <a:p>
            <a:r>
              <a:rPr lang="vi-VN" sz="2600" dirty="0" smtClean="0"/>
              <a:t>ABSOLUTE </a:t>
            </a:r>
            <a:r>
              <a:rPr lang="en-US" sz="2600" dirty="0" smtClean="0"/>
              <a:t>	</a:t>
            </a:r>
            <a:r>
              <a:rPr lang="vi-VN" sz="2600" dirty="0" smtClean="0"/>
              <a:t>Lấy trị tuyệt đối toán hạng</a:t>
            </a:r>
          </a:p>
          <a:p>
            <a:r>
              <a:rPr lang="en-US" sz="2600" dirty="0" smtClean="0"/>
              <a:t>NEGATE 		</a:t>
            </a:r>
            <a:r>
              <a:rPr lang="en-US" sz="2600" dirty="0" err="1" smtClean="0"/>
              <a:t>Đổi</a:t>
            </a:r>
            <a:r>
              <a:rPr lang="en-US" sz="2600" dirty="0" smtClean="0"/>
              <a:t> </a:t>
            </a:r>
            <a:r>
              <a:rPr lang="en-US" sz="2600" dirty="0" err="1" smtClean="0"/>
              <a:t>dấu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</a:t>
            </a:r>
            <a:r>
              <a:rPr lang="en-US" sz="2600" dirty="0" err="1" smtClean="0"/>
              <a:t>hạng</a:t>
            </a:r>
            <a:r>
              <a:rPr lang="en-US" sz="2600" dirty="0" smtClean="0"/>
              <a:t> (</a:t>
            </a:r>
            <a:r>
              <a:rPr lang="en-US" sz="2600" dirty="0" err="1" smtClean="0"/>
              <a:t>lấy</a:t>
            </a:r>
            <a:r>
              <a:rPr lang="en-US" sz="2600" dirty="0" smtClean="0"/>
              <a:t> </a:t>
            </a:r>
            <a:r>
              <a:rPr lang="en-US" sz="2600" dirty="0" err="1" smtClean="0"/>
              <a:t>bù</a:t>
            </a:r>
            <a:r>
              <a:rPr lang="en-US" sz="2600" dirty="0" smtClean="0"/>
              <a:t> 2)</a:t>
            </a:r>
          </a:p>
          <a:p>
            <a:r>
              <a:rPr lang="vi-VN" sz="2600" dirty="0" smtClean="0"/>
              <a:t>INCREMENT </a:t>
            </a:r>
            <a:r>
              <a:rPr lang="en-US" sz="2600" dirty="0" smtClean="0"/>
              <a:t>	</a:t>
            </a:r>
            <a:r>
              <a:rPr lang="vi-VN" sz="2600" dirty="0" smtClean="0"/>
              <a:t>Tăng toán hạng thêm 1</a:t>
            </a:r>
          </a:p>
          <a:p>
            <a:r>
              <a:rPr lang="vi-VN" sz="2600" dirty="0" smtClean="0"/>
              <a:t>DECREMENT </a:t>
            </a:r>
            <a:r>
              <a:rPr lang="en-US" sz="2600" dirty="0" smtClean="0"/>
              <a:t>	</a:t>
            </a:r>
            <a:r>
              <a:rPr lang="vi-VN" sz="2600" dirty="0" smtClean="0"/>
              <a:t>Giảm toán hạng đi 1</a:t>
            </a:r>
          </a:p>
          <a:p>
            <a:r>
              <a:rPr lang="vi-VN" sz="2600" dirty="0" smtClean="0"/>
              <a:t>COMPARE </a:t>
            </a:r>
            <a:r>
              <a:rPr lang="en-US" sz="2600" dirty="0" smtClean="0"/>
              <a:t>	</a:t>
            </a:r>
            <a:r>
              <a:rPr lang="vi-VN" sz="2600" dirty="0" smtClean="0"/>
              <a:t>Trừ hai toán hạng để lập cờ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smtClean="0"/>
              <a:t>AND 	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smtClean="0"/>
              <a:t>OR 	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OR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smtClean="0"/>
              <a:t>XOR 	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XOR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smtClean="0"/>
              <a:t>NOT 	</a:t>
            </a:r>
            <a:r>
              <a:rPr lang="en-US" dirty="0" err="1" smtClean="0"/>
              <a:t>Đảo</a:t>
            </a:r>
            <a:r>
              <a:rPr lang="en-US" dirty="0" smtClean="0"/>
              <a:t> bit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(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bù</a:t>
            </a:r>
            <a:r>
              <a:rPr lang="en-US" dirty="0" smtClean="0"/>
              <a:t> 1)</a:t>
            </a:r>
          </a:p>
          <a:p>
            <a:r>
              <a:rPr lang="en-US" dirty="0" smtClean="0"/>
              <a:t>TEST 	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AND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		</a:t>
            </a:r>
            <a:r>
              <a:rPr lang="vi-VN" dirty="0" smtClean="0"/>
              <a:t>để lập cờ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AND, OR,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000" dirty="0" smtClean="0"/>
              <a:t>Giả sử có hai thanh ghi chứa dữ liệu như sau:</a:t>
            </a:r>
          </a:p>
          <a:p>
            <a:pPr lvl="1" algn="ctr">
              <a:buNone/>
            </a:pPr>
            <a:r>
              <a:rPr lang="en-US" sz="2000" dirty="0" smtClean="0"/>
              <a:t>(R1) = 1010 1010</a:t>
            </a:r>
          </a:p>
          <a:p>
            <a:pPr lvl="1" algn="ctr">
              <a:buNone/>
            </a:pPr>
            <a:r>
              <a:rPr lang="en-US" sz="2000" dirty="0" smtClean="0"/>
              <a:t>(R2) = 0000 1111</a:t>
            </a:r>
          </a:p>
          <a:p>
            <a:r>
              <a:rPr lang="pt-BR" sz="2000" dirty="0" smtClean="0"/>
              <a:t>R1 </a:t>
            </a:r>
            <a:r>
              <a:rPr lang="pt-BR" sz="2000" dirty="0" smtClean="0">
                <a:sym typeface="Symbol"/>
              </a:rPr>
              <a:t></a:t>
            </a:r>
            <a:r>
              <a:rPr lang="pt-BR" sz="2000" dirty="0" smtClean="0"/>
              <a:t> (R1) AND (R2) = 0000 1010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vi-VN" sz="2000" dirty="0" smtClean="0"/>
              <a:t>Phép toán AND dùng để xoá một số bit và giữ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bit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.</a:t>
            </a:r>
          </a:p>
          <a:p>
            <a:r>
              <a:rPr lang="pt-BR" sz="2000" dirty="0" smtClean="0"/>
              <a:t>R1 </a:t>
            </a:r>
            <a:r>
              <a:rPr lang="pt-BR" sz="2000" dirty="0" smtClean="0">
                <a:sym typeface="Symbol"/>
              </a:rPr>
              <a:t></a:t>
            </a:r>
            <a:r>
              <a:rPr lang="pt-BR" sz="2000" dirty="0" smtClean="0"/>
              <a:t> (R1) OR (R2) = 1010 1111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vi-VN" sz="2000" dirty="0" smtClean="0"/>
              <a:t>Phép toán OR dùng để thiết lập một số bit và giữ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bit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.</a:t>
            </a:r>
          </a:p>
          <a:p>
            <a:r>
              <a:rPr lang="pt-BR" sz="2000" dirty="0" smtClean="0"/>
              <a:t>R1 </a:t>
            </a:r>
            <a:r>
              <a:rPr lang="pt-BR" sz="2000" dirty="0" smtClean="0">
                <a:sym typeface="Symbol"/>
              </a:rPr>
              <a:t></a:t>
            </a:r>
            <a:r>
              <a:rPr lang="pt-BR" sz="2000" dirty="0" smtClean="0"/>
              <a:t> (R1) XOR (R2) = 1010 0101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vi-VN" sz="2000" dirty="0" smtClean="0"/>
              <a:t>Phép toán XOR dùng để đảo một số bit và giữ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bit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.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logic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smtClean="0"/>
              <a:t>SHIFT 		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(</a:t>
            </a:r>
            <a:r>
              <a:rPr lang="en-US" dirty="0" err="1" smtClean="0"/>
              <a:t>phải</a:t>
            </a:r>
            <a:r>
              <a:rPr lang="en-US" dirty="0" smtClean="0"/>
              <a:t>)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r>
              <a:rPr lang="en-US" dirty="0" smtClean="0"/>
              <a:t>ROTATE 	Quay </a:t>
            </a:r>
            <a:r>
              <a:rPr lang="en-US" dirty="0" err="1" smtClean="0"/>
              <a:t>trái</a:t>
            </a:r>
            <a:r>
              <a:rPr lang="en-US" dirty="0" smtClean="0"/>
              <a:t> (</a:t>
            </a:r>
            <a:r>
              <a:rPr lang="en-US" dirty="0" err="1" smtClean="0"/>
              <a:t>phải</a:t>
            </a:r>
            <a:r>
              <a:rPr lang="en-US" dirty="0" smtClean="0"/>
              <a:t>)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SHIFT </a:t>
            </a:r>
            <a:r>
              <a:rPr lang="en-US" dirty="0" err="1" smtClean="0"/>
              <a:t>và</a:t>
            </a:r>
            <a:r>
              <a:rPr lang="en-US" dirty="0" smtClean="0"/>
              <a:t> ROTATE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3999"/>
            <a:ext cx="6324600" cy="521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smtClean="0"/>
              <a:t>INPUT 		Copy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vi-VN" dirty="0" smtClean="0"/>
              <a:t>định đưa đến đích</a:t>
            </a:r>
          </a:p>
          <a:p>
            <a:r>
              <a:rPr lang="vi-VN" dirty="0" smtClean="0"/>
              <a:t>OUTPUT </a:t>
            </a:r>
            <a:r>
              <a:rPr lang="en-US" dirty="0" smtClean="0"/>
              <a:t>	</a:t>
            </a:r>
            <a:r>
              <a:rPr lang="vi-VN" dirty="0" smtClean="0"/>
              <a:t>Copy dữ liệu từ nguồn đến</a:t>
            </a:r>
            <a:r>
              <a:rPr lang="en-US" dirty="0" smtClean="0"/>
              <a:t> </a:t>
            </a:r>
            <a:r>
              <a:rPr lang="vi-VN" dirty="0" smtClean="0"/>
              <a:t>một cổng xác định</a:t>
            </a:r>
            <a:endParaRPr lang="vi-VN" sz="1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lệnh chuyển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400" dirty="0" smtClean="0"/>
              <a:t>JUMP (BRANCH) </a:t>
            </a:r>
            <a:r>
              <a:rPr lang="en-US" sz="2400" dirty="0" smtClean="0"/>
              <a:t>	</a:t>
            </a:r>
            <a:r>
              <a:rPr lang="vi-VN" sz="2400" dirty="0" smtClean="0"/>
              <a:t>Lệnh nhảy không điều kiện:</a:t>
            </a:r>
            <a:r>
              <a:rPr lang="en-US" sz="2400" dirty="0" smtClean="0"/>
              <a:t> </a:t>
            </a:r>
          </a:p>
          <a:p>
            <a:pPr lvl="1"/>
            <a:r>
              <a:rPr lang="vi-VN" sz="1800" dirty="0" smtClean="0"/>
              <a:t>nạp vào PC một địa chỉ xác định</a:t>
            </a:r>
          </a:p>
          <a:p>
            <a:r>
              <a:rPr lang="en-US" sz="2400" dirty="0" smtClean="0"/>
              <a:t>JUMP CONDITIONAL 	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nhảy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kiện</a:t>
            </a:r>
            <a:r>
              <a:rPr lang="en-US" sz="2400" dirty="0" smtClean="0"/>
              <a:t>: </a:t>
            </a:r>
          </a:p>
          <a:p>
            <a:pPr lvl="1"/>
            <a:r>
              <a:rPr lang="vi-VN" sz="1800" dirty="0" smtClean="0"/>
              <a:t>điều kiện đúng </a:t>
            </a:r>
            <a:r>
              <a:rPr lang="vi-VN" sz="1800" dirty="0" smtClean="0">
                <a:sym typeface="Symbol"/>
              </a:rPr>
              <a:t></a:t>
            </a:r>
            <a:r>
              <a:rPr lang="vi-VN" sz="1800" dirty="0" smtClean="0"/>
              <a:t> nạp vào PC một địa chỉ xác định</a:t>
            </a:r>
            <a:r>
              <a:rPr lang="en-US" sz="1800" dirty="0" smtClean="0"/>
              <a:t> </a:t>
            </a:r>
          </a:p>
          <a:p>
            <a:pPr lvl="1"/>
            <a:r>
              <a:rPr lang="vi-VN" sz="1800" dirty="0" smtClean="0"/>
              <a:t>điều kiện sai </a:t>
            </a:r>
            <a:r>
              <a:rPr lang="vi-VN" sz="1800" dirty="0" smtClean="0">
                <a:sym typeface="Symbol"/>
              </a:rPr>
              <a:t></a:t>
            </a:r>
            <a:r>
              <a:rPr lang="vi-VN" sz="1800" dirty="0" smtClean="0"/>
              <a:t> không làm gì cả</a:t>
            </a:r>
          </a:p>
          <a:p>
            <a:r>
              <a:rPr lang="vi-VN" sz="2400" dirty="0" smtClean="0"/>
              <a:t>CALL </a:t>
            </a:r>
            <a:r>
              <a:rPr lang="en-US" sz="2400" dirty="0" smtClean="0"/>
              <a:t>	</a:t>
            </a:r>
            <a:r>
              <a:rPr lang="vi-VN" sz="2400" dirty="0" smtClean="0"/>
              <a:t>Lệnh gọi chương trình con:</a:t>
            </a:r>
            <a:r>
              <a:rPr lang="en-US" sz="2400" dirty="0" smtClean="0"/>
              <a:t> </a:t>
            </a:r>
          </a:p>
          <a:p>
            <a:pPr lvl="1"/>
            <a:r>
              <a:rPr lang="vi-VN" sz="1800" dirty="0" smtClean="0"/>
              <a:t>Cất nội dung của PC (địa chỉ trở về) ra một vị trí xác</a:t>
            </a:r>
            <a:r>
              <a:rPr lang="en-US" sz="1800" dirty="0" smtClean="0"/>
              <a:t> </a:t>
            </a:r>
            <a:r>
              <a:rPr lang="vi-VN" sz="1800" dirty="0" smtClean="0"/>
              <a:t>định (thường ở Stack)</a:t>
            </a:r>
          </a:p>
          <a:p>
            <a:pPr lvl="1"/>
            <a:r>
              <a:rPr lang="vi-VN" sz="1800" dirty="0" smtClean="0"/>
              <a:t>Nạp vào PC địa chỉ của lệnh đầu tiên của chương trình</a:t>
            </a:r>
            <a:r>
              <a:rPr lang="en-US" sz="1800" dirty="0" smtClean="0"/>
              <a:t> con</a:t>
            </a:r>
          </a:p>
          <a:p>
            <a:r>
              <a:rPr lang="vi-VN" sz="2400" dirty="0" smtClean="0"/>
              <a:t>RETURN </a:t>
            </a:r>
            <a:r>
              <a:rPr lang="en-US" sz="2400" dirty="0" smtClean="0"/>
              <a:t>		</a:t>
            </a:r>
            <a:r>
              <a:rPr lang="vi-VN" sz="2400" dirty="0" smtClean="0"/>
              <a:t>Lệnh trở về từ chương trình con:</a:t>
            </a:r>
          </a:p>
          <a:p>
            <a:pPr lvl="1"/>
            <a:r>
              <a:rPr lang="vi-VN" sz="1800" dirty="0" smtClean="0"/>
              <a:t>Khôi phục địa chỉ trở về trả lại cho PC để trở về</a:t>
            </a:r>
            <a:r>
              <a:rPr lang="en-US" sz="1800" dirty="0" smtClean="0"/>
              <a:t> </a:t>
            </a:r>
            <a:r>
              <a:rPr lang="vi-VN" sz="1800" dirty="0" smtClean="0"/>
              <a:t>chương trình chính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thành phần cơ bản của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Đơn vị điều khiển (Control Unit - CU)</a:t>
            </a:r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logic (Arithmetic and Logic Unit - ALU)</a:t>
            </a:r>
          </a:p>
          <a:p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(Register Set - RS)</a:t>
            </a:r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bus (Bus Interface Unit –BIU)</a:t>
            </a:r>
          </a:p>
          <a:p>
            <a:r>
              <a:rPr lang="en-US" dirty="0" smtClean="0"/>
              <a:t>Bus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(Internal Bus)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Lệnh rẽ nhánh không điều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724400" cy="4419600"/>
          </a:xfrm>
        </p:spPr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vi-VN" dirty="0" smtClean="0"/>
              <a:t>ở vị trí có địa chỉ XXX:</a:t>
            </a:r>
          </a:p>
          <a:p>
            <a:r>
              <a:rPr lang="en-US" dirty="0" smtClean="0"/>
              <a:t>PC ← XXX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057400"/>
            <a:ext cx="317182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Lệnh rẽ nhánh có điều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Trong lệnh có kèm theo điều kiện</a:t>
            </a:r>
          </a:p>
          <a:p>
            <a:r>
              <a:rPr lang="vi-VN" sz="2800" dirty="0" smtClean="0"/>
              <a:t>Kiểm tra điều kiện trong lệnh:</a:t>
            </a:r>
          </a:p>
          <a:p>
            <a:pPr lvl="1"/>
            <a:r>
              <a:rPr lang="vi-VN" sz="2400" dirty="0" smtClean="0"/>
              <a:t>Nếu điều kiện đúng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vi-VN" sz="2400" dirty="0" smtClean="0"/>
              <a:t>chuyển tới thực hiện</a:t>
            </a:r>
            <a:r>
              <a:rPr lang="en-US" sz="2400" dirty="0" smtClean="0"/>
              <a:t> </a:t>
            </a:r>
            <a:r>
              <a:rPr lang="vi-VN" sz="2400" dirty="0" smtClean="0"/>
              <a:t>lệnh ở vị trí có địa chỉ XXX</a:t>
            </a:r>
          </a:p>
          <a:p>
            <a:pPr lvl="1" algn="ctr">
              <a:buNone/>
            </a:pPr>
            <a:r>
              <a:rPr lang="en-US" sz="2400" dirty="0" smtClean="0"/>
              <a:t>PC ← XXX</a:t>
            </a:r>
          </a:p>
          <a:p>
            <a:pPr lvl="1"/>
            <a:r>
              <a:rPr lang="vi-VN" sz="2400" dirty="0" smtClean="0"/>
              <a:t>Nếu điều kiện sai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vi-VN" sz="2400" dirty="0" smtClean="0"/>
              <a:t>chuyển sang thực hiện</a:t>
            </a:r>
            <a:r>
              <a:rPr lang="en-US" sz="2400" dirty="0" smtClean="0"/>
              <a:t> </a:t>
            </a:r>
            <a:r>
              <a:rPr lang="en-US" sz="2400" dirty="0" err="1" smtClean="0"/>
              <a:t>lệnh_kế_tiếp</a:t>
            </a:r>
            <a:endParaRPr lang="en-US" sz="2400" dirty="0" smtClean="0"/>
          </a:p>
          <a:p>
            <a:r>
              <a:rPr lang="vi-VN" sz="2800" dirty="0" smtClean="0"/>
              <a:t>Điều kiện thường được kiểm tra thông</a:t>
            </a:r>
            <a:r>
              <a:rPr lang="en-US" sz="2800" dirty="0" smtClean="0"/>
              <a:t> qua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cờ</a:t>
            </a:r>
            <a:endParaRPr lang="en-US" sz="2800" dirty="0" smtClean="0"/>
          </a:p>
          <a:p>
            <a:r>
              <a:rPr lang="vi-VN" sz="2800" dirty="0" smtClean="0"/>
              <a:t>Có nhiều lệnh rẽ nhánh có điều kiện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Minh hoạ lệnh rẽ nhánh có điều kiện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1523999"/>
            <a:ext cx="3962400" cy="513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Lệnh</a:t>
            </a:r>
            <a:r>
              <a:rPr lang="en-US" dirty="0" smtClean="0"/>
              <a:t> CALL </a:t>
            </a:r>
            <a:r>
              <a:rPr lang="en-US" dirty="0" err="1" smtClean="0"/>
              <a:t>và</a:t>
            </a:r>
            <a:r>
              <a:rPr lang="en-US" dirty="0" smtClean="0"/>
              <a:t>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Lệnh gọi chương trình con: lệnh CALL</a:t>
            </a:r>
          </a:p>
          <a:p>
            <a:pPr lvl="1"/>
            <a:r>
              <a:rPr lang="vi-VN" sz="2400" dirty="0" smtClean="0"/>
              <a:t>Cất nội dung PC (chứa địa chỉ của lệnh_kế_tiếp) ra</a:t>
            </a:r>
            <a:r>
              <a:rPr lang="en-US" sz="2400" dirty="0" smtClean="0"/>
              <a:t> Stack</a:t>
            </a:r>
          </a:p>
          <a:p>
            <a:pPr lvl="1"/>
            <a:r>
              <a:rPr lang="vi-VN" sz="2400" dirty="0" smtClean="0"/>
              <a:t>Nạp vào PC địa chỉ của lệnh đầu tiên của chương</a:t>
            </a:r>
            <a:r>
              <a:rPr lang="en-US" sz="2400" dirty="0" smtClean="0"/>
              <a:t> </a:t>
            </a:r>
            <a:r>
              <a:rPr lang="vi-VN" sz="2400" dirty="0" smtClean="0"/>
              <a:t>trình con được gọi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Symbol"/>
              </a:rPr>
              <a:t></a:t>
            </a:r>
            <a:r>
              <a:rPr lang="vi-VN" sz="2400" dirty="0" smtClean="0"/>
              <a:t>Bộ xử lý được chuyển sang thực hiện chương trình</a:t>
            </a:r>
            <a:r>
              <a:rPr lang="en-US" sz="2400" dirty="0" smtClean="0"/>
              <a:t> </a:t>
            </a:r>
            <a:r>
              <a:rPr lang="vi-VN" sz="2400" dirty="0" smtClean="0"/>
              <a:t>con tương ứng</a:t>
            </a:r>
          </a:p>
          <a:p>
            <a:r>
              <a:rPr lang="vi-VN" sz="2800" dirty="0" smtClean="0"/>
              <a:t>Lệnh trở về từ chương trình con: lệnh RETURN</a:t>
            </a:r>
          </a:p>
          <a:p>
            <a:pPr lvl="1"/>
            <a:r>
              <a:rPr lang="vi-VN" sz="2400" dirty="0" smtClean="0"/>
              <a:t>Lấy địa chỉ của lệnh_kế_tiếp được cất ở Stack nạp</a:t>
            </a:r>
            <a:r>
              <a:rPr lang="en-US" sz="2400" dirty="0" smtClean="0"/>
              <a:t> </a:t>
            </a:r>
            <a:r>
              <a:rPr lang="vi-VN" sz="2400" dirty="0" smtClean="0"/>
              <a:t>trả lại cho PC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</a:t>
            </a:r>
            <a:r>
              <a:rPr lang="vi-VN" sz="2400" dirty="0" smtClean="0"/>
              <a:t>Bộ xử lý được điều khiển quay trở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hoạ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CALL </a:t>
            </a:r>
            <a:r>
              <a:rPr lang="en-US" dirty="0" err="1" smtClean="0"/>
              <a:t>và</a:t>
            </a:r>
            <a:r>
              <a:rPr lang="en-US" dirty="0" smtClean="0"/>
              <a:t>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981200"/>
            <a:ext cx="36195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685800"/>
          </a:xfrm>
        </p:spPr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143000"/>
            <a:ext cx="6172200" cy="561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067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lệnh điều khiển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HALT </a:t>
            </a:r>
            <a:r>
              <a:rPr lang="en-US" sz="2800" dirty="0" smtClean="0"/>
              <a:t>	</a:t>
            </a:r>
            <a:r>
              <a:rPr lang="vi-VN" sz="2800" dirty="0" smtClean="0"/>
              <a:t>Dừng thực hiện chương trình</a:t>
            </a:r>
          </a:p>
          <a:p>
            <a:r>
              <a:rPr lang="vi-VN" sz="2800" dirty="0" smtClean="0"/>
              <a:t>WAIT </a:t>
            </a:r>
            <a:r>
              <a:rPr lang="en-US" sz="2800" dirty="0" smtClean="0"/>
              <a:t>	</a:t>
            </a:r>
            <a:r>
              <a:rPr lang="vi-VN" sz="2800" dirty="0" smtClean="0"/>
              <a:t>Tạm dừng thực hiện chương trình,</a:t>
            </a:r>
            <a:r>
              <a:rPr lang="en-US" sz="2800" dirty="0" smtClean="0"/>
              <a:t> </a:t>
            </a:r>
            <a:r>
              <a:rPr lang="vi-VN" sz="2800" dirty="0" smtClean="0"/>
              <a:t>lặp kiểm tra điều kiện cho đến khi</a:t>
            </a:r>
            <a:r>
              <a:rPr lang="en-US" sz="2800" dirty="0" smtClean="0"/>
              <a:t> </a:t>
            </a:r>
            <a:r>
              <a:rPr lang="en-US" sz="2800" dirty="0" err="1" smtClean="0"/>
              <a:t>thoả</a:t>
            </a:r>
            <a:r>
              <a:rPr lang="en-US" sz="2800" dirty="0" smtClean="0"/>
              <a:t> </a:t>
            </a:r>
            <a:r>
              <a:rPr lang="en-US" sz="2800" dirty="0" err="1" smtClean="0"/>
              <a:t>mãn</a:t>
            </a:r>
            <a:r>
              <a:rPr lang="en-US" sz="2800" dirty="0" smtClean="0"/>
              <a:t> </a:t>
            </a:r>
            <a:r>
              <a:rPr lang="en-US" sz="2800" dirty="0" err="1" smtClean="0"/>
              <a:t>thì</a:t>
            </a:r>
            <a:r>
              <a:rPr lang="en-US" sz="2800" dirty="0" smtClean="0"/>
              <a:t> </a:t>
            </a:r>
            <a:r>
              <a:rPr lang="en-US" sz="2800" dirty="0" err="1" smtClean="0"/>
              <a:t>tiếp</a:t>
            </a:r>
            <a:r>
              <a:rPr lang="en-US" sz="2800" dirty="0" smtClean="0"/>
              <a:t> </a:t>
            </a:r>
            <a:r>
              <a:rPr lang="en-US" sz="2800" dirty="0" err="1" smtClean="0"/>
              <a:t>tục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endParaRPr lang="en-US" sz="2800" dirty="0" smtClean="0"/>
          </a:p>
          <a:p>
            <a:r>
              <a:rPr lang="en-US" sz="2800" dirty="0" smtClean="0"/>
              <a:t>NO OPERATION 	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hiện</a:t>
            </a:r>
            <a:r>
              <a:rPr lang="en-US" sz="2800" dirty="0" smtClean="0"/>
              <a:t> </a:t>
            </a:r>
            <a:r>
              <a:rPr lang="en-US" sz="2800" dirty="0" err="1" smtClean="0"/>
              <a:t>gì</a:t>
            </a:r>
            <a:r>
              <a:rPr lang="en-US" sz="2800" dirty="0" smtClean="0"/>
              <a:t> </a:t>
            </a:r>
            <a:r>
              <a:rPr lang="en-US" sz="2800" dirty="0" err="1" smtClean="0"/>
              <a:t>cả</a:t>
            </a:r>
            <a:endParaRPr lang="en-US" sz="2800" dirty="0" smtClean="0"/>
          </a:p>
          <a:p>
            <a:r>
              <a:rPr lang="vi-VN" sz="2800" dirty="0" smtClean="0"/>
              <a:t>LOCK </a:t>
            </a:r>
            <a:r>
              <a:rPr lang="en-US" sz="2800" dirty="0" smtClean="0"/>
              <a:t>	</a:t>
            </a:r>
            <a:r>
              <a:rPr lang="vi-VN" sz="2800" dirty="0" smtClean="0"/>
              <a:t>Cấm không cho xin chuyển nhượng</a:t>
            </a:r>
            <a:r>
              <a:rPr lang="en-US" sz="2800" dirty="0" smtClean="0"/>
              <a:t> bus</a:t>
            </a:r>
          </a:p>
          <a:p>
            <a:r>
              <a:rPr lang="vi-VN" sz="2800" dirty="0" smtClean="0"/>
              <a:t>UNLOCK </a:t>
            </a:r>
            <a:r>
              <a:rPr lang="en-US" sz="2800" dirty="0" smtClean="0"/>
              <a:t>	</a:t>
            </a:r>
            <a:r>
              <a:rPr lang="vi-VN" sz="2800" dirty="0" smtClean="0"/>
              <a:t>Cho phép xin chuyển nhượng</a:t>
            </a:r>
            <a:r>
              <a:rPr lang="en-US" sz="2800" dirty="0" smtClean="0"/>
              <a:t> </a:t>
            </a:r>
            <a:r>
              <a:rPr lang="vi-VN" sz="2800" dirty="0" smtClean="0"/>
              <a:t>bus</a:t>
            </a:r>
            <a:endParaRPr lang="en-US" sz="28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 Các phương pháp định địa chỉ (addressing modes)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vi-VN" dirty="0" smtClean="0"/>
              <a:t>Khái niệm về định địa chỉ (addressing)</a:t>
            </a:r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vi-VN" dirty="0" smtClean="0"/>
              <a:t>Nội dung của ngăn nhớ hoặc cổng vào-ra</a:t>
            </a:r>
          </a:p>
          <a:p>
            <a:r>
              <a:rPr lang="vi-VN" dirty="0" smtClean="0"/>
              <a:t>Phương pháp định địa chỉ là cách thức</a:t>
            </a:r>
            <a:r>
              <a:rPr lang="en-US" dirty="0" smtClean="0"/>
              <a:t> </a:t>
            </a:r>
            <a:r>
              <a:rPr lang="vi-VN" dirty="0" smtClean="0"/>
              <a:t>địa chỉ hóa trong trường địa chỉ của lệnh</a:t>
            </a:r>
            <a:r>
              <a:rPr lang="en-US" dirty="0" smtClean="0"/>
              <a:t> </a:t>
            </a:r>
            <a:r>
              <a:rPr lang="vi-VN" dirty="0" smtClean="0"/>
              <a:t>để xác định nơi chứa toán hạng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phương pháp định địa chỉ thông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Định địa chỉ tức thì</a:t>
            </a:r>
          </a:p>
          <a:p>
            <a:r>
              <a:rPr lang="vi-VN" dirty="0" smtClean="0"/>
              <a:t>Định địa chỉ thanh ghi</a:t>
            </a:r>
          </a:p>
          <a:p>
            <a:r>
              <a:rPr lang="vi-VN" dirty="0" smtClean="0"/>
              <a:t>Định địa chỉ trực tiếp</a:t>
            </a:r>
          </a:p>
          <a:p>
            <a:r>
              <a:rPr lang="vi-VN" dirty="0" smtClean="0"/>
              <a:t>Định địa chỉ gián tiếp qua thanh ghi</a:t>
            </a:r>
          </a:p>
          <a:p>
            <a:r>
              <a:rPr lang="vi-VN" dirty="0" smtClean="0"/>
              <a:t>Định địa chỉ gián tiếp</a:t>
            </a:r>
          </a:p>
          <a:p>
            <a:r>
              <a:rPr lang="vi-VN" dirty="0" smtClean="0"/>
              <a:t>Định địa chỉ dịch chuyển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2. Đơn vị số học và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Chức năng: Thực hiện các phép 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logic:</a:t>
            </a:r>
            <a:endParaRPr lang="en-US" sz="1800" dirty="0" smtClean="0"/>
          </a:p>
          <a:p>
            <a:pPr lvl="1"/>
            <a:r>
              <a:rPr lang="vi-VN" dirty="0" smtClean="0"/>
              <a:t>Số học: cộng, trừ, nhân, chia, tăng, giảm,</a:t>
            </a:r>
            <a:r>
              <a:rPr lang="en-US" dirty="0" smtClean="0"/>
              <a:t> </a:t>
            </a:r>
            <a:r>
              <a:rPr lang="vi-VN" dirty="0" smtClean="0"/>
              <a:t>đảo dấu</a:t>
            </a:r>
          </a:p>
          <a:p>
            <a:pPr lvl="1"/>
            <a:r>
              <a:rPr lang="en-US" dirty="0" smtClean="0"/>
              <a:t>Logic: AND, OR, XOR, NOT,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bit.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Định địa chỉ tức thì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Toán hạng nằm ngay trong Trường 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lệnh</a:t>
            </a:r>
            <a:endParaRPr lang="en-US" sz="2800" dirty="0" smtClean="0"/>
          </a:p>
          <a:p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nguồn</a:t>
            </a:r>
            <a:endParaRPr lang="en-US" sz="2800" dirty="0" smtClean="0"/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r>
              <a:rPr lang="pt-BR" sz="2800" dirty="0" smtClean="0"/>
              <a:t>ADD R1, 5 ; R1← R1+5</a:t>
            </a:r>
          </a:p>
          <a:p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endParaRPr lang="en-US" sz="2800" dirty="0" smtClean="0"/>
          </a:p>
          <a:p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rất</a:t>
            </a:r>
            <a:r>
              <a:rPr lang="en-US" sz="2800" dirty="0" smtClean="0"/>
              <a:t> </a:t>
            </a:r>
            <a:r>
              <a:rPr lang="en-US" sz="2800" dirty="0" err="1" smtClean="0"/>
              <a:t>nhanh</a:t>
            </a:r>
            <a:endParaRPr lang="en-US" sz="2800" dirty="0" smtClean="0"/>
          </a:p>
          <a:p>
            <a:r>
              <a:rPr lang="en-US" sz="2800" dirty="0" err="1" smtClean="0"/>
              <a:t>Dải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hạn</a:t>
            </a:r>
            <a:r>
              <a:rPr lang="en-US" sz="2800" dirty="0" smtClean="0"/>
              <a:t> </a:t>
            </a:r>
            <a:r>
              <a:rPr lang="en-US" sz="2800" dirty="0" err="1" smtClean="0"/>
              <a:t>chế</a:t>
            </a:r>
            <a:endParaRPr lang="en-US" sz="28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6019800"/>
            <a:ext cx="40481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Định địa chỉ thanh ghi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Toán hạng được chứa trong thanh ghi có</a:t>
            </a:r>
            <a:r>
              <a:rPr lang="en-US" sz="2800" dirty="0" smtClean="0"/>
              <a:t> </a:t>
            </a:r>
            <a:r>
              <a:rPr lang="vi-VN" sz="2800" dirty="0" smtClean="0"/>
              <a:t>tên trong Trường địa chỉ</a:t>
            </a:r>
          </a:p>
          <a:p>
            <a:r>
              <a:rPr lang="en-US" sz="2800" dirty="0" err="1" smtClean="0"/>
              <a:t>Ví</a:t>
            </a:r>
            <a:r>
              <a:rPr lang="en-US" sz="2800" dirty="0" smtClean="0"/>
              <a:t> </a:t>
            </a:r>
            <a:r>
              <a:rPr lang="en-US" sz="2800" dirty="0" err="1" smtClean="0"/>
              <a:t>dụ</a:t>
            </a:r>
            <a:r>
              <a:rPr lang="en-US" sz="2800" dirty="0" smtClean="0"/>
              <a:t>:</a:t>
            </a:r>
          </a:p>
          <a:p>
            <a:pPr algn="ctr">
              <a:buNone/>
            </a:pPr>
            <a:r>
              <a:rPr lang="pt-BR" sz="2800" dirty="0" smtClean="0"/>
              <a:t>ADD R1, R2 ;     R1← R1+R2</a:t>
            </a:r>
          </a:p>
          <a:p>
            <a:r>
              <a:rPr lang="vi-VN" sz="2800" dirty="0" smtClean="0"/>
              <a:t>Số lượng thanh ghi ít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vi-VN" sz="2800" dirty="0" smtClean="0"/>
              <a:t>Trường địa chỉ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ít</a:t>
            </a:r>
            <a:r>
              <a:rPr lang="en-US" sz="2800" dirty="0" smtClean="0"/>
              <a:t> bit</a:t>
            </a:r>
          </a:p>
          <a:p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chiếu</a:t>
            </a:r>
            <a:r>
              <a:rPr lang="en-US" sz="2800" dirty="0" smtClean="0"/>
              <a:t> </a:t>
            </a:r>
            <a:r>
              <a:rPr lang="en-US" sz="2800" dirty="0" err="1" smtClean="0"/>
              <a:t>bộ</a:t>
            </a:r>
            <a:r>
              <a:rPr lang="en-US" sz="2800" dirty="0" smtClean="0"/>
              <a:t> </a:t>
            </a:r>
            <a:r>
              <a:rPr lang="en-US" sz="2800" dirty="0" err="1" smtClean="0"/>
              <a:t>nhớ</a:t>
            </a:r>
            <a:endParaRPr lang="en-US" sz="2800" dirty="0" smtClean="0"/>
          </a:p>
          <a:p>
            <a:r>
              <a:rPr lang="en-US" sz="2800" dirty="0" err="1" smtClean="0"/>
              <a:t>Truy</a:t>
            </a:r>
            <a:r>
              <a:rPr lang="en-US" sz="2800" dirty="0" smtClean="0"/>
              <a:t> </a:t>
            </a:r>
            <a:r>
              <a:rPr lang="en-US" sz="2800" dirty="0" err="1" smtClean="0"/>
              <a:t>nhập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r>
              <a:rPr lang="en-US" sz="2800" dirty="0" smtClean="0"/>
              <a:t> </a:t>
            </a:r>
            <a:r>
              <a:rPr lang="en-US" sz="2800" dirty="0" err="1" smtClean="0"/>
              <a:t>hạng</a:t>
            </a:r>
            <a:r>
              <a:rPr lang="en-US" sz="2800" dirty="0" smtClean="0"/>
              <a:t> </a:t>
            </a:r>
            <a:r>
              <a:rPr lang="en-US" sz="2800" dirty="0" err="1" smtClean="0"/>
              <a:t>nhanh</a:t>
            </a:r>
            <a:endParaRPr lang="en-US" sz="2800" dirty="0" smtClean="0"/>
          </a:p>
          <a:p>
            <a:r>
              <a:rPr lang="vi-VN" sz="2800" dirty="0" smtClean="0"/>
              <a:t>Tăng số lượng thanh ghi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</a:t>
            </a:r>
            <a:r>
              <a:rPr lang="vi-VN" sz="2800" dirty="0" smtClean="0"/>
              <a:t>hiệu quả hơn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định địa chỉ thanh ghi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057400"/>
            <a:ext cx="4343400" cy="429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Định địa chỉ trực tiếp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Toán hạng là ngăn nhớ có địa chỉ được</a:t>
            </a:r>
            <a:r>
              <a:rPr lang="en-US" dirty="0" smtClean="0"/>
              <a:t> </a:t>
            </a:r>
            <a:r>
              <a:rPr lang="vi-VN" dirty="0" smtClean="0"/>
              <a:t>chỉ ra trực tiếp trong Trường địa chỉ của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pt-BR" dirty="0" smtClean="0"/>
              <a:t>Ví dụ: ADD R1, A ;R1 ← R1 + (A)</a:t>
            </a:r>
          </a:p>
          <a:p>
            <a:pPr lvl="1"/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R1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vi-VN" dirty="0" smtClean="0"/>
              <a:t>của ngăn nhớ có địa chỉ là A</a:t>
            </a:r>
          </a:p>
          <a:p>
            <a:pPr lvl="1"/>
            <a:r>
              <a:rPr lang="vi-VN" dirty="0" smtClean="0"/>
              <a:t>Tìm toán hạng trong bộ nhớ ở địa chỉ A</a:t>
            </a:r>
          </a:p>
          <a:p>
            <a:r>
              <a:rPr lang="vi-VN" dirty="0" smtClean="0"/>
              <a:t>CPU tham chiếu bộ nhớ một lần để truy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định địa chỉ trực tiếp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05000"/>
            <a:ext cx="6172200" cy="465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Định địa chỉ gián tiếp qua thanh ghi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Toán hạng là ngăn nhớ có địa chỉ 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r>
              <a:rPr lang="vi-VN" dirty="0" smtClean="0"/>
              <a:t>Trường địa chỉ cho biết tên thanh ghi đó</a:t>
            </a:r>
          </a:p>
          <a:p>
            <a:r>
              <a:rPr lang="vi-VN" dirty="0" smtClean="0"/>
              <a:t>Thanh ghi có thể là ngầm định</a:t>
            </a:r>
          </a:p>
          <a:p>
            <a:r>
              <a:rPr lang="vi-VN" dirty="0" smtClean="0"/>
              <a:t>Thanh ghi này được gọi là thanh ghi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 smtClean="0"/>
          </a:p>
          <a:p>
            <a:r>
              <a:rPr lang="vi-VN" dirty="0" smtClean="0"/>
              <a:t>Vùng nhớ có thể được tham chiếu là</a:t>
            </a:r>
            <a:r>
              <a:rPr lang="en-US" dirty="0" smtClean="0"/>
              <a:t> </a:t>
            </a:r>
            <a:r>
              <a:rPr lang="vi-VN" dirty="0" smtClean="0"/>
              <a:t>lớn (2</a:t>
            </a:r>
            <a:r>
              <a:rPr lang="vi-VN" baseline="30000" dirty="0" smtClean="0"/>
              <a:t>n</a:t>
            </a:r>
            <a:r>
              <a:rPr lang="vi-VN" dirty="0" smtClean="0"/>
              <a:t>), (với n là độ dài của thanh ghi)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định địa chỉ gián tiếp qua thanh ghi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981200"/>
            <a:ext cx="5486400" cy="448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Định địa chỉ gián tiếp qua ngăn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Ngăn nhớ được trỏ bởi Trường địa chỉ</a:t>
            </a:r>
            <a:r>
              <a:rPr lang="en-US" dirty="0" smtClean="0"/>
              <a:t> </a:t>
            </a:r>
            <a:r>
              <a:rPr lang="vi-VN" dirty="0" smtClean="0"/>
              <a:t>của lệnh chứa địa chỉ của toán hạng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endParaRPr lang="en-US" dirty="0" smtClean="0"/>
          </a:p>
          <a:p>
            <a:r>
              <a:rPr lang="vi-VN" dirty="0" smtClean="0"/>
              <a:t>Giống như khái niệm biến con trỏ và</a:t>
            </a:r>
            <a:r>
              <a:rPr lang="en-US" dirty="0" smtClean="0"/>
              <a:t> </a:t>
            </a:r>
            <a:r>
              <a:rPr lang="vi-VN" dirty="0" smtClean="0"/>
              <a:t>biến động trong lập trình</a:t>
            </a:r>
          </a:p>
          <a:p>
            <a:r>
              <a:rPr lang="en-US" dirty="0" smtClean="0"/>
              <a:t>CPU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vi-VN" dirty="0" smtClean="0"/>
              <a:t>nhiều lần để tìm toán hạng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vi-VN" dirty="0" smtClean="0"/>
              <a:t>chậm</a:t>
            </a:r>
          </a:p>
          <a:p>
            <a:r>
              <a:rPr lang="vi-VN" dirty="0" smtClean="0"/>
              <a:t>Vùng nhớ có thể được tham chiếu là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định địa chỉ gián tiếp qua ngăn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04999"/>
            <a:ext cx="5867400" cy="447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Định địa chỉ dịch chuyển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Để xác định toán hạng, Trường địa chỉ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=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+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vi-VN" dirty="0" smtClean="0"/>
              <a:t>Thanh ghi có thể được ngầm định</a:t>
            </a:r>
            <a:endParaRPr lang="en-US" sz="32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ALU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133600"/>
            <a:ext cx="64960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định địa chỉ dịch chuyển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6096000" cy="4619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dạng của định địa chỉ dịch chuyển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Địa chỉ hoá tương đối với PC</a:t>
            </a:r>
          </a:p>
          <a:p>
            <a:pPr lvl="1"/>
            <a:r>
              <a:rPr lang="vi-VN" sz="2400" dirty="0" smtClean="0"/>
              <a:t>Thanh ghi là Bộ đếm chương trình PC</a:t>
            </a:r>
          </a:p>
          <a:p>
            <a:pPr lvl="1"/>
            <a:r>
              <a:rPr lang="vi-VN" sz="2400" dirty="0" smtClean="0"/>
              <a:t>Toán hạng có địa chỉ cách ngăn nhớ được</a:t>
            </a:r>
            <a:r>
              <a:rPr lang="en-US" sz="2400" dirty="0" smtClean="0"/>
              <a:t> </a:t>
            </a:r>
            <a:r>
              <a:rPr lang="vi-VN" sz="2400" dirty="0" smtClean="0"/>
              <a:t>trỏ bởi PC một độ lệch xác định</a:t>
            </a:r>
          </a:p>
          <a:p>
            <a:r>
              <a:rPr lang="vi-VN" sz="2800" dirty="0" smtClean="0"/>
              <a:t>Định địa chỉ cơ sở</a:t>
            </a:r>
          </a:p>
          <a:p>
            <a:pPr lvl="1"/>
            <a:r>
              <a:rPr lang="vi-VN" sz="2400" dirty="0" smtClean="0"/>
              <a:t>Thanh ghi chứa địa chỉ cơ sở</a:t>
            </a:r>
          </a:p>
          <a:p>
            <a:pPr lvl="1"/>
            <a:r>
              <a:rPr lang="en-US" sz="2400" dirty="0" err="1" smtClean="0"/>
              <a:t>Hằng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endParaRPr lang="en-US" sz="2400" dirty="0" smtClean="0"/>
          </a:p>
          <a:p>
            <a:r>
              <a:rPr lang="vi-VN" sz="2800" dirty="0" smtClean="0"/>
              <a:t>Định địa chỉ chỉ số</a:t>
            </a:r>
          </a:p>
          <a:p>
            <a:pPr lvl="1"/>
            <a:r>
              <a:rPr lang="vi-VN" sz="2400" dirty="0" smtClean="0"/>
              <a:t>Hằng số là địa chỉ cơ sở</a:t>
            </a:r>
          </a:p>
          <a:p>
            <a:pPr lvl="1"/>
            <a:r>
              <a:rPr lang="en-US" sz="2400" dirty="0" err="1" smtClean="0"/>
              <a:t>Thanh</a:t>
            </a:r>
            <a:r>
              <a:rPr lang="en-US" sz="2400" dirty="0" smtClean="0"/>
              <a:t> </a:t>
            </a:r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3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Bộ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xử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lý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mtClean="0"/>
              <a:t>3.1 </a:t>
            </a:r>
            <a:r>
              <a:rPr lang="vi-VN" dirty="0" smtClean="0"/>
              <a:t>Cấu trúc cơ bản của CPU</a:t>
            </a:r>
          </a:p>
          <a:p>
            <a:r>
              <a:rPr lang="en-US" smtClean="0"/>
              <a:t>3.2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smtClean="0">
                <a:solidFill>
                  <a:srgbClr val="0000FF"/>
                </a:solidFill>
              </a:rPr>
              <a:t>3.3 </a:t>
            </a:r>
            <a:r>
              <a:rPr lang="vi-VN" dirty="0" smtClean="0">
                <a:solidFill>
                  <a:srgbClr val="0000FF"/>
                </a:solidFill>
              </a:rPr>
              <a:t>Hoạt động của CPU</a:t>
            </a:r>
          </a:p>
          <a:p>
            <a:r>
              <a:rPr lang="en-US" smtClean="0"/>
              <a:t>3.4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smtClean="0"/>
              <a:t>3.5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Intel x86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3.</a:t>
            </a:r>
            <a:r>
              <a:rPr lang="vi-VN" smtClean="0"/>
              <a:t>3</a:t>
            </a:r>
            <a:r>
              <a:rPr lang="vi-VN" dirty="0" smtClean="0"/>
              <a:t>. Hoạt động của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1. Chu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en-US" dirty="0" err="1" smtClean="0"/>
              <a:t>Cất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  <a:p>
            <a:pPr lvl="1"/>
            <a:r>
              <a:rPr lang="en-US" dirty="0" err="1" smtClean="0"/>
              <a:t>Ngắt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Giản đồ trạng thái chu trình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8356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 bwMode="auto">
          <a:xfrm>
            <a:off x="2895600" y="2209800"/>
            <a:ext cx="1219200" cy="2667000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334000" y="2209800"/>
            <a:ext cx="1219200" cy="2667000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CPU đưa địa chỉ của lệnh cần nhận từ bộ</a:t>
            </a:r>
            <a:r>
              <a:rPr lang="en-US" dirty="0" smtClean="0"/>
              <a:t> </a:t>
            </a:r>
            <a:r>
              <a:rPr lang="vi-VN" dirty="0" smtClean="0"/>
              <a:t>đếm chương trình PC ra bus địa chỉ</a:t>
            </a:r>
          </a:p>
          <a:p>
            <a:r>
              <a:rPr lang="vi-VN" dirty="0" smtClean="0"/>
              <a:t>CPU phát tín hiệu điều khiển đọc bộ nhớ</a:t>
            </a:r>
            <a:r>
              <a:rPr lang="en-US" dirty="0" smtClean="0"/>
              <a:t> </a:t>
            </a:r>
            <a:endParaRPr lang="vi-VN" dirty="0" smtClean="0"/>
          </a:p>
          <a:p>
            <a:r>
              <a:rPr lang="vi-VN" dirty="0" smtClean="0"/>
              <a:t>Lệnh từ bộ nhớ được đặt lên bus dữ liệu</a:t>
            </a:r>
            <a:r>
              <a:rPr lang="en-US" dirty="0" smtClean="0"/>
              <a:t> </a:t>
            </a:r>
            <a:r>
              <a:rPr lang="vi-VN" dirty="0" smtClean="0"/>
              <a:t>và được CPU copy vào thanh ghi lệnh IR</a:t>
            </a:r>
          </a:p>
          <a:p>
            <a:r>
              <a:rPr lang="vi-VN" dirty="0" smtClean="0"/>
              <a:t>CPU tăng nội dung PC để trỏ sang lệnh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mô tả quá trình nhận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981200"/>
            <a:ext cx="55626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Lệnh từ thanh ghi lệnh IR được đưa</a:t>
            </a:r>
            <a:r>
              <a:rPr lang="en-US" dirty="0" smtClean="0"/>
              <a:t> </a:t>
            </a:r>
            <a:r>
              <a:rPr lang="vi-VN" dirty="0" smtClean="0"/>
              <a:t>đến đơn vị điều khiển</a:t>
            </a:r>
          </a:p>
          <a:p>
            <a:r>
              <a:rPr lang="vi-VN" dirty="0" smtClean="0"/>
              <a:t>Đơn vị điều khiển tiến hành giải mã lệnh</a:t>
            </a:r>
            <a:r>
              <a:rPr lang="en-US" dirty="0" smtClean="0"/>
              <a:t> </a:t>
            </a:r>
            <a:r>
              <a:rPr lang="vi-VN" dirty="0" smtClean="0"/>
              <a:t>để xác định thao tác phải thực hiện</a:t>
            </a: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CPU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CPU đưa địa chỉ của toán hạng ra bus</a:t>
            </a:r>
            <a:r>
              <a:rPr lang="en-US" dirty="0" smtClean="0"/>
              <a:t> </a:t>
            </a:r>
            <a:r>
              <a:rPr lang="vi-VN" dirty="0" smtClean="0"/>
              <a:t>địa chỉ</a:t>
            </a:r>
          </a:p>
          <a:p>
            <a:r>
              <a:rPr lang="vi-VN" dirty="0" smtClean="0"/>
              <a:t>CPU phát tín hiệu điều khiển đọc</a:t>
            </a:r>
          </a:p>
          <a:p>
            <a:r>
              <a:rPr lang="vi-VN" dirty="0" smtClean="0"/>
              <a:t>Toán hạng được đọc vào CPU</a:t>
            </a:r>
          </a:p>
          <a:p>
            <a:r>
              <a:rPr lang="vi-VN" dirty="0" smtClean="0"/>
              <a:t>Tương tự như nhận lệnh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CPU đưa địa chỉ ra bus địa chỉ</a:t>
            </a:r>
          </a:p>
          <a:p>
            <a:r>
              <a:rPr lang="vi-VN" dirty="0" smtClean="0"/>
              <a:t>CPU phát tín hiệu điều khiển đọc</a:t>
            </a:r>
          </a:p>
          <a:p>
            <a:r>
              <a:rPr lang="vi-VN" dirty="0" smtClean="0"/>
              <a:t>Nội dung ngăn nhớ được đọc vào CPU,</a:t>
            </a:r>
            <a:r>
              <a:rPr lang="en-US" dirty="0" smtClean="0"/>
              <a:t> </a:t>
            </a:r>
            <a:r>
              <a:rPr lang="vi-VN" dirty="0" smtClean="0"/>
              <a:t>đó chính là địa chỉ của toán hạng</a:t>
            </a:r>
          </a:p>
          <a:p>
            <a:r>
              <a:rPr lang="vi-VN" dirty="0" smtClean="0"/>
              <a:t>Địa chỉ này được CPU phát ra bus địa</a:t>
            </a:r>
            <a:r>
              <a:rPr lang="en-US" dirty="0" smtClean="0"/>
              <a:t> </a:t>
            </a:r>
            <a:r>
              <a:rPr lang="vi-VN" dirty="0" smtClean="0"/>
              <a:t>chỉ để tìm ra toán hạng</a:t>
            </a:r>
          </a:p>
          <a:p>
            <a:r>
              <a:rPr lang="vi-VN" dirty="0" smtClean="0"/>
              <a:t>CPU phát tín hiệu điều khiển đọc</a:t>
            </a:r>
          </a:p>
          <a:p>
            <a:r>
              <a:rPr lang="vi-VN" dirty="0" smtClean="0"/>
              <a:t>Toán hạng được đọc vào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79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3. Đơn vị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Chức năng</a:t>
            </a:r>
          </a:p>
          <a:p>
            <a:pPr lvl="1"/>
            <a:r>
              <a:rPr lang="vi-VN" dirty="0" smtClean="0"/>
              <a:t>Điều khiển nhận lệnh từ bộ nhớ đưa vào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1"/>
            <a:r>
              <a:rPr lang="vi-VN" dirty="0" smtClean="0"/>
              <a:t>Tăng nội dung của PC để trỏ sang lệnh 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1"/>
            <a:r>
              <a:rPr lang="vi-VN" dirty="0" smtClean="0"/>
              <a:t>Giải mã lệnh đã được nhận để xác định 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pPr lvl="1"/>
            <a:r>
              <a:rPr lang="vi-VN" dirty="0" smtClean="0"/>
              <a:t>Phát ra các tín hiệu điều khiển thực hiện lệnh</a:t>
            </a:r>
          </a:p>
          <a:p>
            <a:pPr lvl="1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bus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vi-VN" dirty="0" smtClean="0"/>
              <a:t>đáp ứng với các yêu cầu đó.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tả nhận toán hạng gián tiếp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981200"/>
            <a:ext cx="56007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tuỳ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Vào</a:t>
            </a:r>
            <a:r>
              <a:rPr lang="en-US" dirty="0" smtClean="0"/>
              <a:t>/Ra</a:t>
            </a:r>
          </a:p>
          <a:p>
            <a:pPr lvl="1"/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pPr lvl="1"/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/logic</a:t>
            </a:r>
          </a:p>
          <a:p>
            <a:pPr lvl="1"/>
            <a:r>
              <a:rPr lang="vi-VN" dirty="0" smtClean="0"/>
              <a:t>Chuyển điều khiển (rẽ nhánh)</a:t>
            </a:r>
          </a:p>
          <a:p>
            <a:pPr lvl="1"/>
            <a:r>
              <a:rPr lang="en-US" dirty="0" smtClean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CPU đưa địa chỉ ra bus địa chỉ</a:t>
            </a:r>
          </a:p>
          <a:p>
            <a:r>
              <a:rPr lang="vi-VN" dirty="0" smtClean="0"/>
              <a:t>CPU đưa dữ liệu cần ghi ra bus dữ liệu</a:t>
            </a:r>
          </a:p>
          <a:p>
            <a:r>
              <a:rPr lang="vi-VN" dirty="0" smtClean="0"/>
              <a:t>CPU phát tín hiệu điều khiển ghi</a:t>
            </a:r>
          </a:p>
          <a:p>
            <a:r>
              <a:rPr lang="vi-VN" dirty="0" smtClean="0"/>
              <a:t>Dữ liệu trên bus dữ liệu được copy đến</a:t>
            </a:r>
            <a:r>
              <a:rPr lang="en-US" dirty="0" smtClean="0"/>
              <a:t> </a:t>
            </a:r>
            <a:r>
              <a:rPr lang="vi-VN" dirty="0" smtClean="0"/>
              <a:t>vị trí xác định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mô tả quá trình ghi toán hạng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2057400"/>
            <a:ext cx="594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Ngắt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800" dirty="0" smtClean="0"/>
              <a:t>Nội dung của bộ đếm chương trình PC (địa</a:t>
            </a:r>
            <a:r>
              <a:rPr lang="en-US" sz="2800" dirty="0" smtClean="0"/>
              <a:t> </a:t>
            </a:r>
            <a:r>
              <a:rPr lang="vi-VN" sz="2800" dirty="0" smtClean="0"/>
              <a:t>chỉ trở về sau khi ngắt) được đưa ra bus 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r>
              <a:rPr lang="vi-VN" sz="2800" dirty="0" smtClean="0"/>
              <a:t>CPU đưa địa chỉ (thường được lấy từ con trỏ</a:t>
            </a:r>
            <a:r>
              <a:rPr lang="en-US" sz="2800" dirty="0" smtClean="0"/>
              <a:t> </a:t>
            </a:r>
            <a:r>
              <a:rPr lang="vi-VN" sz="2800" dirty="0" smtClean="0"/>
              <a:t>ngăn xếp SP) ra bus địa chỉ</a:t>
            </a:r>
          </a:p>
          <a:p>
            <a:r>
              <a:rPr lang="vi-VN" sz="2800" dirty="0" smtClean="0"/>
              <a:t>CPU phát tín hiệu điều khiển ghi bộ nhớ</a:t>
            </a:r>
          </a:p>
          <a:p>
            <a:r>
              <a:rPr lang="vi-VN" sz="2800" dirty="0" smtClean="0"/>
              <a:t>Địa chỉ trở về trên bus dữ liệu được ghi ra vị</a:t>
            </a:r>
            <a:r>
              <a:rPr lang="en-US" sz="2800" dirty="0" smtClean="0"/>
              <a:t> </a:t>
            </a:r>
            <a:r>
              <a:rPr lang="vi-VN" sz="2800" dirty="0" smtClean="0"/>
              <a:t>trí xác định (ở ngăn xếp)</a:t>
            </a:r>
          </a:p>
          <a:p>
            <a:r>
              <a:rPr lang="vi-VN" sz="2800" dirty="0" smtClean="0"/>
              <a:t>Địa chỉ lệnh đầu tiên của chương trình con</a:t>
            </a:r>
            <a:r>
              <a:rPr lang="en-US" sz="2800" dirty="0" smtClean="0"/>
              <a:t> </a:t>
            </a:r>
            <a:r>
              <a:rPr lang="vi-VN" sz="2800" dirty="0" smtClean="0"/>
              <a:t>điều khiển ngắt được nạp vào PC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Sơ đồ mô tả chu trình ngắt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905000"/>
            <a:ext cx="6858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2. Đường ống lệnh (Instruction Pipelining)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sz="2400" dirty="0" smtClean="0"/>
              <a:t>Chia chu trình lệnh thành các công đoạn và cho</a:t>
            </a:r>
            <a:r>
              <a:rPr lang="en-US" sz="2400" dirty="0" smtClean="0"/>
              <a:t> </a:t>
            </a:r>
            <a:r>
              <a:rPr lang="vi-VN" sz="2400" dirty="0" smtClean="0"/>
              <a:t>phép thực hiện gối lên nhau (như dây chuyền lắp</a:t>
            </a:r>
            <a:r>
              <a:rPr lang="en-US" sz="2400" dirty="0" smtClean="0"/>
              <a:t> </a:t>
            </a:r>
            <a:r>
              <a:rPr lang="en-US" sz="2400" dirty="0" err="1" smtClean="0"/>
              <a:t>ráp</a:t>
            </a:r>
            <a:r>
              <a:rPr lang="en-US" sz="2400" dirty="0" smtClean="0"/>
              <a:t>)</a:t>
            </a:r>
          </a:p>
          <a:p>
            <a:r>
              <a:rPr lang="vi-VN" sz="2400" dirty="0" smtClean="0"/>
              <a:t>Chẳng hạn có 6 công đoạn:</a:t>
            </a:r>
          </a:p>
          <a:p>
            <a:pPr lvl="1"/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		(Fetch Instruction - FI)</a:t>
            </a:r>
          </a:p>
          <a:p>
            <a:pPr lvl="1"/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mã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		(Decode Instruction - DI)</a:t>
            </a:r>
          </a:p>
          <a:p>
            <a:pPr lvl="1"/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địa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 	(Calculate Operand Address-CO)</a:t>
            </a:r>
          </a:p>
          <a:p>
            <a:pPr lvl="1"/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 		(Fetch Operands - FO)</a:t>
            </a:r>
          </a:p>
          <a:p>
            <a:pPr lvl="1"/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lệnh</a:t>
            </a:r>
            <a:r>
              <a:rPr lang="en-US" sz="2000" dirty="0" smtClean="0"/>
              <a:t> 		(Execute Instruction - EI)</a:t>
            </a:r>
          </a:p>
          <a:p>
            <a:pPr lvl="1"/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hạng</a:t>
            </a:r>
            <a:r>
              <a:rPr lang="en-US" sz="2000" dirty="0" smtClean="0"/>
              <a:t> 		(Write Operands – WO)</a:t>
            </a:r>
            <a:endParaRPr lang="en-US" sz="24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Biểu đồ thời gian của đường ống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Hazard của đường ống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Hazard cấu trúc: do nhiều công đoạn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r>
              <a:rPr lang="en-US" dirty="0" smtClean="0"/>
              <a:t>Hazard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vi-VN" dirty="0" smtClean="0"/>
              <a:t>liệu kết quả của lệnh trước</a:t>
            </a:r>
          </a:p>
          <a:p>
            <a:r>
              <a:rPr lang="vi-VN" dirty="0" smtClean="0"/>
              <a:t>Hazard điều khiển: do rẽ nhánh gây ra</a:t>
            </a:r>
          </a:p>
          <a:p>
            <a:pPr lvl="1"/>
            <a:endParaRPr lang="en-US" sz="32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pPr algn="ctr"/>
            <a:r>
              <a:rPr lang="vi-VN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Chương 3</a:t>
            </a:r>
            <a:r>
              <a:rPr lang="en-US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Bộ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xử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lý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smtClean="0"/>
              <a:t>3.1 </a:t>
            </a:r>
            <a:r>
              <a:rPr lang="vi-VN" dirty="0" smtClean="0"/>
              <a:t>Cấu trúc cơ bản của CPU</a:t>
            </a:r>
          </a:p>
          <a:p>
            <a:r>
              <a:rPr lang="en-US" smtClean="0"/>
              <a:t>3.2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smtClean="0"/>
              <a:t>3.3 </a:t>
            </a:r>
            <a:r>
              <a:rPr lang="vi-VN" dirty="0" smtClean="0"/>
              <a:t>Hoạt động của CPU</a:t>
            </a:r>
          </a:p>
          <a:p>
            <a:r>
              <a:rPr lang="en-US" smtClean="0">
                <a:solidFill>
                  <a:srgbClr val="0000FF"/>
                </a:solidFill>
              </a:rPr>
              <a:t>3.4 </a:t>
            </a:r>
            <a:r>
              <a:rPr lang="en-US" dirty="0" err="1" smtClean="0">
                <a:solidFill>
                  <a:srgbClr val="0000FF"/>
                </a:solidFill>
              </a:rPr>
              <a:t>Kiến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trúc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của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các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bộ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xử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lý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tiên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tiến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smtClean="0"/>
              <a:t>3.5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Intel x86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Mô hình kết nối đơn vị điều khiển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057400"/>
            <a:ext cx="4572000" cy="4482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smtClean="0"/>
              <a:t>3.4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RISC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1336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Các đơn vị 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Các đơn vị số nguyên</a:t>
            </a:r>
          </a:p>
          <a:p>
            <a:r>
              <a:rPr lang="vi-VN" dirty="0" smtClean="0"/>
              <a:t>Các đơn vị số dấu phẩy động</a:t>
            </a:r>
          </a:p>
          <a:p>
            <a:r>
              <a:rPr lang="vi-VN" dirty="0" smtClean="0"/>
              <a:t>Các đơn vị chức năng đặc biệt</a:t>
            </a:r>
          </a:p>
          <a:p>
            <a:r>
              <a:rPr lang="vi-VN" dirty="0" smtClean="0"/>
              <a:t>Đơn vị xử lý dữ liệu âm thanh</a:t>
            </a:r>
          </a:p>
          <a:p>
            <a:r>
              <a:rPr lang="vi-VN" dirty="0" smtClean="0"/>
              <a:t>Đơn vị xử lý dữ liệu hình ảnh</a:t>
            </a:r>
          </a:p>
          <a:p>
            <a:r>
              <a:rPr lang="vi-VN" dirty="0" smtClean="0"/>
              <a:t>Đơn vị xử lý dữ liệu 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Được tích hợp trên chip vi xử lý</a:t>
            </a:r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cache:</a:t>
            </a:r>
          </a:p>
          <a:p>
            <a:pPr lvl="1"/>
            <a:r>
              <a:rPr lang="en-US" dirty="0" smtClean="0"/>
              <a:t>Cache L1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tách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Cache </a:t>
            </a:r>
            <a:r>
              <a:rPr lang="en-US" dirty="0" err="1" smtClean="0"/>
              <a:t>lệnh</a:t>
            </a:r>
            <a:endParaRPr lang="en-US" dirty="0" smtClean="0"/>
          </a:p>
          <a:p>
            <a:pPr lvl="2"/>
            <a:r>
              <a:rPr lang="en-US" dirty="0" smtClean="0"/>
              <a:t>Cache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ym typeface="Symbol"/>
              </a:rPr>
              <a:t>		</a:t>
            </a:r>
            <a:r>
              <a:rPr lang="vi-VN" sz="2400" dirty="0" smtClean="0">
                <a:sym typeface="Symbol"/>
              </a:rPr>
              <a:t></a:t>
            </a:r>
            <a:r>
              <a:rPr lang="vi-VN" sz="2400" dirty="0" smtClean="0"/>
              <a:t>giải quyết xung đột khi nhận lệnh và dữ liệu</a:t>
            </a:r>
          </a:p>
          <a:p>
            <a:pPr lvl="1"/>
            <a:r>
              <a:rPr lang="en-US" dirty="0" smtClean="0"/>
              <a:t>Cache L2: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vi-VN" dirty="0" smtClean="0"/>
              <a:t>Đơn vị quản lý bộ nhớ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Chuyển đổi địa chỉ </a:t>
            </a:r>
            <a:r>
              <a:rPr lang="en-US" smtClean="0"/>
              <a:t>logic</a:t>
            </a:r>
            <a:r>
              <a:rPr lang="vi-VN" smtClean="0"/>
              <a:t> </a:t>
            </a:r>
            <a:r>
              <a:rPr lang="vi-VN" dirty="0" smtClean="0"/>
              <a:t>thành địa chỉ vật lý</a:t>
            </a:r>
          </a:p>
          <a:p>
            <a:r>
              <a:rPr lang="vi-VN" dirty="0" smtClean="0"/>
              <a:t>Cung cấp cơ chế phân trang/phân đoạn</a:t>
            </a:r>
          </a:p>
          <a:p>
            <a:r>
              <a:rPr lang="vi-VN" dirty="0" smtClean="0"/>
              <a:t>Cung cấp chế độ bảo vệ bộ nhớ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r>
              <a:rPr lang="vi-VN" dirty="0" smtClean="0"/>
              <a:t>Siêu đường ống (Superpipeline &amp;</a:t>
            </a:r>
            <a:r>
              <a:rPr lang="en-US" dirty="0" smtClean="0"/>
              <a:t> </a:t>
            </a:r>
            <a:r>
              <a:rPr lang="en-US" dirty="0" err="1" smtClean="0"/>
              <a:t>Hyperpipeline</a:t>
            </a:r>
            <a:r>
              <a:rPr lang="en-US" dirty="0" smtClean="0"/>
              <a:t>)</a:t>
            </a:r>
          </a:p>
          <a:p>
            <a:r>
              <a:rPr lang="vi-VN" dirty="0" smtClean="0"/>
              <a:t>Siêu vô hướng (Superscalar)</a:t>
            </a:r>
          </a:p>
          <a:p>
            <a:r>
              <a:rPr lang="en-US" dirty="0" smtClean="0"/>
              <a:t>VLIW (Very Long Instruction Word)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err="1" smtClean="0"/>
              <a:t>Superpipeline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229600" cy="305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Superscalar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133600"/>
            <a:ext cx="842554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63000" cy="1371600"/>
          </a:xfrm>
        </p:spPr>
        <p:txBody>
          <a:bodyPr/>
          <a:lstStyle/>
          <a:p>
            <a:r>
              <a:rPr lang="en-US" dirty="0" smtClean="0"/>
              <a:t>VLIW (Very Long Instruction Word)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419600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855023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609600"/>
          </a:xfrm>
        </p:spPr>
        <p:txBody>
          <a:bodyPr/>
          <a:lstStyle/>
          <a:p>
            <a:r>
              <a:rPr lang="vi-VN" sz="2800" b="1" dirty="0" smtClean="0"/>
              <a:t>Kỹ thuật đường ống lệnh và song song mức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vi-VN" sz="2800" dirty="0" smtClean="0"/>
              <a:t>Kỹ thuật đường ống lệnh (Instruction Pipelining):</a:t>
            </a:r>
            <a:r>
              <a:rPr lang="en-US" sz="2800" dirty="0" smtClean="0"/>
              <a:t> </a:t>
            </a:r>
            <a:r>
              <a:rPr lang="vi-VN" sz="2800" dirty="0" smtClean="0"/>
              <a:t>Chia chu trình lệnh thành các công đoạn và cho</a:t>
            </a:r>
            <a:r>
              <a:rPr lang="en-US" sz="2800" dirty="0" smtClean="0"/>
              <a:t> </a:t>
            </a:r>
            <a:r>
              <a:rPr lang="vi-VN" sz="2800" dirty="0" smtClean="0"/>
              <a:t>phép thực hiện gối lên nhau (như dây chuyền lắp</a:t>
            </a:r>
            <a:r>
              <a:rPr lang="en-US" sz="2800" dirty="0" smtClean="0"/>
              <a:t> </a:t>
            </a:r>
            <a:r>
              <a:rPr lang="en-US" sz="2800" dirty="0" err="1" smtClean="0"/>
              <a:t>ráp</a:t>
            </a:r>
            <a:r>
              <a:rPr lang="en-US" sz="2800" dirty="0" smtClean="0"/>
              <a:t>)</a:t>
            </a:r>
          </a:p>
          <a:p>
            <a:r>
              <a:rPr lang="vi-VN" sz="2800" dirty="0" smtClean="0"/>
              <a:t>Chẳng hạn có 6 công đoạn:</a:t>
            </a:r>
          </a:p>
          <a:p>
            <a:pPr lvl="1"/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(Fetch Instruction - FI)</a:t>
            </a:r>
          </a:p>
          <a:p>
            <a:pPr lvl="1"/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(Decode Instruction - DI)</a:t>
            </a:r>
          </a:p>
          <a:p>
            <a:pPr lvl="1"/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(Calculate Operand Address-CO)</a:t>
            </a:r>
          </a:p>
          <a:p>
            <a:pPr lvl="1"/>
            <a:r>
              <a:rPr lang="en-US" sz="2400" dirty="0" err="1" smtClean="0"/>
              <a:t>Nhận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(Fetch Operands - FO)</a:t>
            </a:r>
          </a:p>
          <a:p>
            <a:pPr lvl="1"/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(Execute Instruction - EI)</a:t>
            </a:r>
          </a:p>
          <a:p>
            <a:pPr lvl="1"/>
            <a:r>
              <a:rPr lang="en-US" sz="2400" dirty="0" err="1" smtClean="0"/>
              <a:t>Ghi</a:t>
            </a:r>
            <a:r>
              <a:rPr lang="en-US" sz="2400" dirty="0" smtClean="0"/>
              <a:t> </a:t>
            </a:r>
            <a:r>
              <a:rPr lang="en-US" sz="2400" dirty="0" err="1" smtClean="0"/>
              <a:t>toán</a:t>
            </a:r>
            <a:r>
              <a:rPr lang="en-US" sz="2400" dirty="0" smtClean="0"/>
              <a:t> </a:t>
            </a:r>
            <a:r>
              <a:rPr lang="en-US" sz="2400" dirty="0" err="1" smtClean="0"/>
              <a:t>hạng</a:t>
            </a:r>
            <a:r>
              <a:rPr lang="en-US" sz="2400" dirty="0" smtClean="0"/>
              <a:t> (Write Operands – WO)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68E82E-F706-4E34-BA91-D913E88380A4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4777D5CD-1349-490A-B3A7-B3C6C2B4D433}"/>
  <p:tag name="ISPRING_RESOURCE_FOLDER" val="D:\NDTRUONG_DATA\KHOACNTT\Bai giang HVKTMM\BG KTMT\Bai giang chinh thuc\slide\ATTT\KTMT CHUONG 3(ATTT)\"/>
  <p:tag name="ISPRING_PRESENTATION_PATH" val="D:\NDTRUONG_DATA\KHOACNTT\Bai giang HVKTMM\BG KTMT\Bai giang chinh thuc\slide\ATTT\KTMT CHUONG 3(ATTT).pptx"/>
  <p:tag name="ISPRING_PROJECT_VERSION" val="9.3"/>
  <p:tag name="ISPRING_PROJECT_FOLDER_UPDATED" val="1"/>
  <p:tag name="ISPRING_SCREEN_RECS_UPDATED" val="D:\NDTRUONG_DATA\KHOACNTT\Bai giang HVKTMM\BG KTMT\Bai giang chinh thuc\slide\ATTT\KTMT CHUONG 3(ATTT)\"/>
  <p:tag name="ISPRING_LMS_API_VERSION" val="SCORM 2004 (2nd edition)"/>
  <p:tag name="ISPRING_ULTRA_SCORM_COURCE_TITLE" val="KTMT CHUONG 3"/>
  <p:tag name="ISPRING_ULTRA_SCORM_COURSE_ID" val="BE6D49AC-061A-493F-A32F-7616288DB0D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do`\u0006{332DDA48-5F12-4F1E-8D42-50DD551B971E}&quot;,&quot;D:\\NDTRUONG_DATA\\KHOACNTT\\Bai giang HVKTMM\\BG KTMT\\Bai giang chinh thuc\\slide\\ATTT\\SRCOM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}"/>
  <p:tag name="ISPRING_SCORM_RATE_SLIDES" val="0"/>
  <p:tag name="ISPRING_SCORM_PASSING_SCORE" val="80.000000"/>
  <p:tag name="ISPRING_CURRENT_PLAYER_ID" val="universal"/>
  <p:tag name="ISPRING_PRESENTATION_TITLE" val="KTMT CHUONG 3"/>
  <p:tag name="ISPRING_FIRST_PUBLISH" val="1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5487</TotalTime>
  <Words>4571</Words>
  <Application>Microsoft Office PowerPoint</Application>
  <PresentationFormat>On-screen Show (4:3)</PresentationFormat>
  <Paragraphs>792</Paragraphs>
  <Slides>111</Slides>
  <Notes>111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7" baseType="lpstr">
      <vt:lpstr>Arial</vt:lpstr>
      <vt:lpstr>Arial Black</vt:lpstr>
      <vt:lpstr>Symbol</vt:lpstr>
      <vt:lpstr>Times New Roman</vt:lpstr>
      <vt:lpstr>Wingdings</vt:lpstr>
      <vt:lpstr>Pixel</vt:lpstr>
      <vt:lpstr>Chương 3: Bộ xử lý CPU</vt:lpstr>
      <vt:lpstr>Chương 3: Bộ xử lý CPU</vt:lpstr>
      <vt:lpstr>3.1. Cấu trúc cơ bản của CPU</vt:lpstr>
      <vt:lpstr>Sơ đồ cấu trúc cơ bản của CPU</vt:lpstr>
      <vt:lpstr>Các thành phần cơ bản của CPU</vt:lpstr>
      <vt:lpstr>2. Đơn vị số học và logic</vt:lpstr>
      <vt:lpstr>Mô hình kết nối ALU</vt:lpstr>
      <vt:lpstr>3. Đơn vị điều khiển</vt:lpstr>
      <vt:lpstr>Mô hình kết nối đơn vị điều khiển</vt:lpstr>
      <vt:lpstr>Các tín hiệu đưa đến đơn vị điều khiển</vt:lpstr>
      <vt:lpstr>Các tín hiệu phát ra từ đơn vị điều khiển</vt:lpstr>
      <vt:lpstr>Các phương pháp thiết kế đơn vị điều khiển</vt:lpstr>
      <vt:lpstr>Đơn vị điều khiển vi chương trình</vt:lpstr>
      <vt:lpstr>Đơn vị điều khiển nối kết cứng</vt:lpstr>
      <vt:lpstr>4.Tập thanh ghi</vt:lpstr>
      <vt:lpstr>Phân loại thanh ghi theo chức năng</vt:lpstr>
      <vt:lpstr>Một số thanh ghi điển hình</vt:lpstr>
      <vt:lpstr>Bộ đếm chương trình PC</vt:lpstr>
      <vt:lpstr>Minh họa bộ đếm chương trình</vt:lpstr>
      <vt:lpstr>Thanh ghi con trỏ dữ liệu</vt:lpstr>
      <vt:lpstr>Ngăn xếp (Stack)</vt:lpstr>
      <vt:lpstr>Con trỏ ngăn xếp SP (Stack Pointer)</vt:lpstr>
      <vt:lpstr>Minh họa con trỏ ngăn xếp SP</vt:lpstr>
      <vt:lpstr>Thanh ghi cơ sở và thanh ghi chỉ số</vt:lpstr>
      <vt:lpstr>Minh họa thanh ghi cơ sở và thanh ghi chỉ số</vt:lpstr>
      <vt:lpstr>Các thanh ghi dữ liệu</vt:lpstr>
      <vt:lpstr>Thanh ghi trạng thái (Status Register)</vt:lpstr>
      <vt:lpstr>Ví dụ cờ phép toán</vt:lpstr>
      <vt:lpstr>Ví dụ cờ điều khiển</vt:lpstr>
      <vt:lpstr>Tập thanh ghi của một số bộ xử lý</vt:lpstr>
      <vt:lpstr>Chương 3: Bộ xử lý CPU</vt:lpstr>
      <vt:lpstr>3.2. Tập lệnh</vt:lpstr>
      <vt:lpstr>Các thành phần của lệnh máy</vt:lpstr>
      <vt:lpstr>Số lượng địa chỉ toán hạng trong lệnh (1)</vt:lpstr>
      <vt:lpstr>Số lượng địa chỉ toán hạng trong lệnh (2)</vt:lpstr>
      <vt:lpstr>Số lượng địa chỉ toán hạng trong lệnh (3)</vt:lpstr>
      <vt:lpstr>Số lượng địa chỉ toán hạng trong lệnh (4)</vt:lpstr>
      <vt:lpstr>Đánh giá về số địa chỉ toán hạng</vt:lpstr>
      <vt:lpstr>Các vấn đề của thiết kế tập lệnh (1)</vt:lpstr>
      <vt:lpstr>Các vấn đề của thiết kế tập lệnh (2)</vt:lpstr>
      <vt:lpstr>2. Các kiểu thao tác cơ bản</vt:lpstr>
      <vt:lpstr>Các lệnh chuyển dữ liệu</vt:lpstr>
      <vt:lpstr>Các lệnh số học</vt:lpstr>
      <vt:lpstr>Các lệnh logic</vt:lpstr>
      <vt:lpstr>Minh hoạ các lệnh AND, OR, XOR</vt:lpstr>
      <vt:lpstr>Các lệnh logic (tiếp)</vt:lpstr>
      <vt:lpstr>Các thao tác SHIFT và ROTATE</vt:lpstr>
      <vt:lpstr>Các lệnh vào ra chuyên dụng</vt:lpstr>
      <vt:lpstr>Các lệnh chuyển điều khiển</vt:lpstr>
      <vt:lpstr>Lệnh rẽ nhánh không điều kiện</vt:lpstr>
      <vt:lpstr>Lệnh rẽ nhánh có điều kiện</vt:lpstr>
      <vt:lpstr>Minh hoạ lệnh rẽ nhánh có điều kiện</vt:lpstr>
      <vt:lpstr>Lệnh CALL và RETURN</vt:lpstr>
      <vt:lpstr>Minh hoạ lệnh CALL và RETURN</vt:lpstr>
      <vt:lpstr>Gọi các thủ tục lồng nhau</vt:lpstr>
      <vt:lpstr>Sử dụng Stack</vt:lpstr>
      <vt:lpstr>Các lệnh điều khiển hệ thống</vt:lpstr>
      <vt:lpstr>3. Các phương pháp định địa chỉ (addressing modes)</vt:lpstr>
      <vt:lpstr>Các phương pháp định địa chỉ thông dụng</vt:lpstr>
      <vt:lpstr>Định địa chỉ tức thì</vt:lpstr>
      <vt:lpstr>Định địa chỉ thanh ghi</vt:lpstr>
      <vt:lpstr>Sơ đồ định địa chỉ thanh ghi</vt:lpstr>
      <vt:lpstr>Định địa chỉ trực tiếp</vt:lpstr>
      <vt:lpstr>Sơ đồ định địa chỉ trực tiếp</vt:lpstr>
      <vt:lpstr>Định địa chỉ gián tiếp qua thanh ghi</vt:lpstr>
      <vt:lpstr>Sơ đồ định địa chỉ gián tiếp qua thanh ghi</vt:lpstr>
      <vt:lpstr>Định địa chỉ gián tiếp qua ngăn nhớ</vt:lpstr>
      <vt:lpstr>Sơ đồ định địa chỉ gián tiếp qua ngăn nhớ</vt:lpstr>
      <vt:lpstr>Định địa chỉ dịch chuyển</vt:lpstr>
      <vt:lpstr>Sơ đồ định địa chỉ dịch chuyển</vt:lpstr>
      <vt:lpstr>Các dạng của định địa chỉ dịch chuyển</vt:lpstr>
      <vt:lpstr>Chương 3: Bộ xử lý CPU</vt:lpstr>
      <vt:lpstr>3.3. Hoạt động của CPU</vt:lpstr>
      <vt:lpstr>Giản đồ trạng thái chu trình lệnh</vt:lpstr>
      <vt:lpstr>Nhận lệnh</vt:lpstr>
      <vt:lpstr>Sơ đồ mô tả quá trình nhận lệnh</vt:lpstr>
      <vt:lpstr>Giải mã lệnh</vt:lpstr>
      <vt:lpstr>Nhận dữ liệu</vt:lpstr>
      <vt:lpstr>Nhận dữ liệu gián tiếp</vt:lpstr>
      <vt:lpstr>Sơ đồ tả nhận toán hạng gián tiếp</vt:lpstr>
      <vt:lpstr>Thực hiện lệnh</vt:lpstr>
      <vt:lpstr>Ghi toán hạng</vt:lpstr>
      <vt:lpstr>Sơ đồ mô tả quá trình ghi toán hạng</vt:lpstr>
      <vt:lpstr>Ngắt</vt:lpstr>
      <vt:lpstr>Sơ đồ mô tả chu trình ngắt</vt:lpstr>
      <vt:lpstr>2. Đường ống lệnh (Instruction Pipelining)</vt:lpstr>
      <vt:lpstr>Biểu đồ thời gian của đường ống lệnh</vt:lpstr>
      <vt:lpstr>Các Hazard của đường ống lệnh</vt:lpstr>
      <vt:lpstr>Chương 3: Bộ xử lý CPU</vt:lpstr>
      <vt:lpstr>3.4. Các kỹ thuật tiên tiến của bộ xử lý</vt:lpstr>
      <vt:lpstr>1. Cấu trúc chung của các bộ xử lý tiên tiến</vt:lpstr>
      <vt:lpstr>Các đơn vị xử lý dữ liệu</vt:lpstr>
      <vt:lpstr>Bộ nhớ cache</vt:lpstr>
      <vt:lpstr>Đơn vị quản lý bộ nhớ</vt:lpstr>
      <vt:lpstr>2. Các kiến trúc song song mức lệnh</vt:lpstr>
      <vt:lpstr>Superpipeline</vt:lpstr>
      <vt:lpstr>Superscalar</vt:lpstr>
      <vt:lpstr>VLIW (Very Long Instruction Word)</vt:lpstr>
      <vt:lpstr>Kỹ thuật đường ống lệnh và song song mức lệnh</vt:lpstr>
      <vt:lpstr>Biểu đồ thời gian của đường ống lệnh</vt:lpstr>
      <vt:lpstr>Các Hazard (trở ngại) của đường ống lệnh</vt:lpstr>
      <vt:lpstr>Hazard về cấu trúc</vt:lpstr>
      <vt:lpstr>Chương 3: Bộ xử lý CPU</vt:lpstr>
      <vt:lpstr>3.5. Kiến trúc Intel</vt:lpstr>
      <vt:lpstr>3.5. Kiến trúc Intel</vt:lpstr>
      <vt:lpstr>Các phương pháp định địa chỉ cơ bản</vt:lpstr>
      <vt:lpstr>1. Kiến trúc 16-bit (IA-16)</vt:lpstr>
      <vt:lpstr>2. Kiến trúc 32-bit (IA-32)</vt:lpstr>
      <vt:lpstr>3. Kiến trúc 64-bit (IA-64)</vt:lpstr>
      <vt:lpstr>CPU qua các thời kỳ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 CHUONG 3</dc:title>
  <dc:creator>Ninh Xuan Huong</dc:creator>
  <cp:lastModifiedBy>admin</cp:lastModifiedBy>
  <cp:revision>649</cp:revision>
  <dcterms:created xsi:type="dcterms:W3CDTF">2004-08-26T02:35:59Z</dcterms:created>
  <dcterms:modified xsi:type="dcterms:W3CDTF">2022-03-31T03:09:31Z</dcterms:modified>
</cp:coreProperties>
</file>