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8"/>
  </p:notesMasterIdLst>
  <p:sldIdLst>
    <p:sldId id="638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96" r:id="rId33"/>
    <p:sldId id="669" r:id="rId34"/>
    <p:sldId id="671" r:id="rId35"/>
    <p:sldId id="670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87" r:id="rId52"/>
    <p:sldId id="688" r:id="rId53"/>
    <p:sldId id="689" r:id="rId54"/>
    <p:sldId id="690" r:id="rId55"/>
    <p:sldId id="691" r:id="rId56"/>
    <p:sldId id="692" r:id="rId57"/>
    <p:sldId id="693" r:id="rId58"/>
    <p:sldId id="694" r:id="rId59"/>
    <p:sldId id="695" r:id="rId60"/>
    <p:sldId id="697" r:id="rId61"/>
    <p:sldId id="698" r:id="rId62"/>
    <p:sldId id="699" r:id="rId63"/>
    <p:sldId id="700" r:id="rId64"/>
    <p:sldId id="701" r:id="rId65"/>
    <p:sldId id="702" r:id="rId66"/>
    <p:sldId id="703" r:id="rId67"/>
    <p:sldId id="704" r:id="rId68"/>
    <p:sldId id="705" r:id="rId69"/>
    <p:sldId id="706" r:id="rId70"/>
    <p:sldId id="707" r:id="rId71"/>
    <p:sldId id="708" r:id="rId72"/>
    <p:sldId id="709" r:id="rId73"/>
    <p:sldId id="710" r:id="rId74"/>
    <p:sldId id="711" r:id="rId75"/>
    <p:sldId id="712" r:id="rId76"/>
    <p:sldId id="713" r:id="rId77"/>
    <p:sldId id="714" r:id="rId78"/>
    <p:sldId id="715" r:id="rId79"/>
    <p:sldId id="716" r:id="rId80"/>
    <p:sldId id="717" r:id="rId81"/>
    <p:sldId id="725" r:id="rId82"/>
    <p:sldId id="726" r:id="rId83"/>
    <p:sldId id="718" r:id="rId84"/>
    <p:sldId id="719" r:id="rId85"/>
    <p:sldId id="720" r:id="rId86"/>
    <p:sldId id="727" r:id="rId87"/>
    <p:sldId id="721" r:id="rId88"/>
    <p:sldId id="728" r:id="rId89"/>
    <p:sldId id="729" r:id="rId90"/>
    <p:sldId id="730" r:id="rId91"/>
    <p:sldId id="731" r:id="rId92"/>
    <p:sldId id="732" r:id="rId93"/>
    <p:sldId id="733" r:id="rId94"/>
    <p:sldId id="722" r:id="rId95"/>
    <p:sldId id="723" r:id="rId96"/>
    <p:sldId id="724" r:id="rId97"/>
  </p:sldIdLst>
  <p:sldSz cx="9144000" cy="6858000" type="screen4x3"/>
  <p:notesSz cx="6858000" cy="9144000"/>
  <p:custDataLst>
    <p:tags r:id="rId9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FC721E-64D4-4AD6-B5D2-7A58235AE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2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5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3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4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1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0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3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4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1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3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4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1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7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0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34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7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H30, xong loại</a:t>
            </a:r>
            <a:r>
              <a:rPr lang="en-US" baseline="0" smtClean="0"/>
              <a:t> 3, làm bài tập từ Slide độc lập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6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5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16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6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2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1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0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6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9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7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6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8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8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4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7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33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3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28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8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37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01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9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49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51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23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09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53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19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22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69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18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46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46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91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53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81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7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3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L02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54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04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03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62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053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5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2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27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03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22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7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13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83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38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71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32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B19E38-1043-489C-86DF-F3E1384013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32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2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3B3B38-C1F9-4C89-8098-852B143649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AB441-B472-4340-9C27-D0B7EDACDB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8E82E-F706-4E34-BA91-D913E8838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1C824-1C68-4E7A-A52D-969994572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F43E8-F924-4D0A-AAEF-8A290C33AF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5A57E6-7D14-48B8-BB72-6A4BD6D59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614DA5-A087-4A15-81C3-750927E412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A76F9-3445-4531-BB98-402F945A1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0ABF6-841F-4DE2-A775-34F9A379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2411-A399-4175-A17F-A785721F81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CC64753-ECE9-4590-B35B-9257D18955C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4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nhớ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máy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smtClean="0"/>
              <a:t>4.1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>
              <a:buNone/>
            </a:pPr>
            <a:r>
              <a:rPr lang="en-US" smtClean="0"/>
              <a:t>4.2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>
              <a:buNone/>
            </a:pPr>
            <a:r>
              <a:rPr lang="en-US" smtClean="0"/>
              <a:t>4.3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>
              <a:buNone/>
            </a:pPr>
            <a:r>
              <a:rPr lang="en-US" smtClean="0"/>
              <a:t>4.4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cache</a:t>
            </a:r>
          </a:p>
          <a:p>
            <a:pPr>
              <a:buNone/>
            </a:pPr>
            <a:r>
              <a:rPr lang="en-US" smtClean="0"/>
              <a:t>4.5.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>
              <a:buNone/>
            </a:pPr>
            <a:r>
              <a:rPr lang="en-US" smtClean="0"/>
              <a:t>4.6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pPr>
              <a:buNone/>
            </a:pPr>
            <a:r>
              <a:rPr lang="en-US" smtClean="0"/>
              <a:t>4.7</a:t>
            </a:r>
            <a:r>
              <a:rPr lang="en-US" dirty="0" smtClean="0"/>
              <a:t>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4.2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6477000" cy="38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ROM (Read 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vi-VN" dirty="0" smtClean="0"/>
              <a:t>Lưu trữ các thông tin sau:</a:t>
            </a:r>
          </a:p>
          <a:p>
            <a:pPr lvl="1"/>
            <a:r>
              <a:rPr lang="vi-VN" dirty="0" smtClean="0"/>
              <a:t>Thư viện các chương trình con</a:t>
            </a:r>
          </a:p>
          <a:p>
            <a:pPr lvl="1"/>
            <a:r>
              <a:rPr lang="vi-VN" dirty="0" smtClean="0"/>
              <a:t>Các chương trình điều khiển hệ thống (BIOS)</a:t>
            </a:r>
          </a:p>
          <a:p>
            <a:pPr lvl="1"/>
            <a:r>
              <a:rPr lang="vi-VN" dirty="0" smtClean="0"/>
              <a:t>Các bảng chức năng</a:t>
            </a:r>
          </a:p>
          <a:p>
            <a:pPr lvl="1"/>
            <a:r>
              <a:rPr lang="vi-VN" dirty="0" smtClean="0"/>
              <a:t>Vi chương trình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800" dirty="0" smtClean="0"/>
              <a:t>ROM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nạ</a:t>
            </a:r>
            <a:r>
              <a:rPr lang="en-US" sz="2800" dirty="0" smtClean="0"/>
              <a:t>:</a:t>
            </a:r>
          </a:p>
          <a:p>
            <a:pPr lvl="1"/>
            <a:r>
              <a:rPr lang="vi-VN" sz="2400" dirty="0" smtClean="0"/>
              <a:t>thông tin được ghi khi sản xuất</a:t>
            </a:r>
          </a:p>
          <a:p>
            <a:pPr lvl="1"/>
            <a:r>
              <a:rPr lang="vi-VN" sz="2400" dirty="0" smtClean="0"/>
              <a:t>rất đắt</a:t>
            </a:r>
          </a:p>
          <a:p>
            <a:r>
              <a:rPr lang="en-US" sz="2800" dirty="0" smtClean="0"/>
              <a:t>PROM (Programmable ROM)</a:t>
            </a:r>
          </a:p>
          <a:p>
            <a:pPr lvl="1"/>
            <a:r>
              <a:rPr lang="vi-VN" sz="2400" dirty="0" smtClean="0"/>
              <a:t>Cần thiết bị chuyên dụng để ghi bằng chương</a:t>
            </a:r>
            <a:r>
              <a:rPr lang="en-US" sz="2400" dirty="0" smtClean="0"/>
              <a:t> </a:t>
            </a:r>
            <a:r>
              <a:rPr lang="vi-VN" sz="2400" dirty="0" smtClean="0"/>
              <a:t>trình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chỉ ghi được một lần</a:t>
            </a:r>
          </a:p>
          <a:p>
            <a:r>
              <a:rPr lang="en-US" sz="2800" dirty="0" smtClean="0"/>
              <a:t>EPROM (Erasable PROM)</a:t>
            </a:r>
          </a:p>
          <a:p>
            <a:pPr lvl="1"/>
            <a:r>
              <a:rPr lang="vi-VN" sz="2400" dirty="0" smtClean="0"/>
              <a:t>Cần thiết bị chuyên dụng để ghi bằng chương</a:t>
            </a:r>
            <a:r>
              <a:rPr lang="en-US" sz="2400" dirty="0" smtClean="0"/>
              <a:t> </a:t>
            </a:r>
            <a:r>
              <a:rPr lang="vi-VN" sz="2400" dirty="0" smtClean="0"/>
              <a:t>trình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ghi được nhiều lần</a:t>
            </a:r>
          </a:p>
          <a:p>
            <a:pPr lvl="1"/>
            <a:r>
              <a:rPr lang="vi-VN" sz="2400" dirty="0" smtClean="0"/>
              <a:t>Trước khi ghi lại, xóa bằng tia cực tím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ROM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EEPROM (Electrically Erasable PROM)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byte</a:t>
            </a:r>
          </a:p>
          <a:p>
            <a:pPr lvl="1"/>
            <a:r>
              <a:rPr lang="vi-VN" dirty="0" smtClean="0"/>
              <a:t>Xóa bằng điện</a:t>
            </a:r>
          </a:p>
          <a:p>
            <a:r>
              <a:rPr lang="en-US" dirty="0" smtClean="0"/>
              <a:t>Flash memory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pPr lvl="1"/>
            <a:r>
              <a:rPr lang="vi-VN" dirty="0" smtClean="0"/>
              <a:t>Xóa bằng điện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RAM (Random Access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đọc-ghi</a:t>
            </a:r>
            <a:r>
              <a:rPr lang="en-US" dirty="0" smtClean="0"/>
              <a:t> (Read/Write Memory)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vi-VN" dirty="0" smtClean="0"/>
              <a:t>Lưu trữ thông tin tạm thời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SRAM </a:t>
            </a:r>
            <a:r>
              <a:rPr lang="en-US" dirty="0" err="1" smtClean="0"/>
              <a:t>và</a:t>
            </a:r>
            <a:r>
              <a:rPr lang="en-US" dirty="0" smtClean="0"/>
              <a:t> DRAM</a:t>
            </a:r>
          </a:p>
          <a:p>
            <a:pPr>
              <a:buNone/>
            </a:pPr>
            <a:r>
              <a:rPr lang="en-US" dirty="0" smtClean="0"/>
              <a:t>			(Static and Dynamic)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SRAM (Static) – RAM </a:t>
            </a:r>
            <a:r>
              <a:rPr lang="en-US" dirty="0" err="1" smtClean="0"/>
              <a:t>tĩnh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bit được lưu trữ bằng các Flip-Flop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thông tin ổn định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vi-VN" dirty="0" smtClean="0"/>
              <a:t>Dung lượng chip nhỏ</a:t>
            </a:r>
          </a:p>
          <a:p>
            <a:r>
              <a:rPr lang="vi-VN" dirty="0" smtClean="0"/>
              <a:t>Tốc độ nhanh</a:t>
            </a:r>
          </a:p>
          <a:p>
            <a:r>
              <a:rPr lang="en-US" dirty="0" err="1" smtClean="0"/>
              <a:t>Đắt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DRAM (Dynamic) – RAM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bit được lưu trữ trên tụ điện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</a:t>
            </a:r>
            <a:r>
              <a:rPr lang="en-US" dirty="0" smtClean="0"/>
              <a:t> </a:t>
            </a:r>
            <a:r>
              <a:rPr lang="vi-VN" dirty="0" smtClean="0"/>
              <a:t>cần phải có mạch làm tươi</a:t>
            </a:r>
          </a:p>
          <a:p>
            <a:r>
              <a:rPr lang="vi-VN" dirty="0" smtClean="0"/>
              <a:t>Cấu trúc đơn giản</a:t>
            </a:r>
          </a:p>
          <a:p>
            <a:r>
              <a:rPr lang="vi-VN" dirty="0" smtClean="0"/>
              <a:t>Dung lượng lớn</a:t>
            </a:r>
          </a:p>
          <a:p>
            <a:r>
              <a:rPr lang="vi-VN" dirty="0" smtClean="0"/>
              <a:t>Tốc độ chậm hơn</a:t>
            </a:r>
          </a:p>
          <a:p>
            <a:r>
              <a:rPr lang="vi-VN" dirty="0" smtClean="0"/>
              <a:t>Rẻ tiền hơn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DRAM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Enhanced DRAM</a:t>
            </a:r>
          </a:p>
          <a:p>
            <a:r>
              <a:rPr lang="en-US" dirty="0" smtClean="0"/>
              <a:t>Cache DRAM</a:t>
            </a:r>
          </a:p>
          <a:p>
            <a:r>
              <a:rPr lang="en-US" dirty="0" smtClean="0"/>
              <a:t>Synchronous DRAM (SDRAM):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được đồng bộ bởi xung clock</a:t>
            </a:r>
          </a:p>
          <a:p>
            <a:r>
              <a:rPr lang="en-US" dirty="0" smtClean="0"/>
              <a:t>DDR-SDRAM (Double Data Rate SDRAM)</a:t>
            </a:r>
          </a:p>
          <a:p>
            <a:r>
              <a:rPr lang="en-US" dirty="0" err="1" smtClean="0"/>
              <a:t>Rambus</a:t>
            </a:r>
            <a:r>
              <a:rPr lang="en-US" dirty="0" smtClean="0"/>
              <a:t> DRAM (RDRAM)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chip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Sơ đồ cơ bản của chip nhớ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743200"/>
            <a:ext cx="3352800" cy="353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chip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09196"/>
            <a:ext cx="8077200" cy="439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4.1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sz="2800" dirty="0" smtClean="0"/>
              <a:t>1. Các đặc trưng của hệ thống nhớ</a:t>
            </a:r>
          </a:p>
          <a:p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endParaRPr lang="en-US" sz="2800" dirty="0" smtClean="0"/>
          </a:p>
          <a:p>
            <a:pPr lvl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CPU:</a:t>
            </a:r>
          </a:p>
          <a:p>
            <a:pPr lvl="2"/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endParaRPr lang="en-US" sz="2000" dirty="0" smtClean="0"/>
          </a:p>
          <a:p>
            <a:pPr lvl="1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endParaRPr lang="en-US" sz="2000" dirty="0" smtClean="0"/>
          </a:p>
          <a:p>
            <a:pPr lvl="2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cache</a:t>
            </a:r>
          </a:p>
          <a:p>
            <a:pPr lvl="1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: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US" sz="2400" dirty="0" smtClean="0"/>
          </a:p>
          <a:p>
            <a:pPr lvl="2"/>
            <a:r>
              <a:rPr lang="vi-VN" sz="2000" dirty="0" smtClean="0"/>
              <a:t>Dung lượng</a:t>
            </a:r>
          </a:p>
          <a:p>
            <a:pPr lvl="2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(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bit)</a:t>
            </a:r>
          </a:p>
          <a:p>
            <a:pPr lvl="2"/>
            <a:r>
              <a:rPr lang="vi-VN" sz="2000" dirty="0" smtClean="0"/>
              <a:t>Số lượng từ nhớ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791200" cy="447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640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7696200" cy="452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4876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2680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Chip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7010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chip </a:t>
            </a:r>
            <a:r>
              <a:rPr lang="en-US" dirty="0" err="1" smtClean="0"/>
              <a:t>nhớ</a:t>
            </a:r>
            <a:r>
              <a:rPr lang="en-US" dirty="0" smtClean="0"/>
              <a:t> 16 Mb DRAM (4M x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84" y="1752600"/>
            <a:ext cx="832721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IBM 64Mb SDRAM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716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Thiết kế mô-đun nhớ bán dẫn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Dung lượng chip nhớ 2</a:t>
            </a:r>
            <a:r>
              <a:rPr lang="en-US" baseline="30000" dirty="0" smtClean="0"/>
              <a:t>n </a:t>
            </a:r>
            <a:r>
              <a:rPr lang="en-US" dirty="0" smtClean="0"/>
              <a:t>x </a:t>
            </a:r>
            <a:r>
              <a:rPr lang="vi-VN" dirty="0" smtClean="0"/>
              <a:t>m bit</a:t>
            </a:r>
          </a:p>
          <a:p>
            <a:r>
              <a:rPr lang="vi-VN" dirty="0" smtClean="0"/>
              <a:t>Cần thiết kế để tăng dung lượng:</a:t>
            </a:r>
          </a:p>
          <a:p>
            <a:pPr lvl="1"/>
            <a:r>
              <a:rPr lang="vi-VN" dirty="0" smtClean="0"/>
              <a:t>Thiết kế tăng độ dài từ nhớ</a:t>
            </a:r>
          </a:p>
          <a:p>
            <a:pPr lvl="1"/>
            <a:r>
              <a:rPr lang="vi-VN" dirty="0" smtClean="0"/>
              <a:t>Thiết kế tăng số lượng từ nhớ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Tăng độ dài từ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VD1:</a:t>
            </a:r>
          </a:p>
          <a:p>
            <a:r>
              <a:rPr lang="en-US" sz="2400" dirty="0" smtClean="0"/>
              <a:t>Cho 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SRAM 4K x 4 bit</a:t>
            </a:r>
          </a:p>
          <a:p>
            <a:r>
              <a:rPr lang="vi-VN" sz="2400" dirty="0" smtClean="0"/>
              <a:t>Thiết kế mô-đun nhớ 4K x 8 bit</a:t>
            </a:r>
          </a:p>
          <a:p>
            <a:pPr marL="0" indent="0">
              <a:buNone/>
            </a:pPr>
            <a:r>
              <a:rPr lang="en-US" sz="2400" smtClean="0"/>
              <a:t>		Giải</a:t>
            </a:r>
            <a:r>
              <a:rPr lang="en-US" sz="2400" dirty="0" smtClean="0"/>
              <a:t>:</a:t>
            </a:r>
          </a:p>
          <a:p>
            <a:r>
              <a:rPr lang="vi-VN" sz="2400" dirty="0" smtClean="0"/>
              <a:t>Dung lượng chip nhớ = 2</a:t>
            </a:r>
            <a:r>
              <a:rPr lang="vi-VN" sz="2400" baseline="30000" dirty="0" smtClean="0"/>
              <a:t>12</a:t>
            </a:r>
            <a:r>
              <a:rPr lang="vi-VN" sz="2400" dirty="0" smtClean="0"/>
              <a:t> x 4 bit</a:t>
            </a:r>
          </a:p>
          <a:p>
            <a:r>
              <a:rPr lang="en-US" sz="2400" dirty="0" smtClean="0"/>
              <a:t>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12 </a:t>
            </a:r>
            <a:r>
              <a:rPr lang="vi-VN" sz="2000" dirty="0" smtClean="0"/>
              <a:t>chân địa chỉ</a:t>
            </a:r>
          </a:p>
          <a:p>
            <a:pPr lvl="1"/>
            <a:r>
              <a:rPr lang="en-US" sz="2000" dirty="0" smtClean="0"/>
              <a:t>4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r>
              <a:rPr lang="vi-VN" sz="2400" dirty="0" smtClean="0"/>
              <a:t>mô-đun nhớ cần có:</a:t>
            </a:r>
          </a:p>
          <a:p>
            <a:pPr lvl="1"/>
            <a:r>
              <a:rPr lang="en-US" sz="2000" dirty="0" smtClean="0"/>
              <a:t>12 </a:t>
            </a:r>
            <a:r>
              <a:rPr lang="vi-VN" sz="2000" dirty="0" smtClean="0"/>
              <a:t>chân địa chỉ</a:t>
            </a:r>
          </a:p>
          <a:p>
            <a:pPr lvl="1"/>
            <a:r>
              <a:rPr lang="en-US" sz="2000" dirty="0" smtClean="0"/>
              <a:t>8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đặc trưng của hệ thống nhớ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Đơn vị truyền</a:t>
            </a:r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vi-VN" dirty="0" smtClean="0"/>
              <a:t>Phương pháp truy nhập</a:t>
            </a:r>
          </a:p>
          <a:p>
            <a:pPr lvl="1"/>
            <a:r>
              <a:rPr lang="vi-VN" dirty="0" smtClean="0"/>
              <a:t>Truy nhập tuần tự (băng từ)</a:t>
            </a:r>
          </a:p>
          <a:p>
            <a:pPr lvl="1"/>
            <a:r>
              <a:rPr lang="vi-VN" dirty="0" smtClean="0"/>
              <a:t>Truy nhập trực tiếp (các loại đĩa)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(cache)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Ví dụ tăng độ dài từ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8077200" cy="439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Bài toán tăng độ dài từ nhớ tổng quát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pt-BR" dirty="0" smtClean="0"/>
              <a:t>Cho chip nhớ 2</a:t>
            </a:r>
            <a:r>
              <a:rPr lang="pt-BR" baseline="30000" dirty="0" smtClean="0"/>
              <a:t>n</a:t>
            </a:r>
            <a:r>
              <a:rPr lang="pt-BR" dirty="0" smtClean="0"/>
              <a:t> x mbit</a:t>
            </a:r>
          </a:p>
          <a:p>
            <a:r>
              <a:rPr lang="vi-VN" dirty="0" smtClean="0"/>
              <a:t>Thiết kế mô-đun nhớ 2</a:t>
            </a:r>
            <a:r>
              <a:rPr lang="vi-VN" baseline="30000" dirty="0" smtClean="0"/>
              <a:t>n</a:t>
            </a:r>
            <a:r>
              <a:rPr lang="vi-VN" dirty="0" smtClean="0"/>
              <a:t> x (k.m) bit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k chip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Tăng số lượng từ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VD2:</a:t>
            </a:r>
          </a:p>
          <a:p>
            <a:r>
              <a:rPr lang="en-US" sz="2400" dirty="0" smtClean="0"/>
              <a:t>Cho 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SRAM 4K x 8 bit</a:t>
            </a:r>
          </a:p>
          <a:p>
            <a:r>
              <a:rPr lang="vi-VN" sz="2400" dirty="0" smtClean="0"/>
              <a:t>Thiết kế mô-đun nhớ </a:t>
            </a:r>
            <a:r>
              <a:rPr lang="en-US" sz="2400" dirty="0" smtClean="0"/>
              <a:t>8</a:t>
            </a:r>
            <a:r>
              <a:rPr lang="vi-VN" sz="2400" dirty="0" smtClean="0"/>
              <a:t>K x 8 bit</a:t>
            </a:r>
          </a:p>
          <a:p>
            <a:pPr marL="0" indent="0">
              <a:buNone/>
            </a:pPr>
            <a:r>
              <a:rPr lang="en-US" sz="2400" smtClean="0"/>
              <a:t>		Giải</a:t>
            </a:r>
            <a:r>
              <a:rPr lang="en-US" sz="2400" dirty="0" smtClean="0"/>
              <a:t>:</a:t>
            </a:r>
          </a:p>
          <a:p>
            <a:r>
              <a:rPr lang="vi-VN" sz="2400" dirty="0" smtClean="0"/>
              <a:t>Dung lượng chip nhớ = 2</a:t>
            </a:r>
            <a:r>
              <a:rPr lang="vi-VN" sz="2400" baseline="30000" dirty="0" smtClean="0"/>
              <a:t>12</a:t>
            </a:r>
            <a:r>
              <a:rPr lang="vi-VN" sz="2400" dirty="0" smtClean="0"/>
              <a:t> x </a:t>
            </a:r>
            <a:r>
              <a:rPr lang="en-US" sz="2400" dirty="0" smtClean="0"/>
              <a:t>8</a:t>
            </a:r>
            <a:r>
              <a:rPr lang="vi-VN" sz="2400" dirty="0" smtClean="0"/>
              <a:t> bit</a:t>
            </a:r>
          </a:p>
          <a:p>
            <a:r>
              <a:rPr lang="en-US" sz="2400" dirty="0" smtClean="0"/>
              <a:t>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12 </a:t>
            </a:r>
            <a:r>
              <a:rPr lang="vi-VN" sz="2000" dirty="0" smtClean="0"/>
              <a:t>chân địa chỉ</a:t>
            </a:r>
          </a:p>
          <a:p>
            <a:pPr lvl="1"/>
            <a:r>
              <a:rPr lang="en-US" sz="2000" dirty="0" smtClean="0"/>
              <a:t>8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r>
              <a:rPr lang="en-US" sz="2400" dirty="0" smtClean="0"/>
              <a:t>Dung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vi-VN" sz="2400" dirty="0" smtClean="0"/>
              <a:t>mô-đun nhớ 2</a:t>
            </a:r>
            <a:r>
              <a:rPr lang="vi-VN" sz="2400" baseline="30000" dirty="0" smtClean="0"/>
              <a:t>1</a:t>
            </a:r>
            <a:r>
              <a:rPr lang="en-US" sz="2400" baseline="30000" dirty="0" smtClean="0"/>
              <a:t>3</a:t>
            </a:r>
            <a:r>
              <a:rPr lang="vi-VN" sz="2400" dirty="0" smtClean="0"/>
              <a:t> x </a:t>
            </a:r>
            <a:r>
              <a:rPr lang="en-US" sz="2400" dirty="0" smtClean="0"/>
              <a:t>8</a:t>
            </a:r>
            <a:r>
              <a:rPr lang="vi-VN" sz="2400" dirty="0" smtClean="0"/>
              <a:t> </a:t>
            </a:r>
          </a:p>
          <a:p>
            <a:pPr lvl="1"/>
            <a:r>
              <a:rPr lang="en-US" sz="2000" dirty="0" smtClean="0"/>
              <a:t>13 </a:t>
            </a:r>
            <a:r>
              <a:rPr lang="vi-VN" sz="2000" dirty="0" smtClean="0"/>
              <a:t>chân địa chỉ</a:t>
            </a:r>
          </a:p>
          <a:p>
            <a:pPr lvl="1"/>
            <a:r>
              <a:rPr lang="en-US" sz="2000" dirty="0" smtClean="0"/>
              <a:t>8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Tăng số lượng từ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7086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2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772400" cy="389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sz="2800" dirty="0" smtClean="0"/>
              <a:t>1. Tăng số lượng từ gấp 4 lần:</a:t>
            </a:r>
          </a:p>
          <a:p>
            <a:pPr lvl="1"/>
            <a:r>
              <a:rPr lang="en-US" sz="2400" dirty="0" smtClean="0"/>
              <a:t>Cho 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SRAM 4K x 8 bit</a:t>
            </a:r>
          </a:p>
          <a:p>
            <a:pPr lvl="1"/>
            <a:r>
              <a:rPr lang="vi-VN" sz="2400" dirty="0" smtClean="0"/>
              <a:t>Thiết kế mô-đun nhớ 16K x 8 bit</a:t>
            </a:r>
          </a:p>
          <a:p>
            <a:pPr>
              <a:buNone/>
            </a:pPr>
            <a:r>
              <a:rPr lang="vi-VN" sz="2800" dirty="0" smtClean="0"/>
              <a:t>2. Tăng số lượng từ gấp 8 lần:</a:t>
            </a:r>
          </a:p>
          <a:p>
            <a:pPr lvl="1"/>
            <a:r>
              <a:rPr lang="en-US" sz="2400" dirty="0" smtClean="0"/>
              <a:t>Cho 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SRAM 4K x 8 bit</a:t>
            </a:r>
          </a:p>
          <a:p>
            <a:pPr lvl="1"/>
            <a:r>
              <a:rPr lang="vi-VN" sz="2400" dirty="0" smtClean="0"/>
              <a:t>Thiết kế mô-đun nhớ 32K x 8 bit</a:t>
            </a:r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Cho chip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SRAM 4K x 4 bit</a:t>
            </a:r>
          </a:p>
          <a:p>
            <a:pPr lvl="1"/>
            <a:r>
              <a:rPr lang="vi-VN" sz="2400" dirty="0" smtClean="0"/>
              <a:t>Thiết kế mô-đun nhớ 8K x 8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4.3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sz="2800" dirty="0" smtClean="0"/>
              <a:t>1. Các đặc trưng cơ bản</a:t>
            </a:r>
          </a:p>
          <a:p>
            <a:pPr lvl="1"/>
            <a:r>
              <a:rPr lang="vi-VN" sz="2400" dirty="0" smtClean="0"/>
              <a:t>Chứa các chương trình đang thực hiện và các</a:t>
            </a:r>
            <a:r>
              <a:rPr lang="en-US" sz="2400" dirty="0" smtClean="0"/>
              <a:t> </a:t>
            </a:r>
            <a:r>
              <a:rPr lang="vi-VN" sz="2400" dirty="0" smtClean="0"/>
              <a:t>dữ liệu đang được sử dụng</a:t>
            </a:r>
          </a:p>
          <a:p>
            <a:pPr lvl="1"/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lvl="1"/>
            <a:r>
              <a:rPr lang="vi-VN" sz="2400" dirty="0" smtClean="0"/>
              <a:t>Bao gồm các ngăn nhớ được đánh địa chỉ 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CPU</a:t>
            </a:r>
          </a:p>
          <a:p>
            <a:pPr lvl="1"/>
            <a:r>
              <a:rPr lang="vi-VN" sz="2400" dirty="0" smtClean="0"/>
              <a:t>Dung lượng của bộ nhớ chính nhỏ hơn không</a:t>
            </a:r>
            <a:r>
              <a:rPr lang="en-US" sz="2400" dirty="0" smtClean="0"/>
              <a:t> </a:t>
            </a:r>
            <a:r>
              <a:rPr lang="vi-VN" sz="2400" dirty="0" smtClean="0"/>
              <a:t>gian địa chỉ bộ nhớ mà CPU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vi-VN" sz="2400" dirty="0" smtClean="0"/>
              <a:t>quản lý.</a:t>
            </a:r>
          </a:p>
          <a:p>
            <a:pPr lvl="1"/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chiếu</a:t>
            </a:r>
            <a:r>
              <a:rPr lang="en-US" sz="2400" dirty="0" smtClean="0"/>
              <a:t> logic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tuỳ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vi-VN" sz="2400" dirty="0" smtClean="0"/>
              <a:t>hệ điều hành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Tổ chức bộ nhớ đan xen (interleaved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Độ rộng của bus dữ liệu để trao đổi với</a:t>
            </a:r>
            <a:r>
              <a:rPr lang="en-US" dirty="0" smtClean="0"/>
              <a:t> </a:t>
            </a:r>
            <a:r>
              <a:rPr lang="sv-SE" dirty="0" smtClean="0"/>
              <a:t>bộ nhớ: m = 8, 16, 32, 64,128 ... Bit</a:t>
            </a:r>
          </a:p>
          <a:p>
            <a:r>
              <a:rPr lang="vi-VN" dirty="0" smtClean="0"/>
              <a:t>Các ngăn nhớ được tổ chức theo byte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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m=8bit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một băng nhớ tuyến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752600"/>
            <a:ext cx="29241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m=16bit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vi-VN" dirty="0" smtClean="0"/>
              <a:t>hai băng nhớ đan 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2000" y="1489733"/>
            <a:ext cx="7391400" cy="5215867"/>
            <a:chOff x="762000" y="1489733"/>
            <a:chExt cx="7391400" cy="5215867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200" y="1489733"/>
              <a:ext cx="7315200" cy="521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762000" y="6553200"/>
              <a:ext cx="8382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đặc trưng của hệ thống nhớ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Hiệu năng (performance)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vi-VN" dirty="0" smtClean="0"/>
              <a:t>Tốc độ truyền</a:t>
            </a:r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m=32bit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vi-VN" dirty="0" smtClean="0"/>
              <a:t>bốn băng nhớ đan 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m=64bit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tám băng nhớ đan 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8153400" cy="465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</a:t>
            </a:r>
            <a:r>
              <a:rPr lang="vi-VN" smtClean="0"/>
              <a:t>4</a:t>
            </a:r>
            <a:r>
              <a:rPr lang="vi-VN" dirty="0" smtClean="0"/>
              <a:t>. Bộ nhớ đệm nhanh (cache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cache</a:t>
            </a:r>
          </a:p>
          <a:p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cục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hoá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vi-VN" sz="2800" dirty="0" smtClean="0"/>
              <a:t>nhớ: Trong một khoảng thời gian đủ nhỏ</a:t>
            </a:r>
            <a:r>
              <a:rPr lang="en-US" sz="2800" dirty="0" smtClean="0"/>
              <a:t> </a:t>
            </a:r>
            <a:r>
              <a:rPr lang="vi-VN" sz="2800" dirty="0" smtClean="0"/>
              <a:t>CPU thường chỉ tham chiếu các 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cục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endParaRPr lang="en-US" sz="2800" dirty="0" smtClean="0"/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lvl="1"/>
            <a:r>
              <a:rPr lang="vi-VN" sz="2400" dirty="0" smtClean="0"/>
              <a:t>Cấu trúc chương trình tuần tự</a:t>
            </a:r>
          </a:p>
          <a:p>
            <a:pPr lvl="1"/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endParaRPr lang="en-US" sz="2400" dirty="0" smtClean="0"/>
          </a:p>
          <a:p>
            <a:pPr lvl="1"/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Cache có tốc độ nhanh hơn bộ nhớ chính</a:t>
            </a:r>
          </a:p>
          <a:p>
            <a:r>
              <a:rPr lang="vi-VN" sz="2800" dirty="0" smtClean="0"/>
              <a:t>Cache được đặt giữa CPU và bộ nhớ chính</a:t>
            </a:r>
            <a:r>
              <a:rPr lang="en-US" sz="2800" dirty="0" smtClean="0"/>
              <a:t> </a:t>
            </a:r>
            <a:r>
              <a:rPr lang="vi-VN" sz="2800" dirty="0" smtClean="0"/>
              <a:t>nhằm tăng tốc độ CPU truy cập bộ nhớ</a:t>
            </a:r>
          </a:p>
          <a:p>
            <a:r>
              <a:rPr lang="vi-VN" sz="2800" dirty="0" smtClean="0"/>
              <a:t>Cache có thể được đặt trên chip CPU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962400"/>
            <a:ext cx="5715000" cy="268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CPU yêu cầu nội dung của ngăn nhớ</a:t>
            </a:r>
          </a:p>
          <a:p>
            <a:r>
              <a:rPr lang="en-US" dirty="0" smtClean="0"/>
              <a:t>CPU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cache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CPU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cache(</a:t>
            </a:r>
            <a:r>
              <a:rPr lang="en-US" dirty="0" err="1" smtClean="0"/>
              <a:t>nhanh</a:t>
            </a:r>
            <a:r>
              <a:rPr lang="en-US" dirty="0" smtClean="0"/>
              <a:t>)</a:t>
            </a:r>
          </a:p>
          <a:p>
            <a:r>
              <a:rPr lang="vi-VN" dirty="0" smtClean="0"/>
              <a:t>Nếu không có, đọc Block nhớ chứa 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cache</a:t>
            </a:r>
          </a:p>
          <a:p>
            <a:r>
              <a:rPr lang="vi-VN" dirty="0" smtClean="0"/>
              <a:t>Tiếp đó chuyển dữ liệu từ cache vào</a:t>
            </a:r>
            <a:r>
              <a:rPr lang="en-US" dirty="0" smtClean="0"/>
              <a:t> CPU</a:t>
            </a:r>
            <a:endParaRPr lang="en-US" sz="3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 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 r="3704"/>
          <a:stretch>
            <a:fillRect/>
          </a:stretch>
        </p:blipFill>
        <p:spPr bwMode="auto">
          <a:xfrm>
            <a:off x="2971800" y="1371600"/>
            <a:ext cx="5943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3668520"/>
            <a:ext cx="2590800" cy="258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 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3291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 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Một số Block của bộ nhớ chính 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Line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cache.</a:t>
            </a:r>
          </a:p>
          <a:p>
            <a:r>
              <a:rPr lang="en-US" sz="2800" dirty="0" err="1" smtClean="0"/>
              <a:t>Nội</a:t>
            </a:r>
            <a:r>
              <a:rPr lang="en-US" sz="2800" dirty="0" smtClean="0"/>
              <a:t> dung Tag (</a:t>
            </a:r>
            <a:r>
              <a:rPr lang="en-US" sz="2800" dirty="0" err="1" smtClean="0"/>
              <a:t>thẻ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)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Block </a:t>
            </a:r>
            <a:r>
              <a:rPr lang="vi-VN" sz="2800" dirty="0" smtClean="0"/>
              <a:t>nào của bộ nhớ chính hiện đang được</a:t>
            </a:r>
            <a:r>
              <a:rPr lang="en-US" sz="2800" dirty="0" smtClean="0"/>
              <a:t> </a:t>
            </a:r>
            <a:r>
              <a:rPr lang="vi-VN" sz="2800" dirty="0" smtClean="0"/>
              <a:t>chứa ở Line đó.</a:t>
            </a:r>
          </a:p>
          <a:p>
            <a:r>
              <a:rPr lang="vi-VN" sz="2800" dirty="0" smtClean="0"/>
              <a:t>Khi CPU truy nhập (đọc/ghi) một từ nhớ,</a:t>
            </a:r>
            <a:r>
              <a:rPr lang="en-US" sz="2800" dirty="0" smtClean="0"/>
              <a:t> </a:t>
            </a:r>
            <a:r>
              <a:rPr lang="vi-VN" sz="2800" dirty="0" smtClean="0"/>
              <a:t>có hai khả năng xảy ra:</a:t>
            </a:r>
          </a:p>
          <a:p>
            <a:pPr lvl="1"/>
            <a:r>
              <a:rPr lang="vi-VN" sz="2400" dirty="0" smtClean="0"/>
              <a:t>Từ nhớ đó có trong cache (cache hit)</a:t>
            </a:r>
          </a:p>
          <a:p>
            <a:pPr lvl="1"/>
            <a:r>
              <a:rPr lang="vi-VN" sz="2400" dirty="0" smtClean="0"/>
              <a:t>Từ nhớ đó không có trong cache (cache</a:t>
            </a:r>
            <a:r>
              <a:rPr lang="en-US" sz="2400" dirty="0" smtClean="0"/>
              <a:t> miss).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Các phương pháp ánh xạ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sz="2800" dirty="0" smtClean="0"/>
              <a:t>(Chính là các phương pháp tổ chức 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cache)</a:t>
            </a:r>
          </a:p>
          <a:p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(Direct mapping)</a:t>
            </a:r>
          </a:p>
          <a:p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(Fully associative mapping)</a:t>
            </a:r>
          </a:p>
          <a:p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(Set associative mapping)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924800" cy="467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đặc trưng của hệ thống nhớ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đặc tính vật lý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/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(volatile / nonvolatile)</a:t>
            </a:r>
          </a:p>
          <a:p>
            <a:pPr lvl="1"/>
            <a:r>
              <a:rPr lang="vi-VN" dirty="0" smtClean="0"/>
              <a:t>Xoá được / không xoá được</a:t>
            </a:r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 l="1511"/>
          <a:stretch>
            <a:fillRect/>
          </a:stretch>
        </p:blipFill>
        <p:spPr bwMode="auto">
          <a:xfrm>
            <a:off x="469620" y="1676400"/>
            <a:ext cx="844578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ánh xạ trực tiếp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i="1" dirty="0" smtClean="0"/>
              <a:t>Block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nạp</a:t>
            </a:r>
            <a:r>
              <a:rPr lang="en-US" i="1" dirty="0" smtClean="0"/>
              <a:t> </a:t>
            </a:r>
            <a:r>
              <a:rPr lang="en-US" i="1" dirty="0" err="1" smtClean="0"/>
              <a:t>vào</a:t>
            </a:r>
            <a:r>
              <a:rPr lang="en-US" i="1" dirty="0" smtClean="0"/>
              <a:t> </a:t>
            </a:r>
            <a:r>
              <a:rPr lang="en-US" i="1" dirty="0" err="1" smtClean="0"/>
              <a:t>bất</a:t>
            </a:r>
            <a:r>
              <a:rPr lang="en-US" i="1" dirty="0" smtClean="0"/>
              <a:t> </a:t>
            </a:r>
            <a:r>
              <a:rPr lang="en-US" i="1" dirty="0" err="1" smtClean="0"/>
              <a:t>kỳ</a:t>
            </a:r>
            <a:r>
              <a:rPr lang="en-US" i="1" dirty="0" smtClean="0"/>
              <a:t> Line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cache.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vi-VN" dirty="0" smtClean="0"/>
              <a:t>trường:</a:t>
            </a:r>
          </a:p>
          <a:p>
            <a:pPr lvl="1"/>
            <a:r>
              <a:rPr lang="vi-VN" dirty="0" smtClean="0"/>
              <a:t>Trường Word giống như trường hợp ở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pPr lvl="1"/>
            <a:r>
              <a:rPr lang="vi-VN" dirty="0" smtClean="0"/>
              <a:t>Trường Tag dùng để xác định Block 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</a:p>
          <a:p>
            <a:r>
              <a:rPr lang="vi-VN" dirty="0" smtClean="0"/>
              <a:t>Tag xác định Block đang nằm ở Line đó</a:t>
            </a:r>
            <a:endParaRPr lang="en-US" sz="3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ánh xạ liên kết toàn phần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So sánh đồng thời với tất cả các Tag </a:t>
            </a:r>
            <a:r>
              <a:rPr lang="en-US" dirty="0" smtClean="0">
                <a:sym typeface="Symbol"/>
              </a:rPr>
              <a:t>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cache hit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8077200" cy="462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32379"/>
            <a:ext cx="7924800" cy="48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ánh xạ liên kết tập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 r="6068"/>
          <a:stretch>
            <a:fillRect/>
          </a:stretch>
        </p:blipFill>
        <p:spPr bwMode="auto">
          <a:xfrm>
            <a:off x="533400" y="1981200"/>
            <a:ext cx="825730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Ví dụ về ánh xạ địa chỉ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Không gian địa chỉ bộ nhớ chính = 4GB</a:t>
            </a:r>
          </a:p>
          <a:p>
            <a:r>
              <a:rPr lang="vi-VN" dirty="0" smtClean="0"/>
              <a:t>Dung lượng bộ nhớ cache là 256KB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Line (Block) = 32byte.</a:t>
            </a:r>
          </a:p>
          <a:p>
            <a:r>
              <a:rPr lang="vi-VN" dirty="0" smtClean="0"/>
              <a:t>Xác định số bit của các trường địa chỉ</a:t>
            </a:r>
            <a:r>
              <a:rPr lang="en-US" dirty="0" smtClean="0"/>
              <a:t> </a:t>
            </a:r>
            <a:r>
              <a:rPr lang="vi-VN" dirty="0" smtClean="0"/>
              <a:t>cho ba trường hợp tổ chức:</a:t>
            </a:r>
          </a:p>
          <a:p>
            <a:pPr lvl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/>
            <a:r>
              <a:rPr lang="vi-VN" dirty="0" smtClean="0"/>
              <a:t>Ánh xạ liên kết tập hợp 4 đường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8153400" cy="44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7162800" cy="439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1453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Với ánh xạ liên kết tập hợp 4 đường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(1):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endParaRPr lang="en-US" sz="2800" dirty="0" smtClean="0"/>
          </a:p>
          <a:p>
            <a:r>
              <a:rPr lang="en-US" sz="2800" dirty="0" err="1" smtClean="0"/>
              <a:t>Mỗi</a:t>
            </a:r>
            <a:r>
              <a:rPr lang="en-US" sz="2800" dirty="0" smtClean="0"/>
              <a:t> Block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Line </a:t>
            </a:r>
            <a:r>
              <a:rPr lang="en-US" sz="2800" dirty="0" err="1" smtClean="0"/>
              <a:t>xác</a:t>
            </a:r>
            <a:r>
              <a:rPr lang="en-US" sz="2800" dirty="0" smtClean="0"/>
              <a:t> đ</a:t>
            </a:r>
            <a:r>
              <a:rPr lang="vi-VN" sz="2800" dirty="0" smtClean="0"/>
              <a:t>ịnh</a:t>
            </a:r>
          </a:p>
          <a:p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Block ở Line </a:t>
            </a:r>
            <a:r>
              <a:rPr lang="en-US" sz="2800" dirty="0" err="1" smtClean="0"/>
              <a:t>đó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(2):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400" dirty="0" smtClean="0"/>
              <a:t>Được thực hiện bằng phần cứng (nhanh)</a:t>
            </a:r>
          </a:p>
          <a:p>
            <a:r>
              <a:rPr lang="en-US" sz="2400" dirty="0" smtClean="0"/>
              <a:t>Random: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endParaRPr lang="en-US" sz="2400" dirty="0" smtClean="0"/>
          </a:p>
          <a:p>
            <a:r>
              <a:rPr lang="en-US" sz="2400" dirty="0" smtClean="0"/>
              <a:t>FIFO (First In First Out):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i="1" dirty="0" smtClean="0"/>
              <a:t>Block </a:t>
            </a:r>
            <a:r>
              <a:rPr lang="en-US" sz="2400" i="1" dirty="0" err="1" smtClean="0"/>
              <a:t>nào</a:t>
            </a:r>
            <a:r>
              <a:rPr lang="en-US" sz="2400" i="1" dirty="0" smtClean="0"/>
              <a:t> </a:t>
            </a:r>
            <a:r>
              <a:rPr lang="vi-VN" sz="2400" dirty="0" smtClean="0"/>
              <a:t>nằm lâu nhất ở trong </a:t>
            </a:r>
            <a:r>
              <a:rPr lang="vi-VN" sz="2400" i="1" dirty="0" smtClean="0"/>
              <a:t>Set đó</a:t>
            </a:r>
          </a:p>
          <a:p>
            <a:r>
              <a:rPr lang="en-US" sz="2400" dirty="0" smtClean="0"/>
              <a:t>LFU (Least Frequently Used):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i="1" dirty="0" smtClean="0"/>
              <a:t>Block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i="1" dirty="0" smtClean="0"/>
              <a:t>Set </a:t>
            </a:r>
            <a:r>
              <a:rPr lang="en-US" sz="2400" i="1" dirty="0" err="1" smtClean="0"/>
              <a:t>có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lần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truy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nhập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ít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nhất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r>
              <a:rPr lang="en-US" sz="2400" dirty="0" smtClean="0"/>
              <a:t>LRU (Least Recently Used):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Block ở </a:t>
            </a:r>
            <a:r>
              <a:rPr lang="vi-VN" sz="2400" dirty="0" smtClean="0"/>
              <a:t>trong </a:t>
            </a:r>
            <a:r>
              <a:rPr lang="vi-VN" sz="2400" i="1" dirty="0" smtClean="0"/>
              <a:t>Set tương ứng có thời gian lâu nhất không</a:t>
            </a:r>
            <a:r>
              <a:rPr lang="en-US" sz="2400" i="1" dirty="0" smtClean="0"/>
              <a:t> </a:t>
            </a:r>
            <a:r>
              <a:rPr lang="vi-VN" sz="2400" dirty="0" smtClean="0"/>
              <a:t>được tham chiếu tới.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4. Phương pháp ghi dữ liệu khi cache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qua (Write-through):</a:t>
            </a:r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cache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vi-VN" dirty="0" smtClean="0"/>
              <a:t>tốc độ chậm</a:t>
            </a: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(Write-back):</a:t>
            </a:r>
          </a:p>
          <a:p>
            <a:pPr lvl="1"/>
            <a:r>
              <a:rPr lang="it-IT" dirty="0" smtClean="0"/>
              <a:t>chỉ ghi ra cache</a:t>
            </a:r>
          </a:p>
          <a:p>
            <a:pPr lvl="1"/>
            <a:r>
              <a:rPr lang="vi-VN" dirty="0" smtClean="0"/>
              <a:t>tốc độ nhanh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Block </a:t>
            </a:r>
            <a:r>
              <a:rPr lang="en-US" dirty="0" err="1" smtClean="0"/>
              <a:t>trong</a:t>
            </a:r>
            <a:r>
              <a:rPr lang="en-US" dirty="0" smtClean="0"/>
              <a:t> cache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Block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5. Cache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it-IT" sz="2000" dirty="0" smtClean="0"/>
              <a:t>80486: 8KB cache L1 trên chip</a:t>
            </a:r>
          </a:p>
          <a:p>
            <a:r>
              <a:rPr lang="en-US" sz="2000" dirty="0" smtClean="0"/>
              <a:t>Pentium: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cache L1 </a:t>
            </a:r>
            <a:r>
              <a:rPr lang="en-US" sz="2000" dirty="0" err="1" smtClean="0"/>
              <a:t>trên</a:t>
            </a:r>
            <a:r>
              <a:rPr lang="en-US" sz="2000" dirty="0" smtClean="0"/>
              <a:t> chip</a:t>
            </a:r>
          </a:p>
          <a:p>
            <a:pPr lvl="1"/>
            <a:r>
              <a:rPr lang="en-US" sz="1800" dirty="0" smtClean="0"/>
              <a:t>Cache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= 8KB</a:t>
            </a:r>
          </a:p>
          <a:p>
            <a:pPr lvl="1"/>
            <a:r>
              <a:rPr lang="en-US" sz="1800" dirty="0" smtClean="0"/>
              <a:t>Cache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= 8KB</a:t>
            </a:r>
          </a:p>
          <a:p>
            <a:r>
              <a:rPr lang="en-US" sz="2000" dirty="0" smtClean="0"/>
              <a:t>Pentium 4 (2000):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cache L1 </a:t>
            </a:r>
            <a:r>
              <a:rPr lang="en-US" sz="2000" dirty="0" err="1" smtClean="0"/>
              <a:t>và</a:t>
            </a:r>
            <a:r>
              <a:rPr lang="en-US" sz="2000" dirty="0" smtClean="0"/>
              <a:t> L2 </a:t>
            </a:r>
            <a:r>
              <a:rPr lang="en-US" sz="2000" dirty="0" err="1" smtClean="0"/>
              <a:t>trên</a:t>
            </a:r>
            <a:r>
              <a:rPr lang="en-US" sz="2000" dirty="0" smtClean="0"/>
              <a:t> chip</a:t>
            </a:r>
          </a:p>
          <a:p>
            <a:pPr lvl="1"/>
            <a:r>
              <a:rPr lang="en-US" sz="1800" dirty="0" smtClean="0"/>
              <a:t>Cache L1:</a:t>
            </a:r>
          </a:p>
          <a:p>
            <a:pPr lvl="2"/>
            <a:r>
              <a:rPr lang="en-US" sz="1600" dirty="0" err="1" smtClean="0"/>
              <a:t>mỗi</a:t>
            </a:r>
            <a:r>
              <a:rPr lang="en-US" sz="1600" dirty="0" smtClean="0"/>
              <a:t> cache 8KB</a:t>
            </a:r>
          </a:p>
          <a:p>
            <a:pPr lvl="2"/>
            <a:r>
              <a:rPr lang="en-US" sz="1600" dirty="0" err="1" smtClean="0"/>
              <a:t>Kích</a:t>
            </a:r>
            <a:r>
              <a:rPr lang="en-US" sz="1600" dirty="0" smtClean="0"/>
              <a:t> </a:t>
            </a:r>
            <a:r>
              <a:rPr lang="en-US" sz="1600" dirty="0" err="1" smtClean="0"/>
              <a:t>thước</a:t>
            </a:r>
            <a:r>
              <a:rPr lang="en-US" sz="1600" dirty="0" smtClean="0"/>
              <a:t> Line = 64 byte</a:t>
            </a:r>
          </a:p>
          <a:p>
            <a:pPr lvl="2"/>
            <a:r>
              <a:rPr lang="vi-VN" sz="1600" dirty="0" smtClean="0"/>
              <a:t>ánh xạ liên kết tập hợp 4 đường</a:t>
            </a:r>
          </a:p>
          <a:p>
            <a:pPr lvl="1"/>
            <a:r>
              <a:rPr lang="en-US" sz="1800" dirty="0" smtClean="0"/>
              <a:t>cache L2</a:t>
            </a:r>
          </a:p>
          <a:p>
            <a:pPr lvl="2"/>
            <a:r>
              <a:rPr lang="en-US" sz="1600" dirty="0" smtClean="0"/>
              <a:t>256KB</a:t>
            </a:r>
          </a:p>
          <a:p>
            <a:pPr lvl="2"/>
            <a:r>
              <a:rPr lang="en-US" sz="1600" dirty="0" err="1" smtClean="0"/>
              <a:t>Kích</a:t>
            </a:r>
            <a:r>
              <a:rPr lang="en-US" sz="1600" dirty="0" smtClean="0"/>
              <a:t> </a:t>
            </a:r>
            <a:r>
              <a:rPr lang="en-US" sz="1600" dirty="0" err="1" smtClean="0"/>
              <a:t>thước</a:t>
            </a:r>
            <a:r>
              <a:rPr lang="en-US" sz="1600" dirty="0" smtClean="0"/>
              <a:t> Line = 128 byte</a:t>
            </a:r>
          </a:p>
          <a:p>
            <a:pPr lvl="2"/>
            <a:r>
              <a:rPr lang="vi-VN" sz="1600" dirty="0" smtClean="0"/>
              <a:t>ánh xạ liên kết tập hợp 8 đường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Pentium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68834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PowerPC G4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Power 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610600" cy="409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4.5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vi-VN" dirty="0" smtClean="0"/>
              <a:t>Băng từ</a:t>
            </a:r>
          </a:p>
          <a:p>
            <a:pPr lvl="1"/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/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/>
            <a:r>
              <a:rPr lang="en-US" dirty="0" smtClean="0"/>
              <a:t>Flash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5486400" cy="445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400" dirty="0" smtClean="0"/>
              <a:t>Nguyên tắc chung: cần tạo ra và lưu trữ thêm</a:t>
            </a:r>
            <a:r>
              <a:rPr lang="en-US" sz="2400" dirty="0" smtClean="0"/>
              <a:t> </a:t>
            </a:r>
            <a:r>
              <a:rPr lang="vi-VN" sz="2400" dirty="0" smtClean="0"/>
              <a:t>thông tin dư thừa.</a:t>
            </a:r>
          </a:p>
          <a:p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: m bit</a:t>
            </a:r>
          </a:p>
          <a:p>
            <a:r>
              <a:rPr lang="vi-VN" sz="2400" dirty="0" smtClean="0"/>
              <a:t>Cần tạo ra và lưu trữ từ mã: k bit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vi-VN" sz="2400" dirty="0" smtClean="0">
                <a:sym typeface="Symbol"/>
              </a:rPr>
              <a:t></a:t>
            </a:r>
            <a:r>
              <a:rPr lang="vi-VN" sz="2400" dirty="0" smtClean="0"/>
              <a:t>Lưu trữ (m+k) bit</a:t>
            </a:r>
          </a:p>
          <a:p>
            <a:r>
              <a:rPr lang="vi-VN" sz="2400" dirty="0" smtClean="0"/>
              <a:t>Khi đọc ra có các khả năng sau:</a:t>
            </a:r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  <a:p>
            <a:pPr lvl="1"/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vi-VN" sz="2000" dirty="0" smtClean="0"/>
              <a:t>liệu thành đúng</a:t>
            </a:r>
          </a:p>
          <a:p>
            <a:pPr lvl="1"/>
            <a:r>
              <a:rPr lang="vi-VN" sz="2000" dirty="0" smtClean="0"/>
              <a:t>Phát hiện thấy lỗi nhưng không có khả năng hiệu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đặc tính đĩa từ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Đầu từ cố định hay đầu từ di động</a:t>
            </a:r>
          </a:p>
          <a:p>
            <a:r>
              <a:rPr lang="vi-VN" dirty="0" smtClean="0"/>
              <a:t>Đĩa cố định hay thay đổi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hay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r>
              <a:rPr lang="vi-VN" dirty="0" smtClean="0"/>
              <a:t>Một đĩa hay nhiều đĩa</a:t>
            </a:r>
          </a:p>
          <a:p>
            <a:r>
              <a:rPr lang="vi-VN" dirty="0" smtClean="0"/>
              <a:t>Cơ chế đầu từ</a:t>
            </a:r>
          </a:p>
          <a:p>
            <a:pPr lvl="1"/>
            <a:r>
              <a:rPr lang="vi-VN" dirty="0" smtClean="0"/>
              <a:t>Tiếp xúc (đĩa mềm)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Nhiều đĩa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990599"/>
            <a:ext cx="5257800" cy="547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Cylinders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914400"/>
            <a:ext cx="4495800" cy="555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8”, 5.25”, 3.5”</a:t>
            </a:r>
          </a:p>
          <a:p>
            <a:r>
              <a:rPr lang="vi-VN" dirty="0" smtClean="0"/>
              <a:t>Dung lượng nhỏ: chỉ tới 1.44Mbyte</a:t>
            </a:r>
          </a:p>
          <a:p>
            <a:r>
              <a:rPr lang="vi-VN" dirty="0" smtClean="0"/>
              <a:t>Tốc độ chậm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vi-VN" dirty="0" smtClean="0"/>
              <a:t>Tương lai có thể không dùng nữa 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Một hoặc nhiều đĩa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vi-VN" dirty="0" smtClean="0"/>
              <a:t>Dung lượng tăng lên rất nhanh</a:t>
            </a:r>
          </a:p>
          <a:p>
            <a:pPr lvl="1"/>
            <a:r>
              <a:rPr lang="en-US" dirty="0" smtClean="0"/>
              <a:t>1993: 200MB</a:t>
            </a:r>
          </a:p>
          <a:p>
            <a:pPr lvl="1"/>
            <a:r>
              <a:rPr lang="en-US" dirty="0" smtClean="0"/>
              <a:t>2004: 30GB, 40GB</a:t>
            </a:r>
          </a:p>
          <a:p>
            <a:pPr lvl="1"/>
            <a:r>
              <a:rPr lang="en-US" dirty="0" smtClean="0"/>
              <a:t>2013: 1TB, 2TB</a:t>
            </a:r>
          </a:p>
          <a:p>
            <a:r>
              <a:rPr lang="vi-VN" dirty="0" smtClean="0"/>
              <a:t>Tốc độ đọc/ghi nhanh</a:t>
            </a:r>
          </a:p>
          <a:p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Redundant Array of Inexpensive Disks</a:t>
            </a:r>
          </a:p>
          <a:p>
            <a:r>
              <a:rPr lang="en-US" dirty="0" smtClean="0"/>
              <a:t>Redundant Array of Independent Disks</a:t>
            </a:r>
          </a:p>
          <a:p>
            <a:r>
              <a:rPr lang="vi-VN" dirty="0" smtClean="0"/>
              <a:t>Hệ thống nhớ dung lượng lớn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Tập các đĩa cứng vật lý được OS coi như</a:t>
            </a:r>
            <a:r>
              <a:rPr lang="en-US" sz="2800" dirty="0" smtClean="0"/>
              <a:t> </a:t>
            </a:r>
            <a:r>
              <a:rPr lang="vi-VN" sz="2800" dirty="0" smtClean="0"/>
              <a:t>một ổ logic duy nhất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dung lượng lớn</a:t>
            </a:r>
          </a:p>
          <a:p>
            <a:r>
              <a:rPr lang="vi-VN" sz="2800" dirty="0" smtClean="0"/>
              <a:t>Dữ liệu được lưu trữ phân tán trên các ổ</a:t>
            </a:r>
            <a:r>
              <a:rPr lang="en-US" sz="2800" dirty="0" smtClean="0"/>
              <a:t> </a:t>
            </a:r>
            <a:r>
              <a:rPr lang="vi-VN" sz="2800" dirty="0" smtClean="0"/>
              <a:t>đĩa vật lý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truy cập song song (nhanh)</a:t>
            </a:r>
          </a:p>
          <a:p>
            <a:r>
              <a:rPr lang="vi-VN" sz="2800" dirty="0" smtClean="0"/>
              <a:t>Có thể sử dụng dung lượng dư thừa để</a:t>
            </a:r>
            <a:r>
              <a:rPr lang="en-US" sz="2800" dirty="0" smtClean="0"/>
              <a:t> </a:t>
            </a:r>
            <a:r>
              <a:rPr lang="vi-VN" sz="2800" dirty="0" smtClean="0"/>
              <a:t>lưu trữ các thông tin kiểm tra chẵn lẻ, cho</a:t>
            </a:r>
            <a:r>
              <a:rPr lang="en-US" sz="2800" dirty="0" smtClean="0"/>
              <a:t> </a:t>
            </a:r>
            <a:r>
              <a:rPr lang="vi-VN" sz="2800" dirty="0" smtClean="0"/>
              <a:t>phép khôi phục lại thông tin trong trường</a:t>
            </a:r>
            <a:r>
              <a:rPr lang="en-US" sz="2800" dirty="0" smtClean="0"/>
              <a:t> </a:t>
            </a:r>
            <a:r>
              <a:rPr lang="vi-VN" sz="2800" dirty="0" smtClean="0"/>
              <a:t>hợp đĩa bị hỏng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an toàn thông tin</a:t>
            </a:r>
          </a:p>
          <a:p>
            <a:r>
              <a:rPr lang="en-US" sz="2800" dirty="0" smtClean="0"/>
              <a:t>7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phổ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(RAID 0 – 6)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RAID 0, 1,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52600"/>
            <a:ext cx="6781800" cy="4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RAID 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7315200" cy="486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RAID 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162800" cy="480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phát hiện và hiệu chỉnh lỗi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RAID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0"/>
            <a:ext cx="7086600" cy="48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Dung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ổ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cứng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:</a:t>
            </a:r>
          </a:p>
          <a:p>
            <a:pPr lvl="0"/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(bits/inch):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bit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nén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1 inch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r>
              <a:rPr lang="en-US" sz="2800" dirty="0" smtClean="0"/>
              <a:t> (tracks/inch):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nén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1 inch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(bits/inch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):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, </a:t>
            </a:r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dung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ổ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cứng</a:t>
            </a:r>
            <a:r>
              <a:rPr lang="en-US" sz="2800" dirty="0" smtClean="0"/>
              <a:t>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byte </a:t>
            </a:r>
            <a:r>
              <a:rPr lang="en-US" sz="2800" dirty="0" err="1" smtClean="0"/>
              <a:t>trên</a:t>
            </a:r>
            <a:r>
              <a:rPr lang="en-US" sz="2800" dirty="0" smtClean="0"/>
              <a:t> sector </a:t>
            </a:r>
            <a:r>
              <a:rPr lang="en-US" sz="2800" dirty="0" err="1" smtClean="0"/>
              <a:t>là</a:t>
            </a:r>
            <a:r>
              <a:rPr lang="en-US" sz="2800" dirty="0" smtClean="0"/>
              <a:t> 512, </a:t>
            </a:r>
            <a:r>
              <a:rPr lang="en-US" sz="2800" dirty="0" err="1" smtClean="0"/>
              <a:t>số</a:t>
            </a:r>
            <a:r>
              <a:rPr lang="en-US" sz="2800" dirty="0" smtClean="0"/>
              <a:t> sector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300,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rãnh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20,000,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2,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ổ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5?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267200"/>
            <a:ext cx="8054009" cy="10668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33713"/>
          <a:stretch>
            <a:fillRect/>
          </a:stretch>
        </p:blipFill>
        <p:spPr bwMode="auto">
          <a:xfrm>
            <a:off x="685800" y="5334000"/>
            <a:ext cx="795733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CD-ROM (Compact Disk ROM)</a:t>
            </a:r>
          </a:p>
          <a:p>
            <a:r>
              <a:rPr lang="en-US" sz="2400" dirty="0" smtClean="0"/>
              <a:t>CD-R (Recordable CD)</a:t>
            </a:r>
          </a:p>
          <a:p>
            <a:r>
              <a:rPr lang="en-US" sz="2400" dirty="0" smtClean="0"/>
              <a:t>CD-RW (Rewriteable CD)</a:t>
            </a:r>
          </a:p>
          <a:p>
            <a:r>
              <a:rPr lang="vi-VN" sz="2400" dirty="0" smtClean="0"/>
              <a:t>Dung lượng thông dụng 650MB</a:t>
            </a:r>
          </a:p>
          <a:p>
            <a:r>
              <a:rPr lang="vi-VN" sz="2400" dirty="0" smtClean="0"/>
              <a:t>Ổ đĩa CD:</a:t>
            </a:r>
          </a:p>
          <a:p>
            <a:pPr lvl="1"/>
            <a:r>
              <a:rPr lang="en-US" sz="2000" dirty="0" smtClean="0"/>
              <a:t>Ổ CD-ROM</a:t>
            </a:r>
          </a:p>
          <a:p>
            <a:pPr lvl="1"/>
            <a:r>
              <a:rPr lang="en-US" sz="2000" dirty="0" smtClean="0"/>
              <a:t>Ổ CD-Writer: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endParaRPr lang="en-US" sz="2000" dirty="0" smtClean="0"/>
          </a:p>
          <a:p>
            <a:pPr lvl="1"/>
            <a:r>
              <a:rPr lang="en-US" sz="2000" dirty="0" smtClean="0"/>
              <a:t>Ổ CD-RW</a:t>
            </a:r>
          </a:p>
          <a:p>
            <a:r>
              <a:rPr lang="vi-VN" sz="2400" dirty="0" smtClean="0"/>
              <a:t>Tốc độ đọc cơ sở 150KByte/s.</a:t>
            </a:r>
          </a:p>
          <a:p>
            <a:r>
              <a:rPr lang="vi-VN" sz="2400" dirty="0" smtClean="0"/>
              <a:t>Tốc độ bội, ví dụ: 48x, 52x,...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DVD</a:t>
            </a:r>
          </a:p>
          <a:p>
            <a:pPr lvl="1"/>
            <a:r>
              <a:rPr lang="vi-VN" dirty="0" smtClean="0"/>
              <a:t>Digital Video Disk: chỉ dùng trên ổ đĩa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Digital Versatile Disk: ổ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4,7GB/</a:t>
            </a:r>
            <a:r>
              <a:rPr lang="en-US" dirty="0" err="1" smtClean="0"/>
              <a:t>lớp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4. Flash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Thường kết nối qua cổng USB</a:t>
            </a:r>
          </a:p>
          <a:p>
            <a:r>
              <a:rPr lang="vi-VN" dirty="0" smtClean="0"/>
              <a:t>Không phải dạng đĩa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(flash memory)</a:t>
            </a:r>
          </a:p>
          <a:p>
            <a:r>
              <a:rPr lang="vi-VN" dirty="0" smtClean="0"/>
              <a:t>Dung lượng tăng nhanh</a:t>
            </a:r>
          </a:p>
          <a:p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724400"/>
          </a:xfrm>
        </p:spPr>
        <p:txBody>
          <a:bodyPr/>
          <a:lstStyle/>
          <a:p>
            <a:r>
              <a:rPr lang="en-US" dirty="0" smtClean="0"/>
              <a:t>Ổ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qua </a:t>
            </a:r>
            <a:r>
              <a:rPr lang="en-US" dirty="0" err="1" smtClean="0"/>
              <a:t>cổng</a:t>
            </a:r>
            <a:r>
              <a:rPr lang="en-US" dirty="0" smtClean="0"/>
              <a:t> USB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smtClean="0"/>
              <a:t>Ổ SSD (Solid State Drive):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chip </a:t>
            </a:r>
            <a:r>
              <a:rPr lang="en-US" dirty="0" err="1" smtClean="0"/>
              <a:t>nhớ</a:t>
            </a:r>
            <a:r>
              <a:rPr lang="en-US" dirty="0" smtClean="0"/>
              <a:t> flash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4207" y="2286000"/>
            <a:ext cx="428739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4.6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(Virtual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ảo</a:t>
            </a:r>
            <a:r>
              <a:rPr lang="en-US" sz="2800" dirty="0" smtClean="0"/>
              <a:t>: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vi-VN" sz="2800" dirty="0" smtClean="0"/>
              <a:t>chính và bộ nhớ ngoài mà được CPU</a:t>
            </a:r>
            <a:r>
              <a:rPr lang="en-US" sz="2800" dirty="0" smtClean="0"/>
              <a:t> </a:t>
            </a:r>
            <a:r>
              <a:rPr lang="vi-VN" sz="2800" dirty="0" smtClean="0"/>
              <a:t>coi như là một bộ nhớ duy nhất (bộ nhớ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).</a:t>
            </a: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ảo</a:t>
            </a:r>
            <a:r>
              <a:rPr lang="en-US" sz="2800" dirty="0" smtClean="0"/>
              <a:t>:</a:t>
            </a:r>
          </a:p>
          <a:p>
            <a:pPr lvl="1"/>
            <a:r>
              <a:rPr lang="vi-VN" sz="2400" dirty="0" smtClean="0"/>
              <a:t>Kỹ thuật phân trang: Chia không gian 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vi-VN" sz="2400" dirty="0" smtClean="0"/>
              <a:t>thước bằng nhau và nằm liền kề nhau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Thông dụng: kích thước trang = 4KBytes</a:t>
            </a:r>
          </a:p>
          <a:p>
            <a:pPr lvl="1"/>
            <a:r>
              <a:rPr lang="vi-VN" sz="2400" dirty="0" smtClean="0"/>
              <a:t>Kỹ thuật phân đoạn: Chia không gian nhớ</a:t>
            </a:r>
            <a:r>
              <a:rPr lang="en-US" sz="2400" dirty="0" smtClean="0"/>
              <a:t> </a:t>
            </a:r>
            <a:r>
              <a:rPr lang="vi-VN" sz="2400" dirty="0" smtClean="0"/>
              <a:t>thành các đoạn nhớ có kích thước thay</a:t>
            </a:r>
            <a:r>
              <a:rPr lang="en-US" sz="2400" dirty="0" smtClean="0"/>
              <a:t> </a:t>
            </a:r>
            <a:r>
              <a:rPr lang="vi-VN" sz="2400" dirty="0" smtClean="0"/>
              <a:t>đổi, các đoạn nhớ có thể gối lên nhau.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chia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vi-VN" sz="2800" dirty="0" smtClean="0"/>
              <a:t>thước bằng nhau gọi là các khung trang</a:t>
            </a:r>
          </a:p>
          <a:p>
            <a:r>
              <a:rPr lang="vi-VN" sz="2800" dirty="0" smtClean="0"/>
              <a:t>Chia chương trình (tiến trình) thành các trang</a:t>
            </a:r>
          </a:p>
          <a:p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 smtClean="0"/>
          </a:p>
          <a:p>
            <a:r>
              <a:rPr lang="en-US" sz="2800" dirty="0" smtClean="0"/>
              <a:t>HĐH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trống</a:t>
            </a:r>
            <a:endParaRPr lang="en-US" sz="2800" dirty="0" smtClean="0"/>
          </a:p>
          <a:p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sz="2800" dirty="0" smtClean="0"/>
          </a:p>
          <a:p>
            <a:r>
              <a:rPr lang="vi-VN" sz="2800" dirty="0" smtClean="0"/>
              <a:t>Sử dụng bảng trang để quản lý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5486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Hamming (m=4, k=3)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040065"/>
            <a:ext cx="5257800" cy="436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vi-VN" sz="3200" dirty="0" smtClean="0"/>
              <a:t>Địa chỉ logic và địa chỉ vật lý của phân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990600"/>
            <a:ext cx="60102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sz="4000" dirty="0" err="1" smtClean="0"/>
              <a:t>Nguyên</a:t>
            </a:r>
            <a:r>
              <a:rPr lang="en-US" sz="4000" dirty="0" smtClean="0"/>
              <a:t> </a:t>
            </a:r>
            <a:r>
              <a:rPr lang="en-US" sz="4000" dirty="0" err="1" smtClean="0"/>
              <a:t>tắc</a:t>
            </a:r>
            <a:r>
              <a:rPr lang="en-US" sz="4000" dirty="0" smtClean="0"/>
              <a:t> </a:t>
            </a:r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bộ</a:t>
            </a:r>
            <a:r>
              <a:rPr lang="en-US" sz="4000" dirty="0" smtClean="0"/>
              <a:t> </a:t>
            </a:r>
            <a:r>
              <a:rPr lang="en-US" sz="4000" dirty="0" err="1" smtClean="0"/>
              <a:t>nhớ</a:t>
            </a:r>
            <a:r>
              <a:rPr lang="en-US" sz="4000" dirty="0" smtClean="0"/>
              <a:t> </a:t>
            </a:r>
            <a:r>
              <a:rPr lang="en-US" sz="4000" dirty="0" err="1" smtClean="0"/>
              <a:t>ảo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endParaRPr lang="en-US" sz="2800" dirty="0" smtClean="0"/>
          </a:p>
          <a:p>
            <a:pPr lvl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US" sz="2400" dirty="0" smtClean="0"/>
          </a:p>
          <a:p>
            <a:pPr lvl="1"/>
            <a:r>
              <a:rPr lang="vi-VN" sz="2400" dirty="0" smtClean="0"/>
              <a:t>Chỉ nạp vào bộ nhớ những trang được yêu cầu</a:t>
            </a:r>
          </a:p>
          <a:p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endParaRPr lang="en-US" sz="2800" dirty="0" smtClean="0"/>
          </a:p>
          <a:p>
            <a:pPr lvl="1"/>
            <a:r>
              <a:rPr lang="vi-VN" sz="2400" dirty="0" smtClean="0"/>
              <a:t>Trang được yêu cầu không có trong bộ nhớ</a:t>
            </a:r>
          </a:p>
          <a:p>
            <a:pPr lvl="1"/>
            <a:r>
              <a:rPr lang="vi-VN" sz="2400" dirty="0" smtClean="0"/>
              <a:t>HĐH cần hoán đổi trang yêu cầu vào</a:t>
            </a:r>
          </a:p>
          <a:p>
            <a:pPr lvl="1"/>
            <a:r>
              <a:rPr lang="vi-VN" sz="2400" dirty="0" smtClean="0"/>
              <a:t>Có thể cần hoán đổi một trang nào đó ra để lấy</a:t>
            </a:r>
            <a:r>
              <a:rPr lang="en-US" sz="2400" dirty="0" smtClean="0"/>
              <a:t> </a:t>
            </a:r>
            <a:r>
              <a:rPr lang="en-US" sz="2400" dirty="0" err="1" smtClean="0"/>
              <a:t>chỗ</a:t>
            </a:r>
            <a:endParaRPr lang="en-US" sz="2400" dirty="0" smtClean="0"/>
          </a:p>
          <a:p>
            <a:pPr lvl="1"/>
            <a:r>
              <a:rPr lang="vi-VN" sz="2400" dirty="0" smtClean="0"/>
              <a:t>Cần chọn trang để đưa ra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endParaRPr lang="en-US" sz="2800" dirty="0" smtClean="0"/>
          </a:p>
          <a:p>
            <a:r>
              <a:rPr lang="en-US" sz="2800" dirty="0" smtClean="0"/>
              <a:t>HĐH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tốn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hoán</a:t>
            </a:r>
            <a:r>
              <a:rPr lang="en-US" sz="2800" dirty="0" smtClean="0"/>
              <a:t> </a:t>
            </a:r>
            <a:r>
              <a:rPr lang="vi-VN" sz="2800" dirty="0" smtClean="0"/>
              <a:t>đổi</a:t>
            </a:r>
          </a:p>
          <a:p>
            <a:r>
              <a:rPr lang="vi-VN" sz="2800" dirty="0" smtClean="0"/>
              <a:t>Có ít hoặc không có công việc nào được 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 smtClean="0"/>
          </a:p>
          <a:p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luôn</a:t>
            </a:r>
            <a:r>
              <a:rPr lang="en-US" sz="2800" dirty="0" smtClean="0"/>
              <a:t> </a:t>
            </a:r>
            <a:r>
              <a:rPr lang="en-US" sz="2800" dirty="0" err="1" smtClean="0"/>
              <a:t>luôn</a:t>
            </a:r>
            <a:r>
              <a:rPr lang="en-US" sz="2800" dirty="0" smtClean="0"/>
              <a:t> </a:t>
            </a:r>
            <a:r>
              <a:rPr lang="en-US" sz="2800" dirty="0" err="1" smtClean="0"/>
              <a:t>sáng</a:t>
            </a:r>
            <a:endParaRPr lang="en-US" sz="2800" dirty="0" smtClean="0"/>
          </a:p>
          <a:p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endParaRPr lang="en-US" sz="2800" dirty="0" smtClean="0"/>
          </a:p>
          <a:p>
            <a:r>
              <a:rPr lang="vi-VN" sz="2800" dirty="0" smtClean="0"/>
              <a:t>Giảm bớt số tiến trình đang chạy</a:t>
            </a:r>
          </a:p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46013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4.7</a:t>
            </a:r>
            <a:r>
              <a:rPr lang="en-US" dirty="0" smtClean="0"/>
              <a:t>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cache: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chip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vi-VN" dirty="0" smtClean="0"/>
              <a:t>Bộ nhớ chính: Tồn tại dưới dạng các</a:t>
            </a:r>
            <a:r>
              <a:rPr lang="en-US" dirty="0" smtClean="0"/>
              <a:t> </a:t>
            </a:r>
            <a:r>
              <a:rPr lang="vi-VN" dirty="0" smtClean="0"/>
              <a:t>mô-đun nhớ RAM</a:t>
            </a:r>
          </a:p>
          <a:p>
            <a:pPr lvl="1"/>
            <a:r>
              <a:rPr lang="en-US" dirty="0" smtClean="0"/>
              <a:t>SIMM – Single Inline Memory Module</a:t>
            </a:r>
          </a:p>
          <a:p>
            <a:pPr lvl="2"/>
            <a:r>
              <a:rPr lang="en-US" dirty="0" smtClean="0"/>
              <a:t>30 </a:t>
            </a:r>
            <a:r>
              <a:rPr lang="vi-VN" dirty="0" smtClean="0"/>
              <a:t>chân: 8 đường dữ liệu</a:t>
            </a:r>
          </a:p>
          <a:p>
            <a:pPr lvl="2"/>
            <a:r>
              <a:rPr lang="en-US" dirty="0" smtClean="0"/>
              <a:t>72 </a:t>
            </a:r>
            <a:r>
              <a:rPr lang="vi-VN" dirty="0" smtClean="0"/>
              <a:t>chân: 32 đường dữ liệu</a:t>
            </a:r>
          </a:p>
          <a:p>
            <a:pPr lvl="1"/>
            <a:r>
              <a:rPr lang="en-US" dirty="0" smtClean="0"/>
              <a:t>DIMM – Dual Inline Memory Module</a:t>
            </a:r>
          </a:p>
          <a:p>
            <a:pPr lvl="2"/>
            <a:r>
              <a:rPr lang="vi-VN" dirty="0" smtClean="0"/>
              <a:t>64 đường dữ liệu</a:t>
            </a:r>
          </a:p>
          <a:p>
            <a:pPr lvl="1"/>
            <a:r>
              <a:rPr lang="en-US" dirty="0" smtClean="0"/>
              <a:t>RIMM – </a:t>
            </a:r>
            <a:r>
              <a:rPr lang="en-US" dirty="0" err="1" smtClean="0"/>
              <a:t>Rambus</a:t>
            </a:r>
            <a:r>
              <a:rPr lang="en-US" dirty="0" smtClean="0"/>
              <a:t>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 </a:t>
            </a:r>
            <a:r>
              <a:rPr lang="en-US" dirty="0" err="1" smtClean="0"/>
              <a:t>hiện</a:t>
            </a:r>
            <a:r>
              <a:rPr lang="en-US" dirty="0" smtClean="0"/>
              <a:t> nay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dirty="0" smtClean="0"/>
              <a:t>ROM BIOS chứa các chương trình sau:</a:t>
            </a:r>
          </a:p>
          <a:p>
            <a:pPr lvl="1"/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POST (Power On Self Test)</a:t>
            </a:r>
          </a:p>
          <a:p>
            <a:pPr lvl="1"/>
            <a:r>
              <a:rPr lang="vi-VN" sz="2000" dirty="0" smtClean="0"/>
              <a:t>Chương trình CMOS Setup</a:t>
            </a:r>
          </a:p>
          <a:p>
            <a:pPr lvl="1"/>
            <a:r>
              <a:rPr lang="vi-VN" sz="2000" dirty="0" smtClean="0"/>
              <a:t>Chương trình Bootstrap loader</a:t>
            </a:r>
          </a:p>
          <a:p>
            <a:pPr lvl="1"/>
            <a:r>
              <a:rPr lang="vi-VN" sz="2000" dirty="0" smtClean="0"/>
              <a:t>Các trình điều khiển vào-ra cơ bản (BIOS)</a:t>
            </a:r>
          </a:p>
          <a:p>
            <a:r>
              <a:rPr lang="en-US" sz="2400" dirty="0" smtClean="0"/>
              <a:t>CMOS RAM:</a:t>
            </a:r>
          </a:p>
          <a:p>
            <a:pPr lvl="1"/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pPr lvl="1"/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pin </a:t>
            </a:r>
            <a:r>
              <a:rPr lang="en-US" sz="2000" dirty="0" err="1" smtClean="0"/>
              <a:t>nuôi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endParaRPr lang="en-US" sz="2000" dirty="0" smtClean="0"/>
          </a:p>
          <a:p>
            <a:r>
              <a:rPr lang="en-US" sz="2400" dirty="0" smtClean="0"/>
              <a:t>Video RAM: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vi-VN" b="1" smtClean="0"/>
              <a:t>Hết Chương 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8FAC535-D496-407F-B052-442ECDAE266C}"/>
  <p:tag name="ISPRING_RESOURCE_FOLDER" val="D:\NDTRUONG_DATA\KHOACNTT\Bai giang HVKTMM\BG KTMT\Bai giang chinh thuc\slide\ATTT\KTMT CHUONG 4(ATTT)\"/>
  <p:tag name="ISPRING_PRESENTATION_PATH" val="D:\NDTRUONG_DATA\KHOACNTT\Bai giang HVKTMM\BG KTMT\Bai giang chinh thuc\slide\ATTT\KTMT CHUONG 4(ATTT).pptx"/>
  <p:tag name="ISPRING_PROJECT_VERSION" val="9.3"/>
  <p:tag name="ISPRING_PROJECT_FOLDER_UPDATED" val="1"/>
  <p:tag name="ISPRING_SCREEN_RECS_UPDATED" val="D:\NDTRUONG_DATA\KHOACNTT\Bai giang HVKTMM\BG KTMT\Bai giang chinh thuc\slide\ATTT\KTMT CHUONG 4(ATTT)\"/>
  <p:tag name="ISPRING_LMS_API_VERSION" val="SCORM 2004 (2nd edition)"/>
  <p:tag name="ISPRING_ULTRA_SCORM_COURCE_TITLE" val="KTMT CHUONG 4 Bộ nhớ máy tính"/>
  <p:tag name="ISPRING_ULTRA_SCORM_COURSE_ID" val="27171F99-A276-4ACE-8EC5-AE5D5CF2E01E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do`\u0006{332DDA48-5F12-4F1E-8D42-50DD551B971E}&quot;,&quot;D:\\NDTRUONG_DATA\\KHOACNTT\\Bai giang HVKTMM\\BG KTMT\\Bai giang chinh thuc\\slide\\ATTT\\SRCOM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80.000000"/>
  <p:tag name="ISPRING_CURRENT_PLAYER_ID" val="universal"/>
  <p:tag name="ISPRING_PRESENTATION_TITLE" val="KTMT CHUONG 4 Bộ nhớ máy tính"/>
  <p:tag name="ISPRING_FIRST_PUBLISH" val="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6080</TotalTime>
  <Words>3026</Words>
  <Application>Microsoft Office PowerPoint</Application>
  <PresentationFormat>On-screen Show (4:3)</PresentationFormat>
  <Paragraphs>611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Arial Black</vt:lpstr>
      <vt:lpstr>Symbol</vt:lpstr>
      <vt:lpstr>Times New Roman</vt:lpstr>
      <vt:lpstr>Wingdings</vt:lpstr>
      <vt:lpstr>Pixel</vt:lpstr>
      <vt:lpstr>Chương 4: Bộ nhớ máy tính</vt:lpstr>
      <vt:lpstr>4.1. Tổng quan về hệ thống nhớ</vt:lpstr>
      <vt:lpstr>Các đặc trưng của hệ thống nhớ (tiếp)</vt:lpstr>
      <vt:lpstr>Các đặc trưng của hệ thống nhớ (tiếp)</vt:lpstr>
      <vt:lpstr>Các đặc trưng của hệ thống nhớ (tiếp)</vt:lpstr>
      <vt:lpstr>2. Phân cấp hệ thống nhớ</vt:lpstr>
      <vt:lpstr>3. Phát hiện và hiệu chỉnh lỗi trong bộ nhớ</vt:lpstr>
      <vt:lpstr>Sơ đồ phát hiện và hiệu chỉnh lỗi</vt:lpstr>
      <vt:lpstr>Ví dụ mã sửa lỗi Hamming (m=4, k=3)</vt:lpstr>
      <vt:lpstr>4.2. Bộ nhớ bán dẫn</vt:lpstr>
      <vt:lpstr>ROM (Read Only Memory)</vt:lpstr>
      <vt:lpstr>Các kiểu ROM</vt:lpstr>
      <vt:lpstr>Các kiểu ROM (tiếp)</vt:lpstr>
      <vt:lpstr>RAM (Random Access Memory)</vt:lpstr>
      <vt:lpstr>SRAM (Static) – RAM tĩnh</vt:lpstr>
      <vt:lpstr>DRAM (Dynamic) – RAM động</vt:lpstr>
      <vt:lpstr>Các DRAM tiên tiến</vt:lpstr>
      <vt:lpstr>2. Tổ chức của chip nhớ</vt:lpstr>
      <vt:lpstr>Các tín hiệu của chip nhớ</vt:lpstr>
      <vt:lpstr>Tổ chức bộ nhớ một chiều</vt:lpstr>
      <vt:lpstr>Tổ chức bộ nhớ hai chiều</vt:lpstr>
      <vt:lpstr>Tổ chức bộ nhớ hai chiều</vt:lpstr>
      <vt:lpstr>Tổ chức của DRAM</vt:lpstr>
      <vt:lpstr>Tổ chức của DRAM</vt:lpstr>
      <vt:lpstr>Chip nhớ</vt:lpstr>
      <vt:lpstr>Ví dụ chip nhớ 16 Mb DRAM (4M x 4)</vt:lpstr>
      <vt:lpstr>IBM 64Mb SDRAM</vt:lpstr>
      <vt:lpstr>3. Thiết kế mô-đun nhớ bán dẫn</vt:lpstr>
      <vt:lpstr>Tăng độ dài từ nhớ</vt:lpstr>
      <vt:lpstr>Ví dụ tăng độ dài từ nhớ</vt:lpstr>
      <vt:lpstr>Bài toán tăng độ dài từ nhớ tổng quát</vt:lpstr>
      <vt:lpstr>Tăng số lượng từ nhớ</vt:lpstr>
      <vt:lpstr>Tăng số lượng từ nhớ</vt:lpstr>
      <vt:lpstr>Bộ giải mã 24</vt:lpstr>
      <vt:lpstr>Bài tập</vt:lpstr>
      <vt:lpstr>4.3. Bộ nhớ chính</vt:lpstr>
      <vt:lpstr>2. Tổ chức bộ nhớ đan xen (interleaved memory)</vt:lpstr>
      <vt:lpstr>m=8bit một băng nhớ tuyến tính</vt:lpstr>
      <vt:lpstr>m=16bit  hai băng nhớ đan xen</vt:lpstr>
      <vt:lpstr>m=32bit  bốn băng nhớ đan xen</vt:lpstr>
      <vt:lpstr>m=64bit tám băng nhớ đan xen</vt:lpstr>
      <vt:lpstr>4.4. Bộ nhớ đệm nhanh (cache memory)</vt:lpstr>
      <vt:lpstr>Nguyên tắc chung của cache (tiếp)</vt:lpstr>
      <vt:lpstr>Ví dụ về thao tác của cache</vt:lpstr>
      <vt:lpstr>Cấu trúc chung của cache / bộ nhớ chính</vt:lpstr>
      <vt:lpstr>Cấu trúc chung của cache / bộ nhớ chính (tiếp)</vt:lpstr>
      <vt:lpstr>Cấu trúc chung của cache / bộ nhớ chính (tiếp)</vt:lpstr>
      <vt:lpstr>2. Các phương pháp ánh xạ</vt:lpstr>
      <vt:lpstr>Ánh xạ trực tiếp</vt:lpstr>
      <vt:lpstr>Minh hoạ ánh xạ trực tiếp</vt:lpstr>
      <vt:lpstr>Đặc điểm của ánh xạ trực tiếp</vt:lpstr>
      <vt:lpstr>Ánh xạ liên kết toàn phần</vt:lpstr>
      <vt:lpstr>Minh hoạ ánh xạ liên kết toàn phần</vt:lpstr>
      <vt:lpstr>Đặc điểm của ánh xạ liên kết toàn phần</vt:lpstr>
      <vt:lpstr>Ánh xạ liên kết tập hợp</vt:lpstr>
      <vt:lpstr>Minh hoạ ánh xạ liên kết tập hợp</vt:lpstr>
      <vt:lpstr>Đặc điểm của ánh xạ liên kết tập hợp</vt:lpstr>
      <vt:lpstr>Ví dụ về ánh xạ địa chỉ</vt:lpstr>
      <vt:lpstr>Với ánh xạ trực tiếp</vt:lpstr>
      <vt:lpstr>Với ánh xạ liên kết toàn phần</vt:lpstr>
      <vt:lpstr>Với ánh xạ liên kết tập hợp 4 đường</vt:lpstr>
      <vt:lpstr>3. Thuật giải thay thế (1): Ánh xạ trực tiếp</vt:lpstr>
      <vt:lpstr>Thuật giải thay thế (2): Ánh xạ liên kết</vt:lpstr>
      <vt:lpstr>4. Phương pháp ghi dữ liệu khi cache hit</vt:lpstr>
      <vt:lpstr>5. Cache trên các bộ xử lý Intel</vt:lpstr>
      <vt:lpstr>Sơ đồ Pentium 4</vt:lpstr>
      <vt:lpstr>PowerPC G4 (dùng cho Power Mac)</vt:lpstr>
      <vt:lpstr>4.5. Bộ nhớ ngoài</vt:lpstr>
      <vt:lpstr>2. Đĩa từ</vt:lpstr>
      <vt:lpstr>Các đặc tính đĩa từ</vt:lpstr>
      <vt:lpstr>Nhiều đĩa</vt:lpstr>
      <vt:lpstr>Cylinders</vt:lpstr>
      <vt:lpstr>Đĩa mềm</vt:lpstr>
      <vt:lpstr>Đĩa cứng</vt:lpstr>
      <vt:lpstr>RAID</vt:lpstr>
      <vt:lpstr>Đặc điểm của RAID</vt:lpstr>
      <vt:lpstr>RAID 0, 1, 2</vt:lpstr>
      <vt:lpstr>RAID 3 &amp; 4</vt:lpstr>
      <vt:lpstr>RAID 5 &amp; 6</vt:lpstr>
      <vt:lpstr>Ánh xạ dữ liệu của RAID 0</vt:lpstr>
      <vt:lpstr>Cách tính dung lượng đĩa</vt:lpstr>
      <vt:lpstr>Cách tính dung lượng đĩa</vt:lpstr>
      <vt:lpstr>3. Đĩa quang</vt:lpstr>
      <vt:lpstr>3. Đĩa quang (tiếp)</vt:lpstr>
      <vt:lpstr>4. Flash Disk</vt:lpstr>
      <vt:lpstr>Các dạng flash memory</vt:lpstr>
      <vt:lpstr>4.6. Bộ nhớ ảo (Virtual Memory)</vt:lpstr>
      <vt:lpstr>Phân trang</vt:lpstr>
      <vt:lpstr>Cấp phát các khung trang</vt:lpstr>
      <vt:lpstr>Địa chỉ logic và địa chỉ vật lý của phân trang</vt:lpstr>
      <vt:lpstr>Nguyên tắc làm việc của bộ nhớ ảo phân trang</vt:lpstr>
      <vt:lpstr>Thất bại</vt:lpstr>
      <vt:lpstr>Cấu trúc bảng trang</vt:lpstr>
      <vt:lpstr>4.7. Hệ thống nhớ trên PC hiện nay</vt:lpstr>
      <vt:lpstr>Hệ thống nhớ trên PC hiện nay (tiếp)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 CHUONG 4 Bộ nhớ máy tính</dc:title>
  <dc:creator>Ninh Xuan Huong</dc:creator>
  <cp:lastModifiedBy>admin</cp:lastModifiedBy>
  <cp:revision>663</cp:revision>
  <dcterms:created xsi:type="dcterms:W3CDTF">2004-08-26T02:35:59Z</dcterms:created>
  <dcterms:modified xsi:type="dcterms:W3CDTF">2022-03-31T03:10:49Z</dcterms:modified>
</cp:coreProperties>
</file>