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sldIdLst>
    <p:sldId id="725" r:id="rId2"/>
    <p:sldId id="726" r:id="rId3"/>
    <p:sldId id="727" r:id="rId4"/>
    <p:sldId id="728" r:id="rId5"/>
    <p:sldId id="729" r:id="rId6"/>
    <p:sldId id="730" r:id="rId7"/>
    <p:sldId id="731" r:id="rId8"/>
    <p:sldId id="732" r:id="rId9"/>
    <p:sldId id="733" r:id="rId10"/>
    <p:sldId id="734" r:id="rId11"/>
    <p:sldId id="735" r:id="rId12"/>
    <p:sldId id="736" r:id="rId13"/>
    <p:sldId id="737" r:id="rId14"/>
    <p:sldId id="759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60" r:id="rId37"/>
    <p:sldId id="761" r:id="rId38"/>
    <p:sldId id="762" r:id="rId39"/>
    <p:sldId id="763" r:id="rId40"/>
    <p:sldId id="764" r:id="rId41"/>
    <p:sldId id="765" r:id="rId42"/>
    <p:sldId id="766" r:id="rId43"/>
    <p:sldId id="767" r:id="rId44"/>
    <p:sldId id="768" r:id="rId45"/>
    <p:sldId id="769" r:id="rId46"/>
    <p:sldId id="770" r:id="rId47"/>
    <p:sldId id="771" r:id="rId48"/>
    <p:sldId id="772" r:id="rId49"/>
    <p:sldId id="773" r:id="rId50"/>
    <p:sldId id="774" r:id="rId51"/>
    <p:sldId id="775" r:id="rId52"/>
    <p:sldId id="776" r:id="rId53"/>
    <p:sldId id="777" r:id="rId54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FC721E-64D4-4AD6-B5D2-7A58235AE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0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4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4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8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5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2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5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6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5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3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3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3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7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9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7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9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6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6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4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7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5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4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3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51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9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56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66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1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60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93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32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B19E38-1043-489C-86DF-F3E1384013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32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2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3B3B38-C1F9-4C89-8098-852B143649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AB441-B472-4340-9C27-D0B7EDACDB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8E82E-F706-4E34-BA91-D913E8838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1C824-1C68-4E7A-A52D-969994572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F43E8-F924-4D0A-AAEF-8A290C33AF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5A57E6-7D14-48B8-BB72-6A4BD6D59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614DA5-A087-4A15-81C3-750927E412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A76F9-3445-4531-BB98-402F945A1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0ABF6-841F-4DE2-A775-34F9A379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2411-A399-4175-A17F-A785721F81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CC64753-ECE9-4590-B35B-9257D18955C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5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Hệ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thống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vào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mtClean="0"/>
              <a:t>5.1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  <a:p>
            <a:pPr>
              <a:buNone/>
            </a:pPr>
            <a:r>
              <a:rPr lang="en-US" smtClean="0"/>
              <a:t>5.</a:t>
            </a:r>
            <a:r>
              <a:rPr lang="vi-VN" smtClean="0"/>
              <a:t>2</a:t>
            </a:r>
            <a:r>
              <a:rPr lang="vi-VN" dirty="0" smtClean="0"/>
              <a:t>. Các phương pháp điều khiển vào-ra</a:t>
            </a:r>
          </a:p>
          <a:p>
            <a:pPr>
              <a:buNone/>
            </a:pPr>
            <a:r>
              <a:rPr lang="en-US" smtClean="0"/>
              <a:t>5.3</a:t>
            </a:r>
            <a:r>
              <a:rPr lang="en-US" dirty="0" smtClean="0"/>
              <a:t>.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  <a:p>
            <a:pPr>
              <a:buNone/>
            </a:pPr>
            <a:r>
              <a:rPr lang="en-US" smtClean="0"/>
              <a:t>5.4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thành phần của mô-đun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Thanh ghi đệm dữ liệu: đệm dữ liệu</a:t>
            </a:r>
            <a:r>
              <a:rPr lang="en-US" sz="2800" dirty="0" smtClean="0"/>
              <a:t> </a:t>
            </a:r>
            <a:r>
              <a:rPr lang="vi-VN" sz="2800" dirty="0" smtClean="0"/>
              <a:t>trong quá trình trao đổi</a:t>
            </a: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r>
              <a:rPr lang="en-US" sz="2800" dirty="0" smtClean="0"/>
              <a:t> (I/O Port):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vi-VN" sz="2800" dirty="0" smtClean="0"/>
              <a:t>thiết bị ngoại vi, mỗi cổng có một địa chỉ</a:t>
            </a:r>
            <a:r>
              <a:rPr lang="en-US" sz="2800" dirty="0" smtClean="0"/>
              <a:t> </a:t>
            </a:r>
            <a:r>
              <a:rPr lang="vi-VN" sz="2800" dirty="0" smtClean="0"/>
              <a:t>xác định</a:t>
            </a:r>
          </a:p>
          <a:p>
            <a:r>
              <a:rPr lang="vi-VN" sz="2800" dirty="0" smtClean="0"/>
              <a:t>Thanh ghi trạng thái/điều khiển: lưu giữ</a:t>
            </a:r>
            <a:r>
              <a:rPr lang="en-US" sz="2800" dirty="0" smtClean="0"/>
              <a:t> </a:t>
            </a:r>
            <a:r>
              <a:rPr lang="vi-VN" sz="2800" dirty="0" smtClean="0"/>
              <a:t>thông tin trạng thái/điều khiển cho 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endParaRPr lang="en-US" sz="2800" dirty="0" smtClean="0"/>
          </a:p>
          <a:p>
            <a:r>
              <a:rPr lang="vi-VN" sz="2800" dirty="0" smtClean="0"/>
              <a:t>Khối logic điều khiển: điều khiển môđun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72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vi-VN" dirty="0" smtClean="0"/>
              <a:t>a. Không gian địa chỉ của bộ xử lý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0"/>
            <a:ext cx="39052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Không gian địa chỉ của bộ xử lý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không gian địa chỉ:</a:t>
            </a:r>
          </a:p>
          <a:p>
            <a:pPr lvl="1"/>
            <a:r>
              <a:rPr lang="vi-VN" dirty="0" smtClean="0"/>
              <a:t>không gian địa chỉ bộ nhớ: 2</a:t>
            </a:r>
            <a:r>
              <a:rPr lang="vi-VN" baseline="30000" dirty="0" smtClean="0"/>
              <a:t>N</a:t>
            </a:r>
            <a:r>
              <a:rPr lang="vi-VN" dirty="0" smtClean="0"/>
              <a:t> địa chỉ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680x0 (Motorola)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Không gian địa chỉ của bộ xử lý (tiếp)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Một số bộ xử lý quản lý hai không gian địa chỉ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Không gian địa chỉ bộ nhớ: 2</a:t>
            </a:r>
            <a:r>
              <a:rPr lang="vi-VN" baseline="30000" dirty="0" smtClean="0"/>
              <a:t>N</a:t>
            </a:r>
            <a:r>
              <a:rPr lang="vi-VN" dirty="0" smtClean="0"/>
              <a:t> địa chỉ</a:t>
            </a:r>
          </a:p>
          <a:p>
            <a:pPr lvl="1"/>
            <a:r>
              <a:rPr lang="vi-VN" dirty="0" smtClean="0"/>
              <a:t>Không gian địa chỉ vào-ra: 2</a:t>
            </a:r>
            <a:r>
              <a:rPr lang="vi-VN" baseline="30000" dirty="0" smtClean="0"/>
              <a:t>N1</a:t>
            </a:r>
            <a:r>
              <a:rPr lang="vi-VN" dirty="0" smtClean="0"/>
              <a:t> địa chỉ</a:t>
            </a:r>
          </a:p>
          <a:p>
            <a:pPr lvl="1"/>
            <a:r>
              <a:rPr lang="vi-VN" dirty="0" smtClean="0"/>
              <a:t>Có tín hiệu điều khiển phân biệt truy nhập không</a:t>
            </a:r>
            <a:r>
              <a:rPr lang="en-US" dirty="0" smtClean="0"/>
              <a:t> </a:t>
            </a:r>
            <a:r>
              <a:rPr lang="vi-VN" dirty="0" smtClean="0"/>
              <a:t>gian địa chỉ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Không gian địa chỉ của bộ xử lý (tiếp)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Pentium (Intel)</a:t>
            </a:r>
          </a:p>
          <a:p>
            <a:pPr lvl="1"/>
            <a:r>
              <a:rPr lang="vi-VN" dirty="0" smtClean="0"/>
              <a:t>không gian địa chỉ bộ nhớ = 2</a:t>
            </a:r>
            <a:r>
              <a:rPr lang="vi-VN" baseline="30000" dirty="0" smtClean="0"/>
              <a:t>32</a:t>
            </a:r>
            <a:r>
              <a:rPr lang="vi-VN" dirty="0" smtClean="0"/>
              <a:t> byte = 4GB</a:t>
            </a:r>
          </a:p>
          <a:p>
            <a:pPr lvl="1"/>
            <a:r>
              <a:rPr lang="vi-VN" dirty="0" smtClean="0"/>
              <a:t>không gian địa chỉ vào-ra = 2</a:t>
            </a:r>
            <a:r>
              <a:rPr lang="vi-VN" baseline="30000" dirty="0" smtClean="0"/>
              <a:t>16</a:t>
            </a:r>
            <a:r>
              <a:rPr lang="vi-VN" dirty="0" smtClean="0"/>
              <a:t> byte = 64KB</a:t>
            </a:r>
          </a:p>
          <a:p>
            <a:pPr lvl="1"/>
            <a:r>
              <a:rPr lang="vi-VN" dirty="0" smtClean="0"/>
              <a:t>Tín hiệu điều khiển</a:t>
            </a:r>
            <a:r>
              <a:rPr lang="en-US" dirty="0" smtClean="0"/>
              <a:t> </a:t>
            </a:r>
            <a:endParaRPr lang="vi-VN" dirty="0" smtClean="0"/>
          </a:p>
          <a:p>
            <a:pPr lvl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IN,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5800" y="3581400"/>
          <a:ext cx="990600" cy="45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469800" imgH="215640" progId="Equation.DSMT4">
                  <p:embed/>
                </p:oleObj>
              </mc:Choice>
              <mc:Fallback>
                <p:oleObj name="Equation" r:id="rId4" imgW="4698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990600" cy="455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b. Các phương pháp địa chỉ hoá cổng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it-IT" dirty="0" smtClean="0"/>
              <a:t>(Isolated IO hay IO mapped IO)</a:t>
            </a:r>
          </a:p>
          <a:p>
            <a:r>
              <a:rPr lang="vi-VN" dirty="0" smtClean="0"/>
              <a:t>Vào-ra theo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vi-VN" dirty="0" smtClean="0"/>
              <a:t> bộ nhớ</a:t>
            </a:r>
            <a:r>
              <a:rPr lang="en-US" dirty="0" smtClean="0"/>
              <a:t> (Memory mapped 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Cổng vào-ra được đánh địa chỉ theo</a:t>
            </a:r>
            <a:r>
              <a:rPr lang="en-US" dirty="0" smtClean="0"/>
              <a:t> </a:t>
            </a:r>
            <a:r>
              <a:rPr lang="vi-VN" dirty="0" smtClean="0"/>
              <a:t>không gian địa chỉ vào-ra</a:t>
            </a:r>
          </a:p>
          <a:p>
            <a:r>
              <a:rPr lang="vi-VN" dirty="0" smtClean="0"/>
              <a:t>CPU trao đổi dữ liệu với cổng vào-ra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(IN, OUT)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quản lý không gian địa chỉ vào-ra 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Vào-ra theo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vi-VN" dirty="0" smtClean="0"/>
              <a:t> bộ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Cổng vào-ra được đánh địa chỉ theo</a:t>
            </a:r>
            <a:r>
              <a:rPr lang="en-US" dirty="0" smtClean="0"/>
              <a:t> </a:t>
            </a:r>
            <a:r>
              <a:rPr lang="vi-VN" dirty="0" smtClean="0"/>
              <a:t>không gian địa chỉ bộ nhớ</a:t>
            </a:r>
          </a:p>
          <a:p>
            <a:r>
              <a:rPr lang="vi-VN" dirty="0" smtClean="0"/>
              <a:t>Vào-ra giống như đọc/ghi bộ nhớ</a:t>
            </a:r>
          </a:p>
          <a:p>
            <a:r>
              <a:rPr lang="vi-VN" dirty="0" smtClean="0"/>
              <a:t>CPU trao đổi dữ liệu với cổng vào-ra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5.2</a:t>
            </a:r>
            <a:r>
              <a:rPr lang="vi-VN" dirty="0" smtClean="0"/>
              <a:t>. Các phương pháp điều khiển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Vào-ra bằng chương trình</a:t>
            </a:r>
            <a:r>
              <a:rPr lang="en-US" dirty="0" smtClean="0"/>
              <a:t> (Programmed IO)</a:t>
            </a:r>
          </a:p>
          <a:p>
            <a:r>
              <a:rPr lang="vi-VN" dirty="0" smtClean="0"/>
              <a:t>Vào-ra điều khiển bằng ngắt</a:t>
            </a:r>
            <a:r>
              <a:rPr lang="en-US" dirty="0" smtClean="0"/>
              <a:t> (Interrupt Driven IO)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DMA (Direct Memory Access)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1. Vào-ra bằng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Nguyên tắc chung: CPU điều khiển trực</a:t>
            </a:r>
            <a:r>
              <a:rPr lang="en-US" dirty="0" smtClean="0"/>
              <a:t> </a:t>
            </a:r>
            <a:r>
              <a:rPr lang="vi-VN" dirty="0" smtClean="0"/>
              <a:t>tiếp vào-ra bằng chương trình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5.1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endParaRPr lang="en-US" sz="2800" dirty="0" smtClean="0"/>
          </a:p>
          <a:p>
            <a:r>
              <a:rPr lang="vi-VN" sz="2800" dirty="0" smtClean="0"/>
              <a:t>Chức năng của hệ thống vào-ra: Trao</a:t>
            </a:r>
            <a:r>
              <a:rPr lang="en-US" sz="2800" dirty="0" smtClean="0"/>
              <a:t> </a:t>
            </a:r>
            <a:r>
              <a:rPr lang="vi-VN" sz="2800" dirty="0" smtClean="0"/>
              <a:t>đổi thông tin giữa máy tính với thế giới</a:t>
            </a:r>
            <a:r>
              <a:rPr lang="en-US" sz="2800" dirty="0" smtClean="0"/>
              <a:t>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endParaRPr lang="en-US" sz="2800" dirty="0" smtClean="0"/>
          </a:p>
          <a:p>
            <a:r>
              <a:rPr lang="vi-VN" sz="2800" dirty="0" smtClean="0"/>
              <a:t>Các thao tác cơ bản:</a:t>
            </a:r>
          </a:p>
          <a:p>
            <a:pPr lvl="1"/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(Input)</a:t>
            </a:r>
          </a:p>
          <a:p>
            <a:pPr lvl="1"/>
            <a:r>
              <a:rPr lang="en-US" sz="2400" dirty="0" smtClean="0"/>
              <a:t>Ra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(Output)</a:t>
            </a: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vi</a:t>
            </a:r>
          </a:p>
          <a:p>
            <a:pPr lvl="1"/>
            <a:r>
              <a:rPr lang="vi-VN" sz="2400" dirty="0" smtClean="0"/>
              <a:t>Các mô-đun vào-ra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tín hiệu điều khiển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648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Tín hiệu </a:t>
            </a:r>
            <a:r>
              <a:rPr lang="vi-VN" sz="2800" b="1" i="1" dirty="0" smtClean="0"/>
              <a:t>điều khiển (Control</a:t>
            </a:r>
            <a:r>
              <a:rPr lang="vi-VN" sz="2800" dirty="0" smtClean="0"/>
              <a:t>): kích hoạt 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vi</a:t>
            </a:r>
          </a:p>
          <a:p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kiểm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tra</a:t>
            </a:r>
            <a:r>
              <a:rPr lang="en-US" sz="2800" b="1" i="1" dirty="0" smtClean="0"/>
              <a:t> (Test):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 </a:t>
            </a:r>
            <a:r>
              <a:rPr lang="vi-VN" sz="2800" dirty="0" smtClean="0"/>
              <a:t>của mô-đun vào-ra và thiết bị ngoại vi</a:t>
            </a:r>
          </a:p>
          <a:p>
            <a:r>
              <a:rPr lang="vi-VN" sz="2800" dirty="0" smtClean="0"/>
              <a:t>Tín hiệu điều khiển </a:t>
            </a:r>
            <a:r>
              <a:rPr lang="vi-VN" sz="2800" b="1" i="1" dirty="0" smtClean="0"/>
              <a:t>đọc (Read): </a:t>
            </a:r>
            <a:r>
              <a:rPr lang="vi-VN" sz="2800" dirty="0" smtClean="0"/>
              <a:t>yêu cầu môđun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vi </a:t>
            </a:r>
            <a:r>
              <a:rPr lang="vi-VN" sz="2800" dirty="0" smtClean="0"/>
              <a:t>và đưa vào thanh ghi đệm dữ liệu, rồi CPU</a:t>
            </a:r>
            <a:r>
              <a:rPr lang="en-US" sz="2800" dirty="0" smtClean="0"/>
              <a:t> </a:t>
            </a:r>
            <a:r>
              <a:rPr lang="vi-VN" sz="2800" dirty="0" smtClean="0"/>
              <a:t>nhận dữ liệu đó</a:t>
            </a:r>
          </a:p>
          <a:p>
            <a:r>
              <a:rPr lang="vi-VN" sz="2800" dirty="0" smtClean="0"/>
              <a:t>Tín hiệu điều khiển </a:t>
            </a:r>
            <a:r>
              <a:rPr lang="vi-VN" sz="2800" b="1" i="1" dirty="0" smtClean="0"/>
              <a:t>ghi (Write): </a:t>
            </a:r>
            <a:r>
              <a:rPr lang="vi-VN" sz="2800" dirty="0" smtClean="0"/>
              <a:t>yêu cầu môđun</a:t>
            </a:r>
            <a:r>
              <a:rPr lang="en-US" sz="2800" dirty="0" smtClean="0"/>
              <a:t> </a:t>
            </a:r>
            <a:r>
              <a:rPr lang="vi-VN" sz="2800" dirty="0" smtClean="0"/>
              <a:t>vào-ra lấy dữ liệu trên bus dữ liệu đưa</a:t>
            </a:r>
            <a:r>
              <a:rPr lang="en-US" sz="2800" dirty="0" smtClean="0"/>
              <a:t> </a:t>
            </a:r>
            <a:r>
              <a:rPr lang="vi-VN" sz="2800" dirty="0" smtClean="0"/>
              <a:t>đến thanh ghi đệm dữ liệu rồi chuyển ra 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(IN, OUT).</a:t>
            </a:r>
          </a:p>
          <a:p>
            <a:r>
              <a:rPr lang="vi-VN" dirty="0" smtClean="0"/>
              <a:t>Với vào-ra theo bản đồ bộ nhớ: sử</a:t>
            </a:r>
            <a:r>
              <a:rPr lang="en-US" dirty="0" smtClean="0"/>
              <a:t> </a:t>
            </a:r>
            <a:r>
              <a:rPr lang="vi-VN" dirty="0" smtClean="0"/>
              <a:t>dụng các lệnh trao đổi dữ liệu với 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Lưu đồ đoạn chương trình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676400"/>
            <a:ext cx="2971800" cy="497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Hoạt động của vào-ra bằng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CPU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  <a:p>
            <a:r>
              <a:rPr lang="vi-VN" dirty="0" smtClean="0"/>
              <a:t>Mô-đun vào-ra thực hiện thao tác</a:t>
            </a:r>
          </a:p>
          <a:p>
            <a:r>
              <a:rPr lang="vi-VN" dirty="0" smtClean="0"/>
              <a:t>Mô-đun vào-ra thiết lập các bit 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Nếu chưa sẵn sàng thì quay lại kiểm tra</a:t>
            </a:r>
          </a:p>
          <a:p>
            <a:pPr lvl="1"/>
            <a:r>
              <a:rPr lang="vi-VN" dirty="0" smtClean="0"/>
              <a:t>Nếu sẵn sàng thì chuyển sang trao đổi dữ</a:t>
            </a:r>
            <a:r>
              <a:rPr lang="en-US" dirty="0" smtClean="0"/>
              <a:t> </a:t>
            </a:r>
            <a:r>
              <a:rPr lang="vi-VN" dirty="0" smtClean="0"/>
              <a:t>liệu với mô-đun vào-ra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Vào-ra do ý muốn của người lập trình</a:t>
            </a:r>
          </a:p>
          <a:p>
            <a:r>
              <a:rPr lang="vi-VN" dirty="0" smtClean="0"/>
              <a:t>CPU trực tiếp điều khiển vào-ra</a:t>
            </a:r>
          </a:p>
          <a:p>
            <a:r>
              <a:rPr lang="vi-VN" dirty="0" smtClean="0"/>
              <a:t>CPU đợi mô-đun vào-ra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tiêu tốn 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Vào-ra điều khiển bằng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CPU không phải đợi trạng thái sẵn sàng</a:t>
            </a:r>
            <a:r>
              <a:rPr lang="en-US" dirty="0" smtClean="0"/>
              <a:t> </a:t>
            </a:r>
            <a:r>
              <a:rPr lang="vi-VN" dirty="0" smtClean="0"/>
              <a:t>của mô-đun vào-ra, CPU thực hiện một</a:t>
            </a:r>
            <a:r>
              <a:rPr lang="en-US" dirty="0" smtClean="0"/>
              <a:t> </a:t>
            </a:r>
            <a:r>
              <a:rPr lang="vi-VN" dirty="0" smtClean="0"/>
              <a:t>chương trình nào đó</a:t>
            </a:r>
          </a:p>
          <a:p>
            <a:pPr lvl="1"/>
            <a:r>
              <a:rPr lang="vi-VN" dirty="0" smtClean="0"/>
              <a:t>Khi mô-đun vào-ra sẵn sàng thì nó phát 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CPU</a:t>
            </a:r>
          </a:p>
          <a:p>
            <a:pPr lvl="1"/>
            <a:r>
              <a:rPr lang="vi-VN" dirty="0" smtClean="0"/>
              <a:t>CPU thực hiện chương trình con vào-ra</a:t>
            </a:r>
            <a:r>
              <a:rPr lang="en-US" dirty="0" smtClean="0"/>
              <a:t> </a:t>
            </a:r>
            <a:r>
              <a:rPr lang="vi-VN" dirty="0" smtClean="0"/>
              <a:t>tương ứng để trao đổi dữ liệu</a:t>
            </a:r>
          </a:p>
          <a:p>
            <a:pPr lvl="1"/>
            <a:r>
              <a:rPr lang="vi-VN" dirty="0" smtClean="0"/>
              <a:t>CPU trở lại tiếp tục thực hiện chương trình</a:t>
            </a:r>
            <a:r>
              <a:rPr lang="en-US" dirty="0" smtClean="0"/>
              <a:t> </a:t>
            </a:r>
            <a:r>
              <a:rPr lang="vi-VN" dirty="0" smtClean="0"/>
              <a:t>đang bị ngắt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Chuyển điều khiển đến chương trình con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295400"/>
            <a:ext cx="503079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Hoạt động vào dữ liệu: nhìn từ mô-đun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Mô-đun vào-ra nhận tín hiệu điều khiển</a:t>
            </a:r>
            <a:r>
              <a:rPr lang="en-US" dirty="0" smtClean="0"/>
              <a:t> </a:t>
            </a:r>
            <a:r>
              <a:rPr lang="vi-VN" i="1" dirty="0" smtClean="0"/>
              <a:t>đọc từ CPU</a:t>
            </a:r>
          </a:p>
          <a:p>
            <a:r>
              <a:rPr lang="vi-VN" dirty="0" smtClean="0"/>
              <a:t>Mô-đun vào-ra nhận dữ liệu từ thiết bị</a:t>
            </a:r>
            <a:r>
              <a:rPr lang="en-US" dirty="0" smtClean="0"/>
              <a:t> </a:t>
            </a:r>
            <a:r>
              <a:rPr lang="vi-VN" dirty="0" smtClean="0"/>
              <a:t>ngoại vi, trong khi đó CPU làm 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vi-VN" dirty="0" smtClean="0"/>
              <a:t>Khi đã có dữ liệu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mô-đun vào-ra phát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CPU</a:t>
            </a:r>
          </a:p>
          <a:p>
            <a:r>
              <a:rPr lang="en-US" dirty="0" smtClean="0"/>
              <a:t>CPU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vi-VN" dirty="0" smtClean="0"/>
              <a:t>Mô-đun vào-ra chuyển dữ liệu đến CPU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Hoạt động vào dữ liệu: nhìn từ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Phát tín hiệu điều khiển </a:t>
            </a:r>
            <a:r>
              <a:rPr lang="vi-VN" sz="2800" b="1" i="1" dirty="0" smtClean="0"/>
              <a:t>đọc</a:t>
            </a:r>
          </a:p>
          <a:p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endParaRPr lang="en-US" sz="2800" dirty="0" smtClean="0"/>
          </a:p>
          <a:p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chu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ngắt</a:t>
            </a:r>
            <a:endParaRPr lang="en-US" sz="2800" dirty="0" smtClean="0"/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ngắt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Cất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(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)</a:t>
            </a:r>
          </a:p>
          <a:p>
            <a:pPr lvl="1"/>
            <a:r>
              <a:rPr lang="vi-VN" sz="2400" dirty="0" smtClean="0"/>
              <a:t>Thực hiện chương trình con ngắt để vào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lvl="1"/>
            <a:r>
              <a:rPr lang="vi-VN" sz="2400" dirty="0" smtClean="0"/>
              <a:t>Khôi phục ngữ cảnh của chương trình</a:t>
            </a:r>
            <a:r>
              <a:rPr lang="en-US" sz="2400" dirty="0" smtClean="0"/>
              <a:t> </a:t>
            </a:r>
            <a:r>
              <a:rPr lang="vi-VN" sz="2400" dirty="0" smtClean="0"/>
              <a:t>đang thực hiện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vấn đề nảy sinh khi thiết kế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Làm thế nào để xác định được mô-đun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?</a:t>
            </a:r>
          </a:p>
          <a:p>
            <a:r>
              <a:rPr lang="vi-VN" dirty="0" smtClean="0"/>
              <a:t>CPU làm như thế nào khi có nhiều 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xẩy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Cấu trúc cơ bản của hệ thống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624"/>
          <a:stretch>
            <a:fillRect/>
          </a:stretch>
        </p:blipFill>
        <p:spPr bwMode="auto">
          <a:xfrm>
            <a:off x="2438399" y="1219200"/>
            <a:ext cx="60960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phương pháp nối ghép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Sử dụng nhiều đường yêu cầu ngắt</a:t>
            </a:r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(Software Poll)</a:t>
            </a:r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(Daisy Chain or Hardware Poll)</a:t>
            </a:r>
          </a:p>
          <a:p>
            <a:r>
              <a:rPr lang="vi-VN" dirty="0" smtClean="0"/>
              <a:t>Sử dụng bộ điều khiển ngắt (PIC)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Nhiều đường yêu cầu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vi-VN" sz="2800" dirty="0" smtClean="0"/>
              <a:t>Mỗi mô-đun vào-ra được nối với một đường yêu cầu</a:t>
            </a:r>
            <a:r>
              <a:rPr lang="en-US" sz="2800" dirty="0" smtClean="0"/>
              <a:t> </a:t>
            </a:r>
            <a:r>
              <a:rPr lang="en-US" sz="2800" dirty="0" err="1" smtClean="0"/>
              <a:t>ngắt</a:t>
            </a:r>
            <a:endParaRPr lang="en-US" sz="2800" dirty="0" smtClean="0"/>
          </a:p>
          <a:p>
            <a:r>
              <a:rPr lang="vi-VN" sz="2800" dirty="0" smtClean="0"/>
              <a:t>CPU phải có nhiều đường tín hiệu yêu cầu ngắt</a:t>
            </a:r>
          </a:p>
          <a:p>
            <a:r>
              <a:rPr lang="vi-VN" sz="2800" dirty="0" smtClean="0"/>
              <a:t>Hạn chế số lượng mô-đun vào-ra</a:t>
            </a:r>
          </a:p>
          <a:p>
            <a:r>
              <a:rPr lang="vi-VN" sz="2800" dirty="0" smtClean="0"/>
              <a:t>Các đường ngắt được qui định mức ưu tiên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6096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vi-VN" sz="2800" dirty="0" smtClean="0"/>
              <a:t>CPU thực hiện phần mềm hỏi lần lượt từng</a:t>
            </a:r>
            <a:r>
              <a:rPr lang="en-US" sz="2800" dirty="0" smtClean="0"/>
              <a:t> </a:t>
            </a:r>
            <a:r>
              <a:rPr lang="vi-VN" sz="2800" dirty="0" smtClean="0"/>
              <a:t>mô-đun vào-ra</a:t>
            </a:r>
          </a:p>
          <a:p>
            <a:r>
              <a:rPr lang="en-US" sz="2800" dirty="0" err="1" smtClean="0"/>
              <a:t>Chậm</a:t>
            </a:r>
            <a:endParaRPr lang="en-US" sz="2800" dirty="0" smtClean="0"/>
          </a:p>
          <a:p>
            <a:r>
              <a:rPr lang="vi-VN" sz="2800" dirty="0" smtClean="0"/>
              <a:t>Thứ tự các mô-đun được hỏi vòng chính là</a:t>
            </a:r>
            <a:r>
              <a:rPr lang="en-US" sz="2800" dirty="0" smtClean="0"/>
              <a:t> </a:t>
            </a:r>
            <a:r>
              <a:rPr lang="vi-VN" sz="2800" dirty="0" smtClean="0"/>
              <a:t>thứ tự ưu tiên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76400"/>
            <a:ext cx="7162800" cy="229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799158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CPU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vi-VN" dirty="0" smtClean="0"/>
              <a:t>(INTA) đến mô-đun vào-ra đầu tiên</a:t>
            </a:r>
          </a:p>
          <a:p>
            <a:r>
              <a:rPr lang="vi-VN" dirty="0" smtClean="0"/>
              <a:t>Nếu mô-đun vào-ra đó không gây ra</a:t>
            </a:r>
            <a:r>
              <a:rPr lang="en-US" dirty="0" smtClean="0"/>
              <a:t> </a:t>
            </a:r>
            <a:r>
              <a:rPr lang="vi-VN" dirty="0" smtClean="0"/>
              <a:t>ngắt thì nó gửi tín hiệu đến mô-đun kế</a:t>
            </a:r>
            <a:r>
              <a:rPr lang="en-US" dirty="0" smtClean="0"/>
              <a:t> </a:t>
            </a:r>
            <a:r>
              <a:rPr lang="vi-VN" dirty="0" smtClean="0"/>
              <a:t>tiếp cho đến khi xác định được mô-đun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vi-VN" dirty="0" smtClean="0"/>
              <a:t>Thứ tự các mô-đun vào-ra kết nối trong</a:t>
            </a:r>
            <a:r>
              <a:rPr lang="en-US" dirty="0" smtClean="0"/>
              <a:t> </a:t>
            </a:r>
            <a:r>
              <a:rPr lang="vi-VN" dirty="0" smtClean="0"/>
              <a:t>chuỗi xác định thứ tự ưu tiên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Bộ điều khiển ngắt lập trình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PIC – Programmable Interrupt Controller</a:t>
            </a:r>
          </a:p>
          <a:p>
            <a:r>
              <a:rPr lang="vi-VN" sz="2800" dirty="0" smtClean="0"/>
              <a:t>PIC có nhiều đường vào yêu cầu ngắt có qui</a:t>
            </a:r>
            <a:r>
              <a:rPr lang="en-US" sz="2800" dirty="0" smtClean="0"/>
              <a:t> </a:t>
            </a:r>
            <a:r>
              <a:rPr lang="vi-VN" sz="2800" dirty="0" smtClean="0"/>
              <a:t>định mức ưu tiên</a:t>
            </a:r>
          </a:p>
          <a:p>
            <a:r>
              <a:rPr lang="en-US" sz="2800" dirty="0" smtClean="0"/>
              <a:t>PIC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cấm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vi-VN" sz="2800" dirty="0" smtClean="0"/>
              <a:t>mức ưu tiên cao nhất gửi tới CPU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6705600" cy="264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vào-ra điều khiển bằng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CPU</a:t>
            </a:r>
          </a:p>
          <a:p>
            <a:r>
              <a:rPr lang="vi-VN" dirty="0" smtClean="0"/>
              <a:t>Phần mềm: trao đổi dữ liệu</a:t>
            </a:r>
          </a:p>
          <a:p>
            <a:r>
              <a:rPr lang="vi-VN" dirty="0" smtClean="0"/>
              <a:t>CPU trực tiếp điều khiển vào-ra</a:t>
            </a:r>
          </a:p>
          <a:p>
            <a:r>
              <a:rPr lang="vi-VN" dirty="0" smtClean="0"/>
              <a:t>CPU không phải đợi mô-đun vào-ra </a:t>
            </a:r>
            <a:r>
              <a:rPr lang="en-US" dirty="0" smtClean="0">
                <a:sym typeface="Symbol"/>
              </a:rPr>
              <a:t> </a:t>
            </a:r>
            <a:r>
              <a:rPr lang="vi-VN" dirty="0" smtClean="0"/>
              <a:t>hiệu quả sử dụng CPU tốt hơn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80x86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vector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: n (00-FF)</a:t>
            </a:r>
          </a:p>
          <a:p>
            <a:r>
              <a:rPr lang="en-US" dirty="0" err="1" smtClean="0"/>
              <a:t>Bảng</a:t>
            </a:r>
            <a:r>
              <a:rPr lang="en-US" dirty="0" smtClean="0"/>
              <a:t> vector </a:t>
            </a:r>
            <a:r>
              <a:rPr lang="en-US" dirty="0" err="1" smtClean="0"/>
              <a:t>ngắt</a:t>
            </a:r>
            <a:r>
              <a:rPr lang="en-US" dirty="0" smtClean="0"/>
              <a:t>: 256 x 4 byte = 1024bytes 00000 – 003FF</a:t>
            </a:r>
          </a:p>
          <a:p>
            <a:r>
              <a:rPr lang="en-US" dirty="0" err="1" smtClean="0"/>
              <a:t>Lệnh</a:t>
            </a:r>
            <a:r>
              <a:rPr lang="en-US" dirty="0" smtClean="0"/>
              <a:t> INT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DMA (Direct Memory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Vào-ra bằng chương trình và bằng ngắt</a:t>
            </a:r>
            <a:r>
              <a:rPr lang="en-US" sz="2800" dirty="0" smtClean="0"/>
              <a:t> </a:t>
            </a:r>
            <a:r>
              <a:rPr lang="vi-VN" sz="2800" dirty="0" smtClean="0"/>
              <a:t>do CPU trực tiếp điều khiển:</a:t>
            </a:r>
          </a:p>
          <a:p>
            <a:pPr lvl="1"/>
            <a:r>
              <a:rPr lang="en-US" sz="2400" dirty="0" err="1" smtClean="0"/>
              <a:t>Chiếm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CPU</a:t>
            </a:r>
          </a:p>
          <a:p>
            <a:pPr lvl="1"/>
            <a:r>
              <a:rPr lang="vi-VN" sz="2400" dirty="0" smtClean="0"/>
              <a:t>Tốc độ truyền bị hạn chế vì phải chuyển</a:t>
            </a:r>
            <a:r>
              <a:rPr lang="en-US" sz="2400" dirty="0" smtClean="0"/>
              <a:t> qua CPU</a:t>
            </a:r>
          </a:p>
          <a:p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khắc</a:t>
            </a:r>
            <a:r>
              <a:rPr lang="en-US" sz="2800" dirty="0" smtClean="0"/>
              <a:t> </a:t>
            </a:r>
            <a:r>
              <a:rPr lang="en-US" sz="2800" dirty="0" err="1" smtClean="0"/>
              <a:t>phục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DMA</a:t>
            </a:r>
          </a:p>
          <a:p>
            <a:r>
              <a:rPr lang="vi-VN" sz="2800" dirty="0" smtClean="0"/>
              <a:t>Thêm mô-đun phần cứng trên bus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DMAC (Controller)</a:t>
            </a:r>
          </a:p>
          <a:p>
            <a:r>
              <a:rPr lang="vi-VN" sz="2800" dirty="0" smtClean="0"/>
              <a:t>DMAC điều khiển trao đổi dữ liệu giữa môđun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cấu trúc của DMAC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0"/>
            <a:ext cx="6172200" cy="502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dirty="0" smtClean="0"/>
              <a:t>Tồn tại đa dạng các thiết bị ngoại vi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:</a:t>
            </a:r>
          </a:p>
          <a:p>
            <a:pPr lvl="1"/>
            <a:r>
              <a:rPr lang="vi-VN" sz="2400" dirty="0" smtClean="0"/>
              <a:t>Nguyên tắc hoạt động</a:t>
            </a:r>
          </a:p>
          <a:p>
            <a:pPr lvl="1"/>
            <a:r>
              <a:rPr lang="vi-VN" sz="2400" dirty="0" smtClean="0"/>
              <a:t>Tốc độ</a:t>
            </a:r>
          </a:p>
          <a:p>
            <a:pPr lvl="1"/>
            <a:r>
              <a:rPr lang="en-US" sz="2400" dirty="0" err="1" smtClean="0"/>
              <a:t>Khuôn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r>
              <a:rPr lang="vi-VN" sz="2800" dirty="0" smtClean="0"/>
              <a:t>Tất cả các thiết bị ngoại vi đều chậm</a:t>
            </a:r>
            <a:r>
              <a:rPr lang="en-US" sz="2800" dirty="0" smtClean="0"/>
              <a:t> </a:t>
            </a:r>
            <a:r>
              <a:rPr lang="vi-VN" sz="2800" dirty="0" smtClean="0"/>
              <a:t>hơn CPU và RAM</a:t>
            </a:r>
          </a:p>
          <a:p>
            <a:pPr>
              <a:buNone/>
            </a:pPr>
            <a:r>
              <a:rPr lang="vi-VN" sz="2800" dirty="0" smtClean="0">
                <a:sym typeface="Symbol"/>
              </a:rPr>
              <a:t></a:t>
            </a:r>
            <a:r>
              <a:rPr lang="vi-VN" sz="2800" dirty="0" smtClean="0"/>
              <a:t>Cần có các mô-đun vào-ra để nối ghép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vi </a:t>
            </a:r>
            <a:r>
              <a:rPr lang="en-US" sz="2800" dirty="0" err="1" smtClean="0"/>
              <a:t>với</a:t>
            </a:r>
            <a:r>
              <a:rPr lang="en-US" sz="2800" dirty="0" smtClean="0"/>
              <a:t> CPU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Thanh ghi dữ liệu: chứa dữ liệu trao đổi</a:t>
            </a:r>
          </a:p>
          <a:p>
            <a:r>
              <a:rPr lang="vi-VN" dirty="0" smtClean="0"/>
              <a:t>Thanh ghi địa chỉ: chứa địa chỉ ngăn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vi-VN" dirty="0" smtClean="0"/>
              <a:t>Bộ đếm dữ liệu: chứa số từ dữ liệu cần</a:t>
            </a:r>
            <a:r>
              <a:rPr lang="en-US" dirty="0" smtClean="0"/>
              <a:t> </a:t>
            </a:r>
            <a:r>
              <a:rPr lang="vi-VN" dirty="0" smtClean="0"/>
              <a:t>trao đổi</a:t>
            </a:r>
          </a:p>
          <a:p>
            <a:r>
              <a:rPr lang="vi-VN" dirty="0" smtClean="0"/>
              <a:t>Logic điều khiển: điều khiển hoạt 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Hoạt động 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648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CPU “</a:t>
            </a:r>
            <a:r>
              <a:rPr lang="en-US" sz="2400" dirty="0" err="1" smtClean="0"/>
              <a:t>nói</a:t>
            </a:r>
            <a:r>
              <a:rPr lang="en-US" sz="2400" dirty="0" smtClean="0"/>
              <a:t>” </a:t>
            </a:r>
            <a:r>
              <a:rPr lang="en-US" sz="2400" dirty="0" err="1" smtClean="0"/>
              <a:t>cho</a:t>
            </a:r>
            <a:r>
              <a:rPr lang="en-US" sz="2400" dirty="0" smtClean="0"/>
              <a:t> DMAC</a:t>
            </a:r>
          </a:p>
          <a:p>
            <a:pPr lvl="1"/>
            <a:r>
              <a:rPr lang="es-ES" sz="2000" dirty="0" err="1" smtClean="0"/>
              <a:t>Vào</a:t>
            </a:r>
            <a:r>
              <a:rPr lang="es-ES" sz="2000" dirty="0" smtClean="0"/>
              <a:t> hay Ra </a:t>
            </a:r>
            <a:r>
              <a:rPr lang="es-ES" sz="2000" dirty="0" err="1" smtClean="0"/>
              <a:t>dữ</a:t>
            </a:r>
            <a:r>
              <a:rPr lang="es-ES" sz="2000" dirty="0" smtClean="0"/>
              <a:t> </a:t>
            </a:r>
            <a:r>
              <a:rPr lang="es-ES" sz="2000" dirty="0" err="1" smtClean="0"/>
              <a:t>liệu</a:t>
            </a:r>
            <a:endParaRPr lang="es-ES" sz="2000" dirty="0" smtClean="0"/>
          </a:p>
          <a:p>
            <a:pPr lvl="1"/>
            <a:r>
              <a:rPr lang="vi-VN" sz="2000" dirty="0" smtClean="0"/>
              <a:t>Địa chỉ thiết bị vào-ra (cổng vào-ra tương ứng)</a:t>
            </a:r>
          </a:p>
          <a:p>
            <a:pPr lvl="1"/>
            <a:r>
              <a:rPr lang="vi-VN" sz="2000" dirty="0" smtClean="0"/>
              <a:t>Địa chỉ đầu của mảng nhớ chứa dữ liệu </a:t>
            </a:r>
            <a:r>
              <a:rPr lang="en-US" sz="2000" dirty="0" smtClean="0">
                <a:sym typeface="Symbol"/>
              </a:rPr>
              <a:t></a:t>
            </a:r>
            <a:r>
              <a:rPr lang="vi-VN" sz="2000" dirty="0" smtClean="0"/>
              <a:t>nạp vàothanh ghi địa chỉ</a:t>
            </a:r>
          </a:p>
          <a:p>
            <a:pPr lvl="1"/>
            <a:r>
              <a:rPr lang="vi-VN" sz="2000" dirty="0" smtClean="0"/>
              <a:t>Số từ dữ liệu cần truyền </a:t>
            </a:r>
            <a:r>
              <a:rPr lang="en-US" sz="2000" dirty="0" smtClean="0">
                <a:sym typeface="Symbol"/>
              </a:rPr>
              <a:t> </a:t>
            </a:r>
            <a:r>
              <a:rPr lang="vi-VN" sz="2000" dirty="0" smtClean="0"/>
              <a:t>nạp vào bộ đếm dữ liệu</a:t>
            </a:r>
          </a:p>
          <a:p>
            <a:r>
              <a:rPr lang="en-US" sz="2400" dirty="0" smtClean="0"/>
              <a:t>CPU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r>
              <a:rPr lang="vi-VN" sz="2400" dirty="0" smtClean="0"/>
              <a:t>DMAC điều khiển trao đổi dữ liệu</a:t>
            </a:r>
          </a:p>
          <a:p>
            <a:r>
              <a:rPr lang="vi-VN" sz="2400" dirty="0" smtClean="0"/>
              <a:t>Sau khi truyền được một từ dữ liệu thì:</a:t>
            </a:r>
            <a:r>
              <a:rPr lang="en-US" sz="2400" dirty="0" smtClean="0"/>
              <a:t> </a:t>
            </a:r>
          </a:p>
          <a:p>
            <a:pPr lvl="1"/>
            <a:r>
              <a:rPr lang="vi-VN" sz="2000" dirty="0" smtClean="0"/>
              <a:t>nội dung thanh ghi địa chỉ tăng</a:t>
            </a:r>
            <a:r>
              <a:rPr lang="en-US" sz="2000" dirty="0" smtClean="0"/>
              <a:t> </a:t>
            </a:r>
            <a:endParaRPr lang="vi-VN" sz="2000" dirty="0" smtClean="0"/>
          </a:p>
          <a:p>
            <a:pPr lvl="1"/>
            <a:r>
              <a:rPr lang="vi-VN" sz="2000" dirty="0" smtClean="0"/>
              <a:t>nội dung bộ đếm dữ liệu giảm</a:t>
            </a:r>
          </a:p>
          <a:p>
            <a:r>
              <a:rPr lang="vi-VN" sz="2400" dirty="0" smtClean="0"/>
              <a:t>Khi bộ đếm dữ liệu = 0, DMAC gửi tín hiệu ngắt</a:t>
            </a:r>
            <a:r>
              <a:rPr lang="en-US" sz="2400" dirty="0" smtClean="0"/>
              <a:t> </a:t>
            </a:r>
            <a:r>
              <a:rPr lang="vi-VN" sz="2400" dirty="0" smtClean="0"/>
              <a:t>CPU để báo kết thúc DMA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DMA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 (Block-transfer DMA): </a:t>
            </a:r>
            <a:r>
              <a:rPr lang="vi-VN" sz="2800" dirty="0" smtClean="0"/>
              <a:t>DMAC sử dụng bus để truyền xong cả khối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r>
              <a:rPr lang="en-US" sz="2800" dirty="0" smtClean="0"/>
              <a:t>DMA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chu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(Cycle Stealing DMA): DMAC </a:t>
            </a:r>
            <a:r>
              <a:rPr lang="vi-VN" sz="2800" dirty="0" smtClean="0"/>
              <a:t>cưỡng bức CPU treo tạm thời từng chu kỳ</a:t>
            </a:r>
            <a:r>
              <a:rPr lang="en-US" sz="2800" dirty="0" smtClean="0"/>
              <a:t> bus, DMAC </a:t>
            </a:r>
            <a:r>
              <a:rPr lang="en-US" sz="2800" dirty="0" err="1" smtClean="0"/>
              <a:t>chiếm</a:t>
            </a:r>
            <a:r>
              <a:rPr lang="en-US" sz="2800" dirty="0" smtClean="0"/>
              <a:t> bus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DMA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suốt</a:t>
            </a:r>
            <a:r>
              <a:rPr lang="en-US" sz="2800" dirty="0" smtClean="0"/>
              <a:t> (Transparent DMA): DMAC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chu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CPU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vi-VN" sz="2800" dirty="0" smtClean="0"/>
              <a:t>dụng bus thì chiếm bus để trao đổi một từ </a:t>
            </a:r>
            <a:r>
              <a:rPr lang="en-US" sz="2800" dirty="0" smtClean="0"/>
              <a:t> </a:t>
            </a:r>
            <a:r>
              <a:rPr lang="vi-VN" sz="2800" dirty="0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DMA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DMAC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bus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lvl="1"/>
            <a:r>
              <a:rPr lang="vi-VN" dirty="0" smtClean="0"/>
              <a:t>Giữa mô-đun vào-ra với DMAC</a:t>
            </a:r>
          </a:p>
          <a:p>
            <a:pPr lvl="1"/>
            <a:r>
              <a:rPr lang="en-US" dirty="0" err="1" smtClean="0"/>
              <a:t>Giữa</a:t>
            </a:r>
            <a:r>
              <a:rPr lang="en-US" dirty="0" smtClean="0"/>
              <a:t> DMAC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391400" cy="171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DMA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DMAC điều khiển một hoặc vài mô-đun vào-ra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DMAC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bus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lvl="1"/>
            <a:r>
              <a:rPr lang="en-US" dirty="0" err="1" smtClean="0"/>
              <a:t>Giữa</a:t>
            </a:r>
            <a:r>
              <a:rPr lang="en-US" dirty="0" smtClean="0"/>
              <a:t> DMAC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705600" cy="239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DMA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Bus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DMA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DMAC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bus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lvl="1"/>
            <a:r>
              <a:rPr lang="en-US" dirty="0" err="1" smtClean="0"/>
              <a:t>Giữa</a:t>
            </a:r>
            <a:r>
              <a:rPr lang="en-US" dirty="0" smtClean="0"/>
              <a:t> DMAC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477000" cy="280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Đặc điểm của 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CPU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trao đổi dữ liệu</a:t>
            </a:r>
          </a:p>
          <a:p>
            <a:r>
              <a:rPr lang="vi-VN" dirty="0" smtClean="0"/>
              <a:t>DMAC điều khiển trao đổi dữ liệu giữa</a:t>
            </a:r>
            <a:r>
              <a:rPr lang="en-US" dirty="0" smtClean="0"/>
              <a:t> </a:t>
            </a:r>
            <a:r>
              <a:rPr lang="vi-VN" dirty="0" smtClean="0"/>
              <a:t>bộ nhớ chính với mô-đun vào-ra (hoàn</a:t>
            </a:r>
            <a:r>
              <a:rPr lang="en-US" dirty="0" smtClean="0"/>
              <a:t> </a:t>
            </a:r>
            <a:r>
              <a:rPr lang="vi-VN" dirty="0" smtClean="0"/>
              <a:t>toàn bằng phần cứng)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tốc độ nhanh</a:t>
            </a:r>
          </a:p>
          <a:p>
            <a:r>
              <a:rPr lang="vi-VN" dirty="0" smtClean="0"/>
              <a:t>Phù hợp với các yêu cầu trao đổi mảng</a:t>
            </a:r>
            <a:r>
              <a:rPr lang="en-US" dirty="0" smtClean="0"/>
              <a:t> </a:t>
            </a:r>
            <a:r>
              <a:rPr lang="vi-VN" dirty="0" smtClean="0"/>
              <a:t>dữ liệu có kích thước lớn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Việc điều khiển vào-ra được thực 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vi-VN" dirty="0" smtClean="0"/>
              <a:t>Bộ xử lý vào-ra hoạt động theo 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vi-VN" dirty="0" smtClean="0"/>
              <a:t>Chương trình của bộ xử lý vào-ra có 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r>
              <a:rPr lang="vi-VN" dirty="0" smtClean="0"/>
              <a:t>Hoạt động theo kiến trúc đa xử lý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5.3</a:t>
            </a:r>
            <a:r>
              <a:rPr lang="en-US" dirty="0" smtClean="0"/>
              <a:t>.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 smtClean="0"/>
          </a:p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bit song </a:t>
            </a:r>
            <a:r>
              <a:rPr lang="en-US" dirty="0" err="1" smtClean="0"/>
              <a:t>song</a:t>
            </a:r>
            <a:endParaRPr lang="en-US" dirty="0" smtClean="0"/>
          </a:p>
          <a:p>
            <a:r>
              <a:rPr lang="vi-VN" dirty="0" smtClean="0"/>
              <a:t>Tốc độ nhanh</a:t>
            </a:r>
          </a:p>
          <a:p>
            <a:r>
              <a:rPr lang="vi-VN" dirty="0" smtClean="0"/>
              <a:t>Cần nhiều đường truyền dữ liệu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 l="3571"/>
          <a:stretch>
            <a:fillRect/>
          </a:stretch>
        </p:blipFill>
        <p:spPr bwMode="auto">
          <a:xfrm>
            <a:off x="5181600" y="1676400"/>
            <a:ext cx="3429000" cy="270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Chức năng: chuyển đổi dữ liệu giữa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Thiết bị ngoại vi giao tiếp người-máy: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in,...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máy-máy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sz="2000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: Modem, Network Interface Card (NIC)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Truyền lần lượt từng bit</a:t>
            </a:r>
          </a:p>
          <a:p>
            <a:r>
              <a:rPr lang="vi-VN" dirty="0" smtClean="0"/>
              <a:t>Cần có bộ chuyển đổi từ dữ liệu song song sang</a:t>
            </a:r>
            <a:r>
              <a:rPr lang="en-US" dirty="0" smtClean="0"/>
              <a:t> </a:t>
            </a:r>
            <a:r>
              <a:rPr lang="vi-VN" dirty="0" smtClean="0"/>
              <a:t>nối tiếp hoặc/và ngược lại</a:t>
            </a:r>
          </a:p>
          <a:p>
            <a:r>
              <a:rPr lang="vi-VN" dirty="0" smtClean="0"/>
              <a:t>Tốc độ chậm hơn</a:t>
            </a:r>
          </a:p>
          <a:p>
            <a:r>
              <a:rPr lang="vi-VN" dirty="0" smtClean="0"/>
              <a:t>Cần ít đường truyền dữ liệu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752600"/>
            <a:ext cx="3429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(Point to Point)</a:t>
            </a:r>
          </a:p>
          <a:p>
            <a:pPr lvl="1"/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vào-ra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vi</a:t>
            </a:r>
          </a:p>
          <a:p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đa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(Point to Multipoint)</a:t>
            </a:r>
          </a:p>
          <a:p>
            <a:pPr lvl="1"/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vào-ra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vi-VN" sz="2400" dirty="0" smtClean="0"/>
              <a:t>ghép được với nhiều thiết bị ngoại vi</a:t>
            </a:r>
          </a:p>
          <a:p>
            <a:pPr lvl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SCSI (Small Computer System Interface): 7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15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endParaRPr lang="en-US" sz="2000" dirty="0" smtClean="0"/>
          </a:p>
          <a:p>
            <a:pPr lvl="2"/>
            <a:r>
              <a:rPr lang="en-US" sz="2000" dirty="0" smtClean="0"/>
              <a:t>USB (Universal Serial Bus): 127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endParaRPr lang="en-US" sz="2000" dirty="0" smtClean="0"/>
          </a:p>
          <a:p>
            <a:pPr lvl="2"/>
            <a:r>
              <a:rPr lang="en-US" sz="2000" dirty="0" smtClean="0"/>
              <a:t>IEEE 1394 (FireWire): 63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5.4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PS/2: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bàn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endParaRPr lang="en-US" sz="2400" dirty="0" smtClean="0"/>
          </a:p>
          <a:p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r>
              <a:rPr lang="en-US" sz="2400" dirty="0" err="1" smtClean="0"/>
              <a:t>Cổng</a:t>
            </a:r>
            <a:r>
              <a:rPr lang="en-US" sz="2400" dirty="0" smtClean="0"/>
              <a:t> LPT (Line Printer):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in,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fr-FR" sz="2400" dirty="0" err="1" smtClean="0"/>
              <a:t>cổng</a:t>
            </a:r>
            <a:r>
              <a:rPr lang="fr-FR" sz="2400" dirty="0" smtClean="0"/>
              <a:t> </a:t>
            </a:r>
            <a:r>
              <a:rPr lang="fr-FR" sz="2400" dirty="0" err="1" smtClean="0"/>
              <a:t>song</a:t>
            </a:r>
            <a:r>
              <a:rPr lang="fr-FR" sz="2400" dirty="0" smtClean="0"/>
              <a:t> </a:t>
            </a:r>
            <a:r>
              <a:rPr lang="fr-FR" sz="2400" dirty="0" err="1" smtClean="0"/>
              <a:t>song</a:t>
            </a:r>
            <a:r>
              <a:rPr lang="fr-FR" sz="2400" dirty="0" smtClean="0"/>
              <a:t> (</a:t>
            </a:r>
            <a:r>
              <a:rPr lang="fr-FR" sz="2400" dirty="0" err="1" smtClean="0"/>
              <a:t>Parallel</a:t>
            </a:r>
            <a:r>
              <a:rPr lang="fr-FR" sz="2400" dirty="0" smtClean="0"/>
              <a:t> Port) – 25 </a:t>
            </a:r>
            <a:r>
              <a:rPr lang="fr-FR" sz="2400" dirty="0" err="1" smtClean="0"/>
              <a:t>chân</a:t>
            </a:r>
            <a:endParaRPr lang="fr-FR" sz="2400" dirty="0" smtClean="0"/>
          </a:p>
          <a:p>
            <a:r>
              <a:rPr lang="en-US" sz="2400" dirty="0" err="1" smtClean="0"/>
              <a:t>Cổng</a:t>
            </a:r>
            <a:r>
              <a:rPr lang="en-US" sz="2400" dirty="0" smtClean="0"/>
              <a:t> COM (Communication):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MODEM,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(Serial Port) - 9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25 </a:t>
            </a:r>
            <a:r>
              <a:rPr lang="en-US" sz="2400" dirty="0" err="1" smtClean="0"/>
              <a:t>chân</a:t>
            </a:r>
            <a:endParaRPr lang="en-US" sz="2400" dirty="0" smtClean="0"/>
          </a:p>
          <a:p>
            <a:r>
              <a:rPr lang="en-US" sz="2400" dirty="0" err="1" smtClean="0"/>
              <a:t>Cổng</a:t>
            </a:r>
            <a:r>
              <a:rPr lang="en-US" sz="2400" dirty="0" smtClean="0"/>
              <a:t> USB (Universal Serial Bus): </a:t>
            </a:r>
            <a:r>
              <a:rPr lang="en-US" sz="2400" dirty="0" err="1" smtClean="0"/>
              <a:t>Cổng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vi-VN" sz="2400" dirty="0" smtClean="0"/>
              <a:t>đa năng, cho phép nối ghép tối đa 127 thiết bị,</a:t>
            </a:r>
            <a:r>
              <a:rPr lang="en-US" sz="2400" dirty="0" smtClean="0"/>
              <a:t> </a:t>
            </a:r>
            <a:r>
              <a:rPr lang="en-US" sz="2400" dirty="0" err="1" smtClean="0"/>
              <a:t>nhờ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USB Hub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vi-VN" b="1" smtClean="0"/>
              <a:t>Hết Chương 5</a:t>
            </a:r>
            <a:endParaRPr lang="vi-VN" b="1" dirty="0" smtClean="0"/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83381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Bộ chuyển đổi tín hiệu: chuyển đổi 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vi-VN" dirty="0" smtClean="0"/>
              <a:t>Bộ đệm dữ liệu: đệm dữ liệu khi truyền</a:t>
            </a:r>
            <a:r>
              <a:rPr lang="en-US" dirty="0" smtClean="0"/>
              <a:t> </a:t>
            </a:r>
            <a:r>
              <a:rPr lang="vi-VN" dirty="0" smtClean="0"/>
              <a:t>giữa mô-đun vào-ra và thiết bị ngoại vi</a:t>
            </a:r>
          </a:p>
          <a:p>
            <a:r>
              <a:rPr lang="vi-VN" dirty="0" smtClean="0"/>
              <a:t>Khối logic điều khiển: điều khiển hoạt</a:t>
            </a:r>
            <a:r>
              <a:rPr lang="en-US" dirty="0" smtClean="0"/>
              <a:t> </a:t>
            </a:r>
            <a:r>
              <a:rPr lang="vi-VN" dirty="0" smtClean="0"/>
              <a:t>động của thiết bị ngoại vi đáp ứng theo</a:t>
            </a:r>
            <a:r>
              <a:rPr lang="en-US" dirty="0" smtClean="0"/>
              <a:t> </a:t>
            </a:r>
            <a:r>
              <a:rPr lang="vi-VN" dirty="0" smtClean="0"/>
              <a:t>yêu cầu từ mô-đun vào-ra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Mô-đun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dirty="0" smtClean="0"/>
              <a:t>Chức năng của mô-đun vào-ra:</a:t>
            </a:r>
          </a:p>
          <a:p>
            <a:pPr lvl="1"/>
            <a:r>
              <a:rPr lang="vi-VN" dirty="0" smtClean="0"/>
              <a:t>Điều khiển và định thời</a:t>
            </a:r>
          </a:p>
          <a:p>
            <a:pPr lvl="1"/>
            <a:r>
              <a:rPr lang="vi-VN" dirty="0" smtClean="0"/>
              <a:t>Trao đổi thông tin với CPU</a:t>
            </a:r>
          </a:p>
          <a:p>
            <a:pPr lvl="1"/>
            <a:r>
              <a:rPr lang="vi-VN" dirty="0" smtClean="0"/>
              <a:t>Trao đổi thông tin với thiết bị ngoại vi</a:t>
            </a:r>
          </a:p>
          <a:p>
            <a:pPr lvl="1"/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Cấu trúc chung của mô-đun vào-ra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7772400" cy="495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6A18295-1DCE-4169-9B05-0FFCE0F30F52}"/>
  <p:tag name="ISPRING_RESOURCE_FOLDER" val="D:\NDTRUONG_DATA\KHOACNTT\Bai giang HVKTMM\BG KTMT\Bai giang chinh thuc\slide\ATTT\KTMT CHUONG 5(ATTT)\"/>
  <p:tag name="ISPRING_PRESENTATION_PATH" val="D:\NDTRUONG_DATA\KHOACNTT\Bai giang HVKTMM\BG KTMT\Bai giang chinh thuc\slide\ATTT\KTMT CHUONG 5(ATTT).pptx"/>
  <p:tag name="ISPRING_PROJECT_VERSION" val="9.3"/>
  <p:tag name="ISPRING_PROJECT_FOLDER_UPDATED" val="1"/>
  <p:tag name="ISPRING_SCREEN_RECS_UPDATED" val="D:\NDTRUONG_DATA\KHOACNTT\Bai giang HVKTMM\BG KTMT\Bai giang chinh thuc\slide\ATTT\KTMT CHUONG 5(ATTT)\"/>
  <p:tag name="ISPRING_LMS_API_VERSION" val="SCORM 2004 (2nd edition)"/>
  <p:tag name="ISPRING_ULTRA_SCORM_COURCE_TITLE" val="KTMT CHUONG 5"/>
  <p:tag name="ISPRING_ULTRA_SCORM_COURSE_ID" val="1DD2EC7B-1B3B-47CB-9A5A-13F2B71E729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do`\u0006{332DDA48-5F12-4F1E-8D42-50DD551B971E}&quot;,&quot;D:\\NDTRUONG_DATA\\KHOACNTT\\Bai giang HVKTMM\\BG KTMT\\Bai giang chinh thuc\\slide\\ATTT\\SRCOM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80.000000"/>
  <p:tag name="ISPRING_CURRENT_PLAYER_ID" val="universal"/>
  <p:tag name="ISPRING_PRESENTATION_TITLE" val="KTMT CHUONG 5"/>
  <p:tag name="ISPRING_FIRST_PUBLISH" val="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2682</TotalTime>
  <Words>2515</Words>
  <Application>Microsoft Office PowerPoint</Application>
  <PresentationFormat>On-screen Show (4:3)</PresentationFormat>
  <Paragraphs>379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Symbol</vt:lpstr>
      <vt:lpstr>Times New Roman</vt:lpstr>
      <vt:lpstr>Wingdings</vt:lpstr>
      <vt:lpstr>Pixel</vt:lpstr>
      <vt:lpstr>Equation</vt:lpstr>
      <vt:lpstr>Chương 5: Hệ thống vào ra (IO)</vt:lpstr>
      <vt:lpstr>5.1. Tổng quan về hệ thống vào-ra</vt:lpstr>
      <vt:lpstr>Cấu trúc cơ bản của hệ thống vào-ra</vt:lpstr>
      <vt:lpstr>Đặc điểm của vào-ra</vt:lpstr>
      <vt:lpstr>2. Các thiết bị ngoại vi</vt:lpstr>
      <vt:lpstr>Cấu trúc chung của thiết bị ngoại vi</vt:lpstr>
      <vt:lpstr>Các thành phần của thiết bị ngoại vi</vt:lpstr>
      <vt:lpstr>3. Mô-đun vào-ra</vt:lpstr>
      <vt:lpstr>Cấu trúc chung của mô-đun vào-ra</vt:lpstr>
      <vt:lpstr>Các thành phần của mô-đun vào-ra</vt:lpstr>
      <vt:lpstr>4. Địa chỉ hóa cổng vào-ra</vt:lpstr>
      <vt:lpstr>Không gian địa chỉ của bộ xử lý (tiếp)</vt:lpstr>
      <vt:lpstr>Không gian địa chỉ của bộ xử lý (tiếp)</vt:lpstr>
      <vt:lpstr>Không gian địa chỉ của bộ xử lý (tiếp)</vt:lpstr>
      <vt:lpstr>b. Các phương pháp địa chỉ hoá cổng vào-ra</vt:lpstr>
      <vt:lpstr>Vào-ra riêng biệt</vt:lpstr>
      <vt:lpstr>Vào-ra theo ánh xạ bộ nhớ</vt:lpstr>
      <vt:lpstr>5.2. Các phương pháp điều khiển vào-ra</vt:lpstr>
      <vt:lpstr>1. Vào-ra bằng chương trình</vt:lpstr>
      <vt:lpstr>Các tín hiệu điều khiển vào-ra</vt:lpstr>
      <vt:lpstr>Các lệnh vào-ra</vt:lpstr>
      <vt:lpstr>Lưu đồ đoạn chương trình vào-ra</vt:lpstr>
      <vt:lpstr>Hoạt động của vào-ra bằng chương trình</vt:lpstr>
      <vt:lpstr>Đặc điểm</vt:lpstr>
      <vt:lpstr>2. Vào-ra điều khiển bằng ngắt</vt:lpstr>
      <vt:lpstr>Chuyển điều khiển đến chương trình con ngắt</vt:lpstr>
      <vt:lpstr>Hoạt động vào dữ liệu: nhìn từ mô-đun vào-ra</vt:lpstr>
      <vt:lpstr>Hoạt động vào dữ liệu: nhìn từ CPU</vt:lpstr>
      <vt:lpstr>Các vấn đề nảy sinh khi thiết kế</vt:lpstr>
      <vt:lpstr>Các phương pháp nối ghép ngắt</vt:lpstr>
      <vt:lpstr>Nhiều đường yêu cầu ngắt</vt:lpstr>
      <vt:lpstr>Hỏi vòng bằng phần mềm</vt:lpstr>
      <vt:lpstr>Hỏi vòng bằng phần cứng</vt:lpstr>
      <vt:lpstr>Kiểm tra vòng bằng phần cứng (tiếp)</vt:lpstr>
      <vt:lpstr>Bộ điều khiển ngắt lập trình được</vt:lpstr>
      <vt:lpstr>Đặc điểm của vào-ra điều khiển bằng ngắt</vt:lpstr>
      <vt:lpstr>Ngắt của 80x86</vt:lpstr>
      <vt:lpstr>3. DMA (Direct Memory Access)</vt:lpstr>
      <vt:lpstr>Sơ đồ cấu trúc của DMAC</vt:lpstr>
      <vt:lpstr>Các thành phần của DMAC</vt:lpstr>
      <vt:lpstr>Hoạt động DMA</vt:lpstr>
      <vt:lpstr>Các kiểu thực hiện DMA</vt:lpstr>
      <vt:lpstr>Cấu hình DMA (1)</vt:lpstr>
      <vt:lpstr>Cấu hình DMA (2)</vt:lpstr>
      <vt:lpstr>Cấu hình DMA (3)</vt:lpstr>
      <vt:lpstr>Đặc điểm của DMA</vt:lpstr>
      <vt:lpstr>4. Kênh vào-ra hay là bộ xử lý vào-ra</vt:lpstr>
      <vt:lpstr>5.3. Nối ghép thiết bị ngoại vi</vt:lpstr>
      <vt:lpstr>Nối ghép song song</vt:lpstr>
      <vt:lpstr>Nối ghép nối tiếp</vt:lpstr>
      <vt:lpstr>2. Các cấu hình nối ghép</vt:lpstr>
      <vt:lpstr>5.4. Các cổng vào-ra thông dụng trên PC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 CHUONG 5</dc:title>
  <dc:creator>Ninh Xuan Huong</dc:creator>
  <cp:lastModifiedBy>admin</cp:lastModifiedBy>
  <cp:revision>562</cp:revision>
  <dcterms:created xsi:type="dcterms:W3CDTF">2004-08-26T02:35:59Z</dcterms:created>
  <dcterms:modified xsi:type="dcterms:W3CDTF">2022-03-31T03:11:20Z</dcterms:modified>
</cp:coreProperties>
</file>