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7" r:id="rId2"/>
    <p:sldId id="426" r:id="rId3"/>
    <p:sldId id="428" r:id="rId4"/>
    <p:sldId id="434" r:id="rId5"/>
    <p:sldId id="373" r:id="rId6"/>
    <p:sldId id="440" r:id="rId7"/>
    <p:sldId id="441" r:id="rId8"/>
    <p:sldId id="442" r:id="rId9"/>
    <p:sldId id="444" r:id="rId10"/>
    <p:sldId id="443" r:id="rId11"/>
    <p:sldId id="445" r:id="rId12"/>
    <p:sldId id="446" r:id="rId13"/>
    <p:sldId id="447" r:id="rId14"/>
    <p:sldId id="448" r:id="rId15"/>
    <p:sldId id="419" r:id="rId16"/>
    <p:sldId id="408" r:id="rId17"/>
  </p:sldIdLst>
  <p:sldSz cx="10158413" cy="7616825"/>
  <p:notesSz cx="6858000" cy="9144000"/>
  <p:defaultTextStyle>
    <a:defPPr>
      <a:defRPr lang="en-US"/>
    </a:defPPr>
    <a:lvl1pPr marL="0" algn="l" defTabSz="1015716" rtl="0" eaLnBrk="1" latinLnBrk="0" hangingPunct="1">
      <a:defRPr sz="2000" kern="1200">
        <a:solidFill>
          <a:schemeClr val="tx1"/>
        </a:solidFill>
        <a:latin typeface="+mn-lt"/>
        <a:ea typeface="+mn-ea"/>
        <a:cs typeface="+mn-cs"/>
      </a:defRPr>
    </a:lvl1pPr>
    <a:lvl2pPr marL="507858" algn="l" defTabSz="1015716" rtl="0" eaLnBrk="1" latinLnBrk="0" hangingPunct="1">
      <a:defRPr sz="2000" kern="1200">
        <a:solidFill>
          <a:schemeClr val="tx1"/>
        </a:solidFill>
        <a:latin typeface="+mn-lt"/>
        <a:ea typeface="+mn-ea"/>
        <a:cs typeface="+mn-cs"/>
      </a:defRPr>
    </a:lvl2pPr>
    <a:lvl3pPr marL="1015716" algn="l" defTabSz="1015716" rtl="0" eaLnBrk="1" latinLnBrk="0" hangingPunct="1">
      <a:defRPr sz="2000" kern="1200">
        <a:solidFill>
          <a:schemeClr val="tx1"/>
        </a:solidFill>
        <a:latin typeface="+mn-lt"/>
        <a:ea typeface="+mn-ea"/>
        <a:cs typeface="+mn-cs"/>
      </a:defRPr>
    </a:lvl3pPr>
    <a:lvl4pPr marL="1523573" algn="l" defTabSz="1015716" rtl="0" eaLnBrk="1" latinLnBrk="0" hangingPunct="1">
      <a:defRPr sz="2000" kern="1200">
        <a:solidFill>
          <a:schemeClr val="tx1"/>
        </a:solidFill>
        <a:latin typeface="+mn-lt"/>
        <a:ea typeface="+mn-ea"/>
        <a:cs typeface="+mn-cs"/>
      </a:defRPr>
    </a:lvl4pPr>
    <a:lvl5pPr marL="2031431" algn="l" defTabSz="1015716" rtl="0" eaLnBrk="1" latinLnBrk="0" hangingPunct="1">
      <a:defRPr sz="2000" kern="1200">
        <a:solidFill>
          <a:schemeClr val="tx1"/>
        </a:solidFill>
        <a:latin typeface="+mn-lt"/>
        <a:ea typeface="+mn-ea"/>
        <a:cs typeface="+mn-cs"/>
      </a:defRPr>
    </a:lvl5pPr>
    <a:lvl6pPr marL="2539289" algn="l" defTabSz="1015716" rtl="0" eaLnBrk="1" latinLnBrk="0" hangingPunct="1">
      <a:defRPr sz="2000" kern="1200">
        <a:solidFill>
          <a:schemeClr val="tx1"/>
        </a:solidFill>
        <a:latin typeface="+mn-lt"/>
        <a:ea typeface="+mn-ea"/>
        <a:cs typeface="+mn-cs"/>
      </a:defRPr>
    </a:lvl6pPr>
    <a:lvl7pPr marL="3047147" algn="l" defTabSz="1015716" rtl="0" eaLnBrk="1" latinLnBrk="0" hangingPunct="1">
      <a:defRPr sz="2000" kern="1200">
        <a:solidFill>
          <a:schemeClr val="tx1"/>
        </a:solidFill>
        <a:latin typeface="+mn-lt"/>
        <a:ea typeface="+mn-ea"/>
        <a:cs typeface="+mn-cs"/>
      </a:defRPr>
    </a:lvl7pPr>
    <a:lvl8pPr marL="3555004" algn="l" defTabSz="1015716" rtl="0" eaLnBrk="1" latinLnBrk="0" hangingPunct="1">
      <a:defRPr sz="2000" kern="1200">
        <a:solidFill>
          <a:schemeClr val="tx1"/>
        </a:solidFill>
        <a:latin typeface="+mn-lt"/>
        <a:ea typeface="+mn-ea"/>
        <a:cs typeface="+mn-cs"/>
      </a:defRPr>
    </a:lvl8pPr>
    <a:lvl9pPr marL="4062862" algn="l" defTabSz="1015716" rtl="0" eaLnBrk="1" latinLnBrk="0" hangingPunct="1">
      <a:defRPr sz="20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Tortoric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A11"/>
    <a:srgbClr val="FCE7E2"/>
    <a:srgbClr val="5D2C52"/>
    <a:srgbClr val="A2751B"/>
    <a:srgbClr val="156031"/>
    <a:srgbClr val="08517D"/>
    <a:srgbClr val="1B97D1"/>
    <a:srgbClr val="EFAC25"/>
    <a:srgbClr val="F9DDA7"/>
    <a:srgbClr val="B851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41" autoAdjust="0"/>
    <p:restoredTop sz="96782" autoAdjust="0"/>
  </p:normalViewPr>
  <p:slideViewPr>
    <p:cSldViewPr>
      <p:cViewPr varScale="1">
        <p:scale>
          <a:sx n="81" d="100"/>
          <a:sy n="81" d="100"/>
        </p:scale>
        <p:origin x="-1296" y="-96"/>
      </p:cViewPr>
      <p:guideLst>
        <p:guide orient="horz" pos="2399"/>
        <p:guide pos="320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9E1641-8BA9-4040-AD70-EE464858E697}" type="datetimeFigureOut">
              <a:rPr lang="en-US" smtClean="0"/>
              <a:t>4/17/13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98923-3131-4052-9FBD-B94C5F60994A}" type="slidenum">
              <a:rPr lang="en-US" smtClean="0"/>
              <a:t>‹#›</a:t>
            </a:fld>
            <a:endParaRPr lang="en-US"/>
          </a:p>
        </p:txBody>
      </p:sp>
    </p:spTree>
    <p:extLst>
      <p:ext uri="{BB962C8B-B14F-4D97-AF65-F5344CB8AC3E}">
        <p14:creationId xmlns:p14="http://schemas.microsoft.com/office/powerpoint/2010/main" val="70939212"/>
      </p:ext>
    </p:extLst>
  </p:cSld>
  <p:clrMap bg1="lt1" tx1="dk1" bg2="lt2" tx2="dk2" accent1="accent1" accent2="accent2" accent3="accent3" accent4="accent4" accent5="accent5" accent6="accent6" hlink="hlink" folHlink="folHlink"/>
  <p:notesStyle>
    <a:lvl1pPr marL="0" algn="l" defTabSz="1015716" rtl="0" eaLnBrk="1" latinLnBrk="0" hangingPunct="1">
      <a:defRPr sz="1300" kern="1200">
        <a:solidFill>
          <a:schemeClr val="tx1"/>
        </a:solidFill>
        <a:latin typeface="+mn-lt"/>
        <a:ea typeface="+mn-ea"/>
        <a:cs typeface="+mn-cs"/>
      </a:defRPr>
    </a:lvl1pPr>
    <a:lvl2pPr marL="507858" algn="l" defTabSz="1015716" rtl="0" eaLnBrk="1" latinLnBrk="0" hangingPunct="1">
      <a:defRPr sz="1300" kern="1200">
        <a:solidFill>
          <a:schemeClr val="tx1"/>
        </a:solidFill>
        <a:latin typeface="+mn-lt"/>
        <a:ea typeface="+mn-ea"/>
        <a:cs typeface="+mn-cs"/>
      </a:defRPr>
    </a:lvl2pPr>
    <a:lvl3pPr marL="1015716" algn="l" defTabSz="1015716" rtl="0" eaLnBrk="1" latinLnBrk="0" hangingPunct="1">
      <a:defRPr sz="1300" kern="1200">
        <a:solidFill>
          <a:schemeClr val="tx1"/>
        </a:solidFill>
        <a:latin typeface="+mn-lt"/>
        <a:ea typeface="+mn-ea"/>
        <a:cs typeface="+mn-cs"/>
      </a:defRPr>
    </a:lvl3pPr>
    <a:lvl4pPr marL="1523573" algn="l" defTabSz="1015716" rtl="0" eaLnBrk="1" latinLnBrk="0" hangingPunct="1">
      <a:defRPr sz="1300" kern="1200">
        <a:solidFill>
          <a:schemeClr val="tx1"/>
        </a:solidFill>
        <a:latin typeface="+mn-lt"/>
        <a:ea typeface="+mn-ea"/>
        <a:cs typeface="+mn-cs"/>
      </a:defRPr>
    </a:lvl4pPr>
    <a:lvl5pPr marL="2031431" algn="l" defTabSz="1015716" rtl="0" eaLnBrk="1" latinLnBrk="0" hangingPunct="1">
      <a:defRPr sz="1300" kern="1200">
        <a:solidFill>
          <a:schemeClr val="tx1"/>
        </a:solidFill>
        <a:latin typeface="+mn-lt"/>
        <a:ea typeface="+mn-ea"/>
        <a:cs typeface="+mn-cs"/>
      </a:defRPr>
    </a:lvl5pPr>
    <a:lvl6pPr marL="2539289" algn="l" defTabSz="1015716" rtl="0" eaLnBrk="1" latinLnBrk="0" hangingPunct="1">
      <a:defRPr sz="1300" kern="1200">
        <a:solidFill>
          <a:schemeClr val="tx1"/>
        </a:solidFill>
        <a:latin typeface="+mn-lt"/>
        <a:ea typeface="+mn-ea"/>
        <a:cs typeface="+mn-cs"/>
      </a:defRPr>
    </a:lvl6pPr>
    <a:lvl7pPr marL="3047147" algn="l" defTabSz="1015716" rtl="0" eaLnBrk="1" latinLnBrk="0" hangingPunct="1">
      <a:defRPr sz="1300" kern="1200">
        <a:solidFill>
          <a:schemeClr val="tx1"/>
        </a:solidFill>
        <a:latin typeface="+mn-lt"/>
        <a:ea typeface="+mn-ea"/>
        <a:cs typeface="+mn-cs"/>
      </a:defRPr>
    </a:lvl7pPr>
    <a:lvl8pPr marL="3555004" algn="l" defTabSz="1015716" rtl="0" eaLnBrk="1" latinLnBrk="0" hangingPunct="1">
      <a:defRPr sz="1300" kern="1200">
        <a:solidFill>
          <a:schemeClr val="tx1"/>
        </a:solidFill>
        <a:latin typeface="+mn-lt"/>
        <a:ea typeface="+mn-ea"/>
        <a:cs typeface="+mn-cs"/>
      </a:defRPr>
    </a:lvl8pPr>
    <a:lvl9pPr marL="4062862" algn="l" defTabSz="1015716"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98923-3131-4052-9FBD-B94C5F60994A}" type="slidenum">
              <a:rPr lang="en-US" smtClean="0"/>
              <a:t>1</a:t>
            </a:fld>
            <a:endParaRPr lang="en-US"/>
          </a:p>
        </p:txBody>
      </p:sp>
    </p:spTree>
    <p:extLst>
      <p:ext uri="{BB962C8B-B14F-4D97-AF65-F5344CB8AC3E}">
        <p14:creationId xmlns:p14="http://schemas.microsoft.com/office/powerpoint/2010/main" val="279829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kern="1200" dirty="0" smtClean="0">
                <a:solidFill>
                  <a:schemeClr val="tx1"/>
                </a:solidFill>
                <a:effectLst/>
                <a:latin typeface="+mn-lt"/>
                <a:ea typeface="+mn-ea"/>
                <a:cs typeface="+mn-cs"/>
              </a:rPr>
              <a:t>Main Points:</a:t>
            </a:r>
          </a:p>
          <a:p>
            <a:pPr marL="0" marR="0" indent="0" algn="l" defTabSz="1015716" rtl="0" eaLnBrk="1" fontAlgn="auto" latinLnBrk="0" hangingPunct="1">
              <a:lnSpc>
                <a:spcPct val="100000"/>
              </a:lnSpc>
              <a:spcBef>
                <a:spcPts val="0"/>
              </a:spcBef>
              <a:spcAft>
                <a:spcPts val="0"/>
              </a:spcAft>
              <a:buClrTx/>
              <a:buSzTx/>
              <a:buFontTx/>
              <a:buNone/>
              <a:tabLst/>
              <a:defRPr/>
            </a:pPr>
            <a:r>
              <a:rPr lang="en-US" sz="1300" kern="1200" dirty="0" smtClean="0">
                <a:solidFill>
                  <a:schemeClr val="tx1"/>
                </a:solidFill>
                <a:effectLst/>
                <a:latin typeface="+mn-lt"/>
                <a:ea typeface="+mn-ea"/>
                <a:cs typeface="+mn-cs"/>
              </a:rPr>
              <a:t>Provides pre-built features as a backend service that gives developers the features that modern apps need to be successful </a:t>
            </a:r>
            <a:endParaRPr lang="en-US" sz="1400" b="0" kern="1200" dirty="0" smtClean="0">
              <a:solidFill>
                <a:schemeClr val="tx1"/>
              </a:solidFill>
              <a:effectLst/>
              <a:latin typeface="+mn-lt"/>
              <a:ea typeface="+mn-ea"/>
              <a:cs typeface="+mn-cs"/>
            </a:endParaRPr>
          </a:p>
          <a:p>
            <a:endParaRPr lang="en-US" sz="1400" b="1" kern="1200" dirty="0" smtClean="0">
              <a:solidFill>
                <a:schemeClr val="tx1"/>
              </a:solidFill>
              <a:effectLst/>
              <a:latin typeface="+mn-lt"/>
              <a:ea typeface="+mn-ea"/>
              <a:cs typeface="+mn-cs"/>
            </a:endParaRPr>
          </a:p>
          <a:p>
            <a:r>
              <a:rPr lang="en-US" sz="1400" b="1" kern="1200" dirty="0" smtClean="0">
                <a:solidFill>
                  <a:schemeClr val="tx1"/>
                </a:solidFill>
                <a:effectLst/>
                <a:latin typeface="+mn-lt"/>
                <a:ea typeface="+mn-ea"/>
                <a:cs typeface="+mn-cs"/>
              </a:rPr>
              <a:t>Script:</a:t>
            </a:r>
          </a:p>
          <a:p>
            <a:r>
              <a:rPr lang="en-US" sz="1300" kern="1200" dirty="0" smtClean="0">
                <a:solidFill>
                  <a:schemeClr val="tx1"/>
                </a:solidFill>
                <a:effectLst/>
                <a:latin typeface="+mn-lt"/>
                <a:ea typeface="+mn-ea"/>
                <a:cs typeface="+mn-cs"/>
              </a:rPr>
              <a:t>The best solution is to use pre-built Apigee App Services.  They provide pre-built features as a backend service that gives developers the features that modern apps need to be successful. The alternative, to develop these capabilities, requires not only the initial development costs but also the costs associated ongoing maintenance and updates. </a:t>
            </a:r>
          </a:p>
          <a:p>
            <a:r>
              <a:rPr lang="en-US" sz="1300" kern="1200" dirty="0" smtClean="0">
                <a:solidFill>
                  <a:schemeClr val="tx1"/>
                </a:solidFill>
                <a:effectLst/>
                <a:latin typeface="+mn-lt"/>
                <a:ea typeface="+mn-ea"/>
                <a:cs typeface="+mn-cs"/>
              </a:rPr>
              <a:t> </a:t>
            </a:r>
          </a:p>
          <a:p>
            <a:r>
              <a:rPr lang="en-US" sz="1300" kern="1200" dirty="0" smtClean="0">
                <a:solidFill>
                  <a:schemeClr val="tx1"/>
                </a:solidFill>
                <a:effectLst/>
                <a:latin typeface="+mn-lt"/>
                <a:ea typeface="+mn-ea"/>
                <a:cs typeface="+mn-cs"/>
              </a:rPr>
              <a:t>App Services get developers up and running quickly with these services available in your API. They enable you to:</a:t>
            </a:r>
          </a:p>
          <a:p>
            <a:pPr lvl="0"/>
            <a:r>
              <a:rPr lang="en-US" sz="1300" kern="1200" dirty="0" smtClean="0">
                <a:solidFill>
                  <a:schemeClr val="tx1"/>
                </a:solidFill>
                <a:effectLst/>
                <a:latin typeface="+mn-lt"/>
                <a:ea typeface="+mn-ea"/>
                <a:cs typeface="+mn-cs"/>
              </a:rPr>
              <a:t>Simplify user management with prebuilt registration, authentication, provisioning, reminders, and subscriptions</a:t>
            </a:r>
          </a:p>
          <a:p>
            <a:pPr lvl="0"/>
            <a:r>
              <a:rPr lang="en-US" sz="1300" kern="1200" dirty="0" smtClean="0">
                <a:solidFill>
                  <a:schemeClr val="tx1"/>
                </a:solidFill>
                <a:effectLst/>
                <a:latin typeface="+mn-lt"/>
                <a:ea typeface="+mn-ea"/>
                <a:cs typeface="+mn-cs"/>
              </a:rPr>
              <a:t>Extend internal systems with a schema-less data store that include pre-built application objects and can scan to meet your enterprise needs.</a:t>
            </a:r>
          </a:p>
          <a:p>
            <a:pPr lvl="0"/>
            <a:r>
              <a:rPr lang="en-US" sz="1300" kern="1200" dirty="0" smtClean="0">
                <a:solidFill>
                  <a:schemeClr val="tx1"/>
                </a:solidFill>
                <a:effectLst/>
                <a:latin typeface="+mn-lt"/>
                <a:ea typeface="+mn-ea"/>
                <a:cs typeface="+mn-cs"/>
              </a:rPr>
              <a:t>Use locational relevance in your Apps with proximity searches and location queries.</a:t>
            </a:r>
          </a:p>
          <a:p>
            <a:pPr lvl="0"/>
            <a:r>
              <a:rPr lang="en-US" sz="1300" kern="1200" dirty="0" smtClean="0">
                <a:solidFill>
                  <a:schemeClr val="tx1"/>
                </a:solidFill>
                <a:effectLst/>
                <a:latin typeface="+mn-lt"/>
                <a:ea typeface="+mn-ea"/>
                <a:cs typeface="+mn-cs"/>
              </a:rPr>
              <a:t>Connect users with activity streams that show status updates, check-ins, and user actions and comments</a:t>
            </a:r>
          </a:p>
          <a:p>
            <a:pPr lvl="0"/>
            <a:r>
              <a:rPr lang="en-US" sz="1300" kern="1200" dirty="0" smtClean="0">
                <a:solidFill>
                  <a:schemeClr val="tx1"/>
                </a:solidFill>
                <a:effectLst/>
                <a:latin typeface="+mn-lt"/>
                <a:ea typeface="+mn-ea"/>
                <a:cs typeface="+mn-cs"/>
              </a:rPr>
              <a:t>Provide messaging to users enabling them to message each other, and other systems</a:t>
            </a:r>
          </a:p>
          <a:p>
            <a:pPr lvl="0"/>
            <a:r>
              <a:rPr lang="en-US" sz="1300" kern="1200" dirty="0" smtClean="0">
                <a:solidFill>
                  <a:schemeClr val="tx1"/>
                </a:solidFill>
                <a:effectLst/>
                <a:latin typeface="+mn-lt"/>
                <a:ea typeface="+mn-ea"/>
                <a:cs typeface="+mn-cs"/>
              </a:rPr>
              <a:t>Enhance user interaction with social graphs that show where users are and their status</a:t>
            </a:r>
            <a:endParaRPr lang="en-US" sz="1400" b="1" kern="1200" dirty="0" smtClean="0">
              <a:solidFill>
                <a:schemeClr val="tx1"/>
              </a:solidFill>
              <a:effectLst/>
              <a:latin typeface="+mn-lt"/>
              <a:ea typeface="+mn-ea"/>
              <a:cs typeface="+mn-cs"/>
            </a:endParaRPr>
          </a:p>
          <a:p>
            <a:endParaRPr lang="en-US" sz="1400" b="1" kern="1200" dirty="0" smtClean="0">
              <a:solidFill>
                <a:schemeClr val="tx1"/>
              </a:solidFill>
              <a:effectLst/>
              <a:latin typeface="+mn-lt"/>
              <a:ea typeface="+mn-ea"/>
              <a:cs typeface="+mn-cs"/>
            </a:endParaRPr>
          </a:p>
          <a:p>
            <a:endParaRPr lang="en-US" sz="1400" b="1" kern="1200" dirty="0" smtClean="0">
              <a:solidFill>
                <a:schemeClr val="tx1"/>
              </a:solidFill>
              <a:effectLst/>
              <a:latin typeface="+mn-lt"/>
              <a:ea typeface="+mn-ea"/>
              <a:cs typeface="+mn-cs"/>
            </a:endParaRPr>
          </a:p>
          <a:p>
            <a:r>
              <a:rPr lang="en-US" sz="1400" b="1" kern="1200" dirty="0" smtClean="0">
                <a:solidFill>
                  <a:schemeClr val="tx1"/>
                </a:solidFill>
                <a:effectLst/>
                <a:latin typeface="+mn-lt"/>
                <a:ea typeface="+mn-ea"/>
                <a:cs typeface="+mn-cs"/>
              </a:rPr>
              <a:t>Background Info:</a:t>
            </a:r>
            <a:endParaRPr lang="en-US" dirty="0" smtClean="0"/>
          </a:p>
          <a:p>
            <a:r>
              <a:rPr lang="en-US" dirty="0" smtClean="0"/>
              <a:t>User Management</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Registration</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Authentication</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Provisioning</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Subscriptions</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Upgrades</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Reminders</a:t>
            </a:r>
          </a:p>
          <a:p>
            <a:endParaRPr lang="en-US" dirty="0" smtClean="0"/>
          </a:p>
          <a:p>
            <a:r>
              <a:rPr lang="en-US" dirty="0" smtClean="0"/>
              <a:t>Data Store</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Schema-less data with scale</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Pre-built application objects</a:t>
            </a:r>
          </a:p>
          <a:p>
            <a:endParaRPr lang="en-US" dirty="0" smtClean="0"/>
          </a:p>
          <a:p>
            <a:r>
              <a:rPr lang="en-US" dirty="0" smtClean="0"/>
              <a:t>Location</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Proximity search</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Location queries</a:t>
            </a:r>
          </a:p>
          <a:p>
            <a:endParaRPr lang="en-US" dirty="0" smtClean="0"/>
          </a:p>
          <a:p>
            <a:r>
              <a:rPr lang="en-US" dirty="0" smtClean="0"/>
              <a:t>Activity Streams</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User actions</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Comments</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Check-ins</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Status Updates</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Questions</a:t>
            </a:r>
          </a:p>
          <a:p>
            <a:endParaRPr lang="en-US" dirty="0" smtClean="0"/>
          </a:p>
          <a:p>
            <a:r>
              <a:rPr lang="en-US" dirty="0" smtClean="0"/>
              <a:t>Messaging</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Connections to CMS and blog systems</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Messaging between users</a:t>
            </a:r>
          </a:p>
          <a:p>
            <a:endParaRPr lang="en-US" dirty="0" smtClean="0"/>
          </a:p>
          <a:p>
            <a:r>
              <a:rPr lang="en-US" dirty="0" smtClean="0"/>
              <a:t>Social Graph</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Profile and social graph capture</a:t>
            </a:r>
          </a:p>
          <a:p>
            <a:pPr marL="171441" indent="-171441" algn="l">
              <a:buFont typeface="Arial" pitchFamily="34" charset="0"/>
              <a:buChar char="•"/>
            </a:pPr>
            <a:r>
              <a:rPr lang="en-US" sz="1400" dirty="0" smtClean="0">
                <a:solidFill>
                  <a:srgbClr val="FFFFFF"/>
                </a:solidFill>
                <a:latin typeface="Helvetica" charset="0"/>
                <a:ea typeface="ＭＳ Ｐゴシック" charset="0"/>
                <a:cs typeface="Helvetica" charset="0"/>
                <a:sym typeface="Helvetica" charset="0"/>
              </a:rPr>
              <a:t>Status distribution</a:t>
            </a:r>
          </a:p>
          <a:p>
            <a:endParaRPr lang="en-US" dirty="0"/>
          </a:p>
        </p:txBody>
      </p:sp>
      <p:sp>
        <p:nvSpPr>
          <p:cNvPr id="4" name="Slide Number Placeholder 3"/>
          <p:cNvSpPr>
            <a:spLocks noGrp="1"/>
          </p:cNvSpPr>
          <p:nvPr>
            <p:ph type="sldNum" sz="quarter" idx="10"/>
          </p:nvPr>
        </p:nvSpPr>
        <p:spPr/>
        <p:txBody>
          <a:bodyPr/>
          <a:lstStyle/>
          <a:p>
            <a:fld id="{5B698923-3131-4052-9FBD-B94C5F60994A}" type="slidenum">
              <a:rPr lang="en-US" smtClean="0"/>
              <a:t>5</a:t>
            </a:fld>
            <a:endParaRPr lang="en-US"/>
          </a:p>
        </p:txBody>
      </p:sp>
    </p:spTree>
    <p:extLst>
      <p:ext uri="{BB962C8B-B14F-4D97-AF65-F5344CB8AC3E}">
        <p14:creationId xmlns:p14="http://schemas.microsoft.com/office/powerpoint/2010/main" val="3152012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3F354214-F269-834C-8859-AE56B31856C2}" type="slidenum">
              <a:rPr lang="en-US"/>
              <a:pPr/>
              <a:t>15</a:t>
            </a:fld>
            <a:endParaRPr lang="en-US" dirty="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Apigee version 4 presentation</a:t>
            </a:r>
          </a:p>
          <a:p>
            <a:r>
              <a:rPr lang="en-US" dirty="0" smtClean="0"/>
              <a:t>Version 10.8: Updates post sales meeting, still needs scripting</a:t>
            </a:r>
          </a:p>
          <a:p>
            <a:r>
              <a:rPr lang="en-US" dirty="0" smtClean="0"/>
              <a:t>V 10.9: updated “the many uses of APIs” slide, logo</a:t>
            </a:r>
            <a:r>
              <a:rPr lang="en-US" baseline="0" dirty="0" smtClean="0"/>
              <a:t> slide, beginning scripting.</a:t>
            </a:r>
          </a:p>
          <a:p>
            <a:r>
              <a:rPr lang="en-US" baseline="0" dirty="0" smtClean="0"/>
              <a:t>V 10.96 content complete. 8/28/12</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B698923-3131-4052-9FBD-B94C5F60994A}" type="slidenum">
              <a:rPr lang="en-US" smtClean="0"/>
              <a:t>16</a:t>
            </a:fld>
            <a:endParaRPr lang="en-US"/>
          </a:p>
        </p:txBody>
      </p:sp>
    </p:spTree>
    <p:extLst>
      <p:ext uri="{BB962C8B-B14F-4D97-AF65-F5344CB8AC3E}">
        <p14:creationId xmlns:p14="http://schemas.microsoft.com/office/powerpoint/2010/main" val="279829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2" name="Rectangle 21"/>
          <p:cNvSpPr/>
          <p:nvPr userDrawn="1"/>
        </p:nvSpPr>
        <p:spPr>
          <a:xfrm>
            <a:off x="0" y="989012"/>
            <a:ext cx="10158413" cy="6627812"/>
          </a:xfrm>
          <a:prstGeom prst="rect">
            <a:avLst/>
          </a:prstGeom>
          <a:solidFill>
            <a:srgbClr val="44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3406" y="2284412"/>
            <a:ext cx="8991600" cy="2736319"/>
          </a:xfrm>
        </p:spPr>
        <p:txBody>
          <a:bodyPr>
            <a:noAutofit/>
          </a:bodyPr>
          <a:lstStyle>
            <a:lvl1pPr algn="l">
              <a:defRPr sz="4400" b="0" i="0">
                <a:solidFill>
                  <a:srgbClr val="FFFFFF"/>
                </a:solidFill>
                <a:latin typeface="Helvetica Light"/>
                <a:cs typeface="Helvetica Light"/>
              </a:defRPr>
            </a:lvl1pPr>
          </a:lstStyle>
          <a:p>
            <a:r>
              <a:rPr lang="en-US" smtClean="0"/>
              <a:t>Click to edit Master title style</a:t>
            </a:r>
            <a:endParaRPr lang="en-US" dirty="0"/>
          </a:p>
        </p:txBody>
      </p:sp>
      <p:sp>
        <p:nvSpPr>
          <p:cNvPr id="3" name="Subtitle 2"/>
          <p:cNvSpPr>
            <a:spLocks noGrp="1"/>
          </p:cNvSpPr>
          <p:nvPr>
            <p:ph type="subTitle" idx="1"/>
          </p:nvPr>
        </p:nvSpPr>
        <p:spPr>
          <a:xfrm>
            <a:off x="583406" y="5027612"/>
            <a:ext cx="7535743" cy="1143000"/>
          </a:xfrm>
        </p:spPr>
        <p:txBody>
          <a:bodyPr anchor="b"/>
          <a:lstStyle>
            <a:lvl1pPr marL="0" indent="0" algn="l">
              <a:buNone/>
              <a:defRPr b="0" i="0">
                <a:solidFill>
                  <a:srgbClr val="FFFFFF"/>
                </a:solidFill>
                <a:latin typeface="Helvetica Light"/>
                <a:cs typeface="Helvetica Light"/>
              </a:defRPr>
            </a:lvl1pPr>
            <a:lvl2pPr marL="507858" indent="0" algn="ctr">
              <a:buNone/>
              <a:defRPr>
                <a:solidFill>
                  <a:schemeClr val="tx1">
                    <a:tint val="75000"/>
                  </a:schemeClr>
                </a:solidFill>
              </a:defRPr>
            </a:lvl2pPr>
            <a:lvl3pPr marL="1015716" indent="0" algn="ctr">
              <a:buNone/>
              <a:defRPr>
                <a:solidFill>
                  <a:schemeClr val="tx1">
                    <a:tint val="75000"/>
                  </a:schemeClr>
                </a:solidFill>
              </a:defRPr>
            </a:lvl3pPr>
            <a:lvl4pPr marL="1523573" indent="0" algn="ctr">
              <a:buNone/>
              <a:defRPr>
                <a:solidFill>
                  <a:schemeClr val="tx1">
                    <a:tint val="75000"/>
                  </a:schemeClr>
                </a:solidFill>
              </a:defRPr>
            </a:lvl4pPr>
            <a:lvl5pPr marL="2031431" indent="0" algn="ctr">
              <a:buNone/>
              <a:defRPr>
                <a:solidFill>
                  <a:schemeClr val="tx1">
                    <a:tint val="75000"/>
                  </a:schemeClr>
                </a:solidFill>
              </a:defRPr>
            </a:lvl5pPr>
            <a:lvl6pPr marL="2539289" indent="0" algn="ctr">
              <a:buNone/>
              <a:defRPr>
                <a:solidFill>
                  <a:schemeClr val="tx1">
                    <a:tint val="75000"/>
                  </a:schemeClr>
                </a:solidFill>
              </a:defRPr>
            </a:lvl6pPr>
            <a:lvl7pPr marL="3047147" indent="0" algn="ctr">
              <a:buNone/>
              <a:defRPr>
                <a:solidFill>
                  <a:schemeClr val="tx1">
                    <a:tint val="75000"/>
                  </a:schemeClr>
                </a:solidFill>
              </a:defRPr>
            </a:lvl7pPr>
            <a:lvl8pPr marL="3555004" indent="0" algn="ctr">
              <a:buNone/>
              <a:defRPr>
                <a:solidFill>
                  <a:schemeClr val="tx1">
                    <a:tint val="75000"/>
                  </a:schemeClr>
                </a:solidFill>
              </a:defRPr>
            </a:lvl8pPr>
            <a:lvl9pPr marL="4062862" indent="0" algn="ctr">
              <a:buNone/>
              <a:defRPr>
                <a:solidFill>
                  <a:schemeClr val="tx1">
                    <a:tint val="75000"/>
                  </a:schemeClr>
                </a:solidFill>
              </a:defRPr>
            </a:lvl9pPr>
          </a:lstStyle>
          <a:p>
            <a:r>
              <a:rPr lang="en-US" smtClean="0"/>
              <a:t>Click to edit Master subtitle style</a:t>
            </a:r>
            <a:endParaRPr lang="en-US" dirty="0"/>
          </a:p>
        </p:txBody>
      </p:sp>
      <p:sp>
        <p:nvSpPr>
          <p:cNvPr id="16" name="Rectangle 15"/>
          <p:cNvSpPr/>
          <p:nvPr userDrawn="1"/>
        </p:nvSpPr>
        <p:spPr>
          <a:xfrm>
            <a:off x="2343" y="0"/>
            <a:ext cx="10184607" cy="2266655"/>
          </a:xfrm>
          <a:prstGeom prst="rect">
            <a:avLst/>
          </a:prstGeom>
          <a:solidFill>
            <a:srgbClr val="FF4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AutoShape 2"/>
          <p:cNvSpPr>
            <a:spLocks/>
          </p:cNvSpPr>
          <p:nvPr/>
        </p:nvSpPr>
        <p:spPr bwMode="auto">
          <a:xfrm rot="10800000">
            <a:off x="756171" y="2038055"/>
            <a:ext cx="921887" cy="398757"/>
          </a:xfrm>
          <a:prstGeom prst="triangle">
            <a:avLst>
              <a:gd name="adj" fmla="val 50000"/>
            </a:avLst>
          </a:prstGeom>
          <a:solidFill>
            <a:srgbClr val="FF4300"/>
          </a:solidFill>
          <a:ln>
            <a:noFill/>
          </a:ln>
          <a:extLst/>
        </p:spPr>
        <p:txBody>
          <a:bodyPr lIns="0" tIns="0" rIns="0" bIns="0"/>
          <a:lstStyle/>
          <a:p>
            <a:endParaRPr lang="en-US"/>
          </a:p>
        </p:txBody>
      </p:sp>
      <p:pic>
        <p:nvPicPr>
          <p:cNvPr id="24" name="Picture 23"/>
          <p:cNvPicPr>
            <a:picLocks noChangeAspect="1"/>
          </p:cNvPicPr>
          <p:nvPr userDrawn="1"/>
        </p:nvPicPr>
        <p:blipFill>
          <a:blip r:embed="rId2"/>
          <a:stretch>
            <a:fillRect/>
          </a:stretch>
        </p:blipFill>
        <p:spPr>
          <a:xfrm>
            <a:off x="636326" y="1714372"/>
            <a:ext cx="1219200" cy="408709"/>
          </a:xfrm>
          <a:prstGeom prst="rect">
            <a:avLst/>
          </a:prstGeom>
        </p:spPr>
      </p:pic>
      <p:sp>
        <p:nvSpPr>
          <p:cNvPr id="11" name="Rectangle 6"/>
          <p:cNvSpPr>
            <a:spLocks/>
          </p:cNvSpPr>
          <p:nvPr userDrawn="1"/>
        </p:nvSpPr>
        <p:spPr bwMode="auto">
          <a:xfrm>
            <a:off x="5079206" y="1657055"/>
            <a:ext cx="4191000" cy="55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800" b="0" i="0" dirty="0">
                <a:solidFill>
                  <a:schemeClr val="bg1"/>
                </a:solidFill>
                <a:latin typeface="Helvetica Light"/>
                <a:ea typeface="ＭＳ Ｐゴシック" charset="0"/>
                <a:cs typeface="Helvetica Light"/>
                <a:sym typeface="Helvetica" charset="0"/>
              </a:rPr>
              <a:t>APIs. Simplified.</a:t>
            </a:r>
          </a:p>
        </p:txBody>
      </p:sp>
    </p:spTree>
    <p:extLst>
      <p:ext uri="{BB962C8B-B14F-4D97-AF65-F5344CB8AC3E}">
        <p14:creationId xmlns:p14="http://schemas.microsoft.com/office/powerpoint/2010/main" val="421412862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9" name="Text Placeholder 2"/>
          <p:cNvSpPr>
            <a:spLocks noGrp="1"/>
          </p:cNvSpPr>
          <p:nvPr>
            <p:ph idx="1"/>
          </p:nvPr>
        </p:nvSpPr>
        <p:spPr>
          <a:xfrm>
            <a:off x="378086" y="1598612"/>
            <a:ext cx="9219487" cy="5205400"/>
          </a:xfrm>
          <a:prstGeom prst="rect">
            <a:avLst/>
          </a:prstGeom>
        </p:spPr>
        <p:txBody>
          <a:bodyPr vert="horz" lIns="101572" tIns="50786" rIns="101572" bIns="507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1"/>
          <p:cNvSpPr>
            <a:spLocks noGrp="1"/>
          </p:cNvSpPr>
          <p:nvPr>
            <p:ph type="title"/>
          </p:nvPr>
        </p:nvSpPr>
        <p:spPr>
          <a:xfrm>
            <a:off x="347770" y="354757"/>
            <a:ext cx="9142572" cy="676593"/>
          </a:xfrm>
          <a:prstGeom prst="rect">
            <a:avLst/>
          </a:prstGeom>
        </p:spPr>
        <p:txBody>
          <a:bodyPr vert="horz" lIns="101572" tIns="50786" rIns="101572" bIns="50786"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205678930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5806" y="2143226"/>
            <a:ext cx="8634651" cy="1512786"/>
          </a:xfrm>
        </p:spPr>
        <p:txBody>
          <a:bodyPr anchor="t"/>
          <a:lstStyle>
            <a:lvl1pPr algn="l">
              <a:defRPr sz="4400" b="0" i="0" cap="all">
                <a:solidFill>
                  <a:schemeClr val="tx1"/>
                </a:solidFill>
                <a:latin typeface="Helvetica Light"/>
                <a:cs typeface="Helvetica Light"/>
              </a:defRPr>
            </a:lvl1pPr>
          </a:lstStyle>
          <a:p>
            <a:r>
              <a:rPr lang="en-US" smtClean="0"/>
              <a:t>Click to edit Master title style</a:t>
            </a:r>
            <a:endParaRPr lang="en-US" dirty="0"/>
          </a:p>
        </p:txBody>
      </p:sp>
      <p:sp>
        <p:nvSpPr>
          <p:cNvPr id="10" name="Rectangle 3"/>
          <p:cNvSpPr>
            <a:spLocks/>
          </p:cNvSpPr>
          <p:nvPr userDrawn="1"/>
        </p:nvSpPr>
        <p:spPr bwMode="auto">
          <a:xfrm>
            <a:off x="0" y="6778974"/>
            <a:ext cx="10158413" cy="837851"/>
          </a:xfrm>
          <a:prstGeom prst="rect">
            <a:avLst/>
          </a:prstGeom>
          <a:solidFill>
            <a:schemeClr val="bg1">
              <a:lumMod val="85000"/>
            </a:schemeClr>
          </a:solidFill>
          <a:ln>
            <a:noFill/>
          </a:ln>
          <a:extLst/>
        </p:spPr>
        <p:txBody>
          <a:bodyPr lIns="0" tIns="0" rIns="0" bIns="0"/>
          <a:lstStyle/>
          <a:p>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6194" y="6855143"/>
            <a:ext cx="2116336" cy="687630"/>
          </a:xfrm>
          <a:prstGeom prst="rect">
            <a:avLst/>
          </a:prstGeom>
        </p:spPr>
      </p:pic>
      <p:sp>
        <p:nvSpPr>
          <p:cNvPr id="11" name="Subtitle 2"/>
          <p:cNvSpPr>
            <a:spLocks noGrp="1"/>
          </p:cNvSpPr>
          <p:nvPr>
            <p:ph type="body" idx="1"/>
          </p:nvPr>
        </p:nvSpPr>
        <p:spPr>
          <a:xfrm>
            <a:off x="735806" y="5484812"/>
            <a:ext cx="8634651" cy="533400"/>
          </a:xfrm>
        </p:spPr>
        <p:txBody>
          <a:bodyPr/>
          <a:lstStyle>
            <a:lvl1pPr marL="0" indent="0">
              <a:buFontTx/>
              <a:buNone/>
              <a:defRPr>
                <a:solidFill>
                  <a:schemeClr val="bg1">
                    <a:lumMod val="75000"/>
                  </a:schemeClr>
                </a:solidFill>
              </a:defRPr>
            </a:lvl1pPr>
          </a:lstStyle>
          <a:p>
            <a:pPr lvl="0"/>
            <a:r>
              <a:rPr lang="en-US" smtClean="0"/>
              <a:t>Click to edit Master text styles</a:t>
            </a:r>
          </a:p>
        </p:txBody>
      </p:sp>
      <p:sp>
        <p:nvSpPr>
          <p:cNvPr id="14" name="Subtitle 2"/>
          <p:cNvSpPr>
            <a:spLocks noGrp="1"/>
          </p:cNvSpPr>
          <p:nvPr>
            <p:ph type="body" idx="10" hasCustomPrompt="1"/>
          </p:nvPr>
        </p:nvSpPr>
        <p:spPr>
          <a:xfrm>
            <a:off x="744163" y="3808412"/>
            <a:ext cx="8634651" cy="533400"/>
          </a:xfrm>
        </p:spPr>
        <p:txBody>
          <a:bodyPr/>
          <a:lstStyle>
            <a:lvl1pPr marL="0" indent="0">
              <a:buFontTx/>
              <a:buNone/>
              <a:defRPr>
                <a:solidFill>
                  <a:schemeClr val="tx1"/>
                </a:solidFill>
              </a:defRPr>
            </a:lvl1pPr>
          </a:lstStyle>
          <a:p>
            <a:r>
              <a:rPr lang="en-US" dirty="0" smtClean="0"/>
              <a:t>Subtitle</a:t>
            </a:r>
            <a:endParaRPr lang="en-US" dirty="0"/>
          </a:p>
        </p:txBody>
      </p:sp>
    </p:spTree>
    <p:extLst>
      <p:ext uri="{BB962C8B-B14F-4D97-AF65-F5344CB8AC3E}">
        <p14:creationId xmlns:p14="http://schemas.microsoft.com/office/powerpoint/2010/main" val="243747190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3"/>
          <p:cNvSpPr>
            <a:spLocks noGrp="1" noChangeArrowheads="1"/>
          </p:cNvSpPr>
          <p:nvPr>
            <p:ph type="ftr" sz="quarter" idx="10"/>
          </p:nvPr>
        </p:nvSpPr>
        <p:spPr>
          <a:xfrm>
            <a:off x="169307" y="7278299"/>
            <a:ext cx="9819799" cy="169263"/>
          </a:xfrm>
          <a:prstGeom prst="rect">
            <a:avLst/>
          </a:prstGeom>
          <a:ln/>
        </p:spPr>
        <p:txBody>
          <a:bodyPr lIns="101572" tIns="50786" rIns="101572" bIns="50786"/>
          <a:lstStyle>
            <a:lvl1pPr>
              <a:defRPr/>
            </a:lvl1pPr>
          </a:lstStyle>
          <a:p>
            <a:pPr>
              <a:defRPr/>
            </a:pPr>
            <a:endParaRPr lang="en-US"/>
          </a:p>
        </p:txBody>
      </p:sp>
    </p:spTree>
    <p:extLst>
      <p:ext uri="{BB962C8B-B14F-4D97-AF65-F5344CB8AC3E}">
        <p14:creationId xmlns:p14="http://schemas.microsoft.com/office/powerpoint/2010/main" val="3951420669"/>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7"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0" y="-1588"/>
            <a:ext cx="10176054" cy="1068240"/>
          </a:xfrm>
          <a:prstGeom prst="rect">
            <a:avLst/>
          </a:prstGeom>
          <a:solidFill>
            <a:srgbClr val="FF4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7640" y="7144874"/>
            <a:ext cx="10195897" cy="491175"/>
          </a:xfrm>
          <a:prstGeom prst="rect">
            <a:avLst/>
          </a:prstGeom>
          <a:solidFill>
            <a:srgbClr val="44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utoShape 2"/>
          <p:cNvSpPr>
            <a:spLocks/>
          </p:cNvSpPr>
          <p:nvPr/>
        </p:nvSpPr>
        <p:spPr bwMode="auto">
          <a:xfrm rot="10800000">
            <a:off x="9291878" y="912812"/>
            <a:ext cx="630260" cy="381000"/>
          </a:xfrm>
          <a:prstGeom prst="triangle">
            <a:avLst>
              <a:gd name="adj" fmla="val 50000"/>
            </a:avLst>
          </a:prstGeom>
          <a:solidFill>
            <a:srgbClr val="FF4300"/>
          </a:solidFill>
          <a:ln>
            <a:noFill/>
          </a:ln>
          <a:extLst/>
        </p:spPr>
        <p:txBody>
          <a:bodyPr lIns="0" tIns="0" rIns="0" bIns="0"/>
          <a:lstStyle/>
          <a:p>
            <a:endParaRPr lang="en-US"/>
          </a:p>
        </p:txBody>
      </p:sp>
      <p:sp>
        <p:nvSpPr>
          <p:cNvPr id="3" name="Text Placeholder 2"/>
          <p:cNvSpPr>
            <a:spLocks noGrp="1"/>
          </p:cNvSpPr>
          <p:nvPr>
            <p:ph type="body" idx="1"/>
          </p:nvPr>
        </p:nvSpPr>
        <p:spPr>
          <a:xfrm>
            <a:off x="378086" y="1598612"/>
            <a:ext cx="9219487" cy="4800600"/>
          </a:xfrm>
          <a:prstGeom prst="rect">
            <a:avLst/>
          </a:prstGeom>
        </p:spPr>
        <p:txBody>
          <a:bodyPr vert="horz" lIns="101572" tIns="50786" rIns="101572" bIns="507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p:nvSpPr>
        <p:spPr>
          <a:xfrm>
            <a:off x="278606" y="7193923"/>
            <a:ext cx="2590800" cy="369306"/>
          </a:xfrm>
          <a:prstGeom prst="rect">
            <a:avLst/>
          </a:prstGeom>
          <a:noFill/>
        </p:spPr>
        <p:txBody>
          <a:bodyPr wrap="square" lIns="91414" tIns="45707" rIns="91414" bIns="45707" rtlCol="0">
            <a:spAutoFit/>
          </a:bodyPr>
          <a:lstStyle/>
          <a:p>
            <a:pPr marL="0" marR="0" indent="0" algn="l" defTabSz="1015716" rtl="0" eaLnBrk="1" fontAlgn="auto" latinLnBrk="0" hangingPunct="1">
              <a:lnSpc>
                <a:spcPct val="100000"/>
              </a:lnSpc>
              <a:spcBef>
                <a:spcPts val="0"/>
              </a:spcBef>
              <a:spcAft>
                <a:spcPts val="0"/>
              </a:spcAft>
              <a:buClrTx/>
              <a:buSzTx/>
              <a:buFontTx/>
              <a:buNone/>
              <a:tabLst/>
              <a:defRPr/>
            </a:pPr>
            <a:fld id="{2B04BE19-CE44-EA41-890B-3156A3F3D107}" type="slidenum">
              <a:rPr lang="en-US" sz="1800" b="1" i="0" smtClean="0">
                <a:solidFill>
                  <a:srgbClr val="969696"/>
                </a:solidFill>
                <a:latin typeface="Helvetica"/>
                <a:cs typeface="Helvetica"/>
              </a:rPr>
              <a:pPr marL="0" marR="0" indent="0" algn="l" defTabSz="1015716" rtl="0" eaLnBrk="1" fontAlgn="auto" latinLnBrk="0" hangingPunct="1">
                <a:lnSpc>
                  <a:spcPct val="100000"/>
                </a:lnSpc>
                <a:spcBef>
                  <a:spcPts val="0"/>
                </a:spcBef>
                <a:spcAft>
                  <a:spcPts val="0"/>
                </a:spcAft>
                <a:buClrTx/>
                <a:buSzTx/>
                <a:buFontTx/>
                <a:buNone/>
                <a:tabLst/>
                <a:defRPr/>
              </a:pPr>
              <a:t>‹#›</a:t>
            </a:fld>
            <a:r>
              <a:rPr lang="en-US" sz="1200" b="1" baseline="0" dirty="0" smtClean="0">
                <a:solidFill>
                  <a:srgbClr val="969696"/>
                </a:solidFill>
                <a:latin typeface="Arial"/>
                <a:cs typeface="Arial"/>
              </a:rPr>
              <a:t> </a:t>
            </a:r>
            <a:endParaRPr lang="en-US" sz="1200" b="1" dirty="0">
              <a:solidFill>
                <a:srgbClr val="969696"/>
              </a:solidFill>
              <a:latin typeface="Arial"/>
              <a:cs typeface="Arial"/>
            </a:endParaRPr>
          </a:p>
        </p:txBody>
      </p:sp>
      <p:sp>
        <p:nvSpPr>
          <p:cNvPr id="2" name="Title Placeholder 1"/>
          <p:cNvSpPr>
            <a:spLocks noGrp="1"/>
          </p:cNvSpPr>
          <p:nvPr>
            <p:ph type="title"/>
          </p:nvPr>
        </p:nvSpPr>
        <p:spPr>
          <a:xfrm>
            <a:off x="203834" y="379412"/>
            <a:ext cx="9142572" cy="685800"/>
          </a:xfrm>
          <a:prstGeom prst="rect">
            <a:avLst/>
          </a:prstGeom>
        </p:spPr>
        <p:txBody>
          <a:bodyPr vert="horz" lIns="101572" tIns="50786" rIns="101572" bIns="50786" rtlCol="0" anchor="ctr">
            <a:noAutofit/>
          </a:bodyPr>
          <a:lstStyle/>
          <a:p>
            <a:r>
              <a:rPr lang="en-US" smtClean="0"/>
              <a:t>Click to edit Master title style</a:t>
            </a:r>
            <a:endParaRPr lang="en-US" dirty="0"/>
          </a:p>
        </p:txBody>
      </p:sp>
      <p:pic>
        <p:nvPicPr>
          <p:cNvPr id="4" name="Picture 3"/>
          <p:cNvPicPr>
            <a:picLocks noChangeAspect="1"/>
          </p:cNvPicPr>
          <p:nvPr/>
        </p:nvPicPr>
        <p:blipFill>
          <a:blip r:embed="rId6"/>
          <a:stretch>
            <a:fillRect/>
          </a:stretch>
        </p:blipFill>
        <p:spPr>
          <a:xfrm>
            <a:off x="4610100" y="3644900"/>
            <a:ext cx="914400" cy="304800"/>
          </a:xfrm>
          <a:prstGeom prst="rect">
            <a:avLst/>
          </a:prstGeom>
        </p:spPr>
      </p:pic>
      <p:pic>
        <p:nvPicPr>
          <p:cNvPr id="5" name="Picture 4"/>
          <p:cNvPicPr>
            <a:picLocks noChangeAspect="1"/>
          </p:cNvPicPr>
          <p:nvPr/>
        </p:nvPicPr>
        <p:blipFill>
          <a:blip r:embed="rId6"/>
          <a:stretch>
            <a:fillRect/>
          </a:stretch>
        </p:blipFill>
        <p:spPr>
          <a:xfrm>
            <a:off x="4610100" y="3644900"/>
            <a:ext cx="914400" cy="304800"/>
          </a:xfrm>
          <a:prstGeom prst="rect">
            <a:avLst/>
          </a:prstGeom>
        </p:spPr>
      </p:pic>
      <p:pic>
        <p:nvPicPr>
          <p:cNvPr id="14" name="Picture 13" descr="whitelogo.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4639" y="7256787"/>
            <a:ext cx="867969" cy="293515"/>
          </a:xfrm>
          <a:prstGeom prst="rect">
            <a:avLst/>
          </a:prstGeom>
        </p:spPr>
      </p:pic>
      <p:sp>
        <p:nvSpPr>
          <p:cNvPr id="6" name="Rectangle 5"/>
          <p:cNvSpPr/>
          <p:nvPr/>
        </p:nvSpPr>
        <p:spPr>
          <a:xfrm>
            <a:off x="727318" y="7322067"/>
            <a:ext cx="2520041" cy="230832"/>
          </a:xfrm>
          <a:prstGeom prst="rect">
            <a:avLst/>
          </a:prstGeom>
        </p:spPr>
        <p:txBody>
          <a:bodyPr wrap="none">
            <a:spAutoFit/>
          </a:bodyPr>
          <a:lstStyle/>
          <a:p>
            <a:r>
              <a:rPr lang="en-US" sz="900" kern="1200" dirty="0" smtClean="0">
                <a:solidFill>
                  <a:srgbClr val="959595"/>
                </a:solidFill>
                <a:latin typeface="+mn-lt"/>
                <a:ea typeface="+mn-ea"/>
                <a:cs typeface="+mn-cs"/>
              </a:rPr>
              <a:t>©2013 Apigee.</a:t>
            </a:r>
            <a:r>
              <a:rPr lang="en-US" sz="900" kern="1200" baseline="0" dirty="0" smtClean="0">
                <a:solidFill>
                  <a:srgbClr val="959595"/>
                </a:solidFill>
                <a:latin typeface="+mn-lt"/>
                <a:ea typeface="+mn-ea"/>
                <a:cs typeface="+mn-cs"/>
              </a:rPr>
              <a:t> </a:t>
            </a:r>
            <a:r>
              <a:rPr lang="en-US" sz="900" kern="1200" dirty="0" smtClean="0">
                <a:solidFill>
                  <a:srgbClr val="959595"/>
                </a:solidFill>
                <a:latin typeface="+mn-lt"/>
                <a:ea typeface="+mn-ea"/>
                <a:cs typeface="+mn-cs"/>
              </a:rPr>
              <a:t>Confidential – All Rights Reserved.</a:t>
            </a:r>
            <a:endParaRPr lang="en-US" sz="900" dirty="0">
              <a:solidFill>
                <a:srgbClr val="959595"/>
              </a:solidFill>
            </a:endParaRPr>
          </a:p>
        </p:txBody>
      </p:sp>
    </p:spTree>
    <p:extLst>
      <p:ext uri="{BB962C8B-B14F-4D97-AF65-F5344CB8AC3E}">
        <p14:creationId xmlns:p14="http://schemas.microsoft.com/office/powerpoint/2010/main" val="4093636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xmlns:p14="http://schemas.microsoft.com/office/powerpoint/2010/main" id="1" dur="indefinite" restart="never" nodeType="tmRoot"/>
      </p:par>
    </p:tnLst>
  </p:timing>
  <p:txStyles>
    <p:titleStyle>
      <a:lvl1pPr algn="l" defTabSz="1015716" rtl="0" eaLnBrk="1" latinLnBrk="0" hangingPunct="1">
        <a:spcBef>
          <a:spcPct val="0"/>
        </a:spcBef>
        <a:buNone/>
        <a:defRPr sz="2400" b="0" i="0" kern="1200">
          <a:solidFill>
            <a:srgbClr val="FCE7E2"/>
          </a:solidFill>
          <a:latin typeface="Helvetica Light"/>
          <a:ea typeface="+mj-ea"/>
          <a:cs typeface="Helvetica Light"/>
        </a:defRPr>
      </a:lvl1pPr>
    </p:titleStyle>
    <p:bodyStyle>
      <a:lvl1pPr marL="380893" indent="-380893" algn="l" defTabSz="1015716" rtl="0" eaLnBrk="1" latinLnBrk="0" hangingPunct="1">
        <a:spcBef>
          <a:spcPct val="20000"/>
        </a:spcBef>
        <a:buClr>
          <a:srgbClr val="FF4300"/>
        </a:buClr>
        <a:buFont typeface="Arial" pitchFamily="34" charset="0"/>
        <a:buChar char="•"/>
        <a:defRPr sz="24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Clr>
          <a:srgbClr val="FF4300"/>
        </a:buClr>
        <a:buFont typeface="Arial" pitchFamily="34" charset="0"/>
        <a:buChar char="–"/>
        <a:defRPr sz="20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Clr>
          <a:srgbClr val="FF4300"/>
        </a:buClr>
        <a:buFont typeface="Arial" pitchFamily="34" charset="0"/>
        <a:buChar char="•"/>
        <a:defRPr sz="18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Clr>
          <a:srgbClr val="FF4300"/>
        </a:buClr>
        <a:buFont typeface="Arial" pitchFamily="34" charset="0"/>
        <a:buChar char="–"/>
        <a:defRPr sz="18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Clr>
          <a:srgbClr val="FF4300"/>
        </a:buClr>
        <a:buFont typeface="Arial" pitchFamily="34" charset="0"/>
        <a:buChar char="»"/>
        <a:defRPr sz="18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5716" rtl="0" eaLnBrk="1" latinLnBrk="0" hangingPunct="1">
        <a:defRPr sz="2000" kern="1200">
          <a:solidFill>
            <a:schemeClr val="tx1"/>
          </a:solidFill>
          <a:latin typeface="+mn-lt"/>
          <a:ea typeface="+mn-ea"/>
          <a:cs typeface="+mn-cs"/>
        </a:defRPr>
      </a:lvl1pPr>
      <a:lvl2pPr marL="507858" algn="l" defTabSz="1015716" rtl="0" eaLnBrk="1" latinLnBrk="0" hangingPunct="1">
        <a:defRPr sz="2000" kern="1200">
          <a:solidFill>
            <a:schemeClr val="tx1"/>
          </a:solidFill>
          <a:latin typeface="+mn-lt"/>
          <a:ea typeface="+mn-ea"/>
          <a:cs typeface="+mn-cs"/>
        </a:defRPr>
      </a:lvl2pPr>
      <a:lvl3pPr marL="1015716" algn="l" defTabSz="1015716" rtl="0" eaLnBrk="1" latinLnBrk="0" hangingPunct="1">
        <a:defRPr sz="2000" kern="1200">
          <a:solidFill>
            <a:schemeClr val="tx1"/>
          </a:solidFill>
          <a:latin typeface="+mn-lt"/>
          <a:ea typeface="+mn-ea"/>
          <a:cs typeface="+mn-cs"/>
        </a:defRPr>
      </a:lvl3pPr>
      <a:lvl4pPr marL="1523573" algn="l" defTabSz="1015716" rtl="0" eaLnBrk="1" latinLnBrk="0" hangingPunct="1">
        <a:defRPr sz="2000" kern="1200">
          <a:solidFill>
            <a:schemeClr val="tx1"/>
          </a:solidFill>
          <a:latin typeface="+mn-lt"/>
          <a:ea typeface="+mn-ea"/>
          <a:cs typeface="+mn-cs"/>
        </a:defRPr>
      </a:lvl4pPr>
      <a:lvl5pPr marL="2031431" algn="l" defTabSz="1015716" rtl="0" eaLnBrk="1" latinLnBrk="0" hangingPunct="1">
        <a:defRPr sz="2000" kern="1200">
          <a:solidFill>
            <a:schemeClr val="tx1"/>
          </a:solidFill>
          <a:latin typeface="+mn-lt"/>
          <a:ea typeface="+mn-ea"/>
          <a:cs typeface="+mn-cs"/>
        </a:defRPr>
      </a:lvl5pPr>
      <a:lvl6pPr marL="2539289" algn="l" defTabSz="1015716" rtl="0" eaLnBrk="1" latinLnBrk="0" hangingPunct="1">
        <a:defRPr sz="2000" kern="1200">
          <a:solidFill>
            <a:schemeClr val="tx1"/>
          </a:solidFill>
          <a:latin typeface="+mn-lt"/>
          <a:ea typeface="+mn-ea"/>
          <a:cs typeface="+mn-cs"/>
        </a:defRPr>
      </a:lvl6pPr>
      <a:lvl7pPr marL="3047147" algn="l" defTabSz="1015716" rtl="0" eaLnBrk="1" latinLnBrk="0" hangingPunct="1">
        <a:defRPr sz="2000" kern="1200">
          <a:solidFill>
            <a:schemeClr val="tx1"/>
          </a:solidFill>
          <a:latin typeface="+mn-lt"/>
          <a:ea typeface="+mn-ea"/>
          <a:cs typeface="+mn-cs"/>
        </a:defRPr>
      </a:lvl7pPr>
      <a:lvl8pPr marL="3555004" algn="l" defTabSz="1015716" rtl="0" eaLnBrk="1" latinLnBrk="0" hangingPunct="1">
        <a:defRPr sz="2000" kern="1200">
          <a:solidFill>
            <a:schemeClr val="tx1"/>
          </a:solidFill>
          <a:latin typeface="+mn-lt"/>
          <a:ea typeface="+mn-ea"/>
          <a:cs typeface="+mn-cs"/>
        </a:defRPr>
      </a:lvl8pPr>
      <a:lvl9pPr marL="4062862" algn="l" defTabSz="101571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blogs.forrester.com/michael_facemire/12-04-25-mobile_backend_as_a_service_the_new_lightweight_middlewar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640" y="-1"/>
            <a:ext cx="10195897" cy="76168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2920" y="0"/>
            <a:ext cx="10228974" cy="4570412"/>
          </a:xfrm>
          <a:prstGeom prst="rect">
            <a:avLst/>
          </a:prstGeom>
          <a:solidFill>
            <a:srgbClr val="FF4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58366" y="3485975"/>
            <a:ext cx="3429001" cy="554182"/>
          </a:xfrm>
        </p:spPr>
        <p:txBody>
          <a:bodyPr>
            <a:noAutofit/>
          </a:bodyPr>
          <a:lstStyle/>
          <a:p>
            <a:r>
              <a:rPr lang="en-US" sz="4800" dirty="0" smtClean="0">
                <a:solidFill>
                  <a:srgbClr val="FCE7E2"/>
                </a:solidFill>
              </a:rPr>
              <a:t>APIs. Simplified.</a:t>
            </a:r>
            <a:endParaRPr lang="en-US" sz="4800" dirty="0">
              <a:solidFill>
                <a:srgbClr val="FCE7E2"/>
              </a:solidFill>
            </a:endParaRPr>
          </a:p>
        </p:txBody>
      </p:sp>
      <p:pic>
        <p:nvPicPr>
          <p:cNvPr id="5" name="Picture 4"/>
          <p:cNvPicPr>
            <a:picLocks noChangeAspect="1"/>
          </p:cNvPicPr>
          <p:nvPr/>
        </p:nvPicPr>
        <p:blipFill>
          <a:blip r:embed="rId3"/>
          <a:stretch>
            <a:fillRect/>
          </a:stretch>
        </p:blipFill>
        <p:spPr>
          <a:xfrm>
            <a:off x="725042" y="5103812"/>
            <a:ext cx="5649564" cy="1893888"/>
          </a:xfrm>
          <a:prstGeom prst="rect">
            <a:avLst/>
          </a:prstGeom>
        </p:spPr>
      </p:pic>
      <p:sp>
        <p:nvSpPr>
          <p:cNvPr id="10" name="AutoShape 2"/>
          <p:cNvSpPr>
            <a:spLocks/>
          </p:cNvSpPr>
          <p:nvPr/>
        </p:nvSpPr>
        <p:spPr bwMode="auto">
          <a:xfrm rot="10800000">
            <a:off x="431007" y="4418012"/>
            <a:ext cx="1585502" cy="685800"/>
          </a:xfrm>
          <a:prstGeom prst="triangle">
            <a:avLst>
              <a:gd name="adj" fmla="val 50000"/>
            </a:avLst>
          </a:prstGeom>
          <a:solidFill>
            <a:srgbClr val="FF4300"/>
          </a:solidFill>
          <a:ln>
            <a:noFill/>
          </a:ln>
          <a:extLst/>
        </p:spPr>
        <p:txBody>
          <a:bodyPr lIns="0" tIns="0" rIns="0" bIns="0"/>
          <a:lstStyle/>
          <a:p>
            <a:endParaRPr lang="en-US"/>
          </a:p>
        </p:txBody>
      </p:sp>
    </p:spTree>
    <p:extLst>
      <p:ext uri="{BB962C8B-B14F-4D97-AF65-F5344CB8AC3E}">
        <p14:creationId xmlns:p14="http://schemas.microsoft.com/office/powerpoint/2010/main" val="1514106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8086" y="1370012"/>
            <a:ext cx="9219487" cy="5205400"/>
          </a:xfrm>
        </p:spPr>
        <p:txBody>
          <a:bodyPr/>
          <a:lstStyle/>
          <a:p>
            <a:r>
              <a:rPr lang="en-US" dirty="0"/>
              <a:t>http://</a:t>
            </a:r>
            <a:r>
              <a:rPr lang="en-US" dirty="0" err="1"/>
              <a:t>jquerymobile.com</a:t>
            </a:r>
            <a:endParaRPr lang="en-US" dirty="0"/>
          </a:p>
        </p:txBody>
      </p:sp>
      <p:sp>
        <p:nvSpPr>
          <p:cNvPr id="3" name="Title 2"/>
          <p:cNvSpPr>
            <a:spLocks noGrp="1"/>
          </p:cNvSpPr>
          <p:nvPr>
            <p:ph type="title"/>
          </p:nvPr>
        </p:nvSpPr>
        <p:spPr/>
        <p:txBody>
          <a:bodyPr/>
          <a:lstStyle/>
          <a:p>
            <a:r>
              <a:rPr lang="en-US" dirty="0" smtClean="0"/>
              <a:t>Mobile App GUI Builder</a:t>
            </a:r>
            <a:endParaRPr lang="en-US" dirty="0"/>
          </a:p>
        </p:txBody>
      </p:sp>
      <p:pic>
        <p:nvPicPr>
          <p:cNvPr id="4" name="Picture 3"/>
          <p:cNvPicPr>
            <a:picLocks noChangeAspect="1"/>
          </p:cNvPicPr>
          <p:nvPr/>
        </p:nvPicPr>
        <p:blipFill>
          <a:blip r:embed="rId2"/>
          <a:stretch>
            <a:fillRect/>
          </a:stretch>
        </p:blipFill>
        <p:spPr>
          <a:xfrm>
            <a:off x="2183606" y="1979612"/>
            <a:ext cx="6755606" cy="5025437"/>
          </a:xfrm>
          <a:prstGeom prst="rect">
            <a:avLst/>
          </a:prstGeom>
        </p:spPr>
      </p:pic>
    </p:spTree>
    <p:extLst>
      <p:ext uri="{BB962C8B-B14F-4D97-AF65-F5344CB8AC3E}">
        <p14:creationId xmlns:p14="http://schemas.microsoft.com/office/powerpoint/2010/main" val="34042685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8086" y="1370012"/>
            <a:ext cx="9219487" cy="5205400"/>
          </a:xfrm>
        </p:spPr>
        <p:txBody>
          <a:bodyPr/>
          <a:lstStyle/>
          <a:p>
            <a:r>
              <a:rPr lang="en-US" dirty="0"/>
              <a:t>http://</a:t>
            </a:r>
            <a:r>
              <a:rPr lang="en-US" dirty="0" err="1"/>
              <a:t>jsbin.com</a:t>
            </a:r>
            <a:endParaRPr lang="en-US" dirty="0"/>
          </a:p>
        </p:txBody>
      </p:sp>
      <p:sp>
        <p:nvSpPr>
          <p:cNvPr id="3" name="Title 2"/>
          <p:cNvSpPr>
            <a:spLocks noGrp="1"/>
          </p:cNvSpPr>
          <p:nvPr>
            <p:ph type="title"/>
          </p:nvPr>
        </p:nvSpPr>
        <p:spPr/>
        <p:txBody>
          <a:bodyPr/>
          <a:lstStyle/>
          <a:p>
            <a:r>
              <a:rPr lang="en-US" dirty="0" smtClean="0"/>
              <a:t>Collaborative Web-App IDE</a:t>
            </a:r>
            <a:endParaRPr lang="en-US" dirty="0"/>
          </a:p>
        </p:txBody>
      </p:sp>
      <p:pic>
        <p:nvPicPr>
          <p:cNvPr id="5" name="Picture 4"/>
          <p:cNvPicPr>
            <a:picLocks noChangeAspect="1"/>
          </p:cNvPicPr>
          <p:nvPr/>
        </p:nvPicPr>
        <p:blipFill>
          <a:blip r:embed="rId2"/>
          <a:stretch>
            <a:fillRect/>
          </a:stretch>
        </p:blipFill>
        <p:spPr>
          <a:xfrm>
            <a:off x="1193005" y="1979612"/>
            <a:ext cx="8097405" cy="4900897"/>
          </a:xfrm>
          <a:prstGeom prst="rect">
            <a:avLst/>
          </a:prstGeom>
        </p:spPr>
      </p:pic>
    </p:spTree>
    <p:extLst>
      <p:ext uri="{BB962C8B-B14F-4D97-AF65-F5344CB8AC3E}">
        <p14:creationId xmlns:p14="http://schemas.microsoft.com/office/powerpoint/2010/main" val="42801266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8086" y="1370012"/>
            <a:ext cx="9577920" cy="5205400"/>
          </a:xfrm>
        </p:spPr>
        <p:txBody>
          <a:bodyPr/>
          <a:lstStyle/>
          <a:p>
            <a:r>
              <a:rPr lang="en-US" dirty="0"/>
              <a:t>https://</a:t>
            </a:r>
            <a:r>
              <a:rPr lang="en-US" dirty="0" err="1"/>
              <a:t>developers.google.com</a:t>
            </a:r>
            <a:r>
              <a:rPr lang="en-US" dirty="0"/>
              <a:t>/maps/documentation/</a:t>
            </a:r>
            <a:r>
              <a:rPr lang="en-US" dirty="0" err="1" smtClean="0"/>
              <a:t>staticmaps</a:t>
            </a:r>
            <a:endParaRPr lang="en-US" dirty="0"/>
          </a:p>
        </p:txBody>
      </p:sp>
      <p:sp>
        <p:nvSpPr>
          <p:cNvPr id="3" name="Title 2"/>
          <p:cNvSpPr>
            <a:spLocks noGrp="1"/>
          </p:cNvSpPr>
          <p:nvPr>
            <p:ph type="title"/>
          </p:nvPr>
        </p:nvSpPr>
        <p:spPr/>
        <p:txBody>
          <a:bodyPr/>
          <a:lstStyle/>
          <a:p>
            <a:r>
              <a:rPr lang="en-US" dirty="0" smtClean="0"/>
              <a:t>Google Maps (Static Maps) API</a:t>
            </a:r>
            <a:endParaRPr lang="en-US" dirty="0"/>
          </a:p>
        </p:txBody>
      </p:sp>
      <p:pic>
        <p:nvPicPr>
          <p:cNvPr id="4" name="Picture 3"/>
          <p:cNvPicPr>
            <a:picLocks noChangeAspect="1"/>
          </p:cNvPicPr>
          <p:nvPr/>
        </p:nvPicPr>
        <p:blipFill>
          <a:blip r:embed="rId2"/>
          <a:stretch>
            <a:fillRect/>
          </a:stretch>
        </p:blipFill>
        <p:spPr>
          <a:xfrm>
            <a:off x="1035555" y="1979612"/>
            <a:ext cx="8315073" cy="4876800"/>
          </a:xfrm>
          <a:prstGeom prst="rect">
            <a:avLst/>
          </a:prstGeom>
        </p:spPr>
      </p:pic>
    </p:spTree>
    <p:extLst>
      <p:ext uri="{BB962C8B-B14F-4D97-AF65-F5344CB8AC3E}">
        <p14:creationId xmlns:p14="http://schemas.microsoft.com/office/powerpoint/2010/main" val="10058395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Apigee App Services</a:t>
            </a:r>
            <a:endParaRPr lang="en-US" dirty="0"/>
          </a:p>
        </p:txBody>
      </p:sp>
      <p:pic>
        <p:nvPicPr>
          <p:cNvPr id="4" name="Picture 3"/>
          <p:cNvPicPr>
            <a:picLocks noChangeAspect="1"/>
          </p:cNvPicPr>
          <p:nvPr/>
        </p:nvPicPr>
        <p:blipFill>
          <a:blip r:embed="rId2"/>
          <a:stretch>
            <a:fillRect/>
          </a:stretch>
        </p:blipFill>
        <p:spPr>
          <a:xfrm>
            <a:off x="659606" y="1446212"/>
            <a:ext cx="8736805" cy="5301360"/>
          </a:xfrm>
          <a:prstGeom prst="rect">
            <a:avLst/>
          </a:prstGeom>
        </p:spPr>
      </p:pic>
    </p:spTree>
    <p:extLst>
      <p:ext uri="{BB962C8B-B14F-4D97-AF65-F5344CB8AC3E}">
        <p14:creationId xmlns:p14="http://schemas.microsoft.com/office/powerpoint/2010/main" val="32606849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App</a:t>
            </a:r>
            <a:endParaRPr lang="en-US" dirty="0"/>
          </a:p>
        </p:txBody>
      </p:sp>
      <p:pic>
        <p:nvPicPr>
          <p:cNvPr id="4" name="Picture 3"/>
          <p:cNvPicPr>
            <a:picLocks noChangeAspect="1"/>
          </p:cNvPicPr>
          <p:nvPr/>
        </p:nvPicPr>
        <p:blipFill>
          <a:blip r:embed="rId2"/>
          <a:stretch>
            <a:fillRect/>
          </a:stretch>
        </p:blipFill>
        <p:spPr>
          <a:xfrm>
            <a:off x="1345406" y="1217612"/>
            <a:ext cx="6858000" cy="5715000"/>
          </a:xfrm>
          <a:prstGeom prst="rect">
            <a:avLst/>
          </a:prstGeom>
        </p:spPr>
      </p:pic>
    </p:spTree>
    <p:extLst>
      <p:ext uri="{BB962C8B-B14F-4D97-AF65-F5344CB8AC3E}">
        <p14:creationId xmlns:p14="http://schemas.microsoft.com/office/powerpoint/2010/main" val="1822814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77722" y="2285047"/>
            <a:ext cx="5417820" cy="4005886"/>
          </a:xfrm>
          <a:prstGeom prst="rect">
            <a:avLst/>
          </a:prstGeom>
        </p:spPr>
      </p:pic>
      <p:sp>
        <p:nvSpPr>
          <p:cNvPr id="4" name="Title 2"/>
          <p:cNvSpPr txBox="1">
            <a:spLocks/>
          </p:cNvSpPr>
          <p:nvPr/>
        </p:nvSpPr>
        <p:spPr>
          <a:xfrm>
            <a:off x="347770" y="354757"/>
            <a:ext cx="9142572" cy="676593"/>
          </a:xfrm>
          <a:prstGeom prst="rect">
            <a:avLst/>
          </a:prstGeom>
        </p:spPr>
        <p:txBody>
          <a:bodyPr/>
          <a:lstStyle>
            <a:lvl1pPr algn="l" defTabSz="1015716" rtl="0" eaLnBrk="1" latinLnBrk="0" hangingPunct="1">
              <a:spcBef>
                <a:spcPct val="0"/>
              </a:spcBef>
              <a:buNone/>
              <a:defRPr sz="2400" b="0" i="0" kern="1200">
                <a:solidFill>
                  <a:srgbClr val="FCE7E2"/>
                </a:solidFill>
                <a:latin typeface="Helvetica Light"/>
                <a:ea typeface="+mj-ea"/>
                <a:cs typeface="Helvetica Light"/>
              </a:defRPr>
            </a:lvl1pPr>
          </a:lstStyle>
          <a:p>
            <a:r>
              <a:rPr lang="en-US" dirty="0" smtClean="0"/>
              <a:t>Questions</a:t>
            </a:r>
            <a:endParaRPr lang="en-US" dirty="0"/>
          </a:p>
        </p:txBody>
      </p:sp>
    </p:spTree>
    <p:extLst>
      <p:ext uri="{BB962C8B-B14F-4D97-AF65-F5344CB8AC3E}">
        <p14:creationId xmlns:p14="http://schemas.microsoft.com/office/powerpoint/2010/main" val="383800933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640" y="-1"/>
            <a:ext cx="10195897" cy="76168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2920" y="0"/>
            <a:ext cx="10228974" cy="6167436"/>
          </a:xfrm>
          <a:prstGeom prst="rect">
            <a:avLst/>
          </a:prstGeom>
          <a:solidFill>
            <a:srgbClr val="FF4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05966" y="5311630"/>
            <a:ext cx="6454440" cy="554182"/>
          </a:xfrm>
        </p:spPr>
        <p:txBody>
          <a:bodyPr>
            <a:noAutofit/>
          </a:bodyPr>
          <a:lstStyle/>
          <a:p>
            <a:r>
              <a:rPr lang="en-US" sz="10000" dirty="0" smtClean="0">
                <a:solidFill>
                  <a:srgbClr val="FCE7E2"/>
                </a:solidFill>
              </a:rPr>
              <a:t>Thank you.</a:t>
            </a:r>
            <a:endParaRPr lang="en-US" sz="10000" dirty="0">
              <a:solidFill>
                <a:srgbClr val="FCE7E2"/>
              </a:solidFill>
            </a:endParaRPr>
          </a:p>
        </p:txBody>
      </p:sp>
      <p:pic>
        <p:nvPicPr>
          <p:cNvPr id="5" name="Picture 4"/>
          <p:cNvPicPr>
            <a:picLocks noChangeAspect="1"/>
          </p:cNvPicPr>
          <p:nvPr/>
        </p:nvPicPr>
        <p:blipFill>
          <a:blip r:embed="rId3"/>
          <a:stretch>
            <a:fillRect/>
          </a:stretch>
        </p:blipFill>
        <p:spPr>
          <a:xfrm>
            <a:off x="725042" y="6475412"/>
            <a:ext cx="2220565" cy="744394"/>
          </a:xfrm>
          <a:prstGeom prst="rect">
            <a:avLst/>
          </a:prstGeom>
        </p:spPr>
      </p:pic>
      <p:sp>
        <p:nvSpPr>
          <p:cNvPr id="10" name="AutoShape 2"/>
          <p:cNvSpPr>
            <a:spLocks/>
          </p:cNvSpPr>
          <p:nvPr/>
        </p:nvSpPr>
        <p:spPr bwMode="auto">
          <a:xfrm rot="10800000">
            <a:off x="431007" y="5713412"/>
            <a:ext cx="1142999" cy="685801"/>
          </a:xfrm>
          <a:prstGeom prst="triangle">
            <a:avLst>
              <a:gd name="adj" fmla="val 50000"/>
            </a:avLst>
          </a:prstGeom>
          <a:solidFill>
            <a:srgbClr val="FF4300"/>
          </a:solidFill>
          <a:ln>
            <a:noFill/>
          </a:ln>
          <a:extLst/>
        </p:spPr>
        <p:txBody>
          <a:bodyPr lIns="0" tIns="0" rIns="0" bIns="0"/>
          <a:lstStyle/>
          <a:p>
            <a:endParaRPr lang="en-US"/>
          </a:p>
        </p:txBody>
      </p:sp>
    </p:spTree>
    <p:extLst>
      <p:ext uri="{BB962C8B-B14F-4D97-AF65-F5344CB8AC3E}">
        <p14:creationId xmlns:p14="http://schemas.microsoft.com/office/powerpoint/2010/main" val="603906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Rapid prototyping using html5 and App services</a:t>
            </a:r>
            <a:endParaRPr lang="en-US" dirty="0"/>
          </a:p>
        </p:txBody>
      </p:sp>
      <p:sp>
        <p:nvSpPr>
          <p:cNvPr id="5" name="Text Placeholder 4"/>
          <p:cNvSpPr>
            <a:spLocks noGrp="1"/>
          </p:cNvSpPr>
          <p:nvPr>
            <p:ph type="body" idx="1"/>
          </p:nvPr>
        </p:nvSpPr>
        <p:spPr/>
        <p:txBody>
          <a:bodyPr/>
          <a:lstStyle/>
          <a:p>
            <a:endParaRPr lang="en-US"/>
          </a:p>
        </p:txBody>
      </p:sp>
      <p:sp>
        <p:nvSpPr>
          <p:cNvPr id="6" name="Text Placeholder 5"/>
          <p:cNvSpPr>
            <a:spLocks noGrp="1"/>
          </p:cNvSpPr>
          <p:nvPr>
            <p:ph type="body" idx="10"/>
          </p:nvPr>
        </p:nvSpPr>
        <p:spPr/>
        <p:txBody>
          <a:bodyPr/>
          <a:lstStyle/>
          <a:p>
            <a:r>
              <a:rPr lang="en-US" dirty="0" smtClean="0"/>
              <a:t>Using Backend-as-a-Service</a:t>
            </a:r>
            <a:endParaRPr lang="en-US" dirty="0"/>
          </a:p>
        </p:txBody>
      </p:sp>
    </p:spTree>
    <p:extLst>
      <p:ext uri="{BB962C8B-B14F-4D97-AF65-F5344CB8AC3E}">
        <p14:creationId xmlns:p14="http://schemas.microsoft.com/office/powerpoint/2010/main" val="12940473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Backend-as-a-Service?</a:t>
            </a:r>
            <a:endParaRPr lang="en-US" dirty="0" smtClean="0"/>
          </a:p>
          <a:p>
            <a:r>
              <a:rPr lang="en-US" dirty="0" smtClean="0"/>
              <a:t>Building an HTML5 App</a:t>
            </a:r>
            <a:endParaRPr lang="en-US" dirty="0" smtClean="0"/>
          </a:p>
          <a:p>
            <a:pPr lvl="1"/>
            <a:r>
              <a:rPr lang="en-US" dirty="0" smtClean="0"/>
              <a:t>Web-app GUI builder (</a:t>
            </a:r>
            <a:r>
              <a:rPr lang="en-US" dirty="0" err="1" smtClean="0"/>
              <a:t>jquerymobile.com</a:t>
            </a:r>
            <a:r>
              <a:rPr lang="en-US" dirty="0" smtClean="0"/>
              <a:t> using </a:t>
            </a:r>
            <a:r>
              <a:rPr lang="en-US" dirty="0" err="1" smtClean="0"/>
              <a:t>Codiqa</a:t>
            </a:r>
            <a:r>
              <a:rPr lang="en-US" dirty="0" smtClean="0"/>
              <a:t>)</a:t>
            </a:r>
          </a:p>
          <a:p>
            <a:pPr lvl="1"/>
            <a:r>
              <a:rPr lang="en-US" dirty="0" smtClean="0"/>
              <a:t>Collaborative web-app IDE (</a:t>
            </a:r>
            <a:r>
              <a:rPr lang="en-US" dirty="0" err="1" smtClean="0"/>
              <a:t>jsbin.com</a:t>
            </a:r>
            <a:r>
              <a:rPr lang="en-US" dirty="0" smtClean="0"/>
              <a:t>)</a:t>
            </a:r>
          </a:p>
          <a:p>
            <a:pPr lvl="1"/>
            <a:r>
              <a:rPr lang="en-US" dirty="0" smtClean="0"/>
              <a:t>Google Maps static maps API</a:t>
            </a:r>
          </a:p>
          <a:p>
            <a:pPr lvl="1"/>
            <a:r>
              <a:rPr lang="en-US" dirty="0" smtClean="0"/>
              <a:t>Apigee </a:t>
            </a:r>
            <a:r>
              <a:rPr lang="en-US" dirty="0" err="1" smtClean="0"/>
              <a:t>AppServices</a:t>
            </a:r>
            <a:r>
              <a:rPr lang="en-US" dirty="0"/>
              <a:t> </a:t>
            </a:r>
            <a:r>
              <a:rPr lang="en-US" dirty="0" smtClean="0"/>
              <a:t>(</a:t>
            </a:r>
            <a:r>
              <a:rPr lang="en-US" dirty="0" err="1" smtClean="0"/>
              <a:t>apigee.com</a:t>
            </a:r>
            <a:r>
              <a:rPr lang="en-US" dirty="0"/>
              <a:t>/</a:t>
            </a:r>
            <a:r>
              <a:rPr lang="en-US" dirty="0" err="1"/>
              <a:t>usergrid</a:t>
            </a:r>
            <a:r>
              <a:rPr lang="en-US" dirty="0" smtClean="0"/>
              <a:t>/)</a:t>
            </a:r>
            <a:endParaRPr lang="en-US" dirty="0" smtClean="0"/>
          </a:p>
          <a:p>
            <a:r>
              <a:rPr lang="en-US" dirty="0" smtClean="0"/>
              <a:t>Q&amp;A</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892915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Called </a:t>
            </a:r>
            <a:r>
              <a:rPr lang="en-US" dirty="0" err="1" smtClean="0"/>
              <a:t>BaaS</a:t>
            </a:r>
            <a:r>
              <a:rPr lang="en-US" dirty="0" smtClean="0"/>
              <a:t> or </a:t>
            </a:r>
            <a:r>
              <a:rPr lang="en-US" dirty="0" err="1" smtClean="0"/>
              <a:t>MBaaS</a:t>
            </a:r>
            <a:endParaRPr lang="en-US" dirty="0" smtClean="0"/>
          </a:p>
          <a:p>
            <a:r>
              <a:rPr lang="en-US" dirty="0" smtClean="0"/>
              <a:t>Cloud based storage for App</a:t>
            </a:r>
          </a:p>
          <a:p>
            <a:r>
              <a:rPr lang="en-US" dirty="0" err="1" smtClean="0"/>
              <a:t>RESTful</a:t>
            </a:r>
            <a:r>
              <a:rPr lang="en-US" dirty="0" smtClean="0"/>
              <a:t> API exposure</a:t>
            </a:r>
          </a:p>
          <a:p>
            <a:r>
              <a:rPr lang="en-US" dirty="0" smtClean="0"/>
              <a:t>User and access management</a:t>
            </a:r>
            <a:endParaRPr lang="en-US" dirty="0"/>
          </a:p>
        </p:txBody>
      </p:sp>
      <p:sp>
        <p:nvSpPr>
          <p:cNvPr id="3" name="Title 2"/>
          <p:cNvSpPr>
            <a:spLocks noGrp="1"/>
          </p:cNvSpPr>
          <p:nvPr>
            <p:ph type="title"/>
          </p:nvPr>
        </p:nvSpPr>
        <p:spPr/>
        <p:txBody>
          <a:bodyPr/>
          <a:lstStyle/>
          <a:p>
            <a:r>
              <a:rPr lang="en-US" dirty="0" smtClean="0"/>
              <a:t>Backend-as-a-Service?</a:t>
            </a:r>
            <a:endParaRPr lang="en-US" dirty="0"/>
          </a:p>
        </p:txBody>
      </p:sp>
      <p:pic>
        <p:nvPicPr>
          <p:cNvPr id="4" name="Picture 3"/>
          <p:cNvPicPr>
            <a:picLocks noChangeAspect="1"/>
          </p:cNvPicPr>
          <p:nvPr/>
        </p:nvPicPr>
        <p:blipFill>
          <a:blip r:embed="rId2"/>
          <a:stretch>
            <a:fillRect/>
          </a:stretch>
        </p:blipFill>
        <p:spPr>
          <a:xfrm>
            <a:off x="2869406" y="3503612"/>
            <a:ext cx="4850606" cy="3257603"/>
          </a:xfrm>
          <a:prstGeom prst="rect">
            <a:avLst/>
          </a:prstGeom>
        </p:spPr>
      </p:pic>
      <p:sp>
        <p:nvSpPr>
          <p:cNvPr id="5" name="TextBox 4"/>
          <p:cNvSpPr txBox="1"/>
          <p:nvPr/>
        </p:nvSpPr>
        <p:spPr>
          <a:xfrm>
            <a:off x="431006" y="6704012"/>
            <a:ext cx="5459022" cy="276999"/>
          </a:xfrm>
          <a:prstGeom prst="rect">
            <a:avLst/>
          </a:prstGeom>
          <a:noFill/>
        </p:spPr>
        <p:txBody>
          <a:bodyPr wrap="none" rtlCol="0">
            <a:spAutoFit/>
          </a:bodyPr>
          <a:lstStyle/>
          <a:p>
            <a:r>
              <a:rPr lang="en-US" sz="1200" dirty="0" smtClean="0"/>
              <a:t>Forrester: </a:t>
            </a:r>
            <a:r>
              <a:rPr lang="en-US" sz="1200" dirty="0" smtClean="0">
                <a:hlinkClick r:id="rId3"/>
              </a:rPr>
              <a:t>MOBILE </a:t>
            </a:r>
            <a:r>
              <a:rPr lang="en-US" sz="1200" dirty="0">
                <a:hlinkClick r:id="rId3"/>
              </a:rPr>
              <a:t>BACKEND-AS-A-SERVICE: THE NEW LIGHTWEIGHT MIDDLEWARE?</a:t>
            </a:r>
            <a:endParaRPr lang="en-US" sz="1200" dirty="0"/>
          </a:p>
        </p:txBody>
      </p:sp>
    </p:spTree>
    <p:extLst>
      <p:ext uri="{BB962C8B-B14F-4D97-AF65-F5344CB8AC3E}">
        <p14:creationId xmlns:p14="http://schemas.microsoft.com/office/powerpoint/2010/main" val="6064058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utoShape 15"/>
          <p:cNvSpPr>
            <a:spLocks/>
          </p:cNvSpPr>
          <p:nvPr/>
        </p:nvSpPr>
        <p:spPr bwMode="auto">
          <a:xfrm>
            <a:off x="1040606" y="1446212"/>
            <a:ext cx="1295400" cy="5238417"/>
          </a:xfrm>
          <a:prstGeom prst="roundRect">
            <a:avLst>
              <a:gd name="adj" fmla="val 8653"/>
            </a:avLst>
          </a:prstGeom>
          <a:gradFill flip="none" rotWithShape="1">
            <a:gsLst>
              <a:gs pos="100000">
                <a:srgbClr val="E59D24"/>
              </a:gs>
              <a:gs pos="0">
                <a:srgbClr val="C28C20"/>
              </a:gs>
            </a:gsLst>
            <a:lin ang="15900000" scaled="0"/>
            <a:tileRect/>
          </a:gradFill>
          <a:ln w="12700" cap="flat">
            <a:solidFill>
              <a:srgbClr val="A0702E"/>
            </a:solidFill>
            <a:prstDash val="solid"/>
            <a:miter lim="800000"/>
            <a:headEnd type="none" w="med" len="med"/>
            <a:tailEnd type="none" w="med" len="med"/>
          </a:ln>
          <a:effectLst>
            <a:outerShdw blurRad="38100" dist="12699" dir="5400000" algn="ctr" rotWithShape="0">
              <a:srgbClr val="000000">
                <a:alpha val="29999"/>
              </a:srgbClr>
            </a:outerShdw>
          </a:effectLst>
        </p:spPr>
        <p:txBody>
          <a:bodyPr lIns="0" tIns="0" rIns="0" bIns="0"/>
          <a:lstStyle/>
          <a:p>
            <a:endParaRPr lang="en-US"/>
          </a:p>
        </p:txBody>
      </p:sp>
      <p:sp>
        <p:nvSpPr>
          <p:cNvPr id="95" name="AutoShape 15"/>
          <p:cNvSpPr>
            <a:spLocks/>
          </p:cNvSpPr>
          <p:nvPr/>
        </p:nvSpPr>
        <p:spPr bwMode="auto">
          <a:xfrm>
            <a:off x="2512781" y="4088906"/>
            <a:ext cx="2514600" cy="838200"/>
          </a:xfrm>
          <a:prstGeom prst="roundRect">
            <a:avLst>
              <a:gd name="adj" fmla="val 8653"/>
            </a:avLst>
          </a:prstGeom>
          <a:gradFill flip="none" rotWithShape="1">
            <a:gsLst>
              <a:gs pos="100000">
                <a:srgbClr val="E59D24"/>
              </a:gs>
              <a:gs pos="0">
                <a:srgbClr val="C28C20"/>
              </a:gs>
            </a:gsLst>
            <a:lin ang="15900000" scaled="0"/>
            <a:tileRect/>
          </a:gradFill>
          <a:ln w="12700" cap="flat">
            <a:solidFill>
              <a:srgbClr val="A0702E"/>
            </a:solidFill>
            <a:prstDash val="solid"/>
            <a:miter lim="800000"/>
            <a:headEnd type="none" w="med" len="med"/>
            <a:tailEnd type="none" w="med" len="med"/>
          </a:ln>
          <a:effectLst>
            <a:outerShdw blurRad="38100" dist="12699" dir="5400000" algn="ctr" rotWithShape="0">
              <a:srgbClr val="000000">
                <a:alpha val="29999"/>
              </a:srgbClr>
            </a:outerShdw>
          </a:effectLst>
        </p:spPr>
        <p:txBody>
          <a:bodyPr lIns="0" tIns="0" rIns="0" bIns="0"/>
          <a:lstStyle/>
          <a:p>
            <a:endParaRPr lang="en-US"/>
          </a:p>
        </p:txBody>
      </p:sp>
      <p:sp>
        <p:nvSpPr>
          <p:cNvPr id="101" name="AutoShape 15"/>
          <p:cNvSpPr>
            <a:spLocks/>
          </p:cNvSpPr>
          <p:nvPr/>
        </p:nvSpPr>
        <p:spPr bwMode="auto">
          <a:xfrm>
            <a:off x="2512781" y="4966758"/>
            <a:ext cx="2514600" cy="838200"/>
          </a:xfrm>
          <a:prstGeom prst="roundRect">
            <a:avLst>
              <a:gd name="adj" fmla="val 8653"/>
            </a:avLst>
          </a:prstGeom>
          <a:gradFill flip="none" rotWithShape="1">
            <a:gsLst>
              <a:gs pos="100000">
                <a:srgbClr val="E59D24"/>
              </a:gs>
              <a:gs pos="0">
                <a:srgbClr val="C28C20"/>
              </a:gs>
            </a:gsLst>
            <a:lin ang="15900000" scaled="0"/>
            <a:tileRect/>
          </a:gradFill>
          <a:ln w="12700" cap="flat">
            <a:solidFill>
              <a:srgbClr val="A0702E"/>
            </a:solidFill>
            <a:prstDash val="solid"/>
            <a:miter lim="800000"/>
            <a:headEnd type="none" w="med" len="med"/>
            <a:tailEnd type="none" w="med" len="med"/>
          </a:ln>
          <a:effectLst>
            <a:outerShdw blurRad="38100" dist="12699" dir="5400000" algn="ctr" rotWithShape="0">
              <a:srgbClr val="000000">
                <a:alpha val="29999"/>
              </a:srgbClr>
            </a:outerShdw>
          </a:effectLst>
        </p:spPr>
        <p:txBody>
          <a:bodyPr lIns="0" tIns="0" rIns="0" bIns="0"/>
          <a:lstStyle/>
          <a:p>
            <a:endParaRPr lang="en-US"/>
          </a:p>
        </p:txBody>
      </p:sp>
      <p:sp>
        <p:nvSpPr>
          <p:cNvPr id="110" name="AutoShape 15"/>
          <p:cNvSpPr>
            <a:spLocks/>
          </p:cNvSpPr>
          <p:nvPr/>
        </p:nvSpPr>
        <p:spPr bwMode="auto">
          <a:xfrm>
            <a:off x="2512781" y="5850643"/>
            <a:ext cx="2514600" cy="838200"/>
          </a:xfrm>
          <a:prstGeom prst="roundRect">
            <a:avLst>
              <a:gd name="adj" fmla="val 8653"/>
            </a:avLst>
          </a:prstGeom>
          <a:gradFill flip="none" rotWithShape="1">
            <a:gsLst>
              <a:gs pos="100000">
                <a:srgbClr val="E59D24"/>
              </a:gs>
              <a:gs pos="0">
                <a:srgbClr val="C28C20"/>
              </a:gs>
            </a:gsLst>
            <a:lin ang="15900000" scaled="0"/>
            <a:tileRect/>
          </a:gradFill>
          <a:ln w="12700" cap="flat">
            <a:solidFill>
              <a:srgbClr val="A0702E"/>
            </a:solidFill>
            <a:prstDash val="solid"/>
            <a:miter lim="800000"/>
            <a:headEnd type="none" w="med" len="med"/>
            <a:tailEnd type="none" w="med" len="med"/>
          </a:ln>
          <a:effectLst>
            <a:outerShdw blurRad="38100" dist="12699" dir="5400000" algn="ctr" rotWithShape="0">
              <a:srgbClr val="000000">
                <a:alpha val="29999"/>
              </a:srgbClr>
            </a:outerShdw>
          </a:effectLst>
        </p:spPr>
        <p:txBody>
          <a:bodyPr lIns="0" tIns="0" rIns="0" bIns="0"/>
          <a:lstStyle/>
          <a:p>
            <a:endParaRPr lang="en-US"/>
          </a:p>
        </p:txBody>
      </p:sp>
      <p:sp>
        <p:nvSpPr>
          <p:cNvPr id="45" name="AutoShape 52"/>
          <p:cNvSpPr>
            <a:spLocks/>
          </p:cNvSpPr>
          <p:nvPr/>
        </p:nvSpPr>
        <p:spPr bwMode="auto">
          <a:xfrm>
            <a:off x="2590006" y="4165072"/>
            <a:ext cx="889000" cy="685800"/>
          </a:xfrm>
          <a:prstGeom prst="roundRect">
            <a:avLst>
              <a:gd name="adj" fmla="val 11861"/>
            </a:avLst>
          </a:prstGeom>
          <a:gradFill flip="none" rotWithShape="0">
            <a:gsLst>
              <a:gs pos="0">
                <a:srgbClr val="A2751B">
                  <a:alpha val="73000"/>
                </a:srgbClr>
              </a:gs>
              <a:gs pos="100000">
                <a:srgbClr val="C28C20">
                  <a:alpha val="73000"/>
                </a:srgbClr>
              </a:gs>
            </a:gsLst>
            <a:lin ang="16560000" scaled="0"/>
            <a:tileRect/>
          </a:gradFill>
          <a:ln w="12700" cap="flat">
            <a:solidFill>
              <a:srgbClr val="A2751B"/>
            </a:solidFill>
            <a:prstDash val="solid"/>
            <a:miter lim="800000"/>
            <a:headEnd type="none" w="med" len="med"/>
            <a:tailEnd type="none" w="med" len="med"/>
          </a:ln>
        </p:spPr>
        <p:txBody>
          <a:bodyPr lIns="0" tIns="0" rIns="0" bIns="0"/>
          <a:lstStyle/>
          <a:p>
            <a:endParaRPr lang="en-US"/>
          </a:p>
        </p:txBody>
      </p:sp>
      <p:sp>
        <p:nvSpPr>
          <p:cNvPr id="46" name="AutoShape 52"/>
          <p:cNvSpPr>
            <a:spLocks/>
          </p:cNvSpPr>
          <p:nvPr/>
        </p:nvSpPr>
        <p:spPr bwMode="auto">
          <a:xfrm>
            <a:off x="2590006" y="5041372"/>
            <a:ext cx="889000" cy="685800"/>
          </a:xfrm>
          <a:prstGeom prst="roundRect">
            <a:avLst>
              <a:gd name="adj" fmla="val 11861"/>
            </a:avLst>
          </a:prstGeom>
          <a:gradFill flip="none" rotWithShape="0">
            <a:gsLst>
              <a:gs pos="0">
                <a:srgbClr val="A2751B">
                  <a:alpha val="73000"/>
                </a:srgbClr>
              </a:gs>
              <a:gs pos="100000">
                <a:srgbClr val="C28C20">
                  <a:alpha val="73000"/>
                </a:srgbClr>
              </a:gs>
            </a:gsLst>
            <a:lin ang="16560000" scaled="0"/>
            <a:tileRect/>
          </a:gradFill>
          <a:ln w="12700" cap="flat">
            <a:solidFill>
              <a:srgbClr val="A2751B"/>
            </a:solidFill>
            <a:prstDash val="solid"/>
            <a:miter lim="800000"/>
            <a:headEnd type="none" w="med" len="med"/>
            <a:tailEnd type="none" w="med" len="med"/>
          </a:ln>
        </p:spPr>
        <p:txBody>
          <a:bodyPr lIns="0" tIns="0" rIns="0" bIns="0"/>
          <a:lstStyle/>
          <a:p>
            <a:endParaRPr lang="en-US"/>
          </a:p>
        </p:txBody>
      </p:sp>
      <p:sp>
        <p:nvSpPr>
          <p:cNvPr id="52" name="AutoShape 52"/>
          <p:cNvSpPr>
            <a:spLocks/>
          </p:cNvSpPr>
          <p:nvPr/>
        </p:nvSpPr>
        <p:spPr bwMode="auto">
          <a:xfrm>
            <a:off x="2602706" y="5930372"/>
            <a:ext cx="889000" cy="685800"/>
          </a:xfrm>
          <a:prstGeom prst="roundRect">
            <a:avLst>
              <a:gd name="adj" fmla="val 11861"/>
            </a:avLst>
          </a:prstGeom>
          <a:gradFill flip="none" rotWithShape="0">
            <a:gsLst>
              <a:gs pos="0">
                <a:srgbClr val="A2751B">
                  <a:alpha val="73000"/>
                </a:srgbClr>
              </a:gs>
              <a:gs pos="100000">
                <a:srgbClr val="C28C20">
                  <a:alpha val="73000"/>
                </a:srgbClr>
              </a:gs>
            </a:gsLst>
            <a:lin ang="16560000" scaled="0"/>
            <a:tileRect/>
          </a:gradFill>
          <a:ln w="12700" cap="flat">
            <a:solidFill>
              <a:srgbClr val="A2751B"/>
            </a:solidFill>
            <a:prstDash val="solid"/>
            <a:miter lim="800000"/>
            <a:headEnd type="none" w="med" len="med"/>
            <a:tailEnd type="none" w="med" len="med"/>
          </a:ln>
        </p:spPr>
        <p:txBody>
          <a:bodyPr lIns="0" tIns="0" rIns="0" bIns="0"/>
          <a:lstStyle/>
          <a:p>
            <a:endParaRPr lang="en-US"/>
          </a:p>
        </p:txBody>
      </p:sp>
      <p:sp>
        <p:nvSpPr>
          <p:cNvPr id="44" name="AutoShape 15"/>
          <p:cNvSpPr>
            <a:spLocks/>
          </p:cNvSpPr>
          <p:nvPr/>
        </p:nvSpPr>
        <p:spPr bwMode="auto">
          <a:xfrm>
            <a:off x="2513806" y="3212572"/>
            <a:ext cx="2514600" cy="838200"/>
          </a:xfrm>
          <a:prstGeom prst="roundRect">
            <a:avLst>
              <a:gd name="adj" fmla="val 8653"/>
            </a:avLst>
          </a:prstGeom>
          <a:gradFill flip="none" rotWithShape="1">
            <a:gsLst>
              <a:gs pos="100000">
                <a:srgbClr val="E59D24"/>
              </a:gs>
              <a:gs pos="0">
                <a:srgbClr val="C28C20"/>
              </a:gs>
            </a:gsLst>
            <a:lin ang="15900000" scaled="0"/>
            <a:tileRect/>
          </a:gradFill>
          <a:ln w="12700" cap="flat">
            <a:solidFill>
              <a:srgbClr val="A0702E"/>
            </a:solidFill>
            <a:prstDash val="solid"/>
            <a:miter lim="800000"/>
            <a:headEnd type="none" w="med" len="med"/>
            <a:tailEnd type="none" w="med" len="med"/>
          </a:ln>
          <a:effectLst>
            <a:outerShdw blurRad="38100" dist="12699" dir="5400000" algn="ctr" rotWithShape="0">
              <a:srgbClr val="000000">
                <a:alpha val="29999"/>
              </a:srgbClr>
            </a:outerShdw>
          </a:effectLst>
        </p:spPr>
        <p:txBody>
          <a:bodyPr lIns="0" tIns="0" rIns="0" bIns="0"/>
          <a:lstStyle/>
          <a:p>
            <a:endParaRPr lang="en-US"/>
          </a:p>
        </p:txBody>
      </p:sp>
      <p:sp>
        <p:nvSpPr>
          <p:cNvPr id="76" name="AutoShape 15"/>
          <p:cNvSpPr>
            <a:spLocks/>
          </p:cNvSpPr>
          <p:nvPr/>
        </p:nvSpPr>
        <p:spPr bwMode="auto">
          <a:xfrm>
            <a:off x="2512781" y="1446213"/>
            <a:ext cx="2514600" cy="838200"/>
          </a:xfrm>
          <a:prstGeom prst="roundRect">
            <a:avLst>
              <a:gd name="adj" fmla="val 8653"/>
            </a:avLst>
          </a:prstGeom>
          <a:gradFill flip="none" rotWithShape="1">
            <a:gsLst>
              <a:gs pos="100000">
                <a:srgbClr val="E59D24"/>
              </a:gs>
              <a:gs pos="0">
                <a:srgbClr val="C28C20"/>
              </a:gs>
            </a:gsLst>
            <a:lin ang="15900000" scaled="0"/>
            <a:tileRect/>
          </a:gradFill>
          <a:ln w="12700" cap="flat">
            <a:solidFill>
              <a:srgbClr val="A0702E"/>
            </a:solidFill>
            <a:prstDash val="solid"/>
            <a:miter lim="800000"/>
            <a:headEnd type="none" w="med" len="med"/>
            <a:tailEnd type="none" w="med" len="med"/>
          </a:ln>
          <a:effectLst>
            <a:outerShdw blurRad="38100" dist="12699" dir="5400000" algn="ctr" rotWithShape="0">
              <a:srgbClr val="000000">
                <a:alpha val="29999"/>
              </a:srgbClr>
            </a:outerShdw>
          </a:effectLst>
        </p:spPr>
        <p:txBody>
          <a:bodyPr lIns="0" tIns="0" rIns="0" bIns="0"/>
          <a:lstStyle/>
          <a:p>
            <a:endParaRPr lang="en-US"/>
          </a:p>
        </p:txBody>
      </p:sp>
      <p:sp>
        <p:nvSpPr>
          <p:cNvPr id="83" name="AutoShape 15"/>
          <p:cNvSpPr>
            <a:spLocks/>
          </p:cNvSpPr>
          <p:nvPr/>
        </p:nvSpPr>
        <p:spPr bwMode="auto">
          <a:xfrm>
            <a:off x="2512781" y="2324065"/>
            <a:ext cx="2514600" cy="838200"/>
          </a:xfrm>
          <a:prstGeom prst="roundRect">
            <a:avLst>
              <a:gd name="adj" fmla="val 8653"/>
            </a:avLst>
          </a:prstGeom>
          <a:gradFill flip="none" rotWithShape="1">
            <a:gsLst>
              <a:gs pos="100000">
                <a:srgbClr val="E59D24"/>
              </a:gs>
              <a:gs pos="0">
                <a:srgbClr val="C28C20"/>
              </a:gs>
            </a:gsLst>
            <a:lin ang="15900000" scaled="0"/>
            <a:tileRect/>
          </a:gradFill>
          <a:ln w="12700" cap="flat">
            <a:solidFill>
              <a:srgbClr val="A0702E"/>
            </a:solidFill>
            <a:prstDash val="solid"/>
            <a:miter lim="800000"/>
            <a:headEnd type="none" w="med" len="med"/>
            <a:tailEnd type="none" w="med" len="med"/>
          </a:ln>
          <a:effectLst>
            <a:outerShdw blurRad="38100" dist="12699" dir="5400000" algn="ctr" rotWithShape="0">
              <a:srgbClr val="000000">
                <a:alpha val="29999"/>
              </a:srgbClr>
            </a:outerShdw>
          </a:effectLst>
        </p:spPr>
        <p:txBody>
          <a:bodyPr lIns="0" tIns="0" rIns="0" bIns="0"/>
          <a:lstStyle/>
          <a:p>
            <a:endParaRPr lang="en-US"/>
          </a:p>
        </p:txBody>
      </p:sp>
      <p:sp>
        <p:nvSpPr>
          <p:cNvPr id="42" name="AutoShape 52"/>
          <p:cNvSpPr>
            <a:spLocks/>
          </p:cNvSpPr>
          <p:nvPr/>
        </p:nvSpPr>
        <p:spPr bwMode="auto">
          <a:xfrm>
            <a:off x="2602706" y="1523472"/>
            <a:ext cx="889000" cy="685800"/>
          </a:xfrm>
          <a:prstGeom prst="roundRect">
            <a:avLst>
              <a:gd name="adj" fmla="val 11861"/>
            </a:avLst>
          </a:prstGeom>
          <a:gradFill flip="none" rotWithShape="0">
            <a:gsLst>
              <a:gs pos="0">
                <a:srgbClr val="A2751B">
                  <a:alpha val="73000"/>
                </a:srgbClr>
              </a:gs>
              <a:gs pos="100000">
                <a:srgbClr val="C28C20">
                  <a:alpha val="73000"/>
                </a:srgbClr>
              </a:gs>
            </a:gsLst>
            <a:lin ang="16560000" scaled="0"/>
            <a:tileRect/>
          </a:gradFill>
          <a:ln w="12700" cap="flat">
            <a:solidFill>
              <a:srgbClr val="A2751B"/>
            </a:solidFill>
            <a:prstDash val="solid"/>
            <a:miter lim="800000"/>
            <a:headEnd type="none" w="med" len="med"/>
            <a:tailEnd type="none" w="med" len="med"/>
          </a:ln>
        </p:spPr>
        <p:txBody>
          <a:bodyPr lIns="0" tIns="0" rIns="0" bIns="0"/>
          <a:lstStyle/>
          <a:p>
            <a:endParaRPr lang="en-US"/>
          </a:p>
        </p:txBody>
      </p:sp>
      <p:sp>
        <p:nvSpPr>
          <p:cNvPr id="43" name="AutoShape 52"/>
          <p:cNvSpPr>
            <a:spLocks/>
          </p:cNvSpPr>
          <p:nvPr/>
        </p:nvSpPr>
        <p:spPr bwMode="auto">
          <a:xfrm>
            <a:off x="2590006" y="2399772"/>
            <a:ext cx="889000" cy="685800"/>
          </a:xfrm>
          <a:prstGeom prst="roundRect">
            <a:avLst>
              <a:gd name="adj" fmla="val 11861"/>
            </a:avLst>
          </a:prstGeom>
          <a:gradFill flip="none" rotWithShape="0">
            <a:gsLst>
              <a:gs pos="0">
                <a:srgbClr val="A2751B">
                  <a:alpha val="73000"/>
                </a:srgbClr>
              </a:gs>
              <a:gs pos="100000">
                <a:srgbClr val="C28C20">
                  <a:alpha val="73000"/>
                </a:srgbClr>
              </a:gs>
            </a:gsLst>
            <a:lin ang="16560000" scaled="0"/>
            <a:tileRect/>
          </a:gradFill>
          <a:ln w="12700" cap="flat">
            <a:solidFill>
              <a:srgbClr val="A2751B"/>
            </a:solidFill>
            <a:prstDash val="solid"/>
            <a:miter lim="800000"/>
            <a:headEnd type="none" w="med" len="med"/>
            <a:tailEnd type="none" w="med" len="med"/>
          </a:ln>
        </p:spPr>
        <p:txBody>
          <a:bodyPr lIns="0" tIns="0" rIns="0" bIns="0"/>
          <a:lstStyle/>
          <a:p>
            <a:endParaRPr lang="en-US"/>
          </a:p>
        </p:txBody>
      </p:sp>
      <p:sp>
        <p:nvSpPr>
          <p:cNvPr id="40" name="AutoShape 52"/>
          <p:cNvSpPr>
            <a:spLocks/>
          </p:cNvSpPr>
          <p:nvPr/>
        </p:nvSpPr>
        <p:spPr bwMode="auto">
          <a:xfrm>
            <a:off x="2596356" y="3288772"/>
            <a:ext cx="889000" cy="685800"/>
          </a:xfrm>
          <a:prstGeom prst="roundRect">
            <a:avLst>
              <a:gd name="adj" fmla="val 11861"/>
            </a:avLst>
          </a:prstGeom>
          <a:gradFill flip="none" rotWithShape="0">
            <a:gsLst>
              <a:gs pos="0">
                <a:srgbClr val="A2751B">
                  <a:alpha val="73000"/>
                </a:srgbClr>
              </a:gs>
              <a:gs pos="100000">
                <a:srgbClr val="C28C20">
                  <a:alpha val="73000"/>
                </a:srgbClr>
              </a:gs>
            </a:gsLst>
            <a:lin ang="16560000" scaled="0"/>
            <a:tileRect/>
          </a:gradFill>
          <a:ln w="12700" cap="flat">
            <a:solidFill>
              <a:srgbClr val="A2751B"/>
            </a:solidFill>
            <a:prstDash val="solid"/>
            <a:miter lim="800000"/>
            <a:headEnd type="none" w="med" len="med"/>
            <a:tailEnd type="none" w="med" len="med"/>
          </a:ln>
        </p:spPr>
        <p:txBody>
          <a:bodyPr lIns="0" tIns="0" rIns="0" bIns="0"/>
          <a:lstStyle/>
          <a:p>
            <a:endParaRPr lang="en-US"/>
          </a:p>
        </p:txBody>
      </p:sp>
      <p:sp>
        <p:nvSpPr>
          <p:cNvPr id="47" name="Content Placeholder 77"/>
          <p:cNvSpPr>
            <a:spLocks noGrp="1"/>
          </p:cNvSpPr>
          <p:nvPr>
            <p:ph idx="1"/>
          </p:nvPr>
        </p:nvSpPr>
        <p:spPr>
          <a:xfrm>
            <a:off x="5231606" y="2619903"/>
            <a:ext cx="4594567" cy="2563091"/>
          </a:xfrm>
        </p:spPr>
        <p:txBody>
          <a:bodyPr>
            <a:normAutofit/>
          </a:bodyPr>
          <a:lstStyle/>
          <a:p>
            <a:pPr>
              <a:spcAft>
                <a:spcPts val="600"/>
              </a:spcAft>
              <a:buClr>
                <a:srgbClr val="FF4300"/>
              </a:buClr>
              <a:buFont typeface="Lucida Grande"/>
              <a:buChar char="➜"/>
            </a:pPr>
            <a:r>
              <a:rPr lang="en-US" sz="2400" dirty="0" smtClean="0"/>
              <a:t>Simplify user management</a:t>
            </a:r>
          </a:p>
          <a:p>
            <a:pPr>
              <a:spcAft>
                <a:spcPts val="600"/>
              </a:spcAft>
              <a:buClr>
                <a:srgbClr val="FF4300"/>
              </a:buClr>
              <a:buFont typeface="Lucida Grande"/>
              <a:buChar char="➜"/>
            </a:pPr>
            <a:r>
              <a:rPr lang="en-US" sz="2400" dirty="0" smtClean="0"/>
              <a:t>Extend internal systems </a:t>
            </a:r>
          </a:p>
          <a:p>
            <a:pPr>
              <a:spcAft>
                <a:spcPts val="600"/>
              </a:spcAft>
              <a:buClr>
                <a:srgbClr val="FF4300"/>
              </a:buClr>
              <a:buFont typeface="Lucida Grande"/>
              <a:buChar char="➜"/>
            </a:pPr>
            <a:r>
              <a:rPr lang="en-US" sz="2400" dirty="0" smtClean="0"/>
              <a:t>Use locational  relevance </a:t>
            </a:r>
          </a:p>
          <a:p>
            <a:pPr>
              <a:spcAft>
                <a:spcPts val="600"/>
              </a:spcAft>
              <a:buClr>
                <a:srgbClr val="FF4300"/>
              </a:buClr>
              <a:buFont typeface="Lucida Grande"/>
              <a:buChar char="➜"/>
            </a:pPr>
            <a:r>
              <a:rPr lang="en-US" sz="2400" dirty="0" smtClean="0"/>
              <a:t>Simplify </a:t>
            </a:r>
            <a:r>
              <a:rPr lang="en-US" sz="2400" dirty="0"/>
              <a:t>and leverage social user interaction</a:t>
            </a:r>
            <a:endParaRPr lang="en-US" sz="2000" dirty="0"/>
          </a:p>
        </p:txBody>
      </p:sp>
      <p:sp>
        <p:nvSpPr>
          <p:cNvPr id="3" name="Title 2"/>
          <p:cNvSpPr>
            <a:spLocks noGrp="1"/>
          </p:cNvSpPr>
          <p:nvPr>
            <p:ph type="title"/>
          </p:nvPr>
        </p:nvSpPr>
        <p:spPr/>
        <p:txBody>
          <a:bodyPr>
            <a:normAutofit/>
          </a:bodyPr>
          <a:lstStyle/>
          <a:p>
            <a:r>
              <a:rPr lang="en-US" dirty="0" smtClean="0">
                <a:ea typeface="ＭＳ Ｐゴシック" charset="0"/>
                <a:sym typeface="Helvetica" charset="0"/>
              </a:rPr>
              <a:t>App Services: extend your systems with modern app functions</a:t>
            </a:r>
            <a:endParaRPr lang="en-US" sz="1800" dirty="0"/>
          </a:p>
        </p:txBody>
      </p:sp>
      <p:sp>
        <p:nvSpPr>
          <p:cNvPr id="79" name="Rectangle 13"/>
          <p:cNvSpPr>
            <a:spLocks/>
          </p:cNvSpPr>
          <p:nvPr/>
        </p:nvSpPr>
        <p:spPr bwMode="auto">
          <a:xfrm>
            <a:off x="3655780" y="1717150"/>
            <a:ext cx="1423425" cy="24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nchor="ctr"/>
          <a:lstStyle/>
          <a:p>
            <a:r>
              <a:rPr lang="en-US" sz="1600" dirty="0">
                <a:solidFill>
                  <a:schemeClr val="bg1"/>
                </a:solidFill>
                <a:latin typeface="Helvetica" charset="0"/>
                <a:ea typeface="ＭＳ Ｐゴシック" charset="0"/>
                <a:cs typeface="Helvetica" charset="0"/>
                <a:sym typeface="Helvetica" charset="0"/>
              </a:rPr>
              <a:t>User Management</a:t>
            </a:r>
          </a:p>
        </p:txBody>
      </p:sp>
      <p:pic>
        <p:nvPicPr>
          <p:cNvPr id="80" name="Picture 79" descr="user.png"/>
          <p:cNvPicPr>
            <a:picLocks noChangeAspect="1"/>
          </p:cNvPicPr>
          <p:nvPr/>
        </p:nvPicPr>
        <p:blipFill>
          <a:blip r:embed="rId3">
            <a:alphaModFix amt="69000"/>
            <a:extLst>
              <a:ext uri="{28A0092B-C50C-407E-A947-70E740481C1C}">
                <a14:useLocalDpi xmlns:a14="http://schemas.microsoft.com/office/drawing/2010/main" val="0"/>
              </a:ext>
            </a:extLst>
          </a:blip>
          <a:stretch>
            <a:fillRect/>
          </a:stretch>
        </p:blipFill>
        <p:spPr>
          <a:xfrm>
            <a:off x="2970850" y="1664651"/>
            <a:ext cx="151531" cy="391162"/>
          </a:xfrm>
          <a:prstGeom prst="rect">
            <a:avLst/>
          </a:prstGeom>
        </p:spPr>
      </p:pic>
      <p:pic>
        <p:nvPicPr>
          <p:cNvPr id="81" name="Picture 80" descr="user.png"/>
          <p:cNvPicPr>
            <a:picLocks noChangeAspect="1"/>
          </p:cNvPicPr>
          <p:nvPr/>
        </p:nvPicPr>
        <p:blipFill>
          <a:blip r:embed="rId3">
            <a:alphaModFix amt="69000"/>
            <a:extLst>
              <a:ext uri="{28A0092B-C50C-407E-A947-70E740481C1C}">
                <a14:useLocalDpi xmlns:a14="http://schemas.microsoft.com/office/drawing/2010/main" val="0"/>
              </a:ext>
            </a:extLst>
          </a:blip>
          <a:stretch>
            <a:fillRect/>
          </a:stretch>
        </p:blipFill>
        <p:spPr>
          <a:xfrm>
            <a:off x="2740324" y="1664651"/>
            <a:ext cx="151531" cy="391162"/>
          </a:xfrm>
          <a:prstGeom prst="rect">
            <a:avLst/>
          </a:prstGeom>
        </p:spPr>
      </p:pic>
      <p:pic>
        <p:nvPicPr>
          <p:cNvPr id="82" name="Picture 81" descr="user.png"/>
          <p:cNvPicPr>
            <a:picLocks noChangeAspect="1"/>
          </p:cNvPicPr>
          <p:nvPr/>
        </p:nvPicPr>
        <p:blipFill>
          <a:blip r:embed="rId3">
            <a:alphaModFix amt="69000"/>
            <a:extLst>
              <a:ext uri="{28A0092B-C50C-407E-A947-70E740481C1C}">
                <a14:useLocalDpi xmlns:a14="http://schemas.microsoft.com/office/drawing/2010/main" val="0"/>
              </a:ext>
            </a:extLst>
          </a:blip>
          <a:stretch>
            <a:fillRect/>
          </a:stretch>
        </p:blipFill>
        <p:spPr>
          <a:xfrm>
            <a:off x="3199450" y="1664651"/>
            <a:ext cx="151531" cy="391162"/>
          </a:xfrm>
          <a:prstGeom prst="rect">
            <a:avLst/>
          </a:prstGeom>
        </p:spPr>
      </p:pic>
      <p:sp>
        <p:nvSpPr>
          <p:cNvPr id="85" name="Rectangle 13"/>
          <p:cNvSpPr>
            <a:spLocks/>
          </p:cNvSpPr>
          <p:nvPr/>
        </p:nvSpPr>
        <p:spPr bwMode="auto">
          <a:xfrm>
            <a:off x="3655780" y="2628864"/>
            <a:ext cx="1271025" cy="245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nchor="ctr"/>
          <a:lstStyle/>
          <a:p>
            <a:r>
              <a:rPr lang="en-US" sz="1600" dirty="0" smtClean="0">
                <a:solidFill>
                  <a:schemeClr val="bg1"/>
                </a:solidFill>
                <a:latin typeface="Helvetica" charset="0"/>
                <a:ea typeface="ＭＳ Ｐゴシック" charset="0"/>
                <a:cs typeface="Helvetica" charset="0"/>
                <a:sym typeface="Helvetica" charset="0"/>
              </a:rPr>
              <a:t>Data Store</a:t>
            </a:r>
            <a:endParaRPr lang="en-US" sz="1600" dirty="0">
              <a:solidFill>
                <a:schemeClr val="bg1"/>
              </a:solidFill>
              <a:latin typeface="Helvetica" charset="0"/>
              <a:ea typeface="ＭＳ Ｐゴシック" charset="0"/>
              <a:cs typeface="Helvetica" charset="0"/>
              <a:sym typeface="Helvetica" charset="0"/>
            </a:endParaRPr>
          </a:p>
        </p:txBody>
      </p:sp>
      <p:pic>
        <p:nvPicPr>
          <p:cNvPr id="107" name="Picture 106" descr="datastore.png"/>
          <p:cNvPicPr>
            <a:picLocks noChangeAspect="1"/>
          </p:cNvPicPr>
          <p:nvPr/>
        </p:nvPicPr>
        <p:blipFill>
          <a:blip r:embed="rId4">
            <a:alphaModFix amt="69000"/>
            <a:extLst>
              <a:ext uri="{28A0092B-C50C-407E-A947-70E740481C1C}">
                <a14:useLocalDpi xmlns:a14="http://schemas.microsoft.com/office/drawing/2010/main" val="0"/>
              </a:ext>
            </a:extLst>
          </a:blip>
          <a:stretch>
            <a:fillRect/>
          </a:stretch>
        </p:blipFill>
        <p:spPr>
          <a:xfrm>
            <a:off x="2665309" y="2488671"/>
            <a:ext cx="762000" cy="524123"/>
          </a:xfrm>
          <a:prstGeom prst="rect">
            <a:avLst/>
          </a:prstGeom>
        </p:spPr>
      </p:pic>
      <p:sp>
        <p:nvSpPr>
          <p:cNvPr id="91" name="Rectangle 13"/>
          <p:cNvSpPr>
            <a:spLocks/>
          </p:cNvSpPr>
          <p:nvPr/>
        </p:nvSpPr>
        <p:spPr bwMode="auto">
          <a:xfrm>
            <a:off x="3655781" y="3532785"/>
            <a:ext cx="909454" cy="15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nchor="ctr"/>
          <a:lstStyle/>
          <a:p>
            <a:r>
              <a:rPr lang="en-US" sz="1600" dirty="0" smtClean="0">
                <a:solidFill>
                  <a:schemeClr val="bg1"/>
                </a:solidFill>
                <a:latin typeface="Helvetica" charset="0"/>
                <a:ea typeface="ＭＳ Ｐゴシック" charset="0"/>
                <a:cs typeface="Helvetica" charset="0"/>
                <a:sym typeface="Helvetica" charset="0"/>
              </a:rPr>
              <a:t>Location</a:t>
            </a:r>
            <a:endParaRPr lang="en-US" sz="1600" dirty="0">
              <a:solidFill>
                <a:schemeClr val="bg1"/>
              </a:solidFill>
              <a:latin typeface="Helvetica" charset="0"/>
              <a:ea typeface="ＭＳ Ｐゴシック" charset="0"/>
              <a:cs typeface="Helvetica" charset="0"/>
              <a:sym typeface="Helvetica" charset="0"/>
            </a:endParaRPr>
          </a:p>
        </p:txBody>
      </p:sp>
      <p:sp>
        <p:nvSpPr>
          <p:cNvPr id="97" name="Rectangle 13"/>
          <p:cNvSpPr>
            <a:spLocks/>
          </p:cNvSpPr>
          <p:nvPr/>
        </p:nvSpPr>
        <p:spPr bwMode="auto">
          <a:xfrm>
            <a:off x="3655781" y="4393706"/>
            <a:ext cx="909454" cy="15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nchor="ctr"/>
          <a:lstStyle/>
          <a:p>
            <a:r>
              <a:rPr lang="en-US" sz="1600" dirty="0" smtClean="0">
                <a:solidFill>
                  <a:schemeClr val="bg1"/>
                </a:solidFill>
                <a:latin typeface="Helvetica" charset="0"/>
                <a:ea typeface="ＭＳ Ｐゴシック" charset="0"/>
                <a:cs typeface="Helvetica" charset="0"/>
                <a:sym typeface="Helvetica" charset="0"/>
              </a:rPr>
              <a:t>Activity Streams</a:t>
            </a:r>
            <a:endParaRPr lang="en-US" sz="1600" dirty="0">
              <a:solidFill>
                <a:schemeClr val="bg1"/>
              </a:solidFill>
              <a:latin typeface="Helvetica" charset="0"/>
              <a:ea typeface="ＭＳ Ｐゴシック" charset="0"/>
              <a:cs typeface="Helvetica" charset="0"/>
              <a:sym typeface="Helvetica" charset="0"/>
            </a:endParaRPr>
          </a:p>
        </p:txBody>
      </p:sp>
      <p:pic>
        <p:nvPicPr>
          <p:cNvPr id="109" name="Picture 108" descr="datastream.png"/>
          <p:cNvPicPr>
            <a:picLocks noChangeAspect="1"/>
          </p:cNvPicPr>
          <p:nvPr/>
        </p:nvPicPr>
        <p:blipFill>
          <a:blip r:embed="rId5">
            <a:alphaModFix amt="80000"/>
            <a:extLst>
              <a:ext uri="{28A0092B-C50C-407E-A947-70E740481C1C}">
                <a14:useLocalDpi xmlns:a14="http://schemas.microsoft.com/office/drawing/2010/main" val="0"/>
              </a:ext>
            </a:extLst>
          </a:blip>
          <a:stretch>
            <a:fillRect/>
          </a:stretch>
        </p:blipFill>
        <p:spPr>
          <a:xfrm>
            <a:off x="2735707" y="4241306"/>
            <a:ext cx="539074" cy="582448"/>
          </a:xfrm>
          <a:prstGeom prst="rect">
            <a:avLst/>
          </a:prstGeom>
        </p:spPr>
      </p:pic>
      <p:sp>
        <p:nvSpPr>
          <p:cNvPr id="103" name="Rectangle 13"/>
          <p:cNvSpPr>
            <a:spLocks/>
          </p:cNvSpPr>
          <p:nvPr/>
        </p:nvSpPr>
        <p:spPr bwMode="auto">
          <a:xfrm>
            <a:off x="3655781" y="5305420"/>
            <a:ext cx="1066800" cy="15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nchor="ctr"/>
          <a:lstStyle/>
          <a:p>
            <a:r>
              <a:rPr lang="en-US" sz="1600" dirty="0" smtClean="0">
                <a:solidFill>
                  <a:schemeClr val="bg1"/>
                </a:solidFill>
                <a:latin typeface="Helvetica" charset="0"/>
                <a:ea typeface="ＭＳ Ｐゴシック" charset="0"/>
                <a:cs typeface="Helvetica" charset="0"/>
                <a:sym typeface="Helvetica" charset="0"/>
              </a:rPr>
              <a:t>Messaging</a:t>
            </a:r>
            <a:endParaRPr lang="en-US" sz="1600" dirty="0">
              <a:solidFill>
                <a:schemeClr val="bg1"/>
              </a:solidFill>
              <a:latin typeface="Helvetica" charset="0"/>
              <a:ea typeface="ＭＳ Ｐゴシック" charset="0"/>
              <a:cs typeface="Helvetica" charset="0"/>
              <a:sym typeface="Helvetica" charset="0"/>
            </a:endParaRPr>
          </a:p>
        </p:txBody>
      </p:sp>
      <p:pic>
        <p:nvPicPr>
          <p:cNvPr id="116" name="Picture 115" descr="messaging.png"/>
          <p:cNvPicPr>
            <a:picLocks noChangeAspect="1"/>
          </p:cNvPicPr>
          <p:nvPr/>
        </p:nvPicPr>
        <p:blipFill>
          <a:blip r:embed="rId6">
            <a:alphaModFix amt="69000"/>
            <a:extLst>
              <a:ext uri="{28A0092B-C50C-407E-A947-70E740481C1C}">
                <a14:useLocalDpi xmlns:a14="http://schemas.microsoft.com/office/drawing/2010/main" val="0"/>
              </a:ext>
            </a:extLst>
          </a:blip>
          <a:stretch>
            <a:fillRect/>
          </a:stretch>
        </p:blipFill>
        <p:spPr>
          <a:xfrm>
            <a:off x="2701088" y="5167344"/>
            <a:ext cx="672306" cy="539004"/>
          </a:xfrm>
          <a:prstGeom prst="rect">
            <a:avLst/>
          </a:prstGeom>
        </p:spPr>
      </p:pic>
      <p:sp>
        <p:nvSpPr>
          <p:cNvPr id="112" name="Rectangle 13"/>
          <p:cNvSpPr>
            <a:spLocks/>
          </p:cNvSpPr>
          <p:nvPr/>
        </p:nvSpPr>
        <p:spPr bwMode="auto">
          <a:xfrm>
            <a:off x="3655780" y="6087718"/>
            <a:ext cx="1423425" cy="33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nchor="ctr"/>
          <a:lstStyle/>
          <a:p>
            <a:r>
              <a:rPr lang="en-US" sz="1600" dirty="0" smtClean="0">
                <a:solidFill>
                  <a:schemeClr val="bg1"/>
                </a:solidFill>
                <a:latin typeface="Helvetica" charset="0"/>
                <a:ea typeface="ＭＳ Ｐゴシック" charset="0"/>
                <a:cs typeface="Helvetica" charset="0"/>
                <a:sym typeface="Helvetica" charset="0"/>
              </a:rPr>
              <a:t>Social Graph</a:t>
            </a:r>
            <a:endParaRPr lang="en-US" sz="1600" dirty="0">
              <a:solidFill>
                <a:schemeClr val="bg1"/>
              </a:solidFill>
              <a:latin typeface="Helvetica" charset="0"/>
              <a:ea typeface="ＭＳ Ｐゴシック" charset="0"/>
              <a:cs typeface="Helvetica" charset="0"/>
              <a:sym typeface="Helvetica" charset="0"/>
            </a:endParaRPr>
          </a:p>
        </p:txBody>
      </p:sp>
      <p:pic>
        <p:nvPicPr>
          <p:cNvPr id="117" name="Picture 116" descr="social.png"/>
          <p:cNvPicPr>
            <a:picLocks noChangeAspect="1"/>
          </p:cNvPicPr>
          <p:nvPr/>
        </p:nvPicPr>
        <p:blipFill>
          <a:blip r:embed="rId7">
            <a:alphaModFix amt="74000"/>
            <a:extLst>
              <a:ext uri="{28A0092B-C50C-407E-A947-70E740481C1C}">
                <a14:useLocalDpi xmlns:a14="http://schemas.microsoft.com/office/drawing/2010/main" val="0"/>
              </a:ext>
            </a:extLst>
          </a:blip>
          <a:stretch>
            <a:fillRect/>
          </a:stretch>
        </p:blipFill>
        <p:spPr>
          <a:xfrm>
            <a:off x="2672652" y="5994147"/>
            <a:ext cx="685800" cy="585295"/>
          </a:xfrm>
          <a:prstGeom prst="rect">
            <a:avLst/>
          </a:prstGeom>
        </p:spPr>
      </p:pic>
      <p:grpSp>
        <p:nvGrpSpPr>
          <p:cNvPr id="2" name="Group 1"/>
          <p:cNvGrpSpPr/>
          <p:nvPr/>
        </p:nvGrpSpPr>
        <p:grpSpPr>
          <a:xfrm>
            <a:off x="1193006" y="3576641"/>
            <a:ext cx="990600" cy="1001606"/>
            <a:chOff x="3284274" y="3111606"/>
            <a:chExt cx="990600" cy="1001606"/>
          </a:xfrm>
        </p:grpSpPr>
        <p:sp>
          <p:nvSpPr>
            <p:cNvPr id="38" name="AutoShape 27"/>
            <p:cNvSpPr>
              <a:spLocks/>
            </p:cNvSpPr>
            <p:nvPr/>
          </p:nvSpPr>
          <p:spPr bwMode="auto">
            <a:xfrm>
              <a:off x="3284274" y="3111606"/>
              <a:ext cx="990600" cy="1001606"/>
            </a:xfrm>
            <a:prstGeom prst="roundRect">
              <a:avLst>
                <a:gd name="adj" fmla="val 7366"/>
              </a:avLst>
            </a:prstGeom>
            <a:solidFill>
              <a:srgbClr val="FFFFFF"/>
            </a:solidFill>
            <a:ln w="3175" cap="flat" cmpd="sng">
              <a:solidFill>
                <a:srgbClr val="EFAC25"/>
              </a:solidFill>
              <a:prstDash val="solid"/>
              <a:miter lim="800000"/>
              <a:headEnd type="none" w="med" len="med"/>
              <a:tailEnd type="none" w="med" len="med"/>
            </a:ln>
            <a:effectLst>
              <a:outerShdw blurRad="38100" dist="12699" dir="5400000" algn="ctr" rotWithShape="0">
                <a:srgbClr val="000000">
                  <a:alpha val="29999"/>
                </a:srgbClr>
              </a:outerShdw>
            </a:effectLst>
          </p:spPr>
          <p:txBody>
            <a:bodyPr lIns="0" tIns="0" rIns="0" bIns="0"/>
            <a:lstStyle/>
            <a:p>
              <a:pPr>
                <a:defRPr/>
              </a:pPr>
              <a:endParaRPr lang="en-US" sz="2400"/>
            </a:p>
          </p:txBody>
        </p:sp>
        <p:pic>
          <p:nvPicPr>
            <p:cNvPr id="5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6645" y="3262766"/>
              <a:ext cx="389165" cy="568779"/>
            </a:xfrm>
            <a:prstGeom prst="rect">
              <a:avLst/>
            </a:prstGeom>
            <a:noFill/>
            <a:ln>
              <a:noFill/>
            </a:ln>
            <a:effectLst>
              <a:outerShdw blurRad="50800" dist="25399" dir="2099943" algn="ctr" rotWithShape="0">
                <a:schemeClr val="bg2">
                  <a:alpha val="34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 name="Rectangle 33"/>
            <p:cNvSpPr>
              <a:spLocks/>
            </p:cNvSpPr>
            <p:nvPr/>
          </p:nvSpPr>
          <p:spPr bwMode="auto">
            <a:xfrm>
              <a:off x="3322235" y="3808412"/>
              <a:ext cx="914401" cy="261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1400" dirty="0">
                  <a:solidFill>
                    <a:srgbClr val="2B2B2B"/>
                  </a:solidFill>
                  <a:latin typeface="Helvetica" charset="0"/>
                  <a:ea typeface="ＭＳ Ｐゴシック" charset="0"/>
                  <a:cs typeface="ＭＳ Ｐゴシック" charset="0"/>
                  <a:sym typeface="Helvetica" charset="0"/>
                </a:rPr>
                <a:t>Developers</a:t>
              </a:r>
            </a:p>
          </p:txBody>
        </p:sp>
      </p:grpSp>
      <p:pic>
        <p:nvPicPr>
          <p:cNvPr id="41" name="Picture 40" descr="location.png"/>
          <p:cNvPicPr>
            <a:picLocks noChangeAspect="1"/>
          </p:cNvPicPr>
          <p:nvPr/>
        </p:nvPicPr>
        <p:blipFill>
          <a:blip r:embed="rId9">
            <a:alphaModFix amt="51000"/>
            <a:extLst>
              <a:ext uri="{28A0092B-C50C-407E-A947-70E740481C1C}">
                <a14:useLocalDpi xmlns:a14="http://schemas.microsoft.com/office/drawing/2010/main" val="0"/>
              </a:ext>
            </a:extLst>
          </a:blip>
          <a:stretch>
            <a:fillRect/>
          </a:stretch>
        </p:blipFill>
        <p:spPr>
          <a:xfrm>
            <a:off x="2740636" y="3334694"/>
            <a:ext cx="610428" cy="617136"/>
          </a:xfrm>
          <a:prstGeom prst="rect">
            <a:avLst/>
          </a:prstGeom>
        </p:spPr>
      </p:pic>
    </p:spTree>
    <p:extLst>
      <p:ext uri="{BB962C8B-B14F-4D97-AF65-F5344CB8AC3E}">
        <p14:creationId xmlns:p14="http://schemas.microsoft.com/office/powerpoint/2010/main" val="35302802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FFFF"/>
                </a:solidFill>
                <a:latin typeface="Helvetica" charset="0"/>
                <a:ea typeface="ＭＳ Ｐゴシック" charset="0"/>
                <a:cs typeface="Helvetica" charset="0"/>
                <a:sym typeface="Helvetica" charset="0"/>
              </a:rPr>
              <a:t>Capabilities of Apigee </a:t>
            </a:r>
            <a:r>
              <a:rPr lang="en-US" dirty="0" smtClean="0">
                <a:solidFill>
                  <a:srgbClr val="FFFFFF"/>
                </a:solidFill>
                <a:latin typeface="Helvetica" charset="0"/>
                <a:ea typeface="ＭＳ Ｐゴシック" charset="0"/>
                <a:cs typeface="Helvetica" charset="0"/>
                <a:sym typeface="Helvetica" charset="0"/>
              </a:rPr>
              <a:t>App Services</a:t>
            </a:r>
            <a:endParaRPr lang="en-US" dirty="0"/>
          </a:p>
        </p:txBody>
      </p:sp>
      <p:sp>
        <p:nvSpPr>
          <p:cNvPr id="57" name="AutoShape 1"/>
          <p:cNvSpPr>
            <a:spLocks/>
          </p:cNvSpPr>
          <p:nvPr/>
        </p:nvSpPr>
        <p:spPr bwMode="auto">
          <a:xfrm rot="16200000">
            <a:off x="2787650" y="-831850"/>
            <a:ext cx="4584700" cy="9906000"/>
          </a:xfrm>
          <a:custGeom>
            <a:avLst/>
            <a:gdLst/>
            <a:ahLst/>
            <a:cxnLst/>
            <a:rect l="0" t="0" r="r" b="b"/>
            <a:pathLst>
              <a:path w="21600" h="21600">
                <a:moveTo>
                  <a:pt x="0" y="21447"/>
                </a:moveTo>
                <a:lnTo>
                  <a:pt x="0" y="153"/>
                </a:lnTo>
                <a:cubicBezTo>
                  <a:pt x="0" y="68"/>
                  <a:pt x="144" y="0"/>
                  <a:pt x="323" y="0"/>
                </a:cubicBezTo>
                <a:lnTo>
                  <a:pt x="21277" y="0"/>
                </a:lnTo>
                <a:cubicBezTo>
                  <a:pt x="21456" y="0"/>
                  <a:pt x="21600" y="68"/>
                  <a:pt x="21600" y="153"/>
                </a:cubicBezTo>
                <a:lnTo>
                  <a:pt x="21600" y="21447"/>
                </a:lnTo>
                <a:cubicBezTo>
                  <a:pt x="21600" y="21532"/>
                  <a:pt x="21456" y="21600"/>
                  <a:pt x="21277" y="21600"/>
                </a:cubicBezTo>
                <a:lnTo>
                  <a:pt x="323" y="21600"/>
                </a:lnTo>
                <a:cubicBezTo>
                  <a:pt x="144" y="21600"/>
                  <a:pt x="0" y="21532"/>
                  <a:pt x="0" y="21447"/>
                </a:cubicBezTo>
                <a:close/>
                <a:moveTo>
                  <a:pt x="0" y="21447"/>
                </a:moveTo>
              </a:path>
            </a:pathLst>
          </a:custGeom>
          <a:solidFill>
            <a:srgbClr val="E0E8EF"/>
          </a:solidFill>
          <a:ln w="12700" cap="flat">
            <a:solidFill>
              <a:srgbClr val="C9D1D7"/>
            </a:solidFill>
            <a:prstDash val="solid"/>
            <a:miter lim="800000"/>
            <a:headEnd type="none" w="med" len="med"/>
            <a:tailEnd type="none" w="med" len="med"/>
          </a:ln>
        </p:spPr>
        <p:txBody>
          <a:bodyPr lIns="0" tIns="0" rIns="0" bIns="0"/>
          <a:lstStyle/>
          <a:p>
            <a:endParaRPr lang="en-US"/>
          </a:p>
        </p:txBody>
      </p:sp>
      <p:grpSp>
        <p:nvGrpSpPr>
          <p:cNvPr id="58" name="Group 57"/>
          <p:cNvGrpSpPr/>
          <p:nvPr/>
        </p:nvGrpSpPr>
        <p:grpSpPr>
          <a:xfrm>
            <a:off x="6418247" y="3429000"/>
            <a:ext cx="400110" cy="1346200"/>
            <a:chOff x="1044546" y="3416300"/>
            <a:chExt cx="400110" cy="1346200"/>
          </a:xfrm>
        </p:grpSpPr>
        <p:sp>
          <p:nvSpPr>
            <p:cNvPr id="59" name="AutoShape 11"/>
            <p:cNvSpPr>
              <a:spLocks/>
            </p:cNvSpPr>
            <p:nvPr/>
          </p:nvSpPr>
          <p:spPr bwMode="auto">
            <a:xfrm>
              <a:off x="1084263" y="3416300"/>
              <a:ext cx="330200" cy="1346200"/>
            </a:xfrm>
            <a:prstGeom prst="roundRect">
              <a:avLst>
                <a:gd name="adj" fmla="val 25495"/>
              </a:avLst>
            </a:prstGeom>
            <a:gradFill rotWithShape="0">
              <a:gsLst>
                <a:gs pos="0">
                  <a:srgbClr val="878399"/>
                </a:gs>
                <a:gs pos="100000">
                  <a:srgbClr val="6E6C7D"/>
                </a:gs>
              </a:gsLst>
              <a:lin ang="0" scaled="1"/>
            </a:gradFill>
            <a:ln>
              <a:noFill/>
            </a:ln>
            <a:extLst>
              <a:ext uri="{91240B29-F687-4f45-9708-019B960494DF}">
                <a14:hiddenLine xmlns:a14="http://schemas.microsoft.com/office/drawing/2010/main" w="12700" cap="flat">
                  <a:solidFill>
                    <a:srgbClr val="171717"/>
                  </a:solidFill>
                  <a:miter lim="800000"/>
                  <a:headEnd type="none" w="med" len="med"/>
                  <a:tailEnd type="none" w="med" len="med"/>
                </a14:hiddenLine>
              </a:ext>
            </a:extLst>
          </p:spPr>
          <p:txBody>
            <a:bodyPr lIns="0" tIns="0" rIns="0" bIns="0"/>
            <a:lstStyle/>
            <a:p>
              <a:endParaRPr lang="en-US"/>
            </a:p>
          </p:txBody>
        </p:sp>
        <p:sp>
          <p:nvSpPr>
            <p:cNvPr id="60" name="Rectangle 52"/>
            <p:cNvSpPr>
              <a:spLocks/>
            </p:cNvSpPr>
            <p:nvPr/>
          </p:nvSpPr>
          <p:spPr bwMode="auto">
            <a:xfrm rot="16200000">
              <a:off x="1077888" y="3875850"/>
              <a:ext cx="333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sz="2600" b="1" dirty="0">
                  <a:solidFill>
                    <a:srgbClr val="44424D"/>
                  </a:solidFill>
                  <a:latin typeface="Helvetica" charset="0"/>
                  <a:ea typeface="ＭＳ Ｐゴシック" charset="0"/>
                  <a:cs typeface="Zapf Dingbats" charset="0"/>
                  <a:sym typeface="Helvetica" charset="0"/>
                </a:rPr>
                <a:t>➜</a:t>
              </a:r>
            </a:p>
          </p:txBody>
        </p:sp>
      </p:grpSp>
      <p:grpSp>
        <p:nvGrpSpPr>
          <p:cNvPr id="61" name="Group 60"/>
          <p:cNvGrpSpPr/>
          <p:nvPr/>
        </p:nvGrpSpPr>
        <p:grpSpPr>
          <a:xfrm>
            <a:off x="7721589" y="3429000"/>
            <a:ext cx="400110" cy="1346200"/>
            <a:chOff x="1044546" y="3416300"/>
            <a:chExt cx="400110" cy="1346200"/>
          </a:xfrm>
        </p:grpSpPr>
        <p:sp>
          <p:nvSpPr>
            <p:cNvPr id="62" name="AutoShape 11"/>
            <p:cNvSpPr>
              <a:spLocks/>
            </p:cNvSpPr>
            <p:nvPr/>
          </p:nvSpPr>
          <p:spPr bwMode="auto">
            <a:xfrm>
              <a:off x="1084263" y="3416300"/>
              <a:ext cx="330200" cy="1346200"/>
            </a:xfrm>
            <a:prstGeom prst="roundRect">
              <a:avLst>
                <a:gd name="adj" fmla="val 25495"/>
              </a:avLst>
            </a:prstGeom>
            <a:gradFill rotWithShape="0">
              <a:gsLst>
                <a:gs pos="0">
                  <a:srgbClr val="878399"/>
                </a:gs>
                <a:gs pos="100000">
                  <a:srgbClr val="6E6C7D"/>
                </a:gs>
              </a:gsLst>
              <a:lin ang="0" scaled="1"/>
            </a:gradFill>
            <a:ln>
              <a:noFill/>
            </a:ln>
            <a:extLst>
              <a:ext uri="{91240B29-F687-4f45-9708-019B960494DF}">
                <a14:hiddenLine xmlns:a14="http://schemas.microsoft.com/office/drawing/2010/main" w="12700" cap="flat">
                  <a:solidFill>
                    <a:srgbClr val="171717"/>
                  </a:solidFill>
                  <a:miter lim="800000"/>
                  <a:headEnd type="none" w="med" len="med"/>
                  <a:tailEnd type="none" w="med" len="med"/>
                </a14:hiddenLine>
              </a:ext>
            </a:extLst>
          </p:spPr>
          <p:txBody>
            <a:bodyPr lIns="0" tIns="0" rIns="0" bIns="0"/>
            <a:lstStyle/>
            <a:p>
              <a:endParaRPr lang="en-US"/>
            </a:p>
          </p:txBody>
        </p:sp>
        <p:sp>
          <p:nvSpPr>
            <p:cNvPr id="63" name="Rectangle 52"/>
            <p:cNvSpPr>
              <a:spLocks/>
            </p:cNvSpPr>
            <p:nvPr/>
          </p:nvSpPr>
          <p:spPr bwMode="auto">
            <a:xfrm rot="16200000">
              <a:off x="1077888" y="3875850"/>
              <a:ext cx="333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sz="2600" b="1" dirty="0">
                  <a:solidFill>
                    <a:srgbClr val="44424D"/>
                  </a:solidFill>
                  <a:latin typeface="Helvetica" charset="0"/>
                  <a:ea typeface="ＭＳ Ｐゴシック" charset="0"/>
                  <a:cs typeface="Zapf Dingbats" charset="0"/>
                  <a:sym typeface="Helvetica" charset="0"/>
                </a:rPr>
                <a:t>➜</a:t>
              </a:r>
            </a:p>
          </p:txBody>
        </p:sp>
      </p:grpSp>
      <p:grpSp>
        <p:nvGrpSpPr>
          <p:cNvPr id="64" name="Group 63"/>
          <p:cNvGrpSpPr/>
          <p:nvPr/>
        </p:nvGrpSpPr>
        <p:grpSpPr>
          <a:xfrm>
            <a:off x="9024932" y="3429000"/>
            <a:ext cx="400110" cy="1346200"/>
            <a:chOff x="968346" y="3416300"/>
            <a:chExt cx="400110" cy="1346200"/>
          </a:xfrm>
        </p:grpSpPr>
        <p:sp>
          <p:nvSpPr>
            <p:cNvPr id="65" name="AutoShape 11"/>
            <p:cNvSpPr>
              <a:spLocks/>
            </p:cNvSpPr>
            <p:nvPr/>
          </p:nvSpPr>
          <p:spPr bwMode="auto">
            <a:xfrm>
              <a:off x="1008063" y="3416300"/>
              <a:ext cx="330200" cy="1346200"/>
            </a:xfrm>
            <a:prstGeom prst="roundRect">
              <a:avLst>
                <a:gd name="adj" fmla="val 25495"/>
              </a:avLst>
            </a:prstGeom>
            <a:gradFill rotWithShape="0">
              <a:gsLst>
                <a:gs pos="0">
                  <a:srgbClr val="878399"/>
                </a:gs>
                <a:gs pos="100000">
                  <a:srgbClr val="6E6C7D"/>
                </a:gs>
              </a:gsLst>
              <a:lin ang="0" scaled="1"/>
            </a:gradFill>
            <a:ln>
              <a:noFill/>
            </a:ln>
            <a:extLst>
              <a:ext uri="{91240B29-F687-4f45-9708-019B960494DF}">
                <a14:hiddenLine xmlns:a14="http://schemas.microsoft.com/office/drawing/2010/main" w="12700" cap="flat">
                  <a:solidFill>
                    <a:srgbClr val="171717"/>
                  </a:solidFill>
                  <a:miter lim="800000"/>
                  <a:headEnd type="none" w="med" len="med"/>
                  <a:tailEnd type="none" w="med" len="med"/>
                </a14:hiddenLine>
              </a:ext>
            </a:extLst>
          </p:spPr>
          <p:txBody>
            <a:bodyPr lIns="0" tIns="0" rIns="0" bIns="0"/>
            <a:lstStyle/>
            <a:p>
              <a:endParaRPr lang="en-US"/>
            </a:p>
          </p:txBody>
        </p:sp>
        <p:sp>
          <p:nvSpPr>
            <p:cNvPr id="66" name="Rectangle 52"/>
            <p:cNvSpPr>
              <a:spLocks/>
            </p:cNvSpPr>
            <p:nvPr/>
          </p:nvSpPr>
          <p:spPr bwMode="auto">
            <a:xfrm rot="16200000">
              <a:off x="1001688" y="3875850"/>
              <a:ext cx="333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sz="2600" b="1" dirty="0">
                  <a:solidFill>
                    <a:srgbClr val="44424D"/>
                  </a:solidFill>
                  <a:latin typeface="Helvetica" charset="0"/>
                  <a:ea typeface="ＭＳ Ｐゴシック" charset="0"/>
                  <a:cs typeface="Zapf Dingbats" charset="0"/>
                  <a:sym typeface="Helvetica" charset="0"/>
                </a:rPr>
                <a:t>➜</a:t>
              </a:r>
            </a:p>
          </p:txBody>
        </p:sp>
      </p:grpSp>
      <p:grpSp>
        <p:nvGrpSpPr>
          <p:cNvPr id="67" name="Group 66"/>
          <p:cNvGrpSpPr/>
          <p:nvPr/>
        </p:nvGrpSpPr>
        <p:grpSpPr>
          <a:xfrm>
            <a:off x="3811563" y="3429000"/>
            <a:ext cx="400110" cy="1346200"/>
            <a:chOff x="1044546" y="3416300"/>
            <a:chExt cx="400110" cy="1346200"/>
          </a:xfrm>
        </p:grpSpPr>
        <p:sp>
          <p:nvSpPr>
            <p:cNvPr id="68" name="AutoShape 11"/>
            <p:cNvSpPr>
              <a:spLocks/>
            </p:cNvSpPr>
            <p:nvPr/>
          </p:nvSpPr>
          <p:spPr bwMode="auto">
            <a:xfrm>
              <a:off x="1084263" y="3416300"/>
              <a:ext cx="330200" cy="1346200"/>
            </a:xfrm>
            <a:prstGeom prst="roundRect">
              <a:avLst>
                <a:gd name="adj" fmla="val 25495"/>
              </a:avLst>
            </a:prstGeom>
            <a:gradFill rotWithShape="0">
              <a:gsLst>
                <a:gs pos="0">
                  <a:srgbClr val="878399"/>
                </a:gs>
                <a:gs pos="100000">
                  <a:srgbClr val="6E6C7D"/>
                </a:gs>
              </a:gsLst>
              <a:lin ang="0" scaled="1"/>
            </a:gradFill>
            <a:ln>
              <a:noFill/>
            </a:ln>
            <a:extLst>
              <a:ext uri="{91240B29-F687-4f45-9708-019B960494DF}">
                <a14:hiddenLine xmlns:a14="http://schemas.microsoft.com/office/drawing/2010/main" w="12700" cap="flat">
                  <a:solidFill>
                    <a:srgbClr val="171717"/>
                  </a:solidFill>
                  <a:miter lim="800000"/>
                  <a:headEnd type="none" w="med" len="med"/>
                  <a:tailEnd type="none" w="med" len="med"/>
                </a14:hiddenLine>
              </a:ext>
            </a:extLst>
          </p:spPr>
          <p:txBody>
            <a:bodyPr lIns="0" tIns="0" rIns="0" bIns="0"/>
            <a:lstStyle/>
            <a:p>
              <a:endParaRPr lang="en-US"/>
            </a:p>
          </p:txBody>
        </p:sp>
        <p:sp>
          <p:nvSpPr>
            <p:cNvPr id="69" name="Rectangle 52"/>
            <p:cNvSpPr>
              <a:spLocks/>
            </p:cNvSpPr>
            <p:nvPr/>
          </p:nvSpPr>
          <p:spPr bwMode="auto">
            <a:xfrm rot="16200000">
              <a:off x="1077888" y="3875850"/>
              <a:ext cx="333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sz="2600" b="1" dirty="0">
                  <a:solidFill>
                    <a:srgbClr val="44424D"/>
                  </a:solidFill>
                  <a:latin typeface="Helvetica" charset="0"/>
                  <a:ea typeface="ＭＳ Ｐゴシック" charset="0"/>
                  <a:cs typeface="Zapf Dingbats" charset="0"/>
                  <a:sym typeface="Helvetica" charset="0"/>
                </a:rPr>
                <a:t>➜</a:t>
              </a:r>
            </a:p>
          </p:txBody>
        </p:sp>
      </p:grpSp>
      <p:grpSp>
        <p:nvGrpSpPr>
          <p:cNvPr id="70" name="Group 69"/>
          <p:cNvGrpSpPr/>
          <p:nvPr/>
        </p:nvGrpSpPr>
        <p:grpSpPr>
          <a:xfrm>
            <a:off x="2508221" y="3429000"/>
            <a:ext cx="400110" cy="1346200"/>
            <a:chOff x="1044546" y="3416300"/>
            <a:chExt cx="400110" cy="1346200"/>
          </a:xfrm>
        </p:grpSpPr>
        <p:sp>
          <p:nvSpPr>
            <p:cNvPr id="71" name="AutoShape 11"/>
            <p:cNvSpPr>
              <a:spLocks/>
            </p:cNvSpPr>
            <p:nvPr/>
          </p:nvSpPr>
          <p:spPr bwMode="auto">
            <a:xfrm>
              <a:off x="1084263" y="3416300"/>
              <a:ext cx="330200" cy="1346200"/>
            </a:xfrm>
            <a:prstGeom prst="roundRect">
              <a:avLst>
                <a:gd name="adj" fmla="val 25495"/>
              </a:avLst>
            </a:prstGeom>
            <a:gradFill rotWithShape="0">
              <a:gsLst>
                <a:gs pos="0">
                  <a:srgbClr val="878399"/>
                </a:gs>
                <a:gs pos="100000">
                  <a:srgbClr val="6E6C7D"/>
                </a:gs>
              </a:gsLst>
              <a:lin ang="0" scaled="1"/>
            </a:gradFill>
            <a:ln>
              <a:noFill/>
            </a:ln>
            <a:extLst>
              <a:ext uri="{91240B29-F687-4f45-9708-019B960494DF}">
                <a14:hiddenLine xmlns:a14="http://schemas.microsoft.com/office/drawing/2010/main" w="12700" cap="flat">
                  <a:solidFill>
                    <a:srgbClr val="171717"/>
                  </a:solidFill>
                  <a:miter lim="800000"/>
                  <a:headEnd type="none" w="med" len="med"/>
                  <a:tailEnd type="none" w="med" len="med"/>
                </a14:hiddenLine>
              </a:ext>
            </a:extLst>
          </p:spPr>
          <p:txBody>
            <a:bodyPr lIns="0" tIns="0" rIns="0" bIns="0"/>
            <a:lstStyle/>
            <a:p>
              <a:endParaRPr lang="en-US"/>
            </a:p>
          </p:txBody>
        </p:sp>
        <p:sp>
          <p:nvSpPr>
            <p:cNvPr id="72" name="Rectangle 52"/>
            <p:cNvSpPr>
              <a:spLocks/>
            </p:cNvSpPr>
            <p:nvPr/>
          </p:nvSpPr>
          <p:spPr bwMode="auto">
            <a:xfrm rot="16200000">
              <a:off x="1077888" y="3875850"/>
              <a:ext cx="333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sz="2600" b="1" dirty="0">
                  <a:solidFill>
                    <a:srgbClr val="44424D"/>
                  </a:solidFill>
                  <a:latin typeface="Helvetica" charset="0"/>
                  <a:ea typeface="ＭＳ Ｐゴシック" charset="0"/>
                  <a:cs typeface="Zapf Dingbats" charset="0"/>
                  <a:sym typeface="Helvetica" charset="0"/>
                </a:rPr>
                <a:t>➜</a:t>
              </a:r>
            </a:p>
          </p:txBody>
        </p:sp>
      </p:grpSp>
      <p:grpSp>
        <p:nvGrpSpPr>
          <p:cNvPr id="73" name="Group 72"/>
          <p:cNvGrpSpPr/>
          <p:nvPr/>
        </p:nvGrpSpPr>
        <p:grpSpPr>
          <a:xfrm>
            <a:off x="1204879" y="3429000"/>
            <a:ext cx="400110" cy="1346200"/>
            <a:chOff x="1044546" y="3416300"/>
            <a:chExt cx="400110" cy="1346200"/>
          </a:xfrm>
        </p:grpSpPr>
        <p:sp>
          <p:nvSpPr>
            <p:cNvPr id="74" name="AutoShape 11"/>
            <p:cNvSpPr>
              <a:spLocks/>
            </p:cNvSpPr>
            <p:nvPr/>
          </p:nvSpPr>
          <p:spPr bwMode="auto">
            <a:xfrm>
              <a:off x="1084263" y="3416300"/>
              <a:ext cx="330200" cy="1346200"/>
            </a:xfrm>
            <a:prstGeom prst="roundRect">
              <a:avLst>
                <a:gd name="adj" fmla="val 25495"/>
              </a:avLst>
            </a:prstGeom>
            <a:gradFill rotWithShape="0">
              <a:gsLst>
                <a:gs pos="0">
                  <a:srgbClr val="878399"/>
                </a:gs>
                <a:gs pos="100000">
                  <a:srgbClr val="6E6C7D"/>
                </a:gs>
              </a:gsLst>
              <a:lin ang="0" scaled="1"/>
            </a:gradFill>
            <a:ln>
              <a:noFill/>
            </a:ln>
            <a:extLst>
              <a:ext uri="{91240B29-F687-4f45-9708-019B960494DF}">
                <a14:hiddenLine xmlns:a14="http://schemas.microsoft.com/office/drawing/2010/main" w="12700" cap="flat">
                  <a:solidFill>
                    <a:srgbClr val="171717"/>
                  </a:solidFill>
                  <a:miter lim="800000"/>
                  <a:headEnd type="none" w="med" len="med"/>
                  <a:tailEnd type="none" w="med" len="med"/>
                </a14:hiddenLine>
              </a:ext>
            </a:extLst>
          </p:spPr>
          <p:txBody>
            <a:bodyPr lIns="0" tIns="0" rIns="0" bIns="0"/>
            <a:lstStyle/>
            <a:p>
              <a:endParaRPr lang="en-US"/>
            </a:p>
          </p:txBody>
        </p:sp>
        <p:sp>
          <p:nvSpPr>
            <p:cNvPr id="75" name="Rectangle 52"/>
            <p:cNvSpPr>
              <a:spLocks/>
            </p:cNvSpPr>
            <p:nvPr/>
          </p:nvSpPr>
          <p:spPr bwMode="auto">
            <a:xfrm rot="16200000">
              <a:off x="1077888" y="3875850"/>
              <a:ext cx="333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sz="2600" b="1" dirty="0">
                  <a:solidFill>
                    <a:srgbClr val="44424D"/>
                  </a:solidFill>
                  <a:latin typeface="Helvetica" charset="0"/>
                  <a:ea typeface="ＭＳ Ｐゴシック" charset="0"/>
                  <a:cs typeface="Zapf Dingbats" charset="0"/>
                  <a:sym typeface="Helvetica" charset="0"/>
                </a:rPr>
                <a:t>➜</a:t>
              </a:r>
            </a:p>
          </p:txBody>
        </p:sp>
      </p:grpSp>
      <p:sp>
        <p:nvSpPr>
          <p:cNvPr id="76" name="AutoShape 4"/>
          <p:cNvSpPr>
            <a:spLocks/>
          </p:cNvSpPr>
          <p:nvPr/>
        </p:nvSpPr>
        <p:spPr bwMode="auto">
          <a:xfrm flipH="1">
            <a:off x="4571995" y="5473700"/>
            <a:ext cx="1447800" cy="1346200"/>
          </a:xfrm>
          <a:prstGeom prst="roundRect">
            <a:avLst>
              <a:gd name="adj" fmla="val 6250"/>
            </a:avLst>
          </a:prstGeom>
          <a:solidFill>
            <a:srgbClr val="05466E"/>
          </a:solidFill>
          <a:ln>
            <a:noFill/>
          </a:ln>
          <a:extLst>
            <a:ext uri="{91240B29-F687-4f45-9708-019B960494DF}">
              <a14:hiddenLine xmlns:a14="http://schemas.microsoft.com/office/drawing/2010/main" w="12700" cap="flat">
                <a:solidFill>
                  <a:srgbClr val="171717"/>
                </a:solidFill>
                <a:miter lim="800000"/>
                <a:headEnd type="none" w="med" len="med"/>
                <a:tailEnd type="none" w="med" len="med"/>
              </a14:hiddenLine>
            </a:ext>
          </a:extLst>
        </p:spPr>
        <p:txBody>
          <a:bodyPr lIns="0" tIns="0" rIns="0" bIns="0"/>
          <a:lstStyle/>
          <a:p>
            <a:endParaRPr lang="en-US"/>
          </a:p>
        </p:txBody>
      </p:sp>
      <p:sp>
        <p:nvSpPr>
          <p:cNvPr id="77" name="AutoShape 34"/>
          <p:cNvSpPr>
            <a:spLocks/>
          </p:cNvSpPr>
          <p:nvPr/>
        </p:nvSpPr>
        <p:spPr bwMode="auto">
          <a:xfrm>
            <a:off x="4254495" y="6032500"/>
            <a:ext cx="2095500" cy="863600"/>
          </a:xfrm>
          <a:prstGeom prst="roundRect">
            <a:avLst>
              <a:gd name="adj" fmla="val 9745"/>
            </a:avLst>
          </a:prstGeom>
          <a:solidFill>
            <a:srgbClr val="FFFFFF"/>
          </a:solidFill>
          <a:ln w="50800" cap="flat">
            <a:solidFill>
              <a:srgbClr val="CECECE"/>
            </a:solidFill>
            <a:prstDash val="solid"/>
            <a:miter lim="800000"/>
            <a:headEnd type="none" w="med" len="med"/>
            <a:tailEnd type="none" w="med" len="med"/>
          </a:ln>
          <a:effectLst>
            <a:outerShdw blurRad="38100" dist="12699" dir="5400000" algn="ctr" rotWithShape="0">
              <a:srgbClr val="000000">
                <a:alpha val="29999"/>
              </a:srgbClr>
            </a:outerShdw>
          </a:effectLst>
        </p:spPr>
        <p:txBody>
          <a:bodyPr lIns="0" tIns="0" rIns="0" bIns="0"/>
          <a:lstStyle/>
          <a:p>
            <a:endParaRPr lang="en-US"/>
          </a:p>
        </p:txBody>
      </p:sp>
      <p:sp>
        <p:nvSpPr>
          <p:cNvPr id="78" name="Rectangle 36"/>
          <p:cNvSpPr>
            <a:spLocks/>
          </p:cNvSpPr>
          <p:nvPr/>
        </p:nvSpPr>
        <p:spPr bwMode="auto">
          <a:xfrm>
            <a:off x="4864095" y="6310313"/>
            <a:ext cx="1244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700" b="1" dirty="0">
                <a:solidFill>
                  <a:srgbClr val="2B2B2B"/>
                </a:solidFill>
                <a:latin typeface="Helvetica" charset="0"/>
                <a:ea typeface="ＭＳ Ｐゴシック" charset="0"/>
                <a:cs typeface="Helvetica" charset="0"/>
                <a:sym typeface="Helvetica" charset="0"/>
              </a:rPr>
              <a:t>Developers</a:t>
            </a:r>
          </a:p>
        </p:txBody>
      </p:sp>
      <p:pic>
        <p:nvPicPr>
          <p:cNvPr id="79"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648" y="6219825"/>
            <a:ext cx="393700" cy="574676"/>
          </a:xfrm>
          <a:prstGeom prst="rect">
            <a:avLst/>
          </a:prstGeom>
          <a:noFill/>
          <a:ln>
            <a:noFill/>
          </a:ln>
          <a:effectLst>
            <a:outerShdw blurRad="50800" dist="25399" dir="2099943" algn="ctr" rotWithShape="0">
              <a:schemeClr val="bg2">
                <a:alpha val="34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80" name="Group 79"/>
          <p:cNvGrpSpPr/>
          <p:nvPr/>
        </p:nvGrpSpPr>
        <p:grpSpPr>
          <a:xfrm>
            <a:off x="5114905" y="3429000"/>
            <a:ext cx="400110" cy="1346200"/>
            <a:chOff x="1044546" y="3416300"/>
            <a:chExt cx="400110" cy="1346200"/>
          </a:xfrm>
        </p:grpSpPr>
        <p:sp>
          <p:nvSpPr>
            <p:cNvPr id="81" name="AutoShape 11"/>
            <p:cNvSpPr>
              <a:spLocks/>
            </p:cNvSpPr>
            <p:nvPr/>
          </p:nvSpPr>
          <p:spPr bwMode="auto">
            <a:xfrm>
              <a:off x="1084263" y="3416300"/>
              <a:ext cx="330200" cy="1346200"/>
            </a:xfrm>
            <a:prstGeom prst="roundRect">
              <a:avLst>
                <a:gd name="adj" fmla="val 25495"/>
              </a:avLst>
            </a:prstGeom>
            <a:gradFill rotWithShape="0">
              <a:gsLst>
                <a:gs pos="0">
                  <a:srgbClr val="878399"/>
                </a:gs>
                <a:gs pos="100000">
                  <a:srgbClr val="6E6C7D"/>
                </a:gs>
              </a:gsLst>
              <a:lin ang="0" scaled="1"/>
            </a:gradFill>
            <a:ln>
              <a:noFill/>
            </a:ln>
            <a:extLst>
              <a:ext uri="{91240B29-F687-4f45-9708-019B960494DF}">
                <a14:hiddenLine xmlns:a14="http://schemas.microsoft.com/office/drawing/2010/main" w="12700" cap="flat">
                  <a:solidFill>
                    <a:srgbClr val="171717"/>
                  </a:solidFill>
                  <a:miter lim="800000"/>
                  <a:headEnd type="none" w="med" len="med"/>
                  <a:tailEnd type="none" w="med" len="med"/>
                </a14:hiddenLine>
              </a:ext>
            </a:extLst>
          </p:spPr>
          <p:txBody>
            <a:bodyPr lIns="0" tIns="0" rIns="0" bIns="0"/>
            <a:lstStyle/>
            <a:p>
              <a:endParaRPr lang="en-US"/>
            </a:p>
          </p:txBody>
        </p:sp>
        <p:sp>
          <p:nvSpPr>
            <p:cNvPr id="82" name="Rectangle 52"/>
            <p:cNvSpPr>
              <a:spLocks/>
            </p:cNvSpPr>
            <p:nvPr/>
          </p:nvSpPr>
          <p:spPr bwMode="auto">
            <a:xfrm rot="16200000">
              <a:off x="1077888" y="3875850"/>
              <a:ext cx="333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sz="2600" b="1" dirty="0">
                  <a:solidFill>
                    <a:srgbClr val="44424D"/>
                  </a:solidFill>
                  <a:latin typeface="Helvetica" charset="0"/>
                  <a:ea typeface="ＭＳ Ｐゴシック" charset="0"/>
                  <a:cs typeface="Zapf Dingbats" charset="0"/>
                  <a:sym typeface="Helvetica" charset="0"/>
                </a:rPr>
                <a:t>➜</a:t>
              </a:r>
            </a:p>
          </p:txBody>
        </p:sp>
      </p:grpSp>
      <p:sp>
        <p:nvSpPr>
          <p:cNvPr id="83" name="AutoShape 2"/>
          <p:cNvSpPr>
            <a:spLocks/>
          </p:cNvSpPr>
          <p:nvPr/>
        </p:nvSpPr>
        <p:spPr bwMode="auto">
          <a:xfrm flipH="1">
            <a:off x="736595" y="2247900"/>
            <a:ext cx="9220200" cy="419100"/>
          </a:xfrm>
          <a:prstGeom prst="roundRect">
            <a:avLst>
              <a:gd name="adj" fmla="val 20088"/>
            </a:avLst>
          </a:prstGeom>
          <a:solidFill>
            <a:srgbClr val="32650C"/>
          </a:solidFill>
          <a:ln>
            <a:noFill/>
          </a:ln>
          <a:extLst>
            <a:ext uri="{91240B29-F687-4f45-9708-019B960494DF}">
              <a14:hiddenLine xmlns:a14="http://schemas.microsoft.com/office/drawing/2010/main" w="12700" cap="flat">
                <a:solidFill>
                  <a:srgbClr val="171717"/>
                </a:solidFill>
                <a:miter lim="800000"/>
                <a:headEnd type="none" w="med" len="med"/>
                <a:tailEnd type="none" w="med" len="med"/>
              </a14:hiddenLine>
            </a:ext>
          </a:extLst>
        </p:spPr>
        <p:txBody>
          <a:bodyPr lIns="0" tIns="0" rIns="0" bIns="0"/>
          <a:lstStyle/>
          <a:p>
            <a:endParaRPr lang="en-US"/>
          </a:p>
        </p:txBody>
      </p:sp>
      <p:sp>
        <p:nvSpPr>
          <p:cNvPr id="84" name="AutoShape 5"/>
          <p:cNvSpPr>
            <a:spLocks/>
          </p:cNvSpPr>
          <p:nvPr/>
        </p:nvSpPr>
        <p:spPr bwMode="auto">
          <a:xfrm>
            <a:off x="4591045" y="1314450"/>
            <a:ext cx="1447800" cy="1917700"/>
          </a:xfrm>
          <a:prstGeom prst="roundRect">
            <a:avLst>
              <a:gd name="adj" fmla="val 5815"/>
            </a:avLst>
          </a:prstGeom>
          <a:solidFill>
            <a:srgbClr val="32650B"/>
          </a:solidFill>
          <a:ln>
            <a:noFill/>
          </a:ln>
          <a:extLst>
            <a:ext uri="{91240B29-F687-4f45-9708-019B960494DF}">
              <a14:hiddenLine xmlns:a14="http://schemas.microsoft.com/office/drawing/2010/main" w="12700" cap="flat">
                <a:solidFill>
                  <a:srgbClr val="171717"/>
                </a:solidFill>
                <a:miter lim="800000"/>
                <a:headEnd type="none" w="med" len="med"/>
                <a:tailEnd type="none" w="med" len="med"/>
              </a14:hiddenLine>
            </a:ext>
          </a:extLst>
        </p:spPr>
        <p:txBody>
          <a:bodyPr lIns="0" tIns="0" rIns="0" bIns="0"/>
          <a:lstStyle/>
          <a:p>
            <a:endParaRPr lang="en-US"/>
          </a:p>
        </p:txBody>
      </p:sp>
      <p:sp>
        <p:nvSpPr>
          <p:cNvPr id="85" name="AutoShape 13"/>
          <p:cNvSpPr>
            <a:spLocks/>
          </p:cNvSpPr>
          <p:nvPr/>
        </p:nvSpPr>
        <p:spPr bwMode="auto">
          <a:xfrm>
            <a:off x="736595" y="2413000"/>
            <a:ext cx="9220200" cy="1346200"/>
          </a:xfrm>
          <a:prstGeom prst="roundRect">
            <a:avLst>
              <a:gd name="adj" fmla="val 6250"/>
            </a:avLst>
          </a:prstGeom>
          <a:solidFill>
            <a:srgbClr val="669900"/>
          </a:solidFill>
          <a:ln w="12700" cap="flat">
            <a:solidFill>
              <a:srgbClr val="468A13"/>
            </a:solidFill>
            <a:prstDash val="solid"/>
            <a:miter lim="800000"/>
            <a:headEnd type="none" w="med" len="med"/>
            <a:tailEnd type="none" w="med" len="med"/>
          </a:ln>
          <a:effectLst>
            <a:outerShdw blurRad="38100" dist="12699" dir="5400000" algn="ctr" rotWithShape="0">
              <a:srgbClr val="000000">
                <a:alpha val="17999"/>
              </a:srgbClr>
            </a:outerShdw>
          </a:effectLst>
        </p:spPr>
        <p:txBody>
          <a:bodyPr lIns="0" tIns="0" rIns="0" bIns="0"/>
          <a:lstStyle/>
          <a:p>
            <a:endParaRPr lang="en-US"/>
          </a:p>
        </p:txBody>
      </p:sp>
      <p:sp>
        <p:nvSpPr>
          <p:cNvPr id="86" name="Rectangle 17"/>
          <p:cNvSpPr>
            <a:spLocks/>
          </p:cNvSpPr>
          <p:nvPr/>
        </p:nvSpPr>
        <p:spPr bwMode="auto">
          <a:xfrm>
            <a:off x="795332" y="2830068"/>
            <a:ext cx="1371600" cy="51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algn="ctr"/>
            <a:r>
              <a:rPr lang="en-US" sz="1600" b="1" dirty="0">
                <a:solidFill>
                  <a:srgbClr val="FFFFFF"/>
                </a:solidFill>
                <a:latin typeface="Helvetica" charset="0"/>
                <a:ea typeface="ＭＳ Ｐゴシック" charset="0"/>
                <a:cs typeface="Helvetica" charset="0"/>
                <a:sym typeface="Helvetica" charset="0"/>
              </a:rPr>
              <a:t>User Management</a:t>
            </a:r>
          </a:p>
        </p:txBody>
      </p:sp>
      <p:sp>
        <p:nvSpPr>
          <p:cNvPr id="87" name="Line 28"/>
          <p:cNvSpPr>
            <a:spLocks noChangeShapeType="1"/>
          </p:cNvSpPr>
          <p:nvPr/>
        </p:nvSpPr>
        <p:spPr bwMode="auto">
          <a:xfrm>
            <a:off x="7226612" y="2476500"/>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8" name="Line 29"/>
          <p:cNvSpPr>
            <a:spLocks noChangeShapeType="1"/>
          </p:cNvSpPr>
          <p:nvPr/>
        </p:nvSpPr>
        <p:spPr bwMode="auto">
          <a:xfrm>
            <a:off x="4696772" y="2476500"/>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9" name="Line 30"/>
          <p:cNvSpPr>
            <a:spLocks noChangeShapeType="1"/>
          </p:cNvSpPr>
          <p:nvPr/>
        </p:nvSpPr>
        <p:spPr bwMode="auto">
          <a:xfrm>
            <a:off x="3431852" y="2476500"/>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0" name="AutoShape 31"/>
          <p:cNvSpPr>
            <a:spLocks/>
          </p:cNvSpPr>
          <p:nvPr/>
        </p:nvSpPr>
        <p:spPr bwMode="auto">
          <a:xfrm>
            <a:off x="4279895" y="1282700"/>
            <a:ext cx="2095500" cy="762000"/>
          </a:xfrm>
          <a:prstGeom prst="roundRect">
            <a:avLst>
              <a:gd name="adj" fmla="val 11046"/>
            </a:avLst>
          </a:prstGeom>
          <a:solidFill>
            <a:srgbClr val="FFFFFF"/>
          </a:solidFill>
          <a:ln w="50800" cap="flat">
            <a:solidFill>
              <a:srgbClr val="CECECE"/>
            </a:solidFill>
            <a:prstDash val="solid"/>
            <a:miter lim="800000"/>
            <a:headEnd type="none" w="med" len="med"/>
            <a:tailEnd type="none" w="med" len="med"/>
          </a:ln>
          <a:effectLst>
            <a:outerShdw blurRad="38100" dist="12699" dir="5400000" algn="ctr" rotWithShape="0">
              <a:srgbClr val="000000">
                <a:alpha val="29999"/>
              </a:srgbClr>
            </a:outerShdw>
          </a:effectLst>
        </p:spPr>
        <p:txBody>
          <a:bodyPr lIns="0" tIns="0" rIns="0" bIns="0"/>
          <a:lstStyle/>
          <a:p>
            <a:endParaRPr lang="en-US"/>
          </a:p>
        </p:txBody>
      </p:sp>
      <p:sp>
        <p:nvSpPr>
          <p:cNvPr id="91" name="Rectangle 33"/>
          <p:cNvSpPr>
            <a:spLocks/>
          </p:cNvSpPr>
          <p:nvPr/>
        </p:nvSpPr>
        <p:spPr bwMode="auto">
          <a:xfrm>
            <a:off x="4914106" y="1446213"/>
            <a:ext cx="15367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700" b="1" dirty="0">
                <a:solidFill>
                  <a:srgbClr val="2B2B2B"/>
                </a:solidFill>
                <a:latin typeface="Helvetica" charset="0"/>
                <a:ea typeface="ＭＳ Ｐゴシック" charset="0"/>
                <a:cs typeface="Helvetica" charset="0"/>
                <a:sym typeface="Helvetica" charset="0"/>
              </a:rPr>
              <a:t>Mobile Apps</a:t>
            </a:r>
          </a:p>
        </p:txBody>
      </p:sp>
      <p:sp>
        <p:nvSpPr>
          <p:cNvPr id="92" name="Line 38"/>
          <p:cNvSpPr>
            <a:spLocks noChangeShapeType="1"/>
          </p:cNvSpPr>
          <p:nvPr/>
        </p:nvSpPr>
        <p:spPr bwMode="auto">
          <a:xfrm>
            <a:off x="2166932" y="2476500"/>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 name="Rectangle 17"/>
          <p:cNvSpPr>
            <a:spLocks/>
          </p:cNvSpPr>
          <p:nvPr/>
        </p:nvSpPr>
        <p:spPr bwMode="auto">
          <a:xfrm>
            <a:off x="2174044" y="2810320"/>
            <a:ext cx="12192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algn="ctr"/>
            <a:endParaRPr lang="en-US" sz="1600" b="1" dirty="0" smtClean="0">
              <a:solidFill>
                <a:srgbClr val="FFFFFF"/>
              </a:solidFill>
              <a:latin typeface="Helvetica" charset="0"/>
              <a:ea typeface="ＭＳ Ｐゴシック" charset="0"/>
              <a:cs typeface="Helvetica" charset="0"/>
              <a:sym typeface="Helvetica" charset="0"/>
            </a:endParaRPr>
          </a:p>
          <a:p>
            <a:pPr algn="ctr"/>
            <a:r>
              <a:rPr lang="en-US" sz="1600" b="1" dirty="0" smtClean="0">
                <a:solidFill>
                  <a:srgbClr val="FFFFFF"/>
                </a:solidFill>
                <a:latin typeface="Helvetica" charset="0"/>
                <a:ea typeface="ＭＳ Ｐゴシック" charset="0"/>
                <a:cs typeface="Helvetica" charset="0"/>
                <a:sym typeface="Helvetica" charset="0"/>
              </a:rPr>
              <a:t>Messaging</a:t>
            </a:r>
            <a:endParaRPr lang="en-US" sz="1600" b="1" dirty="0">
              <a:solidFill>
                <a:srgbClr val="FFFFFF"/>
              </a:solidFill>
              <a:latin typeface="Helvetica" charset="0"/>
              <a:ea typeface="ＭＳ Ｐゴシック" charset="0"/>
              <a:cs typeface="Helvetica" charset="0"/>
              <a:sym typeface="Helvetica" charset="0"/>
            </a:endParaRPr>
          </a:p>
        </p:txBody>
      </p:sp>
      <p:sp>
        <p:nvSpPr>
          <p:cNvPr id="94" name="Rectangle 17"/>
          <p:cNvSpPr>
            <a:spLocks/>
          </p:cNvSpPr>
          <p:nvPr/>
        </p:nvSpPr>
        <p:spPr bwMode="auto">
          <a:xfrm>
            <a:off x="3400356" y="2830068"/>
            <a:ext cx="1371600" cy="51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algn="ctr"/>
            <a:r>
              <a:rPr lang="en-US" sz="1600" b="1" dirty="0">
                <a:solidFill>
                  <a:srgbClr val="FFFFFF"/>
                </a:solidFill>
                <a:latin typeface="Helvetica" charset="0"/>
                <a:ea typeface="ＭＳ Ｐゴシック" charset="0"/>
                <a:cs typeface="Helvetica" charset="0"/>
                <a:sym typeface="Helvetica" charset="0"/>
              </a:rPr>
              <a:t>Social </a:t>
            </a:r>
            <a:endParaRPr lang="en-US" sz="1600" b="1" dirty="0" smtClean="0">
              <a:solidFill>
                <a:srgbClr val="FFFFFF"/>
              </a:solidFill>
              <a:latin typeface="Helvetica" charset="0"/>
              <a:ea typeface="ＭＳ Ｐゴシック" charset="0"/>
              <a:cs typeface="Helvetica" charset="0"/>
              <a:sym typeface="Helvetica" charset="0"/>
            </a:endParaRPr>
          </a:p>
          <a:p>
            <a:pPr algn="ctr"/>
            <a:r>
              <a:rPr lang="en-US" sz="1600" b="1" dirty="0" smtClean="0">
                <a:solidFill>
                  <a:srgbClr val="FFFFFF"/>
                </a:solidFill>
                <a:latin typeface="Helvetica" charset="0"/>
                <a:ea typeface="ＭＳ Ｐゴシック" charset="0"/>
                <a:cs typeface="Helvetica" charset="0"/>
                <a:sym typeface="Helvetica" charset="0"/>
              </a:rPr>
              <a:t>Graph</a:t>
            </a:r>
          </a:p>
        </p:txBody>
      </p:sp>
      <p:sp>
        <p:nvSpPr>
          <p:cNvPr id="95" name="Rectangle 17"/>
          <p:cNvSpPr>
            <a:spLocks/>
          </p:cNvSpPr>
          <p:nvPr/>
        </p:nvSpPr>
        <p:spPr bwMode="auto">
          <a:xfrm>
            <a:off x="5929180" y="3084259"/>
            <a:ext cx="1219200" cy="26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algn="ctr"/>
            <a:r>
              <a:rPr lang="en-US" sz="1600" b="1" dirty="0">
                <a:solidFill>
                  <a:srgbClr val="FFFFFF"/>
                </a:solidFill>
                <a:latin typeface="Helvetica" charset="0"/>
                <a:ea typeface="ＭＳ Ｐゴシック" charset="0"/>
                <a:cs typeface="Helvetica" charset="0"/>
                <a:sym typeface="Helvetica" charset="0"/>
              </a:rPr>
              <a:t>Analytics</a:t>
            </a:r>
          </a:p>
        </p:txBody>
      </p:sp>
      <p:pic>
        <p:nvPicPr>
          <p:cNvPr id="96"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446" y="1370178"/>
            <a:ext cx="328247" cy="587057"/>
          </a:xfrm>
          <a:prstGeom prst="rect">
            <a:avLst/>
          </a:prstGeom>
          <a:noFill/>
          <a:ln>
            <a:noFill/>
          </a:ln>
          <a:effectLst>
            <a:outerShdw blurRad="50800" dist="25399" dir="2099943" algn="ctr" rotWithShape="0">
              <a:schemeClr val="bg2">
                <a:alpha val="34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97" name="Line 28"/>
          <p:cNvSpPr>
            <a:spLocks noChangeShapeType="1"/>
          </p:cNvSpPr>
          <p:nvPr/>
        </p:nvSpPr>
        <p:spPr bwMode="auto">
          <a:xfrm>
            <a:off x="8491532" y="2476500"/>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8" name="Rectangle 17"/>
          <p:cNvSpPr>
            <a:spLocks/>
          </p:cNvSpPr>
          <p:nvPr/>
        </p:nvSpPr>
        <p:spPr bwMode="auto">
          <a:xfrm>
            <a:off x="7155492" y="3084259"/>
            <a:ext cx="1350264" cy="26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algn="ctr"/>
            <a:r>
              <a:rPr lang="en-US" sz="1600" b="1" dirty="0">
                <a:solidFill>
                  <a:srgbClr val="FFFFFF"/>
                </a:solidFill>
                <a:latin typeface="Helvetica" charset="0"/>
                <a:ea typeface="ＭＳ Ｐゴシック" charset="0"/>
                <a:cs typeface="Helvetica" charset="0"/>
                <a:sym typeface="Helvetica" charset="0"/>
              </a:rPr>
              <a:t>Activities</a:t>
            </a:r>
          </a:p>
        </p:txBody>
      </p:sp>
      <p:sp>
        <p:nvSpPr>
          <p:cNvPr id="99" name="Rectangle 17"/>
          <p:cNvSpPr>
            <a:spLocks/>
          </p:cNvSpPr>
          <p:nvPr/>
        </p:nvSpPr>
        <p:spPr bwMode="auto">
          <a:xfrm>
            <a:off x="8512868" y="2830068"/>
            <a:ext cx="1426464" cy="51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algn="ctr"/>
            <a:endParaRPr lang="en-US" sz="1600" b="1" dirty="0" smtClean="0">
              <a:solidFill>
                <a:srgbClr val="FFFFFF"/>
              </a:solidFill>
              <a:latin typeface="Helvetica" charset="0"/>
              <a:ea typeface="ＭＳ Ｐゴシック" charset="0"/>
              <a:cs typeface="Helvetica" charset="0"/>
              <a:sym typeface="Helvetica" charset="0"/>
            </a:endParaRPr>
          </a:p>
          <a:p>
            <a:pPr algn="ctr"/>
            <a:r>
              <a:rPr lang="en-US" sz="1600" b="1" dirty="0" err="1" smtClean="0">
                <a:solidFill>
                  <a:srgbClr val="FFFFFF"/>
                </a:solidFill>
                <a:latin typeface="Helvetica" charset="0"/>
                <a:ea typeface="ＭＳ Ｐゴシック" charset="0"/>
                <a:cs typeface="Helvetica" charset="0"/>
                <a:sym typeface="Helvetica" charset="0"/>
              </a:rPr>
              <a:t>Datastore</a:t>
            </a:r>
            <a:endParaRPr lang="en-US" sz="1600" b="1" dirty="0">
              <a:solidFill>
                <a:srgbClr val="FFFFFF"/>
              </a:solidFill>
              <a:latin typeface="Helvetica" charset="0"/>
              <a:ea typeface="ＭＳ Ｐゴシック" charset="0"/>
              <a:cs typeface="Helvetica" charset="0"/>
              <a:sym typeface="Helvetica" charset="0"/>
            </a:endParaRPr>
          </a:p>
        </p:txBody>
      </p:sp>
      <p:sp>
        <p:nvSpPr>
          <p:cNvPr id="100" name="Line 28"/>
          <p:cNvSpPr>
            <a:spLocks noChangeShapeType="1"/>
          </p:cNvSpPr>
          <p:nvPr/>
        </p:nvSpPr>
        <p:spPr bwMode="auto">
          <a:xfrm>
            <a:off x="5961692" y="2476500"/>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1" name="Rectangle 17"/>
          <p:cNvSpPr>
            <a:spLocks/>
          </p:cNvSpPr>
          <p:nvPr/>
        </p:nvSpPr>
        <p:spPr bwMode="auto">
          <a:xfrm>
            <a:off x="4779068" y="3084259"/>
            <a:ext cx="1143000" cy="26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algn="ctr"/>
            <a:r>
              <a:rPr lang="en-US" sz="1600" b="1" dirty="0">
                <a:solidFill>
                  <a:srgbClr val="FFFFFF"/>
                </a:solidFill>
                <a:latin typeface="Helvetica" charset="0"/>
                <a:ea typeface="ＭＳ Ｐゴシック" charset="0"/>
                <a:cs typeface="Helvetica" charset="0"/>
                <a:sym typeface="Helvetica" charset="0"/>
              </a:rPr>
              <a:t>Location</a:t>
            </a:r>
          </a:p>
        </p:txBody>
      </p:sp>
      <p:sp>
        <p:nvSpPr>
          <p:cNvPr id="102" name="AutoShape 3"/>
          <p:cNvSpPr>
            <a:spLocks/>
          </p:cNvSpPr>
          <p:nvPr/>
        </p:nvSpPr>
        <p:spPr bwMode="auto">
          <a:xfrm flipH="1">
            <a:off x="736595" y="5410200"/>
            <a:ext cx="9220200" cy="419100"/>
          </a:xfrm>
          <a:prstGeom prst="roundRect">
            <a:avLst>
              <a:gd name="adj" fmla="val 20088"/>
            </a:avLst>
          </a:prstGeom>
          <a:solidFill>
            <a:srgbClr val="06466D"/>
          </a:solidFill>
          <a:ln>
            <a:noFill/>
          </a:ln>
          <a:extLst>
            <a:ext uri="{91240B29-F687-4f45-9708-019B960494DF}">
              <a14:hiddenLine xmlns:a14="http://schemas.microsoft.com/office/drawing/2010/main" w="12700" cap="flat">
                <a:solidFill>
                  <a:srgbClr val="171717"/>
                </a:solidFill>
                <a:miter lim="800000"/>
                <a:headEnd type="none" w="med" len="med"/>
                <a:tailEnd type="none" w="med" len="med"/>
              </a14:hiddenLine>
            </a:ext>
          </a:extLst>
        </p:spPr>
        <p:txBody>
          <a:bodyPr lIns="0" tIns="0" rIns="0" bIns="0"/>
          <a:lstStyle/>
          <a:p>
            <a:endParaRPr lang="en-US"/>
          </a:p>
        </p:txBody>
      </p:sp>
      <p:sp>
        <p:nvSpPr>
          <p:cNvPr id="103" name="AutoShape 13"/>
          <p:cNvSpPr>
            <a:spLocks/>
          </p:cNvSpPr>
          <p:nvPr/>
        </p:nvSpPr>
        <p:spPr bwMode="auto">
          <a:xfrm>
            <a:off x="719137" y="4368800"/>
            <a:ext cx="9237663" cy="1346200"/>
          </a:xfrm>
          <a:prstGeom prst="roundRect">
            <a:avLst>
              <a:gd name="adj" fmla="val 6250"/>
            </a:avLst>
          </a:prstGeom>
          <a:solidFill>
            <a:srgbClr val="669900"/>
          </a:solidFill>
          <a:ln w="12700" cap="flat">
            <a:solidFill>
              <a:srgbClr val="468A13"/>
            </a:solidFill>
            <a:prstDash val="solid"/>
            <a:miter lim="800000"/>
            <a:headEnd type="none" w="med" len="med"/>
            <a:tailEnd type="none" w="med" len="med"/>
          </a:ln>
          <a:effectLst>
            <a:outerShdw blurRad="38100" dist="12699" dir="5400000" algn="ctr" rotWithShape="0">
              <a:srgbClr val="000000">
                <a:alpha val="17999"/>
              </a:srgbClr>
            </a:outerShdw>
          </a:effectLst>
        </p:spPr>
        <p:txBody>
          <a:bodyPr lIns="0" tIns="0" rIns="0" bIns="0"/>
          <a:lstStyle/>
          <a:p>
            <a:endParaRPr lang="en-US"/>
          </a:p>
        </p:txBody>
      </p:sp>
      <p:sp>
        <p:nvSpPr>
          <p:cNvPr id="104" name="Line 28"/>
          <p:cNvSpPr>
            <a:spLocks noChangeShapeType="1"/>
          </p:cNvSpPr>
          <p:nvPr/>
        </p:nvSpPr>
        <p:spPr bwMode="auto">
          <a:xfrm>
            <a:off x="7239795" y="4459288"/>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5" name="Line 29"/>
          <p:cNvSpPr>
            <a:spLocks noChangeShapeType="1"/>
          </p:cNvSpPr>
          <p:nvPr/>
        </p:nvSpPr>
        <p:spPr bwMode="auto">
          <a:xfrm>
            <a:off x="5971382" y="4459288"/>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6" name="Line 30"/>
          <p:cNvSpPr>
            <a:spLocks noChangeShapeType="1"/>
          </p:cNvSpPr>
          <p:nvPr/>
        </p:nvSpPr>
        <p:spPr bwMode="auto">
          <a:xfrm>
            <a:off x="3434556" y="4459288"/>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7" name="Line 38"/>
          <p:cNvSpPr>
            <a:spLocks noChangeShapeType="1"/>
          </p:cNvSpPr>
          <p:nvPr/>
        </p:nvSpPr>
        <p:spPr bwMode="auto">
          <a:xfrm>
            <a:off x="2166143" y="4459288"/>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8" name="Line 28"/>
          <p:cNvSpPr>
            <a:spLocks noChangeShapeType="1"/>
          </p:cNvSpPr>
          <p:nvPr/>
        </p:nvSpPr>
        <p:spPr bwMode="auto">
          <a:xfrm>
            <a:off x="8584406" y="4495800"/>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9" name="Rectangle 17"/>
          <p:cNvSpPr>
            <a:spLocks/>
          </p:cNvSpPr>
          <p:nvPr/>
        </p:nvSpPr>
        <p:spPr bwMode="auto">
          <a:xfrm>
            <a:off x="871532" y="4495800"/>
            <a:ext cx="109728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marL="171441" indent="-171441" algn="l">
              <a:buFont typeface="Arial" pitchFamily="34" charset="0"/>
              <a:buChar char="•"/>
            </a:pPr>
            <a:r>
              <a:rPr lang="en-US" sz="1100" dirty="0" smtClean="0">
                <a:solidFill>
                  <a:srgbClr val="FFFFFF"/>
                </a:solidFill>
                <a:latin typeface="Helvetica" charset="0"/>
                <a:ea typeface="ＭＳ Ｐゴシック" charset="0"/>
                <a:cs typeface="Helvetica" charset="0"/>
                <a:sym typeface="Helvetica" charset="0"/>
              </a:rPr>
              <a:t>Registration</a:t>
            </a:r>
            <a:endParaRPr lang="en-US" sz="1100" dirty="0">
              <a:solidFill>
                <a:srgbClr val="FFFFFF"/>
              </a:solidFill>
              <a:latin typeface="Helvetica" charset="0"/>
              <a:ea typeface="ＭＳ Ｐゴシック" charset="0"/>
              <a:cs typeface="Helvetica" charset="0"/>
              <a:sym typeface="Helvetica" charset="0"/>
            </a:endParaRPr>
          </a:p>
          <a:p>
            <a:pPr marL="171441" indent="-171441" algn="l">
              <a:buFont typeface="Arial" pitchFamily="34" charset="0"/>
              <a:buChar char="•"/>
            </a:pPr>
            <a:r>
              <a:rPr lang="en-US" sz="1100" dirty="0" smtClean="0">
                <a:solidFill>
                  <a:srgbClr val="FFFFFF"/>
                </a:solidFill>
                <a:latin typeface="Helvetica" charset="0"/>
                <a:ea typeface="ＭＳ Ｐゴシック" charset="0"/>
                <a:cs typeface="Helvetica" charset="0"/>
                <a:sym typeface="Helvetica" charset="0"/>
              </a:rPr>
              <a:t>Authentication</a:t>
            </a:r>
          </a:p>
          <a:p>
            <a:pPr marL="171441" indent="-171441" algn="l">
              <a:buFont typeface="Arial" pitchFamily="34" charset="0"/>
              <a:buChar char="•"/>
            </a:pPr>
            <a:r>
              <a:rPr lang="en-US" sz="1100" dirty="0" smtClean="0">
                <a:solidFill>
                  <a:srgbClr val="FFFFFF"/>
                </a:solidFill>
                <a:latin typeface="Helvetica" charset="0"/>
                <a:ea typeface="ＭＳ Ｐゴシック" charset="0"/>
                <a:cs typeface="Helvetica" charset="0"/>
                <a:sym typeface="Helvetica" charset="0"/>
              </a:rPr>
              <a:t>Provisioning</a:t>
            </a:r>
            <a:endParaRPr lang="en-US" sz="1100" dirty="0">
              <a:solidFill>
                <a:srgbClr val="FFFFFF"/>
              </a:solidFill>
              <a:latin typeface="Helvetica" charset="0"/>
              <a:ea typeface="ＭＳ Ｐゴシック" charset="0"/>
              <a:cs typeface="Helvetica" charset="0"/>
              <a:sym typeface="Helvetica" charset="0"/>
            </a:endParaRPr>
          </a:p>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Subscriptions</a:t>
            </a:r>
          </a:p>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Upgrades</a:t>
            </a:r>
          </a:p>
          <a:p>
            <a:pPr marL="171441" indent="-171441" algn="l">
              <a:buFont typeface="Arial" pitchFamily="34" charset="0"/>
              <a:buChar char="•"/>
            </a:pPr>
            <a:r>
              <a:rPr lang="en-US" sz="1100" dirty="0" smtClean="0">
                <a:solidFill>
                  <a:srgbClr val="FFFFFF"/>
                </a:solidFill>
                <a:latin typeface="Helvetica" charset="0"/>
                <a:ea typeface="ＭＳ Ｐゴシック" charset="0"/>
                <a:cs typeface="Helvetica" charset="0"/>
                <a:sym typeface="Helvetica" charset="0"/>
              </a:rPr>
              <a:t>Reminders</a:t>
            </a:r>
            <a:endParaRPr lang="en-US" sz="1100" dirty="0">
              <a:solidFill>
                <a:srgbClr val="FFFFFF"/>
              </a:solidFill>
              <a:latin typeface="Helvetica" charset="0"/>
              <a:ea typeface="ＭＳ Ｐゴシック" charset="0"/>
              <a:cs typeface="Helvetica" charset="0"/>
              <a:sym typeface="Helvetica" charset="0"/>
            </a:endParaRPr>
          </a:p>
        </p:txBody>
      </p:sp>
      <p:sp>
        <p:nvSpPr>
          <p:cNvPr id="110" name="Rectangle 17"/>
          <p:cNvSpPr>
            <a:spLocks/>
          </p:cNvSpPr>
          <p:nvPr/>
        </p:nvSpPr>
        <p:spPr bwMode="auto">
          <a:xfrm>
            <a:off x="2217732" y="4495800"/>
            <a:ext cx="109728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marL="171441" indent="-171441" algn="l">
              <a:buFont typeface="Arial" pitchFamily="34" charset="0"/>
              <a:buChar char="•"/>
            </a:pPr>
            <a:r>
              <a:rPr lang="en-US" sz="1100" dirty="0" smtClean="0">
                <a:solidFill>
                  <a:srgbClr val="FFFFFF"/>
                </a:solidFill>
                <a:latin typeface="Helvetica" charset="0"/>
                <a:ea typeface="ＭＳ Ｐゴシック" charset="0"/>
                <a:cs typeface="Helvetica" charset="0"/>
                <a:sym typeface="Helvetica" charset="0"/>
              </a:rPr>
              <a:t>Connections </a:t>
            </a:r>
            <a:r>
              <a:rPr lang="en-US" sz="1100" dirty="0">
                <a:solidFill>
                  <a:srgbClr val="FFFFFF"/>
                </a:solidFill>
                <a:latin typeface="Helvetica" charset="0"/>
                <a:ea typeface="ＭＳ Ｐゴシック" charset="0"/>
                <a:cs typeface="Helvetica" charset="0"/>
                <a:sym typeface="Helvetica" charset="0"/>
              </a:rPr>
              <a:t>to CMS and blog </a:t>
            </a:r>
            <a:r>
              <a:rPr lang="en-US" sz="1100" dirty="0" smtClean="0">
                <a:solidFill>
                  <a:srgbClr val="FFFFFF"/>
                </a:solidFill>
                <a:latin typeface="Helvetica" charset="0"/>
                <a:ea typeface="ＭＳ Ｐゴシック" charset="0"/>
                <a:cs typeface="Helvetica" charset="0"/>
                <a:sym typeface="Helvetica" charset="0"/>
              </a:rPr>
              <a:t>systems</a:t>
            </a:r>
          </a:p>
          <a:p>
            <a:pPr marL="171441" indent="-171441" algn="l">
              <a:buFont typeface="Arial" pitchFamily="34" charset="0"/>
              <a:buChar char="•"/>
            </a:pPr>
            <a:r>
              <a:rPr lang="en-US" sz="1100" dirty="0" smtClean="0">
                <a:solidFill>
                  <a:srgbClr val="FFFFFF"/>
                </a:solidFill>
                <a:latin typeface="Helvetica" charset="0"/>
                <a:ea typeface="ＭＳ Ｐゴシック" charset="0"/>
                <a:cs typeface="Helvetica" charset="0"/>
                <a:sym typeface="Helvetica" charset="0"/>
              </a:rPr>
              <a:t>Messaging between users</a:t>
            </a:r>
          </a:p>
          <a:p>
            <a:pPr marL="171441" indent="-171441" algn="l">
              <a:buFont typeface="Arial" pitchFamily="34" charset="0"/>
              <a:buChar char="•"/>
            </a:pPr>
            <a:endParaRPr lang="en-US" sz="1100" dirty="0">
              <a:solidFill>
                <a:srgbClr val="FFFFFF"/>
              </a:solidFill>
              <a:latin typeface="Helvetica" charset="0"/>
              <a:ea typeface="ＭＳ Ｐゴシック" charset="0"/>
              <a:cs typeface="Helvetica" charset="0"/>
              <a:sym typeface="Helvetica" charset="0"/>
            </a:endParaRPr>
          </a:p>
          <a:p>
            <a:pPr marL="171441" indent="-171441" algn="l">
              <a:buFont typeface="Arial" pitchFamily="34" charset="0"/>
              <a:buChar char="•"/>
            </a:pPr>
            <a:endParaRPr lang="en-US" sz="1100" dirty="0">
              <a:solidFill>
                <a:srgbClr val="FFFFFF"/>
              </a:solidFill>
              <a:latin typeface="Helvetica" charset="0"/>
              <a:ea typeface="ＭＳ Ｐゴシック" charset="0"/>
              <a:cs typeface="Helvetica" charset="0"/>
              <a:sym typeface="Helvetica" charset="0"/>
            </a:endParaRPr>
          </a:p>
        </p:txBody>
      </p:sp>
      <p:sp>
        <p:nvSpPr>
          <p:cNvPr id="111" name="Rectangle 17"/>
          <p:cNvSpPr>
            <a:spLocks/>
          </p:cNvSpPr>
          <p:nvPr/>
        </p:nvSpPr>
        <p:spPr bwMode="auto">
          <a:xfrm>
            <a:off x="3538532" y="4495800"/>
            <a:ext cx="109728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Profile and social graph capture</a:t>
            </a:r>
          </a:p>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Status </a:t>
            </a:r>
            <a:r>
              <a:rPr lang="en-US" sz="1100" dirty="0" smtClean="0">
                <a:solidFill>
                  <a:srgbClr val="FFFFFF"/>
                </a:solidFill>
                <a:latin typeface="Helvetica" charset="0"/>
                <a:ea typeface="ＭＳ Ｐゴシック" charset="0"/>
                <a:cs typeface="Helvetica" charset="0"/>
                <a:sym typeface="Helvetica" charset="0"/>
              </a:rPr>
              <a:t>distribution</a:t>
            </a:r>
            <a:endParaRPr lang="en-US" sz="1100" dirty="0">
              <a:solidFill>
                <a:srgbClr val="FFFFFF"/>
              </a:solidFill>
              <a:latin typeface="Helvetica" charset="0"/>
              <a:ea typeface="ＭＳ Ｐゴシック" charset="0"/>
              <a:cs typeface="Helvetica" charset="0"/>
              <a:sym typeface="Helvetica" charset="0"/>
            </a:endParaRPr>
          </a:p>
          <a:p>
            <a:pPr marL="171441" indent="-171441" algn="l">
              <a:buFont typeface="Arial" pitchFamily="34" charset="0"/>
              <a:buChar char="•"/>
            </a:pPr>
            <a:endParaRPr lang="en-US" sz="1100" dirty="0">
              <a:solidFill>
                <a:srgbClr val="FFFFFF"/>
              </a:solidFill>
              <a:latin typeface="Helvetica" charset="0"/>
              <a:ea typeface="ＭＳ Ｐゴシック" charset="0"/>
              <a:cs typeface="Helvetica" charset="0"/>
              <a:sym typeface="Helvetica" charset="0"/>
            </a:endParaRPr>
          </a:p>
        </p:txBody>
      </p:sp>
      <p:sp>
        <p:nvSpPr>
          <p:cNvPr id="112" name="Rectangle 17"/>
          <p:cNvSpPr>
            <a:spLocks/>
          </p:cNvSpPr>
          <p:nvPr/>
        </p:nvSpPr>
        <p:spPr bwMode="auto">
          <a:xfrm>
            <a:off x="6115526" y="4495800"/>
            <a:ext cx="109728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Behavior tracking and targeting</a:t>
            </a:r>
          </a:p>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Real-time activity processing</a:t>
            </a:r>
          </a:p>
          <a:p>
            <a:pPr marL="171441" indent="-171441" algn="l">
              <a:buFont typeface="Arial" pitchFamily="34" charset="0"/>
              <a:buChar char="•"/>
            </a:pPr>
            <a:endParaRPr lang="en-US" sz="1100" dirty="0">
              <a:solidFill>
                <a:srgbClr val="FFFFFF"/>
              </a:solidFill>
              <a:latin typeface="Helvetica" charset="0"/>
              <a:ea typeface="ＭＳ Ｐゴシック" charset="0"/>
              <a:cs typeface="Helvetica" charset="0"/>
              <a:sym typeface="Helvetica" charset="0"/>
            </a:endParaRPr>
          </a:p>
        </p:txBody>
      </p:sp>
      <p:sp>
        <p:nvSpPr>
          <p:cNvPr id="113" name="Rectangle 17"/>
          <p:cNvSpPr>
            <a:spLocks/>
          </p:cNvSpPr>
          <p:nvPr/>
        </p:nvSpPr>
        <p:spPr bwMode="auto">
          <a:xfrm>
            <a:off x="7359930" y="4495800"/>
            <a:ext cx="1148276"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User actions</a:t>
            </a:r>
          </a:p>
          <a:p>
            <a:pPr marL="171441" indent="-171441" algn="l">
              <a:buFont typeface="Arial" pitchFamily="34" charset="0"/>
              <a:buChar char="•"/>
            </a:pPr>
            <a:r>
              <a:rPr lang="en-US" sz="1100" dirty="0" smtClean="0">
                <a:solidFill>
                  <a:srgbClr val="FFFFFF"/>
                </a:solidFill>
                <a:latin typeface="Helvetica" charset="0"/>
                <a:ea typeface="ＭＳ Ｐゴシック" charset="0"/>
                <a:cs typeface="Helvetica" charset="0"/>
                <a:sym typeface="Helvetica" charset="0"/>
              </a:rPr>
              <a:t>Comments</a:t>
            </a:r>
          </a:p>
          <a:p>
            <a:pPr marL="171441" indent="-171441" algn="l">
              <a:buFont typeface="Arial" pitchFamily="34" charset="0"/>
              <a:buChar char="•"/>
            </a:pPr>
            <a:r>
              <a:rPr lang="en-US" sz="1100" dirty="0" smtClean="0">
                <a:solidFill>
                  <a:srgbClr val="FFFFFF"/>
                </a:solidFill>
                <a:latin typeface="Helvetica" charset="0"/>
                <a:ea typeface="ＭＳ Ｐゴシック" charset="0"/>
                <a:cs typeface="Helvetica" charset="0"/>
                <a:sym typeface="Helvetica" charset="0"/>
              </a:rPr>
              <a:t>Check-ins</a:t>
            </a:r>
            <a:endParaRPr lang="en-US" sz="1100" dirty="0">
              <a:solidFill>
                <a:srgbClr val="FFFFFF"/>
              </a:solidFill>
              <a:latin typeface="Helvetica" charset="0"/>
              <a:ea typeface="ＭＳ Ｐゴシック" charset="0"/>
              <a:cs typeface="Helvetica" charset="0"/>
              <a:sym typeface="Helvetica" charset="0"/>
            </a:endParaRPr>
          </a:p>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Status Updates</a:t>
            </a:r>
          </a:p>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Questions</a:t>
            </a:r>
          </a:p>
          <a:p>
            <a:pPr marL="171441" indent="-171441" algn="l">
              <a:buFont typeface="Arial" pitchFamily="34" charset="0"/>
              <a:buChar char="•"/>
            </a:pPr>
            <a:endParaRPr lang="en-US" sz="1100" dirty="0">
              <a:solidFill>
                <a:srgbClr val="FFFFFF"/>
              </a:solidFill>
              <a:latin typeface="Helvetica" charset="0"/>
              <a:ea typeface="ＭＳ Ｐゴシック" charset="0"/>
              <a:cs typeface="Helvetica" charset="0"/>
              <a:sym typeface="Helvetica" charset="0"/>
            </a:endParaRPr>
          </a:p>
        </p:txBody>
      </p:sp>
      <p:sp>
        <p:nvSpPr>
          <p:cNvPr id="114" name="Rectangle 17"/>
          <p:cNvSpPr>
            <a:spLocks/>
          </p:cNvSpPr>
          <p:nvPr/>
        </p:nvSpPr>
        <p:spPr bwMode="auto">
          <a:xfrm>
            <a:off x="8720132" y="4495800"/>
            <a:ext cx="109728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Schema-less </a:t>
            </a:r>
            <a:r>
              <a:rPr lang="en-US" sz="1100" dirty="0" smtClean="0">
                <a:solidFill>
                  <a:srgbClr val="FFFFFF"/>
                </a:solidFill>
                <a:latin typeface="Helvetica" charset="0"/>
                <a:ea typeface="ＭＳ Ｐゴシック" charset="0"/>
                <a:cs typeface="Helvetica" charset="0"/>
                <a:sym typeface="Helvetica" charset="0"/>
              </a:rPr>
              <a:t>data with scale</a:t>
            </a:r>
            <a:endParaRPr lang="en-US" sz="1100" dirty="0">
              <a:solidFill>
                <a:srgbClr val="FFFFFF"/>
              </a:solidFill>
              <a:latin typeface="Helvetica" charset="0"/>
              <a:ea typeface="ＭＳ Ｐゴシック" charset="0"/>
              <a:cs typeface="Helvetica" charset="0"/>
              <a:sym typeface="Helvetica" charset="0"/>
            </a:endParaRPr>
          </a:p>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Pre-built application objects</a:t>
            </a:r>
          </a:p>
          <a:p>
            <a:pPr marL="171441" indent="-171441" algn="l">
              <a:buFont typeface="Arial" pitchFamily="34" charset="0"/>
              <a:buChar char="•"/>
            </a:pPr>
            <a:endParaRPr lang="en-US" sz="1100" dirty="0">
              <a:solidFill>
                <a:srgbClr val="FFFFFF"/>
              </a:solidFill>
              <a:latin typeface="Helvetica" charset="0"/>
              <a:ea typeface="ＭＳ Ｐゴシック" charset="0"/>
              <a:cs typeface="Helvetica" charset="0"/>
              <a:sym typeface="Helvetica" charset="0"/>
            </a:endParaRPr>
          </a:p>
        </p:txBody>
      </p:sp>
      <p:sp>
        <p:nvSpPr>
          <p:cNvPr id="115" name="Line 29"/>
          <p:cNvSpPr>
            <a:spLocks noChangeShapeType="1"/>
          </p:cNvSpPr>
          <p:nvPr/>
        </p:nvSpPr>
        <p:spPr bwMode="auto">
          <a:xfrm>
            <a:off x="4702969" y="4495800"/>
            <a:ext cx="0" cy="1193800"/>
          </a:xfrm>
          <a:prstGeom prst="line">
            <a:avLst/>
          </a:prstGeom>
          <a:noFill/>
          <a:ln w="12700" cap="flat">
            <a:solidFill>
              <a:srgbClr val="FFFFFF">
                <a:alpha val="42999"/>
              </a:srgb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6" name="Rectangle 17"/>
          <p:cNvSpPr>
            <a:spLocks/>
          </p:cNvSpPr>
          <p:nvPr/>
        </p:nvSpPr>
        <p:spPr bwMode="auto">
          <a:xfrm>
            <a:off x="4757732" y="4495800"/>
            <a:ext cx="109728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79999"/>
                  </a:schemeClr>
                </a:solidFill>
                <a:miter lim="800000"/>
                <a:headEnd type="none" w="med" len="med"/>
                <a:tailEnd type="none" w="med" len="med"/>
              </a14:hiddenLine>
            </a:ext>
          </a:extLst>
        </p:spPr>
        <p:txBody>
          <a:bodyPr lIns="0" tIns="0" rIns="0" bIns="0"/>
          <a:lstStyle/>
          <a:p>
            <a:pPr marL="171441" indent="-171441" algn="l">
              <a:buFont typeface="Arial" pitchFamily="34" charset="0"/>
              <a:buChar char="•"/>
            </a:pPr>
            <a:r>
              <a:rPr lang="en-US" sz="1100" dirty="0">
                <a:solidFill>
                  <a:srgbClr val="FFFFFF"/>
                </a:solidFill>
                <a:latin typeface="Helvetica" charset="0"/>
                <a:ea typeface="ＭＳ Ｐゴシック" charset="0"/>
                <a:cs typeface="Helvetica" charset="0"/>
                <a:sym typeface="Helvetica" charset="0"/>
              </a:rPr>
              <a:t>Proximity </a:t>
            </a:r>
            <a:r>
              <a:rPr lang="en-US" sz="1100" dirty="0" smtClean="0">
                <a:solidFill>
                  <a:srgbClr val="FFFFFF"/>
                </a:solidFill>
                <a:latin typeface="Helvetica" charset="0"/>
                <a:ea typeface="ＭＳ Ｐゴシック" charset="0"/>
                <a:cs typeface="Helvetica" charset="0"/>
                <a:sym typeface="Helvetica" charset="0"/>
              </a:rPr>
              <a:t>search</a:t>
            </a:r>
          </a:p>
          <a:p>
            <a:pPr marL="171441" indent="-171441" algn="l">
              <a:buFont typeface="Arial" pitchFamily="34" charset="0"/>
              <a:buChar char="•"/>
            </a:pPr>
            <a:r>
              <a:rPr lang="en-US" sz="1100" dirty="0" smtClean="0">
                <a:solidFill>
                  <a:srgbClr val="FFFFFF"/>
                </a:solidFill>
                <a:latin typeface="Helvetica" charset="0"/>
                <a:ea typeface="ＭＳ Ｐゴシック" charset="0"/>
                <a:cs typeface="Helvetica" charset="0"/>
                <a:sym typeface="Helvetica" charset="0"/>
              </a:rPr>
              <a:t>Location queries</a:t>
            </a:r>
            <a:endParaRPr lang="en-US" sz="1100" dirty="0">
              <a:solidFill>
                <a:srgbClr val="FFFFFF"/>
              </a:solidFill>
              <a:latin typeface="Helvetica" charset="0"/>
              <a:ea typeface="ＭＳ Ｐゴシック" charset="0"/>
              <a:cs typeface="Helvetica" charset="0"/>
              <a:sym typeface="Helvetica" charset="0"/>
            </a:endParaRPr>
          </a:p>
        </p:txBody>
      </p:sp>
      <p:sp>
        <p:nvSpPr>
          <p:cNvPr id="118" name="Rounded Rectangle 117"/>
          <p:cNvSpPr/>
          <p:nvPr/>
        </p:nvSpPr>
        <p:spPr bwMode="auto">
          <a:xfrm>
            <a:off x="278606" y="4313372"/>
            <a:ext cx="510778" cy="1534151"/>
          </a:xfrm>
          <a:prstGeom prst="roundRect">
            <a:avLst/>
          </a:prstGeom>
          <a:solidFill>
            <a:srgbClr val="660066"/>
          </a:solidFill>
          <a:ln w="6350" cmpd="sng">
            <a:solidFill>
              <a:srgbClr val="FFFFFF"/>
            </a:solidFill>
          </a:ln>
          <a:extLst/>
        </p:spPr>
        <p:txBody>
          <a:bodyPr vert="vert270" wrap="square" rtlCol="0">
            <a:spAutoFit/>
          </a:bodyPr>
          <a:lstStyle/>
          <a:p>
            <a:pPr algn="ctr"/>
            <a:r>
              <a:rPr lang="en-US" sz="1800" b="1" spc="200" dirty="0">
                <a:solidFill>
                  <a:schemeClr val="bg1"/>
                </a:solidFill>
                <a:latin typeface="Helvetica"/>
                <a:cs typeface="Helvetica"/>
              </a:rPr>
              <a:t>Problem</a:t>
            </a:r>
          </a:p>
        </p:txBody>
      </p:sp>
      <p:sp>
        <p:nvSpPr>
          <p:cNvPr id="119" name="Rounded Rectangle 118"/>
          <p:cNvSpPr/>
          <p:nvPr/>
        </p:nvSpPr>
        <p:spPr bwMode="auto">
          <a:xfrm>
            <a:off x="289554" y="2252003"/>
            <a:ext cx="510778" cy="1556409"/>
          </a:xfrm>
          <a:prstGeom prst="roundRect">
            <a:avLst/>
          </a:prstGeom>
          <a:solidFill>
            <a:srgbClr val="32650C"/>
          </a:solidFill>
          <a:ln w="6350" cmpd="sng">
            <a:solidFill>
              <a:srgbClr val="FFFFFF"/>
            </a:solidFill>
          </a:ln>
          <a:extLst/>
        </p:spPr>
        <p:txBody>
          <a:bodyPr vert="vert270" wrap="square" rtlCol="0">
            <a:spAutoFit/>
          </a:bodyPr>
          <a:lstStyle/>
          <a:p>
            <a:pPr algn="ctr"/>
            <a:r>
              <a:rPr lang="en-US" sz="1800" b="1" spc="200" dirty="0" smtClean="0">
                <a:solidFill>
                  <a:schemeClr val="bg1"/>
                </a:solidFill>
                <a:latin typeface="Helvetica"/>
                <a:cs typeface="Helvetica"/>
              </a:rPr>
              <a:t>Pattern</a:t>
            </a:r>
            <a:endParaRPr lang="en-US" sz="1400" b="1" spc="200" dirty="0">
              <a:solidFill>
                <a:schemeClr val="bg1"/>
              </a:solidFill>
              <a:latin typeface="Helvetica"/>
              <a:cs typeface="Helvetica"/>
            </a:endParaRPr>
          </a:p>
        </p:txBody>
      </p:sp>
      <p:sp>
        <p:nvSpPr>
          <p:cNvPr id="117" name="Rounded Rectangle 116"/>
          <p:cNvSpPr/>
          <p:nvPr/>
        </p:nvSpPr>
        <p:spPr>
          <a:xfrm>
            <a:off x="3860006" y="7157829"/>
            <a:ext cx="3022602" cy="423296"/>
          </a:xfrm>
          <a:prstGeom prst="roundRect">
            <a:avLst>
              <a:gd name="adj" fmla="val 14971"/>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solidFill>
                  <a:schemeClr val="bg1"/>
                </a:solidFill>
                <a:latin typeface="Helvetica"/>
                <a:cs typeface="Helvetica"/>
              </a:rPr>
              <a:t>APP SERVICES</a:t>
            </a:r>
            <a:endParaRPr lang="en-US" sz="1600" dirty="0">
              <a:solidFill>
                <a:schemeClr val="bg1"/>
              </a:solidFill>
              <a:latin typeface="Helvetica"/>
              <a:cs typeface="Helvetica"/>
            </a:endParaRPr>
          </a:p>
        </p:txBody>
      </p:sp>
    </p:spTree>
    <p:extLst>
      <p:ext uri="{BB962C8B-B14F-4D97-AF65-F5344CB8AC3E}">
        <p14:creationId xmlns:p14="http://schemas.microsoft.com/office/powerpoint/2010/main" val="33728869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p:cNvSpPr>
          <p:nvPr/>
        </p:nvSpPr>
        <p:spPr bwMode="auto">
          <a:xfrm>
            <a:off x="9813548" y="74706"/>
            <a:ext cx="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0" tIns="0" rIns="0" bIns="0">
            <a:spAutoFit/>
          </a:bodyPr>
          <a:lstStyle/>
          <a:p>
            <a:endParaRPr lang="en-US"/>
          </a:p>
        </p:txBody>
      </p:sp>
      <p:sp>
        <p:nvSpPr>
          <p:cNvPr id="32772" name="Rectangle 4"/>
          <p:cNvSpPr>
            <a:spLocks noGrp="1" noChangeArrowheads="1"/>
          </p:cNvSpPr>
          <p:nvPr>
            <p:ph type="title"/>
          </p:nvPr>
        </p:nvSpPr>
        <p:spPr>
          <a:ln/>
        </p:spPr>
        <p:txBody>
          <a:bodyPr/>
          <a:lstStyle/>
          <a:p>
            <a:r>
              <a:rPr lang="en-US" dirty="0"/>
              <a:t>App Services Architecture</a:t>
            </a:r>
          </a:p>
        </p:txBody>
      </p:sp>
      <p:grpSp>
        <p:nvGrpSpPr>
          <p:cNvPr id="32775" name="Group 7"/>
          <p:cNvGrpSpPr>
            <a:grpSpLocks/>
          </p:cNvGrpSpPr>
          <p:nvPr/>
        </p:nvGrpSpPr>
        <p:grpSpPr bwMode="auto">
          <a:xfrm>
            <a:off x="735818" y="1653067"/>
            <a:ext cx="8696314" cy="708912"/>
            <a:chOff x="0" y="0"/>
            <a:chExt cx="5471" cy="446"/>
          </a:xfrm>
        </p:grpSpPr>
        <p:sp>
          <p:nvSpPr>
            <p:cNvPr id="32773" name="AutoShape 5"/>
            <p:cNvSpPr>
              <a:spLocks/>
            </p:cNvSpPr>
            <p:nvPr/>
          </p:nvSpPr>
          <p:spPr bwMode="auto">
            <a:xfrm>
              <a:off x="0" y="0"/>
              <a:ext cx="5471" cy="446"/>
            </a:xfrm>
            <a:prstGeom prst="roundRect">
              <a:avLst>
                <a:gd name="adj" fmla="val 6250"/>
              </a:avLst>
            </a:prstGeom>
            <a:solidFill>
              <a:srgbClr val="669900"/>
            </a:solidFill>
            <a:ln w="12700" cap="flat">
              <a:solidFill>
                <a:srgbClr val="468A13"/>
              </a:solidFill>
              <a:prstDash val="solid"/>
              <a:miter lim="800000"/>
              <a:headEnd type="none" w="med" len="med"/>
              <a:tailEnd type="none" w="med" len="med"/>
            </a:ln>
            <a:effectLst>
              <a:outerShdw blurRad="38100" dist="12699" dir="5400000" algn="ctr" rotWithShape="0">
                <a:schemeClr val="bg2">
                  <a:alpha val="17998"/>
                </a:schemeClr>
              </a:outerShdw>
            </a:effectLst>
          </p:spPr>
          <p:txBody>
            <a:bodyPr lIns="0" tIns="0" rIns="0" bIns="0"/>
            <a:lstStyle/>
            <a:p>
              <a:endParaRPr lang="en-US"/>
            </a:p>
          </p:txBody>
        </p:sp>
        <p:sp>
          <p:nvSpPr>
            <p:cNvPr id="32774" name="Rectangle 6"/>
            <p:cNvSpPr>
              <a:spLocks/>
            </p:cNvSpPr>
            <p:nvPr/>
          </p:nvSpPr>
          <p:spPr bwMode="auto">
            <a:xfrm>
              <a:off x="7" y="131"/>
              <a:ext cx="545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dirty="0">
                  <a:solidFill>
                    <a:srgbClr val="FFFFFF"/>
                  </a:solidFill>
                  <a:latin typeface="Lucida Grande" charset="0"/>
                  <a:ea typeface="ＭＳ Ｐゴシック" charset="0"/>
                  <a:cs typeface="Lucida Grande" charset="0"/>
                  <a:sym typeface="Lucida Grande" charset="0"/>
                </a:rPr>
                <a:t>REST Framework (Jersey)</a:t>
              </a:r>
            </a:p>
          </p:txBody>
        </p:sp>
      </p:grpSp>
      <p:grpSp>
        <p:nvGrpSpPr>
          <p:cNvPr id="32778" name="Group 10"/>
          <p:cNvGrpSpPr>
            <a:grpSpLocks/>
          </p:cNvGrpSpPr>
          <p:nvPr/>
        </p:nvGrpSpPr>
        <p:grpSpPr bwMode="auto">
          <a:xfrm>
            <a:off x="735818" y="2514570"/>
            <a:ext cx="1678236" cy="1678499"/>
            <a:chOff x="0" y="0"/>
            <a:chExt cx="1055" cy="1056"/>
          </a:xfrm>
        </p:grpSpPr>
        <p:sp>
          <p:nvSpPr>
            <p:cNvPr id="32776" name="AutoShape 8"/>
            <p:cNvSpPr>
              <a:spLocks/>
            </p:cNvSpPr>
            <p:nvPr/>
          </p:nvSpPr>
          <p:spPr bwMode="auto">
            <a:xfrm>
              <a:off x="0" y="0"/>
              <a:ext cx="1055" cy="1056"/>
            </a:xfrm>
            <a:prstGeom prst="roundRect">
              <a:avLst>
                <a:gd name="adj" fmla="val 6250"/>
              </a:avLst>
            </a:prstGeom>
            <a:solidFill>
              <a:srgbClr val="669900"/>
            </a:solidFill>
            <a:ln w="12700" cap="flat">
              <a:solidFill>
                <a:srgbClr val="468A13"/>
              </a:solidFill>
              <a:prstDash val="solid"/>
              <a:miter lim="800000"/>
              <a:headEnd type="none" w="med" len="med"/>
              <a:tailEnd type="none" w="med" len="med"/>
            </a:ln>
            <a:effectLst>
              <a:outerShdw blurRad="38100" dist="12699" dir="5400000" algn="ctr" rotWithShape="0">
                <a:schemeClr val="bg2">
                  <a:alpha val="17998"/>
                </a:schemeClr>
              </a:outerShdw>
            </a:effectLst>
          </p:spPr>
          <p:txBody>
            <a:bodyPr lIns="0" tIns="0" rIns="0" bIns="0"/>
            <a:lstStyle/>
            <a:p>
              <a:endParaRPr lang="en-US"/>
            </a:p>
          </p:txBody>
        </p:sp>
        <p:sp>
          <p:nvSpPr>
            <p:cNvPr id="32777" name="Rectangle 9"/>
            <p:cNvSpPr>
              <a:spLocks/>
            </p:cNvSpPr>
            <p:nvPr/>
          </p:nvSpPr>
          <p:spPr bwMode="auto">
            <a:xfrm>
              <a:off x="19" y="344"/>
              <a:ext cx="10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dirty="0">
                  <a:solidFill>
                    <a:srgbClr val="FFFFFF"/>
                  </a:solidFill>
                  <a:latin typeface="Lucida Grande" charset="0"/>
                  <a:ea typeface="ＭＳ Ｐゴシック" charset="0"/>
                  <a:cs typeface="Lucida Grande" charset="0"/>
                  <a:sym typeface="Lucida Grande" charset="0"/>
                </a:rPr>
                <a:t>Account Management</a:t>
              </a:r>
            </a:p>
          </p:txBody>
        </p:sp>
      </p:grpSp>
      <p:grpSp>
        <p:nvGrpSpPr>
          <p:cNvPr id="32781" name="Group 13"/>
          <p:cNvGrpSpPr>
            <a:grpSpLocks/>
          </p:cNvGrpSpPr>
          <p:nvPr/>
        </p:nvGrpSpPr>
        <p:grpSpPr bwMode="auto">
          <a:xfrm>
            <a:off x="2566621" y="2514570"/>
            <a:ext cx="1601952" cy="1680089"/>
            <a:chOff x="0" y="0"/>
            <a:chExt cx="1008" cy="1056"/>
          </a:xfrm>
        </p:grpSpPr>
        <p:sp>
          <p:nvSpPr>
            <p:cNvPr id="32779" name="AutoShape 11"/>
            <p:cNvSpPr>
              <a:spLocks/>
            </p:cNvSpPr>
            <p:nvPr/>
          </p:nvSpPr>
          <p:spPr bwMode="auto">
            <a:xfrm>
              <a:off x="0" y="0"/>
              <a:ext cx="1008" cy="1056"/>
            </a:xfrm>
            <a:prstGeom prst="roundRect">
              <a:avLst>
                <a:gd name="adj" fmla="val 6250"/>
              </a:avLst>
            </a:prstGeom>
            <a:solidFill>
              <a:srgbClr val="66990C"/>
            </a:solidFill>
            <a:ln w="12700" cap="flat">
              <a:solidFill>
                <a:srgbClr val="468A13"/>
              </a:solidFill>
              <a:prstDash val="solid"/>
              <a:miter lim="800000"/>
              <a:headEnd type="none" w="med" len="med"/>
              <a:tailEnd type="none" w="med" len="med"/>
            </a:ln>
            <a:effectLst>
              <a:outerShdw blurRad="38100" dist="12699" dir="5400000" algn="ctr" rotWithShape="0">
                <a:schemeClr val="bg2">
                  <a:alpha val="17998"/>
                </a:schemeClr>
              </a:outerShdw>
            </a:effectLst>
          </p:spPr>
          <p:txBody>
            <a:bodyPr lIns="0" tIns="0" rIns="0" bIns="0"/>
            <a:lstStyle/>
            <a:p>
              <a:endParaRPr lang="en-US"/>
            </a:p>
          </p:txBody>
        </p:sp>
        <p:sp>
          <p:nvSpPr>
            <p:cNvPr id="32780" name="Rectangle 12"/>
            <p:cNvSpPr>
              <a:spLocks/>
            </p:cNvSpPr>
            <p:nvPr/>
          </p:nvSpPr>
          <p:spPr bwMode="auto">
            <a:xfrm>
              <a:off x="20" y="344"/>
              <a:ext cx="96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dirty="0" err="1">
                  <a:solidFill>
                    <a:srgbClr val="FFFFFF"/>
                  </a:solidFill>
                  <a:latin typeface="Lucida Grande" charset="0"/>
                  <a:ea typeface="ＭＳ Ｐゴシック" charset="0"/>
                  <a:cs typeface="Lucida Grande" charset="0"/>
                  <a:sym typeface="Lucida Grande" charset="0"/>
                </a:rPr>
                <a:t>Shiro</a:t>
              </a:r>
              <a:r>
                <a:rPr lang="en-US" dirty="0">
                  <a:solidFill>
                    <a:srgbClr val="FFFFFF"/>
                  </a:solidFill>
                  <a:latin typeface="Lucida Grande" charset="0"/>
                  <a:ea typeface="ＭＳ Ｐゴシック" charset="0"/>
                  <a:cs typeface="Lucida Grande" charset="0"/>
                  <a:sym typeface="Lucida Grande" charset="0"/>
                </a:rPr>
                <a:t> Security</a:t>
              </a:r>
            </a:p>
          </p:txBody>
        </p:sp>
      </p:grpSp>
      <p:grpSp>
        <p:nvGrpSpPr>
          <p:cNvPr id="32784" name="Group 16"/>
          <p:cNvGrpSpPr>
            <a:grpSpLocks/>
          </p:cNvGrpSpPr>
          <p:nvPr/>
        </p:nvGrpSpPr>
        <p:grpSpPr bwMode="auto">
          <a:xfrm>
            <a:off x="4321140" y="3582705"/>
            <a:ext cx="5110991" cy="610363"/>
            <a:chOff x="0" y="0"/>
            <a:chExt cx="3216" cy="384"/>
          </a:xfrm>
        </p:grpSpPr>
        <p:sp>
          <p:nvSpPr>
            <p:cNvPr id="32782" name="AutoShape 14"/>
            <p:cNvSpPr>
              <a:spLocks/>
            </p:cNvSpPr>
            <p:nvPr/>
          </p:nvSpPr>
          <p:spPr bwMode="auto">
            <a:xfrm>
              <a:off x="0" y="0"/>
              <a:ext cx="3216" cy="384"/>
            </a:xfrm>
            <a:prstGeom prst="roundRect">
              <a:avLst>
                <a:gd name="adj" fmla="val 6250"/>
              </a:avLst>
            </a:prstGeom>
            <a:solidFill>
              <a:srgbClr val="669900"/>
            </a:solidFill>
            <a:ln w="12700" cap="flat">
              <a:solidFill>
                <a:srgbClr val="468A13"/>
              </a:solidFill>
              <a:prstDash val="solid"/>
              <a:miter lim="800000"/>
              <a:headEnd type="none" w="med" len="med"/>
              <a:tailEnd type="none" w="med" len="med"/>
            </a:ln>
            <a:effectLst>
              <a:outerShdw blurRad="38100" dist="12699" dir="5400000" algn="ctr" rotWithShape="0">
                <a:schemeClr val="bg2">
                  <a:alpha val="17998"/>
                </a:schemeClr>
              </a:outerShdw>
            </a:effectLst>
          </p:spPr>
          <p:txBody>
            <a:bodyPr lIns="0" tIns="0" rIns="0" bIns="0"/>
            <a:lstStyle/>
            <a:p>
              <a:endParaRPr lang="en-US"/>
            </a:p>
          </p:txBody>
        </p:sp>
        <p:sp>
          <p:nvSpPr>
            <p:cNvPr id="32783" name="Rectangle 15"/>
            <p:cNvSpPr>
              <a:spLocks/>
            </p:cNvSpPr>
            <p:nvPr/>
          </p:nvSpPr>
          <p:spPr bwMode="auto">
            <a:xfrm>
              <a:off x="8" y="100"/>
              <a:ext cx="320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dirty="0">
                  <a:solidFill>
                    <a:srgbClr val="FFFFFF"/>
                  </a:solidFill>
                  <a:latin typeface="Lucida Grande" charset="0"/>
                  <a:ea typeface="ＭＳ Ｐゴシック" charset="0"/>
                  <a:cs typeface="Lucida Grande" charset="0"/>
                  <a:sym typeface="Lucida Grande" charset="0"/>
                </a:rPr>
                <a:t>Service Manager</a:t>
              </a:r>
            </a:p>
          </p:txBody>
        </p:sp>
      </p:grpSp>
      <p:grpSp>
        <p:nvGrpSpPr>
          <p:cNvPr id="32787" name="Group 19"/>
          <p:cNvGrpSpPr>
            <a:grpSpLocks/>
          </p:cNvGrpSpPr>
          <p:nvPr/>
        </p:nvGrpSpPr>
        <p:grpSpPr bwMode="auto">
          <a:xfrm>
            <a:off x="735818" y="4345660"/>
            <a:ext cx="8696314" cy="710501"/>
            <a:chOff x="0" y="0"/>
            <a:chExt cx="5471" cy="446"/>
          </a:xfrm>
        </p:grpSpPr>
        <p:sp>
          <p:nvSpPr>
            <p:cNvPr id="32785" name="AutoShape 17"/>
            <p:cNvSpPr>
              <a:spLocks/>
            </p:cNvSpPr>
            <p:nvPr/>
          </p:nvSpPr>
          <p:spPr bwMode="auto">
            <a:xfrm>
              <a:off x="0" y="0"/>
              <a:ext cx="5471" cy="446"/>
            </a:xfrm>
            <a:prstGeom prst="roundRect">
              <a:avLst>
                <a:gd name="adj" fmla="val 6250"/>
              </a:avLst>
            </a:prstGeom>
            <a:solidFill>
              <a:srgbClr val="669900"/>
            </a:solidFill>
            <a:ln w="12700" cap="flat">
              <a:solidFill>
                <a:srgbClr val="468A13"/>
              </a:solidFill>
              <a:prstDash val="solid"/>
              <a:miter lim="800000"/>
              <a:headEnd type="none" w="med" len="med"/>
              <a:tailEnd type="none" w="med" len="med"/>
            </a:ln>
            <a:effectLst>
              <a:outerShdw blurRad="38100" dist="12699" dir="5400000" algn="ctr" rotWithShape="0">
                <a:schemeClr val="bg2">
                  <a:alpha val="17998"/>
                </a:schemeClr>
              </a:outerShdw>
            </a:effectLst>
          </p:spPr>
          <p:txBody>
            <a:bodyPr lIns="0" tIns="0" rIns="0" bIns="0"/>
            <a:lstStyle/>
            <a:p>
              <a:endParaRPr lang="en-US"/>
            </a:p>
          </p:txBody>
        </p:sp>
        <p:sp>
          <p:nvSpPr>
            <p:cNvPr id="32786" name="Rectangle 18"/>
            <p:cNvSpPr>
              <a:spLocks/>
            </p:cNvSpPr>
            <p:nvPr/>
          </p:nvSpPr>
          <p:spPr bwMode="auto">
            <a:xfrm>
              <a:off x="7" y="131"/>
              <a:ext cx="545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dirty="0">
                  <a:solidFill>
                    <a:srgbClr val="FFFFFF"/>
                  </a:solidFill>
                  <a:latin typeface="Lucida Grande" charset="0"/>
                  <a:ea typeface="ＭＳ Ｐゴシック" charset="0"/>
                  <a:cs typeface="Lucida Grande" charset="0"/>
                  <a:sym typeface="Lucida Grande" charset="0"/>
                </a:rPr>
                <a:t>Entity Manager</a:t>
              </a:r>
            </a:p>
          </p:txBody>
        </p:sp>
      </p:grpSp>
      <p:grpSp>
        <p:nvGrpSpPr>
          <p:cNvPr id="32790" name="Group 22"/>
          <p:cNvGrpSpPr>
            <a:grpSpLocks/>
          </p:cNvGrpSpPr>
          <p:nvPr/>
        </p:nvGrpSpPr>
        <p:grpSpPr bwMode="auto">
          <a:xfrm>
            <a:off x="735818" y="5184910"/>
            <a:ext cx="8696314" cy="710501"/>
            <a:chOff x="0" y="0"/>
            <a:chExt cx="5471" cy="446"/>
          </a:xfrm>
        </p:grpSpPr>
        <p:sp>
          <p:nvSpPr>
            <p:cNvPr id="32788" name="AutoShape 20"/>
            <p:cNvSpPr>
              <a:spLocks/>
            </p:cNvSpPr>
            <p:nvPr/>
          </p:nvSpPr>
          <p:spPr bwMode="auto">
            <a:xfrm>
              <a:off x="0" y="0"/>
              <a:ext cx="5471" cy="446"/>
            </a:xfrm>
            <a:prstGeom prst="roundRect">
              <a:avLst>
                <a:gd name="adj" fmla="val 6250"/>
              </a:avLst>
            </a:prstGeom>
            <a:solidFill>
              <a:srgbClr val="669900"/>
            </a:solidFill>
            <a:ln w="12700" cap="flat">
              <a:solidFill>
                <a:srgbClr val="468A13"/>
              </a:solidFill>
              <a:prstDash val="solid"/>
              <a:miter lim="800000"/>
              <a:headEnd type="none" w="med" len="med"/>
              <a:tailEnd type="none" w="med" len="med"/>
            </a:ln>
            <a:effectLst>
              <a:outerShdw blurRad="38100" dist="12699" dir="5400000" algn="ctr" rotWithShape="0">
                <a:schemeClr val="bg2">
                  <a:alpha val="17998"/>
                </a:schemeClr>
              </a:outerShdw>
            </a:effectLst>
          </p:spPr>
          <p:txBody>
            <a:bodyPr lIns="0" tIns="0" rIns="0" bIns="0"/>
            <a:lstStyle/>
            <a:p>
              <a:endParaRPr lang="en-US"/>
            </a:p>
          </p:txBody>
        </p:sp>
        <p:sp>
          <p:nvSpPr>
            <p:cNvPr id="32789" name="Rectangle 21"/>
            <p:cNvSpPr>
              <a:spLocks/>
            </p:cNvSpPr>
            <p:nvPr/>
          </p:nvSpPr>
          <p:spPr bwMode="auto">
            <a:xfrm>
              <a:off x="7" y="131"/>
              <a:ext cx="545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dirty="0">
                  <a:solidFill>
                    <a:srgbClr val="FFFFFF"/>
                  </a:solidFill>
                  <a:latin typeface="Lucida Grande" charset="0"/>
                  <a:ea typeface="ＭＳ Ｐゴシック" charset="0"/>
                  <a:cs typeface="Lucida Grande" charset="0"/>
                  <a:sym typeface="Lucida Grande" charset="0"/>
                </a:rPr>
                <a:t>Spring</a:t>
              </a:r>
            </a:p>
          </p:txBody>
        </p:sp>
      </p:grpSp>
      <p:grpSp>
        <p:nvGrpSpPr>
          <p:cNvPr id="32796" name="Group 28"/>
          <p:cNvGrpSpPr>
            <a:grpSpLocks/>
          </p:cNvGrpSpPr>
          <p:nvPr/>
        </p:nvGrpSpPr>
        <p:grpSpPr bwMode="auto">
          <a:xfrm>
            <a:off x="4321140" y="2514570"/>
            <a:ext cx="1021880" cy="991840"/>
            <a:chOff x="0" y="0"/>
            <a:chExt cx="642" cy="623"/>
          </a:xfrm>
        </p:grpSpPr>
        <p:sp>
          <p:nvSpPr>
            <p:cNvPr id="32791" name="AutoShape 23"/>
            <p:cNvSpPr>
              <a:spLocks/>
            </p:cNvSpPr>
            <p:nvPr/>
          </p:nvSpPr>
          <p:spPr bwMode="auto">
            <a:xfrm>
              <a:off x="0" y="0"/>
              <a:ext cx="623" cy="623"/>
            </a:xfrm>
            <a:prstGeom prst="roundRect">
              <a:avLst>
                <a:gd name="adj" fmla="val 12269"/>
              </a:avLst>
            </a:prstGeom>
            <a:solidFill>
              <a:srgbClr val="66990C"/>
            </a:solidFill>
            <a:ln w="12700" cap="flat">
              <a:solidFill>
                <a:srgbClr val="488817"/>
              </a:solidFill>
              <a:prstDash val="solid"/>
              <a:miter lim="800000"/>
              <a:headEnd type="none" w="med" len="med"/>
              <a:tailEnd type="none" w="med" len="med"/>
            </a:ln>
            <a:effectLst>
              <a:outerShdw blurRad="38100" dist="12699" dir="5400000" algn="ctr" rotWithShape="0">
                <a:schemeClr val="bg2">
                  <a:alpha val="25000"/>
                </a:schemeClr>
              </a:outerShdw>
            </a:effectLst>
          </p:spPr>
          <p:txBody>
            <a:bodyPr lIns="0" tIns="0" rIns="0" bIns="0"/>
            <a:lstStyle/>
            <a:p>
              <a:endParaRPr lang="en-US"/>
            </a:p>
          </p:txBody>
        </p:sp>
        <p:sp>
          <p:nvSpPr>
            <p:cNvPr id="32792" name="Rectangle 24"/>
            <p:cNvSpPr>
              <a:spLocks/>
            </p:cNvSpPr>
            <p:nvPr/>
          </p:nvSpPr>
          <p:spPr bwMode="auto">
            <a:xfrm>
              <a:off x="5" y="449"/>
              <a:ext cx="637" cy="105"/>
            </a:xfrm>
            <a:prstGeom prst="rect">
              <a:avLst/>
            </a:prstGeom>
            <a:solidFill>
              <a:srgbClr val="66990C"/>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lstStyle/>
            <a:p>
              <a:r>
                <a:rPr lang="en-US" sz="800" b="1">
                  <a:solidFill>
                    <a:srgbClr val="DEEAD1"/>
                  </a:solidFill>
                  <a:latin typeface="Helvetica" charset="0"/>
                  <a:ea typeface="ＭＳ Ｐゴシック" charset="0"/>
                  <a:cs typeface="Helvetica" charset="0"/>
                  <a:sym typeface="Helvetica" charset="0"/>
                </a:rPr>
                <a:t>User Service</a:t>
              </a:r>
            </a:p>
          </p:txBody>
        </p:sp>
        <p:grpSp>
          <p:nvGrpSpPr>
            <p:cNvPr id="32795" name="Group 27"/>
            <p:cNvGrpSpPr>
              <a:grpSpLocks/>
            </p:cNvGrpSpPr>
            <p:nvPr/>
          </p:nvGrpSpPr>
          <p:grpSpPr bwMode="auto">
            <a:xfrm>
              <a:off x="258" y="153"/>
              <a:ext cx="105" cy="270"/>
              <a:chOff x="0" y="0"/>
              <a:chExt cx="104" cy="270"/>
            </a:xfrm>
          </p:grpSpPr>
          <p:sp>
            <p:nvSpPr>
              <p:cNvPr id="32793" name="Rectangle 25"/>
              <p:cNvSpPr>
                <a:spLocks/>
              </p:cNvSpPr>
              <p:nvPr/>
            </p:nvSpPr>
            <p:spPr bwMode="auto">
              <a:xfrm>
                <a:off x="0" y="0"/>
                <a:ext cx="10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lstStyle/>
              <a:p>
                <a:endParaRPr lang="en-US"/>
              </a:p>
            </p:txBody>
          </p:sp>
          <p:pic>
            <p:nvPicPr>
              <p:cNvPr id="32794" name="Picture 26"/>
              <p:cNvPicPr>
                <a:picLocks noChangeArrowheads="1"/>
              </p:cNvPicPr>
              <p:nvPr/>
            </p:nvPicPr>
            <p:blipFill>
              <a:blip r:embed="rId2">
                <a:alphaModFix amt="78000"/>
                <a:extLst>
                  <a:ext uri="{28A0092B-C50C-407E-A947-70E740481C1C}">
                    <a14:useLocalDpi xmlns:a14="http://schemas.microsoft.com/office/drawing/2010/main" val="0"/>
                  </a:ext>
                </a:extLst>
              </a:blip>
              <a:srcRect/>
              <a:stretch>
                <a:fillRect/>
              </a:stretch>
            </p:blipFill>
            <p:spPr bwMode="auto">
              <a:xfrm>
                <a:off x="0" y="0"/>
                <a:ext cx="104" cy="270"/>
              </a:xfrm>
              <a:prstGeom prst="rect">
                <a:avLst/>
              </a:prstGeom>
              <a:noFill/>
              <a:ln>
                <a:noFill/>
              </a:ln>
              <a:extLst>
                <a:ext uri="{909E8E84-426E-40dd-AFC4-6F175D3DCCD1}">
                  <a14:hiddenFill xmlns:a14="http://schemas.microsoft.com/office/drawing/2010/main">
                    <a:solidFill>
                      <a:srgbClr val="FFFFFF">
                        <a:alpha val="78000"/>
                      </a:srgbClr>
                    </a:solidFill>
                  </a14:hiddenFill>
                </a:ext>
                <a:ext uri="{91240B29-F687-4f45-9708-019B960494DF}">
                  <a14:hiddenLine xmlns:a14="http://schemas.microsoft.com/office/drawing/2010/main" w="12700" cap="rnd">
                    <a:solidFill>
                      <a:schemeClr val="tx1">
                        <a:alpha val="78000"/>
                      </a:schemeClr>
                    </a:solidFill>
                    <a:round/>
                    <a:headEnd/>
                    <a:tailEnd/>
                  </a14:hiddenLine>
                </a:ext>
              </a:extLst>
            </p:spPr>
          </p:pic>
        </p:grpSp>
      </p:grpSp>
      <p:grpSp>
        <p:nvGrpSpPr>
          <p:cNvPr id="32802" name="Group 34"/>
          <p:cNvGrpSpPr>
            <a:grpSpLocks/>
          </p:cNvGrpSpPr>
          <p:nvPr/>
        </p:nvGrpSpPr>
        <p:grpSpPr bwMode="auto">
          <a:xfrm>
            <a:off x="6393508" y="2514570"/>
            <a:ext cx="1012344" cy="991840"/>
            <a:chOff x="0" y="0"/>
            <a:chExt cx="637" cy="624"/>
          </a:xfrm>
        </p:grpSpPr>
        <p:sp>
          <p:nvSpPr>
            <p:cNvPr id="32797" name="AutoShape 29"/>
            <p:cNvSpPr>
              <a:spLocks/>
            </p:cNvSpPr>
            <p:nvPr/>
          </p:nvSpPr>
          <p:spPr bwMode="auto">
            <a:xfrm>
              <a:off x="5" y="0"/>
              <a:ext cx="624" cy="624"/>
            </a:xfrm>
            <a:prstGeom prst="roundRect">
              <a:avLst>
                <a:gd name="adj" fmla="val 12269"/>
              </a:avLst>
            </a:prstGeom>
            <a:solidFill>
              <a:srgbClr val="66990C"/>
            </a:solidFill>
            <a:ln w="12700" cap="flat">
              <a:solidFill>
                <a:srgbClr val="488817"/>
              </a:solidFill>
              <a:prstDash val="solid"/>
              <a:miter lim="800000"/>
              <a:headEnd type="none" w="med" len="med"/>
              <a:tailEnd type="none" w="med" len="med"/>
            </a:ln>
            <a:effectLst>
              <a:outerShdw blurRad="38100" dist="12699" dir="5400000" algn="ctr" rotWithShape="0">
                <a:schemeClr val="bg2">
                  <a:alpha val="25000"/>
                </a:schemeClr>
              </a:outerShdw>
            </a:effectLst>
          </p:spPr>
          <p:txBody>
            <a:bodyPr lIns="0" tIns="0" rIns="0" bIns="0"/>
            <a:lstStyle/>
            <a:p>
              <a:endParaRPr lang="en-US"/>
            </a:p>
          </p:txBody>
        </p:sp>
        <p:sp>
          <p:nvSpPr>
            <p:cNvPr id="32798" name="Rectangle 30"/>
            <p:cNvSpPr>
              <a:spLocks/>
            </p:cNvSpPr>
            <p:nvPr/>
          </p:nvSpPr>
          <p:spPr bwMode="auto">
            <a:xfrm>
              <a:off x="0" y="450"/>
              <a:ext cx="637" cy="104"/>
            </a:xfrm>
            <a:prstGeom prst="rect">
              <a:avLst/>
            </a:prstGeom>
            <a:solidFill>
              <a:srgbClr val="66990C"/>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lstStyle/>
            <a:p>
              <a:r>
                <a:rPr lang="en-US" sz="800" b="1">
                  <a:solidFill>
                    <a:srgbClr val="DEEAD1"/>
                  </a:solidFill>
                  <a:latin typeface="Helvetica" charset="0"/>
                  <a:ea typeface="ＭＳ Ｐゴシック" charset="0"/>
                  <a:cs typeface="Helvetica" charset="0"/>
                  <a:sym typeface="Helvetica" charset="0"/>
                </a:rPr>
                <a:t>Activity Service</a:t>
              </a:r>
            </a:p>
          </p:txBody>
        </p:sp>
        <p:grpSp>
          <p:nvGrpSpPr>
            <p:cNvPr id="32801" name="Group 33"/>
            <p:cNvGrpSpPr>
              <a:grpSpLocks/>
            </p:cNvGrpSpPr>
            <p:nvPr/>
          </p:nvGrpSpPr>
          <p:grpSpPr bwMode="auto">
            <a:xfrm>
              <a:off x="182" y="139"/>
              <a:ext cx="265" cy="286"/>
              <a:chOff x="0" y="0"/>
              <a:chExt cx="265" cy="286"/>
            </a:xfrm>
          </p:grpSpPr>
          <p:sp>
            <p:nvSpPr>
              <p:cNvPr id="32799" name="Rectangle 31"/>
              <p:cNvSpPr>
                <a:spLocks/>
              </p:cNvSpPr>
              <p:nvPr/>
            </p:nvSpPr>
            <p:spPr bwMode="auto">
              <a:xfrm>
                <a:off x="0" y="0"/>
                <a:ext cx="2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lstStyle/>
              <a:p>
                <a:endParaRPr lang="en-US"/>
              </a:p>
            </p:txBody>
          </p:sp>
          <p:pic>
            <p:nvPicPr>
              <p:cNvPr id="32800" name="Picture 32"/>
              <p:cNvPicPr>
                <a:picLocks noChangeArrowheads="1"/>
              </p:cNvPicPr>
              <p:nvPr/>
            </p:nvPicPr>
            <p:blipFill>
              <a:blip r:embed="rId3">
                <a:alphaModFix amt="80000"/>
                <a:extLst>
                  <a:ext uri="{28A0092B-C50C-407E-A947-70E740481C1C}">
                    <a14:useLocalDpi xmlns:a14="http://schemas.microsoft.com/office/drawing/2010/main" val="0"/>
                  </a:ext>
                </a:extLst>
              </a:blip>
              <a:srcRect/>
              <a:stretch>
                <a:fillRect/>
              </a:stretch>
            </p:blipFill>
            <p:spPr bwMode="auto">
              <a:xfrm>
                <a:off x="0" y="0"/>
                <a:ext cx="265" cy="286"/>
              </a:xfrm>
              <a:prstGeom prst="rect">
                <a:avLst/>
              </a:prstGeom>
              <a:noFill/>
              <a:ln>
                <a:noFill/>
              </a:ln>
              <a:extLst>
                <a:ext uri="{909E8E84-426E-40dd-AFC4-6F175D3DCCD1}">
                  <a14:hiddenFill xmlns:a14="http://schemas.microsoft.com/office/drawing/2010/main">
                    <a:solidFill>
                      <a:srgbClr val="FFFFFF">
                        <a:alpha val="79999"/>
                      </a:srgbClr>
                    </a:solidFill>
                  </a14:hiddenFill>
                </a:ext>
                <a:ext uri="{91240B29-F687-4f45-9708-019B960494DF}">
                  <a14:hiddenLine xmlns:a14="http://schemas.microsoft.com/office/drawing/2010/main" w="12700" cap="rnd">
                    <a:solidFill>
                      <a:schemeClr val="tx1">
                        <a:alpha val="79999"/>
                      </a:schemeClr>
                    </a:solidFill>
                    <a:round/>
                    <a:headEnd/>
                    <a:tailEnd/>
                  </a14:hiddenLine>
                </a:ext>
              </a:extLst>
            </p:spPr>
          </p:pic>
        </p:grpSp>
      </p:grpSp>
      <p:grpSp>
        <p:nvGrpSpPr>
          <p:cNvPr id="32814" name="Group 46"/>
          <p:cNvGrpSpPr>
            <a:grpSpLocks/>
          </p:cNvGrpSpPr>
          <p:nvPr/>
        </p:nvGrpSpPr>
        <p:grpSpPr bwMode="auto">
          <a:xfrm>
            <a:off x="5357324" y="2514570"/>
            <a:ext cx="1020291" cy="991840"/>
            <a:chOff x="0" y="0"/>
            <a:chExt cx="642" cy="623"/>
          </a:xfrm>
        </p:grpSpPr>
        <p:sp>
          <p:nvSpPr>
            <p:cNvPr id="32803" name="AutoShape 35"/>
            <p:cNvSpPr>
              <a:spLocks/>
            </p:cNvSpPr>
            <p:nvPr/>
          </p:nvSpPr>
          <p:spPr bwMode="auto">
            <a:xfrm>
              <a:off x="0" y="0"/>
              <a:ext cx="623" cy="623"/>
            </a:xfrm>
            <a:prstGeom prst="roundRect">
              <a:avLst>
                <a:gd name="adj" fmla="val 12269"/>
              </a:avLst>
            </a:prstGeom>
            <a:solidFill>
              <a:srgbClr val="66990C"/>
            </a:solidFill>
            <a:ln w="12700" cap="flat">
              <a:solidFill>
                <a:srgbClr val="488817"/>
              </a:solidFill>
              <a:prstDash val="solid"/>
              <a:miter lim="800000"/>
              <a:headEnd type="none" w="med" len="med"/>
              <a:tailEnd type="none" w="med" len="med"/>
            </a:ln>
            <a:effectLst>
              <a:outerShdw blurRad="38100" dist="12699" dir="5400000" algn="ctr" rotWithShape="0">
                <a:schemeClr val="bg2">
                  <a:alpha val="25000"/>
                </a:schemeClr>
              </a:outerShdw>
            </a:effectLst>
          </p:spPr>
          <p:txBody>
            <a:bodyPr lIns="0" tIns="0" rIns="0" bIns="0"/>
            <a:lstStyle/>
            <a:p>
              <a:endParaRPr lang="en-US"/>
            </a:p>
          </p:txBody>
        </p:sp>
        <p:sp>
          <p:nvSpPr>
            <p:cNvPr id="32804" name="Rectangle 36"/>
            <p:cNvSpPr>
              <a:spLocks/>
            </p:cNvSpPr>
            <p:nvPr/>
          </p:nvSpPr>
          <p:spPr bwMode="auto">
            <a:xfrm>
              <a:off x="5" y="449"/>
              <a:ext cx="637" cy="105"/>
            </a:xfrm>
            <a:prstGeom prst="rect">
              <a:avLst/>
            </a:prstGeom>
            <a:solidFill>
              <a:srgbClr val="66990C"/>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lstStyle/>
            <a:p>
              <a:r>
                <a:rPr lang="en-US" sz="800" b="1">
                  <a:solidFill>
                    <a:srgbClr val="DEEAD1"/>
                  </a:solidFill>
                  <a:latin typeface="Helvetica" charset="0"/>
                  <a:ea typeface="ＭＳ Ｐゴシック" charset="0"/>
                  <a:cs typeface="Helvetica" charset="0"/>
                  <a:sym typeface="Helvetica" charset="0"/>
                </a:rPr>
                <a:t>Group Service</a:t>
              </a:r>
            </a:p>
          </p:txBody>
        </p:sp>
        <p:grpSp>
          <p:nvGrpSpPr>
            <p:cNvPr id="32807" name="Group 39"/>
            <p:cNvGrpSpPr>
              <a:grpSpLocks/>
            </p:cNvGrpSpPr>
            <p:nvPr/>
          </p:nvGrpSpPr>
          <p:grpSpPr bwMode="auto">
            <a:xfrm>
              <a:off x="93" y="153"/>
              <a:ext cx="104" cy="270"/>
              <a:chOff x="0" y="0"/>
              <a:chExt cx="104" cy="270"/>
            </a:xfrm>
          </p:grpSpPr>
          <p:sp>
            <p:nvSpPr>
              <p:cNvPr id="32805" name="Rectangle 37"/>
              <p:cNvSpPr>
                <a:spLocks/>
              </p:cNvSpPr>
              <p:nvPr/>
            </p:nvSpPr>
            <p:spPr bwMode="auto">
              <a:xfrm>
                <a:off x="0" y="0"/>
                <a:ext cx="10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lstStyle/>
              <a:p>
                <a:endParaRPr lang="en-US"/>
              </a:p>
            </p:txBody>
          </p:sp>
          <p:pic>
            <p:nvPicPr>
              <p:cNvPr id="32806" name="Picture 38"/>
              <p:cNvPicPr>
                <a:picLocks noChangeArrowheads="1"/>
              </p:cNvPicPr>
              <p:nvPr/>
            </p:nvPicPr>
            <p:blipFill>
              <a:blip r:embed="rId2">
                <a:alphaModFix amt="78000"/>
                <a:extLst>
                  <a:ext uri="{28A0092B-C50C-407E-A947-70E740481C1C}">
                    <a14:useLocalDpi xmlns:a14="http://schemas.microsoft.com/office/drawing/2010/main" val="0"/>
                  </a:ext>
                </a:extLst>
              </a:blip>
              <a:srcRect/>
              <a:stretch>
                <a:fillRect/>
              </a:stretch>
            </p:blipFill>
            <p:spPr bwMode="auto">
              <a:xfrm>
                <a:off x="0" y="0"/>
                <a:ext cx="104" cy="270"/>
              </a:xfrm>
              <a:prstGeom prst="rect">
                <a:avLst/>
              </a:prstGeom>
              <a:noFill/>
              <a:ln>
                <a:noFill/>
              </a:ln>
              <a:extLst>
                <a:ext uri="{909E8E84-426E-40dd-AFC4-6F175D3DCCD1}">
                  <a14:hiddenFill xmlns:a14="http://schemas.microsoft.com/office/drawing/2010/main">
                    <a:solidFill>
                      <a:srgbClr val="FFFFFF">
                        <a:alpha val="78000"/>
                      </a:srgbClr>
                    </a:solidFill>
                  </a14:hiddenFill>
                </a:ext>
                <a:ext uri="{91240B29-F687-4f45-9708-019B960494DF}">
                  <a14:hiddenLine xmlns:a14="http://schemas.microsoft.com/office/drawing/2010/main" w="12700" cap="rnd">
                    <a:solidFill>
                      <a:schemeClr val="tx1">
                        <a:alpha val="78000"/>
                      </a:schemeClr>
                    </a:solidFill>
                    <a:round/>
                    <a:headEnd/>
                    <a:tailEnd/>
                  </a14:hiddenLine>
                </a:ext>
              </a:extLst>
            </p:spPr>
          </p:pic>
        </p:grpSp>
        <p:grpSp>
          <p:nvGrpSpPr>
            <p:cNvPr id="32810" name="Group 42"/>
            <p:cNvGrpSpPr>
              <a:grpSpLocks/>
            </p:cNvGrpSpPr>
            <p:nvPr/>
          </p:nvGrpSpPr>
          <p:grpSpPr bwMode="auto">
            <a:xfrm>
              <a:off x="258" y="153"/>
              <a:ext cx="105" cy="270"/>
              <a:chOff x="0" y="0"/>
              <a:chExt cx="104" cy="270"/>
            </a:xfrm>
          </p:grpSpPr>
          <p:sp>
            <p:nvSpPr>
              <p:cNvPr id="32808" name="Rectangle 40"/>
              <p:cNvSpPr>
                <a:spLocks/>
              </p:cNvSpPr>
              <p:nvPr/>
            </p:nvSpPr>
            <p:spPr bwMode="auto">
              <a:xfrm>
                <a:off x="0" y="0"/>
                <a:ext cx="10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lstStyle/>
              <a:p>
                <a:endParaRPr lang="en-US"/>
              </a:p>
            </p:txBody>
          </p:sp>
          <p:pic>
            <p:nvPicPr>
              <p:cNvPr id="32809" name="Picture 41"/>
              <p:cNvPicPr>
                <a:picLocks noChangeArrowheads="1"/>
              </p:cNvPicPr>
              <p:nvPr/>
            </p:nvPicPr>
            <p:blipFill>
              <a:blip r:embed="rId2">
                <a:alphaModFix amt="78000"/>
                <a:extLst>
                  <a:ext uri="{28A0092B-C50C-407E-A947-70E740481C1C}">
                    <a14:useLocalDpi xmlns:a14="http://schemas.microsoft.com/office/drawing/2010/main" val="0"/>
                  </a:ext>
                </a:extLst>
              </a:blip>
              <a:srcRect/>
              <a:stretch>
                <a:fillRect/>
              </a:stretch>
            </p:blipFill>
            <p:spPr bwMode="auto">
              <a:xfrm>
                <a:off x="0" y="0"/>
                <a:ext cx="104" cy="270"/>
              </a:xfrm>
              <a:prstGeom prst="rect">
                <a:avLst/>
              </a:prstGeom>
              <a:noFill/>
              <a:ln>
                <a:noFill/>
              </a:ln>
              <a:extLst>
                <a:ext uri="{909E8E84-426E-40dd-AFC4-6F175D3DCCD1}">
                  <a14:hiddenFill xmlns:a14="http://schemas.microsoft.com/office/drawing/2010/main">
                    <a:solidFill>
                      <a:srgbClr val="FFFFFF">
                        <a:alpha val="78000"/>
                      </a:srgbClr>
                    </a:solidFill>
                  </a14:hiddenFill>
                </a:ext>
                <a:ext uri="{91240B29-F687-4f45-9708-019B960494DF}">
                  <a14:hiddenLine xmlns:a14="http://schemas.microsoft.com/office/drawing/2010/main" w="12700" cap="rnd">
                    <a:solidFill>
                      <a:schemeClr val="tx1">
                        <a:alpha val="78000"/>
                      </a:schemeClr>
                    </a:solidFill>
                    <a:round/>
                    <a:headEnd/>
                    <a:tailEnd/>
                  </a14:hiddenLine>
                </a:ext>
              </a:extLst>
            </p:spPr>
          </p:pic>
        </p:grpSp>
        <p:grpSp>
          <p:nvGrpSpPr>
            <p:cNvPr id="32813" name="Group 45"/>
            <p:cNvGrpSpPr>
              <a:grpSpLocks/>
            </p:cNvGrpSpPr>
            <p:nvPr/>
          </p:nvGrpSpPr>
          <p:grpSpPr bwMode="auto">
            <a:xfrm>
              <a:off x="424" y="153"/>
              <a:ext cx="104" cy="270"/>
              <a:chOff x="0" y="0"/>
              <a:chExt cx="104" cy="270"/>
            </a:xfrm>
          </p:grpSpPr>
          <p:sp>
            <p:nvSpPr>
              <p:cNvPr id="32811" name="Rectangle 43"/>
              <p:cNvSpPr>
                <a:spLocks/>
              </p:cNvSpPr>
              <p:nvPr/>
            </p:nvSpPr>
            <p:spPr bwMode="auto">
              <a:xfrm>
                <a:off x="0" y="0"/>
                <a:ext cx="10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lstStyle/>
              <a:p>
                <a:endParaRPr lang="en-US"/>
              </a:p>
            </p:txBody>
          </p:sp>
          <p:pic>
            <p:nvPicPr>
              <p:cNvPr id="32812" name="Picture 44"/>
              <p:cNvPicPr>
                <a:picLocks noChangeArrowheads="1"/>
              </p:cNvPicPr>
              <p:nvPr/>
            </p:nvPicPr>
            <p:blipFill>
              <a:blip r:embed="rId2">
                <a:alphaModFix amt="78000"/>
                <a:extLst>
                  <a:ext uri="{28A0092B-C50C-407E-A947-70E740481C1C}">
                    <a14:useLocalDpi xmlns:a14="http://schemas.microsoft.com/office/drawing/2010/main" val="0"/>
                  </a:ext>
                </a:extLst>
              </a:blip>
              <a:srcRect/>
              <a:stretch>
                <a:fillRect/>
              </a:stretch>
            </p:blipFill>
            <p:spPr bwMode="auto">
              <a:xfrm>
                <a:off x="0" y="0"/>
                <a:ext cx="104" cy="270"/>
              </a:xfrm>
              <a:prstGeom prst="rect">
                <a:avLst/>
              </a:prstGeom>
              <a:noFill/>
              <a:ln>
                <a:noFill/>
              </a:ln>
              <a:extLst>
                <a:ext uri="{909E8E84-426E-40dd-AFC4-6F175D3DCCD1}">
                  <a14:hiddenFill xmlns:a14="http://schemas.microsoft.com/office/drawing/2010/main">
                    <a:solidFill>
                      <a:srgbClr val="FFFFFF">
                        <a:alpha val="78000"/>
                      </a:srgbClr>
                    </a:solidFill>
                  </a14:hiddenFill>
                </a:ext>
                <a:ext uri="{91240B29-F687-4f45-9708-019B960494DF}">
                  <a14:hiddenLine xmlns:a14="http://schemas.microsoft.com/office/drawing/2010/main" w="12700" cap="rnd">
                    <a:solidFill>
                      <a:schemeClr val="tx1">
                        <a:alpha val="78000"/>
                      </a:schemeClr>
                    </a:solidFill>
                    <a:round/>
                    <a:headEnd/>
                    <a:tailEnd/>
                  </a14:hiddenLine>
                </a:ext>
              </a:extLst>
            </p:spPr>
          </p:pic>
        </p:grpSp>
      </p:grpSp>
      <p:sp>
        <p:nvSpPr>
          <p:cNvPr id="32815" name="AutoShape 47"/>
          <p:cNvSpPr>
            <a:spLocks/>
          </p:cNvSpPr>
          <p:nvPr/>
        </p:nvSpPr>
        <p:spPr bwMode="auto">
          <a:xfrm>
            <a:off x="8440447" y="2514570"/>
            <a:ext cx="991685" cy="991840"/>
          </a:xfrm>
          <a:prstGeom prst="roundRect">
            <a:avLst>
              <a:gd name="adj" fmla="val 12269"/>
            </a:avLst>
          </a:prstGeom>
          <a:solidFill>
            <a:srgbClr val="66990C">
              <a:alpha val="0"/>
            </a:srgbClr>
          </a:solidFill>
          <a:ln w="12700" cap="flat">
            <a:solidFill>
              <a:srgbClr val="488817"/>
            </a:solidFill>
            <a:prstDash val="solid"/>
            <a:miter lim="800000"/>
            <a:headEnd type="none" w="med" len="med"/>
            <a:tailEnd type="none" w="med" len="med"/>
          </a:ln>
          <a:effectLst>
            <a:outerShdw blurRad="38100" dist="12699" dir="5400000" algn="ctr" rotWithShape="0">
              <a:schemeClr val="bg2">
                <a:alpha val="25000"/>
              </a:schemeClr>
            </a:outerShdw>
          </a:effectLst>
        </p:spPr>
        <p:txBody>
          <a:bodyPr lIns="0" tIns="0" rIns="0" bIns="0"/>
          <a:lstStyle/>
          <a:p>
            <a:endParaRPr lang="en-US"/>
          </a:p>
        </p:txBody>
      </p:sp>
      <p:sp>
        <p:nvSpPr>
          <p:cNvPr id="32816" name="AutoShape 48"/>
          <p:cNvSpPr>
            <a:spLocks/>
          </p:cNvSpPr>
          <p:nvPr/>
        </p:nvSpPr>
        <p:spPr bwMode="auto">
          <a:xfrm>
            <a:off x="8237024" y="2514570"/>
            <a:ext cx="991685" cy="991840"/>
          </a:xfrm>
          <a:prstGeom prst="roundRect">
            <a:avLst>
              <a:gd name="adj" fmla="val 12269"/>
            </a:avLst>
          </a:prstGeom>
          <a:solidFill>
            <a:srgbClr val="66990C">
              <a:alpha val="20000"/>
            </a:srgbClr>
          </a:solidFill>
          <a:ln w="12700" cap="flat">
            <a:solidFill>
              <a:srgbClr val="488817"/>
            </a:solidFill>
            <a:prstDash val="solid"/>
            <a:miter lim="800000"/>
            <a:headEnd type="none" w="med" len="med"/>
            <a:tailEnd type="none" w="med" len="med"/>
          </a:ln>
          <a:effectLst>
            <a:outerShdw blurRad="38100" dist="12699" dir="5400000" algn="ctr" rotWithShape="0">
              <a:schemeClr val="bg2">
                <a:alpha val="25000"/>
              </a:schemeClr>
            </a:outerShdw>
          </a:effectLst>
        </p:spPr>
        <p:txBody>
          <a:bodyPr lIns="0" tIns="0" rIns="0" bIns="0"/>
          <a:lstStyle/>
          <a:p>
            <a:endParaRPr lang="en-US"/>
          </a:p>
        </p:txBody>
      </p:sp>
      <p:sp>
        <p:nvSpPr>
          <p:cNvPr id="32817" name="AutoShape 49"/>
          <p:cNvSpPr>
            <a:spLocks/>
          </p:cNvSpPr>
          <p:nvPr/>
        </p:nvSpPr>
        <p:spPr bwMode="auto">
          <a:xfrm>
            <a:off x="8032012" y="2514570"/>
            <a:ext cx="991685" cy="991840"/>
          </a:xfrm>
          <a:prstGeom prst="roundRect">
            <a:avLst>
              <a:gd name="adj" fmla="val 12269"/>
            </a:avLst>
          </a:prstGeom>
          <a:solidFill>
            <a:srgbClr val="66990C">
              <a:alpha val="39999"/>
            </a:srgbClr>
          </a:solidFill>
          <a:ln w="12700" cap="flat">
            <a:solidFill>
              <a:srgbClr val="488817"/>
            </a:solidFill>
            <a:prstDash val="solid"/>
            <a:miter lim="800000"/>
            <a:headEnd type="none" w="med" len="med"/>
            <a:tailEnd type="none" w="med" len="med"/>
          </a:ln>
          <a:effectLst>
            <a:outerShdw blurRad="38100" dist="12699" dir="5400000" algn="ctr" rotWithShape="0">
              <a:schemeClr val="bg2">
                <a:alpha val="25000"/>
              </a:schemeClr>
            </a:outerShdw>
          </a:effectLst>
        </p:spPr>
        <p:txBody>
          <a:bodyPr lIns="0" tIns="0" rIns="0" bIns="0"/>
          <a:lstStyle/>
          <a:p>
            <a:endParaRPr lang="en-US"/>
          </a:p>
        </p:txBody>
      </p:sp>
      <p:sp>
        <p:nvSpPr>
          <p:cNvPr id="32818" name="AutoShape 50"/>
          <p:cNvSpPr>
            <a:spLocks/>
          </p:cNvSpPr>
          <p:nvPr/>
        </p:nvSpPr>
        <p:spPr bwMode="auto">
          <a:xfrm>
            <a:off x="7828589" y="2514570"/>
            <a:ext cx="991685" cy="991840"/>
          </a:xfrm>
          <a:prstGeom prst="roundRect">
            <a:avLst>
              <a:gd name="adj" fmla="val 12269"/>
            </a:avLst>
          </a:prstGeom>
          <a:solidFill>
            <a:srgbClr val="66990C">
              <a:alpha val="59999"/>
            </a:srgbClr>
          </a:solidFill>
          <a:ln w="12700" cap="flat">
            <a:solidFill>
              <a:srgbClr val="488817"/>
            </a:solidFill>
            <a:prstDash val="solid"/>
            <a:miter lim="800000"/>
            <a:headEnd type="none" w="med" len="med"/>
            <a:tailEnd type="none" w="med" len="med"/>
          </a:ln>
          <a:effectLst>
            <a:outerShdw blurRad="38100" dist="12699" dir="5400000" algn="ctr" rotWithShape="0">
              <a:schemeClr val="bg2">
                <a:alpha val="25000"/>
              </a:schemeClr>
            </a:outerShdw>
          </a:effectLst>
        </p:spPr>
        <p:txBody>
          <a:bodyPr lIns="0" tIns="0" rIns="0" bIns="0"/>
          <a:lstStyle/>
          <a:p>
            <a:endParaRPr lang="en-US"/>
          </a:p>
        </p:txBody>
      </p:sp>
      <p:sp>
        <p:nvSpPr>
          <p:cNvPr id="32819" name="AutoShape 51"/>
          <p:cNvSpPr>
            <a:spLocks/>
          </p:cNvSpPr>
          <p:nvPr/>
        </p:nvSpPr>
        <p:spPr bwMode="auto">
          <a:xfrm>
            <a:off x="7625167" y="2514570"/>
            <a:ext cx="991685" cy="991840"/>
          </a:xfrm>
          <a:prstGeom prst="roundRect">
            <a:avLst>
              <a:gd name="adj" fmla="val 12269"/>
            </a:avLst>
          </a:prstGeom>
          <a:solidFill>
            <a:srgbClr val="66990C">
              <a:alpha val="79999"/>
            </a:srgbClr>
          </a:solidFill>
          <a:ln w="12700" cap="flat">
            <a:solidFill>
              <a:srgbClr val="488817"/>
            </a:solidFill>
            <a:prstDash val="solid"/>
            <a:miter lim="800000"/>
            <a:headEnd type="none" w="med" len="med"/>
            <a:tailEnd type="none" w="med" len="med"/>
          </a:ln>
          <a:effectLst>
            <a:outerShdw blurRad="38100" dist="12699" dir="5400000" algn="ctr" rotWithShape="0">
              <a:schemeClr val="bg2">
                <a:alpha val="25000"/>
              </a:schemeClr>
            </a:outerShdw>
          </a:effectLst>
        </p:spPr>
        <p:txBody>
          <a:bodyPr lIns="0" tIns="0" rIns="0" bIns="0"/>
          <a:lstStyle/>
          <a:p>
            <a:endParaRPr lang="en-US"/>
          </a:p>
        </p:txBody>
      </p:sp>
      <p:sp>
        <p:nvSpPr>
          <p:cNvPr id="32820" name="AutoShape 52"/>
          <p:cNvSpPr>
            <a:spLocks/>
          </p:cNvSpPr>
          <p:nvPr/>
        </p:nvSpPr>
        <p:spPr bwMode="auto">
          <a:xfrm>
            <a:off x="7421744" y="2514570"/>
            <a:ext cx="991685" cy="991840"/>
          </a:xfrm>
          <a:prstGeom prst="roundRect">
            <a:avLst>
              <a:gd name="adj" fmla="val 12269"/>
            </a:avLst>
          </a:prstGeom>
          <a:solidFill>
            <a:srgbClr val="66990C"/>
          </a:solidFill>
          <a:ln w="12700" cap="flat">
            <a:solidFill>
              <a:srgbClr val="488817"/>
            </a:solidFill>
            <a:prstDash val="solid"/>
            <a:miter lim="800000"/>
            <a:headEnd type="none" w="med" len="med"/>
            <a:tailEnd type="none" w="med" len="med"/>
          </a:ln>
          <a:effectLst>
            <a:outerShdw blurRad="38100" dist="12699" dir="5400000" algn="ctr" rotWithShape="0">
              <a:schemeClr val="bg2">
                <a:alpha val="25000"/>
              </a:schemeClr>
            </a:outerShdw>
          </a:effectLst>
        </p:spPr>
        <p:txBody>
          <a:bodyPr lIns="0" tIns="0" rIns="0" bIns="0"/>
          <a:lstStyle/>
          <a:p>
            <a:endParaRPr lang="en-US"/>
          </a:p>
        </p:txBody>
      </p:sp>
      <p:sp>
        <p:nvSpPr>
          <p:cNvPr id="32821" name="Rectangle 53"/>
          <p:cNvSpPr>
            <a:spLocks/>
          </p:cNvSpPr>
          <p:nvPr/>
        </p:nvSpPr>
        <p:spPr bwMode="auto">
          <a:xfrm>
            <a:off x="7413798" y="3258450"/>
            <a:ext cx="1017113" cy="127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nchor="ctr"/>
          <a:lstStyle/>
          <a:p>
            <a:r>
              <a:rPr lang="en-US" sz="800" b="1">
                <a:solidFill>
                  <a:srgbClr val="DEEAD1"/>
                </a:solidFill>
                <a:latin typeface="Helvetica" charset="0"/>
                <a:ea typeface="ＭＳ Ｐゴシック" charset="0"/>
                <a:cs typeface="Helvetica" charset="0"/>
                <a:sym typeface="Helvetica" charset="0"/>
              </a:rPr>
              <a:t>More Services…</a:t>
            </a:r>
          </a:p>
        </p:txBody>
      </p:sp>
      <p:grpSp>
        <p:nvGrpSpPr>
          <p:cNvPr id="32826" name="Group 58"/>
          <p:cNvGrpSpPr>
            <a:grpSpLocks/>
          </p:cNvGrpSpPr>
          <p:nvPr/>
        </p:nvGrpSpPr>
        <p:grpSpPr bwMode="auto">
          <a:xfrm>
            <a:off x="735818" y="6102044"/>
            <a:ext cx="8696314" cy="839249"/>
            <a:chOff x="0" y="0"/>
            <a:chExt cx="5472" cy="528"/>
          </a:xfrm>
        </p:grpSpPr>
        <p:sp>
          <p:nvSpPr>
            <p:cNvPr id="32822" name="AutoShape 54"/>
            <p:cNvSpPr>
              <a:spLocks/>
            </p:cNvSpPr>
            <p:nvPr/>
          </p:nvSpPr>
          <p:spPr bwMode="auto">
            <a:xfrm>
              <a:off x="0" y="0"/>
              <a:ext cx="5472" cy="528"/>
            </a:xfrm>
            <a:custGeom>
              <a:avLst/>
              <a:gdLst/>
              <a:ahLst/>
              <a:cxnLst/>
              <a:rect l="0" t="0" r="r" b="b"/>
              <a:pathLst>
                <a:path w="21600" h="2160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moveTo>
                    <a:pt x="0" y="2700"/>
                  </a:moveTo>
                </a:path>
              </a:pathLst>
            </a:custGeom>
            <a:gradFill rotWithShape="0">
              <a:gsLst>
                <a:gs pos="0">
                  <a:srgbClr val="3A7BCA"/>
                </a:gs>
                <a:gs pos="20001">
                  <a:srgbClr val="3C7BC6"/>
                </a:gs>
                <a:gs pos="100000">
                  <a:srgbClr val="2E5D97"/>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9525" cap="flat">
                  <a:solidFill>
                    <a:srgbClr val="4A7DBB"/>
                  </a:solidFill>
                  <a:round/>
                  <a:headEnd type="none" w="med" len="med"/>
                  <a:tailEnd type="none" w="med" len="med"/>
                </a14:hiddenLine>
              </a:ext>
            </a:extLst>
          </p:spPr>
          <p:txBody>
            <a:bodyPr lIns="0" tIns="0" rIns="0" bIns="0"/>
            <a:lstStyle/>
            <a:p>
              <a:endParaRPr lang="en-US"/>
            </a:p>
          </p:txBody>
        </p:sp>
        <p:sp>
          <p:nvSpPr>
            <p:cNvPr id="32823" name="AutoShape 55"/>
            <p:cNvSpPr>
              <a:spLocks/>
            </p:cNvSpPr>
            <p:nvPr/>
          </p:nvSpPr>
          <p:spPr bwMode="auto">
            <a:xfrm>
              <a:off x="0" y="0"/>
              <a:ext cx="5472" cy="132"/>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FFFFFF">
                <a:alpha val="39999"/>
              </a:srgbClr>
            </a:solidFill>
            <a:ln>
              <a:noFill/>
            </a:ln>
            <a:extLst>
              <a:ext uri="{91240B29-F687-4f45-9708-019B960494DF}">
                <a14:hiddenLine xmlns:a14="http://schemas.microsoft.com/office/drawing/2010/main" w="9525" cap="flat">
                  <a:solidFill>
                    <a:srgbClr val="4A7DBB"/>
                  </a:solidFill>
                  <a:round/>
                  <a:headEnd type="none" w="med" len="med"/>
                  <a:tailEnd type="none" w="med" len="med"/>
                </a14:hiddenLine>
              </a:ext>
            </a:extLst>
          </p:spPr>
          <p:txBody>
            <a:bodyPr lIns="0" tIns="0" rIns="0" bIns="0"/>
            <a:lstStyle/>
            <a:p>
              <a:endParaRPr lang="en-US"/>
            </a:p>
          </p:txBody>
        </p:sp>
        <p:sp>
          <p:nvSpPr>
            <p:cNvPr id="32824" name="AutoShape 56"/>
            <p:cNvSpPr>
              <a:spLocks/>
            </p:cNvSpPr>
            <p:nvPr/>
          </p:nvSpPr>
          <p:spPr bwMode="auto">
            <a:xfrm>
              <a:off x="0" y="0"/>
              <a:ext cx="5472" cy="528"/>
            </a:xfrm>
            <a:custGeom>
              <a:avLst/>
              <a:gdLst/>
              <a:ahLst/>
              <a:cxnLst/>
              <a:rect l="0" t="0" r="r" b="b"/>
              <a:pathLst>
                <a:path w="21600" h="2160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9525" cap="flat">
              <a:solidFill>
                <a:srgbClr val="4A7DBB"/>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825" name="Rectangle 57"/>
            <p:cNvSpPr>
              <a:spLocks/>
            </p:cNvSpPr>
            <p:nvPr/>
          </p:nvSpPr>
          <p:spPr bwMode="auto">
            <a:xfrm>
              <a:off x="2014" y="205"/>
              <a:ext cx="182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dirty="0">
                  <a:solidFill>
                    <a:srgbClr val="FFFFFF"/>
                  </a:solidFill>
                  <a:latin typeface="Lucida Grande" charset="0"/>
                  <a:ea typeface="ＭＳ Ｐゴシック" charset="0"/>
                  <a:cs typeface="Lucida Grande" charset="0"/>
                  <a:sym typeface="Lucida Grande" charset="0"/>
                </a:rPr>
                <a:t>Cassandra Database</a:t>
              </a:r>
            </a:p>
          </p:txBody>
        </p:sp>
      </p:grpSp>
      <p:sp>
        <p:nvSpPr>
          <p:cNvPr id="58" name="Rounded Rectangle 57"/>
          <p:cNvSpPr/>
          <p:nvPr/>
        </p:nvSpPr>
        <p:spPr>
          <a:xfrm>
            <a:off x="3860006" y="7157829"/>
            <a:ext cx="3022602" cy="423296"/>
          </a:xfrm>
          <a:prstGeom prst="roundRect">
            <a:avLst>
              <a:gd name="adj" fmla="val 14971"/>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solidFill>
                  <a:schemeClr val="bg1"/>
                </a:solidFill>
                <a:latin typeface="Helvetica"/>
                <a:cs typeface="Helvetica"/>
              </a:rPr>
              <a:t>APP SERVICES</a:t>
            </a:r>
            <a:endParaRPr lang="en-US" sz="1600" dirty="0">
              <a:solidFill>
                <a:schemeClr val="bg1"/>
              </a:solidFill>
              <a:latin typeface="Helvetica"/>
              <a:cs typeface="Helvetica"/>
            </a:endParaRPr>
          </a:p>
        </p:txBody>
      </p:sp>
    </p:spTree>
    <p:extLst>
      <p:ext uri="{BB962C8B-B14F-4D97-AF65-F5344CB8AC3E}">
        <p14:creationId xmlns:p14="http://schemas.microsoft.com/office/powerpoint/2010/main" val="32664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806" y="1293812"/>
            <a:ext cx="9219487" cy="5205400"/>
          </a:xfrm>
        </p:spPr>
        <p:txBody>
          <a:bodyPr/>
          <a:lstStyle/>
          <a:p>
            <a:r>
              <a:rPr lang="en-US" dirty="0"/>
              <a:t>https://</a:t>
            </a:r>
            <a:r>
              <a:rPr lang="en-US" dirty="0" err="1"/>
              <a:t>developers.apigee.com</a:t>
            </a:r>
            <a:endParaRPr lang="en-US" dirty="0"/>
          </a:p>
        </p:txBody>
      </p:sp>
      <p:sp>
        <p:nvSpPr>
          <p:cNvPr id="3" name="Title 2"/>
          <p:cNvSpPr>
            <a:spLocks noGrp="1"/>
          </p:cNvSpPr>
          <p:nvPr>
            <p:ph type="title"/>
          </p:nvPr>
        </p:nvSpPr>
        <p:spPr/>
        <p:txBody>
          <a:bodyPr/>
          <a:lstStyle/>
          <a:p>
            <a:r>
              <a:rPr lang="en-US" dirty="0" smtClean="0"/>
              <a:t>More info…</a:t>
            </a:r>
            <a:endParaRPr lang="en-US" dirty="0"/>
          </a:p>
        </p:txBody>
      </p:sp>
      <p:pic>
        <p:nvPicPr>
          <p:cNvPr id="4" name="Picture 3"/>
          <p:cNvPicPr>
            <a:picLocks noChangeAspect="1"/>
          </p:cNvPicPr>
          <p:nvPr/>
        </p:nvPicPr>
        <p:blipFill>
          <a:blip r:embed="rId2"/>
          <a:stretch>
            <a:fillRect/>
          </a:stretch>
        </p:blipFill>
        <p:spPr>
          <a:xfrm>
            <a:off x="2031206" y="1979612"/>
            <a:ext cx="6400800" cy="4810144"/>
          </a:xfrm>
          <a:prstGeom prst="rect">
            <a:avLst/>
          </a:prstGeom>
        </p:spPr>
      </p:pic>
    </p:spTree>
    <p:extLst>
      <p:ext uri="{BB962C8B-B14F-4D97-AF65-F5344CB8AC3E}">
        <p14:creationId xmlns:p14="http://schemas.microsoft.com/office/powerpoint/2010/main" val="8390128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Build an HTML5 Location Finder App</a:t>
            </a:r>
            <a:endParaRPr lang="en-US" dirty="0"/>
          </a:p>
        </p:txBody>
      </p:sp>
      <p:pic>
        <p:nvPicPr>
          <p:cNvPr id="5" name="Picture 4"/>
          <p:cNvPicPr>
            <a:picLocks noChangeAspect="1"/>
          </p:cNvPicPr>
          <p:nvPr/>
        </p:nvPicPr>
        <p:blipFill>
          <a:blip r:embed="rId2"/>
          <a:stretch>
            <a:fillRect/>
          </a:stretch>
        </p:blipFill>
        <p:spPr>
          <a:xfrm>
            <a:off x="2793206" y="1265763"/>
            <a:ext cx="4953000" cy="5743049"/>
          </a:xfrm>
          <a:prstGeom prst="rect">
            <a:avLst/>
          </a:prstGeom>
        </p:spPr>
      </p:pic>
    </p:spTree>
    <p:extLst>
      <p:ext uri="{BB962C8B-B14F-4D97-AF65-F5344CB8AC3E}">
        <p14:creationId xmlns:p14="http://schemas.microsoft.com/office/powerpoint/2010/main" val="41843527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pigeeTemplate">
  <a:themeElements>
    <a:clrScheme name="Custom 3">
      <a:dk1>
        <a:sysClr val="windowText" lastClr="000000"/>
      </a:dk1>
      <a:lt1>
        <a:sysClr val="window" lastClr="FFFFFF"/>
      </a:lt1>
      <a:dk2>
        <a:srgbClr val="FF4300"/>
      </a:dk2>
      <a:lt2>
        <a:srgbClr val="969696"/>
      </a:lt2>
      <a:accent1>
        <a:srgbClr val="1B97D1"/>
      </a:accent1>
      <a:accent2>
        <a:srgbClr val="CACACA"/>
      </a:accent2>
      <a:accent3>
        <a:srgbClr val="3AC62F"/>
      </a:accent3>
      <a:accent4>
        <a:srgbClr val="B8519E"/>
      </a:accent4>
      <a:accent5>
        <a:srgbClr val="EFAC25"/>
      </a:accent5>
      <a:accent6>
        <a:srgbClr val="FF4300"/>
      </a:accent6>
      <a:hlink>
        <a:srgbClr val="FFCD03"/>
      </a:hlink>
      <a:folHlink>
        <a:srgbClr val="49494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ApigeeTemplate.potx</Template>
  <TotalTime>57792</TotalTime>
  <Words>453</Words>
  <Application>Microsoft Macintosh PowerPoint</Application>
  <PresentationFormat>Custom</PresentationFormat>
  <Paragraphs>153</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ApigeeTemplate</vt:lpstr>
      <vt:lpstr>PowerPoint Presentation</vt:lpstr>
      <vt:lpstr>Rapid prototyping using html5 and App services</vt:lpstr>
      <vt:lpstr>Agenda</vt:lpstr>
      <vt:lpstr>Backend-as-a-Service?</vt:lpstr>
      <vt:lpstr>App Services: extend your systems with modern app functions</vt:lpstr>
      <vt:lpstr>Capabilities of Apigee App Services</vt:lpstr>
      <vt:lpstr>App Services Architecture</vt:lpstr>
      <vt:lpstr>More info…</vt:lpstr>
      <vt:lpstr>Let’s Build an HTML5 Location Finder App</vt:lpstr>
      <vt:lpstr>Mobile App GUI Builder</vt:lpstr>
      <vt:lpstr>Collaborative Web-App IDE</vt:lpstr>
      <vt:lpstr>Google Maps (Static Maps) API</vt:lpstr>
      <vt:lpstr>Apigee App Services</vt:lpstr>
      <vt:lpstr>The App</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Beta</dc:title>
  <dc:creator>Sam Ramji</dc:creator>
  <cp:lastModifiedBy>Jeffrey Smith</cp:lastModifiedBy>
  <cp:revision>620</cp:revision>
  <dcterms:created xsi:type="dcterms:W3CDTF">2012-03-26T01:06:47Z</dcterms:created>
  <dcterms:modified xsi:type="dcterms:W3CDTF">2013-04-17T01:51:47Z</dcterms:modified>
</cp:coreProperties>
</file>