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5513d85b3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5513d85b3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5513d85b3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5513d85b3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5513d85b3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5513d85b3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5513d85b3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5513d85b3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5513d85b3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5513d85b3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5513d85b3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5513d85b3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5513d85b3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5513d85b3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5513d85b3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5513d85b3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4ad1c14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4ad1c14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4ad1c148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4ad1c148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48ef11c2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48ef11c2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4ad1c148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4ad1c148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48ef11c2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48ef11c2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48ef11c2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48ef11c2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48ef11c2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48ef11c2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48ef11c2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48ef11c2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48ef11c2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48ef11c2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5513d85b3_3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5513d85b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5513d85b3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5513d85b3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MLSEC: PROJECT 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7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Evaluation of accuracy and robustness across the classes using RobustBench models.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Made by:  Nicolás Sandoval Fernández and José Aurelio Llanos Alba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Models selected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For doing thi</a:t>
            </a:r>
            <a:r>
              <a:rPr lang="es">
                <a:solidFill>
                  <a:schemeClr val="dk2"/>
                </a:solidFill>
              </a:rPr>
              <a:t>s project, we tested the top 5 models in </a:t>
            </a:r>
            <a:r>
              <a:rPr lang="es">
                <a:solidFill>
                  <a:schemeClr val="dk2"/>
                </a:solidFill>
              </a:rPr>
              <a:t>Robust Bench's</a:t>
            </a:r>
            <a:r>
              <a:rPr lang="es">
                <a:solidFill>
                  <a:schemeClr val="dk2"/>
                </a:solidFill>
              </a:rPr>
              <a:t> Leaderboard of models trained in the CIFAR-10 dataset and L-inf untargeted attacks with eps = 8/255</a:t>
            </a:r>
            <a:endParaRPr>
              <a:solidFill>
                <a:schemeClr val="dk2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Model 1: </a:t>
            </a:r>
            <a:r>
              <a:rPr lang="es">
                <a:solidFill>
                  <a:schemeClr val="dk2"/>
                </a:solidFill>
              </a:rPr>
              <a:t>Bartoldson2024Adversarial_WRN-94-16.        365915610 parameters</a:t>
            </a:r>
            <a:endParaRPr>
              <a:solidFill>
                <a:schemeClr val="dk2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Model 2: </a:t>
            </a:r>
            <a:r>
              <a:rPr lang="es">
                <a:solidFill>
                  <a:schemeClr val="dk2"/>
                </a:solidFill>
              </a:rPr>
              <a:t>Amini 2024 MeanSparse</a:t>
            </a:r>
            <a:r>
              <a:rPr lang="es">
                <a:solidFill>
                  <a:schemeClr val="dk2"/>
                </a:solidFill>
              </a:rPr>
              <a:t>.                                              267240802 parameters</a:t>
            </a:r>
            <a:endParaRPr>
              <a:solidFill>
                <a:schemeClr val="dk2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Model 3: </a:t>
            </a:r>
            <a:r>
              <a:rPr lang="es">
                <a:solidFill>
                  <a:schemeClr val="dk2"/>
                </a:solidFill>
              </a:rPr>
              <a:t>Bartoldson2024 Adversarial WRN</a:t>
            </a:r>
            <a:r>
              <a:rPr lang="es">
                <a:solidFill>
                  <a:schemeClr val="dk2"/>
                </a:solidFill>
              </a:rPr>
              <a:t>-82-8.            79125466 parameters</a:t>
            </a:r>
            <a:endParaRPr>
              <a:solidFill>
                <a:schemeClr val="dk2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Model 4: </a:t>
            </a:r>
            <a:r>
              <a:rPr lang="es">
                <a:solidFill>
                  <a:schemeClr val="dk2"/>
                </a:solidFill>
              </a:rPr>
              <a:t>Peng 2023 Robust</a:t>
            </a:r>
            <a:r>
              <a:rPr lang="es">
                <a:solidFill>
                  <a:schemeClr val="dk2"/>
                </a:solidFill>
              </a:rPr>
              <a:t>.                                                             499519993 parameters</a:t>
            </a:r>
            <a:endParaRPr>
              <a:solidFill>
                <a:schemeClr val="dk2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Model 5: Wang2023Better_WRN-70-16.                                 266796506 parameters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0F6FC"/>
              </a:solidFill>
              <a:highlight>
                <a:srgbClr val="151B2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00">
              <a:solidFill>
                <a:srgbClr val="F0F6FC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CIFAR-10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5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 classes, 60.000 images. 6.000 </a:t>
            </a:r>
            <a:r>
              <a:rPr lang="es">
                <a:solidFill>
                  <a:schemeClr val="dk2"/>
                </a:solidFill>
              </a:rPr>
              <a:t>images</a:t>
            </a:r>
            <a:r>
              <a:rPr lang="es">
                <a:solidFill>
                  <a:schemeClr val="dk2"/>
                </a:solidFill>
              </a:rPr>
              <a:t> per class. This classes are: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s">
                <a:solidFill>
                  <a:schemeClr val="dk2"/>
                </a:solidFill>
              </a:rPr>
              <a:t>airplane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s">
                <a:solidFill>
                  <a:schemeClr val="dk2"/>
                </a:solidFill>
              </a:rPr>
              <a:t>automobile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s">
                <a:solidFill>
                  <a:schemeClr val="dk2"/>
                </a:solidFill>
              </a:rPr>
              <a:t>bird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s">
                <a:solidFill>
                  <a:schemeClr val="dk2"/>
                </a:solidFill>
              </a:rPr>
              <a:t>cat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s">
                <a:solidFill>
                  <a:schemeClr val="dk2"/>
                </a:solidFill>
              </a:rPr>
              <a:t>deer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s">
                <a:solidFill>
                  <a:schemeClr val="dk2"/>
                </a:solidFill>
              </a:rPr>
              <a:t>dog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s">
                <a:solidFill>
                  <a:schemeClr val="dk2"/>
                </a:solidFill>
              </a:rPr>
              <a:t>frog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s">
                <a:solidFill>
                  <a:schemeClr val="dk2"/>
                </a:solidFill>
              </a:rPr>
              <a:t>horse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s">
                <a:solidFill>
                  <a:schemeClr val="dk2"/>
                </a:solidFill>
              </a:rPr>
              <a:t>ship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s">
                <a:solidFill>
                  <a:schemeClr val="dk2"/>
                </a:solidFill>
              </a:rPr>
              <a:t>truck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1: </a:t>
            </a:r>
            <a:r>
              <a:rPr lang="es"/>
              <a:t>Bartoldson2024Adversarial_WRN-94-16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51B23"/>
              </a:buClr>
              <a:buSzPts val="1300"/>
              <a:buChar char="●"/>
            </a:pPr>
            <a:r>
              <a:rPr lang="es">
                <a:solidFill>
                  <a:srgbClr val="151B23"/>
                </a:solidFill>
              </a:rPr>
              <a:t>Class 1:    Clean accuracy = 100.00%, </a:t>
            </a:r>
            <a:r>
              <a:rPr lang="es">
                <a:solidFill>
                  <a:srgbClr val="151B23"/>
                </a:solidFill>
              </a:rPr>
              <a:t>Robust accuracy</a:t>
            </a:r>
            <a:r>
              <a:rPr lang="es">
                <a:solidFill>
                  <a:srgbClr val="151B23"/>
                </a:solidFill>
              </a:rPr>
              <a:t> = 100.00%</a:t>
            </a:r>
            <a:endParaRPr>
              <a:solidFill>
                <a:srgbClr val="151B2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51B23"/>
              </a:buClr>
              <a:buSzPts val="1300"/>
              <a:buChar char="●"/>
            </a:pPr>
            <a:r>
              <a:rPr lang="es">
                <a:solidFill>
                  <a:srgbClr val="151B23"/>
                </a:solidFill>
              </a:rPr>
              <a:t>Class 2:    </a:t>
            </a:r>
            <a:r>
              <a:rPr lang="es">
                <a:solidFill>
                  <a:srgbClr val="151B23"/>
                </a:solidFill>
              </a:rPr>
              <a:t>Clean accuracy</a:t>
            </a:r>
            <a:r>
              <a:rPr lang="es">
                <a:solidFill>
                  <a:srgbClr val="151B23"/>
                </a:solidFill>
              </a:rPr>
              <a:t> =    66.67%, </a:t>
            </a:r>
            <a:r>
              <a:rPr lang="es">
                <a:solidFill>
                  <a:srgbClr val="151B23"/>
                </a:solidFill>
              </a:rPr>
              <a:t>Robust accuracy</a:t>
            </a:r>
            <a:r>
              <a:rPr lang="es">
                <a:solidFill>
                  <a:srgbClr val="151B23"/>
                </a:solidFill>
              </a:rPr>
              <a:t> =    33.33%</a:t>
            </a:r>
            <a:endParaRPr>
              <a:solidFill>
                <a:srgbClr val="151B2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51B23"/>
              </a:buClr>
              <a:buSzPts val="1300"/>
              <a:buChar char="●"/>
            </a:pPr>
            <a:r>
              <a:rPr lang="es">
                <a:solidFill>
                  <a:srgbClr val="151B23"/>
                </a:solidFill>
              </a:rPr>
              <a:t>Class 3:    </a:t>
            </a:r>
            <a:r>
              <a:rPr lang="es">
                <a:solidFill>
                  <a:srgbClr val="151B23"/>
                </a:solidFill>
              </a:rPr>
              <a:t>Clean accuracy</a:t>
            </a:r>
            <a:r>
              <a:rPr lang="es">
                <a:solidFill>
                  <a:srgbClr val="151B23"/>
                </a:solidFill>
              </a:rPr>
              <a:t> = 100.00%, </a:t>
            </a:r>
            <a:r>
              <a:rPr lang="es">
                <a:solidFill>
                  <a:srgbClr val="151B23"/>
                </a:solidFill>
              </a:rPr>
              <a:t>Robust accuracy</a:t>
            </a:r>
            <a:r>
              <a:rPr lang="es">
                <a:solidFill>
                  <a:srgbClr val="151B23"/>
                </a:solidFill>
              </a:rPr>
              <a:t> = 100.00%</a:t>
            </a:r>
            <a:endParaRPr>
              <a:solidFill>
                <a:srgbClr val="151B2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51B23"/>
              </a:buClr>
              <a:buSzPts val="1300"/>
              <a:buChar char="●"/>
            </a:pPr>
            <a:r>
              <a:rPr lang="es">
                <a:solidFill>
                  <a:srgbClr val="151B23"/>
                </a:solidFill>
              </a:rPr>
              <a:t>Class 4:    </a:t>
            </a:r>
            <a:r>
              <a:rPr lang="es">
                <a:solidFill>
                  <a:srgbClr val="151B23"/>
                </a:solidFill>
              </a:rPr>
              <a:t>Clean accuracy</a:t>
            </a:r>
            <a:r>
              <a:rPr lang="es">
                <a:solidFill>
                  <a:srgbClr val="151B23"/>
                </a:solidFill>
              </a:rPr>
              <a:t> = 100.00%, </a:t>
            </a:r>
            <a:r>
              <a:rPr lang="es">
                <a:solidFill>
                  <a:srgbClr val="151B23"/>
                </a:solidFill>
              </a:rPr>
              <a:t>Robust accuracy</a:t>
            </a:r>
            <a:r>
              <a:rPr lang="es">
                <a:solidFill>
                  <a:srgbClr val="151B23"/>
                </a:solidFill>
              </a:rPr>
              <a:t> = 100.00%</a:t>
            </a:r>
            <a:endParaRPr>
              <a:solidFill>
                <a:srgbClr val="151B2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51B23"/>
              </a:buClr>
              <a:buSzPts val="1300"/>
              <a:buChar char="●"/>
            </a:pPr>
            <a:r>
              <a:rPr lang="es">
                <a:solidFill>
                  <a:srgbClr val="151B23"/>
                </a:solidFill>
              </a:rPr>
              <a:t>Class 5:    </a:t>
            </a:r>
            <a:r>
              <a:rPr lang="es">
                <a:solidFill>
                  <a:srgbClr val="151B23"/>
                </a:solidFill>
              </a:rPr>
              <a:t>Clean accuracy </a:t>
            </a:r>
            <a:r>
              <a:rPr lang="es">
                <a:solidFill>
                  <a:srgbClr val="151B23"/>
                </a:solidFill>
              </a:rPr>
              <a:t>= 100.00%, </a:t>
            </a:r>
            <a:r>
              <a:rPr lang="es">
                <a:solidFill>
                  <a:srgbClr val="151B23"/>
                </a:solidFill>
              </a:rPr>
              <a:t>Robust accuracy</a:t>
            </a:r>
            <a:r>
              <a:rPr lang="es">
                <a:solidFill>
                  <a:srgbClr val="151B23"/>
                </a:solidFill>
              </a:rPr>
              <a:t> =    60.00%</a:t>
            </a:r>
            <a:endParaRPr>
              <a:solidFill>
                <a:srgbClr val="151B2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51B23"/>
              </a:buClr>
              <a:buSzPts val="1300"/>
              <a:buChar char="●"/>
            </a:pPr>
            <a:r>
              <a:rPr lang="es">
                <a:solidFill>
                  <a:srgbClr val="151B23"/>
                </a:solidFill>
              </a:rPr>
              <a:t>Class 6:    </a:t>
            </a:r>
            <a:r>
              <a:rPr lang="es">
                <a:solidFill>
                  <a:srgbClr val="151B23"/>
                </a:solidFill>
              </a:rPr>
              <a:t>Clean accuracy</a:t>
            </a:r>
            <a:r>
              <a:rPr lang="es">
                <a:solidFill>
                  <a:srgbClr val="151B23"/>
                </a:solidFill>
              </a:rPr>
              <a:t> =    85.71%, </a:t>
            </a:r>
            <a:r>
              <a:rPr lang="es">
                <a:solidFill>
                  <a:srgbClr val="151B23"/>
                </a:solidFill>
              </a:rPr>
              <a:t>Robust accuracy</a:t>
            </a:r>
            <a:r>
              <a:rPr lang="es">
                <a:solidFill>
                  <a:srgbClr val="151B23"/>
                </a:solidFill>
              </a:rPr>
              <a:t> =    57.14%</a:t>
            </a:r>
            <a:endParaRPr>
              <a:solidFill>
                <a:srgbClr val="151B2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51B23"/>
              </a:buClr>
              <a:buSzPts val="1300"/>
              <a:buChar char="●"/>
            </a:pPr>
            <a:r>
              <a:rPr lang="es">
                <a:solidFill>
                  <a:srgbClr val="151B23"/>
                </a:solidFill>
              </a:rPr>
              <a:t>Class 7:    </a:t>
            </a:r>
            <a:r>
              <a:rPr lang="es">
                <a:solidFill>
                  <a:srgbClr val="151B23"/>
                </a:solidFill>
              </a:rPr>
              <a:t>Clean accuracy</a:t>
            </a:r>
            <a:r>
              <a:rPr lang="es">
                <a:solidFill>
                  <a:srgbClr val="151B23"/>
                </a:solidFill>
              </a:rPr>
              <a:t> = 100.00%, </a:t>
            </a:r>
            <a:r>
              <a:rPr lang="es">
                <a:solidFill>
                  <a:srgbClr val="151B23"/>
                </a:solidFill>
              </a:rPr>
              <a:t>Robust accuracy</a:t>
            </a:r>
            <a:r>
              <a:rPr lang="es">
                <a:solidFill>
                  <a:srgbClr val="151B23"/>
                </a:solidFill>
              </a:rPr>
              <a:t> =    77.78%</a:t>
            </a:r>
            <a:endParaRPr>
              <a:solidFill>
                <a:srgbClr val="151B2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51B23"/>
              </a:buClr>
              <a:buSzPts val="1300"/>
              <a:buChar char="●"/>
            </a:pPr>
            <a:r>
              <a:rPr lang="es">
                <a:solidFill>
                  <a:srgbClr val="151B23"/>
                </a:solidFill>
              </a:rPr>
              <a:t>Class 8:    </a:t>
            </a:r>
            <a:r>
              <a:rPr lang="es">
                <a:solidFill>
                  <a:srgbClr val="151B23"/>
                </a:solidFill>
              </a:rPr>
              <a:t>Clean accuracy</a:t>
            </a:r>
            <a:r>
              <a:rPr lang="es">
                <a:solidFill>
                  <a:srgbClr val="151B23"/>
                </a:solidFill>
              </a:rPr>
              <a:t> = 100.00%, </a:t>
            </a:r>
            <a:r>
              <a:rPr lang="es">
                <a:solidFill>
                  <a:srgbClr val="151B23"/>
                </a:solidFill>
              </a:rPr>
              <a:t>Robust accuracy</a:t>
            </a:r>
            <a:r>
              <a:rPr lang="es">
                <a:solidFill>
                  <a:srgbClr val="151B23"/>
                </a:solidFill>
              </a:rPr>
              <a:t> = 100.00%</a:t>
            </a:r>
            <a:endParaRPr>
              <a:solidFill>
                <a:srgbClr val="151B2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51B23"/>
              </a:buClr>
              <a:buSzPts val="1300"/>
              <a:buChar char="●"/>
            </a:pPr>
            <a:r>
              <a:rPr lang="es">
                <a:solidFill>
                  <a:srgbClr val="151B23"/>
                </a:solidFill>
              </a:rPr>
              <a:t>Class 9:    </a:t>
            </a:r>
            <a:r>
              <a:rPr lang="es">
                <a:solidFill>
                  <a:srgbClr val="151B23"/>
                </a:solidFill>
              </a:rPr>
              <a:t>Clean accuracy</a:t>
            </a:r>
            <a:r>
              <a:rPr lang="es">
                <a:solidFill>
                  <a:srgbClr val="151B23"/>
                </a:solidFill>
              </a:rPr>
              <a:t> = 100.00%, </a:t>
            </a:r>
            <a:r>
              <a:rPr lang="es">
                <a:solidFill>
                  <a:srgbClr val="151B23"/>
                </a:solidFill>
              </a:rPr>
              <a:t>Robust accuracy</a:t>
            </a:r>
            <a:r>
              <a:rPr lang="es">
                <a:solidFill>
                  <a:srgbClr val="151B23"/>
                </a:solidFill>
              </a:rPr>
              <a:t> = 100.00%</a:t>
            </a:r>
            <a:endParaRPr>
              <a:solidFill>
                <a:srgbClr val="151B2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51B23"/>
              </a:buClr>
              <a:buSzPts val="1300"/>
              <a:buChar char="●"/>
            </a:pPr>
            <a:r>
              <a:rPr lang="es">
                <a:solidFill>
                  <a:srgbClr val="151B23"/>
                </a:solidFill>
              </a:rPr>
              <a:t>Class 10: </a:t>
            </a:r>
            <a:r>
              <a:rPr lang="es">
                <a:solidFill>
                  <a:srgbClr val="151B23"/>
                </a:solidFill>
              </a:rPr>
              <a:t>Clean accuracy</a:t>
            </a:r>
            <a:r>
              <a:rPr lang="es">
                <a:solidFill>
                  <a:srgbClr val="151B23"/>
                </a:solidFill>
              </a:rPr>
              <a:t> = 100.00%, </a:t>
            </a:r>
            <a:r>
              <a:rPr lang="es">
                <a:solidFill>
                  <a:srgbClr val="151B23"/>
                </a:solidFill>
              </a:rPr>
              <a:t>Robust accuracy</a:t>
            </a:r>
            <a:r>
              <a:rPr lang="es">
                <a:solidFill>
                  <a:srgbClr val="151B23"/>
                </a:solidFill>
              </a:rPr>
              <a:t> =    87.50%</a:t>
            </a:r>
            <a:endParaRPr>
              <a:solidFill>
                <a:srgbClr val="151B2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51B23"/>
              </a:buClr>
              <a:buSzPts val="1300"/>
              <a:buChar char="●"/>
            </a:pPr>
            <a:r>
              <a:rPr lang="es">
                <a:solidFill>
                  <a:srgbClr val="151B23"/>
                </a:solidFill>
              </a:rPr>
              <a:t>365915610 Parameters</a:t>
            </a:r>
            <a:endParaRPr>
              <a:solidFill>
                <a:srgbClr val="151B2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815975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2: </a:t>
            </a:r>
            <a:r>
              <a:rPr lang="es"/>
              <a:t>Model 2: Amini2024MeanSparse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1:    Clean accuracy = 100.00%, Robust accuracy = 100.00%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2:    </a:t>
            </a:r>
            <a:r>
              <a:rPr lang="es">
                <a:solidFill>
                  <a:schemeClr val="dk2"/>
                </a:solidFill>
              </a:rPr>
              <a:t>Clean accuracy</a:t>
            </a:r>
            <a:r>
              <a:rPr lang="es">
                <a:solidFill>
                  <a:schemeClr val="dk2"/>
                </a:solidFill>
              </a:rPr>
              <a:t> =    66.67%,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   35.44%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3:    </a:t>
            </a:r>
            <a:r>
              <a:rPr lang="es">
                <a:solidFill>
                  <a:schemeClr val="dk2"/>
                </a:solidFill>
              </a:rPr>
              <a:t>Clean accuracy</a:t>
            </a:r>
            <a:r>
              <a:rPr lang="es">
                <a:solidFill>
                  <a:schemeClr val="dk2"/>
                </a:solidFill>
              </a:rPr>
              <a:t> = 100.00%,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100.00%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4:    </a:t>
            </a:r>
            <a:r>
              <a:rPr lang="es">
                <a:solidFill>
                  <a:schemeClr val="dk2"/>
                </a:solidFill>
              </a:rPr>
              <a:t>Clean accuracy</a:t>
            </a:r>
            <a:r>
              <a:rPr lang="es">
                <a:solidFill>
                  <a:schemeClr val="dk2"/>
                </a:solidFill>
              </a:rPr>
              <a:t> = 100.00%,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100.00%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5:    </a:t>
            </a:r>
            <a:r>
              <a:rPr lang="es">
                <a:solidFill>
                  <a:schemeClr val="dk2"/>
                </a:solidFill>
              </a:rPr>
              <a:t>Clean accuracy</a:t>
            </a:r>
            <a:r>
              <a:rPr lang="es">
                <a:solidFill>
                  <a:schemeClr val="dk2"/>
                </a:solidFill>
              </a:rPr>
              <a:t> = 100.00%,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   60.00%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6:    </a:t>
            </a:r>
            <a:r>
              <a:rPr lang="es">
                <a:solidFill>
                  <a:schemeClr val="dk2"/>
                </a:solidFill>
              </a:rPr>
              <a:t>Clean accuracy</a:t>
            </a:r>
            <a:r>
              <a:rPr lang="es">
                <a:solidFill>
                  <a:schemeClr val="dk2"/>
                </a:solidFill>
              </a:rPr>
              <a:t> =    85.71%,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   57.14%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7:    </a:t>
            </a:r>
            <a:r>
              <a:rPr lang="es">
                <a:solidFill>
                  <a:schemeClr val="dk2"/>
                </a:solidFill>
              </a:rPr>
              <a:t>Clean accuracy </a:t>
            </a:r>
            <a:r>
              <a:rPr lang="es">
                <a:solidFill>
                  <a:schemeClr val="dk2"/>
                </a:solidFill>
              </a:rPr>
              <a:t>= 100.00%,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   77.78%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8:    </a:t>
            </a:r>
            <a:r>
              <a:rPr lang="es">
                <a:solidFill>
                  <a:schemeClr val="dk2"/>
                </a:solidFill>
              </a:rPr>
              <a:t>Clean accuracy</a:t>
            </a:r>
            <a:r>
              <a:rPr lang="es">
                <a:solidFill>
                  <a:schemeClr val="dk2"/>
                </a:solidFill>
              </a:rPr>
              <a:t> = 100.00%,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   75.00%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9:    </a:t>
            </a:r>
            <a:r>
              <a:rPr lang="es">
                <a:solidFill>
                  <a:schemeClr val="dk2"/>
                </a:solidFill>
              </a:rPr>
              <a:t>Clean accuracy</a:t>
            </a:r>
            <a:r>
              <a:rPr lang="es">
                <a:solidFill>
                  <a:schemeClr val="dk2"/>
                </a:solidFill>
              </a:rPr>
              <a:t> = 100.00%, </a:t>
            </a:r>
            <a:r>
              <a:rPr lang="es">
                <a:solidFill>
                  <a:schemeClr val="dk2"/>
                </a:solidFill>
              </a:rPr>
              <a:t>Robust accuracy </a:t>
            </a:r>
            <a:r>
              <a:rPr lang="es">
                <a:solidFill>
                  <a:schemeClr val="dk2"/>
                </a:solidFill>
              </a:rPr>
              <a:t>= 100.00%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10: </a:t>
            </a:r>
            <a:r>
              <a:rPr lang="es">
                <a:solidFill>
                  <a:schemeClr val="dk2"/>
                </a:solidFill>
              </a:rPr>
              <a:t>Clean accuracy</a:t>
            </a:r>
            <a:r>
              <a:rPr lang="es">
                <a:solidFill>
                  <a:schemeClr val="dk2"/>
                </a:solidFill>
              </a:rPr>
              <a:t> = 100.00%,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   87.50%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267240802 Parameters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3: </a:t>
            </a:r>
            <a:r>
              <a:rPr lang="es"/>
              <a:t>Bartoldson2024Adversarial_WRN-82-8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1:    Clean accuracy = 100.00%, Robust accuracy = 100.00%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2:    </a:t>
            </a:r>
            <a:r>
              <a:rPr lang="es">
                <a:solidFill>
                  <a:schemeClr val="dk2"/>
                </a:solidFill>
              </a:rPr>
              <a:t>Clean accuracy</a:t>
            </a:r>
            <a:r>
              <a:rPr lang="es">
                <a:solidFill>
                  <a:schemeClr val="dk2"/>
                </a:solidFill>
              </a:rPr>
              <a:t> =    66.67%,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   34.33%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3:    </a:t>
            </a:r>
            <a:r>
              <a:rPr lang="es">
                <a:solidFill>
                  <a:schemeClr val="dk2"/>
                </a:solidFill>
              </a:rPr>
              <a:t>Clean accuracy</a:t>
            </a:r>
            <a:r>
              <a:rPr lang="es">
                <a:solidFill>
                  <a:schemeClr val="dk2"/>
                </a:solidFill>
              </a:rPr>
              <a:t> = 100.00%,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100.00%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4:    </a:t>
            </a:r>
            <a:r>
              <a:rPr lang="es">
                <a:solidFill>
                  <a:schemeClr val="dk2"/>
                </a:solidFill>
              </a:rPr>
              <a:t>Clean accuracy </a:t>
            </a:r>
            <a:r>
              <a:rPr lang="es">
                <a:solidFill>
                  <a:schemeClr val="dk2"/>
                </a:solidFill>
              </a:rPr>
              <a:t>= 100.00%,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100.00%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5:    </a:t>
            </a:r>
            <a:r>
              <a:rPr lang="es">
                <a:solidFill>
                  <a:schemeClr val="dk2"/>
                </a:solidFill>
              </a:rPr>
              <a:t>Clean accuracy</a:t>
            </a:r>
            <a:r>
              <a:rPr lang="es">
                <a:solidFill>
                  <a:schemeClr val="dk2"/>
                </a:solidFill>
              </a:rPr>
              <a:t> = 100.00%,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   60.00%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6:    </a:t>
            </a:r>
            <a:r>
              <a:rPr lang="es">
                <a:solidFill>
                  <a:schemeClr val="dk2"/>
                </a:solidFill>
              </a:rPr>
              <a:t>Clean accuracy </a:t>
            </a:r>
            <a:r>
              <a:rPr lang="es">
                <a:solidFill>
                  <a:schemeClr val="dk2"/>
                </a:solidFill>
              </a:rPr>
              <a:t>=    85.71%,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   57.14%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7:    </a:t>
            </a:r>
            <a:r>
              <a:rPr lang="es">
                <a:solidFill>
                  <a:schemeClr val="dk2"/>
                </a:solidFill>
              </a:rPr>
              <a:t>Clean accuracy</a:t>
            </a:r>
            <a:r>
              <a:rPr lang="es">
                <a:solidFill>
                  <a:schemeClr val="dk2"/>
                </a:solidFill>
              </a:rPr>
              <a:t> = 100.00%,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   88.89%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8:    </a:t>
            </a:r>
            <a:r>
              <a:rPr lang="es">
                <a:solidFill>
                  <a:schemeClr val="dk2"/>
                </a:solidFill>
              </a:rPr>
              <a:t>Clean accuracy</a:t>
            </a:r>
            <a:r>
              <a:rPr lang="es">
                <a:solidFill>
                  <a:schemeClr val="dk2"/>
                </a:solidFill>
              </a:rPr>
              <a:t> = 100.00%,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   75.00%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9:    </a:t>
            </a:r>
            <a:r>
              <a:rPr lang="es">
                <a:solidFill>
                  <a:schemeClr val="dk2"/>
                </a:solidFill>
              </a:rPr>
              <a:t>Clean accuracy</a:t>
            </a:r>
            <a:r>
              <a:rPr lang="es">
                <a:solidFill>
                  <a:schemeClr val="dk2"/>
                </a:solidFill>
              </a:rPr>
              <a:t> = 100.00%,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100.00%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10: </a:t>
            </a:r>
            <a:r>
              <a:rPr lang="es">
                <a:solidFill>
                  <a:schemeClr val="dk2"/>
                </a:solidFill>
              </a:rPr>
              <a:t>Clean accuracy</a:t>
            </a:r>
            <a:r>
              <a:rPr lang="es">
                <a:solidFill>
                  <a:schemeClr val="dk2"/>
                </a:solidFill>
              </a:rPr>
              <a:t> = 100.00%,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   87.50%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79125466 Parameters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4:</a:t>
            </a:r>
            <a:r>
              <a:rPr lang="es" sz="2550">
                <a:highlight>
                  <a:srgbClr val="F7F7F7"/>
                </a:highlight>
              </a:rPr>
              <a:t>Bai 2024 Mixed NUTS</a:t>
            </a:r>
            <a:endParaRPr sz="2550"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729450" y="2078875"/>
            <a:ext cx="7688700" cy="33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1:    Clean accuracy = 100.00%, Robust accuracy  = 100.00%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2:    Clean accuracy =    66.67%,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   37.55%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3:    Clean accuracy = 100.00%,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100.00%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4:    Clean accuracy = 100.00%,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100.00%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5:    Clean accuracy = 100.00%,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 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=    60.00%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6:    Clean accuracy =    85.71%,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   57.14%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7:    Clean accuracy = 100.00%,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   88.89%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8:    Clean accuracy = 100.00%,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   75.00%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9:    Clean accuracy = 100.00%,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 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= 100.00%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10: Clean accuracy = 100.00%,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 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=    87.50%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499519993 Parameters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5:</a:t>
            </a:r>
            <a:r>
              <a:rPr lang="es" sz="2538">
                <a:highlight>
                  <a:srgbClr val="F7F7F7"/>
                </a:highlight>
              </a:rPr>
              <a:t>Wang2023Better_WRN-70-16</a:t>
            </a:r>
            <a:endParaRPr sz="2538"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highlight>
                <a:srgbClr val="F7F7F7"/>
              </a:highlight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1:    Clean accuracy = 100.00%, Robust accuracy =  100.00%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2:   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Clean accuracy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= 100.00%,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    38.33%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3:   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Clean accuracy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100.00%,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    50.00%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4:   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Clean accuracy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100.00%,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 100.00%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5:   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Clean accuracy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= 100.00%,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    60.00%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6:   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Clean accuracy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    85.71%,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   57.14%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7:   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Clean accuracy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= 100.00%,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    77.78%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8:   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Clean accuracy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100.00%,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    75.00%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9:   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Clean accuracy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100.00%,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 100.00%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10: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Clean accuracy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= 100.00%,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    87.50%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266796506 Parameters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According to the results, the size </a:t>
            </a:r>
            <a:r>
              <a:rPr lang="es">
                <a:solidFill>
                  <a:schemeClr val="dk2"/>
                </a:solidFill>
              </a:rPr>
              <a:t>doesn't</a:t>
            </a:r>
            <a:r>
              <a:rPr lang="es">
                <a:solidFill>
                  <a:schemeClr val="dk2"/>
                </a:solidFill>
              </a:rPr>
              <a:t> matter in the accuracy and </a:t>
            </a:r>
            <a:r>
              <a:rPr lang="es">
                <a:solidFill>
                  <a:schemeClr val="dk2"/>
                </a:solidFill>
              </a:rPr>
              <a:t>robustness of the model.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What we observe is there are classes more difficult to recognize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Classes 2 (cars) and 6 (dogs) don’t usually achieve 100% clean accuracy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Also for classes 2 and 6 the models have the worst robust accuracy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4:</a:t>
            </a:r>
            <a:r>
              <a:rPr lang="es" sz="2550">
                <a:highlight>
                  <a:srgbClr val="F7F7F7"/>
                </a:highlight>
              </a:rPr>
              <a:t>Bai 2024 Mixed NUTS</a:t>
            </a:r>
            <a:endParaRPr sz="2550"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729450" y="2078875"/>
            <a:ext cx="7688700" cy="33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1:    Clean accuracy = 100.00%, Robust accuracy  = 100.00%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2:    Clean accuracy =    66.67%,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   37.55%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3:    Clean accuracy = 100.00%,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100.00%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4:    Clean accuracy = 100.00%,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100.00%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5:    Clean accuracy = 100.00%,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 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=    60.00%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6:    Clean accuracy =    85.71%,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   57.14%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7:    Clean accuracy = 100.00%,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   88.89%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8:    Clean accuracy = 100.00%,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   75.00%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9:    Clean accuracy = 100.00%,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 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= 100.00%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10: Clean accuracy = 100.00%,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 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=    87.50%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499519993 Parameters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5:</a:t>
            </a:r>
            <a:r>
              <a:rPr lang="es" sz="2538">
                <a:highlight>
                  <a:srgbClr val="F7F7F7"/>
                </a:highlight>
              </a:rPr>
              <a:t>Wang2023Better_WRN-70-16</a:t>
            </a:r>
            <a:endParaRPr sz="2538"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highlight>
                <a:srgbClr val="F7F7F7"/>
              </a:highlight>
            </a:endParaRPr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1:    Clean accuracy = 100.00%, Robust accuracy =  100.00%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2:   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Clean accuracy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= 100.00%,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    38.33%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3:   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Clean accuracy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100.00%,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    50.00%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4:   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Clean accuracy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100.00%,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 100.00%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5:   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Clean accuracy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= 100.00%,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    60.00%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6:   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Clean accuracy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    85.71%,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   57.14%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7:   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Clean accuracy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= 100.00%,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    77.78%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8:   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Clean accuracy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100.00%,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    75.00%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9:   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Clean accuracy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100.00%,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 100.00%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Class 10: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Clean accuracy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= 100.00%,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Robust accuracy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 =     87.50%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266796506 Parameters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Motivation behind the project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Try to find a relationship between model size and accuracy and robustness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Not only in general, explore for each class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According to the results, the size </a:t>
            </a:r>
            <a:r>
              <a:rPr lang="es">
                <a:solidFill>
                  <a:schemeClr val="dk2"/>
                </a:solidFill>
              </a:rPr>
              <a:t>doesn't</a:t>
            </a:r>
            <a:r>
              <a:rPr lang="es">
                <a:solidFill>
                  <a:schemeClr val="dk2"/>
                </a:solidFill>
              </a:rPr>
              <a:t> matter in the accuracy and </a:t>
            </a:r>
            <a:r>
              <a:rPr lang="es">
                <a:solidFill>
                  <a:schemeClr val="dk2"/>
                </a:solidFill>
              </a:rPr>
              <a:t>robustness of the model.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What we observe is there are classes more difficult to recognize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Classes 2 (cars) and 6 (dogs) don’t usually achieve 100% clean accuracy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Also for classes 2 and 6 the models have the worst robust accuracy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Models selected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For doing thi</a:t>
            </a:r>
            <a:r>
              <a:rPr lang="es">
                <a:solidFill>
                  <a:schemeClr val="dk2"/>
                </a:solidFill>
              </a:rPr>
              <a:t>s project, we tested the top 5 models in </a:t>
            </a:r>
            <a:r>
              <a:rPr lang="es">
                <a:solidFill>
                  <a:schemeClr val="dk2"/>
                </a:solidFill>
              </a:rPr>
              <a:t>Robust Bench's</a:t>
            </a:r>
            <a:r>
              <a:rPr lang="es">
                <a:solidFill>
                  <a:schemeClr val="dk2"/>
                </a:solidFill>
              </a:rPr>
              <a:t> Leaderboard of models trained in the CIFAR-10 dataset and L-inf untargeted attacks with eps = 8/255</a:t>
            </a:r>
            <a:endParaRPr>
              <a:solidFill>
                <a:schemeClr val="dk2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Model 1: </a:t>
            </a:r>
            <a:r>
              <a:rPr lang="es">
                <a:solidFill>
                  <a:schemeClr val="dk2"/>
                </a:solidFill>
              </a:rPr>
              <a:t>Bartoldson2024Adversarial_WRN-94-16.        365915610 parameters</a:t>
            </a:r>
            <a:endParaRPr>
              <a:solidFill>
                <a:schemeClr val="dk2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Model 2: </a:t>
            </a:r>
            <a:r>
              <a:rPr lang="es">
                <a:solidFill>
                  <a:schemeClr val="dk2"/>
                </a:solidFill>
              </a:rPr>
              <a:t>Amini 2024 MeanSparse</a:t>
            </a:r>
            <a:r>
              <a:rPr lang="es">
                <a:solidFill>
                  <a:schemeClr val="dk2"/>
                </a:solidFill>
              </a:rPr>
              <a:t>.                                              267240802 parameters</a:t>
            </a:r>
            <a:endParaRPr>
              <a:solidFill>
                <a:schemeClr val="dk2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Model 3: </a:t>
            </a:r>
            <a:r>
              <a:rPr lang="es">
                <a:solidFill>
                  <a:schemeClr val="dk2"/>
                </a:solidFill>
              </a:rPr>
              <a:t>Bartoldson2024 Adversarial WRN</a:t>
            </a:r>
            <a:r>
              <a:rPr lang="es">
                <a:solidFill>
                  <a:schemeClr val="dk2"/>
                </a:solidFill>
              </a:rPr>
              <a:t>-82-8.            79125466 parameters</a:t>
            </a:r>
            <a:endParaRPr>
              <a:solidFill>
                <a:schemeClr val="dk2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Model 4: </a:t>
            </a:r>
            <a:r>
              <a:rPr lang="es">
                <a:solidFill>
                  <a:schemeClr val="dk2"/>
                </a:solidFill>
              </a:rPr>
              <a:t>Peng 2023 Robust</a:t>
            </a:r>
            <a:r>
              <a:rPr lang="es">
                <a:solidFill>
                  <a:schemeClr val="dk2"/>
                </a:solidFill>
              </a:rPr>
              <a:t>.                                                             499519993 parameters</a:t>
            </a:r>
            <a:endParaRPr>
              <a:solidFill>
                <a:schemeClr val="dk2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Model 5: Wang2023Better_WRN-70-16.                                 266796506 parameters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0F6FC"/>
              </a:solidFill>
              <a:highlight>
                <a:srgbClr val="151B2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00">
              <a:solidFill>
                <a:srgbClr val="F0F6FC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CIFAR-10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5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 classes, 60.000 images. 6.000 </a:t>
            </a:r>
            <a:r>
              <a:rPr lang="es">
                <a:solidFill>
                  <a:schemeClr val="dk2"/>
                </a:solidFill>
              </a:rPr>
              <a:t>images</a:t>
            </a:r>
            <a:r>
              <a:rPr lang="es">
                <a:solidFill>
                  <a:schemeClr val="dk2"/>
                </a:solidFill>
              </a:rPr>
              <a:t> per class. This classes are: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s">
                <a:solidFill>
                  <a:schemeClr val="dk2"/>
                </a:solidFill>
              </a:rPr>
              <a:t>airplane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s">
                <a:solidFill>
                  <a:schemeClr val="dk2"/>
                </a:solidFill>
              </a:rPr>
              <a:t>automobile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s">
                <a:solidFill>
                  <a:schemeClr val="dk2"/>
                </a:solidFill>
              </a:rPr>
              <a:t>bird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s">
                <a:solidFill>
                  <a:schemeClr val="dk2"/>
                </a:solidFill>
              </a:rPr>
              <a:t>cat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s">
                <a:solidFill>
                  <a:schemeClr val="dk2"/>
                </a:solidFill>
              </a:rPr>
              <a:t>deer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s">
                <a:solidFill>
                  <a:schemeClr val="dk2"/>
                </a:solidFill>
              </a:rPr>
              <a:t>dog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s">
                <a:solidFill>
                  <a:schemeClr val="dk2"/>
                </a:solidFill>
              </a:rPr>
              <a:t>frog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s">
                <a:solidFill>
                  <a:schemeClr val="dk2"/>
                </a:solidFill>
              </a:rPr>
              <a:t>horse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s">
                <a:solidFill>
                  <a:schemeClr val="dk2"/>
                </a:solidFill>
              </a:rPr>
              <a:t>ship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s">
                <a:solidFill>
                  <a:schemeClr val="dk2"/>
                </a:solidFill>
              </a:rPr>
              <a:t>truck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1: </a:t>
            </a:r>
            <a:r>
              <a:rPr lang="es"/>
              <a:t>Bartoldson2024Adversarial_WRN-94-16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51B23"/>
              </a:buClr>
              <a:buSzPts val="1300"/>
              <a:buChar char="●"/>
            </a:pPr>
            <a:r>
              <a:rPr lang="es">
                <a:solidFill>
                  <a:srgbClr val="151B23"/>
                </a:solidFill>
              </a:rPr>
              <a:t>Class 1:    Clean accuracy = 100.00%, </a:t>
            </a:r>
            <a:r>
              <a:rPr lang="es">
                <a:solidFill>
                  <a:srgbClr val="151B23"/>
                </a:solidFill>
              </a:rPr>
              <a:t>Robust accuracy</a:t>
            </a:r>
            <a:r>
              <a:rPr lang="es">
                <a:solidFill>
                  <a:srgbClr val="151B23"/>
                </a:solidFill>
              </a:rPr>
              <a:t> = 100.00%</a:t>
            </a:r>
            <a:endParaRPr>
              <a:solidFill>
                <a:srgbClr val="151B2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51B23"/>
              </a:buClr>
              <a:buSzPts val="1300"/>
              <a:buChar char="●"/>
            </a:pPr>
            <a:r>
              <a:rPr lang="es">
                <a:solidFill>
                  <a:srgbClr val="151B23"/>
                </a:solidFill>
              </a:rPr>
              <a:t>Class 2:    </a:t>
            </a:r>
            <a:r>
              <a:rPr lang="es">
                <a:solidFill>
                  <a:srgbClr val="151B23"/>
                </a:solidFill>
              </a:rPr>
              <a:t>Clean accuracy</a:t>
            </a:r>
            <a:r>
              <a:rPr lang="es">
                <a:solidFill>
                  <a:srgbClr val="151B23"/>
                </a:solidFill>
              </a:rPr>
              <a:t> =    66.67%, </a:t>
            </a:r>
            <a:r>
              <a:rPr lang="es">
                <a:solidFill>
                  <a:srgbClr val="151B23"/>
                </a:solidFill>
              </a:rPr>
              <a:t>Robust accuracy</a:t>
            </a:r>
            <a:r>
              <a:rPr lang="es">
                <a:solidFill>
                  <a:srgbClr val="151B23"/>
                </a:solidFill>
              </a:rPr>
              <a:t> =    33.33%</a:t>
            </a:r>
            <a:endParaRPr>
              <a:solidFill>
                <a:srgbClr val="151B2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51B23"/>
              </a:buClr>
              <a:buSzPts val="1300"/>
              <a:buChar char="●"/>
            </a:pPr>
            <a:r>
              <a:rPr lang="es">
                <a:solidFill>
                  <a:srgbClr val="151B23"/>
                </a:solidFill>
              </a:rPr>
              <a:t>Class 3:    </a:t>
            </a:r>
            <a:r>
              <a:rPr lang="es">
                <a:solidFill>
                  <a:srgbClr val="151B23"/>
                </a:solidFill>
              </a:rPr>
              <a:t>Clean accuracy</a:t>
            </a:r>
            <a:r>
              <a:rPr lang="es">
                <a:solidFill>
                  <a:srgbClr val="151B23"/>
                </a:solidFill>
              </a:rPr>
              <a:t> = 100.00%, </a:t>
            </a:r>
            <a:r>
              <a:rPr lang="es">
                <a:solidFill>
                  <a:srgbClr val="151B23"/>
                </a:solidFill>
              </a:rPr>
              <a:t>Robust accuracy</a:t>
            </a:r>
            <a:r>
              <a:rPr lang="es">
                <a:solidFill>
                  <a:srgbClr val="151B23"/>
                </a:solidFill>
              </a:rPr>
              <a:t> = 100.00%</a:t>
            </a:r>
            <a:endParaRPr>
              <a:solidFill>
                <a:srgbClr val="151B2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51B23"/>
              </a:buClr>
              <a:buSzPts val="1300"/>
              <a:buChar char="●"/>
            </a:pPr>
            <a:r>
              <a:rPr lang="es">
                <a:solidFill>
                  <a:srgbClr val="151B23"/>
                </a:solidFill>
              </a:rPr>
              <a:t>Class 4:    </a:t>
            </a:r>
            <a:r>
              <a:rPr lang="es">
                <a:solidFill>
                  <a:srgbClr val="151B23"/>
                </a:solidFill>
              </a:rPr>
              <a:t>Clean accuracy</a:t>
            </a:r>
            <a:r>
              <a:rPr lang="es">
                <a:solidFill>
                  <a:srgbClr val="151B23"/>
                </a:solidFill>
              </a:rPr>
              <a:t> = 100.00%, </a:t>
            </a:r>
            <a:r>
              <a:rPr lang="es">
                <a:solidFill>
                  <a:srgbClr val="151B23"/>
                </a:solidFill>
              </a:rPr>
              <a:t>Robust accuracy</a:t>
            </a:r>
            <a:r>
              <a:rPr lang="es">
                <a:solidFill>
                  <a:srgbClr val="151B23"/>
                </a:solidFill>
              </a:rPr>
              <a:t> = 100.00%</a:t>
            </a:r>
            <a:endParaRPr>
              <a:solidFill>
                <a:srgbClr val="151B2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51B23"/>
              </a:buClr>
              <a:buSzPts val="1300"/>
              <a:buChar char="●"/>
            </a:pPr>
            <a:r>
              <a:rPr lang="es">
                <a:solidFill>
                  <a:srgbClr val="151B23"/>
                </a:solidFill>
              </a:rPr>
              <a:t>Class 5:    </a:t>
            </a:r>
            <a:r>
              <a:rPr lang="es">
                <a:solidFill>
                  <a:srgbClr val="151B23"/>
                </a:solidFill>
              </a:rPr>
              <a:t>Clean accuracy </a:t>
            </a:r>
            <a:r>
              <a:rPr lang="es">
                <a:solidFill>
                  <a:srgbClr val="151B23"/>
                </a:solidFill>
              </a:rPr>
              <a:t>= 100.00%, </a:t>
            </a:r>
            <a:r>
              <a:rPr lang="es">
                <a:solidFill>
                  <a:srgbClr val="151B23"/>
                </a:solidFill>
              </a:rPr>
              <a:t>Robust accuracy</a:t>
            </a:r>
            <a:r>
              <a:rPr lang="es">
                <a:solidFill>
                  <a:srgbClr val="151B23"/>
                </a:solidFill>
              </a:rPr>
              <a:t> =    60.00%</a:t>
            </a:r>
            <a:endParaRPr>
              <a:solidFill>
                <a:srgbClr val="151B2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51B23"/>
              </a:buClr>
              <a:buSzPts val="1300"/>
              <a:buChar char="●"/>
            </a:pPr>
            <a:r>
              <a:rPr lang="es">
                <a:solidFill>
                  <a:srgbClr val="151B23"/>
                </a:solidFill>
              </a:rPr>
              <a:t>Class 6:    </a:t>
            </a:r>
            <a:r>
              <a:rPr lang="es">
                <a:solidFill>
                  <a:srgbClr val="151B23"/>
                </a:solidFill>
              </a:rPr>
              <a:t>Clean accuracy</a:t>
            </a:r>
            <a:r>
              <a:rPr lang="es">
                <a:solidFill>
                  <a:srgbClr val="151B23"/>
                </a:solidFill>
              </a:rPr>
              <a:t> =    85.71%, </a:t>
            </a:r>
            <a:r>
              <a:rPr lang="es">
                <a:solidFill>
                  <a:srgbClr val="151B23"/>
                </a:solidFill>
              </a:rPr>
              <a:t>Robust accuracy</a:t>
            </a:r>
            <a:r>
              <a:rPr lang="es">
                <a:solidFill>
                  <a:srgbClr val="151B23"/>
                </a:solidFill>
              </a:rPr>
              <a:t> =    57.14%</a:t>
            </a:r>
            <a:endParaRPr>
              <a:solidFill>
                <a:srgbClr val="151B2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51B23"/>
              </a:buClr>
              <a:buSzPts val="1300"/>
              <a:buChar char="●"/>
            </a:pPr>
            <a:r>
              <a:rPr lang="es">
                <a:solidFill>
                  <a:srgbClr val="151B23"/>
                </a:solidFill>
              </a:rPr>
              <a:t>Class 7:    </a:t>
            </a:r>
            <a:r>
              <a:rPr lang="es">
                <a:solidFill>
                  <a:srgbClr val="151B23"/>
                </a:solidFill>
              </a:rPr>
              <a:t>Clean accuracy</a:t>
            </a:r>
            <a:r>
              <a:rPr lang="es">
                <a:solidFill>
                  <a:srgbClr val="151B23"/>
                </a:solidFill>
              </a:rPr>
              <a:t> = 100.00%, </a:t>
            </a:r>
            <a:r>
              <a:rPr lang="es">
                <a:solidFill>
                  <a:srgbClr val="151B23"/>
                </a:solidFill>
              </a:rPr>
              <a:t>Robust accuracy</a:t>
            </a:r>
            <a:r>
              <a:rPr lang="es">
                <a:solidFill>
                  <a:srgbClr val="151B23"/>
                </a:solidFill>
              </a:rPr>
              <a:t> =    77.78%</a:t>
            </a:r>
            <a:endParaRPr>
              <a:solidFill>
                <a:srgbClr val="151B2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51B23"/>
              </a:buClr>
              <a:buSzPts val="1300"/>
              <a:buChar char="●"/>
            </a:pPr>
            <a:r>
              <a:rPr lang="es">
                <a:solidFill>
                  <a:srgbClr val="151B23"/>
                </a:solidFill>
              </a:rPr>
              <a:t>Class 8:    </a:t>
            </a:r>
            <a:r>
              <a:rPr lang="es">
                <a:solidFill>
                  <a:srgbClr val="151B23"/>
                </a:solidFill>
              </a:rPr>
              <a:t>Clean accuracy</a:t>
            </a:r>
            <a:r>
              <a:rPr lang="es">
                <a:solidFill>
                  <a:srgbClr val="151B23"/>
                </a:solidFill>
              </a:rPr>
              <a:t> = 100.00%, </a:t>
            </a:r>
            <a:r>
              <a:rPr lang="es">
                <a:solidFill>
                  <a:srgbClr val="151B23"/>
                </a:solidFill>
              </a:rPr>
              <a:t>Robust accuracy</a:t>
            </a:r>
            <a:r>
              <a:rPr lang="es">
                <a:solidFill>
                  <a:srgbClr val="151B23"/>
                </a:solidFill>
              </a:rPr>
              <a:t> = 100.00%</a:t>
            </a:r>
            <a:endParaRPr>
              <a:solidFill>
                <a:srgbClr val="151B2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51B23"/>
              </a:buClr>
              <a:buSzPts val="1300"/>
              <a:buChar char="●"/>
            </a:pPr>
            <a:r>
              <a:rPr lang="es">
                <a:solidFill>
                  <a:srgbClr val="151B23"/>
                </a:solidFill>
              </a:rPr>
              <a:t>Class 9:    </a:t>
            </a:r>
            <a:r>
              <a:rPr lang="es">
                <a:solidFill>
                  <a:srgbClr val="151B23"/>
                </a:solidFill>
              </a:rPr>
              <a:t>Clean accuracy</a:t>
            </a:r>
            <a:r>
              <a:rPr lang="es">
                <a:solidFill>
                  <a:srgbClr val="151B23"/>
                </a:solidFill>
              </a:rPr>
              <a:t> = 100.00%, </a:t>
            </a:r>
            <a:r>
              <a:rPr lang="es">
                <a:solidFill>
                  <a:srgbClr val="151B23"/>
                </a:solidFill>
              </a:rPr>
              <a:t>Robust accuracy</a:t>
            </a:r>
            <a:r>
              <a:rPr lang="es">
                <a:solidFill>
                  <a:srgbClr val="151B23"/>
                </a:solidFill>
              </a:rPr>
              <a:t> = 100.00%</a:t>
            </a:r>
            <a:endParaRPr>
              <a:solidFill>
                <a:srgbClr val="151B2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51B23"/>
              </a:buClr>
              <a:buSzPts val="1300"/>
              <a:buChar char="●"/>
            </a:pPr>
            <a:r>
              <a:rPr lang="es">
                <a:solidFill>
                  <a:srgbClr val="151B23"/>
                </a:solidFill>
              </a:rPr>
              <a:t>Class 10: </a:t>
            </a:r>
            <a:r>
              <a:rPr lang="es">
                <a:solidFill>
                  <a:srgbClr val="151B23"/>
                </a:solidFill>
              </a:rPr>
              <a:t>Clean accuracy</a:t>
            </a:r>
            <a:r>
              <a:rPr lang="es">
                <a:solidFill>
                  <a:srgbClr val="151B23"/>
                </a:solidFill>
              </a:rPr>
              <a:t> = 100.00%, </a:t>
            </a:r>
            <a:r>
              <a:rPr lang="es">
                <a:solidFill>
                  <a:srgbClr val="151B23"/>
                </a:solidFill>
              </a:rPr>
              <a:t>Robust accuracy</a:t>
            </a:r>
            <a:r>
              <a:rPr lang="es">
                <a:solidFill>
                  <a:srgbClr val="151B23"/>
                </a:solidFill>
              </a:rPr>
              <a:t> =    87.50%</a:t>
            </a:r>
            <a:endParaRPr>
              <a:solidFill>
                <a:srgbClr val="151B2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51B23"/>
              </a:buClr>
              <a:buSzPts val="1300"/>
              <a:buChar char="●"/>
            </a:pPr>
            <a:r>
              <a:rPr lang="es">
                <a:solidFill>
                  <a:srgbClr val="151B23"/>
                </a:solidFill>
              </a:rPr>
              <a:t>365915610 Parameters</a:t>
            </a:r>
            <a:endParaRPr>
              <a:solidFill>
                <a:srgbClr val="151B2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15975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2: </a:t>
            </a:r>
            <a:r>
              <a:rPr lang="es"/>
              <a:t>Model 2: Amini2024MeanSparse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1:    Clean accuracy = 100.00%, Robust accuracy = 100.00%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2:    </a:t>
            </a:r>
            <a:r>
              <a:rPr lang="es">
                <a:solidFill>
                  <a:schemeClr val="dk2"/>
                </a:solidFill>
              </a:rPr>
              <a:t>Clean accuracy</a:t>
            </a:r>
            <a:r>
              <a:rPr lang="es">
                <a:solidFill>
                  <a:schemeClr val="dk2"/>
                </a:solidFill>
              </a:rPr>
              <a:t> =    66.67%,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   35.44%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3:    </a:t>
            </a:r>
            <a:r>
              <a:rPr lang="es">
                <a:solidFill>
                  <a:schemeClr val="dk2"/>
                </a:solidFill>
              </a:rPr>
              <a:t>Clean accuracy</a:t>
            </a:r>
            <a:r>
              <a:rPr lang="es">
                <a:solidFill>
                  <a:schemeClr val="dk2"/>
                </a:solidFill>
              </a:rPr>
              <a:t> = 100.00%,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100.00%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4:    </a:t>
            </a:r>
            <a:r>
              <a:rPr lang="es">
                <a:solidFill>
                  <a:schemeClr val="dk2"/>
                </a:solidFill>
              </a:rPr>
              <a:t>Clean accuracy</a:t>
            </a:r>
            <a:r>
              <a:rPr lang="es">
                <a:solidFill>
                  <a:schemeClr val="dk2"/>
                </a:solidFill>
              </a:rPr>
              <a:t> = 100.00%,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100.00%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5:    </a:t>
            </a:r>
            <a:r>
              <a:rPr lang="es">
                <a:solidFill>
                  <a:schemeClr val="dk2"/>
                </a:solidFill>
              </a:rPr>
              <a:t>Clean accuracy</a:t>
            </a:r>
            <a:r>
              <a:rPr lang="es">
                <a:solidFill>
                  <a:schemeClr val="dk2"/>
                </a:solidFill>
              </a:rPr>
              <a:t> = 100.00%,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   60.00%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6:    </a:t>
            </a:r>
            <a:r>
              <a:rPr lang="es">
                <a:solidFill>
                  <a:schemeClr val="dk2"/>
                </a:solidFill>
              </a:rPr>
              <a:t>Clean accuracy</a:t>
            </a:r>
            <a:r>
              <a:rPr lang="es">
                <a:solidFill>
                  <a:schemeClr val="dk2"/>
                </a:solidFill>
              </a:rPr>
              <a:t> =    85.71%,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   57.14%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7:    </a:t>
            </a:r>
            <a:r>
              <a:rPr lang="es">
                <a:solidFill>
                  <a:schemeClr val="dk2"/>
                </a:solidFill>
              </a:rPr>
              <a:t>Clean accuracy </a:t>
            </a:r>
            <a:r>
              <a:rPr lang="es">
                <a:solidFill>
                  <a:schemeClr val="dk2"/>
                </a:solidFill>
              </a:rPr>
              <a:t>= 100.00%,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   77.78%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8:    </a:t>
            </a:r>
            <a:r>
              <a:rPr lang="es">
                <a:solidFill>
                  <a:schemeClr val="dk2"/>
                </a:solidFill>
              </a:rPr>
              <a:t>Clean accuracy</a:t>
            </a:r>
            <a:r>
              <a:rPr lang="es">
                <a:solidFill>
                  <a:schemeClr val="dk2"/>
                </a:solidFill>
              </a:rPr>
              <a:t> = 100.00%,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   75.00%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9:    </a:t>
            </a:r>
            <a:r>
              <a:rPr lang="es">
                <a:solidFill>
                  <a:schemeClr val="dk2"/>
                </a:solidFill>
              </a:rPr>
              <a:t>Clean accuracy</a:t>
            </a:r>
            <a:r>
              <a:rPr lang="es">
                <a:solidFill>
                  <a:schemeClr val="dk2"/>
                </a:solidFill>
              </a:rPr>
              <a:t> = 100.00%, </a:t>
            </a:r>
            <a:r>
              <a:rPr lang="es">
                <a:solidFill>
                  <a:schemeClr val="dk2"/>
                </a:solidFill>
              </a:rPr>
              <a:t>Robust accuracy </a:t>
            </a:r>
            <a:r>
              <a:rPr lang="es">
                <a:solidFill>
                  <a:schemeClr val="dk2"/>
                </a:solidFill>
              </a:rPr>
              <a:t>= 100.00%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10: </a:t>
            </a:r>
            <a:r>
              <a:rPr lang="es">
                <a:solidFill>
                  <a:schemeClr val="dk2"/>
                </a:solidFill>
              </a:rPr>
              <a:t>Clean accuracy</a:t>
            </a:r>
            <a:r>
              <a:rPr lang="es">
                <a:solidFill>
                  <a:schemeClr val="dk2"/>
                </a:solidFill>
              </a:rPr>
              <a:t> = 100.00%,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   87.50%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267240802 Parameters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3: </a:t>
            </a:r>
            <a:r>
              <a:rPr lang="es"/>
              <a:t>Bartoldson2024Adversarial_WRN-82-8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1:    Clean accuracy = 100.00%, Robust accuracy = 100.00%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2:    </a:t>
            </a:r>
            <a:r>
              <a:rPr lang="es">
                <a:solidFill>
                  <a:schemeClr val="dk2"/>
                </a:solidFill>
              </a:rPr>
              <a:t>Clean accuracy</a:t>
            </a:r>
            <a:r>
              <a:rPr lang="es">
                <a:solidFill>
                  <a:schemeClr val="dk2"/>
                </a:solidFill>
              </a:rPr>
              <a:t> =    66.67%,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   34.33%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3:    </a:t>
            </a:r>
            <a:r>
              <a:rPr lang="es">
                <a:solidFill>
                  <a:schemeClr val="dk2"/>
                </a:solidFill>
              </a:rPr>
              <a:t>Clean accuracy</a:t>
            </a:r>
            <a:r>
              <a:rPr lang="es">
                <a:solidFill>
                  <a:schemeClr val="dk2"/>
                </a:solidFill>
              </a:rPr>
              <a:t> = 100.00%,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100.00%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4:    </a:t>
            </a:r>
            <a:r>
              <a:rPr lang="es">
                <a:solidFill>
                  <a:schemeClr val="dk2"/>
                </a:solidFill>
              </a:rPr>
              <a:t>Clean accuracy </a:t>
            </a:r>
            <a:r>
              <a:rPr lang="es">
                <a:solidFill>
                  <a:schemeClr val="dk2"/>
                </a:solidFill>
              </a:rPr>
              <a:t>= 100.00%,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100.00%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5:    </a:t>
            </a:r>
            <a:r>
              <a:rPr lang="es">
                <a:solidFill>
                  <a:schemeClr val="dk2"/>
                </a:solidFill>
              </a:rPr>
              <a:t>Clean accuracy</a:t>
            </a:r>
            <a:r>
              <a:rPr lang="es">
                <a:solidFill>
                  <a:schemeClr val="dk2"/>
                </a:solidFill>
              </a:rPr>
              <a:t> = 100.00%,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   60.00%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6:    </a:t>
            </a:r>
            <a:r>
              <a:rPr lang="es">
                <a:solidFill>
                  <a:schemeClr val="dk2"/>
                </a:solidFill>
              </a:rPr>
              <a:t>Clean accuracy </a:t>
            </a:r>
            <a:r>
              <a:rPr lang="es">
                <a:solidFill>
                  <a:schemeClr val="dk2"/>
                </a:solidFill>
              </a:rPr>
              <a:t>=    85.71%,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   57.14%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7:    </a:t>
            </a:r>
            <a:r>
              <a:rPr lang="es">
                <a:solidFill>
                  <a:schemeClr val="dk2"/>
                </a:solidFill>
              </a:rPr>
              <a:t>Clean accuracy</a:t>
            </a:r>
            <a:r>
              <a:rPr lang="es">
                <a:solidFill>
                  <a:schemeClr val="dk2"/>
                </a:solidFill>
              </a:rPr>
              <a:t> = 100.00%,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   88.89%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8:    </a:t>
            </a:r>
            <a:r>
              <a:rPr lang="es">
                <a:solidFill>
                  <a:schemeClr val="dk2"/>
                </a:solidFill>
              </a:rPr>
              <a:t>Clean accuracy</a:t>
            </a:r>
            <a:r>
              <a:rPr lang="es">
                <a:solidFill>
                  <a:schemeClr val="dk2"/>
                </a:solidFill>
              </a:rPr>
              <a:t> = 100.00%,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   75.00%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9:    </a:t>
            </a:r>
            <a:r>
              <a:rPr lang="es">
                <a:solidFill>
                  <a:schemeClr val="dk2"/>
                </a:solidFill>
              </a:rPr>
              <a:t>Clean accuracy</a:t>
            </a:r>
            <a:r>
              <a:rPr lang="es">
                <a:solidFill>
                  <a:schemeClr val="dk2"/>
                </a:solidFill>
              </a:rPr>
              <a:t> = 100.00%,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100.00%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Class 10: </a:t>
            </a:r>
            <a:r>
              <a:rPr lang="es">
                <a:solidFill>
                  <a:schemeClr val="dk2"/>
                </a:solidFill>
              </a:rPr>
              <a:t>Clean accuracy</a:t>
            </a:r>
            <a:r>
              <a:rPr lang="es">
                <a:solidFill>
                  <a:schemeClr val="dk2"/>
                </a:solidFill>
              </a:rPr>
              <a:t> = 100.00%, </a:t>
            </a:r>
            <a:r>
              <a:rPr lang="es">
                <a:solidFill>
                  <a:schemeClr val="dk2"/>
                </a:solidFill>
              </a:rPr>
              <a:t>Robust accuracy</a:t>
            </a:r>
            <a:r>
              <a:rPr lang="es">
                <a:solidFill>
                  <a:schemeClr val="dk2"/>
                </a:solidFill>
              </a:rPr>
              <a:t> =    87.50%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79125466 Parameters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MLSEC: PROJECT 1</a:t>
            </a:r>
            <a:endParaRPr/>
          </a:p>
        </p:txBody>
      </p:sp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729625" y="3172900"/>
            <a:ext cx="7688100" cy="17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Evaluation of accuracy and robustness across the classes using RobustBench models.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Made by:  Nicolás Sandoval Fernández and José Aurelio Llanos Alba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Motivation behind the project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Try to find a relationship between model size and accuracy and robustness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Not only in general, explore for each class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