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78" r:id="rId4"/>
    <p:sldId id="279" r:id="rId5"/>
    <p:sldId id="274" r:id="rId6"/>
    <p:sldId id="275" r:id="rId7"/>
    <p:sldId id="276" r:id="rId8"/>
    <p:sldId id="277" r:id="rId9"/>
    <p:sldId id="282" r:id="rId10"/>
    <p:sldId id="284" r:id="rId11"/>
    <p:sldId id="280" r:id="rId12"/>
    <p:sldId id="281" r:id="rId13"/>
    <p:sldId id="283" r:id="rId1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3"/>
    <p:restoredTop sz="94444" autoAdjust="0"/>
  </p:normalViewPr>
  <p:slideViewPr>
    <p:cSldViewPr>
      <p:cViewPr varScale="1">
        <p:scale>
          <a:sx n="99" d="100"/>
          <a:sy n="99" d="100"/>
        </p:scale>
        <p:origin x="124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28BD8-4780-F541-AA7A-C78DBBD1014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A1EB4-D28D-AC40-8F16-FF93C3B0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0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hws.edu/eck/cs220/f12/lab1/index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Portions borrowed from </a:t>
            </a:r>
            <a:r>
              <a:rPr lang="en-US" dirty="0">
                <a:hlinkClick r:id="rId3"/>
              </a:rPr>
              <a:t>http://math.hws.edu/eck/cs220/f12/lab1/index.html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A1EB4-D28D-AC40-8F16-FF93C3B04F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binary-number-system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wo's_complemen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Bitwise operations</a:t>
            </a:r>
            <a:endParaRPr dirty="0"/>
          </a:p>
        </p:txBody>
      </p:sp>
      <p:sp>
        <p:nvSpPr>
          <p:cNvPr id="73" name="CustomShape 2"/>
          <p:cNvSpPr/>
          <p:nvPr/>
        </p:nvSpPr>
        <p:spPr>
          <a:xfrm>
            <a:off x="762000" y="3886200"/>
            <a:ext cx="762000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8B8B8B"/>
                </a:solidFill>
                <a:latin typeface="Arial"/>
              </a:rPr>
              <a:t>Operators that work on the level of individual bits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The bit shift operators [cont'd]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304800" y="1600200"/>
            <a:ext cx="845820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F3664F-CB0C-48D6-A522-6EF9FE891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15856"/>
              </p:ext>
            </p:extLst>
          </p:nvPr>
        </p:nvGraphicFramePr>
        <p:xfrm>
          <a:off x="457200" y="2900437"/>
          <a:ext cx="8229600" cy="32613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62730422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2358965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x = x | (1 &lt;&lt; N);</a:t>
                      </a:r>
                    </a:p>
                  </a:txBody>
                  <a:tcPr marT="91440" marB="914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j-lt"/>
                        </a:rPr>
                        <a:t>Sets bit N of x to 1.</a:t>
                      </a:r>
                    </a:p>
                  </a:txBody>
                  <a:tcPr marT="91440" marB="914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x = x &amp; ~(1 &lt;&lt; N);</a:t>
                      </a:r>
                    </a:p>
                  </a:txBody>
                  <a:tcPr marT="91440" marB="914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j-lt"/>
                        </a:rPr>
                        <a:t>Sets bit N of x to 0.</a:t>
                      </a:r>
                    </a:p>
                  </a:txBody>
                  <a:tcPr marT="91440" marB="914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983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x = x ^ (1 &lt;&lt; N);</a:t>
                      </a:r>
                    </a:p>
                  </a:txBody>
                  <a:tcPr marT="91440" marB="914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j-lt"/>
                        </a:rPr>
                        <a:t>Flips (toggles) the N</a:t>
                      </a:r>
                      <a:r>
                        <a:rPr lang="en-US" baseline="30000" dirty="0">
                          <a:effectLst/>
                          <a:latin typeface="+mj-lt"/>
                        </a:rPr>
                        <a:t>th </a:t>
                      </a:r>
                      <a:r>
                        <a:rPr lang="en-US" dirty="0">
                          <a:effectLst/>
                          <a:latin typeface="+mj-lt"/>
                        </a:rPr>
                        <a:t>bit of x.</a:t>
                      </a:r>
                    </a:p>
                  </a:txBody>
                  <a:tcPr marT="91440" marB="914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24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y = (x &gt;&gt;&gt; N) &amp; 1;</a:t>
                      </a:r>
                    </a:p>
                  </a:txBody>
                  <a:tcPr marT="91440" marB="914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j-lt"/>
                        </a:rPr>
                        <a:t>y is the N</a:t>
                      </a:r>
                      <a:r>
                        <a:rPr lang="en-US" baseline="30000" dirty="0">
                          <a:effectLst/>
                          <a:latin typeface="+mj-lt"/>
                        </a:rPr>
                        <a:t>th </a:t>
                      </a:r>
                      <a:r>
                        <a:rPr lang="en-US" dirty="0">
                          <a:effectLst/>
                          <a:latin typeface="+mj-lt"/>
                        </a:rPr>
                        <a:t>bit of x (0 or 1).</a:t>
                      </a:r>
                    </a:p>
                  </a:txBody>
                  <a:tcPr marT="91440" marB="914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19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if ( (x &amp; (1 &lt;&lt; N)) != 0 )</a:t>
                      </a:r>
                    </a:p>
                  </a:txBody>
                  <a:tcPr marT="91440" marB="914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j-lt"/>
                        </a:rPr>
                        <a:t>Tests if the N</a:t>
                      </a:r>
                      <a:r>
                        <a:rPr lang="en-US" baseline="30000" dirty="0">
                          <a:effectLst/>
                          <a:latin typeface="+mj-lt"/>
                        </a:rPr>
                        <a:t>th </a:t>
                      </a:r>
                      <a:r>
                        <a:rPr lang="en-US" dirty="0">
                          <a:effectLst/>
                          <a:latin typeface="+mj-lt"/>
                        </a:rPr>
                        <a:t>bit of x is 1.</a:t>
                      </a:r>
                      <a:br>
                        <a:rPr lang="en-US" dirty="0">
                          <a:effectLst/>
                          <a:latin typeface="+mj-lt"/>
                        </a:rPr>
                      </a:br>
                      <a:r>
                        <a:rPr lang="en-US" sz="1600" i="1" dirty="0">
                          <a:effectLst/>
                          <a:latin typeface="+mj-lt"/>
                        </a:rPr>
                        <a:t>(Parentheses around 1 &lt;&lt; N are required.)</a:t>
                      </a:r>
                    </a:p>
                  </a:txBody>
                  <a:tcPr marT="91440" marB="914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468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if ( ((x &gt;&gt;&gt; N) &amp; 1 ) != 0 )</a:t>
                      </a:r>
                    </a:p>
                  </a:txBody>
                  <a:tcPr marT="91440" marB="914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j-lt"/>
                        </a:rPr>
                        <a:t>An alternative way to test</a:t>
                      </a:r>
                      <a:br>
                        <a:rPr lang="en-US" dirty="0">
                          <a:effectLst/>
                          <a:latin typeface="+mj-lt"/>
                        </a:rPr>
                      </a:br>
                      <a:r>
                        <a:rPr lang="en-US" dirty="0">
                          <a:effectLst/>
                          <a:latin typeface="+mj-lt"/>
                        </a:rPr>
                        <a:t>if the N</a:t>
                      </a:r>
                      <a:r>
                        <a:rPr lang="en-US" baseline="30000" dirty="0">
                          <a:effectLst/>
                          <a:latin typeface="+mj-lt"/>
                        </a:rPr>
                        <a:t>th </a:t>
                      </a:r>
                      <a:r>
                        <a:rPr lang="en-US" dirty="0">
                          <a:effectLst/>
                          <a:latin typeface="+mj-lt"/>
                        </a:rPr>
                        <a:t>bit of x is 1.</a:t>
                      </a:r>
                    </a:p>
                  </a:txBody>
                  <a:tcPr marT="91440" marB="914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9133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47D83CF-F060-4BD4-A637-B3E44F7C23FA}"/>
              </a:ext>
            </a:extLst>
          </p:cNvPr>
          <p:cNvSpPr txBox="1"/>
          <p:nvPr/>
        </p:nvSpPr>
        <p:spPr>
          <a:xfrm>
            <a:off x="457200" y="1600200"/>
            <a:ext cx="8228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 table below shows some useful bitwise operations, combining bitwise logical operators and bit shift operators to access / test individual bits (or groups of bits) of an integer.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117105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Hexadecimal numbers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304800" y="1600200"/>
            <a:ext cx="845820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D67E5-031B-4997-A457-BFFF2BC6F875}"/>
              </a:ext>
            </a:extLst>
          </p:cNvPr>
          <p:cNvSpPr txBox="1"/>
          <p:nvPr/>
        </p:nvSpPr>
        <p:spPr>
          <a:xfrm>
            <a:off x="245097" y="1533465"/>
            <a:ext cx="53703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Working with groups of bits becomes easier if you use </a:t>
            </a:r>
            <a:r>
              <a:rPr lang="en-US" sz="2000" b="1" i="1" dirty="0"/>
              <a:t>hexadecimal</a:t>
            </a:r>
            <a:r>
              <a:rPr lang="en-US" sz="2000" dirty="0"/>
              <a:t> numbers.  Hex is a base-16 number system, meaning it uses 16 symbols to represent quantities.</a:t>
            </a:r>
          </a:p>
          <a:p>
            <a:endParaRPr lang="en-US" sz="2000" dirty="0"/>
          </a:p>
          <a:p>
            <a:r>
              <a:rPr lang="en-US" sz="2000" dirty="0"/>
              <a:t>0-9, A-F are used to represent quantities (letters after numbers because we only have 10 symbols to represent numbers).  </a:t>
            </a:r>
          </a:p>
          <a:p>
            <a:endParaRPr lang="en-US" sz="2000" dirty="0"/>
          </a:p>
          <a:p>
            <a:r>
              <a:rPr lang="en-US" sz="2000" dirty="0"/>
              <a:t>Each symbol represents a group of 4 bits, as shown in the table to the right.</a:t>
            </a:r>
          </a:p>
          <a:p>
            <a:endParaRPr lang="en-US" sz="2000" dirty="0"/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value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0xFFFF</a:t>
            </a:r>
            <a:r>
              <a:rPr lang="en-US" sz="2000" dirty="0"/>
              <a:t> is:</a:t>
            </a:r>
          </a:p>
          <a:p>
            <a:endParaRPr lang="en-US" sz="2000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F*16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 F*16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 F*16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 F*16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15*16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+ 15*16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+ 15*16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+ 15*16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65535 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(max value for 4-digit hex number)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ECC13F-202F-494F-8A60-887F02C29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42154"/>
              </p:ext>
            </p:extLst>
          </p:nvPr>
        </p:nvGraphicFramePr>
        <p:xfrm>
          <a:off x="5909821" y="1533465"/>
          <a:ext cx="2895600" cy="5018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331761841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77984939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910050568"/>
                    </a:ext>
                  </a:extLst>
                </a:gridCol>
              </a:tblGrid>
              <a:tr h="4264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Hex</a:t>
                      </a:r>
                    </a:p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(base-16)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Binary</a:t>
                      </a:r>
                    </a:p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(base-2)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Decimal</a:t>
                      </a:r>
                    </a:p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(base-10)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5" marR="6165" marT="6165" marB="36992" anchor="b"/>
                </a:tc>
                <a:extLst>
                  <a:ext uri="{0D108BD9-81ED-4DB2-BD59-A6C34878D82A}">
                    <a16:rowId xmlns:a16="http://schemas.microsoft.com/office/drawing/2014/main" val="765381393"/>
                  </a:ext>
                </a:extLst>
              </a:tr>
              <a:tr h="257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extLst>
                  <a:ext uri="{0D108BD9-81ED-4DB2-BD59-A6C34878D82A}">
                    <a16:rowId xmlns:a16="http://schemas.microsoft.com/office/drawing/2014/main" val="2849704959"/>
                  </a:ext>
                </a:extLst>
              </a:tr>
              <a:tr h="257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extLst>
                  <a:ext uri="{0D108BD9-81ED-4DB2-BD59-A6C34878D82A}">
                    <a16:rowId xmlns:a16="http://schemas.microsoft.com/office/drawing/2014/main" val="892608886"/>
                  </a:ext>
                </a:extLst>
              </a:tr>
              <a:tr h="251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extLst>
                  <a:ext uri="{0D108BD9-81ED-4DB2-BD59-A6C34878D82A}">
                    <a16:rowId xmlns:a16="http://schemas.microsoft.com/office/drawing/2014/main" val="1648560588"/>
                  </a:ext>
                </a:extLst>
              </a:tr>
              <a:tr h="257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extLst>
                  <a:ext uri="{0D108BD9-81ED-4DB2-BD59-A6C34878D82A}">
                    <a16:rowId xmlns:a16="http://schemas.microsoft.com/office/drawing/2014/main" val="2663947876"/>
                  </a:ext>
                </a:extLst>
              </a:tr>
              <a:tr h="257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extLst>
                  <a:ext uri="{0D108BD9-81ED-4DB2-BD59-A6C34878D82A}">
                    <a16:rowId xmlns:a16="http://schemas.microsoft.com/office/drawing/2014/main" val="654586833"/>
                  </a:ext>
                </a:extLst>
              </a:tr>
              <a:tr h="257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extLst>
                  <a:ext uri="{0D108BD9-81ED-4DB2-BD59-A6C34878D82A}">
                    <a16:rowId xmlns:a16="http://schemas.microsoft.com/office/drawing/2014/main" val="4281710369"/>
                  </a:ext>
                </a:extLst>
              </a:tr>
              <a:tr h="257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extLst>
                  <a:ext uri="{0D108BD9-81ED-4DB2-BD59-A6C34878D82A}">
                    <a16:rowId xmlns:a16="http://schemas.microsoft.com/office/drawing/2014/main" val="1039848839"/>
                  </a:ext>
                </a:extLst>
              </a:tr>
              <a:tr h="257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extLst>
                  <a:ext uri="{0D108BD9-81ED-4DB2-BD59-A6C34878D82A}">
                    <a16:rowId xmlns:a16="http://schemas.microsoft.com/office/drawing/2014/main" val="2664156643"/>
                  </a:ext>
                </a:extLst>
              </a:tr>
              <a:tr h="257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extLst>
                  <a:ext uri="{0D108BD9-81ED-4DB2-BD59-A6C34878D82A}">
                    <a16:rowId xmlns:a16="http://schemas.microsoft.com/office/drawing/2014/main" val="785106332"/>
                  </a:ext>
                </a:extLst>
              </a:tr>
              <a:tr h="257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extLst>
                  <a:ext uri="{0D108BD9-81ED-4DB2-BD59-A6C34878D82A}">
                    <a16:rowId xmlns:a16="http://schemas.microsoft.com/office/drawing/2014/main" val="3178597177"/>
                  </a:ext>
                </a:extLst>
              </a:tr>
              <a:tr h="257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extLst>
                  <a:ext uri="{0D108BD9-81ED-4DB2-BD59-A6C34878D82A}">
                    <a16:rowId xmlns:a16="http://schemas.microsoft.com/office/drawing/2014/main" val="1539490490"/>
                  </a:ext>
                </a:extLst>
              </a:tr>
              <a:tr h="251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extLst>
                  <a:ext uri="{0D108BD9-81ED-4DB2-BD59-A6C34878D82A}">
                    <a16:rowId xmlns:a16="http://schemas.microsoft.com/office/drawing/2014/main" val="3722375142"/>
                  </a:ext>
                </a:extLst>
              </a:tr>
              <a:tr h="257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extLst>
                  <a:ext uri="{0D108BD9-81ED-4DB2-BD59-A6C34878D82A}">
                    <a16:rowId xmlns:a16="http://schemas.microsoft.com/office/drawing/2014/main" val="2378233139"/>
                  </a:ext>
                </a:extLst>
              </a:tr>
              <a:tr h="257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extLst>
                  <a:ext uri="{0D108BD9-81ED-4DB2-BD59-A6C34878D82A}">
                    <a16:rowId xmlns:a16="http://schemas.microsoft.com/office/drawing/2014/main" val="1516969411"/>
                  </a:ext>
                </a:extLst>
              </a:tr>
              <a:tr h="257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extLst>
                  <a:ext uri="{0D108BD9-81ED-4DB2-BD59-A6C34878D82A}">
                    <a16:rowId xmlns:a16="http://schemas.microsoft.com/office/drawing/2014/main" val="1278784027"/>
                  </a:ext>
                </a:extLst>
              </a:tr>
              <a:tr h="2573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165" marR="6165" marT="6165" marB="36992" anchor="b"/>
                </a:tc>
                <a:extLst>
                  <a:ext uri="{0D108BD9-81ED-4DB2-BD59-A6C34878D82A}">
                    <a16:rowId xmlns:a16="http://schemas.microsoft.com/office/drawing/2014/main" val="38693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1588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Hexadecimal numbers [cont'd]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304800" y="1600200"/>
            <a:ext cx="845820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D67E5-031B-4997-A457-BFFF2BC6F875}"/>
              </a:ext>
            </a:extLst>
          </p:cNvPr>
          <p:cNvSpPr txBox="1"/>
          <p:nvPr/>
        </p:nvSpPr>
        <p:spPr>
          <a:xfrm>
            <a:off x="304800" y="1733845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use hex representation in Java by prefixing numbers with "0x".   Example:</a:t>
            </a:r>
          </a:p>
          <a:p>
            <a:endParaRPr lang="en-US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value = 0x13F42;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//value stores 81370</a:t>
            </a:r>
          </a:p>
          <a:p>
            <a:endParaRPr lang="en-US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0xF</a:t>
            </a:r>
            <a:r>
              <a:rPr lang="en-US" sz="2400" dirty="0"/>
              <a:t> represents decimal 15, a number with 1111 in the rightmost four bit positions.</a:t>
            </a:r>
          </a:p>
          <a:p>
            <a:endParaRPr lang="en-US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0xFFFF0000</a:t>
            </a:r>
            <a:r>
              <a:rPr lang="en-US" sz="2400" dirty="0"/>
              <a:t> is a number with 0's in bit positions 0 through 15 and 1's in positions 16 through 31.</a:t>
            </a:r>
          </a:p>
          <a:p>
            <a:endParaRPr lang="en-US" dirty="0"/>
          </a:p>
          <a:p>
            <a:r>
              <a:rPr lang="en-US" sz="2400" dirty="0"/>
              <a:t>Note that this notation is not case-sensitive. The lowercase letters 'a-f' are considered equivalent to the uppercase 'A-F'.</a:t>
            </a:r>
          </a:p>
        </p:txBody>
      </p:sp>
    </p:spTree>
    <p:extLst>
      <p:ext uri="{BB962C8B-B14F-4D97-AF65-F5344CB8AC3E}">
        <p14:creationId xmlns:p14="http://schemas.microsoft.com/office/powerpoint/2010/main" val="34053833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Hexadecimal numbers [cont'd]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304800" y="1600200"/>
            <a:ext cx="845820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D67E5-031B-4997-A457-BFFF2BC6F875}"/>
              </a:ext>
            </a:extLst>
          </p:cNvPr>
          <p:cNvSpPr txBox="1"/>
          <p:nvPr/>
        </p:nvSpPr>
        <p:spPr>
          <a:xfrm>
            <a:off x="381000" y="2049055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Bitwise operations using hex: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r>
              <a:rPr lang="en-US" sz="2400" dirty="0"/>
              <a:t>Remember that bitwise operators operate on bits; hex is just another way of representing a number, in the end it's all bits (or, more accurately, it's all just bytes).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55F21B0-B562-1640-831E-1CE114BFE9C6}"/>
              </a:ext>
            </a:extLst>
          </p:cNvPr>
          <p:cNvCxnSpPr>
            <a:cxnSpLocks/>
          </p:cNvCxnSpPr>
          <p:nvPr/>
        </p:nvCxnSpPr>
        <p:spPr>
          <a:xfrm>
            <a:off x="3276060" y="3810000"/>
            <a:ext cx="1295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B99073-0E9D-0B49-B61C-99BB1595BC99}"/>
              </a:ext>
            </a:extLst>
          </p:cNvPr>
          <p:cNvSpPr txBox="1"/>
          <p:nvPr/>
        </p:nvSpPr>
        <p:spPr>
          <a:xfrm>
            <a:off x="1294327" y="3004470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0x3a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&amp; 0x49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AE942-27C8-D14D-9ECA-6C7BAF62F519}"/>
              </a:ext>
            </a:extLst>
          </p:cNvPr>
          <p:cNvSpPr txBox="1"/>
          <p:nvPr/>
        </p:nvSpPr>
        <p:spPr>
          <a:xfrm>
            <a:off x="4954073" y="3004470"/>
            <a:ext cx="289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00111010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&amp; 01001001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00001000</a:t>
            </a:r>
          </a:p>
        </p:txBody>
      </p:sp>
    </p:spTree>
    <p:extLst>
      <p:ext uri="{BB962C8B-B14F-4D97-AF65-F5344CB8AC3E}">
        <p14:creationId xmlns:p14="http://schemas.microsoft.com/office/powerpoint/2010/main" val="3921338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What is an operator? (review)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52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An </a:t>
            </a:r>
            <a:r>
              <a:rPr lang="en-US" sz="2400" b="1" i="1" dirty="0">
                <a:solidFill>
                  <a:srgbClr val="000000"/>
                </a:solidFill>
              </a:rPr>
              <a:t>operator </a:t>
            </a:r>
            <a:r>
              <a:rPr lang="en-US" sz="2400" dirty="0">
                <a:solidFill>
                  <a:srgbClr val="000000"/>
                </a:solidFill>
              </a:rPr>
              <a:t>is a symbol that represents some </a:t>
            </a:r>
            <a:r>
              <a:rPr lang="en-US" sz="2400" i="1" dirty="0">
                <a:solidFill>
                  <a:srgbClr val="000000"/>
                </a:solidFill>
              </a:rPr>
              <a:t>operation </a:t>
            </a:r>
            <a:r>
              <a:rPr lang="en-US" sz="2400" dirty="0">
                <a:solidFill>
                  <a:srgbClr val="000000"/>
                </a:solidFill>
              </a:rPr>
              <a:t>to be performed and requires one or more </a:t>
            </a:r>
            <a:r>
              <a:rPr lang="en-US" sz="2400" b="1" i="1" dirty="0">
                <a:solidFill>
                  <a:srgbClr val="000000"/>
                </a:solidFill>
              </a:rPr>
              <a:t>operands.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Java, like all languages, has some </a:t>
            </a:r>
            <a:r>
              <a:rPr lang="en-US" sz="2400" i="1" dirty="0">
                <a:solidFill>
                  <a:srgbClr val="000000"/>
                </a:solidFill>
              </a:rPr>
              <a:t>arithmetic</a:t>
            </a:r>
            <a:r>
              <a:rPr lang="en-US" sz="2400" dirty="0">
                <a:solidFill>
                  <a:srgbClr val="000000"/>
                </a:solidFill>
              </a:rPr>
              <a:t> operators: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- / * % ++ --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Java also has </a:t>
            </a:r>
            <a:r>
              <a:rPr lang="en-US" sz="2400" i="1" dirty="0"/>
              <a:t>logical </a:t>
            </a:r>
            <a:r>
              <a:rPr lang="en-US" sz="2400" dirty="0"/>
              <a:t>operators: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 lvl="1"/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|| !</a:t>
            </a:r>
          </a:p>
        </p:txBody>
      </p:sp>
    </p:spTree>
    <p:extLst>
      <p:ext uri="{BB962C8B-B14F-4D97-AF65-F5344CB8AC3E}">
        <p14:creationId xmlns:p14="http://schemas.microsoft.com/office/powerpoint/2010/main" val="2208513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Binary numbers (review)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52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The binary number system has just two symbols to represent quantities, 0 and 1.  A brief review of binary arithmetic: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+ 0 = 0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+ 1 = 1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+ 0 = 1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 = 10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A </a:t>
            </a:r>
            <a:r>
              <a:rPr lang="en-US" sz="2400" b="1" i="1" dirty="0">
                <a:solidFill>
                  <a:srgbClr val="000000"/>
                </a:solidFill>
              </a:rPr>
              <a:t>bit</a:t>
            </a:r>
            <a:r>
              <a:rPr lang="en-US" sz="2400" dirty="0">
                <a:solidFill>
                  <a:srgbClr val="000000"/>
                </a:solidFill>
              </a:rPr>
              <a:t> is an individual digit of binary (i.e. 0 or 1).  A </a:t>
            </a:r>
            <a:r>
              <a:rPr lang="en-US" sz="2400" b="1" i="1" dirty="0">
                <a:solidFill>
                  <a:srgbClr val="000000"/>
                </a:solidFill>
              </a:rPr>
              <a:t>byte</a:t>
            </a:r>
            <a:r>
              <a:rPr lang="en-US" sz="2400" dirty="0">
                <a:solidFill>
                  <a:srgbClr val="000000"/>
                </a:solidFill>
              </a:rPr>
              <a:t> is a group of 8 bits.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/>
              <a:t>If you need more help with binary numbers, see </a:t>
            </a:r>
            <a:r>
              <a:rPr lang="en-US" sz="2400" dirty="0">
                <a:hlinkClick r:id="rId2"/>
              </a:rPr>
              <a:t>here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81000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09366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Binary numbers review [cont'd]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304800" y="1524000"/>
            <a:ext cx="8534400" cy="53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</a:rPr>
              <a:t>An integer is stored internally as a binary number (a sequence of 0's and 1's).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</a:rPr>
              <a:t>In Java, a value of type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is stored using 32 bits.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</a:rPr>
              <a:t>The other natural number types of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2200" dirty="0">
                <a:solidFill>
                  <a:srgbClr val="000000"/>
                </a:solidFill>
              </a:rPr>
              <a:t>, and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200" dirty="0">
                <a:solidFill>
                  <a:srgbClr val="000000"/>
                </a:solidFill>
              </a:rPr>
              <a:t> use 8, 16, and 64 bits, respectively.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1200" i="1" dirty="0">
                <a:solidFill>
                  <a:srgbClr val="FF0000"/>
                </a:solidFill>
              </a:rPr>
              <a:t>*</a:t>
            </a:r>
            <a:r>
              <a:rPr lang="en-US" sz="1200" i="1" dirty="0">
                <a:solidFill>
                  <a:srgbClr val="000000"/>
                </a:solidFill>
              </a:rPr>
              <a:t>Grouped into four-bit sets (nibbles) for clarity</a:t>
            </a:r>
          </a:p>
          <a:p>
            <a:pPr algn="ctr"/>
            <a:r>
              <a:rPr lang="en-US" sz="1200" i="1" dirty="0">
                <a:solidFill>
                  <a:srgbClr val="FF0000"/>
                </a:solidFill>
              </a:rPr>
              <a:t>**</a:t>
            </a:r>
            <a:r>
              <a:rPr lang="en-US" sz="1200" i="1" dirty="0">
                <a:solidFill>
                  <a:srgbClr val="000000"/>
                </a:solidFill>
              </a:rPr>
              <a:t>See here: </a:t>
            </a:r>
            <a:r>
              <a:rPr lang="en-US" sz="1200" dirty="0">
                <a:solidFill>
                  <a:srgbClr val="000000"/>
                </a:solidFill>
                <a:hlinkClick r:id="rId2"/>
              </a:rPr>
              <a:t>two's complement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i="1" dirty="0">
                <a:solidFill>
                  <a:srgbClr val="000000"/>
                </a:solidFill>
              </a:rPr>
              <a:t>for an explanation of how negative numbers are represented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7BAFA8-7DBE-4D91-BFDE-96C2A6D6D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95722"/>
              </p:ext>
            </p:extLst>
          </p:nvPr>
        </p:nvGraphicFramePr>
        <p:xfrm>
          <a:off x="1294860" y="4080993"/>
          <a:ext cx="65532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987880750"/>
                    </a:ext>
                  </a:extLst>
                </a:gridCol>
                <a:gridCol w="5242560">
                  <a:extLst>
                    <a:ext uri="{9D8B030D-6E8A-4147-A177-3AD203B41FA5}">
                      <a16:colId xmlns:a16="http://schemas.microsoft.com/office/drawing/2014/main" val="318309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dirty="0"/>
                        <a:t> binary representation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1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0000 0000 0000 0000 0000 0000 0000 0001</a:t>
                      </a:r>
                    </a:p>
                    <a:p>
                      <a:pPr algn="ctr"/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0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0000 0000 0000 0000 0000 0000 0010 1010</a:t>
                      </a:r>
                    </a:p>
                    <a:p>
                      <a:pPr algn="ctr"/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65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-1001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1111 1111 1111 1111 1111 1100 0001 0111</a:t>
                      </a:r>
                    </a:p>
                    <a:p>
                      <a:pPr algn="ctr"/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8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335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The bitwise</a:t>
            </a:r>
            <a:r>
              <a:rPr lang="en-US" sz="4400" b="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operators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304800" y="1600200"/>
            <a:ext cx="8458200" cy="51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</a:rPr>
              <a:t>In addition to the operators you're already familiar with, Java has four</a:t>
            </a:r>
            <a:r>
              <a:rPr lang="en-US" sz="2200" b="1" dirty="0">
                <a:solidFill>
                  <a:srgbClr val="000000"/>
                </a:solidFill>
              </a:rPr>
              <a:t> </a:t>
            </a:r>
            <a:r>
              <a:rPr lang="en-US" sz="2200" b="1" i="1" dirty="0">
                <a:solidFill>
                  <a:srgbClr val="000000"/>
                </a:solidFill>
              </a:rPr>
              <a:t>bitwise logical</a:t>
            </a:r>
            <a:r>
              <a:rPr lang="en-US" sz="2200" b="1" dirty="0">
                <a:solidFill>
                  <a:srgbClr val="000000"/>
                </a:solidFill>
              </a:rPr>
              <a:t> operators </a:t>
            </a:r>
            <a:r>
              <a:rPr lang="en-US" sz="2200" dirty="0">
                <a:solidFill>
                  <a:srgbClr val="000000"/>
                </a:solidFill>
              </a:rPr>
              <a:t>that operate on individual bits (rather than entire [decimal] numbers).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/>
              <a:t>When these operators are applied to multi-bit integers, they apply to each bit position separately. Examples on next page.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F2D3F5-BCD7-7649-9BF7-7BE5D3FBA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74362"/>
              </p:ext>
            </p:extLst>
          </p:nvPr>
        </p:nvGraphicFramePr>
        <p:xfrm>
          <a:off x="1676400" y="571500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5856182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71768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1989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46279F-852A-4E3C-A6CD-217D828EC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353957"/>
              </p:ext>
            </p:extLst>
          </p:nvPr>
        </p:nvGraphicFramePr>
        <p:xfrm>
          <a:off x="1523460" y="2995023"/>
          <a:ext cx="6096000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25612402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333586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2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Bitwise logical 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60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Bitwise logical 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70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Bitwise logical XOR (exclusive OR)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9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Bitwise logical NOT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287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987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The bitwise operators [cont'd]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52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73CA9D-787C-374F-BA9E-60EBE0958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861808"/>
              </p:ext>
            </p:extLst>
          </p:nvPr>
        </p:nvGraphicFramePr>
        <p:xfrm>
          <a:off x="457200" y="1754215"/>
          <a:ext cx="800208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307">
                  <a:extLst>
                    <a:ext uri="{9D8B030D-6E8A-4147-A177-3AD203B41FA5}">
                      <a16:colId xmlns:a16="http://schemas.microsoft.com/office/drawing/2014/main" val="2400799635"/>
                    </a:ext>
                  </a:extLst>
                </a:gridCol>
                <a:gridCol w="963213">
                  <a:extLst>
                    <a:ext uri="{9D8B030D-6E8A-4147-A177-3AD203B41FA5}">
                      <a16:colId xmlns:a16="http://schemas.microsoft.com/office/drawing/2014/main" val="2419755825"/>
                    </a:ext>
                  </a:extLst>
                </a:gridCol>
                <a:gridCol w="1704147">
                  <a:extLst>
                    <a:ext uri="{9D8B030D-6E8A-4147-A177-3AD203B41FA5}">
                      <a16:colId xmlns:a16="http://schemas.microsoft.com/office/drawing/2014/main" val="2028893802"/>
                    </a:ext>
                  </a:extLst>
                </a:gridCol>
                <a:gridCol w="1401813">
                  <a:extLst>
                    <a:ext uri="{9D8B030D-6E8A-4147-A177-3AD203B41FA5}">
                      <a16:colId xmlns:a16="http://schemas.microsoft.com/office/drawing/2014/main" val="263498177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65783657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435418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22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22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&amp; y</a:t>
                      </a:r>
                      <a:endParaRPr lang="en-US" sz="22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| y</a:t>
                      </a:r>
                      <a:endParaRPr lang="en-US" sz="22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^ y</a:t>
                      </a:r>
                      <a:endParaRPr lang="en-US" sz="22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~x</a:t>
                      </a:r>
                      <a:endParaRPr lang="en-US" sz="22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199409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77237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881206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014791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71690809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Meaning:</a:t>
                      </a:r>
                      <a:endParaRPr lang="en-US" b="1" dirty="0">
                        <a:effectLst/>
                        <a:latin typeface="+mj-lt"/>
                      </a:endParaRP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AND y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OR y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XOR y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x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52164678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DFDE0D-8C04-4B16-AEA8-C89001D92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60725"/>
              </p:ext>
            </p:extLst>
          </p:nvPr>
        </p:nvGraphicFramePr>
        <p:xfrm>
          <a:off x="2782078" y="615556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8351423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912482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053526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41383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55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6DC8C7-302C-4489-887B-3B0575EDF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94549"/>
              </p:ext>
            </p:extLst>
          </p:nvPr>
        </p:nvGraphicFramePr>
        <p:xfrm>
          <a:off x="1143000" y="5069840"/>
          <a:ext cx="70866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202303714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930921488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735729297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993317407"/>
                    </a:ext>
                  </a:extLst>
                </a:gridCol>
              </a:tblGrid>
              <a:tr h="1247648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00101110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 10100011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00100010</a:t>
                      </a: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10101010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00000001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10101011</a:t>
                      </a: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11111111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 11111110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00000001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~00101110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11010001</a:t>
                      </a: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0391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F51D25-096E-4384-9172-D3FD209B039C}"/>
              </a:ext>
            </a:extLst>
          </p:cNvPr>
          <p:cNvSpPr txBox="1"/>
          <p:nvPr/>
        </p:nvSpPr>
        <p:spPr>
          <a:xfrm>
            <a:off x="2209800" y="4461155"/>
            <a:ext cx="495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Examples with 8-bit (1 byte) numbers:</a:t>
            </a:r>
          </a:p>
        </p:txBody>
      </p:sp>
    </p:spTree>
    <p:extLst>
      <p:ext uri="{BB962C8B-B14F-4D97-AF65-F5344CB8AC3E}">
        <p14:creationId xmlns:p14="http://schemas.microsoft.com/office/powerpoint/2010/main" val="36033800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The bit shift operators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52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612CC7-5175-9043-8FC8-EA6C3922A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65591"/>
              </p:ext>
            </p:extLst>
          </p:nvPr>
        </p:nvGraphicFramePr>
        <p:xfrm>
          <a:off x="533400" y="3023416"/>
          <a:ext cx="8228520" cy="356616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6297119"/>
                    </a:ext>
                  </a:extLst>
                </a:gridCol>
                <a:gridCol w="6475920">
                  <a:extLst>
                    <a:ext uri="{9D8B030D-6E8A-4147-A177-3AD203B41FA5}">
                      <a16:colId xmlns:a16="http://schemas.microsoft.com/office/drawing/2014/main" val="1325670909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Courier New" panose="02070309020205020404" pitchFamily="49" charset="0"/>
                        </a:rPr>
                        <a:t>x &lt;&lt; 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Shift the bits in x to the 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by N bit positions,</a:t>
                      </a:r>
                      <a:b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losing bits from the left end of x, and filling</a:t>
                      </a:r>
                      <a:b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vacated positions on the right with zeros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51438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Courier New" panose="02070309020205020404" pitchFamily="49" charset="0"/>
                        </a:rPr>
                        <a:t>x &gt;&gt;&gt; 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Shift the bits in x to the 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by N bit positions,</a:t>
                      </a:r>
                      <a:b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losing bits from the right end of x, and filling</a:t>
                      </a:r>
                      <a:b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vacated positions on the left with zeros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79135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Courier New" panose="02070309020205020404" pitchFamily="49" charset="0"/>
                        </a:rPr>
                        <a:t>x &gt;&gt; 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Shift the bits in x to the 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by N bit positions,</a:t>
                      </a:r>
                      <a:b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losing bits from the right end of x, and filling</a:t>
                      </a:r>
                      <a:b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vacated positions on the left with zeros or ones.</a:t>
                      </a:r>
                      <a:b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(Use zeros if x is positive, ones if x is negative.)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3756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DAFE24B-A0CB-ED4C-A68A-9AA347F10211}"/>
              </a:ext>
            </a:extLst>
          </p:cNvPr>
          <p:cNvSpPr txBox="1"/>
          <p:nvPr/>
        </p:nvSpPr>
        <p:spPr>
          <a:xfrm>
            <a:off x="457200" y="1701759"/>
            <a:ext cx="8380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also has three </a:t>
            </a:r>
            <a:r>
              <a:rPr lang="en-US" altLang="en-US" sz="22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r>
              <a:rPr lang="en-US" altLang="en-US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en-US" altLang="en-US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operators</a:t>
            </a:r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that work on the level of bits. The bit shift operators shift all the bits in a number a specified number of positions to the left or right. </a:t>
            </a: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609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The bit shift operators [cont'd]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304800" y="1600200"/>
            <a:ext cx="853440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</a:rPr>
              <a:t>If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</a:rPr>
              <a:t> is an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, the value of N should be in the range 0 to 31 (integers have 32 bits, but one bit is reserved for the sign).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</a:rPr>
              <a:t>The bit positions in a 32-bit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are numbered 0, 1, 2, ..., 31, from </a:t>
            </a:r>
            <a:r>
              <a:rPr lang="en-US" sz="2200" dirty="0">
                <a:solidFill>
                  <a:srgbClr val="FF0000"/>
                </a:solidFill>
              </a:rPr>
              <a:t>right to left </a:t>
            </a:r>
            <a:r>
              <a:rPr lang="en-US" sz="2200" dirty="0">
                <a:solidFill>
                  <a:srgbClr val="000000"/>
                </a:solidFill>
              </a:rPr>
              <a:t>(least significant bit to most significant bit).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</a:rPr>
              <a:t>Note that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&lt;&lt; N</a:t>
            </a:r>
            <a:r>
              <a:rPr lang="en-US" sz="2200" dirty="0">
                <a:solidFill>
                  <a:srgbClr val="000000"/>
                </a:solidFill>
              </a:rPr>
              <a:t> is an integer that has a 1 in bit position N and a 0 in every other position. 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</a:rPr>
              <a:t>And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&gt;&gt;&gt; N</a:t>
            </a:r>
            <a:r>
              <a:rPr lang="en-US" sz="2200" dirty="0">
                <a:solidFill>
                  <a:srgbClr val="000000"/>
                </a:solidFill>
              </a:rPr>
              <a:t> is a number whose 0</a:t>
            </a:r>
            <a:r>
              <a:rPr lang="en-US" sz="2200" baseline="30000" dirty="0">
                <a:solidFill>
                  <a:srgbClr val="000000"/>
                </a:solidFill>
              </a:rPr>
              <a:t>th</a:t>
            </a:r>
            <a:r>
              <a:rPr lang="en-US" sz="2200" dirty="0">
                <a:solidFill>
                  <a:srgbClr val="000000"/>
                </a:solidFill>
              </a:rPr>
              <a:t> bit is equal to the N</a:t>
            </a:r>
            <a:r>
              <a:rPr lang="en-US" sz="2200" baseline="30000" dirty="0">
                <a:solidFill>
                  <a:srgbClr val="000000"/>
                </a:solidFill>
              </a:rPr>
              <a:t>th</a:t>
            </a:r>
            <a:r>
              <a:rPr lang="en-US" sz="2200" dirty="0">
                <a:solidFill>
                  <a:srgbClr val="000000"/>
                </a:solidFill>
              </a:rPr>
              <a:t> bit of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</a:rPr>
              <a:t>. You can use this to set or test the N</a:t>
            </a:r>
            <a:r>
              <a:rPr lang="en-US" sz="2200" baseline="30000" dirty="0">
                <a:solidFill>
                  <a:srgbClr val="000000"/>
                </a:solidFill>
              </a:rPr>
              <a:t>th</a:t>
            </a:r>
            <a:r>
              <a:rPr lang="en-US" sz="2200" dirty="0">
                <a:solidFill>
                  <a:srgbClr val="000000"/>
                </a:solidFill>
              </a:rPr>
              <a:t> bit in an integer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</a:rPr>
              <a:t>.  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0000"/>
                </a:solidFill>
              </a:rPr>
              <a:t>It may help to re-read this slide a couple times (and prove these statements to yourself by writing some examples on paper).</a:t>
            </a:r>
          </a:p>
        </p:txBody>
      </p:sp>
    </p:spTree>
    <p:extLst>
      <p:ext uri="{BB962C8B-B14F-4D97-AF65-F5344CB8AC3E}">
        <p14:creationId xmlns:p14="http://schemas.microsoft.com/office/powerpoint/2010/main" val="38009675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The bit shift operators [cont'd]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304800" y="1600200"/>
            <a:ext cx="845820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D83CF-F060-4BD4-A637-B3E44F7C23FA}"/>
              </a:ext>
            </a:extLst>
          </p:cNvPr>
          <p:cNvSpPr txBox="1"/>
          <p:nvPr/>
        </p:nvSpPr>
        <p:spPr>
          <a:xfrm>
            <a:off x="457200" y="1751228"/>
            <a:ext cx="82285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You can also work with groups of bits.  For example, the number 15 in binary is 00000000000000000000000000001111. </a:t>
            </a:r>
          </a:p>
          <a:p>
            <a:endParaRPr lang="en-US" altLang="en-US" sz="22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altLang="en-US" sz="22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If you compute 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 &amp; 15</a:t>
            </a:r>
            <a:r>
              <a:rPr lang="en-US" altLang="en-US" sz="22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, then 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2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 has the same bits as 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2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 in positions 0, 1, 2, and 3, while all the other bits of 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2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 are 0. </a:t>
            </a:r>
          </a:p>
          <a:p>
            <a:endParaRPr lang="en-US" altLang="en-US" sz="22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altLang="en-US" sz="22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This is called </a:t>
            </a:r>
            <a:r>
              <a:rPr lang="en-US" altLang="en-US" sz="2200" b="1" i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masking</a:t>
            </a:r>
            <a:r>
              <a:rPr lang="en-US" altLang="en-US" sz="22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; you have "masked out" all the bits of 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2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 except for the first 4 (due to the way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22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works).</a:t>
            </a:r>
          </a:p>
          <a:p>
            <a:endParaRPr lang="en-US" altLang="en-US" sz="22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altLang="en-US" sz="22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By combining this with a shift, you can get other groups of four bits out of 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2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.  For example, 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&gt;&gt; 4) &amp; 15</a:t>
            </a:r>
            <a:r>
              <a:rPr lang="en-US" altLang="en-US" sz="22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 would get you bits 4, 5, 6, and 7 from 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2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.  </a:t>
            </a:r>
            <a:r>
              <a:rPr lang="en-US" altLang="en-US" sz="22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Make sure you totally understand the previous sentence before moving on to the next slide.</a:t>
            </a:r>
            <a:endParaRPr lang="en-US" altLang="en-US" sz="2200" dirty="0">
              <a:solidFill>
                <a:srgbClr val="FF0000"/>
              </a:solidFill>
              <a:latin typeface="+mj-lt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451574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984</Words>
  <Application>Microsoft Macintosh PowerPoint</Application>
  <PresentationFormat>On-screen Show (4:3)</PresentationFormat>
  <Paragraphs>256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StarSymbol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118</cp:revision>
  <dcterms:modified xsi:type="dcterms:W3CDTF">2020-02-10T14:23:35Z</dcterms:modified>
</cp:coreProperties>
</file>