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9144000" cy="5143500" type="screen16x9"/>
  <p:notesSz cx="6858000" cy="9144000"/>
  <p:embeddedFontLst>
    <p:embeddedFont>
      <p:font typeface="Helvetica Neue" charset="0"/>
      <p:regular r:id="rId13"/>
      <p:bold r:id="rId14"/>
      <p:italic r:id="rId15"/>
      <p:boldItalic r:id="rId16"/>
    </p:embeddedFont>
    <p:embeddedFont>
      <p:font typeface="Robo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30" d="100"/>
          <a:sy n="130" d="100"/>
        </p:scale>
        <p:origin x="-82" y="-13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54e11e14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54e11e14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c008b203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c008b203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4e11e14f0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4e11e14f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4e11e14f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4e11e14f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bddbd14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bddbd14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4e11e14f0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4e11e14f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4e11e14f0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4e11e14f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4e11e14f0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4e11e14f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4e11e14f0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4e11e14f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4e11e14f0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4e11e14f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2312" y="3305176"/>
            <a:ext cx="7772400" cy="1021500"/>
          </a:xfrm>
          <a:prstGeom prst="rect">
            <a:avLst/>
          </a:prstGeom>
          <a:noFill/>
          <a:ln>
            <a:noFill/>
          </a:ln>
        </p:spPr>
        <p:txBody>
          <a:bodyPr spcFirstLastPara="1" wrap="square" lIns="45725" tIns="45725" rIns="45725" bIns="45725" anchor="t" anchorCtr="0">
            <a:noAutofit/>
          </a:bodyPr>
          <a:lstStyle>
            <a:lvl1pPr lvl="0" algn="l" rtl="0">
              <a:lnSpc>
                <a:spcPct val="100000"/>
              </a:lnSpc>
              <a:spcBef>
                <a:spcPts val="0"/>
              </a:spcBef>
              <a:spcAft>
                <a:spcPts val="0"/>
              </a:spcAft>
              <a:buClr>
                <a:srgbClr val="414042"/>
              </a:buClr>
              <a:buSzPts val="4000"/>
              <a:buFont typeface="Arial"/>
              <a:buNone/>
              <a:defRPr sz="4000" cap="none">
                <a:solidFill>
                  <a:srgbClr val="414042"/>
                </a:solidFill>
              </a:defRPr>
            </a:lvl1pPr>
            <a:lvl2pPr lvl="1" algn="l" rtl="0">
              <a:lnSpc>
                <a:spcPct val="100000"/>
              </a:lnSpc>
              <a:spcBef>
                <a:spcPts val="0"/>
              </a:spcBef>
              <a:spcAft>
                <a:spcPts val="0"/>
              </a:spcAft>
              <a:buClr>
                <a:srgbClr val="FFBB60"/>
              </a:buClr>
              <a:buSzPts val="700"/>
              <a:buNone/>
              <a:defRPr/>
            </a:lvl2pPr>
            <a:lvl3pPr lvl="2" algn="l" rtl="0">
              <a:lnSpc>
                <a:spcPct val="100000"/>
              </a:lnSpc>
              <a:spcBef>
                <a:spcPts val="0"/>
              </a:spcBef>
              <a:spcAft>
                <a:spcPts val="0"/>
              </a:spcAft>
              <a:buClr>
                <a:srgbClr val="FFBB60"/>
              </a:buClr>
              <a:buSzPts val="700"/>
              <a:buNone/>
              <a:defRPr/>
            </a:lvl3pPr>
            <a:lvl4pPr lvl="3" algn="l" rtl="0">
              <a:lnSpc>
                <a:spcPct val="100000"/>
              </a:lnSpc>
              <a:spcBef>
                <a:spcPts val="0"/>
              </a:spcBef>
              <a:spcAft>
                <a:spcPts val="0"/>
              </a:spcAft>
              <a:buClr>
                <a:srgbClr val="FFBB60"/>
              </a:buClr>
              <a:buSzPts val="700"/>
              <a:buNone/>
              <a:defRPr/>
            </a:lvl4pPr>
            <a:lvl5pPr lvl="4" algn="l" rtl="0">
              <a:lnSpc>
                <a:spcPct val="100000"/>
              </a:lnSpc>
              <a:spcBef>
                <a:spcPts val="0"/>
              </a:spcBef>
              <a:spcAft>
                <a:spcPts val="0"/>
              </a:spcAft>
              <a:buClr>
                <a:srgbClr val="FFBB60"/>
              </a:buClr>
              <a:buSzPts val="700"/>
              <a:buNone/>
              <a:defRPr/>
            </a:lvl5pPr>
            <a:lvl6pPr lvl="5" algn="l" rtl="0">
              <a:lnSpc>
                <a:spcPct val="100000"/>
              </a:lnSpc>
              <a:spcBef>
                <a:spcPts val="0"/>
              </a:spcBef>
              <a:spcAft>
                <a:spcPts val="0"/>
              </a:spcAft>
              <a:buClr>
                <a:srgbClr val="FFBB60"/>
              </a:buClr>
              <a:buSzPts val="700"/>
              <a:buNone/>
              <a:defRPr/>
            </a:lvl6pPr>
            <a:lvl7pPr lvl="6" algn="l" rtl="0">
              <a:lnSpc>
                <a:spcPct val="100000"/>
              </a:lnSpc>
              <a:spcBef>
                <a:spcPts val="0"/>
              </a:spcBef>
              <a:spcAft>
                <a:spcPts val="0"/>
              </a:spcAft>
              <a:buClr>
                <a:srgbClr val="FFBB60"/>
              </a:buClr>
              <a:buSzPts val="700"/>
              <a:buNone/>
              <a:defRPr/>
            </a:lvl7pPr>
            <a:lvl8pPr lvl="7" algn="l" rtl="0">
              <a:lnSpc>
                <a:spcPct val="100000"/>
              </a:lnSpc>
              <a:spcBef>
                <a:spcPts val="0"/>
              </a:spcBef>
              <a:spcAft>
                <a:spcPts val="0"/>
              </a:spcAft>
              <a:buClr>
                <a:srgbClr val="FFBB60"/>
              </a:buClr>
              <a:buSzPts val="700"/>
              <a:buNone/>
              <a:defRPr/>
            </a:lvl8pPr>
            <a:lvl9pPr lvl="8" algn="l" rtl="0">
              <a:lnSpc>
                <a:spcPct val="100000"/>
              </a:lnSpc>
              <a:spcBef>
                <a:spcPts val="0"/>
              </a:spcBef>
              <a:spcAft>
                <a:spcPts val="0"/>
              </a:spcAft>
              <a:buClr>
                <a:srgbClr val="FFBB60"/>
              </a:buClr>
              <a:buSzPts val="700"/>
              <a:buNone/>
              <a:defRPr/>
            </a:lvl9pPr>
          </a:lstStyle>
          <a:p>
            <a:endParaRPr/>
          </a:p>
        </p:txBody>
      </p:sp>
      <p:sp>
        <p:nvSpPr>
          <p:cNvPr id="52" name="Google Shape;52;p13"/>
          <p:cNvSpPr txBox="1">
            <a:spLocks noGrp="1"/>
          </p:cNvSpPr>
          <p:nvPr>
            <p:ph type="body" idx="1"/>
          </p:nvPr>
        </p:nvSpPr>
        <p:spPr>
          <a:xfrm>
            <a:off x="722312" y="2180034"/>
            <a:ext cx="7772400" cy="1125000"/>
          </a:xfrm>
          <a:prstGeom prst="rect">
            <a:avLst/>
          </a:prstGeom>
          <a:noFill/>
          <a:ln>
            <a:noFill/>
          </a:ln>
        </p:spPr>
        <p:txBody>
          <a:bodyPr spcFirstLastPara="1" wrap="square" lIns="45725" tIns="45725" rIns="45725" bIns="45725" anchor="b" anchorCtr="0">
            <a:noAutofit/>
          </a:bodyPr>
          <a:lstStyle>
            <a:lvl1pPr marL="457200" lvl="0" indent="-228600" algn="l" rtl="0">
              <a:lnSpc>
                <a:spcPct val="100000"/>
              </a:lnSpc>
              <a:spcBef>
                <a:spcPts val="400"/>
              </a:spcBef>
              <a:spcAft>
                <a:spcPts val="0"/>
              </a:spcAft>
              <a:buClr>
                <a:srgbClr val="919091"/>
              </a:buClr>
              <a:buSzPts val="2000"/>
              <a:buFont typeface="Arial"/>
              <a:buNone/>
              <a:defRPr sz="2000">
                <a:solidFill>
                  <a:srgbClr val="919091"/>
                </a:solidFill>
              </a:defRPr>
            </a:lvl1pPr>
            <a:lvl2pPr marL="914400" lvl="1" indent="-228600" algn="l" rtl="0">
              <a:lnSpc>
                <a:spcPct val="100000"/>
              </a:lnSpc>
              <a:spcBef>
                <a:spcPts val="400"/>
              </a:spcBef>
              <a:spcAft>
                <a:spcPts val="0"/>
              </a:spcAft>
              <a:buClr>
                <a:srgbClr val="919091"/>
              </a:buClr>
              <a:buSzPts val="2000"/>
              <a:buFont typeface="Arial"/>
              <a:buNone/>
              <a:defRPr sz="2000">
                <a:solidFill>
                  <a:srgbClr val="919091"/>
                </a:solidFill>
              </a:defRPr>
            </a:lvl2pPr>
            <a:lvl3pPr marL="1371600" lvl="2" indent="-228600" algn="l" rtl="0">
              <a:lnSpc>
                <a:spcPct val="100000"/>
              </a:lnSpc>
              <a:spcBef>
                <a:spcPts val="400"/>
              </a:spcBef>
              <a:spcAft>
                <a:spcPts val="0"/>
              </a:spcAft>
              <a:buClr>
                <a:srgbClr val="919091"/>
              </a:buClr>
              <a:buSzPts val="2000"/>
              <a:buFont typeface="Arial"/>
              <a:buNone/>
              <a:defRPr sz="2000">
                <a:solidFill>
                  <a:srgbClr val="919091"/>
                </a:solidFill>
              </a:defRPr>
            </a:lvl3pPr>
            <a:lvl4pPr marL="1828800" lvl="3" indent="-228600" algn="l" rtl="0">
              <a:lnSpc>
                <a:spcPct val="100000"/>
              </a:lnSpc>
              <a:spcBef>
                <a:spcPts val="400"/>
              </a:spcBef>
              <a:spcAft>
                <a:spcPts val="0"/>
              </a:spcAft>
              <a:buClr>
                <a:srgbClr val="919091"/>
              </a:buClr>
              <a:buSzPts val="2000"/>
              <a:buFont typeface="Arial"/>
              <a:buNone/>
              <a:defRPr sz="2000">
                <a:solidFill>
                  <a:srgbClr val="919091"/>
                </a:solidFill>
              </a:defRPr>
            </a:lvl4pPr>
            <a:lvl5pPr marL="2286000" lvl="4" indent="-228600" algn="l" rtl="0">
              <a:lnSpc>
                <a:spcPct val="100000"/>
              </a:lnSpc>
              <a:spcBef>
                <a:spcPts val="400"/>
              </a:spcBef>
              <a:spcAft>
                <a:spcPts val="0"/>
              </a:spcAft>
              <a:buClr>
                <a:srgbClr val="919091"/>
              </a:buClr>
              <a:buSzPts val="2000"/>
              <a:buFont typeface="Arial"/>
              <a:buNone/>
              <a:defRPr sz="2000">
                <a:solidFill>
                  <a:srgbClr val="919091"/>
                </a:solidFill>
              </a:defRPr>
            </a:lvl5pPr>
            <a:lvl6pPr marL="2743200" lvl="5" indent="-273050" algn="l" rtl="0">
              <a:lnSpc>
                <a:spcPct val="100000"/>
              </a:lnSpc>
              <a:spcBef>
                <a:spcPts val="200"/>
              </a:spcBef>
              <a:spcAft>
                <a:spcPts val="0"/>
              </a:spcAft>
              <a:buSzPts val="700"/>
              <a:buChar char="■"/>
              <a:defRPr/>
            </a:lvl6pPr>
            <a:lvl7pPr marL="3200400" lvl="6" indent="-273050" algn="l" rtl="0">
              <a:lnSpc>
                <a:spcPct val="100000"/>
              </a:lnSpc>
              <a:spcBef>
                <a:spcPts val="200"/>
              </a:spcBef>
              <a:spcAft>
                <a:spcPts val="0"/>
              </a:spcAft>
              <a:buSzPts val="700"/>
              <a:buChar char="●"/>
              <a:defRPr/>
            </a:lvl7pPr>
            <a:lvl8pPr marL="3657600" lvl="7" indent="-273050" algn="l" rtl="0">
              <a:lnSpc>
                <a:spcPct val="100000"/>
              </a:lnSpc>
              <a:spcBef>
                <a:spcPts val="200"/>
              </a:spcBef>
              <a:spcAft>
                <a:spcPts val="0"/>
              </a:spcAft>
              <a:buSzPts val="700"/>
              <a:buChar char="○"/>
              <a:defRPr/>
            </a:lvl8pPr>
            <a:lvl9pPr marL="4114800" lvl="8" indent="-273050" algn="l" rtl="0">
              <a:lnSpc>
                <a:spcPct val="100000"/>
              </a:lnSpc>
              <a:spcBef>
                <a:spcPts val="200"/>
              </a:spcBef>
              <a:spcAft>
                <a:spcPts val="0"/>
              </a:spcAft>
              <a:buSzPts val="700"/>
              <a:buChar char="■"/>
              <a:defRPr/>
            </a:lvl9pPr>
          </a:lstStyle>
          <a:p>
            <a:endParaRPr/>
          </a:p>
        </p:txBody>
      </p:sp>
      <p:sp>
        <p:nvSpPr>
          <p:cNvPr id="53" name="Google Shape;53;p13"/>
          <p:cNvSpPr txBox="1">
            <a:spLocks noGrp="1"/>
          </p:cNvSpPr>
          <p:nvPr>
            <p:ph type="sldNum" idx="12"/>
          </p:nvPr>
        </p:nvSpPr>
        <p:spPr>
          <a:xfrm>
            <a:off x="8421085" y="4767979"/>
            <a:ext cx="265800" cy="272400"/>
          </a:xfrm>
          <a:prstGeom prst="rect">
            <a:avLst/>
          </a:prstGeom>
          <a:noFill/>
          <a:ln>
            <a:noFill/>
          </a:ln>
        </p:spPr>
        <p:txBody>
          <a:bodyPr spcFirstLastPara="1" wrap="square" lIns="45725" tIns="45725" rIns="45725" bIns="45725" anchor="ctr" anchorCtr="0">
            <a:noAutofit/>
          </a:bodyPr>
          <a:lstStyle>
            <a:lvl1pPr marL="0" marR="0" lvl="0" indent="0" algn="r" rtl="0">
              <a:lnSpc>
                <a:spcPct val="100000"/>
              </a:lnSpc>
              <a:spcBef>
                <a:spcPts val="0"/>
              </a:spcBef>
              <a:spcAft>
                <a:spcPts val="0"/>
              </a:spcAft>
              <a:buClr>
                <a:srgbClr val="D9D8DA"/>
              </a:buClr>
              <a:buSzPts val="1200"/>
              <a:buFont typeface="Arial"/>
              <a:buNone/>
              <a:defRPr sz="1200">
                <a:solidFill>
                  <a:srgbClr val="D9D8DA"/>
                </a:solidFill>
              </a:defRPr>
            </a:lvl1pPr>
            <a:lvl2pPr marL="0" marR="0" lvl="1" indent="0" algn="r" rtl="0">
              <a:lnSpc>
                <a:spcPct val="100000"/>
              </a:lnSpc>
              <a:spcBef>
                <a:spcPts val="0"/>
              </a:spcBef>
              <a:spcAft>
                <a:spcPts val="0"/>
              </a:spcAft>
              <a:buClr>
                <a:srgbClr val="D9D8DA"/>
              </a:buClr>
              <a:buSzPts val="1200"/>
              <a:buFont typeface="Arial"/>
              <a:buNone/>
              <a:defRPr sz="1200">
                <a:solidFill>
                  <a:srgbClr val="D9D8DA"/>
                </a:solidFill>
              </a:defRPr>
            </a:lvl2pPr>
            <a:lvl3pPr marL="0" marR="0" lvl="2" indent="0" algn="r" rtl="0">
              <a:lnSpc>
                <a:spcPct val="100000"/>
              </a:lnSpc>
              <a:spcBef>
                <a:spcPts val="0"/>
              </a:spcBef>
              <a:spcAft>
                <a:spcPts val="0"/>
              </a:spcAft>
              <a:buClr>
                <a:srgbClr val="D9D8DA"/>
              </a:buClr>
              <a:buSzPts val="1200"/>
              <a:buFont typeface="Arial"/>
              <a:buNone/>
              <a:defRPr sz="1200">
                <a:solidFill>
                  <a:srgbClr val="D9D8DA"/>
                </a:solidFill>
              </a:defRPr>
            </a:lvl3pPr>
            <a:lvl4pPr marL="0" marR="0" lvl="3" indent="0" algn="r" rtl="0">
              <a:lnSpc>
                <a:spcPct val="100000"/>
              </a:lnSpc>
              <a:spcBef>
                <a:spcPts val="0"/>
              </a:spcBef>
              <a:spcAft>
                <a:spcPts val="0"/>
              </a:spcAft>
              <a:buClr>
                <a:srgbClr val="D9D8DA"/>
              </a:buClr>
              <a:buSzPts val="1200"/>
              <a:buFont typeface="Arial"/>
              <a:buNone/>
              <a:defRPr sz="1200">
                <a:solidFill>
                  <a:srgbClr val="D9D8DA"/>
                </a:solidFill>
              </a:defRPr>
            </a:lvl4pPr>
            <a:lvl5pPr marL="0" marR="0" lvl="4" indent="0" algn="r" rtl="0">
              <a:lnSpc>
                <a:spcPct val="100000"/>
              </a:lnSpc>
              <a:spcBef>
                <a:spcPts val="0"/>
              </a:spcBef>
              <a:spcAft>
                <a:spcPts val="0"/>
              </a:spcAft>
              <a:buClr>
                <a:srgbClr val="D9D8DA"/>
              </a:buClr>
              <a:buSzPts val="1200"/>
              <a:buFont typeface="Arial"/>
              <a:buNone/>
              <a:defRPr sz="1200">
                <a:solidFill>
                  <a:srgbClr val="D9D8DA"/>
                </a:solidFill>
              </a:defRPr>
            </a:lvl5pPr>
            <a:lvl6pPr marL="0" marR="0" lvl="5" indent="0" algn="r" rtl="0">
              <a:lnSpc>
                <a:spcPct val="100000"/>
              </a:lnSpc>
              <a:spcBef>
                <a:spcPts val="0"/>
              </a:spcBef>
              <a:spcAft>
                <a:spcPts val="0"/>
              </a:spcAft>
              <a:buClr>
                <a:srgbClr val="D9D8DA"/>
              </a:buClr>
              <a:buSzPts val="1200"/>
              <a:buFont typeface="Arial"/>
              <a:buNone/>
              <a:defRPr sz="1200">
                <a:solidFill>
                  <a:srgbClr val="D9D8DA"/>
                </a:solidFill>
              </a:defRPr>
            </a:lvl6pPr>
            <a:lvl7pPr marL="0" marR="0" lvl="6" indent="0" algn="r" rtl="0">
              <a:lnSpc>
                <a:spcPct val="100000"/>
              </a:lnSpc>
              <a:spcBef>
                <a:spcPts val="0"/>
              </a:spcBef>
              <a:spcAft>
                <a:spcPts val="0"/>
              </a:spcAft>
              <a:buClr>
                <a:srgbClr val="D9D8DA"/>
              </a:buClr>
              <a:buSzPts val="1200"/>
              <a:buFont typeface="Arial"/>
              <a:buNone/>
              <a:defRPr sz="1200">
                <a:solidFill>
                  <a:srgbClr val="D9D8DA"/>
                </a:solidFill>
              </a:defRPr>
            </a:lvl7pPr>
            <a:lvl8pPr marL="0" marR="0" lvl="7" indent="0" algn="r" rtl="0">
              <a:lnSpc>
                <a:spcPct val="100000"/>
              </a:lnSpc>
              <a:spcBef>
                <a:spcPts val="0"/>
              </a:spcBef>
              <a:spcAft>
                <a:spcPts val="0"/>
              </a:spcAft>
              <a:buClr>
                <a:srgbClr val="D9D8DA"/>
              </a:buClr>
              <a:buSzPts val="1200"/>
              <a:buFont typeface="Arial"/>
              <a:buNone/>
              <a:defRPr sz="1200">
                <a:solidFill>
                  <a:srgbClr val="D9D8DA"/>
                </a:solidFill>
              </a:defRPr>
            </a:lvl8pPr>
            <a:lvl9pPr marL="0" marR="0" lvl="8" indent="0" algn="r" rtl="0">
              <a:lnSpc>
                <a:spcPct val="100000"/>
              </a:lnSpc>
              <a:spcBef>
                <a:spcPts val="0"/>
              </a:spcBef>
              <a:spcAft>
                <a:spcPts val="0"/>
              </a:spcAft>
              <a:buClr>
                <a:srgbClr val="D9D8DA"/>
              </a:buClr>
              <a:buSzPts val="1200"/>
              <a:buFont typeface="Arial"/>
              <a:buNone/>
              <a:defRPr sz="1200">
                <a:solidFill>
                  <a:srgbClr val="D9D8DA"/>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www.ncbi.nlm.nih.gov/pmc/articles/PMC5984267/"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4"/>
          <p:cNvPicPr preferRelativeResize="0"/>
          <p:nvPr/>
        </p:nvPicPr>
        <p:blipFill>
          <a:blip r:embed="rId3">
            <a:alphaModFix/>
          </a:blip>
          <a:stretch>
            <a:fillRect/>
          </a:stretch>
        </p:blipFill>
        <p:spPr>
          <a:xfrm>
            <a:off x="1754463" y="1394175"/>
            <a:ext cx="5635075" cy="235515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subTitle" idx="1"/>
          </p:nvPr>
        </p:nvSpPr>
        <p:spPr>
          <a:xfrm>
            <a:off x="311700" y="4533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Value Proposition </a:t>
            </a:r>
            <a:endParaRPr/>
          </a:p>
        </p:txBody>
      </p:sp>
      <p:sp>
        <p:nvSpPr>
          <p:cNvPr id="214" name="Google Shape;214;p24"/>
          <p:cNvSpPr txBox="1"/>
          <p:nvPr/>
        </p:nvSpPr>
        <p:spPr>
          <a:xfrm>
            <a:off x="781750" y="1901050"/>
            <a:ext cx="7577400" cy="136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chemeClr val="dk1"/>
                </a:solidFill>
                <a:latin typeface="Helvetica Neue"/>
                <a:ea typeface="Helvetica Neue"/>
                <a:cs typeface="Helvetica Neue"/>
                <a:sym typeface="Helvetica Neue"/>
              </a:rPr>
              <a:t>Smart Insulin Pump provides prolonged diabetic patients to manage their insulin treatment through a pre-programmed precise insulin delivery mechanism enabling 24x7 monitoring of dosage intake, notification system with refill alert and indication to caretaker/doctor of missed intake. </a:t>
            </a:r>
            <a:endParaRPr sz="15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5" name="Google Shape;65;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
        <p:cNvGrpSpPr/>
        <p:nvPr/>
      </p:nvGrpSpPr>
      <p:grpSpPr>
        <a:xfrm>
          <a:off x="0" y="0"/>
          <a:ext cx="0" cy="0"/>
          <a:chOff x="0" y="0"/>
          <a:chExt cx="0" cy="0"/>
        </a:xfrm>
      </p:grpSpPr>
      <p:sp>
        <p:nvSpPr>
          <p:cNvPr id="75" name="Google Shape;75;p17"/>
          <p:cNvSpPr/>
          <p:nvPr/>
        </p:nvSpPr>
        <p:spPr>
          <a:xfrm>
            <a:off x="461925" y="1119500"/>
            <a:ext cx="13608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Doctors</a:t>
            </a:r>
            <a:endParaRPr sz="1000">
              <a:solidFill>
                <a:schemeClr val="dk1"/>
              </a:solidFill>
              <a:latin typeface="Helvetica Neue"/>
              <a:ea typeface="Helvetica Neue"/>
              <a:cs typeface="Helvetica Neue"/>
              <a:sym typeface="Helvetica Neue"/>
            </a:endParaRPr>
          </a:p>
          <a:p>
            <a:pPr marL="0" lvl="0" indent="0" algn="l" rtl="0">
              <a:spcBef>
                <a:spcPts val="0"/>
              </a:spcBef>
              <a:spcAft>
                <a:spcPts val="0"/>
              </a:spcAft>
              <a:buClr>
                <a:srgbClr val="000000"/>
              </a:buClr>
              <a:buSzPts val="1100"/>
              <a:buFont typeface="Arial"/>
              <a:buNone/>
            </a:pPr>
            <a:endParaRPr sz="1000" b="1">
              <a:latin typeface="Helvetica Neue"/>
              <a:ea typeface="Helvetica Neue"/>
              <a:cs typeface="Helvetica Neue"/>
              <a:sym typeface="Helvetica Neue"/>
            </a:endParaRPr>
          </a:p>
        </p:txBody>
      </p:sp>
      <p:grpSp>
        <p:nvGrpSpPr>
          <p:cNvPr id="76" name="Google Shape;76;p17"/>
          <p:cNvGrpSpPr/>
          <p:nvPr/>
        </p:nvGrpSpPr>
        <p:grpSpPr>
          <a:xfrm>
            <a:off x="22203" y="-21911"/>
            <a:ext cx="8609954" cy="5163352"/>
            <a:chOff x="1365725" y="1314700"/>
            <a:chExt cx="6178654" cy="4056050"/>
          </a:xfrm>
        </p:grpSpPr>
        <p:sp>
          <p:nvSpPr>
            <p:cNvPr id="77" name="Google Shape;77;p17"/>
            <p:cNvSpPr txBox="1"/>
            <p:nvPr/>
          </p:nvSpPr>
          <p:spPr>
            <a:xfrm>
              <a:off x="3222199" y="2600078"/>
              <a:ext cx="1391100" cy="486000"/>
            </a:xfrm>
            <a:prstGeom prst="rect">
              <a:avLst/>
            </a:prstGeom>
            <a:solidFill>
              <a:srgbClr val="6D9EE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Giving them proper treatment and making patients lead a normal life is their primary job</a:t>
              </a: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a:p>
              <a:pPr marL="0" lvl="0" indent="0" algn="l" rtl="0">
                <a:spcBef>
                  <a:spcPts val="0"/>
                </a:spcBef>
                <a:spcAft>
                  <a:spcPts val="0"/>
                </a:spcAft>
                <a:buNone/>
              </a:pPr>
              <a:r>
                <a:rPr lang="en" sz="800">
                  <a:latin typeface="Helvetica Neue"/>
                  <a:ea typeface="Helvetica Neue"/>
                  <a:cs typeface="Helvetica Neue"/>
                  <a:sym typeface="Helvetica Neue"/>
                </a:rPr>
                <a:t> </a:t>
              </a: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78" name="Google Shape;78;p17"/>
            <p:cNvSpPr txBox="1"/>
            <p:nvPr/>
          </p:nvSpPr>
          <p:spPr>
            <a:xfrm>
              <a:off x="4784075" y="1499675"/>
              <a:ext cx="14253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Times New Roman"/>
                <a:ea typeface="Times New Roman"/>
                <a:cs typeface="Times New Roman"/>
                <a:sym typeface="Times New Roman"/>
              </a:endParaRPr>
            </a:p>
          </p:txBody>
        </p:sp>
        <p:sp>
          <p:nvSpPr>
            <p:cNvPr id="79" name="Google Shape;79;p17"/>
            <p:cNvSpPr txBox="1"/>
            <p:nvPr/>
          </p:nvSpPr>
          <p:spPr>
            <a:xfrm>
              <a:off x="6205479" y="2635369"/>
              <a:ext cx="1338900" cy="6303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1. Easy to handle the instruments</a:t>
              </a:r>
              <a:endParaRPr sz="800">
                <a:latin typeface="Helvetica Neue"/>
                <a:ea typeface="Helvetica Neue"/>
                <a:cs typeface="Helvetica Neue"/>
                <a:sym typeface="Helvetica Neue"/>
              </a:endParaRPr>
            </a:p>
            <a:p>
              <a:pPr marL="0" lvl="0" indent="0" algn="l" rtl="0">
                <a:spcBef>
                  <a:spcPts val="0"/>
                </a:spcBef>
                <a:spcAft>
                  <a:spcPts val="0"/>
                </a:spcAft>
                <a:buNone/>
              </a:pPr>
              <a:r>
                <a:rPr lang="en" sz="800">
                  <a:latin typeface="Helvetica Neue"/>
                  <a:ea typeface="Helvetica Neue"/>
                  <a:cs typeface="Helvetica Neue"/>
                  <a:sym typeface="Helvetica Neue"/>
                </a:rPr>
                <a:t>2. Safe for use without assistance</a:t>
              </a:r>
              <a:endParaRPr sz="800">
                <a:latin typeface="Helvetica Neue"/>
                <a:ea typeface="Helvetica Neue"/>
                <a:cs typeface="Helvetica Neue"/>
                <a:sym typeface="Helvetica Neue"/>
              </a:endParaRPr>
            </a:p>
          </p:txBody>
        </p:sp>
        <p:sp>
          <p:nvSpPr>
            <p:cNvPr id="80" name="Google Shape;80;p17"/>
            <p:cNvSpPr txBox="1"/>
            <p:nvPr/>
          </p:nvSpPr>
          <p:spPr>
            <a:xfrm>
              <a:off x="4571950" y="3759450"/>
              <a:ext cx="1609800" cy="16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Times New Roman"/>
                <a:ea typeface="Times New Roman"/>
                <a:cs typeface="Times New Roman"/>
                <a:sym typeface="Times New Roman"/>
              </a:endParaRPr>
            </a:p>
          </p:txBody>
        </p:sp>
        <p:sp>
          <p:nvSpPr>
            <p:cNvPr id="81" name="Google Shape;81;p17"/>
            <p:cNvSpPr txBox="1"/>
            <p:nvPr/>
          </p:nvSpPr>
          <p:spPr>
            <a:xfrm>
              <a:off x="4723419" y="4310722"/>
              <a:ext cx="1391100" cy="555000"/>
            </a:xfrm>
            <a:prstGeom prst="rect">
              <a:avLst/>
            </a:prstGeom>
            <a:solidFill>
              <a:srgbClr val="E066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By interacting, </a:t>
              </a:r>
              <a:r>
                <a:rPr lang="en" sz="800">
                  <a:solidFill>
                    <a:schemeClr val="dk1"/>
                  </a:solidFill>
                  <a:latin typeface="Helvetica Neue"/>
                  <a:ea typeface="Helvetica Neue"/>
                  <a:cs typeface="Helvetica Neue"/>
                  <a:sym typeface="Helvetica Neue"/>
                </a:rPr>
                <a:t>prescribing and </a:t>
              </a:r>
              <a:r>
                <a:rPr lang="en" sz="800">
                  <a:latin typeface="Helvetica Neue"/>
                  <a:ea typeface="Helvetica Neue"/>
                  <a:cs typeface="Helvetica Neue"/>
                  <a:sym typeface="Helvetica Neue"/>
                </a:rPr>
                <a:t>advising the patients</a:t>
              </a: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82" name="Google Shape;82;p17"/>
            <p:cNvSpPr txBox="1"/>
            <p:nvPr/>
          </p:nvSpPr>
          <p:spPr>
            <a:xfrm>
              <a:off x="6181744" y="4310722"/>
              <a:ext cx="1338900" cy="630300"/>
            </a:xfrm>
            <a:prstGeom prst="rect">
              <a:avLst/>
            </a:prstGeom>
            <a:solidFill>
              <a:srgbClr val="E066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1. </a:t>
              </a:r>
              <a:r>
                <a:rPr lang="en" sz="800">
                  <a:solidFill>
                    <a:schemeClr val="dk1"/>
                  </a:solidFill>
                  <a:latin typeface="Helvetica Neue"/>
                  <a:ea typeface="Helvetica Neue"/>
                  <a:cs typeface="Helvetica Neue"/>
                  <a:sym typeface="Helvetica Neue"/>
                </a:rPr>
                <a:t>Patients forget their insulin shot</a:t>
              </a: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 sz="800">
                  <a:latin typeface="Helvetica Neue"/>
                  <a:ea typeface="Helvetica Neue"/>
                  <a:cs typeface="Helvetica Neue"/>
                  <a:sym typeface="Helvetica Neue"/>
                </a:rPr>
                <a:t>2. In case of irregularity  patients tend to assume higher need for dose without consultation </a:t>
              </a:r>
              <a:endParaRPr sz="800">
                <a:latin typeface="Helvetica Neue"/>
                <a:ea typeface="Helvetica Neue"/>
                <a:cs typeface="Helvetica Neue"/>
                <a:sym typeface="Helvetica Neue"/>
              </a:endParaRPr>
            </a:p>
            <a:p>
              <a:pPr marL="0" lvl="0" indent="0" algn="l" rtl="0">
                <a:spcBef>
                  <a:spcPts val="0"/>
                </a:spcBef>
                <a:spcAft>
                  <a:spcPts val="0"/>
                </a:spcAft>
                <a:buNone/>
              </a:pPr>
              <a:r>
                <a:rPr lang="en" sz="800">
                  <a:latin typeface="Helvetica Neue"/>
                  <a:ea typeface="Helvetica Neue"/>
                  <a:cs typeface="Helvetica Neue"/>
                  <a:sym typeface="Helvetica Neue"/>
                </a:rPr>
                <a:t>3. Procrastination/lethargy </a:t>
              </a:r>
              <a:endParaRPr sz="800">
                <a:latin typeface="Helvetica Neue"/>
                <a:ea typeface="Helvetica Neue"/>
                <a:cs typeface="Helvetica Neue"/>
                <a:sym typeface="Helvetica Neue"/>
              </a:endParaRPr>
            </a:p>
          </p:txBody>
        </p:sp>
        <p:sp>
          <p:nvSpPr>
            <p:cNvPr id="83" name="Google Shape;83;p17"/>
            <p:cNvSpPr txBox="1"/>
            <p:nvPr/>
          </p:nvSpPr>
          <p:spPr>
            <a:xfrm>
              <a:off x="4696742" y="2600078"/>
              <a:ext cx="1425300" cy="781200"/>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Diabetic patients </a:t>
              </a:r>
              <a:r>
                <a:rPr lang="en" sz="800">
                  <a:solidFill>
                    <a:schemeClr val="dk1"/>
                  </a:solidFill>
                  <a:latin typeface="Helvetica Neue"/>
                  <a:ea typeface="Helvetica Neue"/>
                  <a:cs typeface="Helvetica Neue"/>
                  <a:sym typeface="Helvetica Neue"/>
                </a:rPr>
                <a:t>forget to take the right amount of insulin at the right time and hence the doctors find it difficult to have a continuous monitoring on the patient’s health</a:t>
              </a: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84" name="Google Shape;84;p17"/>
            <p:cNvSpPr txBox="1"/>
            <p:nvPr/>
          </p:nvSpPr>
          <p:spPr>
            <a:xfrm>
              <a:off x="3198518" y="4310722"/>
              <a:ext cx="1490700" cy="555000"/>
            </a:xfrm>
            <a:prstGeom prst="rect">
              <a:avLst/>
            </a:prstGeom>
            <a:solidFill>
              <a:srgbClr val="6D9EE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1. Relieve patients from their complaints about BG levels</a:t>
              </a:r>
              <a:endParaRPr sz="800">
                <a:latin typeface="Helvetica Neue"/>
                <a:ea typeface="Helvetica Neue"/>
                <a:cs typeface="Helvetica Neue"/>
                <a:sym typeface="Helvetica Neue"/>
              </a:endParaRPr>
            </a:p>
            <a:p>
              <a:pPr marL="0" lvl="0" indent="0" algn="l" rtl="0">
                <a:spcBef>
                  <a:spcPts val="0"/>
                </a:spcBef>
                <a:spcAft>
                  <a:spcPts val="0"/>
                </a:spcAft>
                <a:buNone/>
              </a:pPr>
              <a:r>
                <a:rPr lang="en" sz="800">
                  <a:latin typeface="Helvetica Neue"/>
                  <a:ea typeface="Helvetica Neue"/>
                  <a:cs typeface="Helvetica Neue"/>
                  <a:sym typeface="Helvetica Neue"/>
                </a:rPr>
                <a:t>2. Better health support to patients</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Minimised risk of and improved clinical outcomes</a:t>
              </a: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a:p>
              <a:pPr marL="0" lvl="0" indent="0" algn="l" rtl="0">
                <a:spcBef>
                  <a:spcPts val="0"/>
                </a:spcBef>
                <a:spcAft>
                  <a:spcPts val="0"/>
                </a:spcAft>
                <a:buNone/>
              </a:pPr>
              <a:endParaRPr sz="800">
                <a:solidFill>
                  <a:srgbClr val="333333"/>
                </a:solidFill>
                <a:latin typeface="Helvetica Neue"/>
                <a:ea typeface="Helvetica Neue"/>
                <a:cs typeface="Helvetica Neue"/>
                <a:sym typeface="Helvetica Neue"/>
              </a:endParaRPr>
            </a:p>
            <a:p>
              <a:pPr marL="0" lvl="0" indent="0" algn="l" rtl="0">
                <a:spcBef>
                  <a:spcPts val="0"/>
                </a:spcBef>
                <a:spcAft>
                  <a:spcPts val="0"/>
                </a:spcAft>
                <a:buNone/>
              </a:pPr>
              <a:endParaRPr sz="800">
                <a:solidFill>
                  <a:srgbClr val="333333"/>
                </a:solidFill>
                <a:latin typeface="Helvetica Neue"/>
                <a:ea typeface="Helvetica Neue"/>
                <a:cs typeface="Helvetica Neue"/>
                <a:sym typeface="Helvetica Neue"/>
              </a:endParaRPr>
            </a:p>
          </p:txBody>
        </p:sp>
        <p:sp>
          <p:nvSpPr>
            <p:cNvPr id="85" name="Google Shape;85;p17"/>
            <p:cNvSpPr/>
            <p:nvPr/>
          </p:nvSpPr>
          <p:spPr>
            <a:xfrm>
              <a:off x="2849588" y="3447427"/>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2849588" y="3567825"/>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a:off x="2959740" y="3705845"/>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2959724" y="3912359"/>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3076424" y="4025408"/>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3076424" y="4120509"/>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2959724" y="4215620"/>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2959738" y="4725389"/>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2959738" y="4578328"/>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3076416" y="4461686"/>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2959730" y="4881032"/>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2959729" y="4997074"/>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2959729" y="5113115"/>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txBox="1"/>
            <p:nvPr/>
          </p:nvSpPr>
          <p:spPr>
            <a:xfrm>
              <a:off x="1365725" y="1314700"/>
              <a:ext cx="1293000" cy="7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sp>
        <p:nvSpPr>
          <p:cNvPr id="99" name="Google Shape;99;p17"/>
          <p:cNvSpPr/>
          <p:nvPr/>
        </p:nvSpPr>
        <p:spPr>
          <a:xfrm>
            <a:off x="461925" y="1316325"/>
            <a:ext cx="13608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Caretakers</a:t>
            </a:r>
            <a:endParaRPr sz="1000">
              <a:solidFill>
                <a:schemeClr val="dk1"/>
              </a:solidFill>
              <a:latin typeface="Helvetica Neue"/>
              <a:ea typeface="Helvetica Neue"/>
              <a:cs typeface="Helvetica Neue"/>
              <a:sym typeface="Helvetica Neue"/>
            </a:endParaRPr>
          </a:p>
          <a:p>
            <a:pPr marL="0" lvl="0" indent="0" algn="l" rtl="0">
              <a:spcBef>
                <a:spcPts val="0"/>
              </a:spcBef>
              <a:spcAft>
                <a:spcPts val="0"/>
              </a:spcAft>
              <a:buClr>
                <a:srgbClr val="000000"/>
              </a:buClr>
              <a:buSzPts val="1100"/>
              <a:buFont typeface="Arial"/>
              <a:buNone/>
            </a:pPr>
            <a:endParaRPr sz="1000" b="1">
              <a:latin typeface="Helvetica Neue"/>
              <a:ea typeface="Helvetica Neue"/>
              <a:cs typeface="Helvetica Neue"/>
              <a:sym typeface="Helvetica Neue"/>
            </a:endParaRPr>
          </a:p>
        </p:txBody>
      </p:sp>
      <p:sp>
        <p:nvSpPr>
          <p:cNvPr id="100" name="Google Shape;100;p17"/>
          <p:cNvSpPr/>
          <p:nvPr/>
        </p:nvSpPr>
        <p:spPr>
          <a:xfrm>
            <a:off x="461925" y="1544925"/>
            <a:ext cx="13608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Diabetic Patients</a:t>
            </a:r>
            <a:endParaRPr sz="1000">
              <a:solidFill>
                <a:schemeClr val="dk1"/>
              </a:solidFill>
              <a:latin typeface="Helvetica Neue"/>
              <a:ea typeface="Helvetica Neue"/>
              <a:cs typeface="Helvetica Neue"/>
              <a:sym typeface="Helvetica Neue"/>
            </a:endParaRPr>
          </a:p>
          <a:p>
            <a:pPr marL="0" lvl="0" indent="0" algn="l" rtl="0">
              <a:spcBef>
                <a:spcPts val="0"/>
              </a:spcBef>
              <a:spcAft>
                <a:spcPts val="0"/>
              </a:spcAft>
              <a:buClr>
                <a:srgbClr val="000000"/>
              </a:buClr>
              <a:buSzPts val="1100"/>
              <a:buFont typeface="Arial"/>
              <a:buNone/>
            </a:pPr>
            <a:endParaRPr sz="1000" b="1">
              <a:latin typeface="Helvetica Neue"/>
              <a:ea typeface="Helvetica Neue"/>
              <a:cs typeface="Helvetica Neue"/>
              <a:sym typeface="Helvetica Neue"/>
            </a:endParaRPr>
          </a:p>
        </p:txBody>
      </p:sp>
      <p:sp>
        <p:nvSpPr>
          <p:cNvPr id="101" name="Google Shape;101;p17"/>
          <p:cNvSpPr/>
          <p:nvPr/>
        </p:nvSpPr>
        <p:spPr>
          <a:xfrm>
            <a:off x="2335016" y="1307600"/>
            <a:ext cx="122400" cy="1212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grpSp>
        <p:nvGrpSpPr>
          <p:cNvPr id="106" name="Google Shape;106;p18"/>
          <p:cNvGrpSpPr/>
          <p:nvPr/>
        </p:nvGrpSpPr>
        <p:grpSpPr>
          <a:xfrm>
            <a:off x="22203" y="-21911"/>
            <a:ext cx="6749626" cy="5163352"/>
            <a:chOff x="1365725" y="1314700"/>
            <a:chExt cx="4843650" cy="4056050"/>
          </a:xfrm>
        </p:grpSpPr>
        <p:sp>
          <p:nvSpPr>
            <p:cNvPr id="107" name="Google Shape;107;p18"/>
            <p:cNvSpPr txBox="1"/>
            <p:nvPr/>
          </p:nvSpPr>
          <p:spPr>
            <a:xfrm>
              <a:off x="4784075" y="1499675"/>
              <a:ext cx="1425300" cy="12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Times New Roman"/>
                <a:ea typeface="Times New Roman"/>
                <a:cs typeface="Times New Roman"/>
                <a:sym typeface="Times New Roman"/>
              </a:endParaRPr>
            </a:p>
          </p:txBody>
        </p:sp>
        <p:sp>
          <p:nvSpPr>
            <p:cNvPr id="108" name="Google Shape;108;p18"/>
            <p:cNvSpPr txBox="1"/>
            <p:nvPr/>
          </p:nvSpPr>
          <p:spPr>
            <a:xfrm>
              <a:off x="4571950" y="3759450"/>
              <a:ext cx="1609800" cy="16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Times New Roman"/>
                <a:ea typeface="Times New Roman"/>
                <a:cs typeface="Times New Roman"/>
                <a:sym typeface="Times New Roman"/>
              </a:endParaRPr>
            </a:p>
          </p:txBody>
        </p:sp>
        <p:sp>
          <p:nvSpPr>
            <p:cNvPr id="109" name="Google Shape;109;p18"/>
            <p:cNvSpPr/>
            <p:nvPr/>
          </p:nvSpPr>
          <p:spPr>
            <a:xfrm>
              <a:off x="2959724" y="3438727"/>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2959724" y="3572283"/>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2849594" y="3714545"/>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2959724" y="3912359"/>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3076424" y="4025408"/>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3076424" y="4120509"/>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2959724" y="4215620"/>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2959738" y="4725389"/>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2761693" y="4600088"/>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3076416" y="4461686"/>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2959730" y="4881032"/>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849592" y="4997898"/>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3076422" y="5117455"/>
              <a:ext cx="87900" cy="951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txBox="1"/>
            <p:nvPr/>
          </p:nvSpPr>
          <p:spPr>
            <a:xfrm>
              <a:off x="1365725" y="1314700"/>
              <a:ext cx="1293000" cy="7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sp>
        <p:nvSpPr>
          <p:cNvPr id="123" name="Google Shape;123;p18"/>
          <p:cNvSpPr txBox="1"/>
          <p:nvPr/>
        </p:nvSpPr>
        <p:spPr>
          <a:xfrm>
            <a:off x="2605450" y="1487750"/>
            <a:ext cx="1966500" cy="1700700"/>
          </a:xfrm>
          <a:prstGeom prst="rect">
            <a:avLst/>
          </a:prstGeom>
          <a:solidFill>
            <a:srgbClr val="6D9EEB"/>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222222"/>
                </a:solidFill>
                <a:latin typeface="Helvetica Neue"/>
                <a:ea typeface="Helvetica Neue"/>
                <a:cs typeface="Helvetica Neue"/>
                <a:sym typeface="Helvetica Neue"/>
              </a:rPr>
              <a:t>1. More than 62 million Indians, which is more than 7.1% of the adult population, are suffering from Diabetic Mellitus</a:t>
            </a:r>
            <a:endParaRPr sz="8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 sz="800">
                <a:solidFill>
                  <a:schemeClr val="dk1"/>
                </a:solidFill>
                <a:latin typeface="Helvetica Neue"/>
                <a:ea typeface="Helvetica Neue"/>
                <a:cs typeface="Helvetica Neue"/>
                <a:sym typeface="Helvetica Neue"/>
              </a:rPr>
              <a:t>2. Among them, most of the diabetes patients on an average take 3-4 injections per day.</a:t>
            </a:r>
            <a:endParaRPr sz="8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 sz="800">
                <a:solidFill>
                  <a:schemeClr val="dk1"/>
                </a:solidFill>
                <a:latin typeface="Helvetica Neue"/>
                <a:ea typeface="Helvetica Neue"/>
                <a:cs typeface="Helvetica Neue"/>
                <a:sym typeface="Helvetica Neue"/>
              </a:rPr>
              <a:t>3.Due to frequent injections,they experience a lot of mental stress and  it causes also causes insecurity.</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124" name="Google Shape;124;p18"/>
          <p:cNvSpPr txBox="1"/>
          <p:nvPr/>
        </p:nvSpPr>
        <p:spPr>
          <a:xfrm>
            <a:off x="4675625" y="1944650"/>
            <a:ext cx="1912200" cy="786900"/>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Diabetic patients forget to take insulin that are prescribed to them by the doctors and experience discomfort while doing so </a:t>
            </a:r>
            <a:endParaRPr sz="800">
              <a:latin typeface="Helvetica Neue"/>
              <a:ea typeface="Helvetica Neue"/>
              <a:cs typeface="Helvetica Neue"/>
              <a:sym typeface="Helvetica Neue"/>
            </a:endParaRPr>
          </a:p>
        </p:txBody>
      </p:sp>
      <p:sp>
        <p:nvSpPr>
          <p:cNvPr id="125" name="Google Shape;125;p18"/>
          <p:cNvSpPr txBox="1"/>
          <p:nvPr/>
        </p:nvSpPr>
        <p:spPr>
          <a:xfrm>
            <a:off x="6837175" y="1946900"/>
            <a:ext cx="1761900" cy="7824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1. Periodical prompts for medications</a:t>
            </a:r>
            <a:endParaRPr sz="800">
              <a:latin typeface="Helvetica Neue"/>
              <a:ea typeface="Helvetica Neue"/>
              <a:cs typeface="Helvetica Neue"/>
              <a:sym typeface="Helvetica Neue"/>
            </a:endParaRPr>
          </a:p>
          <a:p>
            <a:pPr marL="0" lvl="0" indent="0" algn="l" rtl="0">
              <a:spcBef>
                <a:spcPts val="0"/>
              </a:spcBef>
              <a:spcAft>
                <a:spcPts val="0"/>
              </a:spcAft>
              <a:buNone/>
            </a:pPr>
            <a:r>
              <a:rPr lang="en" sz="800">
                <a:latin typeface="Helvetica Neue"/>
                <a:ea typeface="Helvetica Neue"/>
                <a:cs typeface="Helvetica Neue"/>
                <a:sym typeface="Helvetica Neue"/>
              </a:rPr>
              <a:t>2</a:t>
            </a:r>
            <a:r>
              <a:rPr lang="en" sz="800" b="1">
                <a:latin typeface="Helvetica Neue"/>
                <a:ea typeface="Helvetica Neue"/>
                <a:cs typeface="Helvetica Neue"/>
                <a:sym typeface="Helvetica Neue"/>
              </a:rPr>
              <a:t>. </a:t>
            </a:r>
            <a:r>
              <a:rPr lang="en" sz="800">
                <a:latin typeface="Helvetica Neue"/>
                <a:ea typeface="Helvetica Neue"/>
                <a:cs typeface="Helvetica Neue"/>
                <a:sym typeface="Helvetica Neue"/>
              </a:rPr>
              <a:t>Should be less expensive</a:t>
            </a: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126" name="Google Shape;126;p18"/>
          <p:cNvSpPr txBox="1"/>
          <p:nvPr/>
        </p:nvSpPr>
        <p:spPr>
          <a:xfrm>
            <a:off x="2605450" y="3820600"/>
            <a:ext cx="1912200" cy="1146000"/>
          </a:xfrm>
          <a:prstGeom prst="rect">
            <a:avLst/>
          </a:prstGeom>
          <a:solidFill>
            <a:srgbClr val="6D9EEB"/>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1. Maintaining a balanced glycemic level</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2. Reduces the frequency of</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Injections taken per day </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3. Relief from the act of giving</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incorrect insulin dosages</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solidFill>
                  <a:schemeClr val="dk1"/>
                </a:solidFill>
                <a:latin typeface="Helvetica Neue"/>
                <a:ea typeface="Helvetica Neue"/>
                <a:cs typeface="Helvetica Neue"/>
                <a:sym typeface="Helvetica Neue"/>
              </a:rPr>
              <a:t>4. Extended life due to the precision in treatments </a:t>
            </a: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127" name="Google Shape;127;p18"/>
          <p:cNvSpPr txBox="1"/>
          <p:nvPr/>
        </p:nvSpPr>
        <p:spPr>
          <a:xfrm>
            <a:off x="4648475" y="3820600"/>
            <a:ext cx="1966500" cy="648300"/>
          </a:xfrm>
          <a:prstGeom prst="rect">
            <a:avLst/>
          </a:prstGeom>
          <a:solidFill>
            <a:srgbClr val="E06666"/>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1. Taking insulin using</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pills/inhalers</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2. Insulin syringes/pens</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3. Insulin Pumps</a:t>
            </a:r>
            <a:endParaRPr sz="800">
              <a:latin typeface="Helvetica Neue"/>
              <a:ea typeface="Helvetica Neue"/>
              <a:cs typeface="Helvetica Neue"/>
              <a:sym typeface="Helvetica Neue"/>
            </a:endParaRPr>
          </a:p>
        </p:txBody>
      </p:sp>
      <p:sp>
        <p:nvSpPr>
          <p:cNvPr id="128" name="Google Shape;128;p18"/>
          <p:cNvSpPr txBox="1"/>
          <p:nvPr/>
        </p:nvSpPr>
        <p:spPr>
          <a:xfrm>
            <a:off x="6745800" y="3820600"/>
            <a:ext cx="1912200" cy="648300"/>
          </a:xfrm>
          <a:prstGeom prst="rect">
            <a:avLst/>
          </a:prstGeom>
          <a:solidFill>
            <a:srgbClr val="E06666"/>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1. Swelling of arms and other</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physical complications</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2. Insulin pumps are too costly</a:t>
            </a:r>
            <a:endParaRPr sz="800">
              <a:latin typeface="Helvetica Neue"/>
              <a:ea typeface="Helvetica Neue"/>
              <a:cs typeface="Helvetica Neue"/>
              <a:sym typeface="Helvetica Neue"/>
            </a:endParaRPr>
          </a:p>
        </p:txBody>
      </p:sp>
      <p:sp>
        <p:nvSpPr>
          <p:cNvPr id="129" name="Google Shape;129;p18"/>
          <p:cNvSpPr/>
          <p:nvPr/>
        </p:nvSpPr>
        <p:spPr>
          <a:xfrm>
            <a:off x="461925" y="1351850"/>
            <a:ext cx="13608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Caretakers</a:t>
            </a:r>
            <a:endParaRPr sz="1000">
              <a:solidFill>
                <a:schemeClr val="dk1"/>
              </a:solidFill>
              <a:latin typeface="Helvetica Neue"/>
              <a:ea typeface="Helvetica Neue"/>
              <a:cs typeface="Helvetica Neue"/>
              <a:sym typeface="Helvetica Neue"/>
            </a:endParaRPr>
          </a:p>
          <a:p>
            <a:pPr marL="0" lvl="0" indent="0" algn="l" rtl="0">
              <a:spcBef>
                <a:spcPts val="0"/>
              </a:spcBef>
              <a:spcAft>
                <a:spcPts val="0"/>
              </a:spcAft>
              <a:buClr>
                <a:srgbClr val="000000"/>
              </a:buClr>
              <a:buSzPts val="1100"/>
              <a:buFont typeface="Arial"/>
              <a:buNone/>
            </a:pPr>
            <a:endParaRPr sz="1000" b="1">
              <a:latin typeface="Helvetica Neue"/>
              <a:ea typeface="Helvetica Neue"/>
              <a:cs typeface="Helvetica Neue"/>
              <a:sym typeface="Helvetica Neue"/>
            </a:endParaRPr>
          </a:p>
        </p:txBody>
      </p:sp>
      <p:sp>
        <p:nvSpPr>
          <p:cNvPr id="130" name="Google Shape;130;p18"/>
          <p:cNvSpPr/>
          <p:nvPr/>
        </p:nvSpPr>
        <p:spPr>
          <a:xfrm>
            <a:off x="461925" y="1544925"/>
            <a:ext cx="13608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Diabetic Patients</a:t>
            </a:r>
            <a:endParaRPr sz="1000">
              <a:solidFill>
                <a:schemeClr val="dk1"/>
              </a:solidFill>
              <a:latin typeface="Helvetica Neue"/>
              <a:ea typeface="Helvetica Neue"/>
              <a:cs typeface="Helvetica Neue"/>
              <a:sym typeface="Helvetica Neue"/>
            </a:endParaRPr>
          </a:p>
          <a:p>
            <a:pPr marL="0" lvl="0" indent="0" algn="l" rtl="0">
              <a:spcBef>
                <a:spcPts val="0"/>
              </a:spcBef>
              <a:spcAft>
                <a:spcPts val="0"/>
              </a:spcAft>
              <a:buClr>
                <a:srgbClr val="000000"/>
              </a:buClr>
              <a:buSzPts val="1100"/>
              <a:buFont typeface="Arial"/>
              <a:buNone/>
            </a:pPr>
            <a:endParaRPr sz="1000" b="1">
              <a:latin typeface="Helvetica Neue"/>
              <a:ea typeface="Helvetica Neue"/>
              <a:cs typeface="Helvetica Neue"/>
              <a:sym typeface="Helvetica Neue"/>
            </a:endParaRPr>
          </a:p>
        </p:txBody>
      </p:sp>
      <p:sp>
        <p:nvSpPr>
          <p:cNvPr id="131" name="Google Shape;131;p18"/>
          <p:cNvSpPr/>
          <p:nvPr/>
        </p:nvSpPr>
        <p:spPr>
          <a:xfrm>
            <a:off x="461925" y="1119500"/>
            <a:ext cx="13608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Doctors</a:t>
            </a:r>
            <a:endParaRPr sz="1000">
              <a:solidFill>
                <a:schemeClr val="dk1"/>
              </a:solidFill>
              <a:latin typeface="Helvetica Neue"/>
              <a:ea typeface="Helvetica Neue"/>
              <a:cs typeface="Helvetica Neue"/>
              <a:sym typeface="Helvetica Neue"/>
            </a:endParaRPr>
          </a:p>
          <a:p>
            <a:pPr marL="0" lvl="0" indent="0" algn="l" rtl="0">
              <a:spcBef>
                <a:spcPts val="0"/>
              </a:spcBef>
              <a:spcAft>
                <a:spcPts val="0"/>
              </a:spcAft>
              <a:buClr>
                <a:srgbClr val="000000"/>
              </a:buClr>
              <a:buSzPts val="1100"/>
              <a:buFont typeface="Arial"/>
              <a:buNone/>
            </a:pPr>
            <a:endParaRPr sz="1000" b="1">
              <a:latin typeface="Helvetica Neue"/>
              <a:ea typeface="Helvetica Neue"/>
              <a:cs typeface="Helvetica Neue"/>
              <a:sym typeface="Helvetica Neue"/>
            </a:endParaRPr>
          </a:p>
        </p:txBody>
      </p:sp>
      <p:sp>
        <p:nvSpPr>
          <p:cNvPr id="132" name="Google Shape;132;p18"/>
          <p:cNvSpPr/>
          <p:nvPr/>
        </p:nvSpPr>
        <p:spPr>
          <a:xfrm>
            <a:off x="2333641" y="1733025"/>
            <a:ext cx="122400" cy="1212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DCDCF"/>
        </a:solidFill>
        <a:effectLst/>
      </p:bgPr>
    </p:bg>
    <p:spTree>
      <p:nvGrpSpPr>
        <p:cNvPr id="1" name="Shape 136"/>
        <p:cNvGrpSpPr/>
        <p:nvPr/>
      </p:nvGrpSpPr>
      <p:grpSpPr>
        <a:xfrm>
          <a:off x="0" y="0"/>
          <a:ext cx="0" cy="0"/>
          <a:chOff x="0" y="0"/>
          <a:chExt cx="0" cy="0"/>
        </a:xfrm>
      </p:grpSpPr>
      <p:pic>
        <p:nvPicPr>
          <p:cNvPr id="137" name="Google Shape;137;p19"/>
          <p:cNvPicPr preferRelativeResize="0"/>
          <p:nvPr/>
        </p:nvPicPr>
        <p:blipFill rotWithShape="1">
          <a:blip r:embed="rId3">
            <a:alphaModFix/>
          </a:blip>
          <a:srcRect/>
          <a:stretch/>
        </p:blipFill>
        <p:spPr>
          <a:xfrm>
            <a:off x="936078" y="0"/>
            <a:ext cx="7271846" cy="5143501"/>
          </a:xfrm>
          <a:prstGeom prst="rect">
            <a:avLst/>
          </a:prstGeom>
          <a:noFill/>
          <a:ln>
            <a:noFill/>
          </a:ln>
        </p:spPr>
      </p:pic>
      <p:sp>
        <p:nvSpPr>
          <p:cNvPr id="138" name="Google Shape;138;p19"/>
          <p:cNvSpPr txBox="1"/>
          <p:nvPr/>
        </p:nvSpPr>
        <p:spPr>
          <a:xfrm>
            <a:off x="2962150" y="1393775"/>
            <a:ext cx="1655400" cy="1400700"/>
          </a:xfrm>
          <a:prstGeom prst="rect">
            <a:avLst/>
          </a:prstGeom>
          <a:solidFill>
            <a:srgbClr val="EAD1D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1.Social and Professional problems are nothing in compared to the illness of their cared ones.</a:t>
            </a:r>
            <a:endParaRPr sz="800"/>
          </a:p>
          <a:p>
            <a:pPr marL="0" lvl="0" indent="0" algn="l" rtl="0">
              <a:spcBef>
                <a:spcPts val="0"/>
              </a:spcBef>
              <a:spcAft>
                <a:spcPts val="0"/>
              </a:spcAft>
              <a:buNone/>
            </a:pPr>
            <a:r>
              <a:rPr lang="en" sz="800"/>
              <a:t>2.If this problem is left unaccounted, may lead to the loss of their cared ones.</a:t>
            </a:r>
            <a:endParaRPr sz="800"/>
          </a:p>
          <a:p>
            <a:pPr marL="0" lvl="0" indent="0" algn="l" rtl="0">
              <a:spcBef>
                <a:spcPts val="0"/>
              </a:spcBef>
              <a:spcAft>
                <a:spcPts val="0"/>
              </a:spcAft>
              <a:buNone/>
            </a:pPr>
            <a:r>
              <a:rPr lang="en" sz="800"/>
              <a:t>3. 62% of caregivers are facing mild depression and a higher incidence of anxiety [</a:t>
            </a:r>
            <a:r>
              <a:rPr lang="en" sz="800" u="sng">
                <a:hlinkClick r:id="rId4"/>
              </a:rPr>
              <a:t>link proof</a:t>
            </a:r>
            <a:r>
              <a:rPr lang="en" sz="800"/>
              <a:t>]</a:t>
            </a:r>
            <a:endParaRPr sz="800"/>
          </a:p>
        </p:txBody>
      </p:sp>
      <p:sp>
        <p:nvSpPr>
          <p:cNvPr id="139" name="Google Shape;139;p19"/>
          <p:cNvSpPr txBox="1"/>
          <p:nvPr/>
        </p:nvSpPr>
        <p:spPr>
          <a:xfrm>
            <a:off x="4599575" y="1431475"/>
            <a:ext cx="1655400" cy="1362900"/>
          </a:xfrm>
          <a:prstGeom prst="rect">
            <a:avLst/>
          </a:prstGeom>
          <a:solidFill>
            <a:srgbClr val="C27BA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1.Caring for child with Diabetes, requires constant vigilance</a:t>
            </a:r>
            <a:endParaRPr sz="800"/>
          </a:p>
          <a:p>
            <a:pPr marL="0" lvl="0" indent="0" algn="l" rtl="0">
              <a:spcBef>
                <a:spcPts val="0"/>
              </a:spcBef>
              <a:spcAft>
                <a:spcPts val="0"/>
              </a:spcAft>
              <a:buNone/>
            </a:pPr>
            <a:r>
              <a:rPr lang="en" sz="800"/>
              <a:t>2.Carrying out a labour intensive and complicated daily regimen</a:t>
            </a:r>
            <a:endParaRPr sz="800"/>
          </a:p>
          <a:p>
            <a:pPr marL="0" lvl="0" indent="0" algn="l" rtl="0">
              <a:spcBef>
                <a:spcPts val="0"/>
              </a:spcBef>
              <a:spcAft>
                <a:spcPts val="0"/>
              </a:spcAft>
              <a:buNone/>
            </a:pPr>
            <a:r>
              <a:rPr lang="en" sz="800"/>
              <a:t>3.Have to live with constant worry about glycemic conditions and heightened feelings of responsibility for the child’s health</a:t>
            </a:r>
            <a:endParaRPr sz="800"/>
          </a:p>
        </p:txBody>
      </p:sp>
      <p:sp>
        <p:nvSpPr>
          <p:cNvPr id="140" name="Google Shape;140;p19"/>
          <p:cNvSpPr txBox="1"/>
          <p:nvPr/>
        </p:nvSpPr>
        <p:spPr>
          <a:xfrm>
            <a:off x="6254975" y="1791800"/>
            <a:ext cx="1655400" cy="1002600"/>
          </a:xfrm>
          <a:prstGeom prst="rect">
            <a:avLst/>
          </a:prstGeom>
          <a:solidFill>
            <a:srgbClr val="741B47"/>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FFFFF"/>
                </a:solidFill>
              </a:rPr>
              <a:t>1.Keeping a constant track of the patients data</a:t>
            </a:r>
            <a:br>
              <a:rPr lang="en" sz="800">
                <a:solidFill>
                  <a:srgbClr val="FFFFFF"/>
                </a:solidFill>
              </a:rPr>
            </a:br>
            <a:r>
              <a:rPr lang="en" sz="800">
                <a:solidFill>
                  <a:srgbClr val="FFFFFF"/>
                </a:solidFill>
              </a:rPr>
              <a:t>2.Changing modes of medication,  Time, Food</a:t>
            </a:r>
            <a:endParaRPr sz="800">
              <a:solidFill>
                <a:srgbClr val="FFFFFF"/>
              </a:solidFill>
            </a:endParaRPr>
          </a:p>
        </p:txBody>
      </p:sp>
      <p:sp>
        <p:nvSpPr>
          <p:cNvPr id="141" name="Google Shape;141;p19"/>
          <p:cNvSpPr txBox="1"/>
          <p:nvPr/>
        </p:nvSpPr>
        <p:spPr>
          <a:xfrm>
            <a:off x="2972025" y="4121725"/>
            <a:ext cx="1609800" cy="823800"/>
          </a:xfrm>
          <a:prstGeom prst="rect">
            <a:avLst/>
          </a:prstGeom>
          <a:solidFill>
            <a:srgbClr val="D5A6B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1.Healthy profesional life</a:t>
            </a:r>
            <a:endParaRPr sz="800"/>
          </a:p>
          <a:p>
            <a:pPr marL="0" lvl="0" indent="0" algn="l" rtl="0">
              <a:spcBef>
                <a:spcPts val="0"/>
              </a:spcBef>
              <a:spcAft>
                <a:spcPts val="0"/>
              </a:spcAft>
              <a:buNone/>
            </a:pPr>
            <a:r>
              <a:rPr lang="en" sz="800"/>
              <a:t>2. Reduced anxiety </a:t>
            </a:r>
            <a:endParaRPr sz="800"/>
          </a:p>
          <a:p>
            <a:pPr marL="0" lvl="0" indent="0" algn="l" rtl="0">
              <a:spcBef>
                <a:spcPts val="0"/>
              </a:spcBef>
              <a:spcAft>
                <a:spcPts val="0"/>
              </a:spcAft>
              <a:buNone/>
            </a:pPr>
            <a:r>
              <a:rPr lang="en" sz="800"/>
              <a:t>3. Healthy family life, leading to increased Family Outcomes</a:t>
            </a:r>
            <a:endParaRPr sz="800"/>
          </a:p>
        </p:txBody>
      </p:sp>
      <p:sp>
        <p:nvSpPr>
          <p:cNvPr id="142" name="Google Shape;142;p19"/>
          <p:cNvSpPr txBox="1"/>
          <p:nvPr/>
        </p:nvSpPr>
        <p:spPr>
          <a:xfrm>
            <a:off x="4599575" y="3820475"/>
            <a:ext cx="1655400" cy="1125000"/>
          </a:xfrm>
          <a:prstGeom prst="rect">
            <a:avLst/>
          </a:prstGeom>
          <a:solidFill>
            <a:srgbClr val="A64D7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FFFFF"/>
                </a:solidFill>
              </a:rPr>
              <a:t>1.Leaving work occasionally to assist the school with complications with the child.</a:t>
            </a:r>
            <a:endParaRPr sz="800">
              <a:solidFill>
                <a:srgbClr val="FFFFFF"/>
              </a:solidFill>
            </a:endParaRPr>
          </a:p>
          <a:p>
            <a:pPr marL="0" lvl="0" indent="0" algn="l" rtl="0">
              <a:spcBef>
                <a:spcPts val="0"/>
              </a:spcBef>
              <a:spcAft>
                <a:spcPts val="0"/>
              </a:spcAft>
              <a:buNone/>
            </a:pPr>
            <a:r>
              <a:rPr lang="en" sz="800">
                <a:solidFill>
                  <a:srgbClr val="FFFFFF"/>
                </a:solidFill>
              </a:rPr>
              <a:t>2. Contacting the elderly/ children periodically to check whether they took their medications.</a:t>
            </a:r>
            <a:endParaRPr sz="800">
              <a:solidFill>
                <a:srgbClr val="FFFFFF"/>
              </a:solidFill>
            </a:endParaRPr>
          </a:p>
        </p:txBody>
      </p:sp>
      <p:sp>
        <p:nvSpPr>
          <p:cNvPr id="143" name="Google Shape;143;p19"/>
          <p:cNvSpPr txBox="1"/>
          <p:nvPr/>
        </p:nvSpPr>
        <p:spPr>
          <a:xfrm>
            <a:off x="6277775" y="3902400"/>
            <a:ext cx="1609800" cy="1043100"/>
          </a:xfrm>
          <a:prstGeom prst="rect">
            <a:avLst/>
          </a:prstGeom>
          <a:solidFill>
            <a:srgbClr val="4C113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FFFFF"/>
                </a:solidFill>
              </a:rPr>
              <a:t>1.Disrupting professional life</a:t>
            </a:r>
            <a:endParaRPr sz="800">
              <a:solidFill>
                <a:srgbClr val="FFFFFF"/>
              </a:solidFill>
            </a:endParaRPr>
          </a:p>
          <a:p>
            <a:pPr marL="0" lvl="0" indent="0" algn="l" rtl="0">
              <a:spcBef>
                <a:spcPts val="0"/>
              </a:spcBef>
              <a:spcAft>
                <a:spcPts val="0"/>
              </a:spcAft>
              <a:buNone/>
            </a:pPr>
            <a:r>
              <a:rPr lang="en" sz="800">
                <a:solidFill>
                  <a:srgbClr val="FFFFFF"/>
                </a:solidFill>
              </a:rPr>
              <a:t>2.Time consuming and involves stress</a:t>
            </a:r>
            <a:endParaRPr sz="800">
              <a:solidFill>
                <a:srgbClr val="FFFFFF"/>
              </a:solidFill>
            </a:endParaRPr>
          </a:p>
          <a:p>
            <a:pPr marL="0" lvl="0" indent="0" algn="l" rtl="0">
              <a:spcBef>
                <a:spcPts val="0"/>
              </a:spcBef>
              <a:spcAft>
                <a:spcPts val="0"/>
              </a:spcAft>
              <a:buNone/>
            </a:pPr>
            <a:r>
              <a:rPr lang="en" sz="800">
                <a:solidFill>
                  <a:srgbClr val="FFFFFF"/>
                </a:solidFill>
              </a:rPr>
              <a:t>3.Cannot contact/reach them at all times.</a:t>
            </a:r>
            <a:endParaRPr sz="800">
              <a:solidFill>
                <a:srgbClr val="FFFFFF"/>
              </a:solidFill>
            </a:endParaRPr>
          </a:p>
        </p:txBody>
      </p:sp>
      <p:sp>
        <p:nvSpPr>
          <p:cNvPr id="144" name="Google Shape;144;p19"/>
          <p:cNvSpPr txBox="1"/>
          <p:nvPr/>
        </p:nvSpPr>
        <p:spPr>
          <a:xfrm>
            <a:off x="5814200" y="166850"/>
            <a:ext cx="1655400" cy="30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Caretakers</a:t>
            </a:r>
            <a:endParaRPr b="1"/>
          </a:p>
        </p:txBody>
      </p:sp>
      <p:sp>
        <p:nvSpPr>
          <p:cNvPr id="145" name="Google Shape;145;p19"/>
          <p:cNvSpPr/>
          <p:nvPr/>
        </p:nvSpPr>
        <p:spPr>
          <a:xfrm>
            <a:off x="1223925" y="1544925"/>
            <a:ext cx="13608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Diabetic Patients</a:t>
            </a:r>
            <a:endParaRPr sz="1000">
              <a:solidFill>
                <a:schemeClr val="dk1"/>
              </a:solidFill>
              <a:latin typeface="Helvetica Neue"/>
              <a:ea typeface="Helvetica Neue"/>
              <a:cs typeface="Helvetica Neue"/>
              <a:sym typeface="Helvetica Neue"/>
            </a:endParaRPr>
          </a:p>
          <a:p>
            <a:pPr marL="0" lvl="0" indent="0" algn="l" rtl="0">
              <a:spcBef>
                <a:spcPts val="0"/>
              </a:spcBef>
              <a:spcAft>
                <a:spcPts val="0"/>
              </a:spcAft>
              <a:buClr>
                <a:srgbClr val="000000"/>
              </a:buClr>
              <a:buSzPts val="1100"/>
              <a:buFont typeface="Arial"/>
              <a:buNone/>
            </a:pPr>
            <a:endParaRPr sz="1000" b="1">
              <a:latin typeface="Helvetica Neue"/>
              <a:ea typeface="Helvetica Neue"/>
              <a:cs typeface="Helvetica Neue"/>
              <a:sym typeface="Helvetica Neue"/>
            </a:endParaRPr>
          </a:p>
        </p:txBody>
      </p:sp>
      <p:sp>
        <p:nvSpPr>
          <p:cNvPr id="146" name="Google Shape;146;p19"/>
          <p:cNvSpPr/>
          <p:nvPr/>
        </p:nvSpPr>
        <p:spPr>
          <a:xfrm>
            <a:off x="1223925" y="1172825"/>
            <a:ext cx="13608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Doctors</a:t>
            </a:r>
            <a:endParaRPr sz="1000">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200">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Caretakers</a:t>
            </a:r>
            <a:endParaRPr sz="1000" b="1">
              <a:latin typeface="Helvetica Neue"/>
              <a:ea typeface="Helvetica Neue"/>
              <a:cs typeface="Helvetica Neue"/>
              <a:sym typeface="Helvetica Neue"/>
            </a:endParaRPr>
          </a:p>
          <a:p>
            <a:pPr marL="0" lvl="0" indent="0" algn="l" rtl="0">
              <a:spcBef>
                <a:spcPts val="0"/>
              </a:spcBef>
              <a:spcAft>
                <a:spcPts val="0"/>
              </a:spcAft>
              <a:buClr>
                <a:srgbClr val="000000"/>
              </a:buClr>
              <a:buSzPts val="1100"/>
              <a:buFont typeface="Arial"/>
              <a:buNone/>
            </a:pPr>
            <a:endParaRPr sz="1000" b="1">
              <a:latin typeface="Helvetica Neue"/>
              <a:ea typeface="Helvetica Neue"/>
              <a:cs typeface="Helvetica Neue"/>
              <a:sym typeface="Helvetica Neue"/>
            </a:endParaRPr>
          </a:p>
        </p:txBody>
      </p:sp>
      <p:sp>
        <p:nvSpPr>
          <p:cNvPr id="147" name="Google Shape;147;p19"/>
          <p:cNvSpPr/>
          <p:nvPr/>
        </p:nvSpPr>
        <p:spPr>
          <a:xfrm>
            <a:off x="2790841" y="1544925"/>
            <a:ext cx="122400" cy="1212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sp>
        <p:nvSpPr>
          <p:cNvPr id="152" name="Google Shape;152;p20"/>
          <p:cNvSpPr txBox="1"/>
          <p:nvPr/>
        </p:nvSpPr>
        <p:spPr>
          <a:xfrm>
            <a:off x="333975" y="736925"/>
            <a:ext cx="3591000" cy="5628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00">
                <a:solidFill>
                  <a:schemeClr val="dk1"/>
                </a:solidFill>
                <a:latin typeface="Helvetica Neue"/>
                <a:ea typeface="Helvetica Neue"/>
                <a:cs typeface="Helvetica Neue"/>
                <a:sym typeface="Helvetica Neue"/>
              </a:rPr>
              <a:t>Diabetic patients face the problem of forgetting to take insulin at the right time or take wrong dosage of insulin, thereby creating difficulties for the doctors to monitor the patient’s health progress </a:t>
            </a: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153" name="Google Shape;153;p20"/>
          <p:cNvSpPr txBox="1"/>
          <p:nvPr/>
        </p:nvSpPr>
        <p:spPr>
          <a:xfrm>
            <a:off x="311325" y="1774850"/>
            <a:ext cx="1931700" cy="10089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b="1">
                <a:latin typeface="Helvetica Neue"/>
                <a:ea typeface="Helvetica Neue"/>
                <a:cs typeface="Helvetica Neue"/>
                <a:sym typeface="Helvetica Neue"/>
              </a:rPr>
              <a:t>Patients:</a:t>
            </a:r>
            <a:endParaRPr sz="800" b="1">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1. Insulin Syringes and pens, 2. Insulin Patches 3. Insulin pumps, </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4. Oral Insulin 5. Nasal Insulin</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b="1">
                <a:latin typeface="Helvetica Neue"/>
                <a:ea typeface="Helvetica Neue"/>
                <a:cs typeface="Helvetica Neue"/>
                <a:sym typeface="Helvetica Neue"/>
              </a:rPr>
              <a:t>Doctors:</a:t>
            </a:r>
            <a:endParaRPr sz="800" b="1">
              <a:latin typeface="Helvetica Neue"/>
              <a:ea typeface="Helvetica Neue"/>
              <a:cs typeface="Helvetica Neue"/>
              <a:sym typeface="Helvetica Neue"/>
            </a:endParaRPr>
          </a:p>
          <a:p>
            <a:pPr marL="0" lvl="0" indent="0" algn="l" rtl="0">
              <a:spcBef>
                <a:spcPts val="0"/>
              </a:spcBef>
              <a:spcAft>
                <a:spcPts val="0"/>
              </a:spcAft>
              <a:buNone/>
            </a:pPr>
            <a:r>
              <a:rPr lang="en" sz="800">
                <a:latin typeface="Helvetica Neue"/>
                <a:ea typeface="Helvetica Neue"/>
                <a:cs typeface="Helvetica Neue"/>
                <a:sym typeface="Helvetica Neue"/>
              </a:rPr>
              <a:t>1. Patients forget to take in the right amount of insulin</a:t>
            </a:r>
            <a:endParaRPr sz="800">
              <a:latin typeface="Helvetica Neue"/>
              <a:ea typeface="Helvetica Neue"/>
              <a:cs typeface="Helvetica Neue"/>
              <a:sym typeface="Helvetica Neue"/>
            </a:endParaRPr>
          </a:p>
        </p:txBody>
      </p:sp>
      <p:sp>
        <p:nvSpPr>
          <p:cNvPr id="154" name="Google Shape;154;p20"/>
          <p:cNvSpPr txBox="1"/>
          <p:nvPr/>
        </p:nvSpPr>
        <p:spPr>
          <a:xfrm>
            <a:off x="2306450" y="1774850"/>
            <a:ext cx="2051700" cy="18624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b="1">
                <a:latin typeface="Helvetica Neue"/>
                <a:ea typeface="Helvetica Neue"/>
                <a:cs typeface="Helvetica Neue"/>
                <a:sym typeface="Helvetica Neue"/>
              </a:rPr>
              <a:t>Patients:</a:t>
            </a:r>
            <a:endParaRPr sz="800" b="1">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1. Need to remember the right dosage of the insulin and prone to human error</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solidFill>
                  <a:schemeClr val="dk1"/>
                </a:solidFill>
                <a:latin typeface="Helvetica Neue"/>
                <a:ea typeface="Helvetica Neue"/>
                <a:cs typeface="Helvetica Neue"/>
                <a:sym typeface="Helvetica Neue"/>
              </a:rPr>
              <a:t>2. Insulin Pumps are too expensive </a:t>
            </a: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solidFill>
                  <a:schemeClr val="dk1"/>
                </a:solidFill>
                <a:latin typeface="Helvetica Neue"/>
                <a:ea typeface="Helvetica Neue"/>
                <a:cs typeface="Helvetica Neue"/>
                <a:sym typeface="Helvetica Neue"/>
              </a:rPr>
              <a:t>3. Side effects</a:t>
            </a: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b="1">
                <a:latin typeface="Helvetica Neue"/>
                <a:ea typeface="Helvetica Neue"/>
                <a:cs typeface="Helvetica Neue"/>
                <a:sym typeface="Helvetica Neue"/>
              </a:rPr>
              <a:t>Doctors:</a:t>
            </a:r>
            <a:endParaRPr sz="800" b="1">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1. Unable to track the progress in the patient’s health</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155" name="Google Shape;155;p20"/>
          <p:cNvSpPr txBox="1"/>
          <p:nvPr/>
        </p:nvSpPr>
        <p:spPr>
          <a:xfrm>
            <a:off x="333975" y="4164875"/>
            <a:ext cx="1802100" cy="676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1. Skills / Expertise</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2. Change of habits</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3. Physical or personal risk</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4. Product training</a:t>
            </a:r>
            <a:endParaRPr sz="800">
              <a:latin typeface="Helvetica Neue"/>
              <a:ea typeface="Helvetica Neue"/>
              <a:cs typeface="Helvetica Neue"/>
              <a:sym typeface="Helvetica Neue"/>
            </a:endParaRPr>
          </a:p>
        </p:txBody>
      </p:sp>
      <p:sp>
        <p:nvSpPr>
          <p:cNvPr id="156" name="Google Shape;156;p20"/>
          <p:cNvSpPr txBox="1"/>
          <p:nvPr/>
        </p:nvSpPr>
        <p:spPr>
          <a:xfrm>
            <a:off x="2279325" y="4164875"/>
            <a:ext cx="1802100" cy="676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1. Total cost of ownership</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2. Maintenance/Service</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3. Integration with the patient’s body</a:t>
            </a: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157" name="Google Shape;157;p20"/>
          <p:cNvSpPr txBox="1"/>
          <p:nvPr/>
        </p:nvSpPr>
        <p:spPr>
          <a:xfrm>
            <a:off x="4709775" y="736925"/>
            <a:ext cx="3813300" cy="5628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Diabetic patients are required to take on an average of 4-5 injections per day. Most of the time they either forget to take the insulin or take over dosage of it and hence the doctors are unable to continuously monitor the patient’s health.</a:t>
            </a: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158" name="Google Shape;158;p20"/>
          <p:cNvSpPr txBox="1"/>
          <p:nvPr/>
        </p:nvSpPr>
        <p:spPr>
          <a:xfrm>
            <a:off x="4770225" y="1494450"/>
            <a:ext cx="3761700" cy="496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b="1">
                <a:latin typeface="Roboto"/>
                <a:ea typeface="Roboto"/>
                <a:cs typeface="Roboto"/>
                <a:sym typeface="Roboto"/>
              </a:rPr>
              <a:t>Diabetic patients </a:t>
            </a:r>
            <a:r>
              <a:rPr lang="en" sz="800">
                <a:latin typeface="Roboto"/>
                <a:ea typeface="Roboto"/>
                <a:cs typeface="Roboto"/>
                <a:sym typeface="Roboto"/>
              </a:rPr>
              <a:t>who need regular dosage of scheduled insulin (Type I and Type II)</a:t>
            </a:r>
            <a:endParaRPr sz="800">
              <a:latin typeface="Roboto"/>
              <a:ea typeface="Roboto"/>
              <a:cs typeface="Roboto"/>
              <a:sym typeface="Roboto"/>
            </a:endParaRPr>
          </a:p>
        </p:txBody>
      </p:sp>
      <p:sp>
        <p:nvSpPr>
          <p:cNvPr id="159" name="Google Shape;159;p20"/>
          <p:cNvSpPr txBox="1"/>
          <p:nvPr/>
        </p:nvSpPr>
        <p:spPr>
          <a:xfrm>
            <a:off x="6778750" y="2503050"/>
            <a:ext cx="1931700" cy="792000"/>
          </a:xfrm>
          <a:prstGeom prst="rect">
            <a:avLst/>
          </a:prstGeom>
          <a:solidFill>
            <a:srgbClr val="FFD966"/>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b="1">
                <a:latin typeface="Helvetica Neue"/>
                <a:ea typeface="Helvetica Neue"/>
                <a:cs typeface="Helvetica Neue"/>
                <a:sym typeface="Helvetica Neue"/>
              </a:rPr>
              <a:t>Patient:</a:t>
            </a:r>
            <a:endParaRPr sz="800" b="1">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Balanced blood glucose level</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b="1">
                <a:latin typeface="Helvetica Neue"/>
                <a:ea typeface="Helvetica Neue"/>
                <a:cs typeface="Helvetica Neue"/>
                <a:sym typeface="Helvetica Neue"/>
              </a:rPr>
              <a:t>Doctors:</a:t>
            </a:r>
            <a:endParaRPr sz="800" b="1">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solidFill>
                  <a:schemeClr val="dk1"/>
                </a:solidFill>
                <a:latin typeface="Helvetica Neue"/>
                <a:ea typeface="Helvetica Neue"/>
                <a:cs typeface="Helvetica Neue"/>
                <a:sym typeface="Helvetica Neue"/>
              </a:rPr>
              <a:t>Proper unbiased data from patients</a:t>
            </a: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160" name="Google Shape;160;p20"/>
          <p:cNvSpPr txBox="1"/>
          <p:nvPr/>
        </p:nvSpPr>
        <p:spPr>
          <a:xfrm>
            <a:off x="4628625" y="3416000"/>
            <a:ext cx="2094000" cy="11346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b="1">
                <a:latin typeface="Helvetica Neue"/>
                <a:ea typeface="Helvetica Neue"/>
                <a:cs typeface="Helvetica Neue"/>
                <a:sym typeface="Helvetica Neue"/>
              </a:rPr>
              <a:t>Patient:</a:t>
            </a:r>
            <a:endParaRPr sz="800" b="1">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1. Effort-ridden and discomfort in using syringes/pens </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2. Not necessary to remember the  insulin dosage</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b="1">
                <a:latin typeface="Helvetica Neue"/>
                <a:ea typeface="Helvetica Neue"/>
                <a:cs typeface="Helvetica Neue"/>
                <a:sym typeface="Helvetica Neue"/>
              </a:rPr>
              <a:t>Doctor:</a:t>
            </a:r>
            <a:endParaRPr sz="800" b="1">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No more advising / meeting the patients regularly</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161" name="Google Shape;161;p20"/>
          <p:cNvSpPr txBox="1"/>
          <p:nvPr/>
        </p:nvSpPr>
        <p:spPr>
          <a:xfrm>
            <a:off x="6778750" y="3416000"/>
            <a:ext cx="1931700" cy="11346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b="1">
                <a:latin typeface="Helvetica Neue"/>
                <a:ea typeface="Helvetica Neue"/>
                <a:cs typeface="Helvetica Neue"/>
                <a:sym typeface="Helvetica Neue"/>
              </a:rPr>
              <a:t>Patient:</a:t>
            </a:r>
            <a:endParaRPr sz="800" b="1">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1. Cost effective solution</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b="1">
                <a:solidFill>
                  <a:schemeClr val="dk1"/>
                </a:solidFill>
                <a:latin typeface="Helvetica Neue"/>
                <a:ea typeface="Helvetica Neue"/>
                <a:cs typeface="Helvetica Neue"/>
                <a:sym typeface="Helvetica Neue"/>
              </a:rPr>
              <a:t>Doctors:</a:t>
            </a:r>
            <a:endParaRPr sz="800" b="1">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solidFill>
                  <a:schemeClr val="dk1"/>
                </a:solidFill>
                <a:latin typeface="Helvetica Neue"/>
                <a:ea typeface="Helvetica Neue"/>
                <a:cs typeface="Helvetica Neue"/>
                <a:sym typeface="Helvetica Neue"/>
              </a:rPr>
              <a:t>Improved Diagnostics and Treatment </a:t>
            </a: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162" name="Google Shape;162;p20"/>
          <p:cNvSpPr txBox="1"/>
          <p:nvPr/>
        </p:nvSpPr>
        <p:spPr>
          <a:xfrm>
            <a:off x="376125" y="2960722"/>
            <a:ext cx="1802100" cy="676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Medtronics Minimed 630G/670G</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T-slim X2 by Tandem</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OmniPod</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Roche:Accu-Chek</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b="1">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163" name="Google Shape;163;p20"/>
          <p:cNvSpPr txBox="1"/>
          <p:nvPr/>
        </p:nvSpPr>
        <p:spPr>
          <a:xfrm>
            <a:off x="4709775" y="2487900"/>
            <a:ext cx="1931700" cy="822300"/>
          </a:xfrm>
          <a:prstGeom prst="rect">
            <a:avLst/>
          </a:prstGeom>
          <a:solidFill>
            <a:srgbClr val="C9DAF8"/>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b="1">
                <a:solidFill>
                  <a:schemeClr val="dk1"/>
                </a:solidFill>
                <a:latin typeface="Helvetica Neue"/>
                <a:ea typeface="Helvetica Neue"/>
                <a:cs typeface="Helvetica Neue"/>
                <a:sym typeface="Helvetica Neue"/>
              </a:rPr>
              <a:t>Patient:</a:t>
            </a:r>
            <a:endParaRPr sz="800" b="1">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solidFill>
                  <a:schemeClr val="dk1"/>
                </a:solidFill>
                <a:latin typeface="Helvetica Neue"/>
                <a:ea typeface="Helvetica Neue"/>
                <a:cs typeface="Helvetica Neue"/>
                <a:sym typeface="Helvetica Neue"/>
              </a:rPr>
              <a:t>To take in the right amount of insulin dosage at the right time </a:t>
            </a: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b="1">
                <a:solidFill>
                  <a:schemeClr val="dk1"/>
                </a:solidFill>
                <a:latin typeface="Helvetica Neue"/>
                <a:ea typeface="Helvetica Neue"/>
                <a:cs typeface="Helvetica Neue"/>
                <a:sym typeface="Helvetica Neue"/>
              </a:rPr>
              <a:t>Doctor:</a:t>
            </a:r>
            <a:endParaRPr sz="800" b="1">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To check for the patient’s health progress regularly </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7"/>
        <p:cNvGrpSpPr/>
        <p:nvPr/>
      </p:nvGrpSpPr>
      <p:grpSpPr>
        <a:xfrm>
          <a:off x="0" y="0"/>
          <a:ext cx="0" cy="0"/>
          <a:chOff x="0" y="0"/>
          <a:chExt cx="0" cy="0"/>
        </a:xfrm>
      </p:grpSpPr>
      <p:sp>
        <p:nvSpPr>
          <p:cNvPr id="168" name="Google Shape;168;p21"/>
          <p:cNvSpPr txBox="1"/>
          <p:nvPr/>
        </p:nvSpPr>
        <p:spPr>
          <a:xfrm>
            <a:off x="401825" y="897150"/>
            <a:ext cx="2044500" cy="4197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chemeClr val="dk1"/>
                </a:solidFill>
              </a:rPr>
              <a:t>Frustrations due to continuous injection of insulin</a:t>
            </a:r>
            <a:endParaRPr sz="900">
              <a:solidFill>
                <a:schemeClr val="dk1"/>
              </a:solidFill>
            </a:endParaRPr>
          </a:p>
          <a:p>
            <a:pPr marL="0" lvl="0" indent="0" algn="l" rtl="0">
              <a:spcBef>
                <a:spcPts val="0"/>
              </a:spcBef>
              <a:spcAft>
                <a:spcPts val="0"/>
              </a:spcAft>
              <a:buNone/>
            </a:pPr>
            <a:endParaRPr sz="900"/>
          </a:p>
        </p:txBody>
      </p:sp>
      <p:sp>
        <p:nvSpPr>
          <p:cNvPr id="169" name="Google Shape;169;p21"/>
          <p:cNvSpPr txBox="1"/>
          <p:nvPr/>
        </p:nvSpPr>
        <p:spPr>
          <a:xfrm>
            <a:off x="409275" y="1840500"/>
            <a:ext cx="2044500" cy="4197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Forgetting to take insulin at the right time</a:t>
            </a:r>
            <a:endParaRPr sz="900"/>
          </a:p>
        </p:txBody>
      </p:sp>
      <p:sp>
        <p:nvSpPr>
          <p:cNvPr id="170" name="Google Shape;170;p21"/>
          <p:cNvSpPr txBox="1"/>
          <p:nvPr/>
        </p:nvSpPr>
        <p:spPr>
          <a:xfrm>
            <a:off x="409275" y="2312175"/>
            <a:ext cx="2044500" cy="4197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Inferiority Complex while using the insulin  in public places</a:t>
            </a:r>
            <a:endParaRPr sz="900"/>
          </a:p>
        </p:txBody>
      </p:sp>
      <p:sp>
        <p:nvSpPr>
          <p:cNvPr id="171" name="Google Shape;171;p21"/>
          <p:cNvSpPr txBox="1"/>
          <p:nvPr/>
        </p:nvSpPr>
        <p:spPr>
          <a:xfrm>
            <a:off x="409375" y="3624050"/>
            <a:ext cx="2167800" cy="3726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Taking in wrong dosage of insulin</a:t>
            </a:r>
            <a:endParaRPr sz="900"/>
          </a:p>
        </p:txBody>
      </p:sp>
      <p:sp>
        <p:nvSpPr>
          <p:cNvPr id="172" name="Google Shape;172;p21"/>
          <p:cNvSpPr txBox="1"/>
          <p:nvPr/>
        </p:nvSpPr>
        <p:spPr>
          <a:xfrm>
            <a:off x="3425400" y="1124625"/>
            <a:ext cx="2314200" cy="663900"/>
          </a:xfrm>
          <a:prstGeom prst="rect">
            <a:avLst/>
          </a:prstGeom>
          <a:solidFill>
            <a:srgbClr val="C9DAF8"/>
          </a:solidFill>
          <a:ln>
            <a:noFill/>
          </a:ln>
        </p:spPr>
        <p:txBody>
          <a:bodyPr spcFirstLastPara="1" wrap="square" lIns="91425" tIns="91425" rIns="91425" bIns="91425" anchor="t" anchorCtr="0">
            <a:noAutofit/>
          </a:bodyPr>
          <a:lstStyle/>
          <a:p>
            <a:pPr marL="228600" lvl="0" indent="-279400" algn="l" rtl="0">
              <a:spcBef>
                <a:spcPts val="0"/>
              </a:spcBef>
              <a:spcAft>
                <a:spcPts val="0"/>
              </a:spcAft>
              <a:buSzPts val="800"/>
              <a:buFont typeface="Roboto"/>
              <a:buChar char="●"/>
            </a:pPr>
            <a:r>
              <a:rPr lang="en" sz="800">
                <a:latin typeface="Roboto"/>
                <a:ea typeface="Roboto"/>
                <a:cs typeface="Roboto"/>
                <a:sym typeface="Roboto"/>
              </a:rPr>
              <a:t>Patients to take the right amount of insulin at the right time.</a:t>
            </a:r>
            <a:endParaRPr sz="800">
              <a:latin typeface="Roboto"/>
              <a:ea typeface="Roboto"/>
              <a:cs typeface="Roboto"/>
              <a:sym typeface="Roboto"/>
            </a:endParaRPr>
          </a:p>
          <a:p>
            <a:pPr marL="228600" lvl="0" indent="-279400" algn="l" rtl="0">
              <a:spcBef>
                <a:spcPts val="0"/>
              </a:spcBef>
              <a:spcAft>
                <a:spcPts val="0"/>
              </a:spcAft>
              <a:buSzPts val="800"/>
              <a:buFont typeface="Roboto"/>
              <a:buChar char="●"/>
            </a:pPr>
            <a:r>
              <a:rPr lang="en" sz="800">
                <a:solidFill>
                  <a:schemeClr val="dk1"/>
                </a:solidFill>
                <a:latin typeface="Roboto"/>
                <a:ea typeface="Roboto"/>
                <a:cs typeface="Roboto"/>
                <a:sym typeface="Roboto"/>
              </a:rPr>
              <a:t>Doctors to continuously monitor the patient’s health</a:t>
            </a:r>
            <a:endParaRPr sz="800">
              <a:latin typeface="Roboto"/>
              <a:ea typeface="Roboto"/>
              <a:cs typeface="Roboto"/>
              <a:sym typeface="Roboto"/>
            </a:endParaRPr>
          </a:p>
          <a:p>
            <a:pPr marL="0" lvl="0" indent="0" algn="l" rtl="0">
              <a:spcBef>
                <a:spcPts val="0"/>
              </a:spcBef>
              <a:spcAft>
                <a:spcPts val="0"/>
              </a:spcAft>
              <a:buNone/>
            </a:pPr>
            <a:endParaRPr sz="800">
              <a:latin typeface="Roboto"/>
              <a:ea typeface="Roboto"/>
              <a:cs typeface="Roboto"/>
              <a:sym typeface="Roboto"/>
            </a:endParaRPr>
          </a:p>
        </p:txBody>
      </p:sp>
      <p:sp>
        <p:nvSpPr>
          <p:cNvPr id="173" name="Google Shape;173;p21"/>
          <p:cNvSpPr txBox="1"/>
          <p:nvPr/>
        </p:nvSpPr>
        <p:spPr>
          <a:xfrm>
            <a:off x="6391675" y="2322550"/>
            <a:ext cx="2314200" cy="3252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Reduced Number of injections</a:t>
            </a:r>
            <a:endParaRPr sz="900"/>
          </a:p>
        </p:txBody>
      </p:sp>
      <p:sp>
        <p:nvSpPr>
          <p:cNvPr id="174" name="Google Shape;174;p21"/>
          <p:cNvSpPr txBox="1"/>
          <p:nvPr/>
        </p:nvSpPr>
        <p:spPr>
          <a:xfrm>
            <a:off x="401825" y="1368825"/>
            <a:ext cx="2044500" cy="4197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chemeClr val="dk1"/>
                </a:solidFill>
              </a:rPr>
              <a:t>Swelling of hands or any other physical complications</a:t>
            </a:r>
            <a:endParaRPr sz="900"/>
          </a:p>
        </p:txBody>
      </p:sp>
      <p:sp>
        <p:nvSpPr>
          <p:cNvPr id="175" name="Google Shape;175;p21"/>
          <p:cNvSpPr txBox="1"/>
          <p:nvPr/>
        </p:nvSpPr>
        <p:spPr>
          <a:xfrm>
            <a:off x="6369250" y="1368825"/>
            <a:ext cx="2314200" cy="3726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Precise amount of insulin intake into the patient’s body</a:t>
            </a:r>
            <a:endParaRPr sz="900"/>
          </a:p>
        </p:txBody>
      </p:sp>
      <p:sp>
        <p:nvSpPr>
          <p:cNvPr id="176" name="Google Shape;176;p21"/>
          <p:cNvSpPr txBox="1"/>
          <p:nvPr/>
        </p:nvSpPr>
        <p:spPr>
          <a:xfrm>
            <a:off x="6416200" y="3228875"/>
            <a:ext cx="2314200" cy="4197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Insulin injection into the body without any major side effects</a:t>
            </a:r>
            <a:endParaRPr sz="900"/>
          </a:p>
        </p:txBody>
      </p:sp>
      <p:sp>
        <p:nvSpPr>
          <p:cNvPr id="177" name="Google Shape;177;p21"/>
          <p:cNvSpPr txBox="1"/>
          <p:nvPr/>
        </p:nvSpPr>
        <p:spPr>
          <a:xfrm>
            <a:off x="6391675" y="951700"/>
            <a:ext cx="2314200" cy="3252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The effort to remember the right dosage of insulin</a:t>
            </a:r>
            <a:endParaRPr sz="900"/>
          </a:p>
        </p:txBody>
      </p:sp>
      <p:sp>
        <p:nvSpPr>
          <p:cNvPr id="178" name="Google Shape;178;p21"/>
          <p:cNvSpPr txBox="1"/>
          <p:nvPr/>
        </p:nvSpPr>
        <p:spPr>
          <a:xfrm>
            <a:off x="6416200" y="4588950"/>
            <a:ext cx="2267400" cy="3252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Low cost of investment</a:t>
            </a:r>
            <a:endParaRPr sz="900"/>
          </a:p>
        </p:txBody>
      </p:sp>
      <p:sp>
        <p:nvSpPr>
          <p:cNvPr id="179" name="Google Shape;179;p21"/>
          <p:cNvSpPr txBox="1"/>
          <p:nvPr/>
        </p:nvSpPr>
        <p:spPr>
          <a:xfrm>
            <a:off x="409275" y="4066250"/>
            <a:ext cx="2167800" cy="3726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Learning curve for the patients</a:t>
            </a:r>
            <a:endParaRPr sz="9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DCDCF"/>
        </a:solidFill>
        <a:effectLst/>
      </p:bgPr>
    </p:bg>
    <p:spTree>
      <p:nvGrpSpPr>
        <p:cNvPr id="1" name="Shape 183"/>
        <p:cNvGrpSpPr/>
        <p:nvPr/>
      </p:nvGrpSpPr>
      <p:grpSpPr>
        <a:xfrm>
          <a:off x="0" y="0"/>
          <a:ext cx="0" cy="0"/>
          <a:chOff x="0" y="0"/>
          <a:chExt cx="0" cy="0"/>
        </a:xfrm>
      </p:grpSpPr>
      <p:pic>
        <p:nvPicPr>
          <p:cNvPr id="184" name="Google Shape;184;p22"/>
          <p:cNvPicPr preferRelativeResize="0"/>
          <p:nvPr/>
        </p:nvPicPr>
        <p:blipFill>
          <a:blip r:embed="rId3">
            <a:alphaModFix/>
          </a:blip>
          <a:stretch>
            <a:fillRect/>
          </a:stretch>
        </p:blipFill>
        <p:spPr>
          <a:xfrm>
            <a:off x="964744" y="0"/>
            <a:ext cx="7214511" cy="5143499"/>
          </a:xfrm>
          <a:prstGeom prst="rect">
            <a:avLst/>
          </a:prstGeom>
          <a:noFill/>
          <a:ln>
            <a:noFill/>
          </a:ln>
        </p:spPr>
      </p:pic>
      <p:sp>
        <p:nvSpPr>
          <p:cNvPr id="185" name="Google Shape;185;p22"/>
          <p:cNvSpPr txBox="1"/>
          <p:nvPr/>
        </p:nvSpPr>
        <p:spPr>
          <a:xfrm>
            <a:off x="1969800" y="1168975"/>
            <a:ext cx="1795500" cy="963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800">
              <a:solidFill>
                <a:schemeClr val="dk1"/>
              </a:solidFill>
            </a:endParaRPr>
          </a:p>
        </p:txBody>
      </p:sp>
      <p:sp>
        <p:nvSpPr>
          <p:cNvPr id="186" name="Google Shape;186;p22"/>
          <p:cNvSpPr txBox="1"/>
          <p:nvPr/>
        </p:nvSpPr>
        <p:spPr>
          <a:xfrm>
            <a:off x="2951100" y="3009200"/>
            <a:ext cx="1730100" cy="144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900"/>
          </a:p>
        </p:txBody>
      </p:sp>
      <p:sp>
        <p:nvSpPr>
          <p:cNvPr id="187" name="Google Shape;187;p22"/>
          <p:cNvSpPr txBox="1"/>
          <p:nvPr/>
        </p:nvSpPr>
        <p:spPr>
          <a:xfrm>
            <a:off x="6172200" y="1168975"/>
            <a:ext cx="1337400" cy="86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2"/>
          <p:cNvSpPr txBox="1"/>
          <p:nvPr/>
        </p:nvSpPr>
        <p:spPr>
          <a:xfrm>
            <a:off x="5994525" y="3347950"/>
            <a:ext cx="1075500" cy="144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2"/>
          <p:cNvSpPr txBox="1"/>
          <p:nvPr/>
        </p:nvSpPr>
        <p:spPr>
          <a:xfrm>
            <a:off x="5667225" y="1289250"/>
            <a:ext cx="1730100" cy="1053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000">
              <a:latin typeface="Times New Roman"/>
              <a:ea typeface="Times New Roman"/>
              <a:cs typeface="Times New Roman"/>
              <a:sym typeface="Times New Roman"/>
            </a:endParaRPr>
          </a:p>
        </p:txBody>
      </p:sp>
      <p:sp>
        <p:nvSpPr>
          <p:cNvPr id="190" name="Google Shape;190;p22"/>
          <p:cNvSpPr txBox="1"/>
          <p:nvPr/>
        </p:nvSpPr>
        <p:spPr>
          <a:xfrm>
            <a:off x="4935900" y="3009200"/>
            <a:ext cx="2103600" cy="11322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000">
              <a:latin typeface="Times New Roman"/>
              <a:ea typeface="Times New Roman"/>
              <a:cs typeface="Times New Roman"/>
              <a:sym typeface="Times New Roman"/>
            </a:endParaRPr>
          </a:p>
        </p:txBody>
      </p:sp>
      <p:sp>
        <p:nvSpPr>
          <p:cNvPr id="191" name="Google Shape;191;p22"/>
          <p:cNvSpPr txBox="1"/>
          <p:nvPr/>
        </p:nvSpPr>
        <p:spPr>
          <a:xfrm>
            <a:off x="403450" y="2289200"/>
            <a:ext cx="1672800" cy="1227300"/>
          </a:xfrm>
          <a:prstGeom prst="rect">
            <a:avLst/>
          </a:prstGeom>
          <a:solidFill>
            <a:srgbClr val="C9DAF8"/>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1. A Semi-automated Insulin Pump that delivers insulin at pre-programmed dosages and intervals </a:t>
            </a:r>
            <a:endParaRPr sz="800">
              <a:latin typeface="Helvetica Neue"/>
              <a:ea typeface="Helvetica Neue"/>
              <a:cs typeface="Helvetica Neue"/>
              <a:sym typeface="Helvetica Neue"/>
            </a:endParaRPr>
          </a:p>
          <a:p>
            <a:pPr marL="0" lvl="0" indent="0" algn="l" rtl="0">
              <a:spcBef>
                <a:spcPts val="0"/>
              </a:spcBef>
              <a:spcAft>
                <a:spcPts val="0"/>
              </a:spcAft>
              <a:buNone/>
            </a:pPr>
            <a:r>
              <a:rPr lang="en" sz="800">
                <a:latin typeface="Helvetica Neue"/>
                <a:ea typeface="Helvetica Neue"/>
                <a:cs typeface="Helvetica Neue"/>
                <a:sym typeface="Helvetica Neue"/>
              </a:rPr>
              <a:t>2. Continuous monitoring of  the patient’s health and pump status through a mobile application to the doctors </a:t>
            </a:r>
            <a:endParaRPr sz="800">
              <a:latin typeface="Helvetica Neue"/>
              <a:ea typeface="Helvetica Neue"/>
              <a:cs typeface="Helvetica Neue"/>
              <a:sym typeface="Helvetica Neue"/>
            </a:endParaRPr>
          </a:p>
        </p:txBody>
      </p:sp>
      <p:sp>
        <p:nvSpPr>
          <p:cNvPr id="192" name="Google Shape;192;p22"/>
          <p:cNvSpPr txBox="1"/>
          <p:nvPr/>
        </p:nvSpPr>
        <p:spPr>
          <a:xfrm>
            <a:off x="4681100" y="1503650"/>
            <a:ext cx="2358300" cy="747300"/>
          </a:xfrm>
          <a:prstGeom prst="rect">
            <a:avLst/>
          </a:prstGeom>
          <a:solidFill>
            <a:srgbClr val="D9EAD3"/>
          </a:solidFill>
          <a:ln>
            <a:noFill/>
          </a:ln>
        </p:spPr>
        <p:txBody>
          <a:bodyPr spcFirstLastPara="1" wrap="square" lIns="91425" tIns="91425" rIns="91425" bIns="91425" anchor="t" anchorCtr="0">
            <a:noAutofit/>
          </a:bodyPr>
          <a:lstStyle/>
          <a:p>
            <a:pPr marL="114300" lvl="0" indent="-107950" algn="l" rtl="0">
              <a:spcBef>
                <a:spcPts val="0"/>
              </a:spcBef>
              <a:spcAft>
                <a:spcPts val="0"/>
              </a:spcAft>
              <a:buClr>
                <a:schemeClr val="dk1"/>
              </a:buClr>
              <a:buSzPts val="800"/>
              <a:buFont typeface="Helvetica Neue"/>
              <a:buAutoNum type="arabicPeriod"/>
            </a:pPr>
            <a:r>
              <a:rPr lang="en" sz="800">
                <a:solidFill>
                  <a:schemeClr val="dk1"/>
                </a:solidFill>
                <a:latin typeface="Helvetica Neue"/>
                <a:ea typeface="Helvetica Neue"/>
                <a:cs typeface="Helvetica Neue"/>
                <a:sym typeface="Helvetica Neue"/>
              </a:rPr>
              <a:t>Reduced Number of injections</a:t>
            </a:r>
            <a:endParaRPr sz="800">
              <a:solidFill>
                <a:schemeClr val="dk1"/>
              </a:solidFill>
              <a:latin typeface="Helvetica Neue"/>
              <a:ea typeface="Helvetica Neue"/>
              <a:cs typeface="Helvetica Neue"/>
              <a:sym typeface="Helvetica Neue"/>
            </a:endParaRPr>
          </a:p>
          <a:p>
            <a:pPr marL="114300" lvl="0" indent="-107950" algn="l" rtl="0">
              <a:spcBef>
                <a:spcPts val="0"/>
              </a:spcBef>
              <a:spcAft>
                <a:spcPts val="0"/>
              </a:spcAft>
              <a:buClr>
                <a:schemeClr val="dk1"/>
              </a:buClr>
              <a:buSzPts val="800"/>
              <a:buFont typeface="Helvetica Neue"/>
              <a:buAutoNum type="arabicPeriod"/>
            </a:pPr>
            <a:r>
              <a:rPr lang="en" sz="800">
                <a:solidFill>
                  <a:schemeClr val="dk1"/>
                </a:solidFill>
                <a:latin typeface="Helvetica Neue"/>
                <a:ea typeface="Helvetica Neue"/>
                <a:cs typeface="Helvetica Neue"/>
                <a:sym typeface="Helvetica Neue"/>
              </a:rPr>
              <a:t>Prevention from worsening of the disease with proper following of treatments </a:t>
            </a:r>
            <a:endParaRPr sz="800">
              <a:solidFill>
                <a:schemeClr val="dk1"/>
              </a:solidFill>
              <a:latin typeface="Helvetica Neue"/>
              <a:ea typeface="Helvetica Neue"/>
              <a:cs typeface="Helvetica Neue"/>
              <a:sym typeface="Helvetica Neue"/>
            </a:endParaRPr>
          </a:p>
          <a:p>
            <a:pPr marL="114300" lvl="0" indent="-107950" algn="l" rtl="0">
              <a:spcBef>
                <a:spcPts val="0"/>
              </a:spcBef>
              <a:spcAft>
                <a:spcPts val="0"/>
              </a:spcAft>
              <a:buClr>
                <a:schemeClr val="dk1"/>
              </a:buClr>
              <a:buSzPts val="800"/>
              <a:buFont typeface="Helvetica Neue"/>
              <a:buAutoNum type="arabicPeriod"/>
            </a:pPr>
            <a:r>
              <a:rPr lang="en" sz="800">
                <a:solidFill>
                  <a:schemeClr val="dk1"/>
                </a:solidFill>
                <a:latin typeface="Helvetica Neue"/>
                <a:ea typeface="Helvetica Neue"/>
                <a:cs typeface="Helvetica Neue"/>
                <a:sym typeface="Helvetica Neue"/>
              </a:rPr>
              <a:t>Better social  appearance among peers </a:t>
            </a:r>
            <a:endParaRPr sz="800">
              <a:solidFill>
                <a:schemeClr val="dk1"/>
              </a:solidFill>
              <a:latin typeface="Helvetica Neue"/>
              <a:ea typeface="Helvetica Neue"/>
              <a:cs typeface="Helvetica Neue"/>
              <a:sym typeface="Helvetica Neue"/>
            </a:endParaRPr>
          </a:p>
        </p:txBody>
      </p:sp>
      <p:sp>
        <p:nvSpPr>
          <p:cNvPr id="193" name="Google Shape;193;p22"/>
          <p:cNvSpPr txBox="1"/>
          <p:nvPr/>
        </p:nvSpPr>
        <p:spPr>
          <a:xfrm>
            <a:off x="2152450" y="1244900"/>
            <a:ext cx="2185800" cy="10536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1.  Can regulate the insulin amount according to the needs.</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2. Single injection required for 3 days</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3. Regulated insulin along with data given, being monitored by the doctor</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4. Unified device</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b="1">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p:txBody>
      </p:sp>
      <p:sp>
        <p:nvSpPr>
          <p:cNvPr id="194" name="Google Shape;194;p22"/>
          <p:cNvSpPr txBox="1"/>
          <p:nvPr/>
        </p:nvSpPr>
        <p:spPr>
          <a:xfrm>
            <a:off x="2205675" y="2967050"/>
            <a:ext cx="2103600" cy="14403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1. Less probability of damaging skin instead of syringe/shot</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(Injection reduction ratio 12:1)</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2. Reduced to 1 injection per 3 Days</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3. Accurate amount of Insulin being sent on hourly basis, according to that that days needs </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4. Smart device with a touch screen </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5. Simplified UI for the patient</a:t>
            </a: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p:txBody>
      </p:sp>
      <p:sp>
        <p:nvSpPr>
          <p:cNvPr id="195" name="Google Shape;195;p22"/>
          <p:cNvSpPr txBox="1"/>
          <p:nvPr/>
        </p:nvSpPr>
        <p:spPr>
          <a:xfrm>
            <a:off x="7070025" y="2363900"/>
            <a:ext cx="1672800" cy="869700"/>
          </a:xfrm>
          <a:prstGeom prst="rect">
            <a:avLst/>
          </a:prstGeom>
          <a:solidFill>
            <a:srgbClr val="C9DAF8"/>
          </a:solidFill>
          <a:ln>
            <a:noFill/>
          </a:ln>
        </p:spPr>
        <p:txBody>
          <a:bodyPr spcFirstLastPara="1" wrap="square" lIns="91425" tIns="91425" rIns="91425" bIns="91425" anchor="t" anchorCtr="0">
            <a:noAutofit/>
          </a:bodyPr>
          <a:lstStyle/>
          <a:p>
            <a:pPr marL="228600" lvl="0" indent="-107950" algn="l" rtl="0">
              <a:spcBef>
                <a:spcPts val="0"/>
              </a:spcBef>
              <a:spcAft>
                <a:spcPts val="0"/>
              </a:spcAft>
              <a:buClr>
                <a:schemeClr val="dk1"/>
              </a:buClr>
              <a:buSzPts val="800"/>
              <a:buFont typeface="Helvetica Neue"/>
              <a:buAutoNum type="arabicPeriod"/>
            </a:pPr>
            <a:r>
              <a:rPr lang="en" sz="800">
                <a:solidFill>
                  <a:schemeClr val="dk1"/>
                </a:solidFill>
                <a:latin typeface="Helvetica Neue"/>
                <a:ea typeface="Helvetica Neue"/>
                <a:cs typeface="Helvetica Neue"/>
                <a:sym typeface="Helvetica Neue"/>
              </a:rPr>
              <a:t>Patients to take the right amount of insulin at the right time</a:t>
            </a:r>
            <a:endParaRPr sz="800">
              <a:solidFill>
                <a:schemeClr val="dk1"/>
              </a:solidFill>
              <a:latin typeface="Helvetica Neue"/>
              <a:ea typeface="Helvetica Neue"/>
              <a:cs typeface="Helvetica Neue"/>
              <a:sym typeface="Helvetica Neue"/>
            </a:endParaRPr>
          </a:p>
          <a:p>
            <a:pPr marL="228600" lvl="0" indent="-107950" algn="l" rtl="0">
              <a:spcBef>
                <a:spcPts val="0"/>
              </a:spcBef>
              <a:spcAft>
                <a:spcPts val="0"/>
              </a:spcAft>
              <a:buClr>
                <a:schemeClr val="dk1"/>
              </a:buClr>
              <a:buSzPts val="800"/>
              <a:buFont typeface="Helvetica Neue"/>
              <a:buAutoNum type="arabicPeriod"/>
            </a:pPr>
            <a:r>
              <a:rPr lang="en" sz="800">
                <a:solidFill>
                  <a:schemeClr val="dk1"/>
                </a:solidFill>
                <a:latin typeface="Helvetica Neue"/>
                <a:ea typeface="Helvetica Neue"/>
                <a:cs typeface="Helvetica Neue"/>
                <a:sym typeface="Helvetica Neue"/>
              </a:rPr>
              <a:t>Doctors to continuously monitor the patient’s health</a:t>
            </a:r>
            <a:endParaRPr sz="800">
              <a:solidFill>
                <a:schemeClr val="dk1"/>
              </a:solidFill>
              <a:latin typeface="Helvetica Neue"/>
              <a:ea typeface="Helvetica Neue"/>
              <a:cs typeface="Helvetica Neue"/>
              <a:sym typeface="Helvetica Neue"/>
            </a:endParaRPr>
          </a:p>
          <a:p>
            <a:pPr marL="0" lvl="0" indent="171450" algn="l" rtl="0">
              <a:spcBef>
                <a:spcPts val="0"/>
              </a:spcBef>
              <a:spcAft>
                <a:spcPts val="0"/>
              </a:spcAft>
              <a:buNone/>
            </a:pPr>
            <a:endParaRPr sz="800">
              <a:latin typeface="Helvetica Neue"/>
              <a:ea typeface="Helvetica Neue"/>
              <a:cs typeface="Helvetica Neue"/>
              <a:sym typeface="Helvetica Neue"/>
            </a:endParaRPr>
          </a:p>
          <a:p>
            <a:pPr marL="0" lvl="0" indent="17145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17145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17145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17145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17145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171450" algn="l" rtl="0">
              <a:spcBef>
                <a:spcPts val="0"/>
              </a:spcBef>
              <a:spcAft>
                <a:spcPts val="0"/>
              </a:spcAft>
              <a:buClr>
                <a:schemeClr val="dk1"/>
              </a:buClr>
              <a:buSzPts val="1100"/>
              <a:buFont typeface="Arial"/>
              <a:buNone/>
            </a:pPr>
            <a:endParaRPr sz="800">
              <a:latin typeface="Helvetica Neue"/>
              <a:ea typeface="Helvetica Neue"/>
              <a:cs typeface="Helvetica Neue"/>
              <a:sym typeface="Helvetica Neue"/>
            </a:endParaRPr>
          </a:p>
          <a:p>
            <a:pPr marL="0" lvl="0" indent="171450" algn="l" rtl="0">
              <a:spcBef>
                <a:spcPts val="0"/>
              </a:spcBef>
              <a:spcAft>
                <a:spcPts val="0"/>
              </a:spcAft>
              <a:buNone/>
            </a:pPr>
            <a:endParaRPr sz="800">
              <a:latin typeface="Helvetica Neue"/>
              <a:ea typeface="Helvetica Neue"/>
              <a:cs typeface="Helvetica Neue"/>
              <a:sym typeface="Helvetica Neue"/>
            </a:endParaRPr>
          </a:p>
        </p:txBody>
      </p:sp>
      <p:sp>
        <p:nvSpPr>
          <p:cNvPr id="196" name="Google Shape;196;p22"/>
          <p:cNvSpPr txBox="1"/>
          <p:nvPr/>
        </p:nvSpPr>
        <p:spPr>
          <a:xfrm>
            <a:off x="4438700" y="3009200"/>
            <a:ext cx="2519700" cy="1503000"/>
          </a:xfrm>
          <a:prstGeom prst="rect">
            <a:avLst/>
          </a:prstGeom>
          <a:solidFill>
            <a:srgbClr val="F4CCCC"/>
          </a:solidFill>
          <a:ln>
            <a:noFill/>
          </a:ln>
        </p:spPr>
        <p:txBody>
          <a:bodyPr spcFirstLastPara="1" wrap="square" lIns="91425" tIns="91425" rIns="91425" bIns="91425" anchor="t" anchorCtr="0">
            <a:noAutofit/>
          </a:bodyPr>
          <a:lstStyle/>
          <a:p>
            <a:pPr marL="228600" lvl="0" indent="-222250" algn="l" rtl="0">
              <a:spcBef>
                <a:spcPts val="0"/>
              </a:spcBef>
              <a:spcAft>
                <a:spcPts val="0"/>
              </a:spcAft>
              <a:buClr>
                <a:schemeClr val="dk1"/>
              </a:buClr>
              <a:buSzPts val="800"/>
              <a:buFont typeface="Helvetica Neue"/>
              <a:buAutoNum type="arabicPeriod"/>
            </a:pPr>
            <a:r>
              <a:rPr lang="en" sz="800">
                <a:solidFill>
                  <a:schemeClr val="dk1"/>
                </a:solidFill>
                <a:latin typeface="Helvetica Neue"/>
                <a:ea typeface="Helvetica Neue"/>
                <a:cs typeface="Helvetica Neue"/>
                <a:sym typeface="Helvetica Neue"/>
              </a:rPr>
              <a:t>Frustrations due to continuous injection of insulin </a:t>
            </a:r>
            <a:endParaRPr sz="800">
              <a:solidFill>
                <a:schemeClr val="dk1"/>
              </a:solidFill>
              <a:latin typeface="Helvetica Neue"/>
              <a:ea typeface="Helvetica Neue"/>
              <a:cs typeface="Helvetica Neue"/>
              <a:sym typeface="Helvetica Neue"/>
            </a:endParaRPr>
          </a:p>
          <a:p>
            <a:pPr marL="228600" lvl="0" indent="-222250" algn="l" rtl="0">
              <a:spcBef>
                <a:spcPts val="0"/>
              </a:spcBef>
              <a:spcAft>
                <a:spcPts val="0"/>
              </a:spcAft>
              <a:buClr>
                <a:schemeClr val="dk1"/>
              </a:buClr>
              <a:buSzPts val="800"/>
              <a:buFont typeface="Helvetica Neue"/>
              <a:buAutoNum type="arabicPeriod"/>
            </a:pPr>
            <a:r>
              <a:rPr lang="en" sz="800">
                <a:solidFill>
                  <a:schemeClr val="dk1"/>
                </a:solidFill>
                <a:latin typeface="Helvetica Neue"/>
                <a:ea typeface="Helvetica Neue"/>
                <a:cs typeface="Helvetica Neue"/>
                <a:sym typeface="Helvetica Neue"/>
              </a:rPr>
              <a:t>Swelling of hands or any other physical complications</a:t>
            </a:r>
            <a:endParaRPr sz="800">
              <a:solidFill>
                <a:schemeClr val="dk1"/>
              </a:solidFill>
              <a:latin typeface="Helvetica Neue"/>
              <a:ea typeface="Helvetica Neue"/>
              <a:cs typeface="Helvetica Neue"/>
              <a:sym typeface="Helvetica Neue"/>
            </a:endParaRPr>
          </a:p>
          <a:p>
            <a:pPr marL="228600" lvl="0" indent="-222250" algn="l" rtl="0">
              <a:spcBef>
                <a:spcPts val="0"/>
              </a:spcBef>
              <a:spcAft>
                <a:spcPts val="0"/>
              </a:spcAft>
              <a:buClr>
                <a:schemeClr val="dk1"/>
              </a:buClr>
              <a:buSzPts val="800"/>
              <a:buFont typeface="Helvetica Neue"/>
              <a:buAutoNum type="arabicPeriod"/>
            </a:pPr>
            <a:r>
              <a:rPr lang="en" sz="800">
                <a:solidFill>
                  <a:schemeClr val="dk1"/>
                </a:solidFill>
                <a:latin typeface="Helvetica Neue"/>
                <a:ea typeface="Helvetica Neue"/>
                <a:cs typeface="Helvetica Neue"/>
                <a:sym typeface="Helvetica Neue"/>
              </a:rPr>
              <a:t>Forgetting to take insulin at the right time.</a:t>
            </a:r>
            <a:endParaRPr sz="800">
              <a:solidFill>
                <a:schemeClr val="dk1"/>
              </a:solidFill>
              <a:latin typeface="Helvetica Neue"/>
              <a:ea typeface="Helvetica Neue"/>
              <a:cs typeface="Helvetica Neue"/>
              <a:sym typeface="Helvetica Neue"/>
            </a:endParaRPr>
          </a:p>
          <a:p>
            <a:pPr marL="228600" lvl="0" indent="-222250" algn="l" rtl="0">
              <a:spcBef>
                <a:spcPts val="0"/>
              </a:spcBef>
              <a:spcAft>
                <a:spcPts val="0"/>
              </a:spcAft>
              <a:buClr>
                <a:schemeClr val="dk1"/>
              </a:buClr>
              <a:buSzPts val="800"/>
              <a:buFont typeface="Helvetica Neue"/>
              <a:buAutoNum type="arabicPeriod"/>
            </a:pPr>
            <a:r>
              <a:rPr lang="en" sz="800">
                <a:solidFill>
                  <a:schemeClr val="dk1"/>
                </a:solidFill>
                <a:latin typeface="Helvetica Neue"/>
                <a:ea typeface="Helvetica Neue"/>
                <a:cs typeface="Helvetica Neue"/>
                <a:sym typeface="Helvetica Neue"/>
              </a:rPr>
              <a:t>Inferiority Complex while using the insulin  in public places</a:t>
            </a:r>
            <a:endParaRPr sz="800">
              <a:solidFill>
                <a:schemeClr val="dk1"/>
              </a:solidFill>
              <a:latin typeface="Helvetica Neue"/>
              <a:ea typeface="Helvetica Neue"/>
              <a:cs typeface="Helvetica Neue"/>
              <a:sym typeface="Helvetica Neue"/>
            </a:endParaRPr>
          </a:p>
          <a:p>
            <a:pPr marL="228600" lvl="0" indent="-222250" algn="l" rtl="0">
              <a:spcBef>
                <a:spcPts val="0"/>
              </a:spcBef>
              <a:spcAft>
                <a:spcPts val="0"/>
              </a:spcAft>
              <a:buClr>
                <a:schemeClr val="dk1"/>
              </a:buClr>
              <a:buSzPts val="800"/>
              <a:buFont typeface="Helvetica Neue"/>
              <a:buAutoNum type="arabicPeriod"/>
            </a:pPr>
            <a:r>
              <a:rPr lang="en" sz="800">
                <a:solidFill>
                  <a:schemeClr val="dk1"/>
                </a:solidFill>
                <a:latin typeface="Helvetica Neue"/>
                <a:ea typeface="Helvetica Neue"/>
                <a:cs typeface="Helvetica Neue"/>
                <a:sym typeface="Helvetica Neue"/>
              </a:rPr>
              <a:t>Taking in wrong dosage of insulin</a:t>
            </a:r>
            <a:endParaRPr sz="800">
              <a:solidFill>
                <a:schemeClr val="dk1"/>
              </a:solidFill>
              <a:latin typeface="Helvetica Neue"/>
              <a:ea typeface="Helvetica Neue"/>
              <a:cs typeface="Helvetica Neue"/>
              <a:sym typeface="Helvetica Neue"/>
            </a:endParaRPr>
          </a:p>
          <a:p>
            <a:pPr marL="228600" lvl="0" indent="-222250" algn="l" rtl="0">
              <a:spcBef>
                <a:spcPts val="0"/>
              </a:spcBef>
              <a:spcAft>
                <a:spcPts val="0"/>
              </a:spcAft>
              <a:buClr>
                <a:schemeClr val="dk1"/>
              </a:buClr>
              <a:buSzPts val="800"/>
              <a:buFont typeface="Helvetica Neue"/>
              <a:buAutoNum type="arabicPeriod"/>
            </a:pPr>
            <a:r>
              <a:rPr lang="en" sz="800">
                <a:solidFill>
                  <a:schemeClr val="dk1"/>
                </a:solidFill>
                <a:latin typeface="Helvetica Neue"/>
                <a:ea typeface="Helvetica Neue"/>
                <a:cs typeface="Helvetica Neue"/>
                <a:sym typeface="Helvetica Neue"/>
              </a:rPr>
              <a:t>High cost of investment for alternatives </a:t>
            </a:r>
            <a:endParaRPr sz="800">
              <a:solidFill>
                <a:schemeClr val="dk1"/>
              </a:solidFill>
              <a:latin typeface="Helvetica Neue"/>
              <a:ea typeface="Helvetica Neue"/>
              <a:cs typeface="Helvetica Neue"/>
              <a:sym typeface="Helvetica Neue"/>
            </a:endParaRPr>
          </a:p>
          <a:p>
            <a:pPr marL="228600" lvl="0" indent="-222250" algn="l" rtl="0">
              <a:spcBef>
                <a:spcPts val="0"/>
              </a:spcBef>
              <a:spcAft>
                <a:spcPts val="0"/>
              </a:spcAft>
              <a:buClr>
                <a:schemeClr val="dk1"/>
              </a:buClr>
              <a:buSzPts val="800"/>
              <a:buFont typeface="Helvetica Neue"/>
              <a:buAutoNum type="arabicPeriod"/>
            </a:pPr>
            <a:r>
              <a:rPr lang="en" sz="800">
                <a:solidFill>
                  <a:schemeClr val="dk1"/>
                </a:solidFill>
                <a:latin typeface="Helvetica Neue"/>
                <a:ea typeface="Helvetica Neue"/>
                <a:cs typeface="Helvetica Neue"/>
                <a:sym typeface="Helvetica Neue"/>
              </a:rPr>
              <a:t>Requires Immense product training </a:t>
            </a:r>
            <a:endParaRPr sz="800">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sp>
        <p:nvSpPr>
          <p:cNvPr id="201" name="Google Shape;201;p23"/>
          <p:cNvSpPr txBox="1"/>
          <p:nvPr/>
        </p:nvSpPr>
        <p:spPr>
          <a:xfrm>
            <a:off x="289225" y="867925"/>
            <a:ext cx="8526600" cy="3048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Diabetic Patients  and Diabetologists</a:t>
            </a:r>
            <a:endParaRPr sz="800">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p:txBody>
      </p:sp>
      <p:sp>
        <p:nvSpPr>
          <p:cNvPr id="202" name="Google Shape;202;p23"/>
          <p:cNvSpPr txBox="1"/>
          <p:nvPr/>
        </p:nvSpPr>
        <p:spPr>
          <a:xfrm>
            <a:off x="1260126" y="1280424"/>
            <a:ext cx="6855000" cy="1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
        <p:nvSpPr>
          <p:cNvPr id="203" name="Google Shape;203;p23"/>
          <p:cNvSpPr txBox="1"/>
          <p:nvPr/>
        </p:nvSpPr>
        <p:spPr>
          <a:xfrm>
            <a:off x="308700" y="1862425"/>
            <a:ext cx="8526600" cy="3618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An insulin pump that provides continuous flow of insulin into the patient’s body at regular intervals.</a:t>
            </a:r>
            <a:endParaRPr sz="800">
              <a:latin typeface="Helvetica Neue"/>
              <a:ea typeface="Helvetica Neue"/>
              <a:cs typeface="Helvetica Neue"/>
              <a:sym typeface="Helvetica Neue"/>
            </a:endParaRPr>
          </a:p>
        </p:txBody>
      </p:sp>
      <p:sp>
        <p:nvSpPr>
          <p:cNvPr id="204" name="Google Shape;204;p23"/>
          <p:cNvSpPr txBox="1"/>
          <p:nvPr/>
        </p:nvSpPr>
        <p:spPr>
          <a:xfrm>
            <a:off x="308700" y="2470500"/>
            <a:ext cx="8526600" cy="3048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Helvetica Neue"/>
                <a:ea typeface="Helvetica Neue"/>
                <a:cs typeface="Helvetica Neue"/>
                <a:sym typeface="Helvetica Neue"/>
              </a:rPr>
              <a:t>IOT-Intelligent Machines</a:t>
            </a:r>
            <a:endParaRPr sz="800">
              <a:latin typeface="Helvetica Neue"/>
              <a:ea typeface="Helvetica Neue"/>
              <a:cs typeface="Helvetica Neue"/>
              <a:sym typeface="Helvetica Neue"/>
            </a:endParaRPr>
          </a:p>
        </p:txBody>
      </p:sp>
      <p:sp>
        <p:nvSpPr>
          <p:cNvPr id="205" name="Google Shape;205;p23"/>
          <p:cNvSpPr txBox="1"/>
          <p:nvPr/>
        </p:nvSpPr>
        <p:spPr>
          <a:xfrm>
            <a:off x="308700" y="3098000"/>
            <a:ext cx="8507100" cy="394800"/>
          </a:xfrm>
          <a:prstGeom prst="rect">
            <a:avLst/>
          </a:prstGeom>
          <a:solidFill>
            <a:srgbClr val="EFEFEF"/>
          </a:solidFill>
          <a:ln>
            <a:noFill/>
          </a:ln>
        </p:spPr>
        <p:txBody>
          <a:bodyPr spcFirstLastPara="1" wrap="square" lIns="91425" tIns="91425" rIns="91425" bIns="91425" anchor="t" anchorCtr="0">
            <a:noAutofit/>
          </a:bodyPr>
          <a:lstStyle/>
          <a:p>
            <a:pPr marL="285750" lvl="0" indent="-279400" algn="l" rtl="0">
              <a:lnSpc>
                <a:spcPct val="115000"/>
              </a:lnSpc>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Delivery of insulin at pre-programmed dosages and interval.               </a:t>
            </a:r>
            <a:endParaRPr sz="800">
              <a:solidFill>
                <a:schemeClr val="dk1"/>
              </a:solidFill>
              <a:latin typeface="Helvetica Neue"/>
              <a:ea typeface="Helvetica Neue"/>
              <a:cs typeface="Helvetica Neue"/>
              <a:sym typeface="Helvetica Neue"/>
            </a:endParaRPr>
          </a:p>
        </p:txBody>
      </p:sp>
      <p:sp>
        <p:nvSpPr>
          <p:cNvPr id="206" name="Google Shape;206;p23"/>
          <p:cNvSpPr txBox="1"/>
          <p:nvPr/>
        </p:nvSpPr>
        <p:spPr>
          <a:xfrm>
            <a:off x="308700" y="3732275"/>
            <a:ext cx="8507100" cy="3948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Helvetica Neue"/>
                <a:ea typeface="Helvetica Neue"/>
                <a:cs typeface="Helvetica Neue"/>
                <a:sym typeface="Helvetica Neue"/>
              </a:rPr>
              <a:t>Insulin Syringes and pens ,Nasal Insulin, Insulin Patches, Insulin pumps, Oral Insulin </a:t>
            </a:r>
            <a:endParaRPr sz="8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800">
              <a:latin typeface="Helvetica Neue"/>
              <a:ea typeface="Helvetica Neue"/>
              <a:cs typeface="Helvetica Neue"/>
              <a:sym typeface="Helvetica Neue"/>
            </a:endParaRPr>
          </a:p>
          <a:p>
            <a:pPr marL="0" lvl="0" indent="0" algn="l" rtl="0">
              <a:spcBef>
                <a:spcPts val="0"/>
              </a:spcBef>
              <a:spcAft>
                <a:spcPts val="0"/>
              </a:spcAft>
              <a:buNone/>
            </a:pPr>
            <a:r>
              <a:rPr lang="en" sz="800">
                <a:latin typeface="Helvetica Neue"/>
                <a:ea typeface="Helvetica Neue"/>
                <a:cs typeface="Helvetica Neue"/>
                <a:sym typeface="Helvetica Neue"/>
              </a:rPr>
              <a:t> </a:t>
            </a:r>
            <a:endParaRPr sz="800">
              <a:latin typeface="Helvetica Neue"/>
              <a:ea typeface="Helvetica Neue"/>
              <a:cs typeface="Helvetica Neue"/>
              <a:sym typeface="Helvetica Neue"/>
            </a:endParaRPr>
          </a:p>
        </p:txBody>
      </p:sp>
      <p:sp>
        <p:nvSpPr>
          <p:cNvPr id="207" name="Google Shape;207;p23"/>
          <p:cNvSpPr txBox="1"/>
          <p:nvPr/>
        </p:nvSpPr>
        <p:spPr>
          <a:xfrm>
            <a:off x="308700" y="4496150"/>
            <a:ext cx="8526600" cy="361800"/>
          </a:xfrm>
          <a:prstGeom prst="rect">
            <a:avLst/>
          </a:prstGeom>
          <a:solidFill>
            <a:srgbClr val="EFEFEF"/>
          </a:solidFill>
          <a:ln>
            <a:noFill/>
          </a:ln>
        </p:spPr>
        <p:txBody>
          <a:bodyPr spcFirstLastPara="1" wrap="square" lIns="91425" tIns="91425" rIns="91425" bIns="91425" anchor="t" anchorCtr="0">
            <a:noAutofit/>
          </a:bodyPr>
          <a:lstStyle/>
          <a:p>
            <a:pPr marL="228600" lvl="0" indent="-222250" algn="l" rtl="0">
              <a:lnSpc>
                <a:spcPct val="115000"/>
              </a:lnSpc>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Sharing Pump/Patients status in a mobile application to the doctors</a:t>
            </a:r>
            <a:endParaRPr sz="800">
              <a:solidFill>
                <a:schemeClr val="dk1"/>
              </a:solidFill>
              <a:latin typeface="Helvetica Neue"/>
              <a:ea typeface="Helvetica Neue"/>
              <a:cs typeface="Helvetica Neue"/>
              <a:sym typeface="Helvetica Neue"/>
            </a:endParaRPr>
          </a:p>
          <a:p>
            <a:pPr marL="228600" lvl="0" indent="-222250" algn="l" rtl="0">
              <a:lnSpc>
                <a:spcPct val="115000"/>
              </a:lnSpc>
              <a:spcBef>
                <a:spcPts val="0"/>
              </a:spcBef>
              <a:spcAft>
                <a:spcPts val="0"/>
              </a:spcAft>
              <a:buClr>
                <a:schemeClr val="dk1"/>
              </a:buClr>
              <a:buSzPts val="800"/>
              <a:buFont typeface="Helvetica Neue"/>
              <a:buChar char="●"/>
            </a:pPr>
            <a:r>
              <a:rPr lang="en" sz="800">
                <a:solidFill>
                  <a:schemeClr val="dk1"/>
                </a:solidFill>
                <a:latin typeface="Helvetica Neue"/>
                <a:ea typeface="Helvetica Neue"/>
                <a:cs typeface="Helvetica Neue"/>
                <a:sym typeface="Helvetica Neue"/>
              </a:rPr>
              <a:t>Reducing the social awkwardness for the patients. </a:t>
            </a:r>
            <a:endParaRPr sz="800">
              <a:solidFill>
                <a:schemeClr val="dk1"/>
              </a:solidFill>
              <a:latin typeface="Helvetica Neue"/>
              <a:ea typeface="Helvetica Neue"/>
              <a:cs typeface="Helvetica Neue"/>
              <a:sym typeface="Helvetica Neue"/>
            </a:endParaRPr>
          </a:p>
        </p:txBody>
      </p:sp>
      <p:sp>
        <p:nvSpPr>
          <p:cNvPr id="208" name="Google Shape;208;p23"/>
          <p:cNvSpPr txBox="1"/>
          <p:nvPr/>
        </p:nvSpPr>
        <p:spPr>
          <a:xfrm>
            <a:off x="308700" y="1335725"/>
            <a:ext cx="8526600" cy="3048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Helvetica Neue"/>
                <a:ea typeface="Helvetica Neue"/>
                <a:cs typeface="Helvetica Neue"/>
                <a:sym typeface="Helvetica Neue"/>
              </a:rPr>
              <a:t>Diabetic patients forget to take the right amount of insulin at the right time and hence the doctors are unable to track the progress in their patient’s health</a:t>
            </a:r>
            <a:endParaRPr sz="800">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1202</Words>
  <PresentationFormat>On-screen Show (16:9)</PresentationFormat>
  <Paragraphs>165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Helvetica Neue</vt:lpstr>
      <vt:lpstr>Times New Roman</vt:lpstr>
      <vt:lpstr>Roboto</vt:lpstr>
      <vt:lpstr>Simple Light</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Sanjay Selvaraj</dc:creator>
  <cp:lastModifiedBy>Sanjay Selvaraj</cp:lastModifiedBy>
  <cp:revision>1</cp:revision>
  <dcterms:modified xsi:type="dcterms:W3CDTF">2019-08-07T14:30:10Z</dcterms:modified>
</cp:coreProperties>
</file>