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4" r:id="rId2"/>
    <p:sldId id="413" r:id="rId3"/>
    <p:sldId id="440" r:id="rId4"/>
    <p:sldId id="441" r:id="rId5"/>
    <p:sldId id="466" r:id="rId6"/>
    <p:sldId id="465" r:id="rId7"/>
    <p:sldId id="467" r:id="rId8"/>
    <p:sldId id="468" r:id="rId9"/>
    <p:sldId id="448" r:id="rId10"/>
    <p:sldId id="469" r:id="rId11"/>
    <p:sldId id="470" r:id="rId12"/>
    <p:sldId id="463" r:id="rId13"/>
    <p:sldId id="464" r:id="rId14"/>
    <p:sldId id="434" r:id="rId15"/>
  </p:sldIdLst>
  <p:sldSz cx="10799763"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D26"/>
    <a:srgbClr val="FF6600"/>
    <a:srgbClr val="FF9900"/>
    <a:srgbClr val="CCFFFF"/>
    <a:srgbClr val="66FFFF"/>
    <a:srgbClr val="FFFF66"/>
    <a:srgbClr val="FFFF00"/>
    <a:srgbClr val="FFFFCC"/>
    <a:srgbClr val="FF99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2B0CF-9C8B-4CD4-B821-FA779E21A6A2}" v="1366" dt="2024-09-26T06:04:58.965"/>
    <p1510:client id="{CB066A3A-72EE-4518-A842-B5CBEA4FF5AD}" v="80" dt="2024-09-26T11:54:46.228"/>
    <p1510:client id="{F9FF9811-80AF-43C0-887D-C3423198D742}" v="443" dt="2024-09-26T15:45:53.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40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19E7B17-C078-4C50-9935-3DE50FC9DB26}" type="slidenum">
              <a:rPr lang="en-US"/>
              <a:pPr>
                <a:defRPr/>
              </a:pPr>
              <a:t>‹#›</a:t>
            </a:fld>
            <a:endParaRPr lang="en-US"/>
          </a:p>
        </p:txBody>
      </p:sp>
    </p:spTree>
    <p:extLst>
      <p:ext uri="{BB962C8B-B14F-4D97-AF65-F5344CB8AC3E}">
        <p14:creationId xmlns:p14="http://schemas.microsoft.com/office/powerpoint/2010/main" val="9265063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730250" y="685800"/>
            <a:ext cx="53975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E4430F-96D5-4F5E-AF15-BF5EB88FA4B6}" type="slidenum">
              <a:rPr lang="en-US"/>
              <a:pPr>
                <a:defRPr/>
              </a:pPr>
              <a:t>‹#›</a:t>
            </a:fld>
            <a:endParaRPr lang="en-US"/>
          </a:p>
        </p:txBody>
      </p:sp>
    </p:spTree>
    <p:extLst>
      <p:ext uri="{BB962C8B-B14F-4D97-AF65-F5344CB8AC3E}">
        <p14:creationId xmlns:p14="http://schemas.microsoft.com/office/powerpoint/2010/main" val="11943023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685800"/>
            <a:ext cx="5397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a:t>
            </a:fld>
            <a:endParaRPr lang="en-US"/>
          </a:p>
        </p:txBody>
      </p:sp>
    </p:spTree>
    <p:extLst>
      <p:ext uri="{BB962C8B-B14F-4D97-AF65-F5344CB8AC3E}">
        <p14:creationId xmlns:p14="http://schemas.microsoft.com/office/powerpoint/2010/main" val="289941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9</a:t>
            </a:fld>
            <a:endParaRPr lang="en-US"/>
          </a:p>
        </p:txBody>
      </p:sp>
    </p:spTree>
    <p:extLst>
      <p:ext uri="{BB962C8B-B14F-4D97-AF65-F5344CB8AC3E}">
        <p14:creationId xmlns:p14="http://schemas.microsoft.com/office/powerpoint/2010/main" val="116954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12</a:t>
            </a:fld>
            <a:endParaRPr lang="en-US"/>
          </a:p>
        </p:txBody>
      </p:sp>
    </p:spTree>
    <p:extLst>
      <p:ext uri="{BB962C8B-B14F-4D97-AF65-F5344CB8AC3E}">
        <p14:creationId xmlns:p14="http://schemas.microsoft.com/office/powerpoint/2010/main" val="263545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13</a:t>
            </a:fld>
            <a:endParaRPr lang="en-US"/>
          </a:p>
        </p:txBody>
      </p:sp>
    </p:spTree>
    <p:extLst>
      <p:ext uri="{BB962C8B-B14F-4D97-AF65-F5344CB8AC3E}">
        <p14:creationId xmlns:p14="http://schemas.microsoft.com/office/powerpoint/2010/main" val="19235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2130426"/>
            <a:ext cx="9179799"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619965" y="3886200"/>
            <a:ext cx="7559834"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39988" y="1600201"/>
            <a:ext cx="971978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3D44CB01-1FE1-4FBB-9269-80BD254564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Vertical Title 1"/>
          <p:cNvSpPr>
            <a:spLocks noGrp="1"/>
          </p:cNvSpPr>
          <p:nvPr>
            <p:ph type="title" orient="vert"/>
          </p:nvPr>
        </p:nvSpPr>
        <p:spPr>
          <a:xfrm>
            <a:off x="7829828" y="274639"/>
            <a:ext cx="2429947"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39988" y="274639"/>
            <a:ext cx="7109844"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03228479-1D6A-4559-AB1D-0A9FDB4EE8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9988" y="1600201"/>
            <a:ext cx="9719787"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107" y="4406901"/>
            <a:ext cx="9179799"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3107" y="2906713"/>
            <a:ext cx="9179799"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9988"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9880"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9988" y="1535113"/>
            <a:ext cx="477177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9988" y="2174875"/>
            <a:ext cx="477177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130" y="1535113"/>
            <a:ext cx="477364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130" y="2174875"/>
            <a:ext cx="477364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4" name="Text Box 10"/>
          <p:cNvSpPr txBox="1">
            <a:spLocks noChangeArrowheads="1"/>
          </p:cNvSpPr>
          <p:nvPr userDrawn="1"/>
        </p:nvSpPr>
        <p:spPr bwMode="auto">
          <a:xfrm>
            <a:off x="-719"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5"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 - MANIPAL</a:t>
            </a:r>
          </a:p>
        </p:txBody>
      </p:sp>
      <p:sp>
        <p:nvSpPr>
          <p:cNvPr id="6" name="TextBox 5"/>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8" name="TextBox 7"/>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7" name="Picture 6" descr="A sign in the dark&#10;&#10;Description generated with very high confidence">
            <a:extLst>
              <a:ext uri="{FF2B5EF4-FFF2-40B4-BE49-F238E27FC236}">
                <a16:creationId xmlns:a16="http://schemas.microsoft.com/office/drawing/2014/main" id="{99AC11E8-FD3B-40F3-B55A-C0B10FA721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8"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539989" y="273050"/>
            <a:ext cx="3553048"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22407" y="273051"/>
            <a:ext cx="603736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9989" y="1435101"/>
            <a:ext cx="355304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1" name="Picture 10" descr="A sign in the dark&#10;&#10;Description generated with very high confidence">
            <a:extLst>
              <a:ext uri="{FF2B5EF4-FFF2-40B4-BE49-F238E27FC236}">
                <a16:creationId xmlns:a16="http://schemas.microsoft.com/office/drawing/2014/main" id="{EA04BEC8-6F6B-40C9-A38F-02E85B06B9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7" name="Text Box 10"/>
          <p:cNvSpPr txBox="1">
            <a:spLocks noChangeArrowheads="1"/>
          </p:cNvSpPr>
          <p:nvPr userDrawn="1"/>
        </p:nvSpPr>
        <p:spPr bwMode="auto">
          <a:xfrm>
            <a:off x="0" y="6543635"/>
            <a:ext cx="10799763" cy="314365"/>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2116829" y="4800600"/>
            <a:ext cx="647985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16829" y="612775"/>
            <a:ext cx="647985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116829" y="5367338"/>
            <a:ext cx="647985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8" name="TextBox 17"/>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19" name="TextBox 18"/>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12" name="Picture 11" descr="A sign in the dark&#10;&#10;Description generated with very high confidence">
            <a:extLst>
              <a:ext uri="{FF2B5EF4-FFF2-40B4-BE49-F238E27FC236}">
                <a16:creationId xmlns:a16="http://schemas.microsoft.com/office/drawing/2014/main" id="{10F9D83D-ED4F-4F68-91DF-27D7E1A5F0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10"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1"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a:latin typeface="Sabon LT Std" panose="02020602060506020403" pitchFamily="18" charset="0"/>
              </a:rPr>
              <a:t>MANIPAL SCHOOL OF</a:t>
            </a:r>
            <a:r>
              <a:rPr lang="en-US" sz="1200" b="1" baseline="0">
                <a:latin typeface="Sabon LT Std" panose="02020602060506020403" pitchFamily="18" charset="0"/>
              </a:rPr>
              <a:t> INFORMATION SCIENCES</a:t>
            </a:r>
            <a:r>
              <a:rPr lang="en-US" sz="1200" b="1">
                <a:latin typeface="Sabon LT Std" panose="02020602060506020403" pitchFamily="18" charset="0"/>
              </a:rPr>
              <a:t>, MAHE</a:t>
            </a:r>
            <a:r>
              <a:rPr lang="en-US" sz="1200" b="1" baseline="0">
                <a:latin typeface="Sabon LT Std" panose="02020602060506020403" pitchFamily="18" charset="0"/>
              </a:rPr>
              <a:t> -</a:t>
            </a:r>
            <a:r>
              <a:rPr lang="en-US" sz="1200" b="1">
                <a:latin typeface="Sabon LT Std" panose="02020602060506020403" pitchFamily="18" charset="0"/>
              </a:rPr>
              <a:t> MANIPAL</a:t>
            </a:r>
          </a:p>
        </p:txBody>
      </p:sp>
      <p:sp>
        <p:nvSpPr>
          <p:cNvPr id="13" name="TextBox 12"/>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26-09-2024</a:t>
            </a:fld>
            <a:endParaRPr lang="en-IN" sz="1400" b="1">
              <a:latin typeface="Sabon LT Std" panose="02020602060506020403" pitchFamily="18" charset="0"/>
            </a:endParaRPr>
          </a:p>
        </p:txBody>
      </p:sp>
      <p:sp>
        <p:nvSpPr>
          <p:cNvPr id="14" name="TextBox 13"/>
          <p:cNvSpPr txBox="1"/>
          <p:nvPr userDrawn="1"/>
        </p:nvSpPr>
        <p:spPr>
          <a:xfrm>
            <a:off x="8823623" y="6549395"/>
            <a:ext cx="1965821" cy="307777"/>
          </a:xfrm>
          <a:prstGeom prst="rect">
            <a:avLst/>
          </a:prstGeom>
          <a:noFill/>
        </p:spPr>
        <p:txBody>
          <a:bodyPr wrap="square" rtlCol="0">
            <a:spAutoFit/>
          </a:bodyPr>
          <a:lstStyle/>
          <a:p>
            <a:r>
              <a:rPr lang="en-IN" sz="1400" b="1">
                <a:latin typeface="Sabon LT Std" panose="02020602060506020403" pitchFamily="18" charset="0"/>
              </a:rPr>
              <a:t>Project</a:t>
            </a:r>
            <a:r>
              <a:rPr lang="en-IN" sz="1400"/>
              <a:t> </a:t>
            </a:r>
            <a:fld id="{2B6BCCB2-68F9-4474-BBCE-CCA9053E752F}" type="slidenum">
              <a:rPr lang="en-IN" sz="1400" b="1" smtClean="0">
                <a:latin typeface="Sabon LT Std" panose="02020602060506020403" pitchFamily="18" charset="0"/>
              </a:rPr>
              <a:pPr/>
              <a:t>‹#›</a:t>
            </a:fld>
            <a:endParaRPr lang="en-IN" sz="1400" b="1">
              <a:latin typeface="Sabon LT Std" panose="02020602060506020403" pitchFamily="18" charset="0"/>
            </a:endParaRPr>
          </a:p>
        </p:txBody>
      </p:sp>
      <p:pic>
        <p:nvPicPr>
          <p:cNvPr id="9" name="Picture 8" descr="A sign in the dark&#10;&#10;Description generated with very high confidence">
            <a:extLst>
              <a:ext uri="{FF2B5EF4-FFF2-40B4-BE49-F238E27FC236}">
                <a16:creationId xmlns:a16="http://schemas.microsoft.com/office/drawing/2014/main" id="{3550F69F-9161-4E22-9322-2C0D25799A0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61" r:id="rId7"/>
    <p:sldLayoutId id="2147483662" r:id="rId8"/>
    <p:sldLayoutId id="2147483663" r:id="rId9"/>
    <p:sldLayoutId id="2147483664" r:id="rId10"/>
    <p:sldLayoutId id="2147483665"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p:cNvSpPr txBox="1">
            <a:spLocks noChangeArrowheads="1"/>
          </p:cNvSpPr>
          <p:nvPr/>
        </p:nvSpPr>
        <p:spPr bwMode="auto">
          <a:xfrm>
            <a:off x="2504281" y="176213"/>
            <a:ext cx="7315200" cy="461962"/>
          </a:xfrm>
          <a:prstGeom prst="rect">
            <a:avLst/>
          </a:prstGeom>
          <a:noFill/>
          <a:ln w="9525">
            <a:noFill/>
            <a:miter lim="800000"/>
            <a:headEnd/>
            <a:tailEnd/>
          </a:ln>
        </p:spPr>
        <p:txBody>
          <a:bodyPr>
            <a:spAutoFit/>
          </a:bodyPr>
          <a:lstStyle/>
          <a:p>
            <a:pPr algn="r">
              <a:spcBef>
                <a:spcPct val="50000"/>
              </a:spcBef>
            </a:pPr>
            <a:r>
              <a:rPr lang="en-US" sz="2400" b="1">
                <a:solidFill>
                  <a:srgbClr val="D47D26"/>
                </a:solidFill>
                <a:latin typeface="Times New Roman" panose="02020603050405020304" pitchFamily="18" charset="0"/>
                <a:cs typeface="Times New Roman" panose="02020603050405020304" pitchFamily="18" charset="0"/>
              </a:rPr>
              <a:t>MINI PROJECT</a:t>
            </a:r>
          </a:p>
        </p:txBody>
      </p:sp>
      <p:graphicFrame>
        <p:nvGraphicFramePr>
          <p:cNvPr id="2" name="Table 1"/>
          <p:cNvGraphicFramePr>
            <a:graphicFrameLocks noGrp="1"/>
          </p:cNvGraphicFramePr>
          <p:nvPr>
            <p:extLst>
              <p:ext uri="{D42A27DB-BD31-4B8C-83A1-F6EECF244321}">
                <p14:modId xmlns:p14="http://schemas.microsoft.com/office/powerpoint/2010/main" val="1220556293"/>
              </p:ext>
            </p:extLst>
          </p:nvPr>
        </p:nvGraphicFramePr>
        <p:xfrm>
          <a:off x="1151409" y="1484784"/>
          <a:ext cx="8534400" cy="4176464"/>
        </p:xfrm>
        <a:graphic>
          <a:graphicData uri="http://schemas.openxmlformats.org/drawingml/2006/table">
            <a:tbl>
              <a:tblPr/>
              <a:tblGrid>
                <a:gridCol w="2539008">
                  <a:extLst>
                    <a:ext uri="{9D8B030D-6E8A-4147-A177-3AD203B41FA5}">
                      <a16:colId xmlns:a16="http://schemas.microsoft.com/office/drawing/2014/main" val="20000"/>
                    </a:ext>
                  </a:extLst>
                </a:gridCol>
                <a:gridCol w="1998464">
                  <a:extLst>
                    <a:ext uri="{9D8B030D-6E8A-4147-A177-3AD203B41FA5}">
                      <a16:colId xmlns:a16="http://schemas.microsoft.com/office/drawing/2014/main" val="20001"/>
                    </a:ext>
                  </a:extLst>
                </a:gridCol>
                <a:gridCol w="1998464">
                  <a:extLst>
                    <a:ext uri="{9D8B030D-6E8A-4147-A177-3AD203B41FA5}">
                      <a16:colId xmlns:a16="http://schemas.microsoft.com/office/drawing/2014/main" val="2788499379"/>
                    </a:ext>
                  </a:extLst>
                </a:gridCol>
                <a:gridCol w="1998464">
                  <a:extLst>
                    <a:ext uri="{9D8B030D-6E8A-4147-A177-3AD203B41FA5}">
                      <a16:colId xmlns:a16="http://schemas.microsoft.com/office/drawing/2014/main" val="2004038616"/>
                    </a:ext>
                  </a:extLst>
                </a:gridCol>
              </a:tblGrid>
              <a:tr h="1512168">
                <a:tc>
                  <a:txBody>
                    <a:bodyPr/>
                    <a:lstStyle/>
                    <a:p>
                      <a:pPr marL="0" marR="0" algn="l">
                        <a:spcBef>
                          <a:spcPts val="310"/>
                        </a:spcBef>
                        <a:spcAft>
                          <a:spcPts val="310"/>
                        </a:spcAft>
                      </a:pPr>
                      <a:r>
                        <a:rPr lang="en-US" sz="1800" b="0" i="0">
                          <a:effectLst/>
                          <a:latin typeface="Times New Roman"/>
                        </a:rPr>
                        <a:t>Name</a:t>
                      </a:r>
                      <a:endParaRPr lang="en-US" sz="1800" b="0" i="1">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l">
                        <a:lnSpc>
                          <a:spcPct val="150000"/>
                        </a:lnSpc>
                        <a:spcBef>
                          <a:spcPts val="310"/>
                        </a:spcBef>
                        <a:spcAft>
                          <a:spcPts val="310"/>
                        </a:spcAft>
                      </a:pPr>
                      <a:r>
                        <a:rPr lang="en-US" sz="1600" b="0" i="0">
                          <a:effectLst/>
                          <a:latin typeface="Arial"/>
                        </a:rPr>
                        <a:t>Sakshi </a:t>
                      </a:r>
                      <a:r>
                        <a:rPr lang="en-US" sz="1600" b="0" i="0" err="1">
                          <a:effectLst/>
                          <a:latin typeface="Arial"/>
                        </a:rPr>
                        <a:t>Mayya</a:t>
                      </a:r>
                    </a:p>
                    <a:p>
                      <a:pPr marL="0" marR="0" lvl="0" algn="l">
                        <a:lnSpc>
                          <a:spcPct val="150000"/>
                        </a:lnSpc>
                        <a:spcBef>
                          <a:spcPts val="310"/>
                        </a:spcBef>
                        <a:spcAft>
                          <a:spcPts val="310"/>
                        </a:spcAft>
                        <a:buNone/>
                      </a:pPr>
                      <a:r>
                        <a:rPr lang="en-US" sz="1600" b="0" i="0">
                          <a:effectLst/>
                          <a:latin typeface="Arial"/>
                        </a:rPr>
                        <a:t>Bhoomika G Hegde</a:t>
                      </a:r>
                    </a:p>
                    <a:p>
                      <a:pPr marL="0" marR="0" lvl="0" algn="l">
                        <a:lnSpc>
                          <a:spcPct val="150000"/>
                        </a:lnSpc>
                        <a:spcBef>
                          <a:spcPts val="310"/>
                        </a:spcBef>
                        <a:spcAft>
                          <a:spcPts val="310"/>
                        </a:spcAft>
                        <a:buNone/>
                      </a:pPr>
                      <a:r>
                        <a:rPr lang="en-US" sz="1600" b="0" i="0">
                          <a:effectLst/>
                          <a:latin typeface="Arial"/>
                        </a:rPr>
                        <a:t>Sourabh Hegde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4056">
                <a:tc>
                  <a:txBody>
                    <a:bodyPr/>
                    <a:lstStyle/>
                    <a:p>
                      <a:pPr marL="0" marR="0" algn="l">
                        <a:spcBef>
                          <a:spcPts val="310"/>
                        </a:spcBef>
                        <a:spcAft>
                          <a:spcPts val="310"/>
                        </a:spcAft>
                      </a:pPr>
                      <a:r>
                        <a:rPr lang="en-US" sz="1800" b="0" i="0">
                          <a:effectLst/>
                          <a:latin typeface="Times New Roman"/>
                        </a:rPr>
                        <a:t>Registration Numbers</a:t>
                      </a:r>
                      <a:endParaRPr lang="en-US" sz="1800" b="0" i="1">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US" sz="1800" b="0" i="0" kern="1200">
                          <a:solidFill>
                            <a:schemeClr val="tx1"/>
                          </a:solidFill>
                          <a:effectLst/>
                          <a:latin typeface="Times New Roman"/>
                          <a:ea typeface="+mn-ea"/>
                          <a:cs typeface="+mn-cs"/>
                        </a:rPr>
                        <a:t>241058001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US" sz="1800" b="0" i="0" kern="1200">
                          <a:solidFill>
                            <a:schemeClr val="tx1"/>
                          </a:solidFill>
                          <a:effectLst/>
                          <a:latin typeface="Times New Roman"/>
                          <a:ea typeface="+mn-ea"/>
                          <a:cs typeface="+mn-cs"/>
                        </a:rPr>
                        <a:t>241058002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US" sz="1800" b="0" i="0" kern="1200">
                          <a:solidFill>
                            <a:schemeClr val="tx1"/>
                          </a:solidFill>
                          <a:effectLst/>
                          <a:latin typeface="Times New Roman"/>
                          <a:ea typeface="+mn-ea"/>
                          <a:cs typeface="+mn-cs"/>
                        </a:rPr>
                        <a:t>241058025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pPr marL="0" marR="0" algn="l">
                        <a:spcBef>
                          <a:spcPts val="310"/>
                        </a:spcBef>
                        <a:spcAft>
                          <a:spcPts val="310"/>
                        </a:spcAft>
                      </a:pPr>
                      <a:r>
                        <a:rPr lang="en-US" sz="1800" b="0" i="0">
                          <a:effectLst/>
                          <a:latin typeface="Times New Roman"/>
                        </a:rPr>
                        <a:t>Branch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US" sz="1600" b="0" i="0" kern="1200">
                          <a:solidFill>
                            <a:schemeClr val="tx1"/>
                          </a:solidFill>
                          <a:effectLst/>
                          <a:latin typeface="Arial"/>
                          <a:ea typeface="+mn-ea"/>
                          <a:cs typeface="+mn-cs"/>
                        </a:rPr>
                        <a:t>M.E Big Data Analytics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81560"/>
                  </a:ext>
                </a:extLst>
              </a:tr>
              <a:tr h="1135537">
                <a:tc>
                  <a:txBody>
                    <a:bodyPr/>
                    <a:lstStyle/>
                    <a:p>
                      <a:pPr marL="0" marR="0" algn="l">
                        <a:spcBef>
                          <a:spcPts val="310"/>
                        </a:spcBef>
                        <a:spcAft>
                          <a:spcPts val="310"/>
                        </a:spcAft>
                      </a:pPr>
                      <a:r>
                        <a:rPr lang="en-US" sz="1800" b="0" i="0">
                          <a:effectLst/>
                          <a:latin typeface="Times New Roman"/>
                        </a:rPr>
                        <a:t>Project</a:t>
                      </a:r>
                      <a:r>
                        <a:rPr lang="en-US" sz="1800" b="0" i="0" baseline="0">
                          <a:effectLst/>
                          <a:latin typeface="Times New Roman"/>
                        </a:rPr>
                        <a:t> Title</a:t>
                      </a:r>
                      <a:endParaRPr lang="en-US" sz="1800" b="0" i="1">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ctr">
                        <a:buNone/>
                      </a:pPr>
                      <a:r>
                        <a:rPr lang="en-US" sz="1800" b="0" i="0" u="none" strike="noStrike" kern="1200" noProof="0">
                          <a:solidFill>
                            <a:schemeClr val="tx1"/>
                          </a:solidFill>
                          <a:latin typeface="Arial"/>
                        </a:rPr>
                        <a:t>Development of a Supervised Model for the Detection of </a:t>
                      </a:r>
                      <a:r>
                        <a:rPr lang="en-US" sz="1800" b="0" i="0" u="none" strike="noStrike" kern="1200" noProof="0" err="1">
                          <a:solidFill>
                            <a:schemeClr val="tx1"/>
                          </a:solidFill>
                          <a:latin typeface="Arial"/>
                        </a:rPr>
                        <a:t>Toxicophore</a:t>
                      </a:r>
                      <a:r>
                        <a:rPr lang="en-US" sz="1800" b="0" i="0" u="none" strike="noStrike" kern="1200" noProof="0">
                          <a:solidFill>
                            <a:schemeClr val="tx1"/>
                          </a:solidFill>
                          <a:latin typeface="Arial"/>
                        </a:rPr>
                        <a:t> Using Significant Feature Prediction</a:t>
                      </a:r>
                      <a:endParaRPr lang="en-IN" sz="1800" b="0" i="0" u="none" strike="noStrike" kern="1200" noProof="0">
                        <a:solidFill>
                          <a:schemeClr val="tx1"/>
                        </a:solidFill>
                        <a:latin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0647">
                <a:tc>
                  <a:txBody>
                    <a:bodyPr/>
                    <a:lstStyle/>
                    <a:p>
                      <a:pPr marL="0" marR="0" algn="l">
                        <a:spcBef>
                          <a:spcPts val="310"/>
                        </a:spcBef>
                        <a:spcAft>
                          <a:spcPts val="310"/>
                        </a:spcAft>
                      </a:pPr>
                      <a:r>
                        <a:rPr lang="en-US" sz="1800" b="0" i="0">
                          <a:effectLst/>
                          <a:latin typeface="Times New Roman"/>
                        </a:rPr>
                        <a:t>Guide</a:t>
                      </a:r>
                      <a:endParaRPr lang="en-US" sz="1800" b="0" i="1">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US" sz="1600" b="0">
                          <a:effectLst/>
                          <a:latin typeface="Arial"/>
                        </a:rPr>
                        <a:t>Mr. Balaji 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9A92D-B524-FEE4-5A8A-BB95BBF65D2A}"/>
              </a:ext>
            </a:extLst>
          </p:cNvPr>
          <p:cNvSpPr txBox="1"/>
          <p:nvPr/>
        </p:nvSpPr>
        <p:spPr>
          <a:xfrm>
            <a:off x="428928" y="1186538"/>
            <a:ext cx="9952103"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Arial"/>
              </a:rPr>
              <a:t>1</a:t>
            </a:r>
            <a:r>
              <a:rPr lang="en-US">
                <a:latin typeface="Arial"/>
                <a:cs typeface="Arial"/>
              </a:rPr>
              <a:t>.</a:t>
            </a:r>
            <a:r>
              <a:rPr lang="en-US" b="1">
                <a:latin typeface="Arial"/>
                <a:cs typeface="Arial"/>
              </a:rPr>
              <a:t>LASSO with Cross-Validation (LASSO CV):</a:t>
            </a:r>
          </a:p>
          <a:p>
            <a:endParaRPr lang="en-US">
              <a:latin typeface="Arial"/>
              <a:cs typeface="Arial"/>
            </a:endParaRPr>
          </a:p>
          <a:p>
            <a:pPr>
              <a:lnSpc>
                <a:spcPct val="150000"/>
              </a:lnSpc>
            </a:pPr>
            <a:r>
              <a:rPr lang="en-US" sz="1600">
                <a:latin typeface="Arial"/>
                <a:cs typeface="Arial"/>
              </a:rPr>
              <a:t>LASSO (Least Absolute Shrinkage and Selection Operator) regression helps with feature selection by penalizing coefficients and determining the best regularization strength through cross-validation.</a:t>
            </a:r>
          </a:p>
          <a:p>
            <a:pPr marL="285750" indent="-285750">
              <a:buFont typeface="Arial"/>
              <a:buChar char="•"/>
            </a:pPr>
            <a:endParaRPr lang="en-US">
              <a:latin typeface="Arial"/>
              <a:cs typeface="Arial"/>
            </a:endParaRPr>
          </a:p>
          <a:p>
            <a:r>
              <a:rPr lang="en-US" b="1">
                <a:latin typeface="Arial"/>
                <a:cs typeface="Arial"/>
              </a:rPr>
              <a:t>2</a:t>
            </a:r>
            <a:r>
              <a:rPr lang="en-US">
                <a:latin typeface="Arial"/>
                <a:cs typeface="Arial"/>
              </a:rPr>
              <a:t>.</a:t>
            </a:r>
            <a:r>
              <a:rPr lang="en-US" b="1">
                <a:latin typeface="Arial"/>
                <a:cs typeface="Arial"/>
              </a:rPr>
              <a:t>Principal Component Analysis (PCA):</a:t>
            </a:r>
          </a:p>
          <a:p>
            <a:endParaRPr lang="en-US">
              <a:latin typeface="Arial"/>
              <a:cs typeface="Arial"/>
            </a:endParaRPr>
          </a:p>
          <a:p>
            <a:pPr>
              <a:lnSpc>
                <a:spcPct val="150000"/>
              </a:lnSpc>
            </a:pPr>
            <a:r>
              <a:rPr lang="en-US" sz="1600">
                <a:latin typeface="Arial"/>
                <a:cs typeface="Arial"/>
              </a:rPr>
              <a:t> It reduces dimensionality by capturing the most variance, making it easier to analyze or                   </a:t>
            </a:r>
            <a:endParaRPr lang="en-US" sz="1600">
              <a:cs typeface="Arial"/>
            </a:endParaRPr>
          </a:p>
          <a:p>
            <a:pPr>
              <a:lnSpc>
                <a:spcPct val="150000"/>
              </a:lnSpc>
            </a:pPr>
            <a:r>
              <a:rPr lang="en-US" sz="1600">
                <a:latin typeface="Arial"/>
                <a:cs typeface="Arial"/>
              </a:rPr>
              <a:t> visualize complex data.</a:t>
            </a:r>
          </a:p>
          <a:p>
            <a:pPr marL="285750" indent="-285750">
              <a:buFont typeface="Arial"/>
              <a:buChar char="•"/>
            </a:pPr>
            <a:endParaRPr lang="en-US">
              <a:latin typeface="Arial"/>
              <a:cs typeface="Arial"/>
            </a:endParaRPr>
          </a:p>
          <a:p>
            <a:r>
              <a:rPr lang="en-US" b="1">
                <a:latin typeface="Arial"/>
                <a:cs typeface="Arial"/>
              </a:rPr>
              <a:t>3.Partial Least Squares (PLS):</a:t>
            </a:r>
          </a:p>
          <a:p>
            <a:pPr>
              <a:lnSpc>
                <a:spcPct val="150000"/>
              </a:lnSpc>
            </a:pPr>
            <a:endParaRPr lang="en-US">
              <a:latin typeface="Arial"/>
              <a:cs typeface="Arial"/>
            </a:endParaRPr>
          </a:p>
          <a:p>
            <a:pPr>
              <a:lnSpc>
                <a:spcPct val="150000"/>
              </a:lnSpc>
            </a:pPr>
            <a:r>
              <a:rPr lang="en-US" sz="1600">
                <a:latin typeface="Arial"/>
                <a:cs typeface="Arial"/>
              </a:rPr>
              <a:t>PLS establishes a regression model between predictors and responses by projecting them onto a new space, useful for high-dimensional datasets.</a:t>
            </a:r>
            <a:endParaRPr lang="en-US" sz="1600" b="1">
              <a:latin typeface="Arial"/>
              <a:cs typeface="Arial"/>
            </a:endParaRPr>
          </a:p>
          <a:p>
            <a:pPr marL="285750" indent="-285750">
              <a:buFont typeface="Arial"/>
              <a:buChar char="•"/>
            </a:pPr>
            <a:endParaRPr lang="en-US"/>
          </a:p>
          <a:p>
            <a:pPr algn="l"/>
            <a:endParaRPr lang="en-US">
              <a:cs typeface="Arial"/>
            </a:endParaRPr>
          </a:p>
        </p:txBody>
      </p:sp>
    </p:spTree>
    <p:extLst>
      <p:ext uri="{BB962C8B-B14F-4D97-AF65-F5344CB8AC3E}">
        <p14:creationId xmlns:p14="http://schemas.microsoft.com/office/powerpoint/2010/main" val="2274605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8F7B1-C1C0-F75E-F6A2-E4B336CB108F}"/>
              </a:ext>
            </a:extLst>
          </p:cNvPr>
          <p:cNvSpPr txBox="1"/>
          <p:nvPr/>
        </p:nvSpPr>
        <p:spPr>
          <a:xfrm>
            <a:off x="468686" y="2064863"/>
            <a:ext cx="9613054" cy="3088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latin typeface="Arial"/>
                <a:cs typeface="Arial"/>
              </a:rPr>
              <a:t>Toxicity Estimation Software Tool (T.E.S.T.)</a:t>
            </a:r>
            <a:r>
              <a:rPr lang="en-US">
                <a:latin typeface="Arial"/>
                <a:cs typeface="Arial"/>
              </a:rPr>
              <a:t> </a:t>
            </a:r>
          </a:p>
          <a:p>
            <a:endParaRPr lang="en-US">
              <a:latin typeface="Arial"/>
              <a:cs typeface="Arial"/>
            </a:endParaRPr>
          </a:p>
          <a:p>
            <a:pPr marL="285750" indent="-285750">
              <a:lnSpc>
                <a:spcPct val="150000"/>
              </a:lnSpc>
              <a:buFont typeface="Arial"/>
              <a:buChar char="•"/>
            </a:pPr>
            <a:r>
              <a:rPr lang="en-US">
                <a:latin typeface="Arial"/>
                <a:cs typeface="Arial"/>
              </a:rPr>
              <a:t>A program to estimate toxicity from molecular structure.</a:t>
            </a:r>
            <a:endParaRPr lang="en-US">
              <a:cs typeface="Arial" charset="0"/>
            </a:endParaRPr>
          </a:p>
          <a:p>
            <a:pPr marL="285750" indent="-285750">
              <a:lnSpc>
                <a:spcPct val="150000"/>
              </a:lnSpc>
              <a:buFont typeface="Arial"/>
              <a:buChar char="•"/>
            </a:pPr>
            <a:r>
              <a:rPr lang="en-US">
                <a:latin typeface="Arial"/>
                <a:cs typeface="Arial"/>
              </a:rPr>
              <a:t>It has been developed to allow users to easily estimate toxicity using a variety of QSAR methodologies, without requiring any external programs. </a:t>
            </a:r>
          </a:p>
          <a:p>
            <a:pPr marL="285750" indent="-285750">
              <a:lnSpc>
                <a:spcPct val="150000"/>
              </a:lnSpc>
              <a:buFont typeface="Arial"/>
              <a:buChar char="•"/>
            </a:pPr>
            <a:r>
              <a:rPr lang="en-US">
                <a:latin typeface="Arial"/>
                <a:cs typeface="Arial"/>
              </a:rPr>
              <a:t>Users can input a chemical to be evaluated by drawing it in an included chemical sketcher window, entering a CAS, SMILES, or name, entering a structure text file, or importing it from an included database of structures.</a:t>
            </a:r>
            <a:endParaRPr lang="en-US">
              <a:cs typeface="Arial"/>
            </a:endParaRPr>
          </a:p>
        </p:txBody>
      </p:sp>
    </p:spTree>
    <p:extLst>
      <p:ext uri="{BB962C8B-B14F-4D97-AF65-F5344CB8AC3E}">
        <p14:creationId xmlns:p14="http://schemas.microsoft.com/office/powerpoint/2010/main" val="13198223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44097" y="188640"/>
            <a:ext cx="3594831" cy="461665"/>
          </a:xfrm>
          <a:prstGeom prst="rect">
            <a:avLst/>
          </a:prstGeom>
          <a:noFill/>
        </p:spPr>
        <p:txBody>
          <a:bodyPr wrap="square" rtlCol="0">
            <a:spAutoFit/>
          </a:bodyPr>
          <a:lstStyle/>
          <a:p>
            <a:pPr algn="ctr"/>
            <a:r>
              <a:rPr lang="en-IN" sz="2400" b="1">
                <a:solidFill>
                  <a:srgbClr val="D47D26"/>
                </a:solidFill>
                <a:latin typeface="Times New Roman" panose="02020603050405020304" pitchFamily="18" charset="0"/>
                <a:cs typeface="Times New Roman" panose="02020603050405020304" pitchFamily="18" charset="0"/>
              </a:rPr>
              <a:t>WORK DONE</a:t>
            </a:r>
          </a:p>
        </p:txBody>
      </p:sp>
      <p:sp>
        <p:nvSpPr>
          <p:cNvPr id="5" name="TextBox 4">
            <a:extLst>
              <a:ext uri="{FF2B5EF4-FFF2-40B4-BE49-F238E27FC236}">
                <a16:creationId xmlns:a16="http://schemas.microsoft.com/office/drawing/2014/main" id="{B77F5B72-1C01-48AA-BB4B-F5D7980AD148}"/>
              </a:ext>
            </a:extLst>
          </p:cNvPr>
          <p:cNvSpPr txBox="1"/>
          <p:nvPr/>
        </p:nvSpPr>
        <p:spPr>
          <a:xfrm>
            <a:off x="547540" y="1513270"/>
            <a:ext cx="9433048" cy="6961970"/>
          </a:xfrm>
          <a:prstGeom prst="rect">
            <a:avLst/>
          </a:prstGeom>
          <a:noFill/>
        </p:spPr>
        <p:txBody>
          <a:bodyPr wrap="square" lIns="91440" tIns="45720" rIns="91440" bIns="45720" rtlCol="0" anchor="t">
            <a:spAutoFit/>
          </a:bodyPr>
          <a:lstStyle/>
          <a:p>
            <a:pPr>
              <a:lnSpc>
                <a:spcPct val="150000"/>
              </a:lnSpc>
            </a:pPr>
            <a:r>
              <a:rPr lang="en-US" sz="2000">
                <a:latin typeface="Times New Roman"/>
                <a:cs typeface="Times New Roman"/>
              </a:rPr>
              <a:t>STEP1:</a:t>
            </a:r>
            <a:endParaRPr lang="en-US"/>
          </a:p>
          <a:p>
            <a:pPr>
              <a:lnSpc>
                <a:spcPct val="150000"/>
              </a:lnSpc>
            </a:pPr>
            <a:r>
              <a:rPr lang="en-US" sz="2000">
                <a:latin typeface="Times New Roman"/>
                <a:cs typeface="Times New Roman"/>
              </a:rPr>
              <a:t>We have collected 20000 compounds belonging to 6 type of </a:t>
            </a:r>
            <a:r>
              <a:rPr lang="en-US" sz="2000" err="1">
                <a:latin typeface="Times New Roman"/>
                <a:cs typeface="Times New Roman"/>
              </a:rPr>
              <a:t>toxicophores</a:t>
            </a:r>
            <a:r>
              <a:rPr lang="en-US" sz="2000">
                <a:latin typeface="Times New Roman"/>
                <a:cs typeface="Times New Roman"/>
              </a:rPr>
              <a:t>.</a:t>
            </a:r>
            <a:endParaRPr lang="en-US"/>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r>
              <a:rPr lang="en-US" sz="2000">
                <a:latin typeface="Times New Roman"/>
                <a:cs typeface="Times New Roman"/>
              </a:rPr>
              <a:t>STEP2:</a:t>
            </a: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551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44097" y="188640"/>
            <a:ext cx="3594831" cy="461665"/>
          </a:xfrm>
          <a:prstGeom prst="rect">
            <a:avLst/>
          </a:prstGeom>
          <a:noFill/>
        </p:spPr>
        <p:txBody>
          <a:bodyPr wrap="square" rtlCol="0">
            <a:spAutoFit/>
          </a:bodyPr>
          <a:lstStyle/>
          <a:p>
            <a:pPr algn="ctr"/>
            <a:r>
              <a:rPr lang="en-IN" sz="2400" b="1">
                <a:solidFill>
                  <a:srgbClr val="D47D26"/>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1263529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5539" y="1982450"/>
            <a:ext cx="7148684"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D47D26"/>
                </a:solidFill>
                <a:latin typeface="Times New Roman" panose="02020603050405020304" pitchFamily="18" charset="0"/>
                <a:cs typeface="Times New Roman" panose="02020603050405020304" pitchFamily="18" charset="0"/>
              </a:rPr>
              <a:t>THANK</a:t>
            </a:r>
            <a:r>
              <a:rPr lang="en-US" sz="8800">
                <a:latin typeface="Times New Roman" panose="02020603050405020304" pitchFamily="18" charset="0"/>
                <a:cs typeface="Times New Roman" panose="02020603050405020304" pitchFamily="18" charset="0"/>
              </a:rPr>
              <a:t> </a:t>
            </a:r>
            <a:r>
              <a:rPr lang="en-US" sz="4800" b="1">
                <a:solidFill>
                  <a:srgbClr val="D47D26"/>
                </a:solidFill>
                <a:latin typeface="Times New Roman" panose="02020603050405020304" pitchFamily="18" charset="0"/>
                <a:cs typeface="Times New Roman" panose="02020603050405020304" pitchFamily="18" charset="0"/>
              </a:rPr>
              <a:t>YOU</a:t>
            </a:r>
            <a:endParaRPr lang="en-US"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84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064177" y="188640"/>
            <a:ext cx="2418656" cy="461962"/>
          </a:xfrm>
          <a:prstGeom prst="rect">
            <a:avLst/>
          </a:prstGeom>
          <a:noFill/>
          <a:ln w="9525">
            <a:noFill/>
            <a:miter lim="800000"/>
            <a:headEnd/>
            <a:tailEnd/>
          </a:ln>
        </p:spPr>
        <p:txBody>
          <a:bodyPr wrap="square" anchor="t">
            <a:spAutoFit/>
          </a:bodyPr>
          <a:lstStyle/>
          <a:p>
            <a:pPr algn="ctr">
              <a:spcBef>
                <a:spcPct val="50000"/>
              </a:spcBef>
            </a:pPr>
            <a:r>
              <a:rPr lang="en-US" sz="2400" b="1">
                <a:solidFill>
                  <a:srgbClr val="D47D26"/>
                </a:solidFill>
                <a:latin typeface="Times New Roman" panose="02020603050405020304" pitchFamily="18" charset="0"/>
                <a:cs typeface="Times New Roman" panose="02020603050405020304" pitchFamily="18" charset="0"/>
              </a:rPr>
              <a:t>CONTENTS</a:t>
            </a:r>
          </a:p>
        </p:txBody>
      </p:sp>
      <p:sp>
        <p:nvSpPr>
          <p:cNvPr id="3" name="TextBox 2"/>
          <p:cNvSpPr txBox="1"/>
          <p:nvPr/>
        </p:nvSpPr>
        <p:spPr>
          <a:xfrm>
            <a:off x="647353" y="1772816"/>
            <a:ext cx="8839200" cy="3730317"/>
          </a:xfrm>
          <a:prstGeom prst="rect">
            <a:avLst/>
          </a:prstGeom>
          <a:noFill/>
        </p:spPr>
        <p:txBody>
          <a:bodyPr wrap="square" lIns="91440" tIns="45720" rIns="91440" bIns="45720" rtlCol="0" anchor="t">
            <a:spAutoFit/>
          </a:bodyPr>
          <a:lstStyle/>
          <a:p>
            <a:pPr marL="342900" indent="-342900">
              <a:lnSpc>
                <a:spcPct val="150000"/>
              </a:lnSpc>
              <a:buFontTx/>
              <a:buAutoNum type="arabicPeriod"/>
            </a:pPr>
            <a:r>
              <a:rPr lang="en-US" sz="2000">
                <a:latin typeface="Times New Roman"/>
                <a:cs typeface="Times New Roman"/>
              </a:rPr>
              <a:t>Introduction</a:t>
            </a:r>
          </a:p>
          <a:p>
            <a:pPr marL="342900" indent="-342900">
              <a:lnSpc>
                <a:spcPct val="150000"/>
              </a:lnSpc>
              <a:buFontTx/>
              <a:buAutoNum type="arabicPeriod"/>
            </a:pPr>
            <a:r>
              <a:rPr lang="en-US" sz="2000">
                <a:latin typeface="Times New Roman"/>
                <a:cs typeface="Times New Roman"/>
              </a:rPr>
              <a:t>Literature Review</a:t>
            </a:r>
          </a:p>
          <a:p>
            <a:pPr marL="342900" indent="-342900">
              <a:lnSpc>
                <a:spcPct val="150000"/>
              </a:lnSpc>
              <a:buFontTx/>
              <a:buAutoNum type="arabicPeriod"/>
            </a:pPr>
            <a:r>
              <a:rPr lang="en-US" sz="2000">
                <a:latin typeface="Times New Roman"/>
                <a:cs typeface="Times New Roman"/>
              </a:rPr>
              <a:t>Objective</a:t>
            </a:r>
          </a:p>
          <a:p>
            <a:pPr marL="342900" indent="-342900">
              <a:lnSpc>
                <a:spcPct val="150000"/>
              </a:lnSpc>
              <a:buFontTx/>
              <a:buAutoNum type="arabicPeriod"/>
            </a:pPr>
            <a:r>
              <a:rPr lang="en-US" sz="2000">
                <a:latin typeface="Times New Roman" panose="02020603050405020304" pitchFamily="18" charset="0"/>
                <a:cs typeface="Times New Roman" panose="02020603050405020304" pitchFamily="18" charset="0"/>
              </a:rPr>
              <a:t>Operational Flow</a:t>
            </a:r>
          </a:p>
          <a:p>
            <a:pPr marL="342900" indent="-342900">
              <a:lnSpc>
                <a:spcPct val="150000"/>
              </a:lnSpc>
              <a:buFont typeface="+mj-lt"/>
              <a:buAutoNum type="arabicPeriod"/>
            </a:pPr>
            <a:r>
              <a:rPr lang="en-US" sz="2000">
                <a:latin typeface="Times New Roman"/>
                <a:cs typeface="Times New Roman"/>
              </a:rPr>
              <a:t>Functional Requirements</a:t>
            </a:r>
          </a:p>
          <a:p>
            <a:pPr marL="342900" indent="-342900">
              <a:lnSpc>
                <a:spcPct val="150000"/>
              </a:lnSpc>
              <a:buFont typeface="+mj-lt"/>
              <a:buAutoNum type="arabicPeriod"/>
            </a:pPr>
            <a:r>
              <a:rPr lang="en-US" sz="2000">
                <a:latin typeface="Times New Roman" panose="02020603050405020304" pitchFamily="18" charset="0"/>
                <a:cs typeface="Times New Roman" panose="02020603050405020304" pitchFamily="18" charset="0"/>
              </a:rPr>
              <a:t>Work Done</a:t>
            </a:r>
          </a:p>
          <a:p>
            <a:pPr marL="342900" indent="-342900">
              <a:lnSpc>
                <a:spcPct val="150000"/>
              </a:lnSpc>
              <a:buFont typeface="+mj-lt"/>
              <a:buAutoNum type="arabicPeriod"/>
            </a:pPr>
            <a:r>
              <a:rPr lang="en-US" sz="2000">
                <a:latin typeface="Times New Roman" panose="02020603050405020304" pitchFamily="18" charset="0"/>
                <a:cs typeface="Times New Roman" panose="02020603050405020304" pitchFamily="18" charset="0"/>
              </a:rPr>
              <a:t>References</a:t>
            </a: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279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0121"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D47D26"/>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EE187B90-23F6-4416-A139-0D1D53F1CBCB}"/>
              </a:ext>
            </a:extLst>
          </p:cNvPr>
          <p:cNvSpPr txBox="1"/>
          <p:nvPr/>
        </p:nvSpPr>
        <p:spPr>
          <a:xfrm>
            <a:off x="503337" y="1559001"/>
            <a:ext cx="9433048" cy="4109330"/>
          </a:xfrm>
          <a:prstGeom prst="rect">
            <a:avLst/>
          </a:prstGeom>
          <a:noFill/>
        </p:spPr>
        <p:txBody>
          <a:bodyPr wrap="square" rtlCol="0" anchor="t">
            <a:spAutoFit/>
          </a:bodyPr>
          <a:lstStyle/>
          <a:p>
            <a:pPr>
              <a:lnSpc>
                <a:spcPct val="150000"/>
              </a:lnSpc>
            </a:pPr>
            <a:endParaRPr lang="en-US" sz="1600"/>
          </a:p>
          <a:p>
            <a:pPr marL="342900" indent="-342900">
              <a:lnSpc>
                <a:spcPct val="150000"/>
              </a:lnSpc>
              <a:buFont typeface="Arial" panose="020B0604020202020204" pitchFamily="34" charset="0"/>
              <a:buChar char="•"/>
            </a:pPr>
            <a:r>
              <a:rPr lang="en-US" sz="1600"/>
              <a:t>The development of new drugs involves identifying lead compounds and extensive safety testing, often using animals like mice. This process is time-consuming, costly, and raises ethical concerns.</a:t>
            </a:r>
          </a:p>
          <a:p>
            <a:pPr marL="342900" indent="-342900">
              <a:lnSpc>
                <a:spcPct val="150000"/>
              </a:lnSpc>
              <a:buFont typeface="Arial" panose="020B0604020202020204" pitchFamily="34" charset="0"/>
              <a:buChar char="•"/>
            </a:pPr>
            <a:endParaRPr lang="en-US" sz="1600"/>
          </a:p>
          <a:p>
            <a:pPr marL="342900" indent="-342900">
              <a:lnSpc>
                <a:spcPct val="150000"/>
              </a:lnSpc>
              <a:buFont typeface="Arial" panose="020B0604020202020204" pitchFamily="34" charset="0"/>
              <a:buChar char="•"/>
            </a:pPr>
            <a:r>
              <a:rPr lang="en-US" sz="1600"/>
              <a:t>This project aims to reduce animal testing and cut drug development costs by using a machine learning model to screen for toxicophores—features that may indicate toxicity. The model will identify and flag compounds for further investigation.</a:t>
            </a:r>
          </a:p>
          <a:p>
            <a:pPr marL="342900" indent="-342900">
              <a:lnSpc>
                <a:spcPct val="150000"/>
              </a:lnSpc>
              <a:buFont typeface="Arial" panose="020B0604020202020204" pitchFamily="34" charset="0"/>
              <a:buChar char="•"/>
            </a:pPr>
            <a:endParaRPr lang="en-US" sz="1600"/>
          </a:p>
          <a:p>
            <a:pPr marL="342900" indent="-342900">
              <a:lnSpc>
                <a:spcPct val="150000"/>
              </a:lnSpc>
              <a:buFont typeface="Arial" panose="020B0604020202020204" pitchFamily="34" charset="0"/>
              <a:buChar char="•"/>
            </a:pPr>
            <a:r>
              <a:rPr lang="en-US" sz="1600"/>
              <a:t>This approach enables early toxicity screening, reducing animal use and addressing ethical concerns while lowering time and costs in drug development. It supports the demand for more humane and efficient practices.</a:t>
            </a:r>
          </a:p>
        </p:txBody>
      </p:sp>
    </p:spTree>
    <p:extLst>
      <p:ext uri="{BB962C8B-B14F-4D97-AF65-F5344CB8AC3E}">
        <p14:creationId xmlns:p14="http://schemas.microsoft.com/office/powerpoint/2010/main" val="3954245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4133" y="188640"/>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D47D26"/>
                </a:solidFill>
                <a:latin typeface="Times New Roman" panose="02020603050405020304" pitchFamily="18" charset="0"/>
                <a:cs typeface="Times New Roman" panose="02020603050405020304" pitchFamily="18" charset="0"/>
              </a:rPr>
              <a:t>LITERATURE REVIEW</a:t>
            </a:r>
          </a:p>
        </p:txBody>
      </p:sp>
      <p:graphicFrame>
        <p:nvGraphicFramePr>
          <p:cNvPr id="15" name="Table 14">
            <a:extLst>
              <a:ext uri="{FF2B5EF4-FFF2-40B4-BE49-F238E27FC236}">
                <a16:creationId xmlns:a16="http://schemas.microsoft.com/office/drawing/2014/main" id="{ED2A1884-2D30-FFEF-D541-40C02F4D363A}"/>
              </a:ext>
            </a:extLst>
          </p:cNvPr>
          <p:cNvGraphicFramePr>
            <a:graphicFrameLocks noGrp="1"/>
          </p:cNvGraphicFramePr>
          <p:nvPr>
            <p:extLst>
              <p:ext uri="{D42A27DB-BD31-4B8C-83A1-F6EECF244321}">
                <p14:modId xmlns:p14="http://schemas.microsoft.com/office/powerpoint/2010/main" val="512809071"/>
              </p:ext>
            </p:extLst>
          </p:nvPr>
        </p:nvGraphicFramePr>
        <p:xfrm>
          <a:off x="174853" y="801985"/>
          <a:ext cx="10517301" cy="5889582"/>
        </p:xfrm>
        <a:graphic>
          <a:graphicData uri="http://schemas.openxmlformats.org/drawingml/2006/table">
            <a:tbl>
              <a:tblPr firstRow="1" bandRow="1">
                <a:tableStyleId>{5C22544A-7EE6-4342-B048-85BDC9FD1C3A}</a:tableStyleId>
              </a:tblPr>
              <a:tblGrid>
                <a:gridCol w="3505767">
                  <a:extLst>
                    <a:ext uri="{9D8B030D-6E8A-4147-A177-3AD203B41FA5}">
                      <a16:colId xmlns:a16="http://schemas.microsoft.com/office/drawing/2014/main" val="126343250"/>
                    </a:ext>
                  </a:extLst>
                </a:gridCol>
                <a:gridCol w="3505767">
                  <a:extLst>
                    <a:ext uri="{9D8B030D-6E8A-4147-A177-3AD203B41FA5}">
                      <a16:colId xmlns:a16="http://schemas.microsoft.com/office/drawing/2014/main" val="786793547"/>
                    </a:ext>
                  </a:extLst>
                </a:gridCol>
                <a:gridCol w="3505767">
                  <a:extLst>
                    <a:ext uri="{9D8B030D-6E8A-4147-A177-3AD203B41FA5}">
                      <a16:colId xmlns:a16="http://schemas.microsoft.com/office/drawing/2014/main" val="2445051747"/>
                    </a:ext>
                  </a:extLst>
                </a:gridCol>
              </a:tblGrid>
              <a:tr h="1130465">
                <a:tc>
                  <a:txBody>
                    <a:bodyPr/>
                    <a:lstStyle/>
                    <a:p>
                      <a:pPr algn="ctr"/>
                      <a:endParaRPr lang="en-US"/>
                    </a:p>
                    <a:p>
                      <a:pPr lvl="0" algn="ctr">
                        <a:buNone/>
                      </a:pPr>
                      <a:r>
                        <a:rPr lang="en-US">
                          <a:solidFill>
                            <a:schemeClr val="tx1"/>
                          </a:solidFill>
                        </a:rPr>
                        <a:t>Author and Title</a:t>
                      </a:r>
                    </a:p>
                  </a:txBody>
                  <a:tcPr>
                    <a:solidFill>
                      <a:schemeClr val="accent1"/>
                    </a:solidFill>
                  </a:tcPr>
                </a:tc>
                <a:tc>
                  <a:txBody>
                    <a:bodyPr/>
                    <a:lstStyle/>
                    <a:p>
                      <a:pPr algn="ctr"/>
                      <a:endParaRPr lang="en-US">
                        <a:solidFill>
                          <a:schemeClr val="tx1"/>
                        </a:solidFill>
                      </a:endParaRPr>
                    </a:p>
                    <a:p>
                      <a:pPr lvl="0" algn="ctr">
                        <a:buNone/>
                      </a:pPr>
                      <a:r>
                        <a:rPr lang="en-US">
                          <a:solidFill>
                            <a:schemeClr val="tx1"/>
                          </a:solidFill>
                        </a:rPr>
                        <a:t>Purpose of Study</a:t>
                      </a:r>
                      <a:endParaRPr lang="en-US"/>
                    </a:p>
                  </a:txBody>
                  <a:tcPr/>
                </a:tc>
                <a:tc>
                  <a:txBody>
                    <a:bodyPr/>
                    <a:lstStyle/>
                    <a:p>
                      <a:pPr algn="ctr"/>
                      <a:endParaRPr lang="en-US"/>
                    </a:p>
                    <a:p>
                      <a:pPr lvl="0" algn="ctr">
                        <a:buNone/>
                      </a:pPr>
                      <a:r>
                        <a:rPr lang="en-US">
                          <a:solidFill>
                            <a:schemeClr val="tx1"/>
                          </a:solidFill>
                        </a:rPr>
                        <a:t>Key findings</a:t>
                      </a:r>
                    </a:p>
                  </a:txBody>
                  <a:tcPr/>
                </a:tc>
                <a:extLst>
                  <a:ext uri="{0D108BD9-81ED-4DB2-BD59-A6C34878D82A}">
                    <a16:rowId xmlns:a16="http://schemas.microsoft.com/office/drawing/2014/main" val="4187990165"/>
                  </a:ext>
                </a:extLst>
              </a:tr>
              <a:tr h="1367722">
                <a:tc>
                  <a:txBody>
                    <a:bodyPr/>
                    <a:lstStyle/>
                    <a:p>
                      <a:r>
                        <a:rPr lang="en-US" sz="1100">
                          <a:latin typeface="Arial"/>
                        </a:rPr>
                        <a:t>1.Raj </a:t>
                      </a:r>
                      <a:r>
                        <a:rPr lang="en-US" sz="1100" err="1">
                          <a:latin typeface="Arial"/>
                        </a:rPr>
                        <a:t>Kumar,Pankaj</a:t>
                      </a:r>
                      <a:r>
                        <a:rPr lang="en-US" sz="1100">
                          <a:latin typeface="Arial"/>
                        </a:rPr>
                        <a:t> Kumar </a:t>
                      </a:r>
                      <a:r>
                        <a:rPr lang="en-US" sz="1100" err="1">
                          <a:latin typeface="Arial"/>
                        </a:rPr>
                        <a:t>Singh,Arvind</a:t>
                      </a:r>
                      <a:r>
                        <a:rPr lang="en-US" sz="1100">
                          <a:latin typeface="Arial"/>
                        </a:rPr>
                        <a:t> </a:t>
                      </a:r>
                      <a:r>
                        <a:rPr lang="en-US" sz="1100" err="1">
                          <a:latin typeface="Arial"/>
                        </a:rPr>
                        <a:t>Negi,Pawan</a:t>
                      </a:r>
                      <a:r>
                        <a:rPr lang="en-US" sz="1100">
                          <a:latin typeface="Arial"/>
                        </a:rPr>
                        <a:t> </a:t>
                      </a:r>
                      <a:r>
                        <a:rPr lang="en-US" sz="1100" err="1">
                          <a:latin typeface="Arial"/>
                        </a:rPr>
                        <a:t>Gupta.</a:t>
                      </a:r>
                      <a:r>
                        <a:rPr lang="en-US" sz="1100" b="0" i="0" u="none" strike="noStrike" noProof="0" err="1">
                          <a:latin typeface="Arial"/>
                        </a:rPr>
                        <a:t>Toxicophore</a:t>
                      </a:r>
                      <a:r>
                        <a:rPr lang="en-US" sz="1100" b="0" i="0" u="none" strike="noStrike" noProof="0">
                          <a:latin typeface="Arial"/>
                        </a:rPr>
                        <a:t> exploration as a screening technology for drug design and discovery: techniques, scope and limitations</a:t>
                      </a:r>
                      <a:endParaRPr lang="en-US" sz="1100">
                        <a:latin typeface="Arial"/>
                      </a:endParaRPr>
                    </a:p>
                  </a:txBody>
                  <a:tcPr/>
                </a:tc>
                <a:tc>
                  <a:txBody>
                    <a:bodyPr/>
                    <a:lstStyle/>
                    <a:p>
                      <a:pPr lvl="0">
                        <a:buNone/>
                      </a:pPr>
                      <a:r>
                        <a:rPr lang="en-US" sz="1150" b="0" i="0" u="none" strike="noStrike" noProof="0">
                          <a:latin typeface="Arial"/>
                        </a:rPr>
                        <a:t>The study aims to explore </a:t>
                      </a:r>
                      <a:r>
                        <a:rPr lang="en-US" sz="1150" b="0" i="0" u="none" strike="noStrike" noProof="0" err="1">
                          <a:latin typeface="Arial"/>
                        </a:rPr>
                        <a:t>toxicophores</a:t>
                      </a:r>
                      <a:r>
                        <a:rPr lang="en-US" sz="1150" b="0" i="0" u="none" strike="noStrike" noProof="0">
                          <a:latin typeface="Arial"/>
                        </a:rPr>
                        <a:t>, which are structural features in drugs responsible for toxicity. It reviews various techniques, including biological and computational methods, for identifying and predicting these </a:t>
                      </a:r>
                      <a:r>
                        <a:rPr lang="en-US" sz="1150" b="0" i="0" u="none" strike="noStrike" noProof="0" err="1">
                          <a:latin typeface="Arial"/>
                        </a:rPr>
                        <a:t>toxicophores</a:t>
                      </a:r>
                      <a:r>
                        <a:rPr lang="en-US" sz="1150" b="0" i="0" u="none" strike="noStrike" noProof="0">
                          <a:latin typeface="Arial"/>
                        </a:rPr>
                        <a:t>. This information helps in designing safer drugs with fewer toxic side effects</a:t>
                      </a:r>
                      <a:endParaRPr lang="en-US" sz="1150">
                        <a:latin typeface="Arial"/>
                      </a:endParaRPr>
                    </a:p>
                  </a:txBody>
                  <a:tcPr/>
                </a:tc>
                <a:tc>
                  <a:txBody>
                    <a:bodyPr/>
                    <a:lstStyle/>
                    <a:p>
                      <a:pPr lvl="0">
                        <a:buNone/>
                      </a:pPr>
                      <a:r>
                        <a:rPr lang="en-US" sz="1100" b="0" i="0" u="none" strike="noStrike" noProof="0" err="1">
                          <a:latin typeface="Arial"/>
                        </a:rPr>
                        <a:t>Toxicophores</a:t>
                      </a:r>
                      <a:r>
                        <a:rPr lang="en-US" sz="1100" b="0" i="0" u="none" strike="noStrike" noProof="0">
                          <a:latin typeface="Arial"/>
                        </a:rPr>
                        <a:t>, which are harmful parts of drug structures, play a key role in causing drug toxicity. Identifying them is important for safer drug design.</a:t>
                      </a:r>
                    </a:p>
                    <a:p>
                      <a:pPr lvl="0">
                        <a:buNone/>
                      </a:pPr>
                      <a:r>
                        <a:rPr lang="en-US" sz="1100" b="0" i="0" u="none" strike="noStrike" noProof="0">
                          <a:latin typeface="Arial"/>
                        </a:rPr>
                        <a:t>Advanced tools like QSAR models, </a:t>
                      </a:r>
                      <a:r>
                        <a:rPr lang="en-US" sz="1100" b="0" i="0" u="none" strike="noStrike" noProof="0" err="1">
                          <a:latin typeface="Arial"/>
                        </a:rPr>
                        <a:t>toxicophore</a:t>
                      </a:r>
                      <a:r>
                        <a:rPr lang="en-US" sz="1100" b="0" i="0" u="none" strike="noStrike" noProof="0">
                          <a:latin typeface="Arial"/>
                        </a:rPr>
                        <a:t> mapping, and software like DEREK and TOPKAT help predict and prevent toxic drug reactions</a:t>
                      </a:r>
                      <a:endParaRPr lang="en-US" sz="1100">
                        <a:latin typeface="Arial"/>
                      </a:endParaRPr>
                    </a:p>
                  </a:txBody>
                  <a:tcPr/>
                </a:tc>
                <a:extLst>
                  <a:ext uri="{0D108BD9-81ED-4DB2-BD59-A6C34878D82A}">
                    <a16:rowId xmlns:a16="http://schemas.microsoft.com/office/drawing/2014/main" val="1849872245"/>
                  </a:ext>
                </a:extLst>
              </a:tr>
              <a:tr h="1130465">
                <a:tc>
                  <a:txBody>
                    <a:bodyPr/>
                    <a:lstStyle/>
                    <a:p>
                      <a:r>
                        <a:rPr lang="en-US" sz="1100">
                          <a:latin typeface="Arial"/>
                        </a:rPr>
                        <a:t>2.</a:t>
                      </a:r>
                      <a:r>
                        <a:rPr lang="en-US" sz="1100" b="0" i="0" u="none" strike="noStrike" noProof="0">
                          <a:latin typeface="Arial"/>
                        </a:rPr>
                        <a:t>Leander </a:t>
                      </a:r>
                      <a:r>
                        <a:rPr lang="en-US" sz="1100" b="0" i="0" u="none" strike="noStrike" noProof="0" err="1">
                          <a:latin typeface="Arial"/>
                        </a:rPr>
                        <a:t>Schietgat</a:t>
                      </a:r>
                      <a:r>
                        <a:rPr lang="en-US" sz="1100" b="0" i="0" u="none" strike="noStrike" noProof="0">
                          <a:latin typeface="Arial"/>
                        </a:rPr>
                        <a:t>,[</a:t>
                      </a:r>
                      <a:r>
                        <a:rPr lang="en-US" sz="1100" b="0" i="0" u="none" strike="noStrike" noProof="0" err="1">
                          <a:latin typeface="Arial"/>
                        </a:rPr>
                        <a:t>a,b</a:t>
                      </a:r>
                      <a:r>
                        <a:rPr lang="en-US" sz="1100" b="0" i="0" u="none" strike="noStrike" noProof="0">
                          <a:latin typeface="Arial"/>
                        </a:rPr>
                        <a:t>] Bertrand </a:t>
                      </a:r>
                      <a:r>
                        <a:rPr lang="en-US" sz="1100" b="0" i="0" u="none" strike="noStrike" noProof="0" err="1">
                          <a:latin typeface="Arial"/>
                        </a:rPr>
                        <a:t>Cuissart</a:t>
                      </a:r>
                      <a:r>
                        <a:rPr lang="en-US" sz="1100" b="0" i="0" u="none" strike="noStrike" noProof="0">
                          <a:latin typeface="Arial"/>
                        </a:rPr>
                        <a:t>,[c] Kurt De Grave,[d] Kyriakos Efthymiadis.</a:t>
                      </a:r>
                    </a:p>
                    <a:p>
                      <a:pPr lvl="0">
                        <a:buNone/>
                      </a:pPr>
                      <a:r>
                        <a:rPr lang="en-US" sz="1100" b="0" i="0" u="none" strike="noStrike" noProof="0">
                          <a:latin typeface="Arial"/>
                        </a:rPr>
                        <a:t>Automated detection of </a:t>
                      </a:r>
                      <a:r>
                        <a:rPr lang="en-US" sz="1100" b="0" i="0" u="none" strike="noStrike" noProof="0" err="1">
                          <a:latin typeface="Arial"/>
                        </a:rPr>
                        <a:t>toxicophores</a:t>
                      </a:r>
                      <a:r>
                        <a:rPr lang="en-US" sz="1100" b="0" i="0" u="none" strike="noStrike" noProof="0">
                          <a:latin typeface="Arial"/>
                        </a:rPr>
                        <a:t> and prediction of mutagenicity using PMCSFG algorithm </a:t>
                      </a:r>
                      <a:endParaRPr lang="en-US" sz="1100">
                        <a:latin typeface="Arial"/>
                      </a:endParaRPr>
                    </a:p>
                  </a:txBody>
                  <a:tcPr/>
                </a:tc>
                <a:tc>
                  <a:txBody>
                    <a:bodyPr/>
                    <a:lstStyle/>
                    <a:p>
                      <a:pPr lvl="0">
                        <a:buNone/>
                      </a:pPr>
                      <a:r>
                        <a:rPr lang="en-US" sz="1100" b="0" i="0" u="none" strike="noStrike" noProof="0">
                          <a:latin typeface="Arial"/>
                        </a:rPr>
                        <a:t>The study aims to use the PMCSFG algorithm to automatically detect </a:t>
                      </a:r>
                      <a:r>
                        <a:rPr lang="en-US" sz="1100" b="0" i="0" u="none" strike="noStrike" noProof="0" err="1">
                          <a:latin typeface="Arial"/>
                        </a:rPr>
                        <a:t>toxicophores</a:t>
                      </a:r>
                      <a:r>
                        <a:rPr lang="en-US" sz="1100" b="0" i="0" u="none" strike="noStrike" noProof="0">
                          <a:latin typeface="Arial"/>
                        </a:rPr>
                        <a:t> and predict mutagenicity in chemical compounds. This helps improve the identification of toxic features, aiding safer drug and chemical design</a:t>
                      </a:r>
                      <a:endParaRPr lang="en-US" sz="1100">
                        <a:latin typeface="Arial"/>
                      </a:endParaRPr>
                    </a:p>
                  </a:txBody>
                  <a:tcPr/>
                </a:tc>
                <a:tc>
                  <a:txBody>
                    <a:bodyPr/>
                    <a:lstStyle/>
                    <a:p>
                      <a:pPr lvl="0">
                        <a:buNone/>
                      </a:pPr>
                      <a:r>
                        <a:rPr lang="en-US" sz="1100" b="0" i="0" u="none" strike="noStrike" noProof="0">
                          <a:latin typeface="Arial"/>
                        </a:rPr>
                        <a:t>The PMCSFG algorithm efficiently detects </a:t>
                      </a:r>
                      <a:r>
                        <a:rPr lang="en-US" sz="1100" b="0" i="0" u="none" strike="noStrike" noProof="0" err="1">
                          <a:latin typeface="Arial"/>
                        </a:rPr>
                        <a:t>toxicophores</a:t>
                      </a:r>
                      <a:r>
                        <a:rPr lang="en-US" sz="1100" b="0" i="0" u="none" strike="noStrike" noProof="0">
                          <a:latin typeface="Arial"/>
                        </a:rPr>
                        <a:t>, matching or exceeding the performance of traditional chemical fingerprints while being more interpretable. It also successfully identified over 40 known </a:t>
                      </a:r>
                      <a:r>
                        <a:rPr lang="en-US" sz="1100" b="0" i="0" u="none" strike="noStrike" noProof="0" err="1">
                          <a:latin typeface="Arial"/>
                        </a:rPr>
                        <a:t>toxicophores</a:t>
                      </a:r>
                      <a:r>
                        <a:rPr lang="en-US" sz="1100" b="0" i="0" u="none" strike="noStrike" noProof="0">
                          <a:latin typeface="Arial"/>
                        </a:rPr>
                        <a:t> and proposed a new structural alert for mutagenicity </a:t>
                      </a:r>
                      <a:endParaRPr lang="en-US" sz="1100">
                        <a:latin typeface="Arial"/>
                      </a:endParaRPr>
                    </a:p>
                  </a:txBody>
                  <a:tcPr/>
                </a:tc>
                <a:extLst>
                  <a:ext uri="{0D108BD9-81ED-4DB2-BD59-A6C34878D82A}">
                    <a16:rowId xmlns:a16="http://schemas.microsoft.com/office/drawing/2014/main" val="1016138648"/>
                  </a:ext>
                </a:extLst>
              </a:tr>
              <a:tr h="1130465">
                <a:tc>
                  <a:txBody>
                    <a:bodyPr/>
                    <a:lstStyle/>
                    <a:p>
                      <a:pPr algn="l">
                        <a:lnSpc>
                          <a:spcPct val="100000"/>
                        </a:lnSpc>
                        <a:spcBef>
                          <a:spcPts val="0"/>
                        </a:spcBef>
                        <a:spcAft>
                          <a:spcPts val="0"/>
                        </a:spcAft>
                      </a:pPr>
                      <a:r>
                        <a:rPr lang="en-US" sz="1100">
                          <a:latin typeface="Arial"/>
                        </a:rPr>
                        <a:t>3.</a:t>
                      </a:r>
                      <a:r>
                        <a:rPr lang="en-US" sz="1100" b="0" i="0" u="none" strike="noStrike" noProof="0">
                          <a:solidFill>
                            <a:srgbClr val="000000"/>
                          </a:solidFill>
                          <a:latin typeface="Roboto"/>
                        </a:rPr>
                        <a:t>Claudio N. </a:t>
                      </a:r>
                      <a:r>
                        <a:rPr lang="en-US" sz="1100" b="0" i="0" u="none" strike="noStrike" noProof="0" err="1">
                          <a:solidFill>
                            <a:srgbClr val="000000"/>
                          </a:solidFill>
                          <a:latin typeface="Roboto"/>
                        </a:rPr>
                        <a:t>Cavasotto</a:t>
                      </a:r>
                      <a:endParaRPr lang="en-US" sz="1100" b="1" i="0" u="none" strike="noStrike" noProof="0" err="1">
                        <a:solidFill>
                          <a:srgbClr val="000000"/>
                        </a:solidFill>
                        <a:latin typeface="Roboto"/>
                      </a:endParaRPr>
                    </a:p>
                    <a:p>
                      <a:pPr lvl="0" algn="l">
                        <a:lnSpc>
                          <a:spcPct val="100000"/>
                        </a:lnSpc>
                        <a:spcBef>
                          <a:spcPts val="0"/>
                        </a:spcBef>
                        <a:spcAft>
                          <a:spcPts val="0"/>
                        </a:spcAft>
                        <a:buNone/>
                      </a:pPr>
                      <a:r>
                        <a:rPr lang="en-US" sz="1100" b="0" i="0" u="none" strike="noStrike" noProof="0">
                          <a:solidFill>
                            <a:srgbClr val="000000"/>
                          </a:solidFill>
                          <a:latin typeface="Roboto"/>
                        </a:rPr>
                        <a:t> and Valeria Scardino.</a:t>
                      </a:r>
                      <a:r>
                        <a:rPr lang="en-US" sz="1100" b="0" i="0" u="none" strike="noStrike" noProof="0">
                          <a:solidFill>
                            <a:srgbClr val="000000"/>
                          </a:solidFill>
                        </a:rPr>
                        <a:t>MachineLearningToxicityPrediction:LatestAdvancesbyToxicity </a:t>
                      </a:r>
                      <a:r>
                        <a:rPr lang="en-US" sz="1100" b="0" i="0" u="none" strike="noStrike" noProof="0" err="1">
                          <a:solidFill>
                            <a:srgbClr val="000000"/>
                          </a:solidFill>
                        </a:rPr>
                        <a:t>EndPoint</a:t>
                      </a:r>
                      <a:endParaRPr lang="en-US" sz="1100" err="1"/>
                    </a:p>
                    <a:p>
                      <a:pPr lvl="0">
                        <a:buNone/>
                      </a:pPr>
                      <a:endParaRPr lang="en-US">
                        <a:latin typeface="Arial"/>
                      </a:endParaRPr>
                    </a:p>
                  </a:txBody>
                  <a:tcPr/>
                </a:tc>
                <a:tc>
                  <a:txBody>
                    <a:bodyPr/>
                    <a:lstStyle/>
                    <a:p>
                      <a:pPr lvl="0">
                        <a:buNone/>
                      </a:pPr>
                      <a:r>
                        <a:rPr lang="en-US" sz="1100" b="0" i="0" u="none" strike="noStrike" noProof="0">
                          <a:latin typeface="Arial"/>
                        </a:rPr>
                        <a:t>The study reviews recent advancements in machine learning methods for predicting the toxicity of small molecules in drug discovery. It highlights various toxic endpoints and the challenges associated with developing reliable predictive models</a:t>
                      </a:r>
                      <a:endParaRPr lang="en-US">
                        <a:latin typeface="Arial"/>
                      </a:endParaRPr>
                    </a:p>
                  </a:txBody>
                  <a:tcPr/>
                </a:tc>
                <a:tc>
                  <a:txBody>
                    <a:bodyPr/>
                    <a:lstStyle/>
                    <a:p>
                      <a:pPr lvl="0">
                        <a:buNone/>
                      </a:pPr>
                      <a:r>
                        <a:rPr lang="en-US" sz="1100" b="0" i="0" u="none" strike="noStrike" noProof="0">
                          <a:latin typeface="Arial"/>
                        </a:rPr>
                        <a:t>Machine learning models, such as </a:t>
                      </a:r>
                      <a:r>
                        <a:rPr lang="en-US" sz="1100" b="0" i="0" u="none" strike="noStrike" noProof="0" err="1">
                          <a:latin typeface="Arial"/>
                        </a:rPr>
                        <a:t>DeepTox</a:t>
                      </a:r>
                      <a:r>
                        <a:rPr lang="en-US" sz="1100" b="0" i="0" u="none" strike="noStrike" noProof="0">
                          <a:latin typeface="Arial"/>
                        </a:rPr>
                        <a:t> and GGL-Tox, show promise in predicting various toxicity endpoints, including cardiotoxicity and hepatotoxicity. The study emphasizes the importance of high-quality data and the need for model evaluation based on specific toxicity endpoints for reliable predictions</a:t>
                      </a:r>
                      <a:endParaRPr lang="en-US">
                        <a:latin typeface="Arial"/>
                      </a:endParaRPr>
                    </a:p>
                  </a:txBody>
                  <a:tcPr/>
                </a:tc>
                <a:extLst>
                  <a:ext uri="{0D108BD9-81ED-4DB2-BD59-A6C34878D82A}">
                    <a16:rowId xmlns:a16="http://schemas.microsoft.com/office/drawing/2014/main" val="966146926"/>
                  </a:ext>
                </a:extLst>
              </a:tr>
              <a:tr h="113046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80997341"/>
                  </a:ext>
                </a:extLst>
              </a:tr>
            </a:tbl>
          </a:graphicData>
        </a:graphic>
      </p:graphicFrame>
    </p:spTree>
    <p:extLst>
      <p:ext uri="{BB962C8B-B14F-4D97-AF65-F5344CB8AC3E}">
        <p14:creationId xmlns:p14="http://schemas.microsoft.com/office/powerpoint/2010/main" val="428960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8153"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D47D26"/>
                </a:solidFill>
                <a:latin typeface="Times New Roman" panose="02020603050405020304" pitchFamily="18" charset="0"/>
                <a:cs typeface="Times New Roman" panose="02020603050405020304" pitchFamily="18" charset="0"/>
              </a:rPr>
              <a:t>OBJECTIVE</a:t>
            </a:r>
          </a:p>
        </p:txBody>
      </p:sp>
      <p:sp>
        <p:nvSpPr>
          <p:cNvPr id="9" name="TextBox 8">
            <a:extLst>
              <a:ext uri="{FF2B5EF4-FFF2-40B4-BE49-F238E27FC236}">
                <a16:creationId xmlns:a16="http://schemas.microsoft.com/office/drawing/2014/main" id="{EE187B90-23F6-4416-A139-0D1D53F1CBCB}"/>
              </a:ext>
            </a:extLst>
          </p:cNvPr>
          <p:cNvSpPr txBox="1"/>
          <p:nvPr/>
        </p:nvSpPr>
        <p:spPr>
          <a:xfrm>
            <a:off x="226000" y="1052612"/>
            <a:ext cx="9433048" cy="4980851"/>
          </a:xfrm>
          <a:prstGeom prst="rect">
            <a:avLst/>
          </a:prstGeom>
          <a:noFill/>
        </p:spPr>
        <p:txBody>
          <a:bodyPr wrap="square" lIns="91440" tIns="45720" rIns="91440" bIns="45720" rtlCol="0" anchor="t">
            <a:spAutoFit/>
          </a:bodyPr>
          <a:lstStyle/>
          <a:p>
            <a:pPr>
              <a:lnSpc>
                <a:spcPct val="150000"/>
              </a:lnSpc>
            </a:pPr>
            <a:r>
              <a:rPr lang="en-US" b="1" u="sng">
                <a:latin typeface="Arial"/>
                <a:cs typeface="Arial"/>
              </a:rPr>
              <a:t>Data Pre-processing: </a:t>
            </a:r>
          </a:p>
          <a:p>
            <a:pPr marL="285750" indent="-285750">
              <a:lnSpc>
                <a:spcPct val="150000"/>
              </a:lnSpc>
              <a:buFont typeface="Arial"/>
              <a:buChar char="•"/>
            </a:pPr>
            <a:r>
              <a:rPr lang="en-US" sz="1600">
                <a:latin typeface="Arial"/>
                <a:cs typeface="Arial"/>
              </a:rPr>
              <a:t>Pre-process a dataset comprising approximately 20,000 natural compounds, integrating data on around 6 different </a:t>
            </a:r>
            <a:r>
              <a:rPr lang="en-US" sz="1600" err="1">
                <a:latin typeface="Arial"/>
                <a:cs typeface="Arial"/>
              </a:rPr>
              <a:t>toxicophores</a:t>
            </a:r>
            <a:r>
              <a:rPr lang="en-US" sz="1600">
                <a:latin typeface="Arial"/>
                <a:cs typeface="Arial"/>
              </a:rPr>
              <a:t>.</a:t>
            </a:r>
            <a:endParaRPr lang="en-US">
              <a:cs typeface="Arial" charset="0"/>
            </a:endParaRPr>
          </a:p>
          <a:p>
            <a:pPr marL="285750" indent="-285750">
              <a:lnSpc>
                <a:spcPct val="150000"/>
              </a:lnSpc>
              <a:buFont typeface="Arial"/>
              <a:buChar char="•"/>
            </a:pPr>
            <a:r>
              <a:rPr lang="en-US" sz="1600">
                <a:latin typeface="Arial"/>
                <a:cs typeface="Arial"/>
              </a:rPr>
              <a:t>Extract relevant features using tools such as T.E.S.T to prepare the data for model training.</a:t>
            </a:r>
            <a:endParaRPr lang="en-US">
              <a:cs typeface="Arial" charset="0"/>
            </a:endParaRPr>
          </a:p>
          <a:p>
            <a:pPr marL="285750" indent="-285750">
              <a:lnSpc>
                <a:spcPct val="150000"/>
              </a:lnSpc>
              <a:buFont typeface="Arial"/>
              <a:buChar char="•"/>
            </a:pPr>
            <a:r>
              <a:rPr lang="en-US" sz="1600">
                <a:latin typeface="Arial"/>
                <a:cs typeface="Arial"/>
              </a:rPr>
              <a:t>Ensure the dataset is well-organized and suitable for accurate and effective screening of potential toxicity. </a:t>
            </a:r>
            <a:endParaRPr lang="en-US">
              <a:cs typeface="Arial" charset="0"/>
            </a:endParaRPr>
          </a:p>
          <a:p>
            <a:pPr>
              <a:lnSpc>
                <a:spcPct val="150000"/>
              </a:lnSpc>
            </a:pPr>
            <a:endParaRPr lang="en-US" sz="1600">
              <a:cs typeface="Arial" charset="0"/>
            </a:endParaRPr>
          </a:p>
          <a:p>
            <a:pPr>
              <a:lnSpc>
                <a:spcPct val="150000"/>
              </a:lnSpc>
            </a:pPr>
            <a:r>
              <a:rPr lang="en-US" b="1" u="sng">
                <a:latin typeface="Arial"/>
                <a:cs typeface="Arial"/>
              </a:rPr>
              <a:t>Model Training and Toxicophore Screening:</a:t>
            </a:r>
            <a:r>
              <a:rPr lang="en-US" sz="1600">
                <a:latin typeface="Arial"/>
                <a:cs typeface="Arial"/>
              </a:rPr>
              <a:t> </a:t>
            </a:r>
          </a:p>
          <a:p>
            <a:pPr marL="285750" indent="-285750">
              <a:lnSpc>
                <a:spcPct val="150000"/>
              </a:lnSpc>
              <a:buFont typeface="Arial"/>
              <a:buChar char="•"/>
            </a:pPr>
            <a:r>
              <a:rPr lang="en-US" sz="1600">
                <a:latin typeface="Arial"/>
                <a:cs typeface="Arial"/>
              </a:rPr>
              <a:t>Train the machine learning model using the pre-processed dataset, developing a comprehensive pipeline for both training and testing to ensure its accuracy. </a:t>
            </a:r>
            <a:endParaRPr lang="en-US" sz="1600">
              <a:cs typeface="Arial" charset="0"/>
            </a:endParaRPr>
          </a:p>
          <a:p>
            <a:pPr marL="285750" indent="-285750">
              <a:lnSpc>
                <a:spcPct val="150000"/>
              </a:lnSpc>
              <a:buFont typeface="Arial"/>
              <a:buChar char="•"/>
            </a:pPr>
            <a:r>
              <a:rPr lang="en-US" sz="1600">
                <a:latin typeface="Arial"/>
                <a:cs typeface="Arial"/>
              </a:rPr>
              <a:t>The model will be designed to screen and classify compounds based on the likelihood of containing toxicophores. This will help predict potential toxicity and support safer drug development processes.</a:t>
            </a:r>
            <a:r>
              <a:rPr lang="en-US">
                <a:latin typeface="Arial"/>
                <a:cs typeface="Arial"/>
              </a:rPr>
              <a:t> </a:t>
            </a:r>
            <a:endParaRPr lang="en-US" sz="1600">
              <a:cs typeface="Arial" charset="0"/>
            </a:endParaRPr>
          </a:p>
        </p:txBody>
      </p:sp>
    </p:spTree>
    <p:extLst>
      <p:ext uri="{BB962C8B-B14F-4D97-AF65-F5344CB8AC3E}">
        <p14:creationId xmlns:p14="http://schemas.microsoft.com/office/powerpoint/2010/main" val="2131709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4133" y="188640"/>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D47D26"/>
                </a:solidFill>
                <a:latin typeface="Times New Roman" panose="02020603050405020304" pitchFamily="18" charset="0"/>
                <a:cs typeface="Times New Roman" panose="02020603050405020304" pitchFamily="18" charset="0"/>
              </a:rPr>
              <a:t>OPERATIONAL FLOW</a:t>
            </a:r>
          </a:p>
        </p:txBody>
      </p:sp>
      <p:pic>
        <p:nvPicPr>
          <p:cNvPr id="3" name="Picture 2" descr="A diagram of a diagram&#10;&#10;Description automatically generated">
            <a:extLst>
              <a:ext uri="{FF2B5EF4-FFF2-40B4-BE49-F238E27FC236}">
                <a16:creationId xmlns:a16="http://schemas.microsoft.com/office/drawing/2014/main" id="{36CD8C85-4246-6FAF-279A-BAB3DC9538F5}"/>
              </a:ext>
            </a:extLst>
          </p:cNvPr>
          <p:cNvPicPr>
            <a:picLocks noChangeAspect="1"/>
          </p:cNvPicPr>
          <p:nvPr/>
        </p:nvPicPr>
        <p:blipFill>
          <a:blip r:embed="rId2"/>
          <a:stretch>
            <a:fillRect/>
          </a:stretch>
        </p:blipFill>
        <p:spPr>
          <a:xfrm>
            <a:off x="4162207" y="889325"/>
            <a:ext cx="2717640" cy="5084982"/>
          </a:xfrm>
          <a:prstGeom prst="rect">
            <a:avLst/>
          </a:prstGeom>
        </p:spPr>
      </p:pic>
      <p:sp>
        <p:nvSpPr>
          <p:cNvPr id="7" name="TextBox 6">
            <a:extLst>
              <a:ext uri="{FF2B5EF4-FFF2-40B4-BE49-F238E27FC236}">
                <a16:creationId xmlns:a16="http://schemas.microsoft.com/office/drawing/2014/main" id="{15367D1B-2CB6-287E-8D9D-FBDF84305DA4}"/>
              </a:ext>
            </a:extLst>
          </p:cNvPr>
          <p:cNvSpPr txBox="1"/>
          <p:nvPr/>
        </p:nvSpPr>
        <p:spPr>
          <a:xfrm>
            <a:off x="4617705" y="6092911"/>
            <a:ext cx="28021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Arial"/>
              </a:rPr>
              <a:t>Fig 1: </a:t>
            </a:r>
            <a:r>
              <a:rPr lang="en-US" sz="1600" err="1">
                <a:latin typeface="Arial"/>
                <a:cs typeface="Arial"/>
              </a:rPr>
              <a:t>FlowChart</a:t>
            </a:r>
            <a:endParaRPr lang="en-US" sz="1600" err="1">
              <a:cs typeface="Arial"/>
            </a:endParaRPr>
          </a:p>
        </p:txBody>
      </p:sp>
    </p:spTree>
    <p:extLst>
      <p:ext uri="{BB962C8B-B14F-4D97-AF65-F5344CB8AC3E}">
        <p14:creationId xmlns:p14="http://schemas.microsoft.com/office/powerpoint/2010/main" val="1574296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79740-F4B7-2EA5-029E-878F54DADFDD}"/>
              </a:ext>
            </a:extLst>
          </p:cNvPr>
          <p:cNvSpPr txBox="1"/>
          <p:nvPr/>
        </p:nvSpPr>
        <p:spPr>
          <a:xfrm>
            <a:off x="483103" y="1718383"/>
            <a:ext cx="9047962"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u="sng">
              <a:latin typeface="Arial"/>
              <a:cs typeface="Arial"/>
            </a:endParaRPr>
          </a:p>
          <a:p>
            <a:r>
              <a:rPr lang="en-US" sz="2000" b="1">
                <a:latin typeface="Arial"/>
                <a:cs typeface="Arial"/>
              </a:rPr>
              <a:t>    </a:t>
            </a:r>
            <a:r>
              <a:rPr lang="en-US" sz="2000" b="1" u="sng">
                <a:latin typeface="Arial"/>
                <a:cs typeface="Arial"/>
              </a:rPr>
              <a:t>Data Collection and </a:t>
            </a:r>
            <a:r>
              <a:rPr lang="en-US" sz="2000" b="1" u="sng" err="1">
                <a:latin typeface="Arial"/>
                <a:cs typeface="Arial"/>
              </a:rPr>
              <a:t>Toxicophore</a:t>
            </a:r>
            <a:r>
              <a:rPr lang="en-US" sz="2000" b="1" u="sng">
                <a:latin typeface="Arial"/>
                <a:cs typeface="Arial"/>
              </a:rPr>
              <a:t> Screening</a:t>
            </a:r>
            <a:endParaRPr lang="en-US" sz="2000" b="1" u="sng">
              <a:cs typeface="Arial"/>
            </a:endParaRPr>
          </a:p>
          <a:p>
            <a:endParaRPr lang="en-US" sz="1400">
              <a:cs typeface="Arial"/>
            </a:endParaRPr>
          </a:p>
          <a:p>
            <a:endParaRPr lang="en-US">
              <a:latin typeface="Arial"/>
              <a:cs typeface="Arial"/>
            </a:endParaRPr>
          </a:p>
          <a:p>
            <a:pPr marL="285750" indent="-285750">
              <a:buFont typeface="Arial"/>
              <a:buChar char="•"/>
            </a:pPr>
            <a:r>
              <a:rPr lang="en-US" sz="2000" b="1">
                <a:latin typeface="Arial"/>
                <a:cs typeface="Arial"/>
              </a:rPr>
              <a:t>Data Sources</a:t>
            </a:r>
            <a:r>
              <a:rPr lang="en-US" sz="2000">
                <a:latin typeface="Arial"/>
                <a:cs typeface="Arial"/>
              </a:rPr>
              <a:t>: Collected </a:t>
            </a:r>
            <a:r>
              <a:rPr lang="en-US" sz="2000" err="1">
                <a:latin typeface="Arial"/>
                <a:cs typeface="Arial"/>
              </a:rPr>
              <a:t>toxicophore</a:t>
            </a:r>
            <a:r>
              <a:rPr lang="en-US" sz="2000">
                <a:latin typeface="Arial"/>
                <a:cs typeface="Arial"/>
              </a:rPr>
              <a:t> data from databases like PubChem and Lotus, and gathered diverse natural compounds for analysis.</a:t>
            </a:r>
          </a:p>
          <a:p>
            <a:r>
              <a:rPr lang="en-US" sz="2000">
                <a:latin typeface="Arial"/>
                <a:cs typeface="Arial"/>
              </a:rPr>
              <a:t>  </a:t>
            </a:r>
          </a:p>
          <a:p>
            <a:pPr marL="285750" indent="-285750">
              <a:buFont typeface="Arial"/>
              <a:buChar char="•"/>
            </a:pPr>
            <a:r>
              <a:rPr lang="en-US" sz="2000" b="1">
                <a:latin typeface="Arial"/>
                <a:cs typeface="Arial"/>
              </a:rPr>
              <a:t>Data Cleaning</a:t>
            </a:r>
            <a:r>
              <a:rPr lang="en-US" sz="2000">
                <a:latin typeface="Arial"/>
                <a:cs typeface="Arial"/>
              </a:rPr>
              <a:t>: Removed duplicates, handled missing values, normalized features, and corrected errors to ensure data quality.</a:t>
            </a:r>
          </a:p>
          <a:p>
            <a:endParaRPr lang="en-US" sz="2000">
              <a:cs typeface="Arial"/>
            </a:endParaRPr>
          </a:p>
          <a:p>
            <a:pPr marL="285750" indent="-285750">
              <a:buFont typeface="Arial"/>
              <a:buChar char="•"/>
            </a:pPr>
            <a:r>
              <a:rPr lang="en-US" sz="2000" b="1">
                <a:latin typeface="Arial"/>
                <a:cs typeface="Arial"/>
              </a:rPr>
              <a:t>Feature Extraction</a:t>
            </a:r>
            <a:r>
              <a:rPr lang="en-US" sz="2000">
                <a:latin typeface="Arial"/>
                <a:cs typeface="Arial"/>
              </a:rPr>
              <a:t>: Utilized PCA and PLS for molecular descriptors and fingerprints, focusing on key features predictive of toxicity.</a:t>
            </a:r>
          </a:p>
          <a:p>
            <a:endParaRPr lang="en-US" sz="1400">
              <a:cs typeface="Arial"/>
            </a:endParaRPr>
          </a:p>
          <a:p>
            <a:pPr marL="285750" indent="-285750">
              <a:buFont typeface="Arial"/>
              <a:buChar char="•"/>
            </a:pPr>
            <a:endParaRPr lang="en-US" sz="1400">
              <a:latin typeface="Arial"/>
              <a:cs typeface="Arial"/>
            </a:endParaRPr>
          </a:p>
        </p:txBody>
      </p:sp>
    </p:spTree>
    <p:extLst>
      <p:ext uri="{BB962C8B-B14F-4D97-AF65-F5344CB8AC3E}">
        <p14:creationId xmlns:p14="http://schemas.microsoft.com/office/powerpoint/2010/main" val="34900833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7D56E-7791-00B9-8840-C9ED6DDC65D0}"/>
              </a:ext>
            </a:extLst>
          </p:cNvPr>
          <p:cNvSpPr txBox="1"/>
          <p:nvPr/>
        </p:nvSpPr>
        <p:spPr>
          <a:xfrm>
            <a:off x="398372" y="1963583"/>
            <a:ext cx="980528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400">
              <a:cs typeface="Arial"/>
            </a:endParaRPr>
          </a:p>
          <a:p>
            <a:r>
              <a:rPr lang="en-US" sz="2000" b="1">
                <a:latin typeface="Arial"/>
                <a:cs typeface="Arial"/>
              </a:rPr>
              <a:t>    </a:t>
            </a:r>
            <a:r>
              <a:rPr lang="en-US" sz="2000" b="1" u="sng">
                <a:latin typeface="Arial"/>
                <a:cs typeface="Arial"/>
              </a:rPr>
              <a:t>Data Collection and </a:t>
            </a:r>
            <a:r>
              <a:rPr lang="en-US" sz="2000" b="1" u="sng" err="1">
                <a:latin typeface="Arial"/>
                <a:cs typeface="Arial"/>
              </a:rPr>
              <a:t>Toxicophore</a:t>
            </a:r>
            <a:r>
              <a:rPr lang="en-US" sz="2000" b="1" u="sng">
                <a:latin typeface="Arial"/>
                <a:cs typeface="Arial"/>
              </a:rPr>
              <a:t> Screening</a:t>
            </a:r>
            <a:endParaRPr lang="en-US" u="sng"/>
          </a:p>
          <a:p>
            <a:endParaRPr lang="en-US" sz="2000" b="1" u="sng">
              <a:latin typeface="Arial"/>
              <a:cs typeface="Arial"/>
            </a:endParaRPr>
          </a:p>
          <a:p>
            <a:pPr marL="285750" indent="-285750">
              <a:buFont typeface="Arial,Sans-Serif"/>
              <a:buChar char="•"/>
            </a:pPr>
            <a:r>
              <a:rPr lang="en-US" sz="2000" b="1">
                <a:latin typeface="Arial"/>
                <a:cs typeface="Arial"/>
              </a:rPr>
              <a:t>Model Development</a:t>
            </a:r>
            <a:r>
              <a:rPr lang="en-US" sz="2000">
                <a:latin typeface="Arial"/>
                <a:cs typeface="Arial"/>
              </a:rPr>
              <a:t>: Selected algorithms  implemented in Python; trained, tested  and validated using a 70:20:10 split for robust evaluation.</a:t>
            </a:r>
          </a:p>
          <a:p>
            <a:endParaRPr lang="en-US" sz="2000">
              <a:cs typeface="Arial"/>
            </a:endParaRPr>
          </a:p>
          <a:p>
            <a:pPr marL="285750" indent="-285750">
              <a:buFont typeface="Arial,Sans-Serif"/>
              <a:buChar char="•"/>
            </a:pPr>
            <a:r>
              <a:rPr lang="en-US" sz="2000" b="1">
                <a:latin typeface="Arial"/>
                <a:cs typeface="Arial"/>
              </a:rPr>
              <a:t>Validation</a:t>
            </a:r>
            <a:r>
              <a:rPr lang="en-US" sz="2000">
                <a:latin typeface="Arial"/>
                <a:cs typeface="Arial"/>
              </a:rPr>
              <a:t>: Employed k-fold cross-validation and external validation to confirm model reliability.</a:t>
            </a:r>
          </a:p>
          <a:p>
            <a:endParaRPr lang="en-US" sz="2000">
              <a:cs typeface="Arial"/>
            </a:endParaRPr>
          </a:p>
          <a:p>
            <a:pPr marL="285750" indent="-285750">
              <a:buFont typeface="Arial,Sans-Serif"/>
              <a:buChar char="•"/>
            </a:pPr>
            <a:r>
              <a:rPr lang="en-US" sz="2000" b="1">
                <a:latin typeface="Arial"/>
                <a:cs typeface="Arial"/>
              </a:rPr>
              <a:t>Outcome</a:t>
            </a:r>
            <a:r>
              <a:rPr lang="en-US" sz="2000">
                <a:latin typeface="Arial"/>
                <a:cs typeface="Arial"/>
              </a:rPr>
              <a:t>: The final model predicts </a:t>
            </a:r>
            <a:r>
              <a:rPr lang="en-US" sz="2000" err="1">
                <a:latin typeface="Arial"/>
                <a:cs typeface="Arial"/>
              </a:rPr>
              <a:t>toxicophore</a:t>
            </a:r>
            <a:r>
              <a:rPr lang="en-US" sz="2000">
                <a:latin typeface="Arial"/>
                <a:cs typeface="Arial"/>
              </a:rPr>
              <a:t> presence in new compounds, aiding in safety assessments in drug development.</a:t>
            </a:r>
            <a:endParaRPr lang="en-US" sz="2000">
              <a:latin typeface="Arial"/>
            </a:endParaRPr>
          </a:p>
          <a:p>
            <a:endParaRPr lang="en-US">
              <a:cs typeface="Arial"/>
            </a:endParaRPr>
          </a:p>
        </p:txBody>
      </p:sp>
    </p:spTree>
    <p:extLst>
      <p:ext uri="{BB962C8B-B14F-4D97-AF65-F5344CB8AC3E}">
        <p14:creationId xmlns:p14="http://schemas.microsoft.com/office/powerpoint/2010/main" val="19869890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5428798" y="188640"/>
            <a:ext cx="4818967" cy="461665"/>
          </a:xfrm>
          <a:prstGeom prst="rect">
            <a:avLst/>
          </a:prstGeom>
          <a:noFill/>
        </p:spPr>
        <p:txBody>
          <a:bodyPr wrap="square" rtlCol="0">
            <a:spAutoFit/>
          </a:bodyPr>
          <a:lstStyle/>
          <a:p>
            <a:r>
              <a:rPr lang="en-IN" sz="2400" b="1">
                <a:solidFill>
                  <a:srgbClr val="D47D26"/>
                </a:solidFill>
                <a:latin typeface="Times New Roman" panose="02020603050405020304" pitchFamily="18" charset="0"/>
                <a:cs typeface="Times New Roman" panose="02020603050405020304" pitchFamily="18" charset="0"/>
              </a:rPr>
              <a:t>FUNCTIONAL REQUIREMENTS</a:t>
            </a:r>
          </a:p>
        </p:txBody>
      </p:sp>
      <p:sp>
        <p:nvSpPr>
          <p:cNvPr id="5" name="TextBox 4">
            <a:extLst>
              <a:ext uri="{FF2B5EF4-FFF2-40B4-BE49-F238E27FC236}">
                <a16:creationId xmlns:a16="http://schemas.microsoft.com/office/drawing/2014/main" id="{B77F5B72-1C01-48AA-BB4B-F5D7980AD148}"/>
              </a:ext>
            </a:extLst>
          </p:cNvPr>
          <p:cNvSpPr txBox="1"/>
          <p:nvPr/>
        </p:nvSpPr>
        <p:spPr>
          <a:xfrm>
            <a:off x="288027" y="824474"/>
            <a:ext cx="9433048" cy="9270295"/>
          </a:xfrm>
          <a:prstGeom prst="rect">
            <a:avLst/>
          </a:prstGeom>
          <a:noFill/>
        </p:spPr>
        <p:txBody>
          <a:bodyPr wrap="square" lIns="91440" tIns="45720" rIns="91440" bIns="45720" rtlCol="0" anchor="t">
            <a:spAutoFit/>
          </a:bodyPr>
          <a:lstStyle/>
          <a:p>
            <a:pPr>
              <a:buFont typeface="+mj-lt"/>
              <a:buChar char="•"/>
            </a:pPr>
            <a:endParaRPr lang="en-US" sz="2000">
              <a:latin typeface="Arial"/>
              <a:cs typeface="Times New Roman" panose="02020603050405020304" pitchFamily="18" charset="0"/>
            </a:endParaRPr>
          </a:p>
          <a:p>
            <a:r>
              <a:rPr lang="en-IN" sz="2000" b="1" u="sng">
                <a:latin typeface="Arial"/>
                <a:cs typeface="Times New Roman"/>
              </a:rPr>
              <a:t>Python</a:t>
            </a:r>
            <a:endParaRPr lang="en-US" sz="2000" b="1" u="sng">
              <a:latin typeface="Arial"/>
              <a:cs typeface="Times New Roman"/>
            </a:endParaRPr>
          </a:p>
          <a:p>
            <a:pPr>
              <a:buFont typeface="+mj-lt"/>
              <a:buChar char="•"/>
            </a:pPr>
            <a:endParaRPr lang="en-US" sz="2000">
              <a:latin typeface="Arial"/>
              <a:cs typeface="Times New Roman" panose="02020603050405020304" pitchFamily="18" charset="0"/>
            </a:endParaRPr>
          </a:p>
          <a:p>
            <a:pPr algn="just">
              <a:lnSpc>
                <a:spcPct val="150000"/>
              </a:lnSpc>
            </a:pPr>
            <a:r>
              <a:rPr lang="en-IN" sz="2000">
                <a:latin typeface="Arial"/>
                <a:cs typeface="Times New Roman"/>
              </a:rPr>
              <a:t>Python is popular for building supervised machine learning models because it offers extensive libraries like scikit-learn and TensorFlow, making it easy to implement complex models. </a:t>
            </a:r>
          </a:p>
          <a:p>
            <a:pPr algn="just">
              <a:lnSpc>
                <a:spcPct val="150000"/>
              </a:lnSpc>
            </a:pPr>
            <a:endParaRPr lang="en-IN" sz="2000">
              <a:latin typeface="Arial"/>
              <a:cs typeface="Times New Roman" panose="02020603050405020304" pitchFamily="18" charset="0"/>
            </a:endParaRPr>
          </a:p>
          <a:p>
            <a:pPr algn="just">
              <a:lnSpc>
                <a:spcPct val="150000"/>
              </a:lnSpc>
            </a:pPr>
            <a:r>
              <a:rPr lang="en-IN" sz="2000" b="1" u="sng">
                <a:latin typeface="Arial"/>
                <a:cs typeface="Times New Roman"/>
              </a:rPr>
              <a:t>Scikit-learn</a:t>
            </a:r>
            <a:endParaRPr lang="en-IN" sz="2000" b="1" u="sng">
              <a:latin typeface="Arial"/>
              <a:cs typeface="Times New Roman" panose="02020603050405020304" pitchFamily="18" charset="0"/>
            </a:endParaRPr>
          </a:p>
          <a:p>
            <a:pPr algn="just">
              <a:lnSpc>
                <a:spcPct val="150000"/>
              </a:lnSpc>
            </a:pPr>
            <a:r>
              <a:rPr lang="en-IN" sz="2000">
                <a:latin typeface="Arial"/>
                <a:cs typeface="Arial"/>
              </a:rPr>
              <a:t>(often referred to as </a:t>
            </a:r>
            <a:r>
              <a:rPr lang="en-IN" sz="2000" err="1">
                <a:latin typeface="Arial"/>
                <a:cs typeface="Arial"/>
              </a:rPr>
              <a:t>sklearn</a:t>
            </a:r>
            <a:r>
              <a:rPr lang="en-IN" sz="2000">
                <a:latin typeface="Arial"/>
                <a:cs typeface="Arial"/>
              </a:rPr>
              <a:t>)is one of the most widely used libraries for machine learning in Python. It provides simple and efficient tools for data mining and data analysis, built on top of other scientific libraries such as NumPy, SciPy, and matplotlib</a:t>
            </a:r>
            <a:endParaRPr lang="en-IN"/>
          </a:p>
          <a:p>
            <a:pPr marL="342900" indent="-342900">
              <a:lnSpc>
                <a:spcPct val="150000"/>
              </a:lnSpc>
              <a:buFontTx/>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5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14</Slides>
  <Notes>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dc:creator>
  <cp:revision>2</cp:revision>
  <dcterms:created xsi:type="dcterms:W3CDTF">2007-08-14T09:37:21Z</dcterms:created>
  <dcterms:modified xsi:type="dcterms:W3CDTF">2024-09-26T16:05:08Z</dcterms:modified>
</cp:coreProperties>
</file>