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7" r:id="rId20"/>
    <p:sldId id="275" r:id="rId21"/>
    <p:sldId id="276"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DBD6350-9275-456B-9718-3A6E86CDE40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663A383-B309-4A89-AB71-9C9DB87CC780}">
      <dgm:prSet custT="1"/>
      <dgm:spPr/>
      <dgm:t>
        <a:bodyPr/>
        <a:lstStyle/>
        <a:p>
          <a:pPr algn="just"/>
          <a:r>
            <a:rPr lang="en-US" sz="1600" dirty="0">
              <a:latin typeface="Times New Roman" panose="02020603050405020304" pitchFamily="18" charset="0"/>
              <a:cs typeface="Times New Roman" panose="02020603050405020304" pitchFamily="18" charset="0"/>
            </a:rPr>
            <a:t>To design a Relational Database for the application of workforce analytics with additional information of consultations from Psychologists. </a:t>
          </a:r>
        </a:p>
      </dgm:t>
    </dgm:pt>
    <dgm:pt modelId="{F792D612-55F7-47DE-B90B-C2A620576F7F}" type="parTrans" cxnId="{4E9364C6-9323-4DF8-A25E-515651CA22F6}">
      <dgm:prSet/>
      <dgm:spPr/>
      <dgm:t>
        <a:bodyPr/>
        <a:lstStyle/>
        <a:p>
          <a:endParaRPr lang="en-US"/>
        </a:p>
      </dgm:t>
    </dgm:pt>
    <dgm:pt modelId="{5338BFF4-819B-47E2-A71A-B62AECEE1130}" type="sibTrans" cxnId="{4E9364C6-9323-4DF8-A25E-515651CA22F6}">
      <dgm:prSet/>
      <dgm:spPr/>
      <dgm:t>
        <a:bodyPr/>
        <a:lstStyle/>
        <a:p>
          <a:endParaRPr lang="en-US"/>
        </a:p>
      </dgm:t>
    </dgm:pt>
    <dgm:pt modelId="{7FD37C94-351B-46D5-91C3-CA9C77A6E170}">
      <dgm:prSet custT="1"/>
      <dgm:spPr/>
      <dgm:t>
        <a:bodyPr/>
        <a:lstStyle/>
        <a:p>
          <a:pPr algn="just"/>
          <a:r>
            <a:rPr lang="en-US" sz="1600" dirty="0">
              <a:latin typeface="Times New Roman" panose="02020603050405020304" pitchFamily="18" charset="0"/>
              <a:cs typeface="Times New Roman" panose="02020603050405020304" pitchFamily="18" charset="0"/>
            </a:rPr>
            <a:t>To access the database created in MySQL via R to perform simple analytics. </a:t>
          </a:r>
        </a:p>
      </dgm:t>
    </dgm:pt>
    <dgm:pt modelId="{42BA687B-B777-4C35-88D9-AAEAA0A7943A}" type="parTrans" cxnId="{A81B3F83-1E80-42D0-BB16-4FF6FB3C1AB0}">
      <dgm:prSet/>
      <dgm:spPr/>
      <dgm:t>
        <a:bodyPr/>
        <a:lstStyle/>
        <a:p>
          <a:endParaRPr lang="en-US"/>
        </a:p>
      </dgm:t>
    </dgm:pt>
    <dgm:pt modelId="{9FDDDDCF-0EFD-48F2-A455-9B42A80254E7}" type="sibTrans" cxnId="{A81B3F83-1E80-42D0-BB16-4FF6FB3C1AB0}">
      <dgm:prSet/>
      <dgm:spPr/>
      <dgm:t>
        <a:bodyPr/>
        <a:lstStyle/>
        <a:p>
          <a:endParaRPr lang="en-US"/>
        </a:p>
      </dgm:t>
    </dgm:pt>
    <dgm:pt modelId="{906DA53E-E7FF-48DD-90B3-430CECFCE606}">
      <dgm:prSet custT="1"/>
      <dgm:spPr/>
      <dgm:t>
        <a:bodyPr/>
        <a:lstStyle/>
        <a:p>
          <a:pPr algn="just"/>
          <a:r>
            <a:rPr lang="en-US" sz="1600" dirty="0">
              <a:latin typeface="Times New Roman" panose="02020603050405020304" pitchFamily="18" charset="0"/>
              <a:cs typeface="Times New Roman" panose="02020603050405020304" pitchFamily="18" charset="0"/>
            </a:rPr>
            <a:t>To determine the reason behind the low performance and measure the labor productivity cost based on the improvement of their mental health. </a:t>
          </a:r>
        </a:p>
      </dgm:t>
    </dgm:pt>
    <dgm:pt modelId="{BF6E19F0-EBD9-4569-A419-A44B6A67DAB5}" type="parTrans" cxnId="{30581DBA-F065-4A37-88FD-4F836E17D62F}">
      <dgm:prSet/>
      <dgm:spPr/>
      <dgm:t>
        <a:bodyPr/>
        <a:lstStyle/>
        <a:p>
          <a:endParaRPr lang="en-US"/>
        </a:p>
      </dgm:t>
    </dgm:pt>
    <dgm:pt modelId="{ADAB3D61-C156-4A4E-ACD3-E944BAC8A5D5}" type="sibTrans" cxnId="{30581DBA-F065-4A37-88FD-4F836E17D62F}">
      <dgm:prSet/>
      <dgm:spPr/>
      <dgm:t>
        <a:bodyPr/>
        <a:lstStyle/>
        <a:p>
          <a:endParaRPr lang="en-US"/>
        </a:p>
      </dgm:t>
    </dgm:pt>
    <dgm:pt modelId="{B1F66D6A-D5CC-40CA-B0CA-CA592755822C}">
      <dgm:prSet custT="1"/>
      <dgm:spPr/>
      <dgm:t>
        <a:bodyPr/>
        <a:lstStyle/>
        <a:p>
          <a:pPr algn="just"/>
          <a:r>
            <a:rPr lang="en-US" sz="1600" dirty="0">
              <a:latin typeface="Times New Roman" panose="02020603050405020304" pitchFamily="18" charset="0"/>
              <a:cs typeface="Times New Roman" panose="02020603050405020304" pitchFamily="18" charset="0"/>
            </a:rPr>
            <a:t>This model can be easily accessible by top level executives to determine the current status of the labor and their productivity. </a:t>
          </a:r>
        </a:p>
      </dgm:t>
    </dgm:pt>
    <dgm:pt modelId="{5764F3F0-6FA9-42CE-9D51-9602B6C74505}" type="parTrans" cxnId="{45B5A9C1-A80B-4BCC-B626-C20CD85C8572}">
      <dgm:prSet/>
      <dgm:spPr/>
      <dgm:t>
        <a:bodyPr/>
        <a:lstStyle/>
        <a:p>
          <a:endParaRPr lang="en-US"/>
        </a:p>
      </dgm:t>
    </dgm:pt>
    <dgm:pt modelId="{4CE8D17A-7F1D-4CFF-B9C7-369E0F23C7C9}" type="sibTrans" cxnId="{45B5A9C1-A80B-4BCC-B626-C20CD85C8572}">
      <dgm:prSet/>
      <dgm:spPr/>
      <dgm:t>
        <a:bodyPr/>
        <a:lstStyle/>
        <a:p>
          <a:endParaRPr lang="en-US"/>
        </a:p>
      </dgm:t>
    </dgm:pt>
    <dgm:pt modelId="{9137D82C-DC4E-4153-AC77-67BF8457402D}">
      <dgm:prSet custT="1"/>
      <dgm:spPr/>
      <dgm:t>
        <a:bodyPr/>
        <a:lstStyle/>
        <a:p>
          <a:r>
            <a:rPr lang="en-US" sz="1600" dirty="0">
              <a:latin typeface="Times New Roman" panose="02020603050405020304" pitchFamily="18" charset="0"/>
              <a:cs typeface="Times New Roman" panose="02020603050405020304" pitchFamily="18" charset="0"/>
            </a:rPr>
            <a:t>This model is transparent among the departments i.e. reports given by the psychologists can be accessed by the HR department to check the productivity of each labor and by the psychologists to provide feedback after each session.</a:t>
          </a:r>
        </a:p>
      </dgm:t>
    </dgm:pt>
    <dgm:pt modelId="{1D4F1BF1-3B86-4F47-99AD-AE076DC9E5B4}" type="parTrans" cxnId="{80F73432-671B-47C4-8D52-46104B67AEAD}">
      <dgm:prSet/>
      <dgm:spPr/>
      <dgm:t>
        <a:bodyPr/>
        <a:lstStyle/>
        <a:p>
          <a:endParaRPr lang="en-US"/>
        </a:p>
      </dgm:t>
    </dgm:pt>
    <dgm:pt modelId="{9C34DDA7-7F9C-4679-BDFC-06AAF0A5070E}" type="sibTrans" cxnId="{80F73432-671B-47C4-8D52-46104B67AEAD}">
      <dgm:prSet/>
      <dgm:spPr/>
      <dgm:t>
        <a:bodyPr/>
        <a:lstStyle/>
        <a:p>
          <a:endParaRPr lang="en-US"/>
        </a:p>
      </dgm:t>
    </dgm:pt>
    <dgm:pt modelId="{01033D9A-E0BD-4DB0-A2A0-636A602D2891}" type="pres">
      <dgm:prSet presAssocID="{4DBD6350-9275-456B-9718-3A6E86CDE40E}" presName="root" presStyleCnt="0">
        <dgm:presLayoutVars>
          <dgm:dir/>
          <dgm:resizeHandles val="exact"/>
        </dgm:presLayoutVars>
      </dgm:prSet>
      <dgm:spPr/>
    </dgm:pt>
    <dgm:pt modelId="{C46AD05F-C489-4E77-A501-1D9C85FB4585}" type="pres">
      <dgm:prSet presAssocID="{0663A383-B309-4A89-AB71-9C9DB87CC780}" presName="compNode" presStyleCnt="0"/>
      <dgm:spPr/>
    </dgm:pt>
    <dgm:pt modelId="{D3460123-1A98-4ED4-8B8C-91C7EE3F168D}" type="pres">
      <dgm:prSet presAssocID="{0663A383-B309-4A89-AB71-9C9DB87CC780}" presName="bgRect" presStyleLbl="bgShp" presStyleIdx="0" presStyleCnt="5"/>
      <dgm:spPr/>
    </dgm:pt>
    <dgm:pt modelId="{ED1BCCB1-6867-48F8-AA65-ACAE2797B4F9}" type="pres">
      <dgm:prSet presAssocID="{0663A383-B309-4A89-AB71-9C9DB87CC78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81EE3120-EDB7-467D-9813-26B8214D9970}" type="pres">
      <dgm:prSet presAssocID="{0663A383-B309-4A89-AB71-9C9DB87CC780}" presName="spaceRect" presStyleCnt="0"/>
      <dgm:spPr/>
    </dgm:pt>
    <dgm:pt modelId="{CE39906B-D786-4A4A-A2A4-0B96CA40C19F}" type="pres">
      <dgm:prSet presAssocID="{0663A383-B309-4A89-AB71-9C9DB87CC780}" presName="parTx" presStyleLbl="revTx" presStyleIdx="0" presStyleCnt="5">
        <dgm:presLayoutVars>
          <dgm:chMax val="0"/>
          <dgm:chPref val="0"/>
        </dgm:presLayoutVars>
      </dgm:prSet>
      <dgm:spPr/>
    </dgm:pt>
    <dgm:pt modelId="{9FCA3112-34C2-4185-8BE6-CC1FD48ACBED}" type="pres">
      <dgm:prSet presAssocID="{5338BFF4-819B-47E2-A71A-B62AECEE1130}" presName="sibTrans" presStyleCnt="0"/>
      <dgm:spPr/>
    </dgm:pt>
    <dgm:pt modelId="{4FB81209-297F-43C1-B00E-4233EA3F20CB}" type="pres">
      <dgm:prSet presAssocID="{7FD37C94-351B-46D5-91C3-CA9C77A6E170}" presName="compNode" presStyleCnt="0"/>
      <dgm:spPr/>
    </dgm:pt>
    <dgm:pt modelId="{07D38C25-9284-4569-945E-9DD4FB890E5A}" type="pres">
      <dgm:prSet presAssocID="{7FD37C94-351B-46D5-91C3-CA9C77A6E170}" presName="bgRect" presStyleLbl="bgShp" presStyleIdx="1" presStyleCnt="5"/>
      <dgm:spPr/>
    </dgm:pt>
    <dgm:pt modelId="{660A4BF5-5790-4B63-B376-1BCD4B9A9D90}" type="pres">
      <dgm:prSet presAssocID="{7FD37C94-351B-46D5-91C3-CA9C77A6E17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CCCB42FF-3F6C-40BE-9897-331388111D86}" type="pres">
      <dgm:prSet presAssocID="{7FD37C94-351B-46D5-91C3-CA9C77A6E170}" presName="spaceRect" presStyleCnt="0"/>
      <dgm:spPr/>
    </dgm:pt>
    <dgm:pt modelId="{2B415B51-037B-4340-8E05-3DF5DAF5EF08}" type="pres">
      <dgm:prSet presAssocID="{7FD37C94-351B-46D5-91C3-CA9C77A6E170}" presName="parTx" presStyleLbl="revTx" presStyleIdx="1" presStyleCnt="5">
        <dgm:presLayoutVars>
          <dgm:chMax val="0"/>
          <dgm:chPref val="0"/>
        </dgm:presLayoutVars>
      </dgm:prSet>
      <dgm:spPr/>
    </dgm:pt>
    <dgm:pt modelId="{BE134A33-6A7D-4B97-ABB1-05BC1BBB83D5}" type="pres">
      <dgm:prSet presAssocID="{9FDDDDCF-0EFD-48F2-A455-9B42A80254E7}" presName="sibTrans" presStyleCnt="0"/>
      <dgm:spPr/>
    </dgm:pt>
    <dgm:pt modelId="{867CB3C6-B645-44F0-AEFE-DF59680564CE}" type="pres">
      <dgm:prSet presAssocID="{906DA53E-E7FF-48DD-90B3-430CECFCE606}" presName="compNode" presStyleCnt="0"/>
      <dgm:spPr/>
    </dgm:pt>
    <dgm:pt modelId="{1F4BAC96-5251-4D91-9F7D-BB803F855FEB}" type="pres">
      <dgm:prSet presAssocID="{906DA53E-E7FF-48DD-90B3-430CECFCE606}" presName="bgRect" presStyleLbl="bgShp" presStyleIdx="2" presStyleCnt="5"/>
      <dgm:spPr/>
    </dgm:pt>
    <dgm:pt modelId="{E7F535FA-1F2A-4DE9-8763-825101E0F931}" type="pres">
      <dgm:prSet presAssocID="{906DA53E-E7FF-48DD-90B3-430CECFCE60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r graph with upward trend"/>
        </a:ext>
      </dgm:extLst>
    </dgm:pt>
    <dgm:pt modelId="{23A97DC5-AC5C-4408-8D9F-F19945FAFE1A}" type="pres">
      <dgm:prSet presAssocID="{906DA53E-E7FF-48DD-90B3-430CECFCE606}" presName="spaceRect" presStyleCnt="0"/>
      <dgm:spPr/>
    </dgm:pt>
    <dgm:pt modelId="{280A018C-FF50-440A-8997-E29D235322FE}" type="pres">
      <dgm:prSet presAssocID="{906DA53E-E7FF-48DD-90B3-430CECFCE606}" presName="parTx" presStyleLbl="revTx" presStyleIdx="2" presStyleCnt="5">
        <dgm:presLayoutVars>
          <dgm:chMax val="0"/>
          <dgm:chPref val="0"/>
        </dgm:presLayoutVars>
      </dgm:prSet>
      <dgm:spPr/>
    </dgm:pt>
    <dgm:pt modelId="{7FB6E881-DDE6-4B84-9A8C-A04FBA36269B}" type="pres">
      <dgm:prSet presAssocID="{ADAB3D61-C156-4A4E-ACD3-E944BAC8A5D5}" presName="sibTrans" presStyleCnt="0"/>
      <dgm:spPr/>
    </dgm:pt>
    <dgm:pt modelId="{21355809-1349-4B07-97EA-4F0F3F4E331A}" type="pres">
      <dgm:prSet presAssocID="{B1F66D6A-D5CC-40CA-B0CA-CA592755822C}" presName="compNode" presStyleCnt="0"/>
      <dgm:spPr/>
    </dgm:pt>
    <dgm:pt modelId="{1AE65140-A833-4470-92D5-47209BC2B192}" type="pres">
      <dgm:prSet presAssocID="{B1F66D6A-D5CC-40CA-B0CA-CA592755822C}" presName="bgRect" presStyleLbl="bgShp" presStyleIdx="3" presStyleCnt="5"/>
      <dgm:spPr/>
    </dgm:pt>
    <dgm:pt modelId="{368639E6-8631-433A-8655-D42A71FD2FC3}" type="pres">
      <dgm:prSet presAssocID="{B1F66D6A-D5CC-40CA-B0CA-CA592755822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ycle with people"/>
        </a:ext>
      </dgm:extLst>
    </dgm:pt>
    <dgm:pt modelId="{3DA10C5A-FF65-4643-8CFF-ABEB899A3129}" type="pres">
      <dgm:prSet presAssocID="{B1F66D6A-D5CC-40CA-B0CA-CA592755822C}" presName="spaceRect" presStyleCnt="0"/>
      <dgm:spPr/>
    </dgm:pt>
    <dgm:pt modelId="{E6C8D001-E905-4848-AD40-8AE85026ACF8}" type="pres">
      <dgm:prSet presAssocID="{B1F66D6A-D5CC-40CA-B0CA-CA592755822C}" presName="parTx" presStyleLbl="revTx" presStyleIdx="3" presStyleCnt="5">
        <dgm:presLayoutVars>
          <dgm:chMax val="0"/>
          <dgm:chPref val="0"/>
        </dgm:presLayoutVars>
      </dgm:prSet>
      <dgm:spPr/>
    </dgm:pt>
    <dgm:pt modelId="{1460262A-99FC-416B-91E8-57605AD74002}" type="pres">
      <dgm:prSet presAssocID="{4CE8D17A-7F1D-4CFF-B9C7-369E0F23C7C9}" presName="sibTrans" presStyleCnt="0"/>
      <dgm:spPr/>
    </dgm:pt>
    <dgm:pt modelId="{4AE5AFE6-FD17-42CA-94DA-D0FCB102BA84}" type="pres">
      <dgm:prSet presAssocID="{9137D82C-DC4E-4153-AC77-67BF8457402D}" presName="compNode" presStyleCnt="0"/>
      <dgm:spPr/>
    </dgm:pt>
    <dgm:pt modelId="{FEF90AAC-701D-43D0-ABA5-7B5849EF1ABF}" type="pres">
      <dgm:prSet presAssocID="{9137D82C-DC4E-4153-AC77-67BF8457402D}" presName="bgRect" presStyleLbl="bgShp" presStyleIdx="4" presStyleCnt="5"/>
      <dgm:spPr/>
    </dgm:pt>
    <dgm:pt modelId="{471A5A51-1603-4C80-BDC9-A5D44CC48B41}" type="pres">
      <dgm:prSet presAssocID="{9137D82C-DC4E-4153-AC77-67BF8457402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Document"/>
        </a:ext>
      </dgm:extLst>
    </dgm:pt>
    <dgm:pt modelId="{50A3ACE8-8352-4C4B-82A0-D141254EEA90}" type="pres">
      <dgm:prSet presAssocID="{9137D82C-DC4E-4153-AC77-67BF8457402D}" presName="spaceRect" presStyleCnt="0"/>
      <dgm:spPr/>
    </dgm:pt>
    <dgm:pt modelId="{3B146C3E-8E54-4D38-AE32-666A28C521AC}" type="pres">
      <dgm:prSet presAssocID="{9137D82C-DC4E-4153-AC77-67BF8457402D}" presName="parTx" presStyleLbl="revTx" presStyleIdx="4" presStyleCnt="5">
        <dgm:presLayoutVars>
          <dgm:chMax val="0"/>
          <dgm:chPref val="0"/>
        </dgm:presLayoutVars>
      </dgm:prSet>
      <dgm:spPr/>
    </dgm:pt>
  </dgm:ptLst>
  <dgm:cxnLst>
    <dgm:cxn modelId="{3F38241C-4FB1-4B7B-8370-3577C6994983}" type="presOf" srcId="{906DA53E-E7FF-48DD-90B3-430CECFCE606}" destId="{280A018C-FF50-440A-8997-E29D235322FE}" srcOrd="0" destOrd="0" presId="urn:microsoft.com/office/officeart/2018/2/layout/IconVerticalSolidList"/>
    <dgm:cxn modelId="{80F73432-671B-47C4-8D52-46104B67AEAD}" srcId="{4DBD6350-9275-456B-9718-3A6E86CDE40E}" destId="{9137D82C-DC4E-4153-AC77-67BF8457402D}" srcOrd="4" destOrd="0" parTransId="{1D4F1BF1-3B86-4F47-99AD-AE076DC9E5B4}" sibTransId="{9C34DDA7-7F9C-4679-BDFC-06AAF0A5070E}"/>
    <dgm:cxn modelId="{7F700A5E-D495-4367-B744-532F2A03B944}" type="presOf" srcId="{9137D82C-DC4E-4153-AC77-67BF8457402D}" destId="{3B146C3E-8E54-4D38-AE32-666A28C521AC}" srcOrd="0" destOrd="0" presId="urn:microsoft.com/office/officeart/2018/2/layout/IconVerticalSolidList"/>
    <dgm:cxn modelId="{E7C73180-3540-4838-A754-659116CDC702}" type="presOf" srcId="{B1F66D6A-D5CC-40CA-B0CA-CA592755822C}" destId="{E6C8D001-E905-4848-AD40-8AE85026ACF8}" srcOrd="0" destOrd="0" presId="urn:microsoft.com/office/officeart/2018/2/layout/IconVerticalSolidList"/>
    <dgm:cxn modelId="{F8E72E83-2FBA-4E55-88B0-4678043FDEA6}" type="presOf" srcId="{7FD37C94-351B-46D5-91C3-CA9C77A6E170}" destId="{2B415B51-037B-4340-8E05-3DF5DAF5EF08}" srcOrd="0" destOrd="0" presId="urn:microsoft.com/office/officeart/2018/2/layout/IconVerticalSolidList"/>
    <dgm:cxn modelId="{A81B3F83-1E80-42D0-BB16-4FF6FB3C1AB0}" srcId="{4DBD6350-9275-456B-9718-3A6E86CDE40E}" destId="{7FD37C94-351B-46D5-91C3-CA9C77A6E170}" srcOrd="1" destOrd="0" parTransId="{42BA687B-B777-4C35-88D9-AAEAA0A7943A}" sibTransId="{9FDDDDCF-0EFD-48F2-A455-9B42A80254E7}"/>
    <dgm:cxn modelId="{86E1CD89-1522-47D6-8205-AA0D90433D31}" type="presOf" srcId="{4DBD6350-9275-456B-9718-3A6E86CDE40E}" destId="{01033D9A-E0BD-4DB0-A2A0-636A602D2891}" srcOrd="0" destOrd="0" presId="urn:microsoft.com/office/officeart/2018/2/layout/IconVerticalSolidList"/>
    <dgm:cxn modelId="{30581DBA-F065-4A37-88FD-4F836E17D62F}" srcId="{4DBD6350-9275-456B-9718-3A6E86CDE40E}" destId="{906DA53E-E7FF-48DD-90B3-430CECFCE606}" srcOrd="2" destOrd="0" parTransId="{BF6E19F0-EBD9-4569-A419-A44B6A67DAB5}" sibTransId="{ADAB3D61-C156-4A4E-ACD3-E944BAC8A5D5}"/>
    <dgm:cxn modelId="{033ECFC0-A044-4815-83A0-102C3E9EB3A4}" type="presOf" srcId="{0663A383-B309-4A89-AB71-9C9DB87CC780}" destId="{CE39906B-D786-4A4A-A2A4-0B96CA40C19F}" srcOrd="0" destOrd="0" presId="urn:microsoft.com/office/officeart/2018/2/layout/IconVerticalSolidList"/>
    <dgm:cxn modelId="{45B5A9C1-A80B-4BCC-B626-C20CD85C8572}" srcId="{4DBD6350-9275-456B-9718-3A6E86CDE40E}" destId="{B1F66D6A-D5CC-40CA-B0CA-CA592755822C}" srcOrd="3" destOrd="0" parTransId="{5764F3F0-6FA9-42CE-9D51-9602B6C74505}" sibTransId="{4CE8D17A-7F1D-4CFF-B9C7-369E0F23C7C9}"/>
    <dgm:cxn modelId="{4E9364C6-9323-4DF8-A25E-515651CA22F6}" srcId="{4DBD6350-9275-456B-9718-3A6E86CDE40E}" destId="{0663A383-B309-4A89-AB71-9C9DB87CC780}" srcOrd="0" destOrd="0" parTransId="{F792D612-55F7-47DE-B90B-C2A620576F7F}" sibTransId="{5338BFF4-819B-47E2-A71A-B62AECEE1130}"/>
    <dgm:cxn modelId="{154ADBB5-CEB4-46D3-BC57-2143951AC5B9}" type="presParOf" srcId="{01033D9A-E0BD-4DB0-A2A0-636A602D2891}" destId="{C46AD05F-C489-4E77-A501-1D9C85FB4585}" srcOrd="0" destOrd="0" presId="urn:microsoft.com/office/officeart/2018/2/layout/IconVerticalSolidList"/>
    <dgm:cxn modelId="{1971A3BF-23CB-4007-A54F-746464FD47E4}" type="presParOf" srcId="{C46AD05F-C489-4E77-A501-1D9C85FB4585}" destId="{D3460123-1A98-4ED4-8B8C-91C7EE3F168D}" srcOrd="0" destOrd="0" presId="urn:microsoft.com/office/officeart/2018/2/layout/IconVerticalSolidList"/>
    <dgm:cxn modelId="{24A632E6-4B3F-4091-A83D-23CDAA12E371}" type="presParOf" srcId="{C46AD05F-C489-4E77-A501-1D9C85FB4585}" destId="{ED1BCCB1-6867-48F8-AA65-ACAE2797B4F9}" srcOrd="1" destOrd="0" presId="urn:microsoft.com/office/officeart/2018/2/layout/IconVerticalSolidList"/>
    <dgm:cxn modelId="{DB45F08A-A827-46B4-9765-FAFC0C6D07BD}" type="presParOf" srcId="{C46AD05F-C489-4E77-A501-1D9C85FB4585}" destId="{81EE3120-EDB7-467D-9813-26B8214D9970}" srcOrd="2" destOrd="0" presId="urn:microsoft.com/office/officeart/2018/2/layout/IconVerticalSolidList"/>
    <dgm:cxn modelId="{525A3E4C-4911-42A1-921D-7100C1B74FB3}" type="presParOf" srcId="{C46AD05F-C489-4E77-A501-1D9C85FB4585}" destId="{CE39906B-D786-4A4A-A2A4-0B96CA40C19F}" srcOrd="3" destOrd="0" presId="urn:microsoft.com/office/officeart/2018/2/layout/IconVerticalSolidList"/>
    <dgm:cxn modelId="{18264728-776E-4213-A5A9-C9A5B4EF5C87}" type="presParOf" srcId="{01033D9A-E0BD-4DB0-A2A0-636A602D2891}" destId="{9FCA3112-34C2-4185-8BE6-CC1FD48ACBED}" srcOrd="1" destOrd="0" presId="urn:microsoft.com/office/officeart/2018/2/layout/IconVerticalSolidList"/>
    <dgm:cxn modelId="{E47EC4B5-4ABD-41A5-9778-368F36BC5ADF}" type="presParOf" srcId="{01033D9A-E0BD-4DB0-A2A0-636A602D2891}" destId="{4FB81209-297F-43C1-B00E-4233EA3F20CB}" srcOrd="2" destOrd="0" presId="urn:microsoft.com/office/officeart/2018/2/layout/IconVerticalSolidList"/>
    <dgm:cxn modelId="{E6AA526A-7443-46A4-A235-409F18A188DB}" type="presParOf" srcId="{4FB81209-297F-43C1-B00E-4233EA3F20CB}" destId="{07D38C25-9284-4569-945E-9DD4FB890E5A}" srcOrd="0" destOrd="0" presId="urn:microsoft.com/office/officeart/2018/2/layout/IconVerticalSolidList"/>
    <dgm:cxn modelId="{58C8A31B-6242-477E-AF3B-5873E4B2E836}" type="presParOf" srcId="{4FB81209-297F-43C1-B00E-4233EA3F20CB}" destId="{660A4BF5-5790-4B63-B376-1BCD4B9A9D90}" srcOrd="1" destOrd="0" presId="urn:microsoft.com/office/officeart/2018/2/layout/IconVerticalSolidList"/>
    <dgm:cxn modelId="{A87E5A0D-2883-4821-A095-7385F36ABC4E}" type="presParOf" srcId="{4FB81209-297F-43C1-B00E-4233EA3F20CB}" destId="{CCCB42FF-3F6C-40BE-9897-331388111D86}" srcOrd="2" destOrd="0" presId="urn:microsoft.com/office/officeart/2018/2/layout/IconVerticalSolidList"/>
    <dgm:cxn modelId="{E3458EE4-510C-432A-8F04-2B618E56E667}" type="presParOf" srcId="{4FB81209-297F-43C1-B00E-4233EA3F20CB}" destId="{2B415B51-037B-4340-8E05-3DF5DAF5EF08}" srcOrd="3" destOrd="0" presId="urn:microsoft.com/office/officeart/2018/2/layout/IconVerticalSolidList"/>
    <dgm:cxn modelId="{AF889BDA-F26A-4BB0-A4C7-5434F324D5E5}" type="presParOf" srcId="{01033D9A-E0BD-4DB0-A2A0-636A602D2891}" destId="{BE134A33-6A7D-4B97-ABB1-05BC1BBB83D5}" srcOrd="3" destOrd="0" presId="urn:microsoft.com/office/officeart/2018/2/layout/IconVerticalSolidList"/>
    <dgm:cxn modelId="{7BE59C2D-77DE-4EE5-A899-8ACE7E31B841}" type="presParOf" srcId="{01033D9A-E0BD-4DB0-A2A0-636A602D2891}" destId="{867CB3C6-B645-44F0-AEFE-DF59680564CE}" srcOrd="4" destOrd="0" presId="urn:microsoft.com/office/officeart/2018/2/layout/IconVerticalSolidList"/>
    <dgm:cxn modelId="{359DD4DC-8C70-4AF7-A4FF-DD47632ABDC7}" type="presParOf" srcId="{867CB3C6-B645-44F0-AEFE-DF59680564CE}" destId="{1F4BAC96-5251-4D91-9F7D-BB803F855FEB}" srcOrd="0" destOrd="0" presId="urn:microsoft.com/office/officeart/2018/2/layout/IconVerticalSolidList"/>
    <dgm:cxn modelId="{39F65B72-4CAC-4D89-8054-3756FE64976E}" type="presParOf" srcId="{867CB3C6-B645-44F0-AEFE-DF59680564CE}" destId="{E7F535FA-1F2A-4DE9-8763-825101E0F931}" srcOrd="1" destOrd="0" presId="urn:microsoft.com/office/officeart/2018/2/layout/IconVerticalSolidList"/>
    <dgm:cxn modelId="{ADA58BC3-A83C-4B76-9641-2AD6A694E4A5}" type="presParOf" srcId="{867CB3C6-B645-44F0-AEFE-DF59680564CE}" destId="{23A97DC5-AC5C-4408-8D9F-F19945FAFE1A}" srcOrd="2" destOrd="0" presId="urn:microsoft.com/office/officeart/2018/2/layout/IconVerticalSolidList"/>
    <dgm:cxn modelId="{D3808A99-428A-4C6A-9960-B25C10A0946F}" type="presParOf" srcId="{867CB3C6-B645-44F0-AEFE-DF59680564CE}" destId="{280A018C-FF50-440A-8997-E29D235322FE}" srcOrd="3" destOrd="0" presId="urn:microsoft.com/office/officeart/2018/2/layout/IconVerticalSolidList"/>
    <dgm:cxn modelId="{193BBE2F-59E6-492A-B6DB-5540189C0FE3}" type="presParOf" srcId="{01033D9A-E0BD-4DB0-A2A0-636A602D2891}" destId="{7FB6E881-DDE6-4B84-9A8C-A04FBA36269B}" srcOrd="5" destOrd="0" presId="urn:microsoft.com/office/officeart/2018/2/layout/IconVerticalSolidList"/>
    <dgm:cxn modelId="{40DC2DB1-4CDB-427C-B4BD-61B2E5C84460}" type="presParOf" srcId="{01033D9A-E0BD-4DB0-A2A0-636A602D2891}" destId="{21355809-1349-4B07-97EA-4F0F3F4E331A}" srcOrd="6" destOrd="0" presId="urn:microsoft.com/office/officeart/2018/2/layout/IconVerticalSolidList"/>
    <dgm:cxn modelId="{0328168E-4454-4E9E-A15D-5BD58F24E76B}" type="presParOf" srcId="{21355809-1349-4B07-97EA-4F0F3F4E331A}" destId="{1AE65140-A833-4470-92D5-47209BC2B192}" srcOrd="0" destOrd="0" presId="urn:microsoft.com/office/officeart/2018/2/layout/IconVerticalSolidList"/>
    <dgm:cxn modelId="{A1397553-34F6-448B-9B41-B5D126159FF0}" type="presParOf" srcId="{21355809-1349-4B07-97EA-4F0F3F4E331A}" destId="{368639E6-8631-433A-8655-D42A71FD2FC3}" srcOrd="1" destOrd="0" presId="urn:microsoft.com/office/officeart/2018/2/layout/IconVerticalSolidList"/>
    <dgm:cxn modelId="{88E4F70F-4796-4562-9905-88E5A82DA3A5}" type="presParOf" srcId="{21355809-1349-4B07-97EA-4F0F3F4E331A}" destId="{3DA10C5A-FF65-4643-8CFF-ABEB899A3129}" srcOrd="2" destOrd="0" presId="urn:microsoft.com/office/officeart/2018/2/layout/IconVerticalSolidList"/>
    <dgm:cxn modelId="{9B0447A6-1743-4E6E-95B4-3E3F10BF6605}" type="presParOf" srcId="{21355809-1349-4B07-97EA-4F0F3F4E331A}" destId="{E6C8D001-E905-4848-AD40-8AE85026ACF8}" srcOrd="3" destOrd="0" presId="urn:microsoft.com/office/officeart/2018/2/layout/IconVerticalSolidList"/>
    <dgm:cxn modelId="{6F857783-BF62-44A7-A3FE-130861E5039B}" type="presParOf" srcId="{01033D9A-E0BD-4DB0-A2A0-636A602D2891}" destId="{1460262A-99FC-416B-91E8-57605AD74002}" srcOrd="7" destOrd="0" presId="urn:microsoft.com/office/officeart/2018/2/layout/IconVerticalSolidList"/>
    <dgm:cxn modelId="{8D27BAF1-8211-4CA0-B9A7-516816D85A51}" type="presParOf" srcId="{01033D9A-E0BD-4DB0-A2A0-636A602D2891}" destId="{4AE5AFE6-FD17-42CA-94DA-D0FCB102BA84}" srcOrd="8" destOrd="0" presId="urn:microsoft.com/office/officeart/2018/2/layout/IconVerticalSolidList"/>
    <dgm:cxn modelId="{156060E0-04BD-4D17-9C82-A85E2939C902}" type="presParOf" srcId="{4AE5AFE6-FD17-42CA-94DA-D0FCB102BA84}" destId="{FEF90AAC-701D-43D0-ABA5-7B5849EF1ABF}" srcOrd="0" destOrd="0" presId="urn:microsoft.com/office/officeart/2018/2/layout/IconVerticalSolidList"/>
    <dgm:cxn modelId="{C677A464-F535-437A-9B0F-50DA63A99597}" type="presParOf" srcId="{4AE5AFE6-FD17-42CA-94DA-D0FCB102BA84}" destId="{471A5A51-1603-4C80-BDC9-A5D44CC48B41}" srcOrd="1" destOrd="0" presId="urn:microsoft.com/office/officeart/2018/2/layout/IconVerticalSolidList"/>
    <dgm:cxn modelId="{C2EAE06D-2E61-4DA9-85D7-E2CF9BC26961}" type="presParOf" srcId="{4AE5AFE6-FD17-42CA-94DA-D0FCB102BA84}" destId="{50A3ACE8-8352-4C4B-82A0-D141254EEA90}" srcOrd="2" destOrd="0" presId="urn:microsoft.com/office/officeart/2018/2/layout/IconVerticalSolidList"/>
    <dgm:cxn modelId="{99C9DEFC-DE62-47F7-98C1-92CD14511C2D}" type="presParOf" srcId="{4AE5AFE6-FD17-42CA-94DA-D0FCB102BA84}" destId="{3B146C3E-8E54-4D38-AE32-666A28C521A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60123-1A98-4ED4-8B8C-91C7EE3F168D}">
      <dsp:nvSpPr>
        <dsp:cNvPr id="0" name=""/>
        <dsp:cNvSpPr/>
      </dsp:nvSpPr>
      <dsp:spPr>
        <a:xfrm>
          <a:off x="0" y="8097"/>
          <a:ext cx="7165848" cy="102889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1BCCB1-6867-48F8-AA65-ACAE2797B4F9}">
      <dsp:nvSpPr>
        <dsp:cNvPr id="0" name=""/>
        <dsp:cNvSpPr/>
      </dsp:nvSpPr>
      <dsp:spPr>
        <a:xfrm>
          <a:off x="311242" y="239600"/>
          <a:ext cx="566447" cy="5658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E39906B-D786-4A4A-A2A4-0B96CA40C19F}">
      <dsp:nvSpPr>
        <dsp:cNvPr id="0" name=""/>
        <dsp:cNvSpPr/>
      </dsp:nvSpPr>
      <dsp:spPr>
        <a:xfrm>
          <a:off x="1188932" y="8097"/>
          <a:ext cx="5958605" cy="1061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295" tIns="112295" rIns="112295" bIns="112295" numCol="1" spcCol="1270" anchor="ctr" anchorCtr="0">
          <a:noAutofit/>
        </a:bodyPr>
        <a:lstStyle/>
        <a:p>
          <a:pPr marL="0" lvl="0" indent="0" algn="just"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To design a Relational Database for the application of workforce analytics with additional information of consultations from Psychologists. </a:t>
          </a:r>
        </a:p>
      </dsp:txBody>
      <dsp:txXfrm>
        <a:off x="1188932" y="8097"/>
        <a:ext cx="5958605" cy="1061052"/>
      </dsp:txXfrm>
    </dsp:sp>
    <dsp:sp modelId="{07D38C25-9284-4569-945E-9DD4FB890E5A}">
      <dsp:nvSpPr>
        <dsp:cNvPr id="0" name=""/>
        <dsp:cNvSpPr/>
      </dsp:nvSpPr>
      <dsp:spPr>
        <a:xfrm>
          <a:off x="0" y="1334413"/>
          <a:ext cx="7165848" cy="102889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0A4BF5-5790-4B63-B376-1BCD4B9A9D90}">
      <dsp:nvSpPr>
        <dsp:cNvPr id="0" name=""/>
        <dsp:cNvSpPr/>
      </dsp:nvSpPr>
      <dsp:spPr>
        <a:xfrm>
          <a:off x="311242" y="1565916"/>
          <a:ext cx="566447" cy="5658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415B51-037B-4340-8E05-3DF5DAF5EF08}">
      <dsp:nvSpPr>
        <dsp:cNvPr id="0" name=""/>
        <dsp:cNvSpPr/>
      </dsp:nvSpPr>
      <dsp:spPr>
        <a:xfrm>
          <a:off x="1188932" y="1334413"/>
          <a:ext cx="5958605" cy="1061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295" tIns="112295" rIns="112295" bIns="112295" numCol="1" spcCol="1270" anchor="ctr" anchorCtr="0">
          <a:noAutofit/>
        </a:bodyPr>
        <a:lstStyle/>
        <a:p>
          <a:pPr marL="0" lvl="0" indent="0" algn="just"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To access the database created in MySQL via R to perform simple analytics. </a:t>
          </a:r>
        </a:p>
      </dsp:txBody>
      <dsp:txXfrm>
        <a:off x="1188932" y="1334413"/>
        <a:ext cx="5958605" cy="1061052"/>
      </dsp:txXfrm>
    </dsp:sp>
    <dsp:sp modelId="{1F4BAC96-5251-4D91-9F7D-BB803F855FEB}">
      <dsp:nvSpPr>
        <dsp:cNvPr id="0" name=""/>
        <dsp:cNvSpPr/>
      </dsp:nvSpPr>
      <dsp:spPr>
        <a:xfrm>
          <a:off x="0" y="2660729"/>
          <a:ext cx="7165848" cy="102889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F535FA-1F2A-4DE9-8763-825101E0F931}">
      <dsp:nvSpPr>
        <dsp:cNvPr id="0" name=""/>
        <dsp:cNvSpPr/>
      </dsp:nvSpPr>
      <dsp:spPr>
        <a:xfrm>
          <a:off x="311242" y="2892232"/>
          <a:ext cx="566447" cy="5658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0A018C-FF50-440A-8997-E29D235322FE}">
      <dsp:nvSpPr>
        <dsp:cNvPr id="0" name=""/>
        <dsp:cNvSpPr/>
      </dsp:nvSpPr>
      <dsp:spPr>
        <a:xfrm>
          <a:off x="1188932" y="2660729"/>
          <a:ext cx="5958605" cy="1061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295" tIns="112295" rIns="112295" bIns="112295" numCol="1" spcCol="1270" anchor="ctr" anchorCtr="0">
          <a:noAutofit/>
        </a:bodyPr>
        <a:lstStyle/>
        <a:p>
          <a:pPr marL="0" lvl="0" indent="0" algn="just"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To determine the reason behind the low performance and measure the labor productivity cost based on the improvement of their mental health. </a:t>
          </a:r>
        </a:p>
      </dsp:txBody>
      <dsp:txXfrm>
        <a:off x="1188932" y="2660729"/>
        <a:ext cx="5958605" cy="1061052"/>
      </dsp:txXfrm>
    </dsp:sp>
    <dsp:sp modelId="{1AE65140-A833-4470-92D5-47209BC2B192}">
      <dsp:nvSpPr>
        <dsp:cNvPr id="0" name=""/>
        <dsp:cNvSpPr/>
      </dsp:nvSpPr>
      <dsp:spPr>
        <a:xfrm>
          <a:off x="0" y="3987045"/>
          <a:ext cx="7165848" cy="102889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8639E6-8631-433A-8655-D42A71FD2FC3}">
      <dsp:nvSpPr>
        <dsp:cNvPr id="0" name=""/>
        <dsp:cNvSpPr/>
      </dsp:nvSpPr>
      <dsp:spPr>
        <a:xfrm>
          <a:off x="311242" y="4218547"/>
          <a:ext cx="566447" cy="5658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C8D001-E905-4848-AD40-8AE85026ACF8}">
      <dsp:nvSpPr>
        <dsp:cNvPr id="0" name=""/>
        <dsp:cNvSpPr/>
      </dsp:nvSpPr>
      <dsp:spPr>
        <a:xfrm>
          <a:off x="1188932" y="3987045"/>
          <a:ext cx="5958605" cy="1061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295" tIns="112295" rIns="112295" bIns="112295" numCol="1" spcCol="1270" anchor="ctr" anchorCtr="0">
          <a:noAutofit/>
        </a:bodyPr>
        <a:lstStyle/>
        <a:p>
          <a:pPr marL="0" lvl="0" indent="0" algn="just"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This model can be easily accessible by top level executives to determine the current status of the labor and their productivity. </a:t>
          </a:r>
        </a:p>
      </dsp:txBody>
      <dsp:txXfrm>
        <a:off x="1188932" y="3987045"/>
        <a:ext cx="5958605" cy="1061052"/>
      </dsp:txXfrm>
    </dsp:sp>
    <dsp:sp modelId="{FEF90AAC-701D-43D0-ABA5-7B5849EF1ABF}">
      <dsp:nvSpPr>
        <dsp:cNvPr id="0" name=""/>
        <dsp:cNvSpPr/>
      </dsp:nvSpPr>
      <dsp:spPr>
        <a:xfrm>
          <a:off x="0" y="5313361"/>
          <a:ext cx="7165848" cy="102889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1A5A51-1603-4C80-BDC9-A5D44CC48B41}">
      <dsp:nvSpPr>
        <dsp:cNvPr id="0" name=""/>
        <dsp:cNvSpPr/>
      </dsp:nvSpPr>
      <dsp:spPr>
        <a:xfrm>
          <a:off x="311546" y="5544863"/>
          <a:ext cx="566447" cy="5658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146C3E-8E54-4D38-AE32-666A28C521AC}">
      <dsp:nvSpPr>
        <dsp:cNvPr id="0" name=""/>
        <dsp:cNvSpPr/>
      </dsp:nvSpPr>
      <dsp:spPr>
        <a:xfrm>
          <a:off x="1189540" y="5313361"/>
          <a:ext cx="5939134" cy="1061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295" tIns="112295" rIns="112295" bIns="112295" numCol="1" spcCol="1270" anchor="ctr"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This model is transparent among the departments i.e. reports given by the psychologists can be accessed by the HR department to check the productivity of each labor and by the psychologists to provide feedback after each session.</a:t>
          </a:r>
        </a:p>
      </dsp:txBody>
      <dsp:txXfrm>
        <a:off x="1189540" y="5313361"/>
        <a:ext cx="5939134" cy="106105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4/21/2020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359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73953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5535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6966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4/21/2020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08696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59147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4/21/2020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84618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0353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86590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4/21/2020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038967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4/21/2020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17781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4/21/2020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322874352"/>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2" r:id="rId5"/>
    <p:sldLayoutId id="2147483907" r:id="rId6"/>
    <p:sldLayoutId id="2147483908" r:id="rId7"/>
    <p:sldLayoutId id="2147483909" r:id="rId8"/>
    <p:sldLayoutId id="2147483910" r:id="rId9"/>
    <p:sldLayoutId id="2147483911" r:id="rId10"/>
    <p:sldLayoutId id="2147483913"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E1E430-C1E8-444E-955B-44843F116CA5}"/>
              </a:ext>
            </a:extLst>
          </p:cNvPr>
          <p:cNvPicPr>
            <a:picLocks noChangeAspect="1"/>
          </p:cNvPicPr>
          <p:nvPr/>
        </p:nvPicPr>
        <p:blipFill rotWithShape="1">
          <a:blip r:embed="rId2">
            <a:alphaModFix amt="90000"/>
          </a:blip>
          <a:srcRect t="4775" b="5226"/>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20" name="Rectangle 19">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3C8AF50F-BB91-43AB-A8EC-8DABBB873FC6}"/>
              </a:ext>
            </a:extLst>
          </p:cNvPr>
          <p:cNvSpPr>
            <a:spLocks noGrp="1"/>
          </p:cNvSpPr>
          <p:nvPr>
            <p:ph type="ctrTitle"/>
          </p:nvPr>
        </p:nvSpPr>
        <p:spPr>
          <a:xfrm>
            <a:off x="1629103" y="2244830"/>
            <a:ext cx="8933796" cy="1963376"/>
          </a:xfrm>
        </p:spPr>
        <p:txBody>
          <a:bodyPr>
            <a:normAutofit/>
          </a:bodyPr>
          <a:lstStyle/>
          <a:p>
            <a:r>
              <a:rPr lang="en-US" sz="4000" b="1" dirty="0">
                <a:latin typeface="Times New Roman" panose="02020603050405020304" pitchFamily="18" charset="0"/>
                <a:cs typeface="Times New Roman" panose="02020603050405020304" pitchFamily="18" charset="0"/>
              </a:rPr>
              <a:t>Impact of Stress Management on Workforce Productivity </a:t>
            </a:r>
            <a:endParaRPr lang="en-US"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AB8BCF4-DD05-436D-9F6B-A8ABD815504C}"/>
              </a:ext>
            </a:extLst>
          </p:cNvPr>
          <p:cNvSpPr>
            <a:spLocks noGrp="1"/>
          </p:cNvSpPr>
          <p:nvPr>
            <p:ph type="subTitle" idx="1"/>
          </p:nvPr>
        </p:nvSpPr>
        <p:spPr>
          <a:xfrm>
            <a:off x="1629101" y="4352091"/>
            <a:ext cx="8936846" cy="947496"/>
          </a:xfrm>
        </p:spPr>
        <p:txBody>
          <a:bodyPr>
            <a:noAutofit/>
          </a:bodyPr>
          <a:lstStyle/>
          <a:p>
            <a:r>
              <a:rPr lang="en-US" sz="2100" dirty="0">
                <a:latin typeface="Times New Roman" panose="02020603050405020304" pitchFamily="18" charset="0"/>
                <a:cs typeface="Times New Roman" panose="02020603050405020304" pitchFamily="18" charset="0"/>
              </a:rPr>
              <a:t> </a:t>
            </a:r>
            <a:r>
              <a:rPr lang="en-US" sz="2100" b="1" dirty="0">
                <a:latin typeface="Times New Roman" panose="02020603050405020304" pitchFamily="18" charset="0"/>
                <a:cs typeface="Times New Roman" panose="02020603050405020304" pitchFamily="18" charset="0"/>
              </a:rPr>
              <a:t>Group No</a:t>
            </a:r>
            <a:r>
              <a:rPr lang="en-US" sz="2100" dirty="0">
                <a:latin typeface="Times New Roman" panose="02020603050405020304" pitchFamily="18" charset="0"/>
                <a:cs typeface="Times New Roman" panose="02020603050405020304" pitchFamily="18" charset="0"/>
              </a:rPr>
              <a:t>: 04 </a:t>
            </a:r>
          </a:p>
          <a:p>
            <a:r>
              <a:rPr lang="en-US" sz="2100" b="1" dirty="0">
                <a:latin typeface="Times New Roman" panose="02020603050405020304" pitchFamily="18" charset="0"/>
                <a:cs typeface="Times New Roman" panose="02020603050405020304" pitchFamily="18" charset="0"/>
              </a:rPr>
              <a:t>Student Names</a:t>
            </a:r>
            <a:r>
              <a:rPr lang="en-US" sz="2100" dirty="0">
                <a:latin typeface="Times New Roman" panose="02020603050405020304" pitchFamily="18" charset="0"/>
                <a:cs typeface="Times New Roman" panose="02020603050405020304" pitchFamily="18" charset="0"/>
              </a:rPr>
              <a:t>: Praveen Jayasankar &amp; </a:t>
            </a:r>
            <a:r>
              <a:rPr lang="en-US" sz="2100" dirty="0" err="1">
                <a:latin typeface="Times New Roman" panose="02020603050405020304" pitchFamily="18" charset="0"/>
                <a:cs typeface="Times New Roman" panose="02020603050405020304" pitchFamily="18" charset="0"/>
              </a:rPr>
              <a:t>Saanthakumaran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Mohanasundaram</a:t>
            </a:r>
            <a:r>
              <a:rPr lang="en-US" sz="2100" dirty="0">
                <a:latin typeface="Times New Roman" panose="02020603050405020304" pitchFamily="18" charset="0"/>
                <a:cs typeface="Times New Roman" panose="02020603050405020304" pitchFamily="18" charset="0"/>
              </a:rPr>
              <a:t> </a:t>
            </a:r>
          </a:p>
        </p:txBody>
      </p:sp>
      <p:sp>
        <p:nvSpPr>
          <p:cNvPr id="22" name="Rectangle 21">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13846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73167E71-7255-4BCB-9567-4DD2672D31E7}"/>
              </a:ext>
            </a:extLst>
          </p:cNvPr>
          <p:cNvSpPr>
            <a:spLocks noGrp="1"/>
          </p:cNvSpPr>
          <p:nvPr>
            <p:ph type="title"/>
          </p:nvPr>
        </p:nvSpPr>
        <p:spPr>
          <a:xfrm>
            <a:off x="676240" y="466343"/>
            <a:ext cx="3536510" cy="5828439"/>
          </a:xfrm>
        </p:spPr>
        <p:txBody>
          <a:bodyPr>
            <a:normAutofit fontScale="90000"/>
          </a:bodyPr>
          <a:lstStyle/>
          <a:p>
            <a:r>
              <a:rPr lang="en-US" sz="4400" dirty="0">
                <a:solidFill>
                  <a:schemeClr val="tx1"/>
                </a:solidFill>
                <a:latin typeface="Times New Roman" panose="02020603050405020304" pitchFamily="18" charset="0"/>
                <a:cs typeface="Times New Roman" panose="02020603050405020304" pitchFamily="18" charset="0"/>
              </a:rPr>
              <a:t>Mapping of Conceptual Data Model into Relational Model</a:t>
            </a:r>
            <a:br>
              <a:rPr lang="en-US" sz="4400" dirty="0">
                <a:solidFill>
                  <a:schemeClr val="tx1"/>
                </a:solidFill>
                <a:latin typeface="Times New Roman" panose="02020603050405020304" pitchFamily="18" charset="0"/>
                <a:cs typeface="Times New Roman" panose="02020603050405020304" pitchFamily="18" charset="0"/>
              </a:rPr>
            </a:br>
            <a:r>
              <a:rPr lang="en-US" sz="4400" dirty="0">
                <a:solidFill>
                  <a:schemeClr val="tx1"/>
                </a:solidFill>
                <a:latin typeface="Times New Roman" panose="02020603050405020304" pitchFamily="18" charset="0"/>
                <a:cs typeface="Times New Roman" panose="02020603050405020304" pitchFamily="18" charset="0"/>
              </a:rPr>
              <a:t>cont.</a:t>
            </a:r>
            <a:br>
              <a:rPr lang="en-US" sz="4400" dirty="0">
                <a:solidFill>
                  <a:schemeClr val="tx1"/>
                </a:solidFill>
                <a:latin typeface="Times New Roman" panose="02020603050405020304" pitchFamily="18" charset="0"/>
                <a:cs typeface="Times New Roman" panose="02020603050405020304" pitchFamily="18" charset="0"/>
              </a:rPr>
            </a:br>
            <a:br>
              <a:rPr lang="en-US" sz="4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Semantics lost</a:t>
            </a:r>
            <a:br>
              <a:rPr lang="en-US" sz="2400" dirty="0">
                <a:solidFill>
                  <a:schemeClr val="tx1"/>
                </a:solidFill>
                <a:latin typeface="Times New Roman" panose="02020603050405020304" pitchFamily="18" charset="0"/>
                <a:cs typeface="Times New Roman" panose="02020603050405020304" pitchFamily="18" charset="0"/>
              </a:rPr>
            </a:br>
            <a:r>
              <a:rPr lang="en-US" sz="2000" dirty="0"/>
              <a:t>The disjointness of the specialization of Employee into HR, Shop floor supervisor and Psychologist cannot be enforced.</a:t>
            </a:r>
            <a:br>
              <a:rPr lang="en-US" sz="2000" dirty="0"/>
            </a:br>
            <a:endParaRPr lang="en-US" sz="2000" dirty="0">
              <a:solidFill>
                <a:schemeClr val="tx1"/>
              </a:solidFill>
            </a:endParaRPr>
          </a:p>
        </p:txBody>
      </p:sp>
      <p:sp>
        <p:nvSpPr>
          <p:cNvPr id="3" name="Content Placeholder 2">
            <a:extLst>
              <a:ext uri="{FF2B5EF4-FFF2-40B4-BE49-F238E27FC236}">
                <a16:creationId xmlns:a16="http://schemas.microsoft.com/office/drawing/2014/main" id="{EC777D5D-8144-49C0-8FBB-CE3508B1D9B6}"/>
              </a:ext>
            </a:extLst>
          </p:cNvPr>
          <p:cNvSpPr>
            <a:spLocks noGrp="1"/>
          </p:cNvSpPr>
          <p:nvPr>
            <p:ph idx="1"/>
          </p:nvPr>
        </p:nvSpPr>
        <p:spPr>
          <a:xfrm>
            <a:off x="4884418" y="237744"/>
            <a:ext cx="7072886" cy="6382512"/>
          </a:xfrm>
        </p:spPr>
        <p:txBody>
          <a:bodyPr anchor="ctr">
            <a:normAutofit fontScale="85000" lnSpcReduction="20000"/>
          </a:bodyPr>
          <a:lstStyle/>
          <a:p>
            <a:pPr marL="0" indent="0">
              <a:lnSpc>
                <a:spcPct val="120000"/>
              </a:lnSpc>
              <a:spcBef>
                <a:spcPts val="600"/>
              </a:spcBef>
              <a:buNone/>
            </a:pPr>
            <a:r>
              <a:rPr lang="en-US" sz="1600" b="1" dirty="0">
                <a:latin typeface="Times New Roman" panose="02020603050405020304" pitchFamily="18" charset="0"/>
                <a:cs typeface="Times New Roman" panose="02020603050405020304" pitchFamily="18" charset="0"/>
              </a:rPr>
              <a:t>CONSULTATION </a:t>
            </a:r>
            <a:r>
              <a:rPr lang="en-US" sz="1600" dirty="0">
                <a:latin typeface="Times New Roman" panose="02020603050405020304" pitchFamily="18" charset="0"/>
                <a:cs typeface="Times New Roman" panose="02020603050405020304" pitchFamily="18" charset="0"/>
              </a:rPr>
              <a:t>(</a:t>
            </a:r>
            <a:r>
              <a:rPr lang="en-US" sz="1600" u="sng" dirty="0" err="1">
                <a:latin typeface="Times New Roman" panose="02020603050405020304" pitchFamily="18" charset="0"/>
                <a:cs typeface="Times New Roman" panose="02020603050405020304" pitchFamily="18" charset="0"/>
              </a:rPr>
              <a:t>Case_ID</a:t>
            </a:r>
            <a:r>
              <a:rPr lang="en-US" sz="1600" dirty="0">
                <a:latin typeface="Times New Roman" panose="02020603050405020304" pitchFamily="18" charset="0"/>
                <a:cs typeface="Times New Roman" panose="02020603050405020304" pitchFamily="18" charset="0"/>
              </a:rPr>
              <a:t>, </a:t>
            </a:r>
            <a:r>
              <a:rPr lang="en-US" sz="1600" i="1" u="sng" dirty="0">
                <a:latin typeface="Times New Roman" panose="02020603050405020304" pitchFamily="18" charset="0"/>
                <a:cs typeface="Times New Roman" panose="02020603050405020304" pitchFamily="18" charset="0"/>
              </a:rPr>
              <a:t>Patient</a:t>
            </a:r>
            <a:r>
              <a:rPr lang="en-US" sz="1600" dirty="0">
                <a:latin typeface="Times New Roman" panose="02020603050405020304" pitchFamily="18" charset="0"/>
                <a:cs typeface="Times New Roman" panose="02020603050405020304" pitchFamily="18" charset="0"/>
              </a:rPr>
              <a:t>, </a:t>
            </a:r>
            <a:r>
              <a:rPr lang="en-US" sz="1600" i="1" u="sng" dirty="0" err="1">
                <a:latin typeface="Times New Roman" panose="02020603050405020304" pitchFamily="18" charset="0"/>
                <a:cs typeface="Times New Roman" panose="02020603050405020304" pitchFamily="18" charset="0"/>
              </a:rPr>
              <a:t>Pyschologist_Employee_ID</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work_pressure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Family_Psychiatric_history</a:t>
            </a:r>
            <a:r>
              <a:rPr lang="en-US" sz="1600" dirty="0">
                <a:latin typeface="Times New Roman" panose="02020603050405020304" pitchFamily="18" charset="0"/>
                <a:cs typeface="Times New Roman" panose="02020603050405020304" pitchFamily="18" charset="0"/>
              </a:rPr>
              <a:t>, Treatment, Disabilities, </a:t>
            </a:r>
            <a:r>
              <a:rPr lang="en-US" sz="1600" dirty="0" err="1">
                <a:latin typeface="Times New Roman" panose="02020603050405020304" pitchFamily="18" charset="0"/>
                <a:cs typeface="Times New Roman" panose="02020603050405020304" pitchFamily="18" charset="0"/>
              </a:rPr>
              <a:t>No_of_dependents</a:t>
            </a:r>
            <a:r>
              <a:rPr lang="en-US" sz="1600" dirty="0">
                <a:latin typeface="Times New Roman" panose="02020603050405020304" pitchFamily="18" charset="0"/>
                <a:cs typeface="Times New Roman" panose="02020603050405020304" pitchFamily="18" charset="0"/>
              </a:rPr>
              <a:t>, Appetite, </a:t>
            </a:r>
            <a:r>
              <a:rPr lang="en-US" sz="1600" dirty="0" err="1">
                <a:latin typeface="Times New Roman" panose="02020603050405020304" pitchFamily="18" charset="0"/>
                <a:cs typeface="Times New Roman" panose="02020603050405020304" pitchFamily="18" charset="0"/>
              </a:rPr>
              <a:t>Sleep_hours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Marital_status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Current_medication</a:t>
            </a:r>
            <a:r>
              <a:rPr lang="en-US" sz="1600" dirty="0">
                <a:latin typeface="Times New Roman" panose="02020603050405020304" pitchFamily="18" charset="0"/>
                <a:cs typeface="Times New Roman" panose="02020603050405020304" pitchFamily="18" charset="0"/>
              </a:rPr>
              <a:t>) </a:t>
            </a:r>
          </a:p>
          <a:p>
            <a:pPr marL="0" indent="0">
              <a:spcBef>
                <a:spcPts val="0"/>
              </a:spcBef>
              <a:buNone/>
            </a:pPr>
            <a:r>
              <a:rPr lang="en-US" sz="1600" dirty="0">
                <a:latin typeface="Times New Roman" panose="02020603050405020304" pitchFamily="18" charset="0"/>
                <a:cs typeface="Times New Roman" panose="02020603050405020304" pitchFamily="18" charset="0"/>
              </a:rPr>
              <a:t>• Patient is a Foreign key referring to </a:t>
            </a:r>
            <a:r>
              <a:rPr lang="en-US" sz="1600" dirty="0" err="1">
                <a:latin typeface="Times New Roman" panose="02020603050405020304" pitchFamily="18" charset="0"/>
                <a:cs typeface="Times New Roman" panose="02020603050405020304" pitchFamily="18" charset="0"/>
              </a:rPr>
              <a:t>Patient_ID</a:t>
            </a:r>
            <a:r>
              <a:rPr lang="en-US" sz="1600" dirty="0">
                <a:latin typeface="Times New Roman" panose="02020603050405020304" pitchFamily="18" charset="0"/>
                <a:cs typeface="Times New Roman" panose="02020603050405020304" pitchFamily="18" charset="0"/>
              </a:rPr>
              <a:t> in Patient; Null Not allowed, on delete/update cascade. </a:t>
            </a:r>
          </a:p>
          <a:p>
            <a:pPr marL="0" indent="0">
              <a:spcBef>
                <a:spcPts val="0"/>
              </a:spcBef>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Psychologist_Employee_ID</a:t>
            </a:r>
            <a:r>
              <a:rPr lang="en-US" sz="1600" dirty="0">
                <a:latin typeface="Times New Roman" panose="02020603050405020304" pitchFamily="18" charset="0"/>
                <a:cs typeface="Times New Roman" panose="02020603050405020304" pitchFamily="18" charset="0"/>
              </a:rPr>
              <a:t> key referring to </a:t>
            </a:r>
            <a:r>
              <a:rPr lang="en-US" sz="1600" dirty="0" err="1">
                <a:latin typeface="Times New Roman" panose="02020603050405020304" pitchFamily="18" charset="0"/>
                <a:cs typeface="Times New Roman" panose="02020603050405020304" pitchFamily="18" charset="0"/>
              </a:rPr>
              <a:t>Psychologist_ID</a:t>
            </a:r>
            <a:r>
              <a:rPr lang="en-US" sz="1600" dirty="0">
                <a:latin typeface="Times New Roman" panose="02020603050405020304" pitchFamily="18" charset="0"/>
                <a:cs typeface="Times New Roman" panose="02020603050405020304" pitchFamily="18" charset="0"/>
              </a:rPr>
              <a:t> in Psychologist; Null Not allowed, on delete/update cascade. </a:t>
            </a:r>
          </a:p>
          <a:p>
            <a:pPr marL="0" indent="0">
              <a:spcBef>
                <a:spcPts val="600"/>
              </a:spcBef>
              <a:buNone/>
            </a:pPr>
            <a:r>
              <a:rPr lang="en-US" sz="1700" b="1" dirty="0">
                <a:latin typeface="Times New Roman" panose="02020603050405020304" pitchFamily="18" charset="0"/>
                <a:cs typeface="Times New Roman" panose="02020603050405020304" pitchFamily="18" charset="0"/>
              </a:rPr>
              <a:t>FEEDBACK </a:t>
            </a:r>
            <a:r>
              <a:rPr lang="en-US" sz="1700" dirty="0">
                <a:latin typeface="Times New Roman" panose="02020603050405020304" pitchFamily="18" charset="0"/>
                <a:cs typeface="Times New Roman" panose="02020603050405020304" pitchFamily="18" charset="0"/>
              </a:rPr>
              <a:t>(</a:t>
            </a:r>
            <a:r>
              <a:rPr lang="en-US" sz="1700" u="sng" dirty="0" err="1">
                <a:latin typeface="Times New Roman" panose="02020603050405020304" pitchFamily="18" charset="0"/>
                <a:cs typeface="Times New Roman" panose="02020603050405020304" pitchFamily="18" charset="0"/>
              </a:rPr>
              <a:t>Session_ID</a:t>
            </a:r>
            <a:r>
              <a:rPr lang="en-US" sz="1700" dirty="0">
                <a:latin typeface="Times New Roman" panose="02020603050405020304" pitchFamily="18" charset="0"/>
                <a:cs typeface="Times New Roman" panose="02020603050405020304" pitchFamily="18" charset="0"/>
              </a:rPr>
              <a:t>, </a:t>
            </a:r>
            <a:r>
              <a:rPr lang="en-US" sz="1700" i="1" u="sng" dirty="0">
                <a:latin typeface="Times New Roman" panose="02020603050405020304" pitchFamily="18" charset="0"/>
                <a:cs typeface="Times New Roman" panose="02020603050405020304" pitchFamily="18" charset="0"/>
              </a:rPr>
              <a:t>Psychologist</a:t>
            </a:r>
            <a:r>
              <a:rPr lang="en-US" sz="1700" dirty="0">
                <a:latin typeface="Times New Roman" panose="02020603050405020304" pitchFamily="18" charset="0"/>
                <a:cs typeface="Times New Roman" panose="02020603050405020304" pitchFamily="18" charset="0"/>
              </a:rPr>
              <a:t>, </a:t>
            </a:r>
            <a:r>
              <a:rPr lang="en-US" sz="1700" i="1" u="sng" dirty="0" err="1">
                <a:latin typeface="Times New Roman" panose="02020603050405020304" pitchFamily="18" charset="0"/>
                <a:cs typeface="Times New Roman" panose="02020603050405020304" pitchFamily="18" charset="0"/>
              </a:rPr>
              <a:t>HR_Employee_ID</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Problem_faced</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Improvement_status</a:t>
            </a:r>
            <a:r>
              <a:rPr lang="en-US" sz="1700" dirty="0">
                <a:latin typeface="Times New Roman" panose="02020603050405020304" pitchFamily="18" charset="0"/>
                <a:cs typeface="Times New Roman" panose="02020603050405020304" pitchFamily="18" charset="0"/>
              </a:rPr>
              <a:t>) </a:t>
            </a:r>
          </a:p>
          <a:p>
            <a:pPr marL="0" indent="0">
              <a:spcBef>
                <a:spcPts val="0"/>
              </a:spcBef>
              <a:buNone/>
            </a:pPr>
            <a:r>
              <a:rPr lang="en-US" sz="1700" dirty="0">
                <a:latin typeface="Times New Roman" panose="02020603050405020304" pitchFamily="18" charset="0"/>
                <a:cs typeface="Times New Roman" panose="02020603050405020304" pitchFamily="18" charset="0"/>
              </a:rPr>
              <a:t>• Psychologist is a Foreign key referring to </a:t>
            </a:r>
            <a:r>
              <a:rPr lang="en-US" sz="1700" dirty="0" err="1">
                <a:latin typeface="Times New Roman" panose="02020603050405020304" pitchFamily="18" charset="0"/>
                <a:cs typeface="Times New Roman" panose="02020603050405020304" pitchFamily="18" charset="0"/>
              </a:rPr>
              <a:t>Psychologist_ID</a:t>
            </a:r>
            <a:r>
              <a:rPr lang="en-US" sz="1700" dirty="0">
                <a:latin typeface="Times New Roman" panose="02020603050405020304" pitchFamily="18" charset="0"/>
                <a:cs typeface="Times New Roman" panose="02020603050405020304" pitchFamily="18" charset="0"/>
              </a:rPr>
              <a:t> in Psychologist; Null Not allowed, on delete/update cascade. </a:t>
            </a:r>
          </a:p>
          <a:p>
            <a:pPr marL="0" indent="0">
              <a:spcBef>
                <a:spcPts val="0"/>
              </a:spcBef>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HR_Employee_ID</a:t>
            </a:r>
            <a:r>
              <a:rPr lang="en-US" sz="1700" dirty="0">
                <a:latin typeface="Times New Roman" panose="02020603050405020304" pitchFamily="18" charset="0"/>
                <a:cs typeface="Times New Roman" panose="02020603050405020304" pitchFamily="18" charset="0"/>
              </a:rPr>
              <a:t> is a Foreign key referring to </a:t>
            </a:r>
            <a:r>
              <a:rPr lang="en-US" sz="1700" dirty="0" err="1">
                <a:latin typeface="Times New Roman" panose="02020603050405020304" pitchFamily="18" charset="0"/>
                <a:cs typeface="Times New Roman" panose="02020603050405020304" pitchFamily="18" charset="0"/>
              </a:rPr>
              <a:t>Employee_ID</a:t>
            </a:r>
            <a:r>
              <a:rPr lang="en-US" sz="1700" dirty="0">
                <a:latin typeface="Times New Roman" panose="02020603050405020304" pitchFamily="18" charset="0"/>
                <a:cs typeface="Times New Roman" panose="02020603050405020304" pitchFamily="18" charset="0"/>
              </a:rPr>
              <a:t> in </a:t>
            </a:r>
            <a:r>
              <a:rPr lang="en-US" sz="1700" dirty="0" err="1">
                <a:latin typeface="Times New Roman" panose="02020603050405020304" pitchFamily="18" charset="0"/>
                <a:cs typeface="Times New Roman" panose="02020603050405020304" pitchFamily="18" charset="0"/>
              </a:rPr>
              <a:t>HR_Employee</a:t>
            </a:r>
            <a:r>
              <a:rPr lang="en-US" sz="1700" dirty="0">
                <a:latin typeface="Times New Roman" panose="02020603050405020304" pitchFamily="18" charset="0"/>
                <a:cs typeface="Times New Roman" panose="02020603050405020304" pitchFamily="18" charset="0"/>
              </a:rPr>
              <a:t>; Null Not allowed, on delete/update cascade. </a:t>
            </a:r>
          </a:p>
          <a:p>
            <a:pPr marL="0" indent="0">
              <a:lnSpc>
                <a:spcPct val="100000"/>
              </a:lnSpc>
              <a:spcBef>
                <a:spcPts val="600"/>
              </a:spcBef>
              <a:buNone/>
            </a:pPr>
            <a:r>
              <a:rPr lang="en-US" sz="1700" b="1" dirty="0">
                <a:latin typeface="Times New Roman" panose="02020603050405020304" pitchFamily="18" charset="0"/>
                <a:cs typeface="Times New Roman" panose="02020603050405020304" pitchFamily="18" charset="0"/>
              </a:rPr>
              <a:t>PRODUCTIVITY MEASURE </a:t>
            </a:r>
            <a:r>
              <a:rPr lang="en-US" sz="1700" dirty="0">
                <a:latin typeface="Times New Roman" panose="02020603050405020304" pitchFamily="18" charset="0"/>
                <a:cs typeface="Times New Roman" panose="02020603050405020304" pitchFamily="18" charset="0"/>
              </a:rPr>
              <a:t>(</a:t>
            </a:r>
            <a:r>
              <a:rPr lang="en-US" sz="1700" i="1" u="sng" dirty="0" err="1">
                <a:latin typeface="Times New Roman" panose="02020603050405020304" pitchFamily="18" charset="0"/>
                <a:cs typeface="Times New Roman" panose="02020603050405020304" pitchFamily="18" charset="0"/>
              </a:rPr>
              <a:t>Labour_ID</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Type_of_Measure</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Goals_attained_percentage</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Contribution_to_Number_of_product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Contribution_to_loss_of_product</a:t>
            </a:r>
            <a:r>
              <a:rPr lang="en-US" sz="17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Labour_ID</a:t>
            </a:r>
            <a:r>
              <a:rPr lang="en-US" sz="1700" dirty="0">
                <a:latin typeface="Times New Roman" panose="02020603050405020304" pitchFamily="18" charset="0"/>
                <a:cs typeface="Times New Roman" panose="02020603050405020304" pitchFamily="18" charset="0"/>
              </a:rPr>
              <a:t> is a Foreign key referring to </a:t>
            </a:r>
            <a:r>
              <a:rPr lang="en-US" sz="1700" dirty="0" err="1">
                <a:latin typeface="Times New Roman" panose="02020603050405020304" pitchFamily="18" charset="0"/>
                <a:cs typeface="Times New Roman" panose="02020603050405020304" pitchFamily="18" charset="0"/>
              </a:rPr>
              <a:t>Labour_ID</a:t>
            </a:r>
            <a:r>
              <a:rPr lang="en-US" sz="1700" dirty="0">
                <a:latin typeface="Times New Roman" panose="02020603050405020304" pitchFamily="18" charset="0"/>
                <a:cs typeface="Times New Roman" panose="02020603050405020304" pitchFamily="18" charset="0"/>
              </a:rPr>
              <a:t> in </a:t>
            </a:r>
            <a:r>
              <a:rPr lang="en-US" sz="1700" dirty="0" err="1">
                <a:latin typeface="Times New Roman" panose="02020603050405020304" pitchFamily="18" charset="0"/>
                <a:cs typeface="Times New Roman" panose="02020603050405020304" pitchFamily="18" charset="0"/>
              </a:rPr>
              <a:t>Labour</a:t>
            </a:r>
            <a:r>
              <a:rPr lang="en-US" sz="1700" dirty="0">
                <a:latin typeface="Times New Roman" panose="02020603050405020304" pitchFamily="18" charset="0"/>
                <a:cs typeface="Times New Roman" panose="02020603050405020304" pitchFamily="18" charset="0"/>
              </a:rPr>
              <a:t>; Null Not allowed, on delete/update cascade. </a:t>
            </a:r>
          </a:p>
          <a:p>
            <a:pPr marL="0" indent="0">
              <a:lnSpc>
                <a:spcPct val="120000"/>
              </a:lnSpc>
              <a:spcBef>
                <a:spcPts val="600"/>
              </a:spcBef>
              <a:buNone/>
            </a:pPr>
            <a:r>
              <a:rPr lang="en-US" sz="1600" b="1" dirty="0">
                <a:latin typeface="Times New Roman" panose="02020603050405020304" pitchFamily="18" charset="0"/>
                <a:cs typeface="Times New Roman" panose="02020603050405020304" pitchFamily="18" charset="0"/>
              </a:rPr>
              <a:t>PERFORMANCE </a:t>
            </a:r>
            <a:r>
              <a:rPr lang="en-US" sz="1600" dirty="0">
                <a:latin typeface="Times New Roman" panose="02020603050405020304" pitchFamily="18" charset="0"/>
                <a:cs typeface="Times New Roman" panose="02020603050405020304" pitchFamily="18" charset="0"/>
              </a:rPr>
              <a:t>(</a:t>
            </a:r>
            <a:r>
              <a:rPr lang="en-US" sz="1600" i="1" u="sng" dirty="0" err="1">
                <a:latin typeface="Times New Roman" panose="02020603050405020304" pitchFamily="18" charset="0"/>
                <a:cs typeface="Times New Roman" panose="02020603050405020304" pitchFamily="18" charset="0"/>
              </a:rPr>
              <a:t>Labour</a:t>
            </a:r>
            <a:r>
              <a:rPr lang="en-US" sz="1600" dirty="0">
                <a:latin typeface="Times New Roman" panose="02020603050405020304" pitchFamily="18" charset="0"/>
                <a:cs typeface="Times New Roman" panose="02020603050405020304" pitchFamily="18" charset="0"/>
              </a:rPr>
              <a:t>, </a:t>
            </a:r>
            <a:r>
              <a:rPr lang="en-US" sz="1600" i="1" u="sng" dirty="0" err="1">
                <a:latin typeface="Times New Roman" panose="02020603050405020304" pitchFamily="18" charset="0"/>
                <a:cs typeface="Times New Roman" panose="02020603050405020304" pitchFamily="18" charset="0"/>
              </a:rPr>
              <a:t>HR_Employee</a:t>
            </a:r>
            <a:r>
              <a:rPr lang="en-US" sz="1600" dirty="0">
                <a:latin typeface="Times New Roman" panose="02020603050405020304" pitchFamily="18" charset="0"/>
                <a:cs typeface="Times New Roman" panose="02020603050405020304" pitchFamily="18" charset="0"/>
              </a:rPr>
              <a:t>, </a:t>
            </a:r>
            <a:r>
              <a:rPr lang="en-US" sz="1600" i="1" u="sng" dirty="0" err="1">
                <a:latin typeface="Times New Roman" panose="02020603050405020304" pitchFamily="18" charset="0"/>
                <a:cs typeface="Times New Roman" panose="02020603050405020304" pitchFamily="18" charset="0"/>
              </a:rPr>
              <a:t>Shop_Floor_Department</a:t>
            </a:r>
            <a:r>
              <a:rPr lang="en-US" sz="1600" dirty="0">
                <a:latin typeface="Times New Roman" panose="02020603050405020304" pitchFamily="18" charset="0"/>
                <a:cs typeface="Times New Roman" panose="02020603050405020304" pitchFamily="18" charset="0"/>
              </a:rPr>
              <a:t>, Respect, </a:t>
            </a:r>
            <a:r>
              <a:rPr lang="en-US" sz="1600" dirty="0" err="1">
                <a:latin typeface="Times New Roman" panose="02020603050405020304" pitchFamily="18" charset="0"/>
                <a:cs typeface="Times New Roman" panose="02020603050405020304" pitchFamily="18" charset="0"/>
              </a:rPr>
              <a:t>Availing_leave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Supervisor_Rating</a:t>
            </a:r>
            <a:r>
              <a:rPr lang="en-US" sz="1600" dirty="0">
                <a:latin typeface="Times New Roman" panose="02020603050405020304" pitchFamily="18" charset="0"/>
                <a:cs typeface="Times New Roman" panose="02020603050405020304" pitchFamily="18" charset="0"/>
              </a:rPr>
              <a:t>, Engagement) </a:t>
            </a:r>
          </a:p>
          <a:p>
            <a:pPr marL="0" indent="0">
              <a:spcBef>
                <a:spcPts val="0"/>
              </a:spcBef>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Labour</a:t>
            </a:r>
            <a:r>
              <a:rPr lang="en-US" sz="1600" dirty="0">
                <a:latin typeface="Times New Roman" panose="02020603050405020304" pitchFamily="18" charset="0"/>
                <a:cs typeface="Times New Roman" panose="02020603050405020304" pitchFamily="18" charset="0"/>
              </a:rPr>
              <a:t> is a Foreign key referring to </a:t>
            </a:r>
            <a:r>
              <a:rPr lang="en-US" sz="1600" dirty="0" err="1">
                <a:latin typeface="Times New Roman" panose="02020603050405020304" pitchFamily="18" charset="0"/>
                <a:cs typeface="Times New Roman" panose="02020603050405020304" pitchFamily="18" charset="0"/>
              </a:rPr>
              <a:t>Labour_ID</a:t>
            </a:r>
            <a:r>
              <a:rPr lang="en-US" sz="1600" dirty="0">
                <a:latin typeface="Times New Roman" panose="02020603050405020304" pitchFamily="18" charset="0"/>
                <a:cs typeface="Times New Roman" panose="02020603050405020304" pitchFamily="18" charset="0"/>
              </a:rPr>
              <a:t> in </a:t>
            </a:r>
            <a:r>
              <a:rPr lang="en-US" sz="1600" dirty="0" err="1">
                <a:latin typeface="Times New Roman" panose="02020603050405020304" pitchFamily="18" charset="0"/>
                <a:cs typeface="Times New Roman" panose="02020603050405020304" pitchFamily="18" charset="0"/>
              </a:rPr>
              <a:t>Labour</a:t>
            </a:r>
            <a:r>
              <a:rPr lang="en-US" sz="1600" dirty="0">
                <a:latin typeface="Times New Roman" panose="02020603050405020304" pitchFamily="18" charset="0"/>
                <a:cs typeface="Times New Roman" panose="02020603050405020304" pitchFamily="18" charset="0"/>
              </a:rPr>
              <a:t>; Null Not allowed, on delete/update cascade. </a:t>
            </a:r>
          </a:p>
          <a:p>
            <a:pPr marL="0" indent="0">
              <a:spcBef>
                <a:spcPts val="0"/>
              </a:spcBef>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HR_Employee</a:t>
            </a:r>
            <a:r>
              <a:rPr lang="en-US" sz="1600" dirty="0">
                <a:latin typeface="Times New Roman" panose="02020603050405020304" pitchFamily="18" charset="0"/>
                <a:cs typeface="Times New Roman" panose="02020603050405020304" pitchFamily="18" charset="0"/>
              </a:rPr>
              <a:t> is a Foreign key referring to </a:t>
            </a:r>
            <a:r>
              <a:rPr lang="en-US" sz="1600" dirty="0" err="1">
                <a:latin typeface="Times New Roman" panose="02020603050405020304" pitchFamily="18" charset="0"/>
                <a:cs typeface="Times New Roman" panose="02020603050405020304" pitchFamily="18" charset="0"/>
              </a:rPr>
              <a:t>Employee_ID</a:t>
            </a:r>
            <a:r>
              <a:rPr lang="en-US" sz="1600" dirty="0">
                <a:latin typeface="Times New Roman" panose="02020603050405020304" pitchFamily="18" charset="0"/>
                <a:cs typeface="Times New Roman" panose="02020603050405020304" pitchFamily="18" charset="0"/>
              </a:rPr>
              <a:t> in </a:t>
            </a:r>
            <a:r>
              <a:rPr lang="en-US" sz="1600" dirty="0" err="1">
                <a:latin typeface="Times New Roman" panose="02020603050405020304" pitchFamily="18" charset="0"/>
                <a:cs typeface="Times New Roman" panose="02020603050405020304" pitchFamily="18" charset="0"/>
              </a:rPr>
              <a:t>HR_Employee</a:t>
            </a:r>
            <a:r>
              <a:rPr lang="en-US" sz="1600" dirty="0">
                <a:latin typeface="Times New Roman" panose="02020603050405020304" pitchFamily="18" charset="0"/>
                <a:cs typeface="Times New Roman" panose="02020603050405020304" pitchFamily="18" charset="0"/>
              </a:rPr>
              <a:t>; Null Not allowed, on delete/update cascade. </a:t>
            </a:r>
          </a:p>
          <a:p>
            <a:pPr marL="0" indent="0">
              <a:spcBef>
                <a:spcPts val="0"/>
              </a:spcBef>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Shop_Floor_Department</a:t>
            </a:r>
            <a:r>
              <a:rPr lang="en-US" sz="1600" dirty="0">
                <a:latin typeface="Times New Roman" panose="02020603050405020304" pitchFamily="18" charset="0"/>
                <a:cs typeface="Times New Roman" panose="02020603050405020304" pitchFamily="18" charset="0"/>
              </a:rPr>
              <a:t> is a Foreign key referring to </a:t>
            </a:r>
            <a:r>
              <a:rPr lang="en-US" sz="1600" dirty="0" err="1">
                <a:latin typeface="Times New Roman" panose="02020603050405020304" pitchFamily="18" charset="0"/>
                <a:cs typeface="Times New Roman" panose="02020603050405020304" pitchFamily="18" charset="0"/>
              </a:rPr>
              <a:t>Shop_Floor_Department_ID</a:t>
            </a:r>
            <a:r>
              <a:rPr lang="en-US" sz="1600" dirty="0">
                <a:latin typeface="Times New Roman" panose="02020603050405020304" pitchFamily="18" charset="0"/>
                <a:cs typeface="Times New Roman" panose="02020603050405020304" pitchFamily="18" charset="0"/>
              </a:rPr>
              <a:t> in </a:t>
            </a:r>
            <a:r>
              <a:rPr lang="en-US" sz="1600" dirty="0" err="1">
                <a:latin typeface="Times New Roman" panose="02020603050405020304" pitchFamily="18" charset="0"/>
                <a:cs typeface="Times New Roman" panose="02020603050405020304" pitchFamily="18" charset="0"/>
              </a:rPr>
              <a:t>Shop_Floor_Department</a:t>
            </a:r>
            <a:r>
              <a:rPr lang="en-US" sz="1600" dirty="0">
                <a:latin typeface="Times New Roman" panose="02020603050405020304" pitchFamily="18" charset="0"/>
                <a:cs typeface="Times New Roman" panose="02020603050405020304" pitchFamily="18" charset="0"/>
              </a:rPr>
              <a:t>; Null Not allowed, on delete/update cascade. </a:t>
            </a:r>
          </a:p>
          <a:p>
            <a:pPr marL="0" indent="0">
              <a:lnSpc>
                <a:spcPct val="120000"/>
              </a:lnSpc>
              <a:spcBef>
                <a:spcPts val="600"/>
              </a:spcBef>
              <a:buNone/>
            </a:pPr>
            <a:r>
              <a:rPr lang="en-US" sz="1600" b="1" dirty="0">
                <a:latin typeface="Times New Roman" panose="02020603050405020304" pitchFamily="18" charset="0"/>
                <a:cs typeface="Times New Roman" panose="02020603050405020304" pitchFamily="18" charset="0"/>
              </a:rPr>
              <a:t>COST </a:t>
            </a:r>
            <a:r>
              <a:rPr lang="en-US" sz="1600" dirty="0">
                <a:latin typeface="Times New Roman" panose="02020603050405020304" pitchFamily="18" charset="0"/>
                <a:cs typeface="Times New Roman" panose="02020603050405020304" pitchFamily="18" charset="0"/>
              </a:rPr>
              <a:t>(</a:t>
            </a:r>
            <a:r>
              <a:rPr lang="en-US" sz="1600" i="1" u="sng" dirty="0" err="1">
                <a:latin typeface="Times New Roman" panose="02020603050405020304" pitchFamily="18" charset="0"/>
                <a:cs typeface="Times New Roman" panose="02020603050405020304" pitchFamily="18" charset="0"/>
              </a:rPr>
              <a:t>Floor_Department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Labour_Cost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Cost_per_product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Product_per_labour</a:t>
            </a:r>
            <a:r>
              <a:rPr lang="en-US" sz="1600" dirty="0">
                <a:latin typeface="Times New Roman" panose="02020603050405020304" pitchFamily="18" charset="0"/>
                <a:cs typeface="Times New Roman" panose="02020603050405020304" pitchFamily="18" charset="0"/>
              </a:rPr>
              <a:t>, ROI) </a:t>
            </a:r>
          </a:p>
          <a:p>
            <a:pPr marL="0" indent="0">
              <a:lnSpc>
                <a:spcPct val="120000"/>
              </a:lnSpc>
              <a:spcBef>
                <a:spcPts val="0"/>
              </a:spcBef>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Floor_Department</a:t>
            </a:r>
            <a:r>
              <a:rPr lang="en-US" sz="1600" dirty="0">
                <a:latin typeface="Times New Roman" panose="02020603050405020304" pitchFamily="18" charset="0"/>
                <a:cs typeface="Times New Roman" panose="02020603050405020304" pitchFamily="18" charset="0"/>
              </a:rPr>
              <a:t> is a Foreign key referring to </a:t>
            </a:r>
            <a:r>
              <a:rPr lang="en-US" sz="1600" dirty="0" err="1">
                <a:latin typeface="Times New Roman" panose="02020603050405020304" pitchFamily="18" charset="0"/>
                <a:cs typeface="Times New Roman" panose="02020603050405020304" pitchFamily="18" charset="0"/>
              </a:rPr>
              <a:t>Shop_Floor_Department_ID</a:t>
            </a:r>
            <a:r>
              <a:rPr lang="en-US" sz="1600" dirty="0">
                <a:latin typeface="Times New Roman" panose="02020603050405020304" pitchFamily="18" charset="0"/>
                <a:cs typeface="Times New Roman" panose="02020603050405020304" pitchFamily="18" charset="0"/>
              </a:rPr>
              <a:t> in </a:t>
            </a:r>
            <a:r>
              <a:rPr lang="en-US" sz="1600" dirty="0" err="1">
                <a:latin typeface="Times New Roman" panose="02020603050405020304" pitchFamily="18" charset="0"/>
                <a:cs typeface="Times New Roman" panose="02020603050405020304" pitchFamily="18" charset="0"/>
              </a:rPr>
              <a:t>Shop_Floor_Department</a:t>
            </a:r>
            <a:r>
              <a:rPr lang="en-US" sz="1600" dirty="0">
                <a:latin typeface="Times New Roman" panose="02020603050405020304" pitchFamily="18" charset="0"/>
                <a:cs typeface="Times New Roman" panose="02020603050405020304" pitchFamily="18" charset="0"/>
              </a:rPr>
              <a:t>; Null Not allowed, on delete/update cascade.</a:t>
            </a:r>
          </a:p>
        </p:txBody>
      </p:sp>
    </p:spTree>
    <p:extLst>
      <p:ext uri="{BB962C8B-B14F-4D97-AF65-F5344CB8AC3E}">
        <p14:creationId xmlns:p14="http://schemas.microsoft.com/office/powerpoint/2010/main" val="1596334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B69B4F-9FFB-4274-99AD-54C30B4AF4B7}"/>
              </a:ext>
            </a:extLst>
          </p:cNvPr>
          <p:cNvSpPr>
            <a:spLocks noGrp="1"/>
          </p:cNvSpPr>
          <p:nvPr>
            <p:ph idx="1"/>
          </p:nvPr>
        </p:nvSpPr>
        <p:spPr>
          <a:xfrm>
            <a:off x="1066800" y="447870"/>
            <a:ext cx="10058400" cy="5962260"/>
          </a:xfrm>
        </p:spPr>
        <p:txBody>
          <a:bodyPr/>
          <a:lstStyle/>
          <a:p>
            <a:pPr marL="0" indent="0" algn="ctr">
              <a:buNone/>
            </a:pPr>
            <a:r>
              <a:rPr lang="en-US" sz="2400" b="1" dirty="0">
                <a:latin typeface="Times New Roman" panose="02020603050405020304" pitchFamily="18" charset="0"/>
                <a:cs typeface="Times New Roman" panose="02020603050405020304" pitchFamily="18" charset="0"/>
              </a:rPr>
              <a:t>IMPLEMENTATION USING MYSQL </a:t>
            </a:r>
            <a:endParaRPr lang="en-US" sz="24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1. Created a model with schema named “Project” and created tables with primary key, foreign keys with relations mentioned. </a:t>
            </a:r>
          </a:p>
          <a:p>
            <a:pPr marL="0" indent="0">
              <a:buNone/>
            </a:pPr>
            <a:r>
              <a:rPr lang="en-US" dirty="0">
                <a:latin typeface="Times New Roman" panose="02020603050405020304" pitchFamily="18" charset="0"/>
                <a:cs typeface="Times New Roman" panose="02020603050405020304" pitchFamily="18" charset="0"/>
              </a:rPr>
              <a:t>2. Assigned datatype to each column name and constraints declared. </a:t>
            </a:r>
          </a:p>
          <a:p>
            <a:endParaRPr lang="en-US" dirty="0"/>
          </a:p>
        </p:txBody>
      </p:sp>
      <p:pic>
        <p:nvPicPr>
          <p:cNvPr id="5" name="Picture 4" descr="A screenshot of a computer&#10;&#10;Description automatically generated">
            <a:extLst>
              <a:ext uri="{FF2B5EF4-FFF2-40B4-BE49-F238E27FC236}">
                <a16:creationId xmlns:a16="http://schemas.microsoft.com/office/drawing/2014/main" id="{329F9B75-C1C6-4AD0-94B2-42F9787C38E7}"/>
              </a:ext>
            </a:extLst>
          </p:cNvPr>
          <p:cNvPicPr>
            <a:picLocks noChangeAspect="1"/>
          </p:cNvPicPr>
          <p:nvPr/>
        </p:nvPicPr>
        <p:blipFill rotWithShape="1">
          <a:blip r:embed="rId2">
            <a:extLst>
              <a:ext uri="{28A0092B-C50C-407E-A947-70E740481C1C}">
                <a14:useLocalDpi xmlns:a14="http://schemas.microsoft.com/office/drawing/2010/main" val="0"/>
              </a:ext>
            </a:extLst>
          </a:blip>
          <a:srcRect r="2414"/>
          <a:stretch/>
        </p:blipFill>
        <p:spPr>
          <a:xfrm>
            <a:off x="1066801" y="1730325"/>
            <a:ext cx="9666848" cy="4431323"/>
          </a:xfrm>
          <a:prstGeom prst="rect">
            <a:avLst/>
          </a:prstGeom>
        </p:spPr>
      </p:pic>
    </p:spTree>
    <p:extLst>
      <p:ext uri="{BB962C8B-B14F-4D97-AF65-F5344CB8AC3E}">
        <p14:creationId xmlns:p14="http://schemas.microsoft.com/office/powerpoint/2010/main" val="4092029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DEFA92-8FA7-4C2B-9F02-D52115BDC115}"/>
              </a:ext>
            </a:extLst>
          </p:cNvPr>
          <p:cNvSpPr>
            <a:spLocks noGrp="1"/>
          </p:cNvSpPr>
          <p:nvPr>
            <p:ph idx="1"/>
          </p:nvPr>
        </p:nvSpPr>
        <p:spPr>
          <a:xfrm>
            <a:off x="1066800" y="391886"/>
            <a:ext cx="10058400" cy="6092890"/>
          </a:xfrm>
        </p:spPr>
        <p:txBody>
          <a:bodyPr/>
          <a:lstStyle/>
          <a:p>
            <a:pPr marL="0" indent="0">
              <a:buNone/>
            </a:pPr>
            <a:endParaRPr lang="en-US" dirty="0"/>
          </a:p>
          <a:p>
            <a:pPr marL="0" indent="0">
              <a:buNone/>
            </a:pPr>
            <a:r>
              <a:rPr lang="en-US" dirty="0"/>
              <a:t>3. Foreign keys were referred to appropriate keys in reference table. </a:t>
            </a:r>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62379958-89F8-4EFA-9C88-898984AD6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0" y="1417539"/>
            <a:ext cx="9525000" cy="4265809"/>
          </a:xfrm>
          <a:prstGeom prst="rect">
            <a:avLst/>
          </a:prstGeom>
        </p:spPr>
      </p:pic>
    </p:spTree>
    <p:extLst>
      <p:ext uri="{BB962C8B-B14F-4D97-AF65-F5344CB8AC3E}">
        <p14:creationId xmlns:p14="http://schemas.microsoft.com/office/powerpoint/2010/main" val="3777468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A8056D-0CE6-439A-A0B3-FAD6F66039FE}"/>
              </a:ext>
            </a:extLst>
          </p:cNvPr>
          <p:cNvSpPr>
            <a:spLocks noGrp="1"/>
          </p:cNvSpPr>
          <p:nvPr>
            <p:ph idx="1"/>
          </p:nvPr>
        </p:nvSpPr>
        <p:spPr>
          <a:xfrm>
            <a:off x="1066800" y="363894"/>
            <a:ext cx="10058400" cy="6120882"/>
          </a:xfrm>
        </p:spPr>
        <p:txBody>
          <a:bodyPr/>
          <a:lstStyle/>
          <a:p>
            <a:pPr marL="0" indent="0">
              <a:buNone/>
            </a:pPr>
            <a:endParaRPr lang="en-US" dirty="0"/>
          </a:p>
          <a:p>
            <a:pPr marL="0" indent="0">
              <a:buNone/>
            </a:pPr>
            <a:r>
              <a:rPr lang="en-US" dirty="0"/>
              <a:t>4. After loading the created schema ‘PROJECT’ into the local host using Forward Engineer. We are loading the tables with data using INSERT Statement. </a:t>
            </a:r>
          </a:p>
          <a:p>
            <a:pPr marL="0" indent="0">
              <a:buNone/>
            </a:pPr>
            <a:endParaRPr lang="en-US" dirty="0"/>
          </a:p>
          <a:p>
            <a:endParaRPr lang="en-US" dirty="0"/>
          </a:p>
        </p:txBody>
      </p:sp>
      <p:pic>
        <p:nvPicPr>
          <p:cNvPr id="7" name="Picture 6" descr="A screenshot of a social media post&#10;&#10;Description automatically generated">
            <a:extLst>
              <a:ext uri="{FF2B5EF4-FFF2-40B4-BE49-F238E27FC236}">
                <a16:creationId xmlns:a16="http://schemas.microsoft.com/office/drawing/2014/main" id="{6C88E2D7-EF04-42E8-A898-13102112DF42}"/>
              </a:ext>
            </a:extLst>
          </p:cNvPr>
          <p:cNvPicPr>
            <a:picLocks noChangeAspect="1"/>
          </p:cNvPicPr>
          <p:nvPr/>
        </p:nvPicPr>
        <p:blipFill rotWithShape="1">
          <a:blip r:embed="rId2">
            <a:extLst>
              <a:ext uri="{28A0092B-C50C-407E-A947-70E740481C1C}">
                <a14:useLocalDpi xmlns:a14="http://schemas.microsoft.com/office/drawing/2010/main" val="0"/>
              </a:ext>
            </a:extLst>
          </a:blip>
          <a:srcRect r="9279"/>
          <a:stretch/>
        </p:blipFill>
        <p:spPr>
          <a:xfrm>
            <a:off x="1066800" y="1364566"/>
            <a:ext cx="9582443" cy="4572000"/>
          </a:xfrm>
          <a:prstGeom prst="rect">
            <a:avLst/>
          </a:prstGeom>
        </p:spPr>
      </p:pic>
    </p:spTree>
    <p:extLst>
      <p:ext uri="{BB962C8B-B14F-4D97-AF65-F5344CB8AC3E}">
        <p14:creationId xmlns:p14="http://schemas.microsoft.com/office/powerpoint/2010/main" val="1354037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313270-1B5F-44E3-856C-E9AFA6EA51E9}"/>
              </a:ext>
            </a:extLst>
          </p:cNvPr>
          <p:cNvSpPr>
            <a:spLocks noGrp="1"/>
          </p:cNvSpPr>
          <p:nvPr>
            <p:ph idx="1"/>
          </p:nvPr>
        </p:nvSpPr>
        <p:spPr>
          <a:xfrm>
            <a:off x="1066800" y="373223"/>
            <a:ext cx="10058400" cy="6102221"/>
          </a:xfrm>
        </p:spPr>
        <p:txBody>
          <a:bodyPr/>
          <a:lstStyle/>
          <a:p>
            <a:endParaRPr lang="en-US" dirty="0"/>
          </a:p>
          <a:p>
            <a:pPr marL="0" indent="0">
              <a:buNone/>
            </a:pPr>
            <a:r>
              <a:rPr lang="en-US" dirty="0"/>
              <a:t>5. After loading the data, we run a sample query to find the” No of patients who are taken care by matt and their average sleep hours” </a:t>
            </a:r>
          </a:p>
          <a:p>
            <a:endParaRPr lang="en-US" dirty="0"/>
          </a:p>
        </p:txBody>
      </p:sp>
      <p:pic>
        <p:nvPicPr>
          <p:cNvPr id="4" name="Picture 3">
            <a:extLst>
              <a:ext uri="{FF2B5EF4-FFF2-40B4-BE49-F238E27FC236}">
                <a16:creationId xmlns:a16="http://schemas.microsoft.com/office/drawing/2014/main" id="{646455F8-2094-4E5A-AF65-F15083BF268E}"/>
              </a:ext>
            </a:extLst>
          </p:cNvPr>
          <p:cNvPicPr>
            <a:picLocks noChangeAspect="1"/>
          </p:cNvPicPr>
          <p:nvPr/>
        </p:nvPicPr>
        <p:blipFill>
          <a:blip r:embed="rId2"/>
          <a:stretch>
            <a:fillRect/>
          </a:stretch>
        </p:blipFill>
        <p:spPr>
          <a:xfrm>
            <a:off x="1066800" y="1419265"/>
            <a:ext cx="10472890" cy="4637405"/>
          </a:xfrm>
          <a:prstGeom prst="rect">
            <a:avLst/>
          </a:prstGeom>
        </p:spPr>
      </p:pic>
    </p:spTree>
    <p:extLst>
      <p:ext uri="{BB962C8B-B14F-4D97-AF65-F5344CB8AC3E}">
        <p14:creationId xmlns:p14="http://schemas.microsoft.com/office/powerpoint/2010/main" val="2196126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DA055A-6D00-4B8E-B8BE-E91347E7EBE1}"/>
              </a:ext>
            </a:extLst>
          </p:cNvPr>
          <p:cNvSpPr>
            <a:spLocks noGrp="1"/>
          </p:cNvSpPr>
          <p:nvPr>
            <p:ph idx="1"/>
          </p:nvPr>
        </p:nvSpPr>
        <p:spPr>
          <a:xfrm>
            <a:off x="1066800" y="363893"/>
            <a:ext cx="10058400" cy="6111551"/>
          </a:xfrm>
        </p:spPr>
        <p:txBody>
          <a:bodyPr/>
          <a:lstStyle/>
          <a:p>
            <a:pPr marL="0" indent="0" algn="ctr">
              <a:buNone/>
            </a:pPr>
            <a:r>
              <a:rPr lang="en-US" sz="2400" b="1" dirty="0">
                <a:latin typeface="Times New Roman" panose="02020603050405020304" pitchFamily="18" charset="0"/>
                <a:cs typeface="Times New Roman" panose="02020603050405020304" pitchFamily="18" charset="0"/>
              </a:rPr>
              <a:t>IMPLEMENTATION OF RELATIONAL MODEL IN NOSQL: MONGODB</a:t>
            </a:r>
          </a:p>
          <a:p>
            <a:pPr marL="0" indent="0">
              <a:buNone/>
            </a:pPr>
            <a:r>
              <a:rPr lang="en-US" dirty="0"/>
              <a:t>1. Creating the Employee table in MongoDB with 10 records.</a:t>
            </a:r>
          </a:p>
          <a:p>
            <a:pPr marL="342900" indent="-342900">
              <a:buAutoNum type="arabicPeriod"/>
            </a:pPr>
            <a:endParaRPr lang="en-US" dirty="0"/>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descr="A screenshot of a social media post&#10;&#10;Description automatically generated">
            <a:extLst>
              <a:ext uri="{FF2B5EF4-FFF2-40B4-BE49-F238E27FC236}">
                <a16:creationId xmlns:a16="http://schemas.microsoft.com/office/drawing/2014/main" id="{1FF02C0A-4375-4D7C-BCE0-55FF64DA8B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4228" y="1617784"/>
            <a:ext cx="9636369" cy="4611565"/>
          </a:xfrm>
          <a:prstGeom prst="rect">
            <a:avLst/>
          </a:prstGeom>
        </p:spPr>
      </p:pic>
    </p:spTree>
    <p:extLst>
      <p:ext uri="{BB962C8B-B14F-4D97-AF65-F5344CB8AC3E}">
        <p14:creationId xmlns:p14="http://schemas.microsoft.com/office/powerpoint/2010/main" val="1606134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D682B4-F8BB-4C45-8561-7EF877703FBA}"/>
              </a:ext>
            </a:extLst>
          </p:cNvPr>
          <p:cNvSpPr>
            <a:spLocks noGrp="1"/>
          </p:cNvSpPr>
          <p:nvPr>
            <p:ph idx="1"/>
          </p:nvPr>
        </p:nvSpPr>
        <p:spPr>
          <a:xfrm>
            <a:off x="1066800" y="377889"/>
            <a:ext cx="10058400" cy="6102221"/>
          </a:xfrm>
        </p:spPr>
        <p:txBody>
          <a:bodyPr/>
          <a:lstStyle/>
          <a:p>
            <a:pPr marL="0" indent="0">
              <a:buNone/>
            </a:pPr>
            <a:endParaRPr lang="en-US" dirty="0"/>
          </a:p>
          <a:p>
            <a:pPr marL="0" indent="0">
              <a:buNone/>
            </a:pPr>
            <a:r>
              <a:rPr lang="en-US" dirty="0"/>
              <a:t>2. </a:t>
            </a:r>
            <a:r>
              <a:rPr lang="en-US" dirty="0" err="1"/>
              <a:t>HR_employee</a:t>
            </a:r>
            <a:r>
              <a:rPr lang="en-US" dirty="0"/>
              <a:t> table is added</a:t>
            </a:r>
          </a:p>
          <a:p>
            <a:pPr marL="0" indent="0">
              <a:buNone/>
            </a:pPr>
            <a:endParaRPr lang="en-US" dirty="0"/>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41C32411-EC97-4F5B-93AB-CCA948BA8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146" y="1259424"/>
            <a:ext cx="7858125" cy="3396982"/>
          </a:xfrm>
          <a:prstGeom prst="rect">
            <a:avLst/>
          </a:prstGeom>
        </p:spPr>
      </p:pic>
    </p:spTree>
    <p:extLst>
      <p:ext uri="{BB962C8B-B14F-4D97-AF65-F5344CB8AC3E}">
        <p14:creationId xmlns:p14="http://schemas.microsoft.com/office/powerpoint/2010/main" val="3529056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DAB7AF-EA33-406C-B5C9-D6044EC0034A}"/>
              </a:ext>
            </a:extLst>
          </p:cNvPr>
          <p:cNvSpPr>
            <a:spLocks noGrp="1"/>
          </p:cNvSpPr>
          <p:nvPr>
            <p:ph idx="1"/>
          </p:nvPr>
        </p:nvSpPr>
        <p:spPr>
          <a:xfrm>
            <a:off x="1066800" y="373223"/>
            <a:ext cx="10058400" cy="6102221"/>
          </a:xfrm>
        </p:spPr>
        <p:txBody>
          <a:bodyPr/>
          <a:lstStyle/>
          <a:p>
            <a:pPr marL="0" indent="0">
              <a:buNone/>
            </a:pPr>
            <a:endParaRPr lang="en-US" dirty="0"/>
          </a:p>
          <a:p>
            <a:pPr marL="0" indent="0">
              <a:buNone/>
            </a:pPr>
            <a:r>
              <a:rPr lang="en-US" dirty="0"/>
              <a:t>3. Retrieving the count of employees per department </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8FC4A23B-046D-453E-9734-1915C0B2EDB1}"/>
              </a:ext>
            </a:extLst>
          </p:cNvPr>
          <p:cNvPicPr>
            <a:picLocks noChangeAspect="1"/>
          </p:cNvPicPr>
          <p:nvPr/>
        </p:nvPicPr>
        <p:blipFill>
          <a:blip r:embed="rId2"/>
          <a:stretch>
            <a:fillRect/>
          </a:stretch>
        </p:blipFill>
        <p:spPr>
          <a:xfrm>
            <a:off x="1378226" y="1181954"/>
            <a:ext cx="9746974" cy="5091027"/>
          </a:xfrm>
          <a:prstGeom prst="rect">
            <a:avLst/>
          </a:prstGeom>
        </p:spPr>
      </p:pic>
    </p:spTree>
    <p:extLst>
      <p:ext uri="{BB962C8B-B14F-4D97-AF65-F5344CB8AC3E}">
        <p14:creationId xmlns:p14="http://schemas.microsoft.com/office/powerpoint/2010/main" val="3383507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3FDF29-E772-45EE-9DE1-FE4FE47DD42C}"/>
              </a:ext>
            </a:extLst>
          </p:cNvPr>
          <p:cNvSpPr>
            <a:spLocks noGrp="1"/>
          </p:cNvSpPr>
          <p:nvPr>
            <p:ph idx="1"/>
          </p:nvPr>
        </p:nvSpPr>
        <p:spPr>
          <a:xfrm>
            <a:off x="1066800" y="382555"/>
            <a:ext cx="10058400" cy="6102221"/>
          </a:xfrm>
        </p:spPr>
        <p:txBody>
          <a:bodyPr>
            <a:normAutofit/>
          </a:bodyPr>
          <a:lstStyle/>
          <a:p>
            <a:pPr marL="0" indent="0" algn="ctr">
              <a:buNone/>
            </a:pPr>
            <a:r>
              <a:rPr lang="en-US" sz="2400" b="1" dirty="0">
                <a:latin typeface="Times New Roman" panose="02020603050405020304" pitchFamily="18" charset="0"/>
                <a:cs typeface="Times New Roman" panose="02020603050405020304" pitchFamily="18" charset="0"/>
              </a:rPr>
              <a:t>DATABASE ACCESS VIA R OR PYTHON</a:t>
            </a:r>
          </a:p>
          <a:p>
            <a:pPr marL="0" indent="0" algn="just">
              <a:buNone/>
            </a:pPr>
            <a:r>
              <a:rPr lang="en-US" dirty="0"/>
              <a:t>By accessing the DB ‘Project’ in R, we did a query of retrieving “the patients of Psychologist “</a:t>
            </a:r>
            <a:r>
              <a:rPr lang="en-US" dirty="0" err="1"/>
              <a:t>jon</a:t>
            </a:r>
            <a:r>
              <a:rPr lang="en-US" dirty="0"/>
              <a:t>” with their department, performance, work pressure, treatment status, leave availed, and appropriate HR” planning to have a session with the HR. </a:t>
            </a:r>
          </a:p>
          <a:p>
            <a:pPr marL="0" indent="0" algn="just">
              <a:buNone/>
            </a:pPr>
            <a:endParaRPr lang="en-US" dirty="0"/>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4" descr="A screenshot of a social media post&#10;&#10;Description automatically generated">
            <a:extLst>
              <a:ext uri="{FF2B5EF4-FFF2-40B4-BE49-F238E27FC236}">
                <a16:creationId xmlns:a16="http://schemas.microsoft.com/office/drawing/2014/main" id="{51D28B96-FC7C-45BB-9FC3-8E2D680EAA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750109"/>
            <a:ext cx="9982200" cy="4286250"/>
          </a:xfrm>
          <a:prstGeom prst="rect">
            <a:avLst/>
          </a:prstGeom>
        </p:spPr>
      </p:pic>
    </p:spTree>
    <p:extLst>
      <p:ext uri="{BB962C8B-B14F-4D97-AF65-F5344CB8AC3E}">
        <p14:creationId xmlns:p14="http://schemas.microsoft.com/office/powerpoint/2010/main" val="3900599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D861D8-A3DE-4780-9501-75D707EED123}"/>
              </a:ext>
            </a:extLst>
          </p:cNvPr>
          <p:cNvSpPr>
            <a:spLocks noGrp="1"/>
          </p:cNvSpPr>
          <p:nvPr>
            <p:ph type="title"/>
          </p:nvPr>
        </p:nvSpPr>
        <p:spPr>
          <a:xfrm>
            <a:off x="1066800" y="363794"/>
            <a:ext cx="10058400" cy="1327354"/>
          </a:xfrm>
        </p:spPr>
        <p:txBody>
          <a:bodyPr/>
          <a:lstStyle/>
          <a:p>
            <a:pPr algn="ctr"/>
            <a:r>
              <a:rPr lang="en-US" dirty="0">
                <a:latin typeface="Times New Roman" panose="02020603050405020304" pitchFamily="18" charset="0"/>
                <a:cs typeface="Times New Roman" panose="02020603050405020304" pitchFamily="18" charset="0"/>
              </a:rPr>
              <a:t>ANALYTICS PERFORMED USING R</a:t>
            </a:r>
          </a:p>
        </p:txBody>
      </p:sp>
      <p:sp>
        <p:nvSpPr>
          <p:cNvPr id="11" name="Title 3">
            <a:extLst>
              <a:ext uri="{FF2B5EF4-FFF2-40B4-BE49-F238E27FC236}">
                <a16:creationId xmlns:a16="http://schemas.microsoft.com/office/drawing/2014/main" id="{18AC78DA-8598-4499-822C-183985C6F9A6}"/>
              </a:ext>
            </a:extLst>
          </p:cNvPr>
          <p:cNvSpPr txBox="1">
            <a:spLocks/>
          </p:cNvSpPr>
          <p:nvPr/>
        </p:nvSpPr>
        <p:spPr>
          <a:xfrm>
            <a:off x="5495731" y="3919376"/>
            <a:ext cx="5629469" cy="23277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just"/>
            <a:r>
              <a:rPr lang="en-US" sz="2400" dirty="0">
                <a:latin typeface="Times New Roman" panose="02020603050405020304" pitchFamily="18" charset="0"/>
                <a:cs typeface="Times New Roman" panose="02020603050405020304" pitchFamily="18" charset="0"/>
              </a:rPr>
              <a:t>From the pie chart we can infer that 48.6% of the labors have improvement in their productivity after the treatment, as opposed by the 34.3% of labors who are have not shown any increase in productivity after the treatment, whereas the rest 17.1% of the labors are still undergoing treatment. </a:t>
            </a:r>
          </a:p>
        </p:txBody>
      </p:sp>
      <p:pic>
        <p:nvPicPr>
          <p:cNvPr id="5" name="Picture 4">
            <a:extLst>
              <a:ext uri="{FF2B5EF4-FFF2-40B4-BE49-F238E27FC236}">
                <a16:creationId xmlns:a16="http://schemas.microsoft.com/office/drawing/2014/main" id="{B192D5CF-A0F9-49D8-836F-508606B821B3}"/>
              </a:ext>
            </a:extLst>
          </p:cNvPr>
          <p:cNvPicPr>
            <a:picLocks noChangeAspect="1"/>
          </p:cNvPicPr>
          <p:nvPr/>
        </p:nvPicPr>
        <p:blipFill rotWithShape="1">
          <a:blip r:embed="rId2"/>
          <a:srcRect l="26882"/>
          <a:stretch/>
        </p:blipFill>
        <p:spPr>
          <a:xfrm>
            <a:off x="874224" y="3884231"/>
            <a:ext cx="4471500" cy="2327779"/>
          </a:xfrm>
          <a:prstGeom prst="rect">
            <a:avLst/>
          </a:prstGeom>
        </p:spPr>
      </p:pic>
      <p:sp>
        <p:nvSpPr>
          <p:cNvPr id="9" name="Content Placeholder 8">
            <a:extLst>
              <a:ext uri="{FF2B5EF4-FFF2-40B4-BE49-F238E27FC236}">
                <a16:creationId xmlns:a16="http://schemas.microsoft.com/office/drawing/2014/main" id="{30AB273F-6DFC-4B6E-9239-799276585B38}"/>
              </a:ext>
            </a:extLst>
          </p:cNvPr>
          <p:cNvSpPr>
            <a:spLocks noGrp="1"/>
          </p:cNvSpPr>
          <p:nvPr>
            <p:ph sz="half" idx="2"/>
          </p:nvPr>
        </p:nvSpPr>
        <p:spPr>
          <a:xfrm flipV="1">
            <a:off x="145775" y="2556876"/>
            <a:ext cx="11172002" cy="1327354"/>
          </a:xfrm>
        </p:spPr>
        <p:txBody>
          <a:bodyPr/>
          <a:lstStyle/>
          <a:p>
            <a:pPr marL="0" indent="0">
              <a:buNone/>
            </a:pPr>
            <a:endParaRPr lang="en-US" dirty="0"/>
          </a:p>
        </p:txBody>
      </p:sp>
      <p:pic>
        <p:nvPicPr>
          <p:cNvPr id="14" name="Content Placeholder 13" descr="A screenshot of a cell phone&#10;&#10;Description automatically generated">
            <a:extLst>
              <a:ext uri="{FF2B5EF4-FFF2-40B4-BE49-F238E27FC236}">
                <a16:creationId xmlns:a16="http://schemas.microsoft.com/office/drawing/2014/main" id="{D710B056-399A-4767-8581-D72C9DFE454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74223" y="1491770"/>
            <a:ext cx="10058400" cy="1937230"/>
          </a:xfrm>
        </p:spPr>
      </p:pic>
    </p:spTree>
    <p:extLst>
      <p:ext uri="{BB962C8B-B14F-4D97-AF65-F5344CB8AC3E}">
        <p14:creationId xmlns:p14="http://schemas.microsoft.com/office/powerpoint/2010/main" val="874946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8">
            <a:extLst>
              <a:ext uri="{FF2B5EF4-FFF2-40B4-BE49-F238E27FC236}">
                <a16:creationId xmlns:a16="http://schemas.microsoft.com/office/drawing/2014/main" id="{352B744B-0F81-487E-A851-51A3233F0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0">
            <a:extLst>
              <a:ext uri="{FF2B5EF4-FFF2-40B4-BE49-F238E27FC236}">
                <a16:creationId xmlns:a16="http://schemas.microsoft.com/office/drawing/2014/main" id="{4D6D39BE-B8E2-4FCD-92BE-1E88F5973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C13A2EBD-9403-4884-A9BD-8B154778C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2DA541B7-11F7-4825-A6DF-83A0D7879F82}"/>
              </a:ext>
            </a:extLst>
          </p:cNvPr>
          <p:cNvSpPr>
            <a:spLocks noGrp="1"/>
          </p:cNvSpPr>
          <p:nvPr>
            <p:ph type="title"/>
          </p:nvPr>
        </p:nvSpPr>
        <p:spPr>
          <a:xfrm>
            <a:off x="1066800" y="642594"/>
            <a:ext cx="10058400" cy="1371600"/>
          </a:xfrm>
        </p:spPr>
        <p:txBody>
          <a:bodyPr>
            <a:normAutofit/>
          </a:bodyPr>
          <a:lstStyle/>
          <a:p>
            <a:pPr algn="ctr"/>
            <a:r>
              <a:rPr lang="en-US" dirty="0">
                <a:latin typeface="Times New Roman" panose="02020603050405020304" pitchFamily="18" charset="0"/>
                <a:cs typeface="Times New Roman" panose="02020603050405020304" pitchFamily="18" charset="0"/>
              </a:rPr>
              <a:t>INTRODUCTION</a:t>
            </a:r>
          </a:p>
        </p:txBody>
      </p:sp>
      <p:pic>
        <p:nvPicPr>
          <p:cNvPr id="16" name="Graphic 15" descr="Business Growth">
            <a:extLst>
              <a:ext uri="{FF2B5EF4-FFF2-40B4-BE49-F238E27FC236}">
                <a16:creationId xmlns:a16="http://schemas.microsoft.com/office/drawing/2014/main" id="{54E4A10B-2D3E-458B-8C56-41DECB4FC0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352" y="2467985"/>
            <a:ext cx="3019646" cy="3019646"/>
          </a:xfrm>
          <a:prstGeom prst="rect">
            <a:avLst/>
          </a:prstGeom>
        </p:spPr>
      </p:pic>
      <p:sp>
        <p:nvSpPr>
          <p:cNvPr id="3" name="Content Placeholder 2">
            <a:extLst>
              <a:ext uri="{FF2B5EF4-FFF2-40B4-BE49-F238E27FC236}">
                <a16:creationId xmlns:a16="http://schemas.microsoft.com/office/drawing/2014/main" id="{6A5EDC24-CC8E-4C78-B7A7-1B39AC2D9583}"/>
              </a:ext>
            </a:extLst>
          </p:cNvPr>
          <p:cNvSpPr>
            <a:spLocks noGrp="1"/>
          </p:cNvSpPr>
          <p:nvPr>
            <p:ph idx="1"/>
          </p:nvPr>
        </p:nvSpPr>
        <p:spPr>
          <a:xfrm>
            <a:off x="4637165" y="2103120"/>
            <a:ext cx="6488035" cy="3931920"/>
          </a:xfrm>
        </p:spPr>
        <p:txBody>
          <a:bodyPr>
            <a:noAutofit/>
          </a:bodyPr>
          <a:lstStyle/>
          <a:p>
            <a:pPr algn="just"/>
            <a:r>
              <a:rPr lang="en-US" sz="2000" dirty="0">
                <a:latin typeface="Times New Roman" panose="02020603050405020304" pitchFamily="18" charset="0"/>
                <a:cs typeface="Times New Roman" panose="02020603050405020304" pitchFamily="18" charset="0"/>
              </a:rPr>
              <a:t>Recently, we could find field of analytics is growing in HR system called People analytics.</a:t>
            </a:r>
          </a:p>
          <a:p>
            <a:pPr algn="just"/>
            <a:r>
              <a:rPr lang="en-US" sz="2000" dirty="0">
                <a:latin typeface="Times New Roman" panose="02020603050405020304" pitchFamily="18" charset="0"/>
                <a:cs typeface="Times New Roman" panose="02020603050405020304" pitchFamily="18" charset="0"/>
              </a:rPr>
              <a:t>People Analytics is deeply data driven and goal-focused method of studying all people processes, functions, challenges, and opportunities at work to elevate these systems and achieve business success. </a:t>
            </a:r>
          </a:p>
          <a:p>
            <a:pPr algn="just"/>
            <a:r>
              <a:rPr lang="en-US" sz="2000" dirty="0">
                <a:latin typeface="Times New Roman" panose="02020603050405020304" pitchFamily="18" charset="0"/>
                <a:cs typeface="Times New Roman" panose="02020603050405020304" pitchFamily="18" charset="0"/>
              </a:rPr>
              <a:t>So, we are dealing with the specific case where mental health of workforce is considered, to determine the performance of the labors and resultant productivity for the company. </a:t>
            </a:r>
          </a:p>
        </p:txBody>
      </p:sp>
    </p:spTree>
    <p:extLst>
      <p:ext uri="{BB962C8B-B14F-4D97-AF65-F5344CB8AC3E}">
        <p14:creationId xmlns:p14="http://schemas.microsoft.com/office/powerpoint/2010/main" val="889622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2B744B-0F81-487E-A851-51A3233F0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D6D39BE-B8E2-4FCD-92BE-1E88F5973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13A2EBD-9403-4884-A9BD-8B154778C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AE0BF0F8-1202-4742-96ED-2B572565F8ED}"/>
              </a:ext>
            </a:extLst>
          </p:cNvPr>
          <p:cNvSpPr>
            <a:spLocks noGrp="1"/>
          </p:cNvSpPr>
          <p:nvPr>
            <p:ph type="title"/>
          </p:nvPr>
        </p:nvSpPr>
        <p:spPr>
          <a:xfrm>
            <a:off x="1066800" y="642594"/>
            <a:ext cx="10058400" cy="1371600"/>
          </a:xfrm>
        </p:spPr>
        <p:txBody>
          <a:bodyPr>
            <a:normAutofit/>
          </a:bodyPr>
          <a:lstStyle/>
          <a:p>
            <a:r>
              <a:rPr lang="en-US" b="1" dirty="0">
                <a:latin typeface="Times New Roman" panose="02020603050405020304" pitchFamily="18" charset="0"/>
                <a:cs typeface="Times New Roman" panose="02020603050405020304" pitchFamily="18" charset="0"/>
              </a:rPr>
              <a:t>EXECUTIVE SUMMARY </a:t>
            </a:r>
            <a:endParaRPr lang="en-US">
              <a:latin typeface="Times New Roman" panose="02020603050405020304" pitchFamily="18" charset="0"/>
              <a:cs typeface="Times New Roman" panose="02020603050405020304" pitchFamily="18" charset="0"/>
            </a:endParaRPr>
          </a:p>
        </p:txBody>
      </p:sp>
      <p:pic>
        <p:nvPicPr>
          <p:cNvPr id="7" name="Graphic 6" descr="Research">
            <a:extLst>
              <a:ext uri="{FF2B5EF4-FFF2-40B4-BE49-F238E27FC236}">
                <a16:creationId xmlns:a16="http://schemas.microsoft.com/office/drawing/2014/main" id="{6574BF14-7EB7-416B-A1B8-79269D9731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54352" y="2467985"/>
            <a:ext cx="3019646" cy="3019646"/>
          </a:xfrm>
          <a:prstGeom prst="rect">
            <a:avLst/>
          </a:prstGeom>
        </p:spPr>
      </p:pic>
      <p:sp>
        <p:nvSpPr>
          <p:cNvPr id="3" name="Content Placeholder 2">
            <a:extLst>
              <a:ext uri="{FF2B5EF4-FFF2-40B4-BE49-F238E27FC236}">
                <a16:creationId xmlns:a16="http://schemas.microsoft.com/office/drawing/2014/main" id="{C338FC2D-7F44-43B9-B836-1B4EF24558B0}"/>
              </a:ext>
            </a:extLst>
          </p:cNvPr>
          <p:cNvSpPr>
            <a:spLocks noGrp="1"/>
          </p:cNvSpPr>
          <p:nvPr>
            <p:ph idx="1"/>
          </p:nvPr>
        </p:nvSpPr>
        <p:spPr>
          <a:xfrm>
            <a:off x="4637165" y="2103120"/>
            <a:ext cx="6488035" cy="3931920"/>
          </a:xfrm>
        </p:spPr>
        <p:txBody>
          <a:bodyPr>
            <a:normAutofit/>
          </a:bodyPr>
          <a:lstStyle/>
          <a:p>
            <a:pPr marL="0" indent="0">
              <a:buNone/>
            </a:pPr>
            <a:r>
              <a:rPr lang="en-US" sz="1400" dirty="0"/>
              <a:t>• We designed the EER, UML model for the people analytics database with all appropriate entity, attributes and relations with all cardinalities specified. </a:t>
            </a:r>
          </a:p>
          <a:p>
            <a:pPr marL="0" indent="0">
              <a:buNone/>
            </a:pPr>
            <a:r>
              <a:rPr lang="en-US" sz="1400" dirty="0"/>
              <a:t>• We mapped the Conceptual model to Relational model and did normalization for the tables so that it satisfies 3N. </a:t>
            </a:r>
          </a:p>
          <a:p>
            <a:pPr marL="0" indent="0">
              <a:buNone/>
            </a:pPr>
            <a:r>
              <a:rPr lang="en-US" sz="1400" dirty="0"/>
              <a:t>• Then primary keys, Foreign keys along with constraints were specified for each relation. </a:t>
            </a:r>
          </a:p>
          <a:p>
            <a:pPr marL="0" indent="0">
              <a:buNone/>
            </a:pPr>
            <a:r>
              <a:rPr lang="en-US" sz="1400" dirty="0"/>
              <a:t>• With the relation model constructed, we could create the database using MySQL with all the required tables under the schema “Project” and we could find few insights on the data through few sample queries. </a:t>
            </a:r>
          </a:p>
          <a:p>
            <a:pPr marL="0" indent="0">
              <a:buNone/>
            </a:pPr>
            <a:r>
              <a:rPr lang="en-US" sz="1400" dirty="0"/>
              <a:t>• We also implemented few tables in NoSQL (MongoDB) and was able to do a sample aggregate functions with the elements in the table. </a:t>
            </a:r>
          </a:p>
          <a:p>
            <a:pPr marL="0" indent="0">
              <a:buNone/>
            </a:pPr>
            <a:r>
              <a:rPr lang="en-US" sz="1400" dirty="0"/>
              <a:t>• At the end, we accessed the database created in MySQL in R and achieved in computing few queries and we were able to do simple analytics using R. </a:t>
            </a:r>
          </a:p>
        </p:txBody>
      </p:sp>
    </p:spTree>
    <p:extLst>
      <p:ext uri="{BB962C8B-B14F-4D97-AF65-F5344CB8AC3E}">
        <p14:creationId xmlns:p14="http://schemas.microsoft.com/office/powerpoint/2010/main" val="3749799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B949D8D-8E17-4DBF-BEA8-13C57BF63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BC6FC45-D4D9-4025-91DA-272D318D3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EA284212-C175-4C82-B112-A5208F70C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809" y="393365"/>
            <a:ext cx="7328969" cy="6059273"/>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F1EA31-69A7-46A3-82A7-04DABC230E75}"/>
              </a:ext>
            </a:extLst>
          </p:cNvPr>
          <p:cNvSpPr>
            <a:spLocks noGrp="1"/>
          </p:cNvSpPr>
          <p:nvPr>
            <p:ph idx="1"/>
          </p:nvPr>
        </p:nvSpPr>
        <p:spPr>
          <a:xfrm>
            <a:off x="868680" y="816077"/>
            <a:ext cx="6281928" cy="5218963"/>
          </a:xfrm>
        </p:spPr>
        <p:txBody>
          <a:bodyPr>
            <a:normAutofit/>
          </a:bodyPr>
          <a:lstStyle/>
          <a:p>
            <a:pPr marL="0" indent="0">
              <a:lnSpc>
                <a:spcPct val="100000"/>
              </a:lnSpc>
              <a:buNone/>
            </a:pPr>
            <a:r>
              <a:rPr lang="en-US" sz="1400" b="1" dirty="0">
                <a:latin typeface="Times New Roman" panose="02020603050405020304" pitchFamily="18" charset="0"/>
                <a:cs typeface="Times New Roman" panose="02020603050405020304" pitchFamily="18" charset="0"/>
              </a:rPr>
              <a:t>Advantages: </a:t>
            </a:r>
            <a:endParaRPr lang="en-US" sz="1400" dirty="0">
              <a:latin typeface="Times New Roman" panose="02020603050405020304" pitchFamily="18" charset="0"/>
              <a:cs typeface="Times New Roman" panose="02020603050405020304" pitchFamily="18" charset="0"/>
            </a:endParaRPr>
          </a:p>
          <a:p>
            <a:pPr marL="0" indent="0">
              <a:lnSpc>
                <a:spcPct val="100000"/>
              </a:lnSpc>
              <a:buNone/>
            </a:pPr>
            <a:r>
              <a:rPr lang="en-US" sz="1400" dirty="0">
                <a:latin typeface="Times New Roman" panose="02020603050405020304" pitchFamily="18" charset="0"/>
                <a:cs typeface="Times New Roman" panose="02020603050405020304" pitchFamily="18" charset="0"/>
              </a:rPr>
              <a:t>• The advantages of using MySQL for this application are we could create a schema where we could do complex queries easily like joining, recursive functions and triggers. </a:t>
            </a:r>
          </a:p>
          <a:p>
            <a:pPr marL="0" indent="0">
              <a:lnSpc>
                <a:spcPct val="100000"/>
              </a:lnSpc>
              <a:buNone/>
            </a:pPr>
            <a:r>
              <a:rPr lang="en-US" sz="1400" dirty="0">
                <a:latin typeface="Times New Roman" panose="02020603050405020304" pitchFamily="18" charset="0"/>
                <a:cs typeface="Times New Roman" panose="02020603050405020304" pitchFamily="18" charset="0"/>
              </a:rPr>
              <a:t>• Since, we could create a schema on write approach, MySQL provides data integrity for analytics purpose. </a:t>
            </a:r>
          </a:p>
          <a:p>
            <a:pPr marL="0" indent="0">
              <a:lnSpc>
                <a:spcPct val="100000"/>
              </a:lnSpc>
              <a:buNone/>
            </a:pPr>
            <a:endParaRPr lang="en-US" sz="1400" dirty="0">
              <a:latin typeface="Times New Roman" panose="02020603050405020304" pitchFamily="18" charset="0"/>
              <a:cs typeface="Times New Roman" panose="02020603050405020304" pitchFamily="18" charset="0"/>
            </a:endParaRPr>
          </a:p>
          <a:p>
            <a:pPr marL="0" indent="0">
              <a:lnSpc>
                <a:spcPct val="100000"/>
              </a:lnSpc>
              <a:buNone/>
            </a:pPr>
            <a:r>
              <a:rPr lang="en-US" sz="1400" b="1" dirty="0">
                <a:latin typeface="Times New Roman" panose="02020603050405020304" pitchFamily="18" charset="0"/>
                <a:cs typeface="Times New Roman" panose="02020603050405020304" pitchFamily="18" charset="0"/>
              </a:rPr>
              <a:t>Disadvantages </a:t>
            </a:r>
            <a:endParaRPr lang="en-US" sz="1400" dirty="0">
              <a:latin typeface="Times New Roman" panose="02020603050405020304" pitchFamily="18" charset="0"/>
              <a:cs typeface="Times New Roman" panose="02020603050405020304" pitchFamily="18" charset="0"/>
            </a:endParaRPr>
          </a:p>
          <a:p>
            <a:pPr marL="0" indent="0">
              <a:lnSpc>
                <a:spcPct val="100000"/>
              </a:lnSpc>
              <a:buNone/>
            </a:pPr>
            <a:r>
              <a:rPr lang="en-US" sz="1400" dirty="0">
                <a:latin typeface="Times New Roman" panose="02020603050405020304" pitchFamily="18" charset="0"/>
                <a:cs typeface="Times New Roman" panose="02020603050405020304" pitchFamily="18" charset="0"/>
              </a:rPr>
              <a:t>• NoSQL for this application won’t be suitable because only simple group by statements through aggregate functions can be executed whereas, we can’t apply join tables, which is very important for analytics purpose. </a:t>
            </a:r>
          </a:p>
          <a:p>
            <a:pPr marL="0" indent="0">
              <a:lnSpc>
                <a:spcPct val="100000"/>
              </a:lnSpc>
              <a:buNone/>
            </a:pPr>
            <a:r>
              <a:rPr lang="en-US" sz="1400" dirty="0">
                <a:latin typeface="Times New Roman" panose="02020603050405020304" pitchFamily="18" charset="0"/>
                <a:cs typeface="Times New Roman" panose="02020603050405020304" pitchFamily="18" charset="0"/>
              </a:rPr>
              <a:t>• Though NoSQL has schema on read approach, which involve less time, there are higher chance of misinterpretation in data type, which could cause problem in manipulation for analytics. </a:t>
            </a:r>
          </a:p>
          <a:p>
            <a:pPr marL="0" indent="0">
              <a:lnSpc>
                <a:spcPct val="100000"/>
              </a:lnSpc>
              <a:buNone/>
            </a:pPr>
            <a:endParaRPr lang="en-US" sz="1400" dirty="0">
              <a:latin typeface="Times New Roman" panose="02020603050405020304" pitchFamily="18" charset="0"/>
              <a:cs typeface="Times New Roman" panose="02020603050405020304" pitchFamily="18" charset="0"/>
            </a:endParaRPr>
          </a:p>
          <a:p>
            <a:pPr marL="0" indent="0">
              <a:lnSpc>
                <a:spcPct val="100000"/>
              </a:lnSpc>
              <a:buNone/>
            </a:pPr>
            <a:r>
              <a:rPr lang="en-US" sz="1400" b="1" dirty="0">
                <a:latin typeface="Times New Roman" panose="02020603050405020304" pitchFamily="18" charset="0"/>
                <a:cs typeface="Times New Roman" panose="02020603050405020304" pitchFamily="18" charset="0"/>
              </a:rPr>
              <a:t>Recommendations </a:t>
            </a:r>
            <a:endParaRPr lang="en-US" sz="1400" dirty="0">
              <a:latin typeface="Times New Roman" panose="02020603050405020304" pitchFamily="18" charset="0"/>
              <a:cs typeface="Times New Roman" panose="02020603050405020304" pitchFamily="18" charset="0"/>
            </a:endParaRPr>
          </a:p>
          <a:p>
            <a:pPr marL="0" indent="0">
              <a:lnSpc>
                <a:spcPct val="100000"/>
              </a:lnSpc>
              <a:buNone/>
            </a:pPr>
            <a:r>
              <a:rPr lang="en-US" sz="1400" dirty="0">
                <a:latin typeface="Times New Roman" panose="02020603050405020304" pitchFamily="18" charset="0"/>
                <a:cs typeface="Times New Roman" panose="02020603050405020304" pitchFamily="18" charset="0"/>
              </a:rPr>
              <a:t>• Since, in this scenario we are dealing with only hundreds and thousands of records and analytics become a crucial role in people analytics domain, we would recommend to use MySQL for creating DB. </a:t>
            </a:r>
          </a:p>
        </p:txBody>
      </p:sp>
      <p:sp>
        <p:nvSpPr>
          <p:cNvPr id="25" name="Rectangle 24">
            <a:extLst>
              <a:ext uri="{FF2B5EF4-FFF2-40B4-BE49-F238E27FC236}">
                <a16:creationId xmlns:a16="http://schemas.microsoft.com/office/drawing/2014/main" id="{619EC706-8928-4DFD-8084-35D599EB4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7370" y="0"/>
            <a:ext cx="435463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aptop Secure">
            <a:extLst>
              <a:ext uri="{FF2B5EF4-FFF2-40B4-BE49-F238E27FC236}">
                <a16:creationId xmlns:a16="http://schemas.microsoft.com/office/drawing/2014/main" id="{01DD7B39-3493-4818-8209-66AA38A9B7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16242" y="1768534"/>
            <a:ext cx="3322121" cy="3322121"/>
          </a:xfrm>
          <a:prstGeom prst="rect">
            <a:avLst/>
          </a:prstGeom>
        </p:spPr>
      </p:pic>
    </p:spTree>
    <p:extLst>
      <p:ext uri="{BB962C8B-B14F-4D97-AF65-F5344CB8AC3E}">
        <p14:creationId xmlns:p14="http://schemas.microsoft.com/office/powerpoint/2010/main" val="2926867750"/>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AB597-5888-4C31-A504-9E8F84538DAD}"/>
              </a:ext>
            </a:extLst>
          </p:cNvPr>
          <p:cNvSpPr>
            <a:spLocks noGrp="1"/>
          </p:cNvSpPr>
          <p:nvPr>
            <p:ph type="title"/>
          </p:nvPr>
        </p:nvSpPr>
        <p:spPr>
          <a:xfrm>
            <a:off x="1066800" y="1537252"/>
            <a:ext cx="10058400" cy="3684104"/>
          </a:xfrm>
        </p:spPr>
        <p:txBody>
          <a:bodyPr/>
          <a:lstStyle/>
          <a:p>
            <a:pPr algn="ctr"/>
            <a:r>
              <a:rPr lang="en-US" dirty="0"/>
              <a:t>THANK YOU!</a:t>
            </a:r>
          </a:p>
        </p:txBody>
      </p:sp>
    </p:spTree>
    <p:extLst>
      <p:ext uri="{BB962C8B-B14F-4D97-AF65-F5344CB8AC3E}">
        <p14:creationId xmlns:p14="http://schemas.microsoft.com/office/powerpoint/2010/main" val="3821732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03729A-66E4-4139-B3DB-CECEF6DA5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9">
            <a:extLst>
              <a:ext uri="{FF2B5EF4-FFF2-40B4-BE49-F238E27FC236}">
                <a16:creationId xmlns:a16="http://schemas.microsoft.com/office/drawing/2014/main" id="{448B0185-BF60-40FC-A3B6-BF883AD4E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1">
            <a:extLst>
              <a:ext uri="{FF2B5EF4-FFF2-40B4-BE49-F238E27FC236}">
                <a16:creationId xmlns:a16="http://schemas.microsoft.com/office/drawing/2014/main" id="{75FF99E5-A26E-4AC8-AA09-A9F829E3A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430622E-81EE-47F1-8707-A5A65D22AAE8}"/>
              </a:ext>
            </a:extLst>
          </p:cNvPr>
          <p:cNvSpPr>
            <a:spLocks noGrp="1"/>
          </p:cNvSpPr>
          <p:nvPr>
            <p:ph type="title"/>
          </p:nvPr>
        </p:nvSpPr>
        <p:spPr>
          <a:xfrm>
            <a:off x="723619" y="891241"/>
            <a:ext cx="3939084" cy="5075519"/>
          </a:xfrm>
        </p:spPr>
        <p:txBody>
          <a:bodyPr>
            <a:normAutofit/>
          </a:bodyPr>
          <a:lstStyle/>
          <a:p>
            <a:pPr algn="r"/>
            <a:r>
              <a:rPr lang="en-US" dirty="0">
                <a:latin typeface="Times New Roman" panose="02020603050405020304" pitchFamily="18" charset="0"/>
                <a:cs typeface="Times New Roman" panose="02020603050405020304" pitchFamily="18" charset="0"/>
              </a:rPr>
              <a:t>BUSINESS PROBLEM DEFINITION </a:t>
            </a:r>
          </a:p>
        </p:txBody>
      </p:sp>
      <p:cxnSp>
        <p:nvCxnSpPr>
          <p:cNvPr id="18" name="Straight Connector 13">
            <a:extLst>
              <a:ext uri="{FF2B5EF4-FFF2-40B4-BE49-F238E27FC236}">
                <a16:creationId xmlns:a16="http://schemas.microsoft.com/office/drawing/2014/main" id="{8A5AEE14-4971-4A17-9134-2678A90F29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9078"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7BCC696-A922-4C2E-ADA1-950D673E3687}"/>
              </a:ext>
            </a:extLst>
          </p:cNvPr>
          <p:cNvSpPr>
            <a:spLocks noGrp="1"/>
          </p:cNvSpPr>
          <p:nvPr>
            <p:ph idx="1"/>
          </p:nvPr>
        </p:nvSpPr>
        <p:spPr>
          <a:xfrm>
            <a:off x="5300812" y="891241"/>
            <a:ext cx="5978834" cy="5075519"/>
          </a:xfrm>
        </p:spPr>
        <p:txBody>
          <a:bodyPr anchor="ctr">
            <a:normAutofit lnSpcReduction="10000"/>
          </a:bodyPr>
          <a:lstStyle/>
          <a:p>
            <a:pPr algn="just"/>
            <a:r>
              <a:rPr lang="en-US" sz="1800" dirty="0">
                <a:latin typeface="Times New Roman" panose="02020603050405020304" pitchFamily="18" charset="0"/>
                <a:cs typeface="Times New Roman" panose="02020603050405020304" pitchFamily="18" charset="0"/>
              </a:rPr>
              <a:t>Nowadays, Labors are not only facing physical stress but also mental stress. </a:t>
            </a:r>
          </a:p>
          <a:p>
            <a:pPr algn="just"/>
            <a:r>
              <a:rPr lang="en-US" sz="1800" dirty="0">
                <a:latin typeface="Times New Roman" panose="02020603050405020304" pitchFamily="18" charset="0"/>
                <a:cs typeface="Times New Roman" panose="02020603050405020304" pitchFamily="18" charset="0"/>
              </a:rPr>
              <a:t>There are a lot of factors contributing to it. So, in the recent times taking care of the mental health of the workforce is also one of the prime responsibilities of the HR department.</a:t>
            </a:r>
          </a:p>
          <a:p>
            <a:pPr algn="just"/>
            <a:r>
              <a:rPr lang="en-US" sz="1800" dirty="0">
                <a:latin typeface="Times New Roman" panose="02020603050405020304" pitchFamily="18" charset="0"/>
                <a:cs typeface="Times New Roman" panose="02020603050405020304" pitchFamily="18" charset="0"/>
              </a:rPr>
              <a:t> HR department measures the productivity of the labors and if found to be less productive, the factors contributing to their low productivity is also determined. </a:t>
            </a:r>
          </a:p>
          <a:p>
            <a:pPr algn="just"/>
            <a:r>
              <a:rPr lang="en-US" sz="1800" dirty="0">
                <a:latin typeface="Times New Roman" panose="02020603050405020304" pitchFamily="18" charset="0"/>
                <a:cs typeface="Times New Roman" panose="02020603050405020304" pitchFamily="18" charset="0"/>
              </a:rPr>
              <a:t>So, to take care of the their mental health, the company employs psychologist.</a:t>
            </a:r>
          </a:p>
          <a:p>
            <a:pPr algn="just"/>
            <a:r>
              <a:rPr lang="en-US" sz="1800" dirty="0">
                <a:latin typeface="Times New Roman" panose="02020603050405020304" pitchFamily="18" charset="0"/>
                <a:cs typeface="Times New Roman" panose="02020603050405020304" pitchFamily="18" charset="0"/>
              </a:rPr>
              <a:t>The psychologists have counselling sessions with the labors to determine and treat their mental ailments.</a:t>
            </a:r>
          </a:p>
          <a:p>
            <a:pPr algn="just"/>
            <a:r>
              <a:rPr lang="en-US" sz="1800" dirty="0">
                <a:latin typeface="Times New Roman" panose="02020603050405020304" pitchFamily="18" charset="0"/>
                <a:cs typeface="Times New Roman" panose="02020603050405020304" pitchFamily="18" charset="0"/>
              </a:rPr>
              <a:t> The database consists of employee details – HRs and supervisors, labor details, psychologist details and the details on the consultations and feedbacks.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373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5FF3C3D7-8B0F-4BA4-B059-F37DBEBB85DD}"/>
              </a:ext>
            </a:extLst>
          </p:cNvPr>
          <p:cNvSpPr>
            <a:spLocks noGrp="1"/>
          </p:cNvSpPr>
          <p:nvPr>
            <p:ph type="title"/>
          </p:nvPr>
        </p:nvSpPr>
        <p:spPr>
          <a:xfrm>
            <a:off x="573409" y="559477"/>
            <a:ext cx="3765200" cy="5709931"/>
          </a:xfrm>
        </p:spPr>
        <p:txBody>
          <a:bodyPr>
            <a:normAutofit/>
          </a:bodyPr>
          <a:lstStyle/>
          <a:p>
            <a:pPr algn="ctr"/>
            <a:r>
              <a:rPr lang="en-US" dirty="0">
                <a:latin typeface="Times New Roman" panose="02020603050405020304" pitchFamily="18" charset="0"/>
                <a:cs typeface="Times New Roman" panose="02020603050405020304" pitchFamily="18" charset="0"/>
              </a:rPr>
              <a:t>GOAL OF THE STUDY </a:t>
            </a:r>
          </a:p>
        </p:txBody>
      </p:sp>
      <p:sp>
        <p:nvSpPr>
          <p:cNvPr id="14" name="Rectangle 13">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52879DDF-8068-4527-AF14-BE2E518B5700}"/>
              </a:ext>
            </a:extLst>
          </p:cNvPr>
          <p:cNvGraphicFramePr>
            <a:graphicFrameLocks noGrp="1"/>
          </p:cNvGraphicFramePr>
          <p:nvPr>
            <p:ph idx="1"/>
            <p:extLst>
              <p:ext uri="{D42A27DB-BD31-4B8C-83A1-F6EECF244321}">
                <p14:modId xmlns:p14="http://schemas.microsoft.com/office/powerpoint/2010/main" val="1830002596"/>
              </p:ext>
            </p:extLst>
          </p:nvPr>
        </p:nvGraphicFramePr>
        <p:xfrm>
          <a:off x="4791456" y="237744"/>
          <a:ext cx="7165848" cy="6382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6465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ED18C4-67E3-43CE-9EC7-3809C35EE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BE714BB-FFC1-4759-9828-5B89BFD78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8E0541FA-C333-41B0-AC8A-A3423BC48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accent1"/>
          </a:solidFill>
          <a:ln w="6350" cap="flat" cmpd="sng" algn="ctr">
            <a:noFill/>
            <a:prstDash val="solid"/>
          </a:ln>
          <a:effectLst>
            <a:softEdge rad="0"/>
          </a:effectLst>
        </p:spPr>
      </p:sp>
      <p:sp>
        <p:nvSpPr>
          <p:cNvPr id="2" name="Title 1">
            <a:extLst>
              <a:ext uri="{FF2B5EF4-FFF2-40B4-BE49-F238E27FC236}">
                <a16:creationId xmlns:a16="http://schemas.microsoft.com/office/drawing/2014/main" id="{4BC3F6E7-FF0C-42A1-9BEE-0FDB4278FC2C}"/>
              </a:ext>
            </a:extLst>
          </p:cNvPr>
          <p:cNvSpPr>
            <a:spLocks noGrp="1"/>
          </p:cNvSpPr>
          <p:nvPr>
            <p:ph type="title"/>
          </p:nvPr>
        </p:nvSpPr>
        <p:spPr>
          <a:xfrm>
            <a:off x="556428" y="1112108"/>
            <a:ext cx="3754169" cy="4638936"/>
          </a:xfrm>
        </p:spPr>
        <p:txBody>
          <a:bodyPr anchor="t">
            <a:normAutofit/>
          </a:bodyPr>
          <a:lstStyle/>
          <a:p>
            <a:pPr algn="ctr"/>
            <a:r>
              <a:rPr lang="en-US" sz="3400" dirty="0">
                <a:solidFill>
                  <a:srgbClr val="FFFFFF"/>
                </a:solidFill>
                <a:latin typeface="Times New Roman" panose="02020603050405020304" pitchFamily="18" charset="0"/>
                <a:cs typeface="Times New Roman" panose="02020603050405020304" pitchFamily="18" charset="0"/>
              </a:rPr>
              <a:t>REQUIREMENTS</a:t>
            </a:r>
          </a:p>
        </p:txBody>
      </p:sp>
      <p:sp>
        <p:nvSpPr>
          <p:cNvPr id="3" name="Content Placeholder 2">
            <a:extLst>
              <a:ext uri="{FF2B5EF4-FFF2-40B4-BE49-F238E27FC236}">
                <a16:creationId xmlns:a16="http://schemas.microsoft.com/office/drawing/2014/main" id="{1DB0743A-1248-476A-B4CA-832907A13DEB}"/>
              </a:ext>
            </a:extLst>
          </p:cNvPr>
          <p:cNvSpPr>
            <a:spLocks noGrp="1"/>
          </p:cNvSpPr>
          <p:nvPr>
            <p:ph idx="1"/>
          </p:nvPr>
        </p:nvSpPr>
        <p:spPr>
          <a:xfrm>
            <a:off x="5171769" y="717755"/>
            <a:ext cx="6302476" cy="5427406"/>
          </a:xfrm>
        </p:spPr>
        <p:txBody>
          <a:bodyPr numCol="1">
            <a:noAutofit/>
          </a:bodyPr>
          <a:lstStyle/>
          <a:p>
            <a:endParaRPr lang="en-US" dirty="0"/>
          </a:p>
          <a:p>
            <a:pPr marL="0" indent="0">
              <a:buNone/>
            </a:pPr>
            <a:r>
              <a:rPr lang="en-US" dirty="0"/>
              <a:t> </a:t>
            </a:r>
          </a:p>
          <a:p>
            <a:r>
              <a:rPr lang="en-US" dirty="0"/>
              <a:t>Information on Labor details like their department, performance metrics (Goal achieved, engagement, respect, </a:t>
            </a:r>
            <a:r>
              <a:rPr lang="en-US" dirty="0" err="1"/>
              <a:t>etc</a:t>
            </a:r>
            <a:r>
              <a:rPr lang="en-US" dirty="0"/>
              <a:t>) as well as their medical history (sleep hours, family history, appetite, medication) are needed </a:t>
            </a:r>
          </a:p>
          <a:p>
            <a:endParaRPr lang="en-US" dirty="0"/>
          </a:p>
          <a:p>
            <a:r>
              <a:rPr lang="en-US" dirty="0"/>
              <a:t> Also, we have details of various department employees like HR, Shop floor supervisor and Psychologist also are required. </a:t>
            </a:r>
          </a:p>
          <a:p>
            <a:pPr>
              <a:lnSpc>
                <a:spcPct val="100000"/>
              </a:lnSpc>
            </a:pPr>
            <a:endParaRPr lang="en-US" sz="12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FC7D8F6D-0BB8-4895-8D70-A6B6FF838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291" y="465641"/>
            <a:ext cx="6797017" cy="5926719"/>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3973651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5000"/>
              </a:schemeClr>
              <a:schemeClr val="bg1">
                <a:shade val="92000"/>
                <a:satMod val="115000"/>
              </a:schemeClr>
            </a:duotone>
          </a:blip>
          <a:tile tx="0" ty="0" sx="60000" sy="60000" flip="none" algn="tl"/>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45BD8A-B13F-463A-9101-4FB883F06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A55ABF-213F-4B65-8B7E-1ED8609F2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400" y="945072"/>
            <a:ext cx="10339129" cy="4055144"/>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F8DB4189-B5C4-45EA-AFC5-6739032B8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624" y="1107268"/>
            <a:ext cx="10012680" cy="3730752"/>
          </a:xfrm>
          <a:prstGeom prst="rect">
            <a:avLst/>
          </a:prstGeom>
          <a:solidFill>
            <a:schemeClr val="accent1"/>
          </a:solidFill>
          <a:ln w="6350" cap="sq" cmpd="sng" algn="ctr">
            <a:solidFill>
              <a:srgbClr val="FFFFFF"/>
            </a:solidFill>
            <a:prstDash val="solid"/>
            <a:miter lim="800000"/>
          </a:ln>
          <a:effectLst/>
        </p:spPr>
      </p:sp>
      <p:sp>
        <p:nvSpPr>
          <p:cNvPr id="4" name="Title 3">
            <a:extLst>
              <a:ext uri="{FF2B5EF4-FFF2-40B4-BE49-F238E27FC236}">
                <a16:creationId xmlns:a16="http://schemas.microsoft.com/office/drawing/2014/main" id="{43645787-49B0-4600-AEED-8F0EFFA2E699}"/>
              </a:ext>
            </a:extLst>
          </p:cNvPr>
          <p:cNvSpPr>
            <a:spLocks noGrp="1"/>
          </p:cNvSpPr>
          <p:nvPr>
            <p:ph type="ctrTitle"/>
          </p:nvPr>
        </p:nvSpPr>
        <p:spPr>
          <a:xfrm>
            <a:off x="1371488" y="1438093"/>
            <a:ext cx="9424952" cy="3069103"/>
          </a:xfrm>
        </p:spPr>
        <p:txBody>
          <a:bodyPr>
            <a:normAutofit/>
          </a:bodyPr>
          <a:lstStyle/>
          <a:p>
            <a:r>
              <a:rPr lang="en-US" cap="none">
                <a:solidFill>
                  <a:srgbClr val="FFFFFF"/>
                </a:solidFill>
                <a:latin typeface="Times New Roman" panose="02020603050405020304" pitchFamily="18" charset="0"/>
                <a:cs typeface="Times New Roman" panose="02020603050405020304" pitchFamily="18" charset="0"/>
              </a:rPr>
              <a:t>CONCEPTUAL DATA MODELING</a:t>
            </a:r>
          </a:p>
        </p:txBody>
      </p:sp>
    </p:spTree>
    <p:extLst>
      <p:ext uri="{BB962C8B-B14F-4D97-AF65-F5344CB8AC3E}">
        <p14:creationId xmlns:p14="http://schemas.microsoft.com/office/powerpoint/2010/main" val="2410516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5A8376-5AAC-498A-A81B-A67555B76275}"/>
              </a:ext>
            </a:extLst>
          </p:cNvPr>
          <p:cNvSpPr>
            <a:spLocks noGrp="1"/>
          </p:cNvSpPr>
          <p:nvPr>
            <p:ph type="title"/>
          </p:nvPr>
        </p:nvSpPr>
        <p:spPr>
          <a:xfrm>
            <a:off x="557720" y="612843"/>
            <a:ext cx="2312480" cy="1499738"/>
          </a:xfrm>
        </p:spPr>
        <p:txBody>
          <a:bodyPr anchor="b">
            <a:normAutofit/>
          </a:bodyPr>
          <a:lstStyle/>
          <a:p>
            <a:r>
              <a:rPr lang="en-US" sz="2800" dirty="0">
                <a:latin typeface="Times New Roman" panose="02020603050405020304" pitchFamily="18" charset="0"/>
                <a:cs typeface="Times New Roman" panose="02020603050405020304" pitchFamily="18" charset="0"/>
              </a:rPr>
              <a:t>EER Model</a:t>
            </a:r>
            <a:endParaRPr lang="en-US" sz="2800">
              <a:latin typeface="Times New Roman" panose="02020603050405020304" pitchFamily="18" charset="0"/>
              <a:cs typeface="Times New Roman" panose="02020603050405020304" pitchFamily="18" charset="0"/>
            </a:endParaRPr>
          </a:p>
        </p:txBody>
      </p:sp>
      <p:sp>
        <p:nvSpPr>
          <p:cNvPr id="22" name="Content Placeholder 7">
            <a:extLst>
              <a:ext uri="{FF2B5EF4-FFF2-40B4-BE49-F238E27FC236}">
                <a16:creationId xmlns:a16="http://schemas.microsoft.com/office/drawing/2014/main" id="{5D48A57E-EE68-4148-BAB1-BA0EAEA7FD67}"/>
              </a:ext>
            </a:extLst>
          </p:cNvPr>
          <p:cNvSpPr>
            <a:spLocks noGrp="1"/>
          </p:cNvSpPr>
          <p:nvPr>
            <p:ph idx="1"/>
          </p:nvPr>
        </p:nvSpPr>
        <p:spPr>
          <a:xfrm>
            <a:off x="557720" y="2149813"/>
            <a:ext cx="2312479" cy="3854197"/>
          </a:xfrm>
        </p:spPr>
        <p:txBody>
          <a:bodyPr>
            <a:normAutofit/>
          </a:bodyPr>
          <a:lstStyle/>
          <a:p>
            <a:pPr marL="0" indent="0">
              <a:lnSpc>
                <a:spcPct val="100000"/>
              </a:lnSpc>
              <a:buNone/>
            </a:pPr>
            <a:r>
              <a:rPr lang="en-US" sz="1400" b="1" dirty="0">
                <a:solidFill>
                  <a:schemeClr val="tx1">
                    <a:lumMod val="85000"/>
                    <a:lumOff val="15000"/>
                  </a:schemeClr>
                </a:solidFill>
              </a:rPr>
              <a:t>Semantics Lost </a:t>
            </a:r>
            <a:endParaRPr lang="en-US" sz="1400" dirty="0">
              <a:solidFill>
                <a:schemeClr val="tx1">
                  <a:lumMod val="85000"/>
                  <a:lumOff val="15000"/>
                </a:schemeClr>
              </a:solidFill>
            </a:endParaRPr>
          </a:p>
          <a:p>
            <a:pPr>
              <a:lnSpc>
                <a:spcPct val="100000"/>
              </a:lnSpc>
            </a:pPr>
            <a:r>
              <a:rPr lang="en-US" sz="1400" dirty="0">
                <a:solidFill>
                  <a:schemeClr val="tx1">
                    <a:lumMod val="85000"/>
                    <a:lumOff val="15000"/>
                  </a:schemeClr>
                </a:solidFill>
              </a:rPr>
              <a:t>Since we are having many attributes like cost per labor, Product per labor, and ROI (Return of Investment), we can’t do calculations in EER form </a:t>
            </a:r>
          </a:p>
          <a:p>
            <a:pPr>
              <a:lnSpc>
                <a:spcPct val="100000"/>
              </a:lnSpc>
            </a:pPr>
            <a:r>
              <a:rPr lang="en-US" sz="1400" dirty="0">
                <a:solidFill>
                  <a:schemeClr val="tx1">
                    <a:lumMod val="85000"/>
                    <a:lumOff val="15000"/>
                  </a:schemeClr>
                </a:solidFill>
              </a:rPr>
              <a:t>We can’t specify cost values to be always positive. </a:t>
            </a:r>
          </a:p>
          <a:p>
            <a:pPr>
              <a:lnSpc>
                <a:spcPct val="100000"/>
              </a:lnSpc>
            </a:pPr>
            <a:r>
              <a:rPr lang="en-US" sz="1400" dirty="0">
                <a:solidFill>
                  <a:schemeClr val="tx1">
                    <a:lumMod val="85000"/>
                    <a:lumOff val="15000"/>
                  </a:schemeClr>
                </a:solidFill>
              </a:rPr>
              <a:t>Temporal constraints like resignation or hiring new labor/operator cannot be accounted. </a:t>
            </a:r>
          </a:p>
          <a:p>
            <a:pPr>
              <a:lnSpc>
                <a:spcPct val="100000"/>
              </a:lnSpc>
            </a:pPr>
            <a:endParaRPr lang="en-US" sz="1400" dirty="0">
              <a:solidFill>
                <a:schemeClr val="tx1">
                  <a:lumMod val="85000"/>
                  <a:lumOff val="15000"/>
                </a:schemeClr>
              </a:solidFill>
            </a:endParaRPr>
          </a:p>
        </p:txBody>
      </p:sp>
      <p:sp>
        <p:nvSpPr>
          <p:cNvPr id="45" name="Rectangle 44">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4" name="Picture 3" descr="A picture containing text, map&#10;&#10;Description automatically generated">
            <a:extLst>
              <a:ext uri="{FF2B5EF4-FFF2-40B4-BE49-F238E27FC236}">
                <a16:creationId xmlns:a16="http://schemas.microsoft.com/office/drawing/2014/main" id="{23F268E0-96DD-4C48-BE49-9C451E7347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3872" y="612843"/>
            <a:ext cx="7920408" cy="5703551"/>
          </a:xfrm>
          <a:prstGeom prst="rect">
            <a:avLst/>
          </a:prstGeom>
        </p:spPr>
      </p:pic>
    </p:spTree>
    <p:extLst>
      <p:ext uri="{BB962C8B-B14F-4D97-AF65-F5344CB8AC3E}">
        <p14:creationId xmlns:p14="http://schemas.microsoft.com/office/powerpoint/2010/main" val="73450016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2EF0BE-7DDC-4F54-B8A7-D3EFD6848096}"/>
              </a:ext>
            </a:extLst>
          </p:cNvPr>
          <p:cNvSpPr>
            <a:spLocks noGrp="1"/>
          </p:cNvSpPr>
          <p:nvPr>
            <p:ph type="title"/>
          </p:nvPr>
        </p:nvSpPr>
        <p:spPr>
          <a:xfrm>
            <a:off x="557720" y="612843"/>
            <a:ext cx="2312480" cy="1499738"/>
          </a:xfrm>
        </p:spPr>
        <p:txBody>
          <a:bodyPr anchor="b">
            <a:normAutofit/>
          </a:bodyPr>
          <a:lstStyle/>
          <a:p>
            <a:r>
              <a:rPr lang="en-US" sz="2400">
                <a:latin typeface="Times New Roman" panose="02020603050405020304" pitchFamily="18" charset="0"/>
                <a:cs typeface="Times New Roman" panose="02020603050405020304" pitchFamily="18" charset="0"/>
              </a:rPr>
              <a:t>CONCEPTUAL UML CLASS DIAGRAM</a:t>
            </a:r>
          </a:p>
        </p:txBody>
      </p:sp>
      <p:sp>
        <p:nvSpPr>
          <p:cNvPr id="23" name="Content Placeholder 8">
            <a:extLst>
              <a:ext uri="{FF2B5EF4-FFF2-40B4-BE49-F238E27FC236}">
                <a16:creationId xmlns:a16="http://schemas.microsoft.com/office/drawing/2014/main" id="{A7FF050B-A7F1-4AD4-8A0D-391CCAE90722}"/>
              </a:ext>
            </a:extLst>
          </p:cNvPr>
          <p:cNvSpPr>
            <a:spLocks noGrp="1"/>
          </p:cNvSpPr>
          <p:nvPr>
            <p:ph idx="1"/>
          </p:nvPr>
        </p:nvSpPr>
        <p:spPr>
          <a:xfrm>
            <a:off x="557720" y="2149813"/>
            <a:ext cx="2312479" cy="3854197"/>
          </a:xfrm>
        </p:spPr>
        <p:txBody>
          <a:bodyPr>
            <a:normAutofit/>
          </a:bodyPr>
          <a:lstStyle/>
          <a:p>
            <a:pPr marL="0" indent="0">
              <a:buNone/>
            </a:pPr>
            <a:r>
              <a:rPr lang="en-US" sz="1400" dirty="0">
                <a:solidFill>
                  <a:schemeClr val="tx1">
                    <a:lumMod val="85000"/>
                    <a:lumOff val="15000"/>
                  </a:schemeClr>
                </a:solidFill>
              </a:rPr>
              <a:t>OCL Constraints</a:t>
            </a:r>
          </a:p>
          <a:p>
            <a:r>
              <a:rPr lang="en-US" sz="1400" dirty="0">
                <a:solidFill>
                  <a:schemeClr val="tx1">
                    <a:lumMod val="85000"/>
                    <a:lumOff val="15000"/>
                  </a:schemeClr>
                </a:solidFill>
              </a:rPr>
              <a:t>Context: </a:t>
            </a:r>
            <a:r>
              <a:rPr lang="en-US" sz="1400" dirty="0" err="1">
                <a:solidFill>
                  <a:schemeClr val="tx1">
                    <a:lumMod val="85000"/>
                    <a:lumOff val="15000"/>
                  </a:schemeClr>
                </a:solidFill>
              </a:rPr>
              <a:t>Labour</a:t>
            </a:r>
            <a:r>
              <a:rPr lang="en-US" sz="1400" dirty="0">
                <a:solidFill>
                  <a:schemeClr val="tx1">
                    <a:lumMod val="85000"/>
                    <a:lumOff val="15000"/>
                  </a:schemeClr>
                </a:solidFill>
              </a:rPr>
              <a:t> </a:t>
            </a:r>
          </a:p>
          <a:p>
            <a:r>
              <a:rPr lang="en-US" sz="1400" dirty="0">
                <a:solidFill>
                  <a:schemeClr val="tx1">
                    <a:lumMod val="85000"/>
                    <a:lumOff val="15000"/>
                  </a:schemeClr>
                </a:solidFill>
              </a:rPr>
              <a:t>Invariant: Salary &gt;$500 </a:t>
            </a:r>
          </a:p>
          <a:p>
            <a:r>
              <a:rPr lang="en-US" sz="1400" dirty="0">
                <a:solidFill>
                  <a:schemeClr val="tx1">
                    <a:lumMod val="85000"/>
                    <a:lumOff val="15000"/>
                  </a:schemeClr>
                </a:solidFill>
              </a:rPr>
              <a:t>Context: Cost </a:t>
            </a:r>
          </a:p>
          <a:p>
            <a:r>
              <a:rPr lang="en-US" sz="1400" dirty="0">
                <a:solidFill>
                  <a:schemeClr val="tx1">
                    <a:lumMod val="85000"/>
                    <a:lumOff val="15000"/>
                  </a:schemeClr>
                </a:solidFill>
              </a:rPr>
              <a:t>Invariant: </a:t>
            </a:r>
            <a:r>
              <a:rPr lang="en-US" sz="1400" dirty="0" err="1">
                <a:solidFill>
                  <a:schemeClr val="tx1">
                    <a:lumMod val="85000"/>
                    <a:lumOff val="15000"/>
                  </a:schemeClr>
                </a:solidFill>
              </a:rPr>
              <a:t>Cost_per_product</a:t>
            </a:r>
            <a:r>
              <a:rPr lang="en-US" sz="1400" dirty="0">
                <a:solidFill>
                  <a:schemeClr val="tx1">
                    <a:lumMod val="85000"/>
                    <a:lumOff val="15000"/>
                  </a:schemeClr>
                </a:solidFill>
              </a:rPr>
              <a:t>&gt;0 </a:t>
            </a:r>
          </a:p>
          <a:p>
            <a:r>
              <a:rPr lang="en-US" sz="1400" dirty="0">
                <a:solidFill>
                  <a:schemeClr val="tx1">
                    <a:lumMod val="85000"/>
                    <a:lumOff val="15000"/>
                  </a:schemeClr>
                </a:solidFill>
              </a:rPr>
              <a:t>Invariant: </a:t>
            </a:r>
            <a:r>
              <a:rPr lang="en-US" sz="1400" dirty="0" err="1">
                <a:solidFill>
                  <a:schemeClr val="tx1">
                    <a:lumMod val="85000"/>
                    <a:lumOff val="15000"/>
                  </a:schemeClr>
                </a:solidFill>
              </a:rPr>
              <a:t>Product_per_labor</a:t>
            </a:r>
            <a:r>
              <a:rPr lang="en-US" sz="1400" dirty="0">
                <a:solidFill>
                  <a:schemeClr val="tx1">
                    <a:lumMod val="85000"/>
                    <a:lumOff val="15000"/>
                  </a:schemeClr>
                </a:solidFill>
              </a:rPr>
              <a:t>&gt;0 </a:t>
            </a:r>
          </a:p>
          <a:p>
            <a:r>
              <a:rPr lang="en-US" sz="1400" dirty="0">
                <a:solidFill>
                  <a:schemeClr val="tx1">
                    <a:lumMod val="85000"/>
                    <a:lumOff val="15000"/>
                  </a:schemeClr>
                </a:solidFill>
              </a:rPr>
              <a:t>Invariant: ROI &gt;0</a:t>
            </a:r>
          </a:p>
        </p:txBody>
      </p:sp>
      <p:sp>
        <p:nvSpPr>
          <p:cNvPr id="35" name="Rectangle 34">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7" name="Picture 6" descr="A close up of text on a white background&#10;&#10;Description automatically generated">
            <a:extLst>
              <a:ext uri="{FF2B5EF4-FFF2-40B4-BE49-F238E27FC236}">
                <a16:creationId xmlns:a16="http://schemas.microsoft.com/office/drawing/2014/main" id="{D8BC5B0E-37AA-48AE-8772-D0B7C5EFA9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939" y="612843"/>
            <a:ext cx="7906342" cy="5689496"/>
          </a:xfrm>
          <a:prstGeom prst="rect">
            <a:avLst/>
          </a:prstGeom>
        </p:spPr>
      </p:pic>
    </p:spTree>
    <p:extLst>
      <p:ext uri="{BB962C8B-B14F-4D97-AF65-F5344CB8AC3E}">
        <p14:creationId xmlns:p14="http://schemas.microsoft.com/office/powerpoint/2010/main" val="191789952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4" name="Title 3">
            <a:extLst>
              <a:ext uri="{FF2B5EF4-FFF2-40B4-BE49-F238E27FC236}">
                <a16:creationId xmlns:a16="http://schemas.microsoft.com/office/drawing/2014/main" id="{F67FD961-9C06-4F0B-AABF-514209465D91}"/>
              </a:ext>
            </a:extLst>
          </p:cNvPr>
          <p:cNvSpPr>
            <a:spLocks noGrp="1"/>
          </p:cNvSpPr>
          <p:nvPr>
            <p:ph type="title"/>
          </p:nvPr>
        </p:nvSpPr>
        <p:spPr>
          <a:xfrm>
            <a:off x="676240" y="875324"/>
            <a:ext cx="3536510" cy="5093520"/>
          </a:xfrm>
        </p:spPr>
        <p:txBody>
          <a:bodyPr>
            <a:normAutofit/>
          </a:bodyPr>
          <a:lstStyle/>
          <a:p>
            <a:pPr algn="ctr"/>
            <a:r>
              <a:rPr lang="en-US" sz="4400" dirty="0">
                <a:solidFill>
                  <a:schemeClr val="tx1"/>
                </a:solidFill>
                <a:latin typeface="Times New Roman" panose="02020603050405020304" pitchFamily="18" charset="0"/>
                <a:cs typeface="Times New Roman" panose="02020603050405020304" pitchFamily="18" charset="0"/>
              </a:rPr>
              <a:t>Mapping of Conceptual Data Model into Relational Model</a:t>
            </a:r>
          </a:p>
        </p:txBody>
      </p:sp>
      <p:sp>
        <p:nvSpPr>
          <p:cNvPr id="5" name="Content Placeholder 4">
            <a:extLst>
              <a:ext uri="{FF2B5EF4-FFF2-40B4-BE49-F238E27FC236}">
                <a16:creationId xmlns:a16="http://schemas.microsoft.com/office/drawing/2014/main" id="{CC33B0E3-1C96-4903-9871-DF51E950791E}"/>
              </a:ext>
            </a:extLst>
          </p:cNvPr>
          <p:cNvSpPr>
            <a:spLocks noGrp="1"/>
          </p:cNvSpPr>
          <p:nvPr>
            <p:ph idx="1"/>
          </p:nvPr>
        </p:nvSpPr>
        <p:spPr>
          <a:xfrm>
            <a:off x="4865716" y="237745"/>
            <a:ext cx="7091588" cy="6382512"/>
          </a:xfrm>
        </p:spPr>
        <p:txBody>
          <a:bodyPr anchor="ctr">
            <a:normAutofit lnSpcReduction="10000"/>
          </a:bodyPr>
          <a:lstStyle/>
          <a:p>
            <a:pPr marL="0" indent="0">
              <a:lnSpc>
                <a:spcPct val="100000"/>
              </a:lnSpc>
              <a:spcBef>
                <a:spcPts val="0"/>
              </a:spcBef>
              <a:buNone/>
            </a:pPr>
            <a:endParaRPr lang="en-US" sz="1400" b="1"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sz="1400" b="1" dirty="0">
                <a:latin typeface="Times New Roman" panose="02020603050405020304" pitchFamily="18" charset="0"/>
                <a:cs typeface="Times New Roman" panose="02020603050405020304" pitchFamily="18" charset="0"/>
              </a:rPr>
              <a:t>EMPLOYEE (</a:t>
            </a:r>
            <a:r>
              <a:rPr lang="en-US" sz="1400" u="sng" dirty="0" err="1">
                <a:latin typeface="Times New Roman" panose="02020603050405020304" pitchFamily="18" charset="0"/>
                <a:cs typeface="Times New Roman" panose="02020603050405020304" pitchFamily="18" charset="0"/>
              </a:rPr>
              <a:t>Employee_ID</a:t>
            </a:r>
            <a:r>
              <a:rPr lang="en-US" sz="1400" dirty="0">
                <a:latin typeface="Times New Roman" panose="02020603050405020304" pitchFamily="18" charset="0"/>
                <a:cs typeface="Times New Roman" panose="02020603050405020304" pitchFamily="18" charset="0"/>
              </a:rPr>
              <a:t> , Name, </a:t>
            </a:r>
            <a:r>
              <a:rPr lang="en-US" sz="1400" i="1" dirty="0" err="1">
                <a:latin typeface="Times New Roman" panose="02020603050405020304" pitchFamily="18" charset="0"/>
                <a:cs typeface="Times New Roman" panose="02020603050405020304" pitchFamily="18" charset="0"/>
              </a:rPr>
              <a:t>Department_ID</a:t>
            </a:r>
            <a:r>
              <a:rPr lang="en-US" sz="14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Department_ID</a:t>
            </a:r>
            <a:r>
              <a:rPr lang="en-US" sz="1400" dirty="0">
                <a:latin typeface="Times New Roman" panose="02020603050405020304" pitchFamily="18" charset="0"/>
                <a:cs typeface="Times New Roman" panose="02020603050405020304" pitchFamily="18" charset="0"/>
              </a:rPr>
              <a:t> is a Foreign key referring to </a:t>
            </a:r>
            <a:r>
              <a:rPr lang="en-US" sz="1400" dirty="0" err="1">
                <a:latin typeface="Times New Roman" panose="02020603050405020304" pitchFamily="18" charset="0"/>
                <a:cs typeface="Times New Roman" panose="02020603050405020304" pitchFamily="18" charset="0"/>
              </a:rPr>
              <a:t>Department_ID</a:t>
            </a:r>
            <a:r>
              <a:rPr lang="en-US" sz="1400" dirty="0">
                <a:latin typeface="Times New Roman" panose="02020603050405020304" pitchFamily="18" charset="0"/>
                <a:cs typeface="Times New Roman" panose="02020603050405020304" pitchFamily="18" charset="0"/>
              </a:rPr>
              <a:t> in </a:t>
            </a:r>
            <a:r>
              <a:rPr lang="en-US" sz="1400" dirty="0" err="1">
                <a:latin typeface="Times New Roman" panose="02020603050405020304" pitchFamily="18" charset="0"/>
                <a:cs typeface="Times New Roman" panose="02020603050405020304" pitchFamily="18" charset="0"/>
              </a:rPr>
              <a:t>Department_Name</a:t>
            </a:r>
            <a:r>
              <a:rPr lang="en-US" sz="1400" dirty="0">
                <a:latin typeface="Times New Roman" panose="02020603050405020304" pitchFamily="18" charset="0"/>
                <a:cs typeface="Times New Roman" panose="02020603050405020304" pitchFamily="18" charset="0"/>
              </a:rPr>
              <a:t>; Null Not allowed, on delete/update cascade. </a:t>
            </a:r>
          </a:p>
          <a:p>
            <a:pPr marL="0" indent="0">
              <a:lnSpc>
                <a:spcPct val="100000"/>
              </a:lnSpc>
              <a:spcBef>
                <a:spcPts val="600"/>
              </a:spcBef>
              <a:spcAft>
                <a:spcPts val="600"/>
              </a:spcAft>
              <a:buNone/>
            </a:pPr>
            <a:r>
              <a:rPr lang="en-US" sz="1400" b="1" dirty="0">
                <a:latin typeface="Times New Roman" panose="02020603050405020304" pitchFamily="18" charset="0"/>
                <a:cs typeface="Times New Roman" panose="02020603050405020304" pitchFamily="18" charset="0"/>
              </a:rPr>
              <a:t>DEPARTMENT_NAME </a:t>
            </a:r>
            <a:r>
              <a:rPr lang="en-US" sz="1400" dirty="0">
                <a:latin typeface="Times New Roman" panose="02020603050405020304" pitchFamily="18" charset="0"/>
                <a:cs typeface="Times New Roman" panose="02020603050405020304" pitchFamily="18" charset="0"/>
              </a:rPr>
              <a:t>(</a:t>
            </a:r>
            <a:r>
              <a:rPr lang="en-US" sz="1400" u="sng" dirty="0" err="1">
                <a:latin typeface="Times New Roman" panose="02020603050405020304" pitchFamily="18" charset="0"/>
                <a:cs typeface="Times New Roman" panose="02020603050405020304" pitchFamily="18" charset="0"/>
              </a:rPr>
              <a:t>Department_ID</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Department_Name</a:t>
            </a:r>
            <a:r>
              <a:rPr lang="en-US" sz="14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US" sz="1400" b="1" dirty="0">
                <a:latin typeface="Times New Roman" panose="02020603050405020304" pitchFamily="18" charset="0"/>
                <a:cs typeface="Times New Roman" panose="02020603050405020304" pitchFamily="18" charset="0"/>
              </a:rPr>
              <a:t>HR_EMPLOYEE </a:t>
            </a:r>
            <a:r>
              <a:rPr lang="en-US" sz="1400" dirty="0">
                <a:latin typeface="Times New Roman" panose="02020603050405020304" pitchFamily="18" charset="0"/>
                <a:cs typeface="Times New Roman" panose="02020603050405020304" pitchFamily="18" charset="0"/>
              </a:rPr>
              <a:t>(</a:t>
            </a:r>
            <a:r>
              <a:rPr lang="en-US" sz="1400" i="1" u="sng" dirty="0" err="1">
                <a:latin typeface="Times New Roman" panose="02020603050405020304" pitchFamily="18" charset="0"/>
                <a:cs typeface="Times New Roman" panose="02020603050405020304" pitchFamily="18" charset="0"/>
              </a:rPr>
              <a:t>Employee_ID</a:t>
            </a:r>
            <a:r>
              <a:rPr lang="en-US" sz="1400"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Responsible_for_shop_floor_Department</a:t>
            </a:r>
            <a:r>
              <a:rPr lang="en-US" sz="14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Employee_ID</a:t>
            </a:r>
            <a:r>
              <a:rPr lang="en-US" sz="1400" dirty="0">
                <a:latin typeface="Times New Roman" panose="02020603050405020304" pitchFamily="18" charset="0"/>
                <a:cs typeface="Times New Roman" panose="02020603050405020304" pitchFamily="18" charset="0"/>
              </a:rPr>
              <a:t> is a Foreign key referring to </a:t>
            </a:r>
            <a:r>
              <a:rPr lang="en-US" sz="1400" dirty="0" err="1">
                <a:latin typeface="Times New Roman" panose="02020603050405020304" pitchFamily="18" charset="0"/>
                <a:cs typeface="Times New Roman" panose="02020603050405020304" pitchFamily="18" charset="0"/>
              </a:rPr>
              <a:t>Employee_ID</a:t>
            </a:r>
            <a:r>
              <a:rPr lang="en-US" sz="1400" dirty="0">
                <a:latin typeface="Times New Roman" panose="02020603050405020304" pitchFamily="18" charset="0"/>
                <a:cs typeface="Times New Roman" panose="02020603050405020304" pitchFamily="18" charset="0"/>
              </a:rPr>
              <a:t> in Employee; Null Not allowed, on delete/update cascade. </a:t>
            </a:r>
          </a:p>
          <a:p>
            <a:pPr marL="0" indent="0">
              <a:lnSpc>
                <a:spcPct val="100000"/>
              </a:lnSpc>
              <a:spcBef>
                <a:spcPts val="0"/>
              </a:spcBef>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Responsible_for_shop_floor_Department</a:t>
            </a:r>
            <a:r>
              <a:rPr lang="en-US" sz="1400" dirty="0">
                <a:latin typeface="Times New Roman" panose="02020603050405020304" pitchFamily="18" charset="0"/>
                <a:cs typeface="Times New Roman" panose="02020603050405020304" pitchFamily="18" charset="0"/>
              </a:rPr>
              <a:t> is a Foreign key referring to </a:t>
            </a:r>
            <a:r>
              <a:rPr lang="en-US" sz="1400" dirty="0" err="1">
                <a:latin typeface="Times New Roman" panose="02020603050405020304" pitchFamily="18" charset="0"/>
                <a:cs typeface="Times New Roman" panose="02020603050405020304" pitchFamily="18" charset="0"/>
              </a:rPr>
              <a:t>Shop_floor_Department_ID</a:t>
            </a:r>
            <a:r>
              <a:rPr lang="en-US" sz="1400" dirty="0">
                <a:latin typeface="Times New Roman" panose="02020603050405020304" pitchFamily="18" charset="0"/>
                <a:cs typeface="Times New Roman" panose="02020603050405020304" pitchFamily="18" charset="0"/>
              </a:rPr>
              <a:t> in </a:t>
            </a:r>
            <a:r>
              <a:rPr lang="en-US" sz="1400" dirty="0" err="1">
                <a:latin typeface="Times New Roman" panose="02020603050405020304" pitchFamily="18" charset="0"/>
                <a:cs typeface="Times New Roman" panose="02020603050405020304" pitchFamily="18" charset="0"/>
              </a:rPr>
              <a:t>Shop_Floor_Department</a:t>
            </a:r>
            <a:r>
              <a:rPr lang="en-US" sz="1400" dirty="0">
                <a:latin typeface="Times New Roman" panose="02020603050405020304" pitchFamily="18" charset="0"/>
                <a:cs typeface="Times New Roman" panose="02020603050405020304" pitchFamily="18" charset="0"/>
              </a:rPr>
              <a:t>; Null Not allowed, on delete/update cascade. </a:t>
            </a:r>
          </a:p>
          <a:p>
            <a:pPr marL="0" indent="0">
              <a:lnSpc>
                <a:spcPct val="100000"/>
              </a:lnSpc>
              <a:spcBef>
                <a:spcPts val="600"/>
              </a:spcBef>
              <a:buNone/>
            </a:pPr>
            <a:r>
              <a:rPr lang="en-US" sz="1400" b="1" dirty="0">
                <a:latin typeface="Times New Roman" panose="02020603050405020304" pitchFamily="18" charset="0"/>
                <a:cs typeface="Times New Roman" panose="02020603050405020304" pitchFamily="18" charset="0"/>
              </a:rPr>
              <a:t>SHOP_FLOOR_SUPERVISOR </a:t>
            </a:r>
            <a:r>
              <a:rPr lang="en-US" sz="1400" dirty="0">
                <a:latin typeface="Times New Roman" panose="02020603050405020304" pitchFamily="18" charset="0"/>
                <a:cs typeface="Times New Roman" panose="02020603050405020304" pitchFamily="18" charset="0"/>
              </a:rPr>
              <a:t>(</a:t>
            </a:r>
            <a:r>
              <a:rPr lang="en-US" sz="1400" i="1" u="sng" dirty="0" err="1">
                <a:latin typeface="Times New Roman" panose="02020603050405020304" pitchFamily="18" charset="0"/>
                <a:cs typeface="Times New Roman" panose="02020603050405020304" pitchFamily="18" charset="0"/>
              </a:rPr>
              <a:t>Shop_floor_Supervisor</a:t>
            </a:r>
            <a:r>
              <a:rPr lang="en-US" sz="1400" u="sng" dirty="0" err="1">
                <a:latin typeface="Times New Roman" panose="02020603050405020304" pitchFamily="18" charset="0"/>
                <a:cs typeface="Times New Roman" panose="02020603050405020304" pitchFamily="18" charset="0"/>
              </a:rPr>
              <a:t>_</a:t>
            </a:r>
            <a:r>
              <a:rPr lang="en-US" sz="1400" i="1" u="sng" dirty="0" err="1">
                <a:latin typeface="Times New Roman" panose="02020603050405020304" pitchFamily="18" charset="0"/>
                <a:cs typeface="Times New Roman" panose="02020603050405020304" pitchFamily="18" charset="0"/>
              </a:rPr>
              <a:t>ID</a:t>
            </a:r>
            <a:r>
              <a:rPr lang="en-US" sz="1400"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Shop_Floor_Department_ID</a:t>
            </a:r>
            <a:r>
              <a:rPr lang="en-US" sz="14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Shop_floor_Supervisor_ID</a:t>
            </a:r>
            <a:r>
              <a:rPr lang="en-US" sz="1400" dirty="0">
                <a:latin typeface="Times New Roman" panose="02020603050405020304" pitchFamily="18" charset="0"/>
                <a:cs typeface="Times New Roman" panose="02020603050405020304" pitchFamily="18" charset="0"/>
              </a:rPr>
              <a:t> is a Foreign key referring to </a:t>
            </a:r>
            <a:r>
              <a:rPr lang="en-US" sz="1400" dirty="0" err="1">
                <a:latin typeface="Times New Roman" panose="02020603050405020304" pitchFamily="18" charset="0"/>
                <a:cs typeface="Times New Roman" panose="02020603050405020304" pitchFamily="18" charset="0"/>
              </a:rPr>
              <a:t>Employee_ID</a:t>
            </a:r>
            <a:r>
              <a:rPr lang="en-US" sz="1400" dirty="0">
                <a:latin typeface="Times New Roman" panose="02020603050405020304" pitchFamily="18" charset="0"/>
                <a:cs typeface="Times New Roman" panose="02020603050405020304" pitchFamily="18" charset="0"/>
              </a:rPr>
              <a:t> in Employee; Null Not allowed, on delete/update cascade. </a:t>
            </a:r>
          </a:p>
          <a:p>
            <a:pPr marL="0" indent="0">
              <a:lnSpc>
                <a:spcPct val="100000"/>
              </a:lnSpc>
              <a:spcBef>
                <a:spcPts val="0"/>
              </a:spcBef>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Shop_Floor_Department_ID</a:t>
            </a:r>
            <a:r>
              <a:rPr lang="en-US" sz="1400" dirty="0">
                <a:latin typeface="Times New Roman" panose="02020603050405020304" pitchFamily="18" charset="0"/>
                <a:cs typeface="Times New Roman" panose="02020603050405020304" pitchFamily="18" charset="0"/>
              </a:rPr>
              <a:t> is a Foreign key referring to </a:t>
            </a:r>
            <a:r>
              <a:rPr lang="en-US" sz="1400" dirty="0" err="1">
                <a:latin typeface="Times New Roman" panose="02020603050405020304" pitchFamily="18" charset="0"/>
                <a:cs typeface="Times New Roman" panose="02020603050405020304" pitchFamily="18" charset="0"/>
              </a:rPr>
              <a:t>Shop_Floor_Department_ID</a:t>
            </a:r>
            <a:r>
              <a:rPr lang="en-US" sz="1400" dirty="0">
                <a:latin typeface="Times New Roman" panose="02020603050405020304" pitchFamily="18" charset="0"/>
                <a:cs typeface="Times New Roman" panose="02020603050405020304" pitchFamily="18" charset="0"/>
              </a:rPr>
              <a:t> in </a:t>
            </a:r>
            <a:r>
              <a:rPr lang="en-US" sz="1400" dirty="0" err="1">
                <a:latin typeface="Times New Roman" panose="02020603050405020304" pitchFamily="18" charset="0"/>
                <a:cs typeface="Times New Roman" panose="02020603050405020304" pitchFamily="18" charset="0"/>
              </a:rPr>
              <a:t>Shop_Floor_Department</a:t>
            </a:r>
            <a:r>
              <a:rPr lang="en-US" sz="1400" dirty="0">
                <a:latin typeface="Times New Roman" panose="02020603050405020304" pitchFamily="18" charset="0"/>
                <a:cs typeface="Times New Roman" panose="02020603050405020304" pitchFamily="18" charset="0"/>
              </a:rPr>
              <a:t>; Null Not allowed, on delete/update cascade. </a:t>
            </a:r>
          </a:p>
          <a:p>
            <a:pPr marL="0" indent="0">
              <a:lnSpc>
                <a:spcPct val="100000"/>
              </a:lnSpc>
              <a:buNone/>
            </a:pPr>
            <a:r>
              <a:rPr lang="en-US" sz="1400" b="1" dirty="0">
                <a:latin typeface="Times New Roman" panose="02020603050405020304" pitchFamily="18" charset="0"/>
                <a:cs typeface="Times New Roman" panose="02020603050405020304" pitchFamily="18" charset="0"/>
              </a:rPr>
              <a:t>SHOP FLOOR DEPARTMENT </a:t>
            </a:r>
            <a:r>
              <a:rPr lang="en-US" sz="1400" dirty="0">
                <a:latin typeface="Times New Roman" panose="02020603050405020304" pitchFamily="18" charset="0"/>
                <a:cs typeface="Times New Roman" panose="02020603050405020304" pitchFamily="18" charset="0"/>
              </a:rPr>
              <a:t>(</a:t>
            </a:r>
            <a:r>
              <a:rPr lang="en-US" sz="1400" u="sng" dirty="0" err="1">
                <a:latin typeface="Times New Roman" panose="02020603050405020304" pitchFamily="18" charset="0"/>
                <a:cs typeface="Times New Roman" panose="02020603050405020304" pitchFamily="18" charset="0"/>
              </a:rPr>
              <a:t>Shop_Floor_Department_ID</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Shop_Floor_Department_name</a:t>
            </a:r>
            <a:r>
              <a:rPr lang="en-US" sz="1400" dirty="0">
                <a:latin typeface="Times New Roman" panose="02020603050405020304" pitchFamily="18" charset="0"/>
                <a:cs typeface="Times New Roman" panose="02020603050405020304" pitchFamily="18" charset="0"/>
              </a:rPr>
              <a:t>) </a:t>
            </a:r>
          </a:p>
          <a:p>
            <a:pPr marL="0" indent="0">
              <a:lnSpc>
                <a:spcPct val="100000"/>
              </a:lnSpc>
              <a:spcBef>
                <a:spcPts val="600"/>
              </a:spcBef>
              <a:buNone/>
            </a:pPr>
            <a:r>
              <a:rPr lang="en-US" sz="1400" b="1" dirty="0">
                <a:latin typeface="Times New Roman" panose="02020603050405020304" pitchFamily="18" charset="0"/>
                <a:cs typeface="Times New Roman" panose="02020603050405020304" pitchFamily="18" charset="0"/>
              </a:rPr>
              <a:t>PSYCHOLOGIST </a:t>
            </a:r>
            <a:r>
              <a:rPr lang="en-US" sz="1400" dirty="0">
                <a:latin typeface="Times New Roman" panose="02020603050405020304" pitchFamily="18" charset="0"/>
                <a:cs typeface="Times New Roman" panose="02020603050405020304" pitchFamily="18" charset="0"/>
              </a:rPr>
              <a:t>(</a:t>
            </a:r>
            <a:r>
              <a:rPr lang="en-US" sz="1400" i="1" u="sng" dirty="0" err="1">
                <a:latin typeface="Times New Roman" panose="02020603050405020304" pitchFamily="18" charset="0"/>
                <a:cs typeface="Times New Roman" panose="02020603050405020304" pitchFamily="18" charset="0"/>
              </a:rPr>
              <a:t>Psychologist_ID</a:t>
            </a:r>
            <a:r>
              <a:rPr lang="en-US" sz="14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Psychologist_ID</a:t>
            </a:r>
            <a:r>
              <a:rPr lang="en-US" sz="1400" dirty="0">
                <a:latin typeface="Times New Roman" panose="02020603050405020304" pitchFamily="18" charset="0"/>
                <a:cs typeface="Times New Roman" panose="02020603050405020304" pitchFamily="18" charset="0"/>
              </a:rPr>
              <a:t> is a Foreign key referring to </a:t>
            </a:r>
            <a:r>
              <a:rPr lang="en-US" sz="1400" dirty="0" err="1">
                <a:latin typeface="Times New Roman" panose="02020603050405020304" pitchFamily="18" charset="0"/>
                <a:cs typeface="Times New Roman" panose="02020603050405020304" pitchFamily="18" charset="0"/>
              </a:rPr>
              <a:t>Employee_ID</a:t>
            </a:r>
            <a:r>
              <a:rPr lang="en-US" sz="1400" dirty="0">
                <a:latin typeface="Times New Roman" panose="02020603050405020304" pitchFamily="18" charset="0"/>
                <a:cs typeface="Times New Roman" panose="02020603050405020304" pitchFamily="18" charset="0"/>
              </a:rPr>
              <a:t> in Employee; Null Not allowed, on delete/update cascade. </a:t>
            </a:r>
          </a:p>
          <a:p>
            <a:pPr marL="0" indent="0">
              <a:lnSpc>
                <a:spcPct val="100000"/>
              </a:lnSpc>
              <a:spcBef>
                <a:spcPts val="600"/>
              </a:spcBef>
              <a:buNone/>
            </a:pPr>
            <a:r>
              <a:rPr lang="en-US" sz="1400" b="1" dirty="0">
                <a:latin typeface="Times New Roman" panose="02020603050405020304" pitchFamily="18" charset="0"/>
                <a:cs typeface="Times New Roman" panose="02020603050405020304" pitchFamily="18" charset="0"/>
              </a:rPr>
              <a:t>LABOUR </a:t>
            </a:r>
            <a:r>
              <a:rPr lang="en-US" sz="1400" dirty="0">
                <a:latin typeface="Times New Roman" panose="02020603050405020304" pitchFamily="18" charset="0"/>
                <a:cs typeface="Times New Roman" panose="02020603050405020304" pitchFamily="18" charset="0"/>
              </a:rPr>
              <a:t>(</a:t>
            </a:r>
            <a:r>
              <a:rPr lang="en-US" sz="1400" u="sng" dirty="0" err="1">
                <a:latin typeface="Times New Roman" panose="02020603050405020304" pitchFamily="18" charset="0"/>
                <a:cs typeface="Times New Roman" panose="02020603050405020304" pitchFamily="18" charset="0"/>
              </a:rPr>
              <a:t>Labour_ID</a:t>
            </a:r>
            <a:r>
              <a:rPr lang="en-US" sz="1400" dirty="0">
                <a:latin typeface="Times New Roman" panose="02020603050405020304" pitchFamily="18" charset="0"/>
                <a:cs typeface="Times New Roman" panose="02020603050405020304" pitchFamily="18" charset="0"/>
              </a:rPr>
              <a:t>, Name, </a:t>
            </a:r>
            <a:r>
              <a:rPr lang="en-US" sz="1400" i="1" dirty="0" err="1">
                <a:latin typeface="Times New Roman" panose="02020603050405020304" pitchFamily="18" charset="0"/>
                <a:cs typeface="Times New Roman" panose="02020603050405020304" pitchFamily="18" charset="0"/>
              </a:rPr>
              <a:t>Supervisor_ID</a:t>
            </a:r>
            <a:r>
              <a:rPr lang="en-US" sz="1400" dirty="0">
                <a:latin typeface="Times New Roman" panose="02020603050405020304" pitchFamily="18" charset="0"/>
                <a:cs typeface="Times New Roman" panose="02020603050405020304" pitchFamily="18" charset="0"/>
              </a:rPr>
              <a:t>, Salary, </a:t>
            </a:r>
            <a:r>
              <a:rPr lang="en-US" sz="1400" i="1" dirty="0" err="1">
                <a:latin typeface="Times New Roman" panose="02020603050405020304" pitchFamily="18" charset="0"/>
                <a:cs typeface="Times New Roman" panose="02020603050405020304" pitchFamily="18" charset="0"/>
              </a:rPr>
              <a:t>Floor_Department_ID</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Date_of_joining</a:t>
            </a:r>
            <a:r>
              <a:rPr lang="en-US" sz="14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Supervisor_ID</a:t>
            </a:r>
            <a:r>
              <a:rPr lang="en-US" sz="1400" dirty="0">
                <a:latin typeface="Times New Roman" panose="02020603050405020304" pitchFamily="18" charset="0"/>
                <a:cs typeface="Times New Roman" panose="02020603050405020304" pitchFamily="18" charset="0"/>
              </a:rPr>
              <a:t> is a Foreign key referring to </a:t>
            </a:r>
            <a:r>
              <a:rPr lang="en-US" sz="1400" dirty="0" err="1">
                <a:latin typeface="Times New Roman" panose="02020603050405020304" pitchFamily="18" charset="0"/>
                <a:cs typeface="Times New Roman" panose="02020603050405020304" pitchFamily="18" charset="0"/>
              </a:rPr>
              <a:t>Shop_Floor_Supervisor_ID</a:t>
            </a:r>
            <a:r>
              <a:rPr lang="en-US" sz="1400" dirty="0">
                <a:latin typeface="Times New Roman" panose="02020603050405020304" pitchFamily="18" charset="0"/>
                <a:cs typeface="Times New Roman" panose="02020603050405020304" pitchFamily="18" charset="0"/>
              </a:rPr>
              <a:t> in </a:t>
            </a:r>
            <a:r>
              <a:rPr lang="en-US" sz="1400" dirty="0" err="1">
                <a:latin typeface="Times New Roman" panose="02020603050405020304" pitchFamily="18" charset="0"/>
                <a:cs typeface="Times New Roman" panose="02020603050405020304" pitchFamily="18" charset="0"/>
              </a:rPr>
              <a:t>Shop_floor_Supervisor</a:t>
            </a:r>
            <a:r>
              <a:rPr lang="en-US" sz="1400" dirty="0">
                <a:latin typeface="Times New Roman" panose="02020603050405020304" pitchFamily="18" charset="0"/>
                <a:cs typeface="Times New Roman" panose="02020603050405020304" pitchFamily="18" charset="0"/>
              </a:rPr>
              <a:t>; Null Not allowed, on delete/update cascade.</a:t>
            </a:r>
          </a:p>
          <a:p>
            <a:pPr marL="0" indent="0">
              <a:lnSpc>
                <a:spcPct val="100000"/>
              </a:lnSpc>
              <a:spcBef>
                <a:spcPts val="0"/>
              </a:spcBef>
              <a:buNone/>
            </a:pPr>
            <a:r>
              <a:rPr lang="en-US" sz="1600"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Floor_Department_ID</a:t>
            </a:r>
            <a:r>
              <a:rPr lang="en-US" dirty="0">
                <a:latin typeface="Times New Roman" panose="02020603050405020304" pitchFamily="18" charset="0"/>
                <a:cs typeface="Times New Roman" panose="02020603050405020304" pitchFamily="18" charset="0"/>
              </a:rPr>
              <a:t> is a Foreign key referring to </a:t>
            </a:r>
            <a:r>
              <a:rPr lang="en-US" dirty="0" err="1">
                <a:latin typeface="Times New Roman" panose="02020603050405020304" pitchFamily="18" charset="0"/>
                <a:cs typeface="Times New Roman" panose="02020603050405020304" pitchFamily="18" charset="0"/>
              </a:rPr>
              <a:t>Shop_Floor_Department_ID</a:t>
            </a:r>
            <a:r>
              <a:rPr lang="en-US" dirty="0">
                <a:latin typeface="Times New Roman" panose="02020603050405020304" pitchFamily="18" charset="0"/>
                <a:cs typeface="Times New Roman" panose="02020603050405020304" pitchFamily="18" charset="0"/>
              </a:rPr>
              <a:t> in </a:t>
            </a:r>
            <a:r>
              <a:rPr lang="en-US" dirty="0" err="1">
                <a:latin typeface="Times New Roman" panose="02020603050405020304" pitchFamily="18" charset="0"/>
                <a:cs typeface="Times New Roman" panose="02020603050405020304" pitchFamily="18" charset="0"/>
              </a:rPr>
              <a:t>Shop_Floor_Department</a:t>
            </a:r>
            <a:r>
              <a:rPr lang="en-US" dirty="0">
                <a:latin typeface="Times New Roman" panose="02020603050405020304" pitchFamily="18" charset="0"/>
                <a:cs typeface="Times New Roman" panose="02020603050405020304" pitchFamily="18" charset="0"/>
              </a:rPr>
              <a:t>; Null Not allowed, on delete/update cascade.</a:t>
            </a:r>
            <a:endParaRPr lang="en-US" sz="1400" dirty="0">
              <a:latin typeface="Times New Roman" panose="02020603050405020304" pitchFamily="18" charset="0"/>
              <a:cs typeface="Times New Roman" panose="02020603050405020304" pitchFamily="18" charset="0"/>
            </a:endParaRPr>
          </a:p>
          <a:p>
            <a:pPr marL="0" indent="0">
              <a:lnSpc>
                <a:spcPct val="100000"/>
              </a:lnSpc>
              <a:spcBef>
                <a:spcPts val="600"/>
              </a:spcBef>
              <a:buNone/>
            </a:pPr>
            <a:r>
              <a:rPr lang="en-US" sz="1400" b="1" dirty="0">
                <a:latin typeface="Times New Roman" panose="02020603050405020304" pitchFamily="18" charset="0"/>
                <a:cs typeface="Times New Roman" panose="02020603050405020304" pitchFamily="18" charset="0"/>
              </a:rPr>
              <a:t>PATIENT </a:t>
            </a:r>
            <a:r>
              <a:rPr lang="en-US" sz="1400" dirty="0">
                <a:latin typeface="Times New Roman" panose="02020603050405020304" pitchFamily="18" charset="0"/>
                <a:cs typeface="Times New Roman" panose="02020603050405020304" pitchFamily="18" charset="0"/>
              </a:rPr>
              <a:t>(</a:t>
            </a:r>
            <a:r>
              <a:rPr lang="en-US" sz="1400" i="1" u="sng" dirty="0" err="1">
                <a:latin typeface="Times New Roman" panose="02020603050405020304" pitchFamily="18" charset="0"/>
                <a:cs typeface="Times New Roman" panose="02020603050405020304" pitchFamily="18" charset="0"/>
              </a:rPr>
              <a:t>Patient_ID</a:t>
            </a:r>
            <a:r>
              <a:rPr lang="en-US" sz="1400" dirty="0">
                <a:latin typeface="Times New Roman" panose="02020603050405020304" pitchFamily="18" charset="0"/>
                <a:cs typeface="Times New Roman" panose="02020603050405020304" pitchFamily="18" charset="0"/>
              </a:rPr>
              <a:t>) </a:t>
            </a:r>
          </a:p>
          <a:p>
            <a:pPr marL="0" indent="0">
              <a:spcBef>
                <a:spcPts val="0"/>
              </a:spcBef>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Patient_ID</a:t>
            </a:r>
            <a:r>
              <a:rPr lang="en-US" sz="1400" dirty="0">
                <a:latin typeface="Times New Roman" panose="02020603050405020304" pitchFamily="18" charset="0"/>
                <a:cs typeface="Times New Roman" panose="02020603050405020304" pitchFamily="18" charset="0"/>
              </a:rPr>
              <a:t> is a Foreign key referring to </a:t>
            </a:r>
            <a:r>
              <a:rPr lang="en-US" sz="1400" dirty="0" err="1">
                <a:latin typeface="Times New Roman" panose="02020603050405020304" pitchFamily="18" charset="0"/>
                <a:cs typeface="Times New Roman" panose="02020603050405020304" pitchFamily="18" charset="0"/>
              </a:rPr>
              <a:t>Labour_ID</a:t>
            </a:r>
            <a:r>
              <a:rPr lang="en-US" sz="1400" dirty="0">
                <a:latin typeface="Times New Roman" panose="02020603050405020304" pitchFamily="18" charset="0"/>
                <a:cs typeface="Times New Roman" panose="02020603050405020304" pitchFamily="18" charset="0"/>
              </a:rPr>
              <a:t> in </a:t>
            </a:r>
            <a:r>
              <a:rPr lang="en-US" sz="1400" dirty="0" err="1">
                <a:latin typeface="Times New Roman" panose="02020603050405020304" pitchFamily="18" charset="0"/>
                <a:cs typeface="Times New Roman" panose="02020603050405020304" pitchFamily="18" charset="0"/>
              </a:rPr>
              <a:t>Labour</a:t>
            </a:r>
            <a:r>
              <a:rPr lang="en-US" sz="1400" dirty="0">
                <a:latin typeface="Times New Roman" panose="02020603050405020304" pitchFamily="18" charset="0"/>
                <a:cs typeface="Times New Roman" panose="02020603050405020304" pitchFamily="18" charset="0"/>
              </a:rPr>
              <a:t>; Null Not allowed, on delete/update cascade. </a:t>
            </a:r>
          </a:p>
          <a:p>
            <a:pPr marL="0" indent="0">
              <a:lnSpc>
                <a:spcPct val="100000"/>
              </a:lnSpc>
              <a:spcBef>
                <a:spcPts val="0"/>
              </a:spcBef>
              <a:buNone/>
            </a:pPr>
            <a:endParaRPr lang="en-US" sz="1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sz="1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09570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111</TotalTime>
  <Words>1951</Words>
  <Application>Microsoft Office PowerPoint</Application>
  <PresentationFormat>Widescreen</PresentationFormat>
  <Paragraphs>112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Avenir Next LT Pro</vt:lpstr>
      <vt:lpstr>Avenir Next LT Pro Light</vt:lpstr>
      <vt:lpstr>Garamond</vt:lpstr>
      <vt:lpstr>Times New Roman</vt:lpstr>
      <vt:lpstr>SavonVTI</vt:lpstr>
      <vt:lpstr>Impact of Stress Management on Workforce Productivity </vt:lpstr>
      <vt:lpstr>INTRODUCTION</vt:lpstr>
      <vt:lpstr>BUSINESS PROBLEM DEFINITION </vt:lpstr>
      <vt:lpstr>GOAL OF THE STUDY </vt:lpstr>
      <vt:lpstr>REQUIREMENTS</vt:lpstr>
      <vt:lpstr>CONCEPTUAL DATA MODELING</vt:lpstr>
      <vt:lpstr>EER Model</vt:lpstr>
      <vt:lpstr>CONCEPTUAL UML CLASS DIAGRAM</vt:lpstr>
      <vt:lpstr>Mapping of Conceptual Data Model into Relational Model</vt:lpstr>
      <vt:lpstr>Mapping of Conceptual Data Model into Relational Model cont.  Semantics lost The disjointness of the specialization of Employee into HR, Shop floor supervisor and Psychologist cannot be enforced.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ANALYTICS PERFORMED USING R</vt:lpstr>
      <vt:lpstr>EXECUTIVE SUMMARY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Stress Management on Workforce Productivity </dc:title>
  <dc:creator>Saanthakumaran Mohanasundaram</dc:creator>
  <cp:lastModifiedBy>Saanthakumaran Mohanasundaram</cp:lastModifiedBy>
  <cp:revision>5</cp:revision>
  <dcterms:created xsi:type="dcterms:W3CDTF">2020-04-21T00:15:03Z</dcterms:created>
  <dcterms:modified xsi:type="dcterms:W3CDTF">2020-04-22T03:38:26Z</dcterms:modified>
</cp:coreProperties>
</file>