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6"/>
  </p:notesMasterIdLst>
  <p:sldIdLst>
    <p:sldId id="258" r:id="rId2"/>
    <p:sldId id="261" r:id="rId3"/>
    <p:sldId id="259" r:id="rId4"/>
    <p:sldId id="262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1" autoAdjust="0"/>
  </p:normalViewPr>
  <p:slideViewPr>
    <p:cSldViewPr snapToGrid="0" snapToObjects="1">
      <p:cViewPr>
        <p:scale>
          <a:sx n="85" d="100"/>
          <a:sy n="85" d="100"/>
        </p:scale>
        <p:origin x="-16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5" TargetMode="External"/><Relationship Id="rId3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Relationship Id="rId2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65535741855797"/>
          <c:y val="0.104455995734908"/>
          <c:w val="0.914026169522927"/>
          <c:h val="0.822653379265092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88.65151285899627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-52.3294244770077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-86.95766226100387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-412.5624097429972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-766.6871647420047</c:v>
                </c:pt>
                <c:pt idx="39">
                  <c:v>-628.1032325190027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95.32570535599368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86.47898252500453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256.2553330410009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276.6135568789904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275.5838139520055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881736"/>
        <c:axId val="2113884104"/>
      </c:lineChart>
      <c:dateAx>
        <c:axId val="211388173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2113884104"/>
        <c:crosses val="autoZero"/>
        <c:auto val="1"/>
        <c:lblOffset val="100"/>
        <c:baseTimeUnit val="months"/>
        <c:majorUnit val="12.0"/>
        <c:majorTimeUnit val="months"/>
      </c:dateAx>
      <c:valAx>
        <c:axId val="211388410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3881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7"/>
          <c:y val="0.490356882473024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</c:v>
                </c:pt>
                <c:pt idx="2">
                  <c:v>-23.29932021000423</c:v>
                </c:pt>
                <c:pt idx="3">
                  <c:v>-13.85604385500483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</c:v>
                </c:pt>
                <c:pt idx="7">
                  <c:v>5.730735263990937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-150.2158401469933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-82.34848714100372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51.3961879050039</c:v>
                </c:pt>
                <c:pt idx="18">
                  <c:v>-8.85006949699891</c:v>
                </c:pt>
                <c:pt idx="19">
                  <c:v>73.14500858300016</c:v>
                </c:pt>
                <c:pt idx="20">
                  <c:v>-87.3294244770077</c:v>
                </c:pt>
                <c:pt idx="21">
                  <c:v>-71.20271170399792</c:v>
                </c:pt>
                <c:pt idx="22">
                  <c:v>25.8032652969996</c:v>
                </c:pt>
                <c:pt idx="23">
                  <c:v>-61.62006280299101</c:v>
                </c:pt>
                <c:pt idx="24">
                  <c:v>17.81750294099038</c:v>
                </c:pt>
                <c:pt idx="25">
                  <c:v>82.82501913500892</c:v>
                </c:pt>
                <c:pt idx="26">
                  <c:v>17.04233773899614</c:v>
                </c:pt>
                <c:pt idx="27">
                  <c:v>16.63024315900111</c:v>
                </c:pt>
                <c:pt idx="28">
                  <c:v>10.87429373399937</c:v>
                </c:pt>
                <c:pt idx="29">
                  <c:v>-69.05182028999843</c:v>
                </c:pt>
                <c:pt idx="30">
                  <c:v>-36.69995241500146</c:v>
                </c:pt>
                <c:pt idx="31">
                  <c:v>-44.24806654600252</c:v>
                </c:pt>
                <c:pt idx="32">
                  <c:v>54.32240720000118</c:v>
                </c:pt>
                <c:pt idx="33">
                  <c:v>72.43759025700273</c:v>
                </c:pt>
                <c:pt idx="34">
                  <c:v>150.4291056520015</c:v>
                </c:pt>
                <c:pt idx="35">
                  <c:v>-57.8829365069978</c:v>
                </c:pt>
                <c:pt idx="36">
                  <c:v>44.06365143599396</c:v>
                </c:pt>
                <c:pt idx="37">
                  <c:v>-181.1873509379948</c:v>
                </c:pt>
                <c:pt idx="38">
                  <c:v>40.31283525799518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-25.8685294619936</c:v>
                </c:pt>
                <c:pt idx="45">
                  <c:v>159.0431064899894</c:v>
                </c:pt>
                <c:pt idx="46">
                  <c:v>-145.7518758309889</c:v>
                </c:pt>
                <c:pt idx="47">
                  <c:v>131.2457225339895</c:v>
                </c:pt>
                <c:pt idx="48">
                  <c:v>-67.11291840999911</c:v>
                </c:pt>
                <c:pt idx="49">
                  <c:v>65.99040292701101</c:v>
                </c:pt>
                <c:pt idx="50">
                  <c:v>-103.3060459380067</c:v>
                </c:pt>
                <c:pt idx="51">
                  <c:v>-86.13986939500318</c:v>
                </c:pt>
                <c:pt idx="52">
                  <c:v>84.89122072300233</c:v>
                </c:pt>
                <c:pt idx="53">
                  <c:v>-21.43247487299959</c:v>
                </c:pt>
                <c:pt idx="54">
                  <c:v>-2.782076036994113</c:v>
                </c:pt>
                <c:pt idx="55">
                  <c:v>-19.60776517400518</c:v>
                </c:pt>
                <c:pt idx="56">
                  <c:v>-25.6742946440063</c:v>
                </c:pt>
                <c:pt idx="57">
                  <c:v>-53.10433399099565</c:v>
                </c:pt>
                <c:pt idx="58">
                  <c:v>37.82001913400017</c:v>
                </c:pt>
                <c:pt idx="59">
                  <c:v>-22.52101747499546</c:v>
                </c:pt>
                <c:pt idx="60">
                  <c:v>146.8098514849989</c:v>
                </c:pt>
                <c:pt idx="61">
                  <c:v>-72.6058735139959</c:v>
                </c:pt>
                <c:pt idx="62">
                  <c:v>34.34661376099393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</c:v>
                </c:pt>
                <c:pt idx="69">
                  <c:v>-57.72344744599832</c:v>
                </c:pt>
                <c:pt idx="70">
                  <c:v>87.92261211200093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</c:v>
                </c:pt>
                <c:pt idx="74">
                  <c:v>-49.0784572190023</c:v>
                </c:pt>
                <c:pt idx="75">
                  <c:v>100.4940377500025</c:v>
                </c:pt>
                <c:pt idx="76">
                  <c:v>0.652289236997603</c:v>
                </c:pt>
                <c:pt idx="77">
                  <c:v>8.516054983003414</c:v>
                </c:pt>
                <c:pt idx="78">
                  <c:v>6.729661645993473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</c:v>
                </c:pt>
                <c:pt idx="83">
                  <c:v>-88.65043306699954</c:v>
                </c:pt>
                <c:pt idx="84">
                  <c:v>-21.5788885380025</c:v>
                </c:pt>
                <c:pt idx="85">
                  <c:v>-40.74466695899901</c:v>
                </c:pt>
                <c:pt idx="86">
                  <c:v>-21.80719051099732</c:v>
                </c:pt>
                <c:pt idx="87">
                  <c:v>-74.80735510500381</c:v>
                </c:pt>
                <c:pt idx="88">
                  <c:v>-55.86217882699565</c:v>
                </c:pt>
                <c:pt idx="89">
                  <c:v>22.86181194700475</c:v>
                </c:pt>
                <c:pt idx="90">
                  <c:v>94.00381855199521</c:v>
                </c:pt>
                <c:pt idx="91">
                  <c:v>-55.40167237700371</c:v>
                </c:pt>
                <c:pt idx="92">
                  <c:v>51.67991940600041</c:v>
                </c:pt>
                <c:pt idx="93">
                  <c:v>-14.65823762099899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</c:v>
                </c:pt>
                <c:pt idx="98">
                  <c:v>-60.799225388997</c:v>
                </c:pt>
                <c:pt idx="99">
                  <c:v>-28.38677038199967</c:v>
                </c:pt>
                <c:pt idx="100">
                  <c:v>52.14253555200412</c:v>
                </c:pt>
                <c:pt idx="101">
                  <c:v>9.613556878990493</c:v>
                </c:pt>
                <c:pt idx="102">
                  <c:v>-22.69479122699704</c:v>
                </c:pt>
                <c:pt idx="103">
                  <c:v>-9.529622549991473</c:v>
                </c:pt>
                <c:pt idx="104">
                  <c:v>-28.22278563800501</c:v>
                </c:pt>
                <c:pt idx="105">
                  <c:v>38.51192711999465</c:v>
                </c:pt>
                <c:pt idx="106">
                  <c:v>-55.32355755699973</c:v>
                </c:pt>
                <c:pt idx="107">
                  <c:v>-3.416186047994415</c:v>
                </c:pt>
                <c:pt idx="108">
                  <c:v>-6.32763219899789</c:v>
                </c:pt>
                <c:pt idx="109">
                  <c:v>-40.75994266000635</c:v>
                </c:pt>
                <c:pt idx="110">
                  <c:v>94.3932687100023</c:v>
                </c:pt>
                <c:pt idx="111">
                  <c:v>-50.04901511500066</c:v>
                </c:pt>
                <c:pt idx="112">
                  <c:v>-64.01239536500361</c:v>
                </c:pt>
                <c:pt idx="113">
                  <c:v>81.18521793400578</c:v>
                </c:pt>
                <c:pt idx="114">
                  <c:v>-86.99965236800198</c:v>
                </c:pt>
                <c:pt idx="115">
                  <c:v>78.23918010600028</c:v>
                </c:pt>
                <c:pt idx="116">
                  <c:v>8.75459669000702</c:v>
                </c:pt>
                <c:pt idx="117">
                  <c:v>-126.1282945290004</c:v>
                </c:pt>
                <c:pt idx="118">
                  <c:v>-86.2261786450108</c:v>
                </c:pt>
                <c:pt idx="119">
                  <c:v>28.04501760400308</c:v>
                </c:pt>
                <c:pt idx="120">
                  <c:v>37.8866410979972</c:v>
                </c:pt>
                <c:pt idx="121">
                  <c:v>-14.5064911859954</c:v>
                </c:pt>
                <c:pt idx="122">
                  <c:v>34.02571427100338</c:v>
                </c:pt>
                <c:pt idx="123">
                  <c:v>35.79361166599847</c:v>
                </c:pt>
                <c:pt idx="124">
                  <c:v>148.1818953009933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095032"/>
        <c:axId val="2145815528"/>
      </c:lineChart>
      <c:dateAx>
        <c:axId val="-213909503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2145815528"/>
        <c:crosses val="autoZero"/>
        <c:auto val="1"/>
        <c:lblOffset val="100"/>
        <c:baseTimeUnit val="months"/>
        <c:majorUnit val="12.0"/>
        <c:majorTimeUnit val="months"/>
      </c:dateAx>
      <c:valAx>
        <c:axId val="2145815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9095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565535741855797"/>
          <c:y val="0.0864984961986134"/>
          <c:w val="0.914026169522927"/>
          <c:h val="0.828930293287807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88.65151285899626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-52.32942447700769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-86.95766226100388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-412.5624097429971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-766.6871647420046</c:v>
                </c:pt>
                <c:pt idx="39">
                  <c:v>-628.1032325190028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95.32570535599366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86.47898252500451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256.2553330410008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276.6135568789903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275.5838139520054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653928"/>
        <c:axId val="2145682136"/>
      </c:lineChart>
      <c:dateAx>
        <c:axId val="2145653928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2145682136"/>
        <c:crosses val="autoZero"/>
        <c:auto val="1"/>
        <c:lblOffset val="100"/>
        <c:baseTimeUnit val="months"/>
        <c:majorUnit val="12.0"/>
        <c:majorTimeUnit val="months"/>
      </c:dateAx>
      <c:valAx>
        <c:axId val="2145682136"/>
        <c:scaling>
          <c:orientation val="minMax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5653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"/>
          <c:y val="0.737752624671916"/>
          <c:w val="0.0802360918120529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565535741855797"/>
          <c:y val="0.0601851851851852"/>
          <c:w val="0.914026169522927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</c:v>
                </c:pt>
                <c:pt idx="2">
                  <c:v>-23.29932021000423</c:v>
                </c:pt>
                <c:pt idx="3">
                  <c:v>-13.85604385500483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</c:v>
                </c:pt>
                <c:pt idx="7">
                  <c:v>5.730735263990937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-150.2158401469933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-82.34848714100372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51.3961879050039</c:v>
                </c:pt>
                <c:pt idx="18">
                  <c:v>-8.85006949699891</c:v>
                </c:pt>
                <c:pt idx="19">
                  <c:v>73.14500858300016</c:v>
                </c:pt>
                <c:pt idx="20">
                  <c:v>-87.3294244770077</c:v>
                </c:pt>
                <c:pt idx="21">
                  <c:v>-71.20271170399792</c:v>
                </c:pt>
                <c:pt idx="22">
                  <c:v>25.8032652969996</c:v>
                </c:pt>
                <c:pt idx="23">
                  <c:v>-61.62006280299101</c:v>
                </c:pt>
                <c:pt idx="24">
                  <c:v>17.81750294099038</c:v>
                </c:pt>
                <c:pt idx="25">
                  <c:v>82.82501913500892</c:v>
                </c:pt>
                <c:pt idx="26">
                  <c:v>17.04233773899614</c:v>
                </c:pt>
                <c:pt idx="27">
                  <c:v>16.63024315900111</c:v>
                </c:pt>
                <c:pt idx="28">
                  <c:v>10.87429373399937</c:v>
                </c:pt>
                <c:pt idx="29">
                  <c:v>-69.05182028999843</c:v>
                </c:pt>
                <c:pt idx="30">
                  <c:v>-36.69995241500146</c:v>
                </c:pt>
                <c:pt idx="31">
                  <c:v>-44.24806654600252</c:v>
                </c:pt>
                <c:pt idx="32">
                  <c:v>54.32240720000118</c:v>
                </c:pt>
                <c:pt idx="33">
                  <c:v>72.43759025700273</c:v>
                </c:pt>
                <c:pt idx="34">
                  <c:v>150.4291056520015</c:v>
                </c:pt>
                <c:pt idx="35">
                  <c:v>-57.8829365069978</c:v>
                </c:pt>
                <c:pt idx="36">
                  <c:v>44.06365143599396</c:v>
                </c:pt>
                <c:pt idx="37">
                  <c:v>-181.1873509379948</c:v>
                </c:pt>
                <c:pt idx="38">
                  <c:v>40.31283525799518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-25.8685294619936</c:v>
                </c:pt>
                <c:pt idx="45">
                  <c:v>159.0431064899894</c:v>
                </c:pt>
                <c:pt idx="46">
                  <c:v>-145.7518758309889</c:v>
                </c:pt>
                <c:pt idx="47">
                  <c:v>131.2457225339895</c:v>
                </c:pt>
                <c:pt idx="48">
                  <c:v>-67.11291840999911</c:v>
                </c:pt>
                <c:pt idx="49">
                  <c:v>65.99040292701101</c:v>
                </c:pt>
                <c:pt idx="50">
                  <c:v>-103.3060459380067</c:v>
                </c:pt>
                <c:pt idx="51">
                  <c:v>-86.13986939500318</c:v>
                </c:pt>
                <c:pt idx="52">
                  <c:v>84.89122072300233</c:v>
                </c:pt>
                <c:pt idx="53">
                  <c:v>-21.43247487299959</c:v>
                </c:pt>
                <c:pt idx="54">
                  <c:v>-2.782076036994113</c:v>
                </c:pt>
                <c:pt idx="55">
                  <c:v>-19.60776517400518</c:v>
                </c:pt>
                <c:pt idx="56">
                  <c:v>-25.6742946440063</c:v>
                </c:pt>
                <c:pt idx="57">
                  <c:v>-53.10433399099565</c:v>
                </c:pt>
                <c:pt idx="58">
                  <c:v>37.82001913400017</c:v>
                </c:pt>
                <c:pt idx="59">
                  <c:v>-22.52101747499546</c:v>
                </c:pt>
                <c:pt idx="60">
                  <c:v>146.8098514849989</c:v>
                </c:pt>
                <c:pt idx="61">
                  <c:v>-72.6058735139959</c:v>
                </c:pt>
                <c:pt idx="62">
                  <c:v>34.34661376099393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</c:v>
                </c:pt>
                <c:pt idx="69">
                  <c:v>-57.72344744599832</c:v>
                </c:pt>
                <c:pt idx="70">
                  <c:v>87.92261211200093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</c:v>
                </c:pt>
                <c:pt idx="74">
                  <c:v>-49.0784572190023</c:v>
                </c:pt>
                <c:pt idx="75">
                  <c:v>100.4940377500025</c:v>
                </c:pt>
                <c:pt idx="76">
                  <c:v>0.652289236997603</c:v>
                </c:pt>
                <c:pt idx="77">
                  <c:v>8.516054983003414</c:v>
                </c:pt>
                <c:pt idx="78">
                  <c:v>6.729661645993473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</c:v>
                </c:pt>
                <c:pt idx="83">
                  <c:v>-88.65043306699954</c:v>
                </c:pt>
                <c:pt idx="84">
                  <c:v>-21.5788885380025</c:v>
                </c:pt>
                <c:pt idx="85">
                  <c:v>-40.74466695899901</c:v>
                </c:pt>
                <c:pt idx="86">
                  <c:v>-21.80719051099732</c:v>
                </c:pt>
                <c:pt idx="87">
                  <c:v>-74.80735510500381</c:v>
                </c:pt>
                <c:pt idx="88">
                  <c:v>-55.86217882699565</c:v>
                </c:pt>
                <c:pt idx="89">
                  <c:v>22.86181194700475</c:v>
                </c:pt>
                <c:pt idx="90">
                  <c:v>94.00381855199521</c:v>
                </c:pt>
                <c:pt idx="91">
                  <c:v>-55.40167237700371</c:v>
                </c:pt>
                <c:pt idx="92">
                  <c:v>51.67991940600041</c:v>
                </c:pt>
                <c:pt idx="93">
                  <c:v>-14.65823762099899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</c:v>
                </c:pt>
                <c:pt idx="98">
                  <c:v>-60.799225388997</c:v>
                </c:pt>
                <c:pt idx="99">
                  <c:v>-28.38677038199967</c:v>
                </c:pt>
                <c:pt idx="100">
                  <c:v>52.14253555200412</c:v>
                </c:pt>
                <c:pt idx="101">
                  <c:v>9.613556878990493</c:v>
                </c:pt>
                <c:pt idx="102">
                  <c:v>-22.69479122699704</c:v>
                </c:pt>
                <c:pt idx="103">
                  <c:v>-9.529622549991473</c:v>
                </c:pt>
                <c:pt idx="104">
                  <c:v>-28.22278563800501</c:v>
                </c:pt>
                <c:pt idx="105">
                  <c:v>38.51192711999465</c:v>
                </c:pt>
                <c:pt idx="106">
                  <c:v>-55.32355755699973</c:v>
                </c:pt>
                <c:pt idx="107">
                  <c:v>-3.416186047994415</c:v>
                </c:pt>
                <c:pt idx="108">
                  <c:v>-6.32763219899789</c:v>
                </c:pt>
                <c:pt idx="109">
                  <c:v>-40.75994266000635</c:v>
                </c:pt>
                <c:pt idx="110">
                  <c:v>94.3932687100023</c:v>
                </c:pt>
                <c:pt idx="111">
                  <c:v>-50.04901511500066</c:v>
                </c:pt>
                <c:pt idx="112">
                  <c:v>-64.01239536500361</c:v>
                </c:pt>
                <c:pt idx="113">
                  <c:v>81.18521793400578</c:v>
                </c:pt>
                <c:pt idx="114">
                  <c:v>-86.99965236800198</c:v>
                </c:pt>
                <c:pt idx="115">
                  <c:v>78.23918010600028</c:v>
                </c:pt>
                <c:pt idx="116">
                  <c:v>8.75459669000702</c:v>
                </c:pt>
                <c:pt idx="117">
                  <c:v>-126.1282945290004</c:v>
                </c:pt>
                <c:pt idx="118">
                  <c:v>-86.2261786450108</c:v>
                </c:pt>
                <c:pt idx="119">
                  <c:v>28.04501760400308</c:v>
                </c:pt>
                <c:pt idx="120">
                  <c:v>37.8866410979972</c:v>
                </c:pt>
                <c:pt idx="121">
                  <c:v>-14.5064911859954</c:v>
                </c:pt>
                <c:pt idx="122">
                  <c:v>34.02571427100338</c:v>
                </c:pt>
                <c:pt idx="123">
                  <c:v>35.79361166599847</c:v>
                </c:pt>
                <c:pt idx="124">
                  <c:v>148.1818953009933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349416"/>
        <c:axId val="-2135503048"/>
      </c:lineChart>
      <c:dateAx>
        <c:axId val="-2137349416"/>
        <c:scaling>
          <c:orientation val="minMax"/>
          <c:min val="40909.0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5503048"/>
        <c:crosses val="autoZero"/>
        <c:auto val="1"/>
        <c:lblOffset val="100"/>
        <c:baseTimeUnit val="months"/>
        <c:majorUnit val="12.0"/>
        <c:majorTimeUnit val="months"/>
      </c:dateAx>
      <c:valAx>
        <c:axId val="-2135503048"/>
        <c:scaling>
          <c:orientation val="minMax"/>
          <c:min val="-20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73494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1993208"/>
        <c:axId val="2141996536"/>
      </c:barChart>
      <c:catAx>
        <c:axId val="2141993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1996536"/>
        <c:crosses val="autoZero"/>
        <c:auto val="1"/>
        <c:lblAlgn val="ctr"/>
        <c:lblOffset val="100"/>
        <c:noMultiLvlLbl val="0"/>
      </c:catAx>
      <c:valAx>
        <c:axId val="2141996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1993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2378487411296"/>
          <c:y val="0.0651041666666667"/>
          <c:w val="0.938700422863809"/>
          <c:h val="0.86970513451443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Sheet1!$O$170:$O$181</c:f>
              <c:numCache>
                <c:formatCode>General</c:formatCode>
                <c:ptCount val="12"/>
                <c:pt idx="0">
                  <c:v>15.0</c:v>
                </c:pt>
                <c:pt idx="1">
                  <c:v>10.0</c:v>
                </c:pt>
                <c:pt idx="2">
                  <c:v>25.0</c:v>
                </c:pt>
                <c:pt idx="3">
                  <c:v>40.0</c:v>
                </c:pt>
                <c:pt idx="4">
                  <c:v>20.0</c:v>
                </c:pt>
                <c:pt idx="5">
                  <c:v>22.0</c:v>
                </c:pt>
                <c:pt idx="6">
                  <c:v>17.0</c:v>
                </c:pt>
                <c:pt idx="7">
                  <c:v>23.0</c:v>
                </c:pt>
                <c:pt idx="8">
                  <c:v>31.0</c:v>
                </c:pt>
                <c:pt idx="9">
                  <c:v>25.0</c:v>
                </c:pt>
                <c:pt idx="10">
                  <c:v>37.0</c:v>
                </c:pt>
                <c:pt idx="11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3438744"/>
        <c:axId val="2144103048"/>
      </c:barChart>
      <c:catAx>
        <c:axId val="21434387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4103048"/>
        <c:crosses val="autoZero"/>
        <c:auto val="1"/>
        <c:lblAlgn val="ctr"/>
        <c:lblOffset val="100"/>
        <c:noMultiLvlLbl val="0"/>
      </c:catAx>
      <c:valAx>
        <c:axId val="2144103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43438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1518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779494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026F-1259-D944-AF66-0811C17881CA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643C-557E-0E4A-92F2-427D0C822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</a:t>
            </a:r>
            <a:r>
              <a:rPr lang="en-US" baseline="0" dirty="0" smtClean="0"/>
              <a:t>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Plot the error instead</a:t>
            </a:r>
            <a:r>
              <a:rPr lang="is-IS" b="1" baseline="0" dirty="0" smtClean="0"/>
              <a:t>…(linked chart to below it that gives another cut)...Time series of the error (</a:t>
            </a:r>
            <a:r>
              <a:rPr lang="en-US" b="1" baseline="0" dirty="0" smtClean="0"/>
              <a:t>http://</a:t>
            </a:r>
            <a:r>
              <a:rPr lang="en-US" b="1" baseline="0" dirty="0" err="1" smtClean="0"/>
              <a:t>www.highcharts.com</a:t>
            </a:r>
            <a:r>
              <a:rPr lang="en-US" b="1" baseline="0" dirty="0" smtClean="0"/>
              <a:t>/demo/synchronized-charts)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183562"/>
              </p:ext>
            </p:extLst>
          </p:nvPr>
        </p:nvGraphicFramePr>
        <p:xfrm>
          <a:off x="457200" y="1696719"/>
          <a:ext cx="8229600" cy="300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699173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‘06 – May ‘16</a:t>
            </a:r>
          </a:p>
          <a:p>
            <a:r>
              <a:rPr lang="en-US" sz="1200" b="1" dirty="0" smtClean="0"/>
              <a:t>Correlation: 0.98</a:t>
            </a:r>
          </a:p>
          <a:p>
            <a:r>
              <a:rPr lang="en-US" sz="1200" b="1" dirty="0" smtClean="0"/>
              <a:t>Mean absolute error: 45k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96719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Thous.</a:t>
            </a:r>
            <a:endParaRPr lang="en-US" sz="1000" dirty="0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79484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69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89924"/>
              </p:ext>
            </p:extLst>
          </p:nvPr>
        </p:nvGraphicFramePr>
        <p:xfrm>
          <a:off x="457200" y="1809750"/>
          <a:ext cx="8229600" cy="30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Monthly </a:t>
            </a:r>
            <a:r>
              <a:rPr lang="en-US" sz="1000" b="1" dirty="0" smtClean="0">
                <a:solidFill>
                  <a:schemeClr val="tx1"/>
                </a:solidFill>
              </a:rPr>
              <a:t>Comparison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817514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period: Jan </a:t>
            </a:r>
            <a:r>
              <a:rPr lang="en-US" sz="1200" b="1" dirty="0" smtClean="0"/>
              <a:t>‘12 </a:t>
            </a:r>
            <a:r>
              <a:rPr lang="en-US" sz="1200" b="1" dirty="0" smtClean="0"/>
              <a:t>– May ‘16</a:t>
            </a:r>
          </a:p>
          <a:p>
            <a:r>
              <a:rPr lang="en-US" sz="1200" b="1" dirty="0" smtClean="0"/>
              <a:t>Correlation: </a:t>
            </a:r>
            <a:r>
              <a:rPr lang="en-US" sz="1200" b="1" dirty="0" smtClean="0"/>
              <a:t>0.99</a:t>
            </a:r>
            <a:endParaRPr lang="en-US" sz="1200" b="1" dirty="0" smtClean="0"/>
          </a:p>
          <a:p>
            <a:r>
              <a:rPr lang="en-US" sz="1200" b="1" dirty="0" smtClean="0"/>
              <a:t>Mean absolute error: </a:t>
            </a:r>
            <a:r>
              <a:rPr lang="en-US" sz="1200" b="1" dirty="0" smtClean="0"/>
              <a:t>30</a:t>
            </a:r>
            <a:r>
              <a:rPr lang="en-US" sz="1200" b="1" dirty="0" smtClean="0"/>
              <a:t>k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143343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99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995145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Month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749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Monthly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Start: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End: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Jan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May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2016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</a:t>
            </a:r>
            <a:endParaRPr lang="en-US" sz="14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48855"/>
              </p:ext>
            </p:extLst>
          </p:nvPr>
        </p:nvGraphicFramePr>
        <p:xfrm>
          <a:off x="457200" y="1779494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402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5115</TotalTime>
  <Words>248</Words>
  <Application>Microsoft Macintosh PowerPoint</Application>
  <PresentationFormat>On-screen Show (4:3)</PresentationFormat>
  <Paragraphs>62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ADP vs. BLS private payroll growth</vt:lpstr>
      <vt:lpstr>ADP vs. BLS private payroll growth</vt:lpstr>
      <vt:lpstr>Monthly Comparison of ADP vs. BLS</vt:lpstr>
      <vt:lpstr>Monthly Comparison of ADP vs. BLS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Roiana Reid</dc:creator>
  <cp:lastModifiedBy>Roiana Reid</cp:lastModifiedBy>
  <cp:revision>49</cp:revision>
  <dcterms:created xsi:type="dcterms:W3CDTF">2016-06-26T01:11:17Z</dcterms:created>
  <dcterms:modified xsi:type="dcterms:W3CDTF">2016-07-05T01:18:10Z</dcterms:modified>
</cp:coreProperties>
</file>