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tags/tag5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6.xml" ContentType="application/vnd.openxmlformats-officedocument.theme+xml"/>
  <Override PartName="/ppt/tags/tag6.xml" ContentType="application/vnd.openxmlformats-officedocument.presentationml.tags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7.xml" ContentType="application/vnd.openxmlformats-officedocument.theme+xml"/>
  <Override PartName="/ppt/tags/tag7.xml" ContentType="application/vnd.openxmlformats-officedocument.presentationml.tags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8.xml" ContentType="application/vnd.openxmlformats-officedocument.theme+xml"/>
  <Override PartName="/ppt/tags/tag8.xml" ContentType="application/vnd.openxmlformats-officedocument.presentationml.tags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9.xml" ContentType="application/vnd.openxmlformats-officedocument.theme+xml"/>
  <Override PartName="/ppt/tags/tag9.xml" ContentType="application/vnd.openxmlformats-officedocument.presentationml.tags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ags/tag10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79" r:id="rId3"/>
    <p:sldMasterId id="2147483689" r:id="rId4"/>
    <p:sldMasterId id="2147483698" r:id="rId5"/>
    <p:sldMasterId id="2147483721" r:id="rId6"/>
    <p:sldMasterId id="2147483727" r:id="rId7"/>
    <p:sldMasterId id="2147483737" r:id="rId8"/>
    <p:sldMasterId id="2147483747" r:id="rId9"/>
    <p:sldMasterId id="2147483757" r:id="rId10"/>
  </p:sldMasterIdLst>
  <p:notesMasterIdLst>
    <p:notesMasterId r:id="rId27"/>
  </p:notesMasterIdLst>
  <p:sldIdLst>
    <p:sldId id="292" r:id="rId11"/>
    <p:sldId id="317" r:id="rId12"/>
    <p:sldId id="315" r:id="rId13"/>
    <p:sldId id="309" r:id="rId14"/>
    <p:sldId id="314" r:id="rId15"/>
    <p:sldId id="316" r:id="rId16"/>
    <p:sldId id="308" r:id="rId17"/>
    <p:sldId id="326" r:id="rId18"/>
    <p:sldId id="307" r:id="rId19"/>
    <p:sldId id="319" r:id="rId20"/>
    <p:sldId id="323" r:id="rId21"/>
    <p:sldId id="324" r:id="rId22"/>
    <p:sldId id="325" r:id="rId23"/>
    <p:sldId id="322" r:id="rId24"/>
    <p:sldId id="318" r:id="rId25"/>
    <p:sldId id="296" r:id="rId26"/>
  </p:sldIdLst>
  <p:sldSz cx="9144000" cy="6858000" type="screen4x3"/>
  <p:notesSz cx="7315200" cy="96012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11A"/>
    <a:srgbClr val="F1A1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tags" Target="tags/tag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5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oianareid:Documents:W209:ADP_chart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Workbook5" TargetMode="External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oianareid:Documents:W209:ADP_charts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Workbook5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5.65535741855797E-2"/>
          <c:y val="0.10445599573490801"/>
          <c:w val="0.91402616952292703"/>
          <c:h val="0.82265337926509197"/>
        </c:manualLayout>
      </c:layout>
      <c:lineChart>
        <c:grouping val="standard"/>
        <c:varyColors val="0"/>
        <c:ser>
          <c:idx val="0"/>
          <c:order val="0"/>
          <c:tx>
            <c:strRef>
              <c:f>Sheet1!$L$191</c:f>
              <c:strCache>
                <c:ptCount val="1"/>
                <c:pt idx="0">
                  <c:v>ADP</c:v>
                </c:pt>
              </c:strCache>
            </c:strRef>
          </c:tx>
          <c:marker>
            <c:symbol val="none"/>
          </c:marker>
          <c:cat>
            <c:numRef>
              <c:f>Sheet1!$B$62:$B$186</c:f>
              <c:numCache>
                <c:formatCode>m/d/yy</c:formatCode>
                <c:ptCount val="125"/>
                <c:pt idx="0">
                  <c:v>38718</c:v>
                </c:pt>
                <c:pt idx="1">
                  <c:v>38749</c:v>
                </c:pt>
                <c:pt idx="2">
                  <c:v>38777</c:v>
                </c:pt>
                <c:pt idx="3">
                  <c:v>38808</c:v>
                </c:pt>
                <c:pt idx="4">
                  <c:v>38838</c:v>
                </c:pt>
                <c:pt idx="5">
                  <c:v>38869</c:v>
                </c:pt>
                <c:pt idx="6">
                  <c:v>38899</c:v>
                </c:pt>
                <c:pt idx="7">
                  <c:v>38930</c:v>
                </c:pt>
                <c:pt idx="8">
                  <c:v>38961</c:v>
                </c:pt>
                <c:pt idx="9">
                  <c:v>38991</c:v>
                </c:pt>
                <c:pt idx="10">
                  <c:v>39022</c:v>
                </c:pt>
                <c:pt idx="11">
                  <c:v>39052</c:v>
                </c:pt>
                <c:pt idx="12">
                  <c:v>39083</c:v>
                </c:pt>
                <c:pt idx="13">
                  <c:v>39114</c:v>
                </c:pt>
                <c:pt idx="14">
                  <c:v>39142</c:v>
                </c:pt>
                <c:pt idx="15">
                  <c:v>39173</c:v>
                </c:pt>
                <c:pt idx="16">
                  <c:v>39203</c:v>
                </c:pt>
                <c:pt idx="17">
                  <c:v>39234</c:v>
                </c:pt>
                <c:pt idx="18">
                  <c:v>39264</c:v>
                </c:pt>
                <c:pt idx="19">
                  <c:v>39295</c:v>
                </c:pt>
                <c:pt idx="20">
                  <c:v>39326</c:v>
                </c:pt>
                <c:pt idx="21">
                  <c:v>39356</c:v>
                </c:pt>
                <c:pt idx="22">
                  <c:v>39387</c:v>
                </c:pt>
                <c:pt idx="23">
                  <c:v>39417</c:v>
                </c:pt>
                <c:pt idx="24">
                  <c:v>39448</c:v>
                </c:pt>
                <c:pt idx="25">
                  <c:v>39479</c:v>
                </c:pt>
                <c:pt idx="26">
                  <c:v>39508</c:v>
                </c:pt>
                <c:pt idx="27">
                  <c:v>39539</c:v>
                </c:pt>
                <c:pt idx="28">
                  <c:v>39569</c:v>
                </c:pt>
                <c:pt idx="29">
                  <c:v>39600</c:v>
                </c:pt>
                <c:pt idx="30">
                  <c:v>39630</c:v>
                </c:pt>
                <c:pt idx="31">
                  <c:v>39661</c:v>
                </c:pt>
                <c:pt idx="32">
                  <c:v>39692</c:v>
                </c:pt>
                <c:pt idx="33">
                  <c:v>39722</c:v>
                </c:pt>
                <c:pt idx="34">
                  <c:v>39753</c:v>
                </c:pt>
                <c:pt idx="35">
                  <c:v>39783</c:v>
                </c:pt>
                <c:pt idx="36">
                  <c:v>39814</c:v>
                </c:pt>
                <c:pt idx="37">
                  <c:v>39845</c:v>
                </c:pt>
                <c:pt idx="38">
                  <c:v>39873</c:v>
                </c:pt>
                <c:pt idx="39">
                  <c:v>39904</c:v>
                </c:pt>
                <c:pt idx="40">
                  <c:v>39934</c:v>
                </c:pt>
                <c:pt idx="41">
                  <c:v>39965</c:v>
                </c:pt>
                <c:pt idx="42">
                  <c:v>39995</c:v>
                </c:pt>
                <c:pt idx="43">
                  <c:v>40026</c:v>
                </c:pt>
                <c:pt idx="44">
                  <c:v>40057</c:v>
                </c:pt>
                <c:pt idx="45">
                  <c:v>40087</c:v>
                </c:pt>
                <c:pt idx="46">
                  <c:v>40118</c:v>
                </c:pt>
                <c:pt idx="47">
                  <c:v>40148</c:v>
                </c:pt>
                <c:pt idx="48">
                  <c:v>40179</c:v>
                </c:pt>
                <c:pt idx="49">
                  <c:v>40210</c:v>
                </c:pt>
                <c:pt idx="50">
                  <c:v>40238</c:v>
                </c:pt>
                <c:pt idx="51">
                  <c:v>40269</c:v>
                </c:pt>
                <c:pt idx="52">
                  <c:v>40299</c:v>
                </c:pt>
                <c:pt idx="53">
                  <c:v>40330</c:v>
                </c:pt>
                <c:pt idx="54">
                  <c:v>40360</c:v>
                </c:pt>
                <c:pt idx="55">
                  <c:v>40391</c:v>
                </c:pt>
                <c:pt idx="56">
                  <c:v>40422</c:v>
                </c:pt>
                <c:pt idx="57">
                  <c:v>40452</c:v>
                </c:pt>
                <c:pt idx="58">
                  <c:v>40483</c:v>
                </c:pt>
                <c:pt idx="59">
                  <c:v>40513</c:v>
                </c:pt>
                <c:pt idx="60">
                  <c:v>40544</c:v>
                </c:pt>
                <c:pt idx="61">
                  <c:v>40575</c:v>
                </c:pt>
                <c:pt idx="62">
                  <c:v>40603</c:v>
                </c:pt>
                <c:pt idx="63">
                  <c:v>40634</c:v>
                </c:pt>
                <c:pt idx="64">
                  <c:v>40664</c:v>
                </c:pt>
                <c:pt idx="65">
                  <c:v>40695</c:v>
                </c:pt>
                <c:pt idx="66">
                  <c:v>40725</c:v>
                </c:pt>
                <c:pt idx="67">
                  <c:v>40756</c:v>
                </c:pt>
                <c:pt idx="68">
                  <c:v>40787</c:v>
                </c:pt>
                <c:pt idx="69">
                  <c:v>40817</c:v>
                </c:pt>
                <c:pt idx="70">
                  <c:v>40848</c:v>
                </c:pt>
                <c:pt idx="71">
                  <c:v>40878</c:v>
                </c:pt>
                <c:pt idx="72">
                  <c:v>40909</c:v>
                </c:pt>
                <c:pt idx="73">
                  <c:v>40940</c:v>
                </c:pt>
                <c:pt idx="74">
                  <c:v>40969</c:v>
                </c:pt>
                <c:pt idx="75">
                  <c:v>41000</c:v>
                </c:pt>
                <c:pt idx="76">
                  <c:v>41030</c:v>
                </c:pt>
                <c:pt idx="77">
                  <c:v>41061</c:v>
                </c:pt>
                <c:pt idx="78">
                  <c:v>41091</c:v>
                </c:pt>
                <c:pt idx="79">
                  <c:v>41122</c:v>
                </c:pt>
                <c:pt idx="80">
                  <c:v>41153</c:v>
                </c:pt>
                <c:pt idx="81">
                  <c:v>41183</c:v>
                </c:pt>
                <c:pt idx="82">
                  <c:v>41214</c:v>
                </c:pt>
                <c:pt idx="83">
                  <c:v>41244</c:v>
                </c:pt>
                <c:pt idx="84">
                  <c:v>41275</c:v>
                </c:pt>
                <c:pt idx="85">
                  <c:v>41306</c:v>
                </c:pt>
                <c:pt idx="86">
                  <c:v>41334</c:v>
                </c:pt>
                <c:pt idx="87">
                  <c:v>41365</c:v>
                </c:pt>
                <c:pt idx="88">
                  <c:v>41395</c:v>
                </c:pt>
                <c:pt idx="89">
                  <c:v>41426</c:v>
                </c:pt>
                <c:pt idx="90">
                  <c:v>41456</c:v>
                </c:pt>
                <c:pt idx="91">
                  <c:v>41487</c:v>
                </c:pt>
                <c:pt idx="92">
                  <c:v>41518</c:v>
                </c:pt>
                <c:pt idx="93">
                  <c:v>41548</c:v>
                </c:pt>
                <c:pt idx="94">
                  <c:v>41579</c:v>
                </c:pt>
                <c:pt idx="95">
                  <c:v>41609</c:v>
                </c:pt>
                <c:pt idx="96">
                  <c:v>41640</c:v>
                </c:pt>
                <c:pt idx="97">
                  <c:v>41671</c:v>
                </c:pt>
                <c:pt idx="98">
                  <c:v>41699</c:v>
                </c:pt>
                <c:pt idx="99">
                  <c:v>41730</c:v>
                </c:pt>
                <c:pt idx="100">
                  <c:v>41760</c:v>
                </c:pt>
                <c:pt idx="101">
                  <c:v>41791</c:v>
                </c:pt>
                <c:pt idx="102">
                  <c:v>41821</c:v>
                </c:pt>
                <c:pt idx="103">
                  <c:v>41852</c:v>
                </c:pt>
                <c:pt idx="104">
                  <c:v>41883</c:v>
                </c:pt>
                <c:pt idx="105">
                  <c:v>41913</c:v>
                </c:pt>
                <c:pt idx="106">
                  <c:v>41944</c:v>
                </c:pt>
                <c:pt idx="107">
                  <c:v>41974</c:v>
                </c:pt>
                <c:pt idx="108">
                  <c:v>42005</c:v>
                </c:pt>
                <c:pt idx="109">
                  <c:v>42036</c:v>
                </c:pt>
                <c:pt idx="110">
                  <c:v>42064</c:v>
                </c:pt>
                <c:pt idx="111">
                  <c:v>42095</c:v>
                </c:pt>
                <c:pt idx="112">
                  <c:v>42125</c:v>
                </c:pt>
                <c:pt idx="113">
                  <c:v>42156</c:v>
                </c:pt>
                <c:pt idx="114">
                  <c:v>42186</c:v>
                </c:pt>
                <c:pt idx="115">
                  <c:v>42217</c:v>
                </c:pt>
                <c:pt idx="116">
                  <c:v>42248</c:v>
                </c:pt>
                <c:pt idx="117">
                  <c:v>42278</c:v>
                </c:pt>
                <c:pt idx="118">
                  <c:v>42309</c:v>
                </c:pt>
                <c:pt idx="119">
                  <c:v>42339</c:v>
                </c:pt>
                <c:pt idx="120">
                  <c:v>42370</c:v>
                </c:pt>
                <c:pt idx="121">
                  <c:v>42401</c:v>
                </c:pt>
                <c:pt idx="122">
                  <c:v>42430</c:v>
                </c:pt>
                <c:pt idx="123">
                  <c:v>42461</c:v>
                </c:pt>
                <c:pt idx="124">
                  <c:v>42491</c:v>
                </c:pt>
              </c:numCache>
            </c:numRef>
          </c:cat>
          <c:val>
            <c:numRef>
              <c:f>Sheet1!$D$62:$D$186</c:f>
              <c:numCache>
                <c:formatCode>0</c:formatCode>
                <c:ptCount val="125"/>
                <c:pt idx="0">
                  <c:v>250.88870056199079</c:v>
                </c:pt>
                <c:pt idx="1">
                  <c:v>356.56206724300858</c:v>
                </c:pt>
                <c:pt idx="2">
                  <c:v>232.7006797899958</c:v>
                </c:pt>
                <c:pt idx="3">
                  <c:v>153.1439561449952</c:v>
                </c:pt>
                <c:pt idx="4">
                  <c:v>150.805435391012</c:v>
                </c:pt>
                <c:pt idx="5">
                  <c:v>132.73468929498631</c:v>
                </c:pt>
                <c:pt idx="6">
                  <c:v>143.87901903901371</c:v>
                </c:pt>
                <c:pt idx="7">
                  <c:v>148.73073526399091</c:v>
                </c:pt>
                <c:pt idx="8">
                  <c:v>41.011189338008997</c:v>
                </c:pt>
                <c:pt idx="9">
                  <c:v>110.0605175289966</c:v>
                </c:pt>
                <c:pt idx="10">
                  <c:v>172.23894006399499</c:v>
                </c:pt>
                <c:pt idx="11">
                  <c:v>15.78415985300671</c:v>
                </c:pt>
                <c:pt idx="12">
                  <c:v>166.873593943994</c:v>
                </c:pt>
                <c:pt idx="13">
                  <c:v>166.0862512790045</c:v>
                </c:pt>
                <c:pt idx="14">
                  <c:v>88.651512858996199</c:v>
                </c:pt>
                <c:pt idx="15">
                  <c:v>110.8798859950039</c:v>
                </c:pt>
                <c:pt idx="16">
                  <c:v>28.0930608859926</c:v>
                </c:pt>
                <c:pt idx="17">
                  <c:v>115.3961879050039</c:v>
                </c:pt>
                <c:pt idx="18">
                  <c:v>-5.8500694969989127</c:v>
                </c:pt>
                <c:pt idx="19">
                  <c:v>-5.8549914169998356</c:v>
                </c:pt>
                <c:pt idx="20">
                  <c:v>-52.329424477007628</c:v>
                </c:pt>
                <c:pt idx="21">
                  <c:v>-4.2027117039979203</c:v>
                </c:pt>
                <c:pt idx="22">
                  <c:v>103.8032652969996</c:v>
                </c:pt>
                <c:pt idx="23">
                  <c:v>-6.6200628029910149</c:v>
                </c:pt>
                <c:pt idx="24">
                  <c:v>24.81750294099038</c:v>
                </c:pt>
                <c:pt idx="25">
                  <c:v>-32.174980864991078</c:v>
                </c:pt>
                <c:pt idx="26">
                  <c:v>-86.957662261003904</c:v>
                </c:pt>
                <c:pt idx="27">
                  <c:v>-200.369756840999</c:v>
                </c:pt>
                <c:pt idx="28">
                  <c:v>-207.12570626600061</c:v>
                </c:pt>
                <c:pt idx="29">
                  <c:v>-268.05182028999837</c:v>
                </c:pt>
                <c:pt idx="30">
                  <c:v>-296.69995241500152</c:v>
                </c:pt>
                <c:pt idx="31">
                  <c:v>-309.24806654600252</c:v>
                </c:pt>
                <c:pt idx="32">
                  <c:v>-367.67759279999882</c:v>
                </c:pt>
                <c:pt idx="33">
                  <c:v>-412.56240974299692</c:v>
                </c:pt>
                <c:pt idx="34">
                  <c:v>-629.57089434799855</c:v>
                </c:pt>
                <c:pt idx="35">
                  <c:v>-748.88293650699768</c:v>
                </c:pt>
                <c:pt idx="36">
                  <c:v>-769.93634856400604</c:v>
                </c:pt>
                <c:pt idx="37">
                  <c:v>-881.18735093799467</c:v>
                </c:pt>
                <c:pt idx="38">
                  <c:v>-766.68716474200437</c:v>
                </c:pt>
                <c:pt idx="39">
                  <c:v>-628.10323251900297</c:v>
                </c:pt>
                <c:pt idx="40">
                  <c:v>-511.27127217200177</c:v>
                </c:pt>
                <c:pt idx="41">
                  <c:v>-382.60048426499998</c:v>
                </c:pt>
                <c:pt idx="42">
                  <c:v>-303.75564088000101</c:v>
                </c:pt>
                <c:pt idx="43">
                  <c:v>-213.50923247399621</c:v>
                </c:pt>
                <c:pt idx="44">
                  <c:v>-158.8685294619936</c:v>
                </c:pt>
                <c:pt idx="45">
                  <c:v>-113.9568935100106</c:v>
                </c:pt>
                <c:pt idx="46">
                  <c:v>-161.75187583098889</c:v>
                </c:pt>
                <c:pt idx="47">
                  <c:v>-96.754277466010535</c:v>
                </c:pt>
                <c:pt idx="48">
                  <c:v>-48.112918409999111</c:v>
                </c:pt>
                <c:pt idx="49">
                  <c:v>11.99040292701102</c:v>
                </c:pt>
                <c:pt idx="50">
                  <c:v>17.693954061993281</c:v>
                </c:pt>
                <c:pt idx="51">
                  <c:v>105.8601306049968</c:v>
                </c:pt>
                <c:pt idx="52">
                  <c:v>179.89122072300231</c:v>
                </c:pt>
                <c:pt idx="53">
                  <c:v>101.56752512700039</c:v>
                </c:pt>
                <c:pt idx="54">
                  <c:v>98.217923963005902</c:v>
                </c:pt>
                <c:pt idx="55">
                  <c:v>95.392234825994805</c:v>
                </c:pt>
                <c:pt idx="56">
                  <c:v>95.325705355993563</c:v>
                </c:pt>
                <c:pt idx="57">
                  <c:v>153.89566600900429</c:v>
                </c:pt>
                <c:pt idx="58">
                  <c:v>170.8200191340002</c:v>
                </c:pt>
                <c:pt idx="59">
                  <c:v>86.478982525004454</c:v>
                </c:pt>
                <c:pt idx="60">
                  <c:v>196.80985148499889</c:v>
                </c:pt>
                <c:pt idx="61">
                  <c:v>158.3941264860041</c:v>
                </c:pt>
                <c:pt idx="62">
                  <c:v>282.34661376099388</c:v>
                </c:pt>
                <c:pt idx="63">
                  <c:v>230.51525497899269</c:v>
                </c:pt>
                <c:pt idx="64">
                  <c:v>239.0668191940058</c:v>
                </c:pt>
                <c:pt idx="65">
                  <c:v>170.138937790005</c:v>
                </c:pt>
                <c:pt idx="66">
                  <c:v>187.35464096099901</c:v>
                </c:pt>
                <c:pt idx="67">
                  <c:v>199.89540265899271</c:v>
                </c:pt>
                <c:pt idx="68">
                  <c:v>344.37174665700883</c:v>
                </c:pt>
                <c:pt idx="69">
                  <c:v>129.27655255400171</c:v>
                </c:pt>
                <c:pt idx="70">
                  <c:v>260.92261211200088</c:v>
                </c:pt>
                <c:pt idx="71">
                  <c:v>197.16637070800061</c:v>
                </c:pt>
                <c:pt idx="72">
                  <c:v>242.4961975149927</c:v>
                </c:pt>
                <c:pt idx="73">
                  <c:v>325.87392209000251</c:v>
                </c:pt>
                <c:pt idx="74">
                  <c:v>187.9215427809977</c:v>
                </c:pt>
                <c:pt idx="75">
                  <c:v>190.49403775000249</c:v>
                </c:pt>
                <c:pt idx="76">
                  <c:v>130.6522892369976</c:v>
                </c:pt>
                <c:pt idx="77">
                  <c:v>80.5160549830034</c:v>
                </c:pt>
                <c:pt idx="78">
                  <c:v>166.7296616459935</c:v>
                </c:pt>
                <c:pt idx="79">
                  <c:v>172.42449424200461</c:v>
                </c:pt>
                <c:pt idx="80">
                  <c:v>169.7622356929933</c:v>
                </c:pt>
                <c:pt idx="81">
                  <c:v>189.3914678900037</c:v>
                </c:pt>
                <c:pt idx="82">
                  <c:v>213.810937634</c:v>
                </c:pt>
                <c:pt idx="83">
                  <c:v>144.34956693300049</c:v>
                </c:pt>
                <c:pt idx="84">
                  <c:v>181.4211114619975</c:v>
                </c:pt>
                <c:pt idx="85">
                  <c:v>256.25533304100043</c:v>
                </c:pt>
                <c:pt idx="86">
                  <c:v>128.19280948900271</c:v>
                </c:pt>
                <c:pt idx="87">
                  <c:v>118.19264489499621</c:v>
                </c:pt>
                <c:pt idx="88">
                  <c:v>169.13782117300431</c:v>
                </c:pt>
                <c:pt idx="89">
                  <c:v>195.8618119470047</c:v>
                </c:pt>
                <c:pt idx="90">
                  <c:v>256.00381855199521</c:v>
                </c:pt>
                <c:pt idx="91">
                  <c:v>186.59832762299629</c:v>
                </c:pt>
                <c:pt idx="92">
                  <c:v>230.67991940600041</c:v>
                </c:pt>
                <c:pt idx="93">
                  <c:v>188.34176237900101</c:v>
                </c:pt>
                <c:pt idx="94">
                  <c:v>210.8524670729966</c:v>
                </c:pt>
                <c:pt idx="95">
                  <c:v>204.1671548040031</c:v>
                </c:pt>
                <c:pt idx="96">
                  <c:v>175.26739792199811</c:v>
                </c:pt>
                <c:pt idx="97">
                  <c:v>208.696099615001</c:v>
                </c:pt>
                <c:pt idx="98">
                  <c:v>200.200774611003</c:v>
                </c:pt>
                <c:pt idx="99">
                  <c:v>253.6132296180003</c:v>
                </c:pt>
                <c:pt idx="100">
                  <c:v>267.14253555200412</c:v>
                </c:pt>
                <c:pt idx="101">
                  <c:v>276.61355687899021</c:v>
                </c:pt>
                <c:pt idx="102">
                  <c:v>221.30520877300299</c:v>
                </c:pt>
                <c:pt idx="103">
                  <c:v>221.4703774500085</c:v>
                </c:pt>
                <c:pt idx="104">
                  <c:v>208.77721436199499</c:v>
                </c:pt>
                <c:pt idx="105">
                  <c:v>228.51192711999471</c:v>
                </c:pt>
                <c:pt idx="106">
                  <c:v>268.67644244300033</c:v>
                </c:pt>
                <c:pt idx="107">
                  <c:v>275.58381395200502</c:v>
                </c:pt>
                <c:pt idx="108">
                  <c:v>207.67236780100211</c:v>
                </c:pt>
                <c:pt idx="109">
                  <c:v>211.24005733999371</c:v>
                </c:pt>
                <c:pt idx="110">
                  <c:v>184.3932687100023</c:v>
                </c:pt>
                <c:pt idx="111">
                  <c:v>190.95098488499929</c:v>
                </c:pt>
                <c:pt idx="112">
                  <c:v>191.98760463499639</c:v>
                </c:pt>
                <c:pt idx="113">
                  <c:v>307.18521793400578</c:v>
                </c:pt>
                <c:pt idx="114">
                  <c:v>158.00034763199801</c:v>
                </c:pt>
                <c:pt idx="115">
                  <c:v>201.2391801060003</c:v>
                </c:pt>
                <c:pt idx="116">
                  <c:v>170.75459669000699</c:v>
                </c:pt>
                <c:pt idx="117">
                  <c:v>177.87170547099959</c:v>
                </c:pt>
                <c:pt idx="118">
                  <c:v>192.7738213549892</c:v>
                </c:pt>
                <c:pt idx="119">
                  <c:v>287.04501760400308</c:v>
                </c:pt>
                <c:pt idx="120">
                  <c:v>192.8866410979972</c:v>
                </c:pt>
                <c:pt idx="121">
                  <c:v>207.4935088140046</c:v>
                </c:pt>
                <c:pt idx="122">
                  <c:v>201.02571427100341</c:v>
                </c:pt>
                <c:pt idx="123">
                  <c:v>165.7936116659985</c:v>
                </c:pt>
                <c:pt idx="124">
                  <c:v>173.18189530099329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Sheet1!$L$192</c:f>
              <c:strCache>
                <c:ptCount val="1"/>
                <c:pt idx="0">
                  <c:v>BLS</c:v>
                </c:pt>
              </c:strCache>
            </c:strRef>
          </c:tx>
          <c:marker>
            <c:symbol val="none"/>
          </c:marker>
          <c:cat>
            <c:numRef>
              <c:f>Sheet1!$B$62:$B$186</c:f>
              <c:numCache>
                <c:formatCode>m/d/yy</c:formatCode>
                <c:ptCount val="125"/>
                <c:pt idx="0">
                  <c:v>38718</c:v>
                </c:pt>
                <c:pt idx="1">
                  <c:v>38749</c:v>
                </c:pt>
                <c:pt idx="2">
                  <c:v>38777</c:v>
                </c:pt>
                <c:pt idx="3">
                  <c:v>38808</c:v>
                </c:pt>
                <c:pt idx="4">
                  <c:v>38838</c:v>
                </c:pt>
                <c:pt idx="5">
                  <c:v>38869</c:v>
                </c:pt>
                <c:pt idx="6">
                  <c:v>38899</c:v>
                </c:pt>
                <c:pt idx="7">
                  <c:v>38930</c:v>
                </c:pt>
                <c:pt idx="8">
                  <c:v>38961</c:v>
                </c:pt>
                <c:pt idx="9">
                  <c:v>38991</c:v>
                </c:pt>
                <c:pt idx="10">
                  <c:v>39022</c:v>
                </c:pt>
                <c:pt idx="11">
                  <c:v>39052</c:v>
                </c:pt>
                <c:pt idx="12">
                  <c:v>39083</c:v>
                </c:pt>
                <c:pt idx="13">
                  <c:v>39114</c:v>
                </c:pt>
                <c:pt idx="14">
                  <c:v>39142</c:v>
                </c:pt>
                <c:pt idx="15">
                  <c:v>39173</c:v>
                </c:pt>
                <c:pt idx="16">
                  <c:v>39203</c:v>
                </c:pt>
                <c:pt idx="17">
                  <c:v>39234</c:v>
                </c:pt>
                <c:pt idx="18">
                  <c:v>39264</c:v>
                </c:pt>
                <c:pt idx="19">
                  <c:v>39295</c:v>
                </c:pt>
                <c:pt idx="20">
                  <c:v>39326</c:v>
                </c:pt>
                <c:pt idx="21">
                  <c:v>39356</c:v>
                </c:pt>
                <c:pt idx="22">
                  <c:v>39387</c:v>
                </c:pt>
                <c:pt idx="23">
                  <c:v>39417</c:v>
                </c:pt>
                <c:pt idx="24">
                  <c:v>39448</c:v>
                </c:pt>
                <c:pt idx="25">
                  <c:v>39479</c:v>
                </c:pt>
                <c:pt idx="26">
                  <c:v>39508</c:v>
                </c:pt>
                <c:pt idx="27">
                  <c:v>39539</c:v>
                </c:pt>
                <c:pt idx="28">
                  <c:v>39569</c:v>
                </c:pt>
                <c:pt idx="29">
                  <c:v>39600</c:v>
                </c:pt>
                <c:pt idx="30">
                  <c:v>39630</c:v>
                </c:pt>
                <c:pt idx="31">
                  <c:v>39661</c:v>
                </c:pt>
                <c:pt idx="32">
                  <c:v>39692</c:v>
                </c:pt>
                <c:pt idx="33">
                  <c:v>39722</c:v>
                </c:pt>
                <c:pt idx="34">
                  <c:v>39753</c:v>
                </c:pt>
                <c:pt idx="35">
                  <c:v>39783</c:v>
                </c:pt>
                <c:pt idx="36">
                  <c:v>39814</c:v>
                </c:pt>
                <c:pt idx="37">
                  <c:v>39845</c:v>
                </c:pt>
                <c:pt idx="38">
                  <c:v>39873</c:v>
                </c:pt>
                <c:pt idx="39">
                  <c:v>39904</c:v>
                </c:pt>
                <c:pt idx="40">
                  <c:v>39934</c:v>
                </c:pt>
                <c:pt idx="41">
                  <c:v>39965</c:v>
                </c:pt>
                <c:pt idx="42">
                  <c:v>39995</c:v>
                </c:pt>
                <c:pt idx="43">
                  <c:v>40026</c:v>
                </c:pt>
                <c:pt idx="44">
                  <c:v>40057</c:v>
                </c:pt>
                <c:pt idx="45">
                  <c:v>40087</c:v>
                </c:pt>
                <c:pt idx="46">
                  <c:v>40118</c:v>
                </c:pt>
                <c:pt idx="47">
                  <c:v>40148</c:v>
                </c:pt>
                <c:pt idx="48">
                  <c:v>40179</c:v>
                </c:pt>
                <c:pt idx="49">
                  <c:v>40210</c:v>
                </c:pt>
                <c:pt idx="50">
                  <c:v>40238</c:v>
                </c:pt>
                <c:pt idx="51">
                  <c:v>40269</c:v>
                </c:pt>
                <c:pt idx="52">
                  <c:v>40299</c:v>
                </c:pt>
                <c:pt idx="53">
                  <c:v>40330</c:v>
                </c:pt>
                <c:pt idx="54">
                  <c:v>40360</c:v>
                </c:pt>
                <c:pt idx="55">
                  <c:v>40391</c:v>
                </c:pt>
                <c:pt idx="56">
                  <c:v>40422</c:v>
                </c:pt>
                <c:pt idx="57">
                  <c:v>40452</c:v>
                </c:pt>
                <c:pt idx="58">
                  <c:v>40483</c:v>
                </c:pt>
                <c:pt idx="59">
                  <c:v>40513</c:v>
                </c:pt>
                <c:pt idx="60">
                  <c:v>40544</c:v>
                </c:pt>
                <c:pt idx="61">
                  <c:v>40575</c:v>
                </c:pt>
                <c:pt idx="62">
                  <c:v>40603</c:v>
                </c:pt>
                <c:pt idx="63">
                  <c:v>40634</c:v>
                </c:pt>
                <c:pt idx="64">
                  <c:v>40664</c:v>
                </c:pt>
                <c:pt idx="65">
                  <c:v>40695</c:v>
                </c:pt>
                <c:pt idx="66">
                  <c:v>40725</c:v>
                </c:pt>
                <c:pt idx="67">
                  <c:v>40756</c:v>
                </c:pt>
                <c:pt idx="68">
                  <c:v>40787</c:v>
                </c:pt>
                <c:pt idx="69">
                  <c:v>40817</c:v>
                </c:pt>
                <c:pt idx="70">
                  <c:v>40848</c:v>
                </c:pt>
                <c:pt idx="71">
                  <c:v>40878</c:v>
                </c:pt>
                <c:pt idx="72">
                  <c:v>40909</c:v>
                </c:pt>
                <c:pt idx="73">
                  <c:v>40940</c:v>
                </c:pt>
                <c:pt idx="74">
                  <c:v>40969</c:v>
                </c:pt>
                <c:pt idx="75">
                  <c:v>41000</c:v>
                </c:pt>
                <c:pt idx="76">
                  <c:v>41030</c:v>
                </c:pt>
                <c:pt idx="77">
                  <c:v>41061</c:v>
                </c:pt>
                <c:pt idx="78">
                  <c:v>41091</c:v>
                </c:pt>
                <c:pt idx="79">
                  <c:v>41122</c:v>
                </c:pt>
                <c:pt idx="80">
                  <c:v>41153</c:v>
                </c:pt>
                <c:pt idx="81">
                  <c:v>41183</c:v>
                </c:pt>
                <c:pt idx="82">
                  <c:v>41214</c:v>
                </c:pt>
                <c:pt idx="83">
                  <c:v>41244</c:v>
                </c:pt>
                <c:pt idx="84">
                  <c:v>41275</c:v>
                </c:pt>
                <c:pt idx="85">
                  <c:v>41306</c:v>
                </c:pt>
                <c:pt idx="86">
                  <c:v>41334</c:v>
                </c:pt>
                <c:pt idx="87">
                  <c:v>41365</c:v>
                </c:pt>
                <c:pt idx="88">
                  <c:v>41395</c:v>
                </c:pt>
                <c:pt idx="89">
                  <c:v>41426</c:v>
                </c:pt>
                <c:pt idx="90">
                  <c:v>41456</c:v>
                </c:pt>
                <c:pt idx="91">
                  <c:v>41487</c:v>
                </c:pt>
                <c:pt idx="92">
                  <c:v>41518</c:v>
                </c:pt>
                <c:pt idx="93">
                  <c:v>41548</c:v>
                </c:pt>
                <c:pt idx="94">
                  <c:v>41579</c:v>
                </c:pt>
                <c:pt idx="95">
                  <c:v>41609</c:v>
                </c:pt>
                <c:pt idx="96">
                  <c:v>41640</c:v>
                </c:pt>
                <c:pt idx="97">
                  <c:v>41671</c:v>
                </c:pt>
                <c:pt idx="98">
                  <c:v>41699</c:v>
                </c:pt>
                <c:pt idx="99">
                  <c:v>41730</c:v>
                </c:pt>
                <c:pt idx="100">
                  <c:v>41760</c:v>
                </c:pt>
                <c:pt idx="101">
                  <c:v>41791</c:v>
                </c:pt>
                <c:pt idx="102">
                  <c:v>41821</c:v>
                </c:pt>
                <c:pt idx="103">
                  <c:v>41852</c:v>
                </c:pt>
                <c:pt idx="104">
                  <c:v>41883</c:v>
                </c:pt>
                <c:pt idx="105">
                  <c:v>41913</c:v>
                </c:pt>
                <c:pt idx="106">
                  <c:v>41944</c:v>
                </c:pt>
                <c:pt idx="107">
                  <c:v>41974</c:v>
                </c:pt>
                <c:pt idx="108">
                  <c:v>42005</c:v>
                </c:pt>
                <c:pt idx="109">
                  <c:v>42036</c:v>
                </c:pt>
                <c:pt idx="110">
                  <c:v>42064</c:v>
                </c:pt>
                <c:pt idx="111">
                  <c:v>42095</c:v>
                </c:pt>
                <c:pt idx="112">
                  <c:v>42125</c:v>
                </c:pt>
                <c:pt idx="113">
                  <c:v>42156</c:v>
                </c:pt>
                <c:pt idx="114">
                  <c:v>42186</c:v>
                </c:pt>
                <c:pt idx="115">
                  <c:v>42217</c:v>
                </c:pt>
                <c:pt idx="116">
                  <c:v>42248</c:v>
                </c:pt>
                <c:pt idx="117">
                  <c:v>42278</c:v>
                </c:pt>
                <c:pt idx="118">
                  <c:v>42309</c:v>
                </c:pt>
                <c:pt idx="119">
                  <c:v>42339</c:v>
                </c:pt>
                <c:pt idx="120">
                  <c:v>42370</c:v>
                </c:pt>
                <c:pt idx="121">
                  <c:v>42401</c:v>
                </c:pt>
                <c:pt idx="122">
                  <c:v>42430</c:v>
                </c:pt>
                <c:pt idx="123">
                  <c:v>42461</c:v>
                </c:pt>
                <c:pt idx="124">
                  <c:v>42491</c:v>
                </c:pt>
              </c:numCache>
            </c:numRef>
          </c:cat>
          <c:val>
            <c:numRef>
              <c:f>Sheet1!$E$62:$E$186</c:f>
              <c:numCache>
                <c:formatCode>General</c:formatCode>
                <c:ptCount val="125"/>
                <c:pt idx="1">
                  <c:v>285</c:v>
                </c:pt>
                <c:pt idx="2">
                  <c:v>256</c:v>
                </c:pt>
                <c:pt idx="3">
                  <c:v>167</c:v>
                </c:pt>
                <c:pt idx="4">
                  <c:v>16</c:v>
                </c:pt>
                <c:pt idx="5">
                  <c:v>86</c:v>
                </c:pt>
                <c:pt idx="6">
                  <c:v>156</c:v>
                </c:pt>
                <c:pt idx="7">
                  <c:v>143</c:v>
                </c:pt>
                <c:pt idx="8">
                  <c:v>87</c:v>
                </c:pt>
                <c:pt idx="9">
                  <c:v>18</c:v>
                </c:pt>
                <c:pt idx="10">
                  <c:v>193</c:v>
                </c:pt>
                <c:pt idx="11">
                  <c:v>166</c:v>
                </c:pt>
                <c:pt idx="12">
                  <c:v>233</c:v>
                </c:pt>
                <c:pt idx="13">
                  <c:v>54</c:v>
                </c:pt>
                <c:pt idx="14">
                  <c:v>171</c:v>
                </c:pt>
                <c:pt idx="15">
                  <c:v>53</c:v>
                </c:pt>
                <c:pt idx="16">
                  <c:v>125</c:v>
                </c:pt>
                <c:pt idx="17">
                  <c:v>64</c:v>
                </c:pt>
                <c:pt idx="18">
                  <c:v>3</c:v>
                </c:pt>
                <c:pt idx="19">
                  <c:v>-79</c:v>
                </c:pt>
                <c:pt idx="20">
                  <c:v>35</c:v>
                </c:pt>
                <c:pt idx="21">
                  <c:v>67</c:v>
                </c:pt>
                <c:pt idx="22">
                  <c:v>78</c:v>
                </c:pt>
                <c:pt idx="23">
                  <c:v>55</c:v>
                </c:pt>
                <c:pt idx="24">
                  <c:v>7</c:v>
                </c:pt>
                <c:pt idx="25">
                  <c:v>-115</c:v>
                </c:pt>
                <c:pt idx="26">
                  <c:v>-104</c:v>
                </c:pt>
                <c:pt idx="27">
                  <c:v>-217</c:v>
                </c:pt>
                <c:pt idx="28">
                  <c:v>-218</c:v>
                </c:pt>
                <c:pt idx="29">
                  <c:v>-199</c:v>
                </c:pt>
                <c:pt idx="30">
                  <c:v>-260</c:v>
                </c:pt>
                <c:pt idx="31">
                  <c:v>-265</c:v>
                </c:pt>
                <c:pt idx="32">
                  <c:v>-422</c:v>
                </c:pt>
                <c:pt idx="33">
                  <c:v>-485</c:v>
                </c:pt>
                <c:pt idx="34">
                  <c:v>-780</c:v>
                </c:pt>
                <c:pt idx="35">
                  <c:v>-691</c:v>
                </c:pt>
                <c:pt idx="36">
                  <c:v>-814</c:v>
                </c:pt>
                <c:pt idx="37">
                  <c:v>-700</c:v>
                </c:pt>
                <c:pt idx="38">
                  <c:v>-807</c:v>
                </c:pt>
                <c:pt idx="39">
                  <c:v>-803</c:v>
                </c:pt>
                <c:pt idx="40">
                  <c:v>-291</c:v>
                </c:pt>
                <c:pt idx="41">
                  <c:v>-429</c:v>
                </c:pt>
                <c:pt idx="42">
                  <c:v>-274</c:v>
                </c:pt>
                <c:pt idx="43">
                  <c:v>-228</c:v>
                </c:pt>
                <c:pt idx="44">
                  <c:v>-133</c:v>
                </c:pt>
                <c:pt idx="45">
                  <c:v>-273</c:v>
                </c:pt>
                <c:pt idx="46">
                  <c:v>-16</c:v>
                </c:pt>
                <c:pt idx="47">
                  <c:v>-228</c:v>
                </c:pt>
                <c:pt idx="48">
                  <c:v>19</c:v>
                </c:pt>
                <c:pt idx="49">
                  <c:v>-54</c:v>
                </c:pt>
                <c:pt idx="50">
                  <c:v>121</c:v>
                </c:pt>
                <c:pt idx="51">
                  <c:v>192</c:v>
                </c:pt>
                <c:pt idx="52">
                  <c:v>95</c:v>
                </c:pt>
                <c:pt idx="53">
                  <c:v>123</c:v>
                </c:pt>
                <c:pt idx="54">
                  <c:v>101</c:v>
                </c:pt>
                <c:pt idx="55">
                  <c:v>115</c:v>
                </c:pt>
                <c:pt idx="56">
                  <c:v>121</c:v>
                </c:pt>
                <c:pt idx="57">
                  <c:v>207</c:v>
                </c:pt>
                <c:pt idx="58">
                  <c:v>133</c:v>
                </c:pt>
                <c:pt idx="59">
                  <c:v>109</c:v>
                </c:pt>
                <c:pt idx="60">
                  <c:v>50</c:v>
                </c:pt>
                <c:pt idx="61">
                  <c:v>231</c:v>
                </c:pt>
                <c:pt idx="62">
                  <c:v>248</c:v>
                </c:pt>
                <c:pt idx="63">
                  <c:v>354</c:v>
                </c:pt>
                <c:pt idx="64">
                  <c:v>128</c:v>
                </c:pt>
                <c:pt idx="65">
                  <c:v>200</c:v>
                </c:pt>
                <c:pt idx="66">
                  <c:v>185</c:v>
                </c:pt>
                <c:pt idx="67">
                  <c:v>139</c:v>
                </c:pt>
                <c:pt idx="68">
                  <c:v>280</c:v>
                </c:pt>
                <c:pt idx="69">
                  <c:v>187</c:v>
                </c:pt>
                <c:pt idx="70">
                  <c:v>173</c:v>
                </c:pt>
                <c:pt idx="71">
                  <c:v>224</c:v>
                </c:pt>
                <c:pt idx="72">
                  <c:v>347</c:v>
                </c:pt>
                <c:pt idx="73">
                  <c:v>261</c:v>
                </c:pt>
                <c:pt idx="74">
                  <c:v>237</c:v>
                </c:pt>
                <c:pt idx="75">
                  <c:v>90</c:v>
                </c:pt>
                <c:pt idx="76">
                  <c:v>130</c:v>
                </c:pt>
                <c:pt idx="77">
                  <c:v>72</c:v>
                </c:pt>
                <c:pt idx="78">
                  <c:v>160</c:v>
                </c:pt>
                <c:pt idx="79">
                  <c:v>174</c:v>
                </c:pt>
                <c:pt idx="80">
                  <c:v>180</c:v>
                </c:pt>
                <c:pt idx="81">
                  <c:v>164</c:v>
                </c:pt>
                <c:pt idx="82">
                  <c:v>171</c:v>
                </c:pt>
                <c:pt idx="83">
                  <c:v>233</c:v>
                </c:pt>
                <c:pt idx="84">
                  <c:v>203</c:v>
                </c:pt>
                <c:pt idx="85">
                  <c:v>297</c:v>
                </c:pt>
                <c:pt idx="86">
                  <c:v>150</c:v>
                </c:pt>
                <c:pt idx="87">
                  <c:v>193</c:v>
                </c:pt>
                <c:pt idx="88">
                  <c:v>225</c:v>
                </c:pt>
                <c:pt idx="89">
                  <c:v>173</c:v>
                </c:pt>
                <c:pt idx="90">
                  <c:v>162</c:v>
                </c:pt>
                <c:pt idx="91">
                  <c:v>242</c:v>
                </c:pt>
                <c:pt idx="92">
                  <c:v>179</c:v>
                </c:pt>
                <c:pt idx="93">
                  <c:v>203</c:v>
                </c:pt>
                <c:pt idx="94">
                  <c:v>280</c:v>
                </c:pt>
                <c:pt idx="95">
                  <c:v>71</c:v>
                </c:pt>
                <c:pt idx="96">
                  <c:v>197</c:v>
                </c:pt>
                <c:pt idx="97">
                  <c:v>158</c:v>
                </c:pt>
                <c:pt idx="98">
                  <c:v>261</c:v>
                </c:pt>
                <c:pt idx="99">
                  <c:v>282</c:v>
                </c:pt>
                <c:pt idx="100">
                  <c:v>215</c:v>
                </c:pt>
                <c:pt idx="101">
                  <c:v>267</c:v>
                </c:pt>
                <c:pt idx="102">
                  <c:v>244</c:v>
                </c:pt>
                <c:pt idx="103">
                  <c:v>231</c:v>
                </c:pt>
                <c:pt idx="104">
                  <c:v>237</c:v>
                </c:pt>
                <c:pt idx="105">
                  <c:v>190</c:v>
                </c:pt>
                <c:pt idx="106">
                  <c:v>324</c:v>
                </c:pt>
                <c:pt idx="107">
                  <c:v>279</c:v>
                </c:pt>
                <c:pt idx="108">
                  <c:v>214</c:v>
                </c:pt>
                <c:pt idx="109">
                  <c:v>252</c:v>
                </c:pt>
                <c:pt idx="110">
                  <c:v>90</c:v>
                </c:pt>
                <c:pt idx="111">
                  <c:v>241</c:v>
                </c:pt>
                <c:pt idx="112">
                  <c:v>256</c:v>
                </c:pt>
                <c:pt idx="113">
                  <c:v>226</c:v>
                </c:pt>
                <c:pt idx="114">
                  <c:v>245</c:v>
                </c:pt>
                <c:pt idx="115">
                  <c:v>123</c:v>
                </c:pt>
                <c:pt idx="116">
                  <c:v>162</c:v>
                </c:pt>
                <c:pt idx="117">
                  <c:v>304</c:v>
                </c:pt>
                <c:pt idx="118">
                  <c:v>279</c:v>
                </c:pt>
                <c:pt idx="119">
                  <c:v>259</c:v>
                </c:pt>
                <c:pt idx="120">
                  <c:v>155</c:v>
                </c:pt>
                <c:pt idx="121">
                  <c:v>222</c:v>
                </c:pt>
                <c:pt idx="122">
                  <c:v>167</c:v>
                </c:pt>
                <c:pt idx="123">
                  <c:v>130</c:v>
                </c:pt>
                <c:pt idx="124">
                  <c:v>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9259368"/>
        <c:axId val="419259760"/>
      </c:lineChart>
      <c:dateAx>
        <c:axId val="419259368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419259760"/>
        <c:crosses val="autoZero"/>
        <c:auto val="1"/>
        <c:lblOffset val="100"/>
        <c:baseTimeUnit val="months"/>
        <c:majorUnit val="12"/>
        <c:majorTimeUnit val="months"/>
      </c:dateAx>
      <c:valAx>
        <c:axId val="419259760"/>
        <c:scaling>
          <c:orientation val="minMax"/>
        </c:scaling>
        <c:delete val="0"/>
        <c:axPos val="l"/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4192593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026531058617699"/>
          <c:y val="0.490356882473024"/>
          <c:w val="8.0236091812052907E-2"/>
          <c:h val="0.12396860114707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 dirty="0"/>
              <a:t>Difference between ADP and BLS</a:t>
            </a:r>
          </a:p>
        </c:rich>
      </c:tx>
      <c:layout>
        <c:manualLayout>
          <c:xMode val="edge"/>
          <c:yMode val="edge"/>
          <c:x val="0.33757351511616601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5.65535741855797E-2"/>
          <c:y val="6.0185185185185203E-2"/>
          <c:w val="0.91402616952292703"/>
          <c:h val="0.866924273354719"/>
        </c:manualLayout>
      </c:layout>
      <c:lineChart>
        <c:grouping val="standard"/>
        <c:varyColors val="0"/>
        <c:ser>
          <c:idx val="1"/>
          <c:order val="0"/>
          <c:tx>
            <c:strRef>
              <c:f>Sheet1!$L$192</c:f>
              <c:strCache>
                <c:ptCount val="1"/>
                <c:pt idx="0">
                  <c:v>BLS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Sheet1!$B$62:$B$186</c:f>
              <c:numCache>
                <c:formatCode>m/d/yy</c:formatCode>
                <c:ptCount val="125"/>
                <c:pt idx="0">
                  <c:v>38718</c:v>
                </c:pt>
                <c:pt idx="1">
                  <c:v>38749</c:v>
                </c:pt>
                <c:pt idx="2">
                  <c:v>38777</c:v>
                </c:pt>
                <c:pt idx="3">
                  <c:v>38808</c:v>
                </c:pt>
                <c:pt idx="4">
                  <c:v>38838</c:v>
                </c:pt>
                <c:pt idx="5">
                  <c:v>38869</c:v>
                </c:pt>
                <c:pt idx="6">
                  <c:v>38899</c:v>
                </c:pt>
                <c:pt idx="7">
                  <c:v>38930</c:v>
                </c:pt>
                <c:pt idx="8">
                  <c:v>38961</c:v>
                </c:pt>
                <c:pt idx="9">
                  <c:v>38991</c:v>
                </c:pt>
                <c:pt idx="10">
                  <c:v>39022</c:v>
                </c:pt>
                <c:pt idx="11">
                  <c:v>39052</c:v>
                </c:pt>
                <c:pt idx="12">
                  <c:v>39083</c:v>
                </c:pt>
                <c:pt idx="13">
                  <c:v>39114</c:v>
                </c:pt>
                <c:pt idx="14">
                  <c:v>39142</c:v>
                </c:pt>
                <c:pt idx="15">
                  <c:v>39173</c:v>
                </c:pt>
                <c:pt idx="16">
                  <c:v>39203</c:v>
                </c:pt>
                <c:pt idx="17">
                  <c:v>39234</c:v>
                </c:pt>
                <c:pt idx="18">
                  <c:v>39264</c:v>
                </c:pt>
                <c:pt idx="19">
                  <c:v>39295</c:v>
                </c:pt>
                <c:pt idx="20">
                  <c:v>39326</c:v>
                </c:pt>
                <c:pt idx="21">
                  <c:v>39356</c:v>
                </c:pt>
                <c:pt idx="22">
                  <c:v>39387</c:v>
                </c:pt>
                <c:pt idx="23">
                  <c:v>39417</c:v>
                </c:pt>
                <c:pt idx="24">
                  <c:v>39448</c:v>
                </c:pt>
                <c:pt idx="25">
                  <c:v>39479</c:v>
                </c:pt>
                <c:pt idx="26">
                  <c:v>39508</c:v>
                </c:pt>
                <c:pt idx="27">
                  <c:v>39539</c:v>
                </c:pt>
                <c:pt idx="28">
                  <c:v>39569</c:v>
                </c:pt>
                <c:pt idx="29">
                  <c:v>39600</c:v>
                </c:pt>
                <c:pt idx="30">
                  <c:v>39630</c:v>
                </c:pt>
                <c:pt idx="31">
                  <c:v>39661</c:v>
                </c:pt>
                <c:pt idx="32">
                  <c:v>39692</c:v>
                </c:pt>
                <c:pt idx="33">
                  <c:v>39722</c:v>
                </c:pt>
                <c:pt idx="34">
                  <c:v>39753</c:v>
                </c:pt>
                <c:pt idx="35">
                  <c:v>39783</c:v>
                </c:pt>
                <c:pt idx="36">
                  <c:v>39814</c:v>
                </c:pt>
                <c:pt idx="37">
                  <c:v>39845</c:v>
                </c:pt>
                <c:pt idx="38">
                  <c:v>39873</c:v>
                </c:pt>
                <c:pt idx="39">
                  <c:v>39904</c:v>
                </c:pt>
                <c:pt idx="40">
                  <c:v>39934</c:v>
                </c:pt>
                <c:pt idx="41">
                  <c:v>39965</c:v>
                </c:pt>
                <c:pt idx="42">
                  <c:v>39995</c:v>
                </c:pt>
                <c:pt idx="43">
                  <c:v>40026</c:v>
                </c:pt>
                <c:pt idx="44">
                  <c:v>40057</c:v>
                </c:pt>
                <c:pt idx="45">
                  <c:v>40087</c:v>
                </c:pt>
                <c:pt idx="46">
                  <c:v>40118</c:v>
                </c:pt>
                <c:pt idx="47">
                  <c:v>40148</c:v>
                </c:pt>
                <c:pt idx="48">
                  <c:v>40179</c:v>
                </c:pt>
                <c:pt idx="49">
                  <c:v>40210</c:v>
                </c:pt>
                <c:pt idx="50">
                  <c:v>40238</c:v>
                </c:pt>
                <c:pt idx="51">
                  <c:v>40269</c:v>
                </c:pt>
                <c:pt idx="52">
                  <c:v>40299</c:v>
                </c:pt>
                <c:pt idx="53">
                  <c:v>40330</c:v>
                </c:pt>
                <c:pt idx="54">
                  <c:v>40360</c:v>
                </c:pt>
                <c:pt idx="55">
                  <c:v>40391</c:v>
                </c:pt>
                <c:pt idx="56">
                  <c:v>40422</c:v>
                </c:pt>
                <c:pt idx="57">
                  <c:v>40452</c:v>
                </c:pt>
                <c:pt idx="58">
                  <c:v>40483</c:v>
                </c:pt>
                <c:pt idx="59">
                  <c:v>40513</c:v>
                </c:pt>
                <c:pt idx="60">
                  <c:v>40544</c:v>
                </c:pt>
                <c:pt idx="61">
                  <c:v>40575</c:v>
                </c:pt>
                <c:pt idx="62">
                  <c:v>40603</c:v>
                </c:pt>
                <c:pt idx="63">
                  <c:v>40634</c:v>
                </c:pt>
                <c:pt idx="64">
                  <c:v>40664</c:v>
                </c:pt>
                <c:pt idx="65">
                  <c:v>40695</c:v>
                </c:pt>
                <c:pt idx="66">
                  <c:v>40725</c:v>
                </c:pt>
                <c:pt idx="67">
                  <c:v>40756</c:v>
                </c:pt>
                <c:pt idx="68">
                  <c:v>40787</c:v>
                </c:pt>
                <c:pt idx="69">
                  <c:v>40817</c:v>
                </c:pt>
                <c:pt idx="70">
                  <c:v>40848</c:v>
                </c:pt>
                <c:pt idx="71">
                  <c:v>40878</c:v>
                </c:pt>
                <c:pt idx="72">
                  <c:v>40909</c:v>
                </c:pt>
                <c:pt idx="73">
                  <c:v>40940</c:v>
                </c:pt>
                <c:pt idx="74">
                  <c:v>40969</c:v>
                </c:pt>
                <c:pt idx="75">
                  <c:v>41000</c:v>
                </c:pt>
                <c:pt idx="76">
                  <c:v>41030</c:v>
                </c:pt>
                <c:pt idx="77">
                  <c:v>41061</c:v>
                </c:pt>
                <c:pt idx="78">
                  <c:v>41091</c:v>
                </c:pt>
                <c:pt idx="79">
                  <c:v>41122</c:v>
                </c:pt>
                <c:pt idx="80">
                  <c:v>41153</c:v>
                </c:pt>
                <c:pt idx="81">
                  <c:v>41183</c:v>
                </c:pt>
                <c:pt idx="82">
                  <c:v>41214</c:v>
                </c:pt>
                <c:pt idx="83">
                  <c:v>41244</c:v>
                </c:pt>
                <c:pt idx="84">
                  <c:v>41275</c:v>
                </c:pt>
                <c:pt idx="85">
                  <c:v>41306</c:v>
                </c:pt>
                <c:pt idx="86">
                  <c:v>41334</c:v>
                </c:pt>
                <c:pt idx="87">
                  <c:v>41365</c:v>
                </c:pt>
                <c:pt idx="88">
                  <c:v>41395</c:v>
                </c:pt>
                <c:pt idx="89">
                  <c:v>41426</c:v>
                </c:pt>
                <c:pt idx="90">
                  <c:v>41456</c:v>
                </c:pt>
                <c:pt idx="91">
                  <c:v>41487</c:v>
                </c:pt>
                <c:pt idx="92">
                  <c:v>41518</c:v>
                </c:pt>
                <c:pt idx="93">
                  <c:v>41548</c:v>
                </c:pt>
                <c:pt idx="94">
                  <c:v>41579</c:v>
                </c:pt>
                <c:pt idx="95">
                  <c:v>41609</c:v>
                </c:pt>
                <c:pt idx="96">
                  <c:v>41640</c:v>
                </c:pt>
                <c:pt idx="97">
                  <c:v>41671</c:v>
                </c:pt>
                <c:pt idx="98">
                  <c:v>41699</c:v>
                </c:pt>
                <c:pt idx="99">
                  <c:v>41730</c:v>
                </c:pt>
                <c:pt idx="100">
                  <c:v>41760</c:v>
                </c:pt>
                <c:pt idx="101">
                  <c:v>41791</c:v>
                </c:pt>
                <c:pt idx="102">
                  <c:v>41821</c:v>
                </c:pt>
                <c:pt idx="103">
                  <c:v>41852</c:v>
                </c:pt>
                <c:pt idx="104">
                  <c:v>41883</c:v>
                </c:pt>
                <c:pt idx="105">
                  <c:v>41913</c:v>
                </c:pt>
                <c:pt idx="106">
                  <c:v>41944</c:v>
                </c:pt>
                <c:pt idx="107">
                  <c:v>41974</c:v>
                </c:pt>
                <c:pt idx="108">
                  <c:v>42005</c:v>
                </c:pt>
                <c:pt idx="109">
                  <c:v>42036</c:v>
                </c:pt>
                <c:pt idx="110">
                  <c:v>42064</c:v>
                </c:pt>
                <c:pt idx="111">
                  <c:v>42095</c:v>
                </c:pt>
                <c:pt idx="112">
                  <c:v>42125</c:v>
                </c:pt>
                <c:pt idx="113">
                  <c:v>42156</c:v>
                </c:pt>
                <c:pt idx="114">
                  <c:v>42186</c:v>
                </c:pt>
                <c:pt idx="115">
                  <c:v>42217</c:v>
                </c:pt>
                <c:pt idx="116">
                  <c:v>42248</c:v>
                </c:pt>
                <c:pt idx="117">
                  <c:v>42278</c:v>
                </c:pt>
                <c:pt idx="118">
                  <c:v>42309</c:v>
                </c:pt>
                <c:pt idx="119">
                  <c:v>42339</c:v>
                </c:pt>
                <c:pt idx="120">
                  <c:v>42370</c:v>
                </c:pt>
                <c:pt idx="121">
                  <c:v>42401</c:v>
                </c:pt>
                <c:pt idx="122">
                  <c:v>42430</c:v>
                </c:pt>
                <c:pt idx="123">
                  <c:v>42461</c:v>
                </c:pt>
                <c:pt idx="124">
                  <c:v>42491</c:v>
                </c:pt>
              </c:numCache>
            </c:numRef>
          </c:cat>
          <c:val>
            <c:numRef>
              <c:f>Sheet1!$F$62:$F$186</c:f>
              <c:numCache>
                <c:formatCode>0</c:formatCode>
                <c:ptCount val="125"/>
                <c:pt idx="1">
                  <c:v>71.562067243008642</c:v>
                </c:pt>
                <c:pt idx="2">
                  <c:v>-23.299320210004229</c:v>
                </c:pt>
                <c:pt idx="3">
                  <c:v>-13.856043855004829</c:v>
                </c:pt>
                <c:pt idx="4">
                  <c:v>134.805435391012</c:v>
                </c:pt>
                <c:pt idx="5">
                  <c:v>46.73468929498631</c:v>
                </c:pt>
                <c:pt idx="6">
                  <c:v>-12.120980960986341</c:v>
                </c:pt>
                <c:pt idx="7">
                  <c:v>5.7307352639909368</c:v>
                </c:pt>
                <c:pt idx="8">
                  <c:v>-45.98881066199101</c:v>
                </c:pt>
                <c:pt idx="9">
                  <c:v>92.06051752899657</c:v>
                </c:pt>
                <c:pt idx="10">
                  <c:v>-20.76105993600504</c:v>
                </c:pt>
                <c:pt idx="11">
                  <c:v>-150.21584014699329</c:v>
                </c:pt>
                <c:pt idx="12">
                  <c:v>-66.12640605600609</c:v>
                </c:pt>
                <c:pt idx="13">
                  <c:v>112.0862512790045</c:v>
                </c:pt>
                <c:pt idx="14">
                  <c:v>-82.348487141003716</c:v>
                </c:pt>
                <c:pt idx="15">
                  <c:v>57.87988599500386</c:v>
                </c:pt>
                <c:pt idx="16">
                  <c:v>-96.9069391140074</c:v>
                </c:pt>
                <c:pt idx="17">
                  <c:v>51.396187905003899</c:v>
                </c:pt>
                <c:pt idx="18">
                  <c:v>-8.8500694969989109</c:v>
                </c:pt>
                <c:pt idx="19">
                  <c:v>73.145008583000163</c:v>
                </c:pt>
                <c:pt idx="20">
                  <c:v>-87.329424477007706</c:v>
                </c:pt>
                <c:pt idx="21">
                  <c:v>-71.20271170399792</c:v>
                </c:pt>
                <c:pt idx="22">
                  <c:v>25.803265296999601</c:v>
                </c:pt>
                <c:pt idx="23">
                  <c:v>-61.620062802991008</c:v>
                </c:pt>
                <c:pt idx="24">
                  <c:v>17.81750294099038</c:v>
                </c:pt>
                <c:pt idx="25">
                  <c:v>82.825019135008915</c:v>
                </c:pt>
                <c:pt idx="26">
                  <c:v>17.042337738996139</c:v>
                </c:pt>
                <c:pt idx="27">
                  <c:v>16.630243159001111</c:v>
                </c:pt>
                <c:pt idx="28">
                  <c:v>10.874293733999369</c:v>
                </c:pt>
                <c:pt idx="29">
                  <c:v>-69.051820289998432</c:v>
                </c:pt>
                <c:pt idx="30">
                  <c:v>-36.699952415001462</c:v>
                </c:pt>
                <c:pt idx="31">
                  <c:v>-44.248066546002519</c:v>
                </c:pt>
                <c:pt idx="32">
                  <c:v>54.32240720000118</c:v>
                </c:pt>
                <c:pt idx="33">
                  <c:v>72.437590257002725</c:v>
                </c:pt>
                <c:pt idx="34">
                  <c:v>150.42910565200151</c:v>
                </c:pt>
                <c:pt idx="35">
                  <c:v>-57.882936506997801</c:v>
                </c:pt>
                <c:pt idx="36">
                  <c:v>44.063651435993961</c:v>
                </c:pt>
                <c:pt idx="37">
                  <c:v>-181.18735093799481</c:v>
                </c:pt>
                <c:pt idx="38">
                  <c:v>40.312835257995182</c:v>
                </c:pt>
                <c:pt idx="39">
                  <c:v>174.8967674809974</c:v>
                </c:pt>
                <c:pt idx="40">
                  <c:v>-220.2712721720018</c:v>
                </c:pt>
                <c:pt idx="41">
                  <c:v>46.399515735000023</c:v>
                </c:pt>
                <c:pt idx="42">
                  <c:v>-29.75564088000101</c:v>
                </c:pt>
                <c:pt idx="43">
                  <c:v>14.49076752600376</c:v>
                </c:pt>
                <c:pt idx="44">
                  <c:v>-25.868529461993599</c:v>
                </c:pt>
                <c:pt idx="45">
                  <c:v>159.04310648998941</c:v>
                </c:pt>
                <c:pt idx="46">
                  <c:v>-145.75187583098889</c:v>
                </c:pt>
                <c:pt idx="47">
                  <c:v>131.24572253398949</c:v>
                </c:pt>
                <c:pt idx="48">
                  <c:v>-67.112918409999111</c:v>
                </c:pt>
                <c:pt idx="49">
                  <c:v>65.990402927011004</c:v>
                </c:pt>
                <c:pt idx="50">
                  <c:v>-103.3060459380067</c:v>
                </c:pt>
                <c:pt idx="51">
                  <c:v>-86.139869395003174</c:v>
                </c:pt>
                <c:pt idx="52">
                  <c:v>84.891220723002334</c:v>
                </c:pt>
                <c:pt idx="53">
                  <c:v>-21.432474872999592</c:v>
                </c:pt>
                <c:pt idx="54">
                  <c:v>-2.7820760369941131</c:v>
                </c:pt>
                <c:pt idx="55">
                  <c:v>-19.607765174005181</c:v>
                </c:pt>
                <c:pt idx="56">
                  <c:v>-25.674294644006299</c:v>
                </c:pt>
                <c:pt idx="57">
                  <c:v>-53.104333990995649</c:v>
                </c:pt>
                <c:pt idx="58">
                  <c:v>37.820019134000169</c:v>
                </c:pt>
                <c:pt idx="59">
                  <c:v>-22.52101747499546</c:v>
                </c:pt>
                <c:pt idx="60">
                  <c:v>146.80985148499889</c:v>
                </c:pt>
                <c:pt idx="61">
                  <c:v>-72.605873513995903</c:v>
                </c:pt>
                <c:pt idx="62">
                  <c:v>34.346613760993932</c:v>
                </c:pt>
                <c:pt idx="63">
                  <c:v>-123.4847450210073</c:v>
                </c:pt>
                <c:pt idx="64">
                  <c:v>111.0668191940058</c:v>
                </c:pt>
                <c:pt idx="65">
                  <c:v>-29.861062209995001</c:v>
                </c:pt>
                <c:pt idx="66">
                  <c:v>2.35464096099895</c:v>
                </c:pt>
                <c:pt idx="67">
                  <c:v>60.89540265899268</c:v>
                </c:pt>
                <c:pt idx="68">
                  <c:v>64.371746657008771</c:v>
                </c:pt>
                <c:pt idx="69">
                  <c:v>-57.723447445998318</c:v>
                </c:pt>
                <c:pt idx="70">
                  <c:v>87.922612112000934</c:v>
                </c:pt>
                <c:pt idx="71">
                  <c:v>-26.83362929199939</c:v>
                </c:pt>
                <c:pt idx="72">
                  <c:v>-104.5038024850073</c:v>
                </c:pt>
                <c:pt idx="73">
                  <c:v>64.873922090002452</c:v>
                </c:pt>
                <c:pt idx="74">
                  <c:v>-49.078457219002303</c:v>
                </c:pt>
                <c:pt idx="75">
                  <c:v>100.49403775000251</c:v>
                </c:pt>
                <c:pt idx="76">
                  <c:v>0.65228923699760299</c:v>
                </c:pt>
                <c:pt idx="77">
                  <c:v>8.5160549830034142</c:v>
                </c:pt>
                <c:pt idx="78">
                  <c:v>6.7296616459934731</c:v>
                </c:pt>
                <c:pt idx="79">
                  <c:v>-1.575505757995415</c:v>
                </c:pt>
                <c:pt idx="80">
                  <c:v>-10.23776430700673</c:v>
                </c:pt>
                <c:pt idx="81">
                  <c:v>25.3914678900037</c:v>
                </c:pt>
                <c:pt idx="82">
                  <c:v>42.810937633999863</c:v>
                </c:pt>
                <c:pt idx="83">
                  <c:v>-88.65043306699954</c:v>
                </c:pt>
                <c:pt idx="84">
                  <c:v>-21.578888538002499</c:v>
                </c:pt>
                <c:pt idx="85">
                  <c:v>-40.744666958999012</c:v>
                </c:pt>
                <c:pt idx="86">
                  <c:v>-21.807190510997319</c:v>
                </c:pt>
                <c:pt idx="87">
                  <c:v>-74.807355105003808</c:v>
                </c:pt>
                <c:pt idx="88">
                  <c:v>-55.862178826995653</c:v>
                </c:pt>
                <c:pt idx="89">
                  <c:v>22.86181194700475</c:v>
                </c:pt>
                <c:pt idx="90">
                  <c:v>94.003818551995209</c:v>
                </c:pt>
                <c:pt idx="91">
                  <c:v>-55.401672377003713</c:v>
                </c:pt>
                <c:pt idx="92">
                  <c:v>51.679919406000408</c:v>
                </c:pt>
                <c:pt idx="93">
                  <c:v>-14.658237620998991</c:v>
                </c:pt>
                <c:pt idx="94">
                  <c:v>-69.14753292700334</c:v>
                </c:pt>
                <c:pt idx="95">
                  <c:v>133.1671548040031</c:v>
                </c:pt>
                <c:pt idx="96">
                  <c:v>-21.73260207800195</c:v>
                </c:pt>
                <c:pt idx="97">
                  <c:v>50.696099615001003</c:v>
                </c:pt>
                <c:pt idx="98">
                  <c:v>-60.799225388997002</c:v>
                </c:pt>
                <c:pt idx="99">
                  <c:v>-28.386770381999671</c:v>
                </c:pt>
                <c:pt idx="100">
                  <c:v>52.142535552004119</c:v>
                </c:pt>
                <c:pt idx="101">
                  <c:v>9.6135568789904937</c:v>
                </c:pt>
                <c:pt idx="102">
                  <c:v>-22.69479122699704</c:v>
                </c:pt>
                <c:pt idx="103">
                  <c:v>-9.5296225499914726</c:v>
                </c:pt>
                <c:pt idx="104">
                  <c:v>-28.222785638005011</c:v>
                </c:pt>
                <c:pt idx="105">
                  <c:v>38.511927119994652</c:v>
                </c:pt>
                <c:pt idx="106">
                  <c:v>-55.323557556999731</c:v>
                </c:pt>
                <c:pt idx="107">
                  <c:v>-3.4161860479944148</c:v>
                </c:pt>
                <c:pt idx="108">
                  <c:v>-6.3276321989978896</c:v>
                </c:pt>
                <c:pt idx="109">
                  <c:v>-40.759942660006352</c:v>
                </c:pt>
                <c:pt idx="110">
                  <c:v>94.393268710002303</c:v>
                </c:pt>
                <c:pt idx="111">
                  <c:v>-50.049015115000657</c:v>
                </c:pt>
                <c:pt idx="112">
                  <c:v>-64.012395365003613</c:v>
                </c:pt>
                <c:pt idx="113">
                  <c:v>81.185217934005777</c:v>
                </c:pt>
                <c:pt idx="114">
                  <c:v>-86.999652368001975</c:v>
                </c:pt>
                <c:pt idx="115">
                  <c:v>78.239180106000276</c:v>
                </c:pt>
                <c:pt idx="116">
                  <c:v>8.7545966900070198</c:v>
                </c:pt>
                <c:pt idx="117">
                  <c:v>-126.1282945290004</c:v>
                </c:pt>
                <c:pt idx="118">
                  <c:v>-86.226178645010805</c:v>
                </c:pt>
                <c:pt idx="119">
                  <c:v>28.045017604003078</c:v>
                </c:pt>
                <c:pt idx="120">
                  <c:v>37.886641097997199</c:v>
                </c:pt>
                <c:pt idx="121">
                  <c:v>-14.506491185995401</c:v>
                </c:pt>
                <c:pt idx="122">
                  <c:v>34.02571427100338</c:v>
                </c:pt>
                <c:pt idx="123">
                  <c:v>35.793611665998469</c:v>
                </c:pt>
                <c:pt idx="124">
                  <c:v>148.18189530099329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9260544"/>
        <c:axId val="419260936"/>
      </c:lineChart>
      <c:dateAx>
        <c:axId val="419260544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419260936"/>
        <c:crosses val="autoZero"/>
        <c:auto val="1"/>
        <c:lblOffset val="100"/>
        <c:baseTimeUnit val="months"/>
        <c:majorUnit val="12"/>
        <c:majorTimeUnit val="months"/>
      </c:dateAx>
      <c:valAx>
        <c:axId val="419260936"/>
        <c:scaling>
          <c:orientation val="minMax"/>
        </c:scaling>
        <c:delete val="0"/>
        <c:axPos val="l"/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4192605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5.65535741855797E-2"/>
          <c:y val="8.6498496198613398E-2"/>
          <c:w val="0.91402616952292703"/>
          <c:h val="0.82893029328780699"/>
        </c:manualLayout>
      </c:layout>
      <c:lineChart>
        <c:grouping val="standard"/>
        <c:varyColors val="0"/>
        <c:ser>
          <c:idx val="0"/>
          <c:order val="0"/>
          <c:tx>
            <c:strRef>
              <c:f>Sheet1!$L$191</c:f>
              <c:strCache>
                <c:ptCount val="1"/>
                <c:pt idx="0">
                  <c:v>ADP</c:v>
                </c:pt>
              </c:strCache>
            </c:strRef>
          </c:tx>
          <c:marker>
            <c:symbol val="none"/>
          </c:marker>
          <c:cat>
            <c:numRef>
              <c:f>Sheet1!$B$62:$B$186</c:f>
              <c:numCache>
                <c:formatCode>m/d/yy</c:formatCode>
                <c:ptCount val="125"/>
                <c:pt idx="0">
                  <c:v>38718</c:v>
                </c:pt>
                <c:pt idx="1">
                  <c:v>38749</c:v>
                </c:pt>
                <c:pt idx="2">
                  <c:v>38777</c:v>
                </c:pt>
                <c:pt idx="3">
                  <c:v>38808</c:v>
                </c:pt>
                <c:pt idx="4">
                  <c:v>38838</c:v>
                </c:pt>
                <c:pt idx="5">
                  <c:v>38869</c:v>
                </c:pt>
                <c:pt idx="6">
                  <c:v>38899</c:v>
                </c:pt>
                <c:pt idx="7">
                  <c:v>38930</c:v>
                </c:pt>
                <c:pt idx="8">
                  <c:v>38961</c:v>
                </c:pt>
                <c:pt idx="9">
                  <c:v>38991</c:v>
                </c:pt>
                <c:pt idx="10">
                  <c:v>39022</c:v>
                </c:pt>
                <c:pt idx="11">
                  <c:v>39052</c:v>
                </c:pt>
                <c:pt idx="12">
                  <c:v>39083</c:v>
                </c:pt>
                <c:pt idx="13">
                  <c:v>39114</c:v>
                </c:pt>
                <c:pt idx="14">
                  <c:v>39142</c:v>
                </c:pt>
                <c:pt idx="15">
                  <c:v>39173</c:v>
                </c:pt>
                <c:pt idx="16">
                  <c:v>39203</c:v>
                </c:pt>
                <c:pt idx="17">
                  <c:v>39234</c:v>
                </c:pt>
                <c:pt idx="18">
                  <c:v>39264</c:v>
                </c:pt>
                <c:pt idx="19">
                  <c:v>39295</c:v>
                </c:pt>
                <c:pt idx="20">
                  <c:v>39326</c:v>
                </c:pt>
                <c:pt idx="21">
                  <c:v>39356</c:v>
                </c:pt>
                <c:pt idx="22">
                  <c:v>39387</c:v>
                </c:pt>
                <c:pt idx="23">
                  <c:v>39417</c:v>
                </c:pt>
                <c:pt idx="24">
                  <c:v>39448</c:v>
                </c:pt>
                <c:pt idx="25">
                  <c:v>39479</c:v>
                </c:pt>
                <c:pt idx="26">
                  <c:v>39508</c:v>
                </c:pt>
                <c:pt idx="27">
                  <c:v>39539</c:v>
                </c:pt>
                <c:pt idx="28">
                  <c:v>39569</c:v>
                </c:pt>
                <c:pt idx="29">
                  <c:v>39600</c:v>
                </c:pt>
                <c:pt idx="30">
                  <c:v>39630</c:v>
                </c:pt>
                <c:pt idx="31">
                  <c:v>39661</c:v>
                </c:pt>
                <c:pt idx="32">
                  <c:v>39692</c:v>
                </c:pt>
                <c:pt idx="33">
                  <c:v>39722</c:v>
                </c:pt>
                <c:pt idx="34">
                  <c:v>39753</c:v>
                </c:pt>
                <c:pt idx="35">
                  <c:v>39783</c:v>
                </c:pt>
                <c:pt idx="36">
                  <c:v>39814</c:v>
                </c:pt>
                <c:pt idx="37">
                  <c:v>39845</c:v>
                </c:pt>
                <c:pt idx="38">
                  <c:v>39873</c:v>
                </c:pt>
                <c:pt idx="39">
                  <c:v>39904</c:v>
                </c:pt>
                <c:pt idx="40">
                  <c:v>39934</c:v>
                </c:pt>
                <c:pt idx="41">
                  <c:v>39965</c:v>
                </c:pt>
                <c:pt idx="42">
                  <c:v>39995</c:v>
                </c:pt>
                <c:pt idx="43">
                  <c:v>40026</c:v>
                </c:pt>
                <c:pt idx="44">
                  <c:v>40057</c:v>
                </c:pt>
                <c:pt idx="45">
                  <c:v>40087</c:v>
                </c:pt>
                <c:pt idx="46">
                  <c:v>40118</c:v>
                </c:pt>
                <c:pt idx="47">
                  <c:v>40148</c:v>
                </c:pt>
                <c:pt idx="48">
                  <c:v>40179</c:v>
                </c:pt>
                <c:pt idx="49">
                  <c:v>40210</c:v>
                </c:pt>
                <c:pt idx="50">
                  <c:v>40238</c:v>
                </c:pt>
                <c:pt idx="51">
                  <c:v>40269</c:v>
                </c:pt>
                <c:pt idx="52">
                  <c:v>40299</c:v>
                </c:pt>
                <c:pt idx="53">
                  <c:v>40330</c:v>
                </c:pt>
                <c:pt idx="54">
                  <c:v>40360</c:v>
                </c:pt>
                <c:pt idx="55">
                  <c:v>40391</c:v>
                </c:pt>
                <c:pt idx="56">
                  <c:v>40422</c:v>
                </c:pt>
                <c:pt idx="57">
                  <c:v>40452</c:v>
                </c:pt>
                <c:pt idx="58">
                  <c:v>40483</c:v>
                </c:pt>
                <c:pt idx="59">
                  <c:v>40513</c:v>
                </c:pt>
                <c:pt idx="60">
                  <c:v>40544</c:v>
                </c:pt>
                <c:pt idx="61">
                  <c:v>40575</c:v>
                </c:pt>
                <c:pt idx="62">
                  <c:v>40603</c:v>
                </c:pt>
                <c:pt idx="63">
                  <c:v>40634</c:v>
                </c:pt>
                <c:pt idx="64">
                  <c:v>40664</c:v>
                </c:pt>
                <c:pt idx="65">
                  <c:v>40695</c:v>
                </c:pt>
                <c:pt idx="66">
                  <c:v>40725</c:v>
                </c:pt>
                <c:pt idx="67">
                  <c:v>40756</c:v>
                </c:pt>
                <c:pt idx="68">
                  <c:v>40787</c:v>
                </c:pt>
                <c:pt idx="69">
                  <c:v>40817</c:v>
                </c:pt>
                <c:pt idx="70">
                  <c:v>40848</c:v>
                </c:pt>
                <c:pt idx="71">
                  <c:v>40878</c:v>
                </c:pt>
                <c:pt idx="72">
                  <c:v>40909</c:v>
                </c:pt>
                <c:pt idx="73">
                  <c:v>40940</c:v>
                </c:pt>
                <c:pt idx="74">
                  <c:v>40969</c:v>
                </c:pt>
                <c:pt idx="75">
                  <c:v>41000</c:v>
                </c:pt>
                <c:pt idx="76">
                  <c:v>41030</c:v>
                </c:pt>
                <c:pt idx="77">
                  <c:v>41061</c:v>
                </c:pt>
                <c:pt idx="78">
                  <c:v>41091</c:v>
                </c:pt>
                <c:pt idx="79">
                  <c:v>41122</c:v>
                </c:pt>
                <c:pt idx="80">
                  <c:v>41153</c:v>
                </c:pt>
                <c:pt idx="81">
                  <c:v>41183</c:v>
                </c:pt>
                <c:pt idx="82">
                  <c:v>41214</c:v>
                </c:pt>
                <c:pt idx="83">
                  <c:v>41244</c:v>
                </c:pt>
                <c:pt idx="84">
                  <c:v>41275</c:v>
                </c:pt>
                <c:pt idx="85">
                  <c:v>41306</c:v>
                </c:pt>
                <c:pt idx="86">
                  <c:v>41334</c:v>
                </c:pt>
                <c:pt idx="87">
                  <c:v>41365</c:v>
                </c:pt>
                <c:pt idx="88">
                  <c:v>41395</c:v>
                </c:pt>
                <c:pt idx="89">
                  <c:v>41426</c:v>
                </c:pt>
                <c:pt idx="90">
                  <c:v>41456</c:v>
                </c:pt>
                <c:pt idx="91">
                  <c:v>41487</c:v>
                </c:pt>
                <c:pt idx="92">
                  <c:v>41518</c:v>
                </c:pt>
                <c:pt idx="93">
                  <c:v>41548</c:v>
                </c:pt>
                <c:pt idx="94">
                  <c:v>41579</c:v>
                </c:pt>
                <c:pt idx="95">
                  <c:v>41609</c:v>
                </c:pt>
                <c:pt idx="96">
                  <c:v>41640</c:v>
                </c:pt>
                <c:pt idx="97">
                  <c:v>41671</c:v>
                </c:pt>
                <c:pt idx="98">
                  <c:v>41699</c:v>
                </c:pt>
                <c:pt idx="99">
                  <c:v>41730</c:v>
                </c:pt>
                <c:pt idx="100">
                  <c:v>41760</c:v>
                </c:pt>
                <c:pt idx="101">
                  <c:v>41791</c:v>
                </c:pt>
                <c:pt idx="102">
                  <c:v>41821</c:v>
                </c:pt>
                <c:pt idx="103">
                  <c:v>41852</c:v>
                </c:pt>
                <c:pt idx="104">
                  <c:v>41883</c:v>
                </c:pt>
                <c:pt idx="105">
                  <c:v>41913</c:v>
                </c:pt>
                <c:pt idx="106">
                  <c:v>41944</c:v>
                </c:pt>
                <c:pt idx="107">
                  <c:v>41974</c:v>
                </c:pt>
                <c:pt idx="108">
                  <c:v>42005</c:v>
                </c:pt>
                <c:pt idx="109">
                  <c:v>42036</c:v>
                </c:pt>
                <c:pt idx="110">
                  <c:v>42064</c:v>
                </c:pt>
                <c:pt idx="111">
                  <c:v>42095</c:v>
                </c:pt>
                <c:pt idx="112">
                  <c:v>42125</c:v>
                </c:pt>
                <c:pt idx="113">
                  <c:v>42156</c:v>
                </c:pt>
                <c:pt idx="114">
                  <c:v>42186</c:v>
                </c:pt>
                <c:pt idx="115">
                  <c:v>42217</c:v>
                </c:pt>
                <c:pt idx="116">
                  <c:v>42248</c:v>
                </c:pt>
                <c:pt idx="117">
                  <c:v>42278</c:v>
                </c:pt>
                <c:pt idx="118">
                  <c:v>42309</c:v>
                </c:pt>
                <c:pt idx="119">
                  <c:v>42339</c:v>
                </c:pt>
                <c:pt idx="120">
                  <c:v>42370</c:v>
                </c:pt>
                <c:pt idx="121">
                  <c:v>42401</c:v>
                </c:pt>
                <c:pt idx="122">
                  <c:v>42430</c:v>
                </c:pt>
                <c:pt idx="123">
                  <c:v>42461</c:v>
                </c:pt>
                <c:pt idx="124">
                  <c:v>42491</c:v>
                </c:pt>
              </c:numCache>
            </c:numRef>
          </c:cat>
          <c:val>
            <c:numRef>
              <c:f>Sheet1!$D$62:$D$186</c:f>
              <c:numCache>
                <c:formatCode>0</c:formatCode>
                <c:ptCount val="125"/>
                <c:pt idx="0">
                  <c:v>250.88870056199079</c:v>
                </c:pt>
                <c:pt idx="1">
                  <c:v>356.56206724300858</c:v>
                </c:pt>
                <c:pt idx="2">
                  <c:v>232.7006797899958</c:v>
                </c:pt>
                <c:pt idx="3">
                  <c:v>153.1439561449952</c:v>
                </c:pt>
                <c:pt idx="4">
                  <c:v>150.805435391012</c:v>
                </c:pt>
                <c:pt idx="5">
                  <c:v>132.73468929498631</c:v>
                </c:pt>
                <c:pt idx="6">
                  <c:v>143.87901903901371</c:v>
                </c:pt>
                <c:pt idx="7">
                  <c:v>148.73073526399091</c:v>
                </c:pt>
                <c:pt idx="8">
                  <c:v>41.011189338008997</c:v>
                </c:pt>
                <c:pt idx="9">
                  <c:v>110.0605175289966</c:v>
                </c:pt>
                <c:pt idx="10">
                  <c:v>172.23894006399499</c:v>
                </c:pt>
                <c:pt idx="11">
                  <c:v>15.78415985300671</c:v>
                </c:pt>
                <c:pt idx="12">
                  <c:v>166.873593943994</c:v>
                </c:pt>
                <c:pt idx="13">
                  <c:v>166.0862512790045</c:v>
                </c:pt>
                <c:pt idx="14">
                  <c:v>88.651512858996185</c:v>
                </c:pt>
                <c:pt idx="15">
                  <c:v>110.8798859950039</c:v>
                </c:pt>
                <c:pt idx="16">
                  <c:v>28.0930608859926</c:v>
                </c:pt>
                <c:pt idx="17">
                  <c:v>115.3961879050039</c:v>
                </c:pt>
                <c:pt idx="18">
                  <c:v>-5.8500694969989127</c:v>
                </c:pt>
                <c:pt idx="19">
                  <c:v>-5.8549914169998356</c:v>
                </c:pt>
                <c:pt idx="20">
                  <c:v>-52.329424477007613</c:v>
                </c:pt>
                <c:pt idx="21">
                  <c:v>-4.2027117039979203</c:v>
                </c:pt>
                <c:pt idx="22">
                  <c:v>103.8032652969996</c:v>
                </c:pt>
                <c:pt idx="23">
                  <c:v>-6.6200628029910149</c:v>
                </c:pt>
                <c:pt idx="24">
                  <c:v>24.81750294099038</c:v>
                </c:pt>
                <c:pt idx="25">
                  <c:v>-32.174980864991078</c:v>
                </c:pt>
                <c:pt idx="26">
                  <c:v>-86.957662261003904</c:v>
                </c:pt>
                <c:pt idx="27">
                  <c:v>-200.369756840999</c:v>
                </c:pt>
                <c:pt idx="28">
                  <c:v>-207.12570626600061</c:v>
                </c:pt>
                <c:pt idx="29">
                  <c:v>-268.05182028999837</c:v>
                </c:pt>
                <c:pt idx="30">
                  <c:v>-296.69995241500152</c:v>
                </c:pt>
                <c:pt idx="31">
                  <c:v>-309.24806654600252</c:v>
                </c:pt>
                <c:pt idx="32">
                  <c:v>-367.67759279999882</c:v>
                </c:pt>
                <c:pt idx="33">
                  <c:v>-412.56240974299692</c:v>
                </c:pt>
                <c:pt idx="34">
                  <c:v>-629.57089434799855</c:v>
                </c:pt>
                <c:pt idx="35">
                  <c:v>-748.88293650699768</c:v>
                </c:pt>
                <c:pt idx="36">
                  <c:v>-769.93634856400604</c:v>
                </c:pt>
                <c:pt idx="37">
                  <c:v>-881.18735093799467</c:v>
                </c:pt>
                <c:pt idx="38">
                  <c:v>-766.68716474200437</c:v>
                </c:pt>
                <c:pt idx="39">
                  <c:v>-628.10323251900297</c:v>
                </c:pt>
                <c:pt idx="40">
                  <c:v>-511.27127217200177</c:v>
                </c:pt>
                <c:pt idx="41">
                  <c:v>-382.60048426499998</c:v>
                </c:pt>
                <c:pt idx="42">
                  <c:v>-303.75564088000101</c:v>
                </c:pt>
                <c:pt idx="43">
                  <c:v>-213.50923247399621</c:v>
                </c:pt>
                <c:pt idx="44">
                  <c:v>-158.8685294619936</c:v>
                </c:pt>
                <c:pt idx="45">
                  <c:v>-113.9568935100106</c:v>
                </c:pt>
                <c:pt idx="46">
                  <c:v>-161.75187583098889</c:v>
                </c:pt>
                <c:pt idx="47">
                  <c:v>-96.754277466010535</c:v>
                </c:pt>
                <c:pt idx="48">
                  <c:v>-48.112918409999111</c:v>
                </c:pt>
                <c:pt idx="49">
                  <c:v>11.99040292701102</c:v>
                </c:pt>
                <c:pt idx="50">
                  <c:v>17.693954061993281</c:v>
                </c:pt>
                <c:pt idx="51">
                  <c:v>105.8601306049968</c:v>
                </c:pt>
                <c:pt idx="52">
                  <c:v>179.89122072300231</c:v>
                </c:pt>
                <c:pt idx="53">
                  <c:v>101.56752512700039</c:v>
                </c:pt>
                <c:pt idx="54">
                  <c:v>98.217923963005902</c:v>
                </c:pt>
                <c:pt idx="55">
                  <c:v>95.392234825994805</c:v>
                </c:pt>
                <c:pt idx="56">
                  <c:v>95.325705355993534</c:v>
                </c:pt>
                <c:pt idx="57">
                  <c:v>153.89566600900429</c:v>
                </c:pt>
                <c:pt idx="58">
                  <c:v>170.8200191340002</c:v>
                </c:pt>
                <c:pt idx="59">
                  <c:v>86.47898252500444</c:v>
                </c:pt>
                <c:pt idx="60">
                  <c:v>196.80985148499889</c:v>
                </c:pt>
                <c:pt idx="61">
                  <c:v>158.3941264860041</c:v>
                </c:pt>
                <c:pt idx="62">
                  <c:v>282.34661376099388</c:v>
                </c:pt>
                <c:pt idx="63">
                  <c:v>230.51525497899269</c:v>
                </c:pt>
                <c:pt idx="64">
                  <c:v>239.0668191940058</c:v>
                </c:pt>
                <c:pt idx="65">
                  <c:v>170.138937790005</c:v>
                </c:pt>
                <c:pt idx="66">
                  <c:v>187.35464096099901</c:v>
                </c:pt>
                <c:pt idx="67">
                  <c:v>199.89540265899271</c:v>
                </c:pt>
                <c:pt idx="68">
                  <c:v>344.37174665700883</c:v>
                </c:pt>
                <c:pt idx="69">
                  <c:v>129.27655255400171</c:v>
                </c:pt>
                <c:pt idx="70">
                  <c:v>260.92261211200088</c:v>
                </c:pt>
                <c:pt idx="71">
                  <c:v>197.16637070800061</c:v>
                </c:pt>
                <c:pt idx="72">
                  <c:v>242.4961975149927</c:v>
                </c:pt>
                <c:pt idx="73">
                  <c:v>325.87392209000251</c:v>
                </c:pt>
                <c:pt idx="74">
                  <c:v>187.9215427809977</c:v>
                </c:pt>
                <c:pt idx="75">
                  <c:v>190.49403775000249</c:v>
                </c:pt>
                <c:pt idx="76">
                  <c:v>130.6522892369976</c:v>
                </c:pt>
                <c:pt idx="77">
                  <c:v>80.5160549830034</c:v>
                </c:pt>
                <c:pt idx="78">
                  <c:v>166.7296616459935</c:v>
                </c:pt>
                <c:pt idx="79">
                  <c:v>172.42449424200461</c:v>
                </c:pt>
                <c:pt idx="80">
                  <c:v>169.7622356929933</c:v>
                </c:pt>
                <c:pt idx="81">
                  <c:v>189.3914678900037</c:v>
                </c:pt>
                <c:pt idx="82">
                  <c:v>213.810937634</c:v>
                </c:pt>
                <c:pt idx="83">
                  <c:v>144.34956693300049</c:v>
                </c:pt>
                <c:pt idx="84">
                  <c:v>181.4211114619975</c:v>
                </c:pt>
                <c:pt idx="85">
                  <c:v>256.25533304100031</c:v>
                </c:pt>
                <c:pt idx="86">
                  <c:v>128.19280948900271</c:v>
                </c:pt>
                <c:pt idx="87">
                  <c:v>118.19264489499621</c:v>
                </c:pt>
                <c:pt idx="88">
                  <c:v>169.13782117300431</c:v>
                </c:pt>
                <c:pt idx="89">
                  <c:v>195.8618119470047</c:v>
                </c:pt>
                <c:pt idx="90">
                  <c:v>256.00381855199521</c:v>
                </c:pt>
                <c:pt idx="91">
                  <c:v>186.59832762299629</c:v>
                </c:pt>
                <c:pt idx="92">
                  <c:v>230.67991940600041</c:v>
                </c:pt>
                <c:pt idx="93">
                  <c:v>188.34176237900101</c:v>
                </c:pt>
                <c:pt idx="94">
                  <c:v>210.8524670729966</c:v>
                </c:pt>
                <c:pt idx="95">
                  <c:v>204.1671548040031</c:v>
                </c:pt>
                <c:pt idx="96">
                  <c:v>175.26739792199811</c:v>
                </c:pt>
                <c:pt idx="97">
                  <c:v>208.696099615001</c:v>
                </c:pt>
                <c:pt idx="98">
                  <c:v>200.200774611003</c:v>
                </c:pt>
                <c:pt idx="99">
                  <c:v>253.6132296180003</c:v>
                </c:pt>
                <c:pt idx="100">
                  <c:v>267.14253555200412</c:v>
                </c:pt>
                <c:pt idx="101">
                  <c:v>276.61355687899021</c:v>
                </c:pt>
                <c:pt idx="102">
                  <c:v>221.30520877300299</c:v>
                </c:pt>
                <c:pt idx="103">
                  <c:v>221.4703774500085</c:v>
                </c:pt>
                <c:pt idx="104">
                  <c:v>208.77721436199499</c:v>
                </c:pt>
                <c:pt idx="105">
                  <c:v>228.51192711999471</c:v>
                </c:pt>
                <c:pt idx="106">
                  <c:v>268.67644244300033</c:v>
                </c:pt>
                <c:pt idx="107">
                  <c:v>275.5838139520049</c:v>
                </c:pt>
                <c:pt idx="108">
                  <c:v>207.67236780100211</c:v>
                </c:pt>
                <c:pt idx="109">
                  <c:v>211.24005733999371</c:v>
                </c:pt>
                <c:pt idx="110">
                  <c:v>184.3932687100023</c:v>
                </c:pt>
                <c:pt idx="111">
                  <c:v>190.95098488499929</c:v>
                </c:pt>
                <c:pt idx="112">
                  <c:v>191.98760463499639</c:v>
                </c:pt>
                <c:pt idx="113">
                  <c:v>307.18521793400578</c:v>
                </c:pt>
                <c:pt idx="114">
                  <c:v>158.00034763199801</c:v>
                </c:pt>
                <c:pt idx="115">
                  <c:v>201.2391801060003</c:v>
                </c:pt>
                <c:pt idx="116">
                  <c:v>170.75459669000699</c:v>
                </c:pt>
                <c:pt idx="117">
                  <c:v>177.87170547099959</c:v>
                </c:pt>
                <c:pt idx="118">
                  <c:v>192.7738213549892</c:v>
                </c:pt>
                <c:pt idx="119">
                  <c:v>287.04501760400308</c:v>
                </c:pt>
                <c:pt idx="120">
                  <c:v>192.8866410979972</c:v>
                </c:pt>
                <c:pt idx="121">
                  <c:v>207.4935088140046</c:v>
                </c:pt>
                <c:pt idx="122">
                  <c:v>201.02571427100341</c:v>
                </c:pt>
                <c:pt idx="123">
                  <c:v>165.7936116659985</c:v>
                </c:pt>
                <c:pt idx="124">
                  <c:v>173.18189530099329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Sheet1!$L$192</c:f>
              <c:strCache>
                <c:ptCount val="1"/>
                <c:pt idx="0">
                  <c:v>BLS</c:v>
                </c:pt>
              </c:strCache>
            </c:strRef>
          </c:tx>
          <c:marker>
            <c:symbol val="none"/>
          </c:marker>
          <c:cat>
            <c:numRef>
              <c:f>Sheet1!$B$62:$B$186</c:f>
              <c:numCache>
                <c:formatCode>m/d/yy</c:formatCode>
                <c:ptCount val="125"/>
                <c:pt idx="0">
                  <c:v>38718</c:v>
                </c:pt>
                <c:pt idx="1">
                  <c:v>38749</c:v>
                </c:pt>
                <c:pt idx="2">
                  <c:v>38777</c:v>
                </c:pt>
                <c:pt idx="3">
                  <c:v>38808</c:v>
                </c:pt>
                <c:pt idx="4">
                  <c:v>38838</c:v>
                </c:pt>
                <c:pt idx="5">
                  <c:v>38869</c:v>
                </c:pt>
                <c:pt idx="6">
                  <c:v>38899</c:v>
                </c:pt>
                <c:pt idx="7">
                  <c:v>38930</c:v>
                </c:pt>
                <c:pt idx="8">
                  <c:v>38961</c:v>
                </c:pt>
                <c:pt idx="9">
                  <c:v>38991</c:v>
                </c:pt>
                <c:pt idx="10">
                  <c:v>39022</c:v>
                </c:pt>
                <c:pt idx="11">
                  <c:v>39052</c:v>
                </c:pt>
                <c:pt idx="12">
                  <c:v>39083</c:v>
                </c:pt>
                <c:pt idx="13">
                  <c:v>39114</c:v>
                </c:pt>
                <c:pt idx="14">
                  <c:v>39142</c:v>
                </c:pt>
                <c:pt idx="15">
                  <c:v>39173</c:v>
                </c:pt>
                <c:pt idx="16">
                  <c:v>39203</c:v>
                </c:pt>
                <c:pt idx="17">
                  <c:v>39234</c:v>
                </c:pt>
                <c:pt idx="18">
                  <c:v>39264</c:v>
                </c:pt>
                <c:pt idx="19">
                  <c:v>39295</c:v>
                </c:pt>
                <c:pt idx="20">
                  <c:v>39326</c:v>
                </c:pt>
                <c:pt idx="21">
                  <c:v>39356</c:v>
                </c:pt>
                <c:pt idx="22">
                  <c:v>39387</c:v>
                </c:pt>
                <c:pt idx="23">
                  <c:v>39417</c:v>
                </c:pt>
                <c:pt idx="24">
                  <c:v>39448</c:v>
                </c:pt>
                <c:pt idx="25">
                  <c:v>39479</c:v>
                </c:pt>
                <c:pt idx="26">
                  <c:v>39508</c:v>
                </c:pt>
                <c:pt idx="27">
                  <c:v>39539</c:v>
                </c:pt>
                <c:pt idx="28">
                  <c:v>39569</c:v>
                </c:pt>
                <c:pt idx="29">
                  <c:v>39600</c:v>
                </c:pt>
                <c:pt idx="30">
                  <c:v>39630</c:v>
                </c:pt>
                <c:pt idx="31">
                  <c:v>39661</c:v>
                </c:pt>
                <c:pt idx="32">
                  <c:v>39692</c:v>
                </c:pt>
                <c:pt idx="33">
                  <c:v>39722</c:v>
                </c:pt>
                <c:pt idx="34">
                  <c:v>39753</c:v>
                </c:pt>
                <c:pt idx="35">
                  <c:v>39783</c:v>
                </c:pt>
                <c:pt idx="36">
                  <c:v>39814</c:v>
                </c:pt>
                <c:pt idx="37">
                  <c:v>39845</c:v>
                </c:pt>
                <c:pt idx="38">
                  <c:v>39873</c:v>
                </c:pt>
                <c:pt idx="39">
                  <c:v>39904</c:v>
                </c:pt>
                <c:pt idx="40">
                  <c:v>39934</c:v>
                </c:pt>
                <c:pt idx="41">
                  <c:v>39965</c:v>
                </c:pt>
                <c:pt idx="42">
                  <c:v>39995</c:v>
                </c:pt>
                <c:pt idx="43">
                  <c:v>40026</c:v>
                </c:pt>
                <c:pt idx="44">
                  <c:v>40057</c:v>
                </c:pt>
                <c:pt idx="45">
                  <c:v>40087</c:v>
                </c:pt>
                <c:pt idx="46">
                  <c:v>40118</c:v>
                </c:pt>
                <c:pt idx="47">
                  <c:v>40148</c:v>
                </c:pt>
                <c:pt idx="48">
                  <c:v>40179</c:v>
                </c:pt>
                <c:pt idx="49">
                  <c:v>40210</c:v>
                </c:pt>
                <c:pt idx="50">
                  <c:v>40238</c:v>
                </c:pt>
                <c:pt idx="51">
                  <c:v>40269</c:v>
                </c:pt>
                <c:pt idx="52">
                  <c:v>40299</c:v>
                </c:pt>
                <c:pt idx="53">
                  <c:v>40330</c:v>
                </c:pt>
                <c:pt idx="54">
                  <c:v>40360</c:v>
                </c:pt>
                <c:pt idx="55">
                  <c:v>40391</c:v>
                </c:pt>
                <c:pt idx="56">
                  <c:v>40422</c:v>
                </c:pt>
                <c:pt idx="57">
                  <c:v>40452</c:v>
                </c:pt>
                <c:pt idx="58">
                  <c:v>40483</c:v>
                </c:pt>
                <c:pt idx="59">
                  <c:v>40513</c:v>
                </c:pt>
                <c:pt idx="60">
                  <c:v>40544</c:v>
                </c:pt>
                <c:pt idx="61">
                  <c:v>40575</c:v>
                </c:pt>
                <c:pt idx="62">
                  <c:v>40603</c:v>
                </c:pt>
                <c:pt idx="63">
                  <c:v>40634</c:v>
                </c:pt>
                <c:pt idx="64">
                  <c:v>40664</c:v>
                </c:pt>
                <c:pt idx="65">
                  <c:v>40695</c:v>
                </c:pt>
                <c:pt idx="66">
                  <c:v>40725</c:v>
                </c:pt>
                <c:pt idx="67">
                  <c:v>40756</c:v>
                </c:pt>
                <c:pt idx="68">
                  <c:v>40787</c:v>
                </c:pt>
                <c:pt idx="69">
                  <c:v>40817</c:v>
                </c:pt>
                <c:pt idx="70">
                  <c:v>40848</c:v>
                </c:pt>
                <c:pt idx="71">
                  <c:v>40878</c:v>
                </c:pt>
                <c:pt idx="72">
                  <c:v>40909</c:v>
                </c:pt>
                <c:pt idx="73">
                  <c:v>40940</c:v>
                </c:pt>
                <c:pt idx="74">
                  <c:v>40969</c:v>
                </c:pt>
                <c:pt idx="75">
                  <c:v>41000</c:v>
                </c:pt>
                <c:pt idx="76">
                  <c:v>41030</c:v>
                </c:pt>
                <c:pt idx="77">
                  <c:v>41061</c:v>
                </c:pt>
                <c:pt idx="78">
                  <c:v>41091</c:v>
                </c:pt>
                <c:pt idx="79">
                  <c:v>41122</c:v>
                </c:pt>
                <c:pt idx="80">
                  <c:v>41153</c:v>
                </c:pt>
                <c:pt idx="81">
                  <c:v>41183</c:v>
                </c:pt>
                <c:pt idx="82">
                  <c:v>41214</c:v>
                </c:pt>
                <c:pt idx="83">
                  <c:v>41244</c:v>
                </c:pt>
                <c:pt idx="84">
                  <c:v>41275</c:v>
                </c:pt>
                <c:pt idx="85">
                  <c:v>41306</c:v>
                </c:pt>
                <c:pt idx="86">
                  <c:v>41334</c:v>
                </c:pt>
                <c:pt idx="87">
                  <c:v>41365</c:v>
                </c:pt>
                <c:pt idx="88">
                  <c:v>41395</c:v>
                </c:pt>
                <c:pt idx="89">
                  <c:v>41426</c:v>
                </c:pt>
                <c:pt idx="90">
                  <c:v>41456</c:v>
                </c:pt>
                <c:pt idx="91">
                  <c:v>41487</c:v>
                </c:pt>
                <c:pt idx="92">
                  <c:v>41518</c:v>
                </c:pt>
                <c:pt idx="93">
                  <c:v>41548</c:v>
                </c:pt>
                <c:pt idx="94">
                  <c:v>41579</c:v>
                </c:pt>
                <c:pt idx="95">
                  <c:v>41609</c:v>
                </c:pt>
                <c:pt idx="96">
                  <c:v>41640</c:v>
                </c:pt>
                <c:pt idx="97">
                  <c:v>41671</c:v>
                </c:pt>
                <c:pt idx="98">
                  <c:v>41699</c:v>
                </c:pt>
                <c:pt idx="99">
                  <c:v>41730</c:v>
                </c:pt>
                <c:pt idx="100">
                  <c:v>41760</c:v>
                </c:pt>
                <c:pt idx="101">
                  <c:v>41791</c:v>
                </c:pt>
                <c:pt idx="102">
                  <c:v>41821</c:v>
                </c:pt>
                <c:pt idx="103">
                  <c:v>41852</c:v>
                </c:pt>
                <c:pt idx="104">
                  <c:v>41883</c:v>
                </c:pt>
                <c:pt idx="105">
                  <c:v>41913</c:v>
                </c:pt>
                <c:pt idx="106">
                  <c:v>41944</c:v>
                </c:pt>
                <c:pt idx="107">
                  <c:v>41974</c:v>
                </c:pt>
                <c:pt idx="108">
                  <c:v>42005</c:v>
                </c:pt>
                <c:pt idx="109">
                  <c:v>42036</c:v>
                </c:pt>
                <c:pt idx="110">
                  <c:v>42064</c:v>
                </c:pt>
                <c:pt idx="111">
                  <c:v>42095</c:v>
                </c:pt>
                <c:pt idx="112">
                  <c:v>42125</c:v>
                </c:pt>
                <c:pt idx="113">
                  <c:v>42156</c:v>
                </c:pt>
                <c:pt idx="114">
                  <c:v>42186</c:v>
                </c:pt>
                <c:pt idx="115">
                  <c:v>42217</c:v>
                </c:pt>
                <c:pt idx="116">
                  <c:v>42248</c:v>
                </c:pt>
                <c:pt idx="117">
                  <c:v>42278</c:v>
                </c:pt>
                <c:pt idx="118">
                  <c:v>42309</c:v>
                </c:pt>
                <c:pt idx="119">
                  <c:v>42339</c:v>
                </c:pt>
                <c:pt idx="120">
                  <c:v>42370</c:v>
                </c:pt>
                <c:pt idx="121">
                  <c:v>42401</c:v>
                </c:pt>
                <c:pt idx="122">
                  <c:v>42430</c:v>
                </c:pt>
                <c:pt idx="123">
                  <c:v>42461</c:v>
                </c:pt>
                <c:pt idx="124">
                  <c:v>42491</c:v>
                </c:pt>
              </c:numCache>
            </c:numRef>
          </c:cat>
          <c:val>
            <c:numRef>
              <c:f>Sheet1!$E$62:$E$186</c:f>
              <c:numCache>
                <c:formatCode>General</c:formatCode>
                <c:ptCount val="125"/>
                <c:pt idx="1">
                  <c:v>285</c:v>
                </c:pt>
                <c:pt idx="2">
                  <c:v>256</c:v>
                </c:pt>
                <c:pt idx="3">
                  <c:v>167</c:v>
                </c:pt>
                <c:pt idx="4">
                  <c:v>16</c:v>
                </c:pt>
                <c:pt idx="5">
                  <c:v>86</c:v>
                </c:pt>
                <c:pt idx="6">
                  <c:v>156</c:v>
                </c:pt>
                <c:pt idx="7">
                  <c:v>143</c:v>
                </c:pt>
                <c:pt idx="8">
                  <c:v>87</c:v>
                </c:pt>
                <c:pt idx="9">
                  <c:v>18</c:v>
                </c:pt>
                <c:pt idx="10">
                  <c:v>193</c:v>
                </c:pt>
                <c:pt idx="11">
                  <c:v>166</c:v>
                </c:pt>
                <c:pt idx="12">
                  <c:v>233</c:v>
                </c:pt>
                <c:pt idx="13">
                  <c:v>54</c:v>
                </c:pt>
                <c:pt idx="14">
                  <c:v>171</c:v>
                </c:pt>
                <c:pt idx="15">
                  <c:v>53</c:v>
                </c:pt>
                <c:pt idx="16">
                  <c:v>125</c:v>
                </c:pt>
                <c:pt idx="17">
                  <c:v>64</c:v>
                </c:pt>
                <c:pt idx="18">
                  <c:v>3</c:v>
                </c:pt>
                <c:pt idx="19">
                  <c:v>-79</c:v>
                </c:pt>
                <c:pt idx="20">
                  <c:v>35</c:v>
                </c:pt>
                <c:pt idx="21">
                  <c:v>67</c:v>
                </c:pt>
                <c:pt idx="22">
                  <c:v>78</c:v>
                </c:pt>
                <c:pt idx="23">
                  <c:v>55</c:v>
                </c:pt>
                <c:pt idx="24">
                  <c:v>7</c:v>
                </c:pt>
                <c:pt idx="25">
                  <c:v>-115</c:v>
                </c:pt>
                <c:pt idx="26">
                  <c:v>-104</c:v>
                </c:pt>
                <c:pt idx="27">
                  <c:v>-217</c:v>
                </c:pt>
                <c:pt idx="28">
                  <c:v>-218</c:v>
                </c:pt>
                <c:pt idx="29">
                  <c:v>-199</c:v>
                </c:pt>
                <c:pt idx="30">
                  <c:v>-260</c:v>
                </c:pt>
                <c:pt idx="31">
                  <c:v>-265</c:v>
                </c:pt>
                <c:pt idx="32">
                  <c:v>-422</c:v>
                </c:pt>
                <c:pt idx="33">
                  <c:v>-485</c:v>
                </c:pt>
                <c:pt idx="34">
                  <c:v>-780</c:v>
                </c:pt>
                <c:pt idx="35">
                  <c:v>-691</c:v>
                </c:pt>
                <c:pt idx="36">
                  <c:v>-814</c:v>
                </c:pt>
                <c:pt idx="37">
                  <c:v>-700</c:v>
                </c:pt>
                <c:pt idx="38">
                  <c:v>-807</c:v>
                </c:pt>
                <c:pt idx="39">
                  <c:v>-803</c:v>
                </c:pt>
                <c:pt idx="40">
                  <c:v>-291</c:v>
                </c:pt>
                <c:pt idx="41">
                  <c:v>-429</c:v>
                </c:pt>
                <c:pt idx="42">
                  <c:v>-274</c:v>
                </c:pt>
                <c:pt idx="43">
                  <c:v>-228</c:v>
                </c:pt>
                <c:pt idx="44">
                  <c:v>-133</c:v>
                </c:pt>
                <c:pt idx="45">
                  <c:v>-273</c:v>
                </c:pt>
                <c:pt idx="46">
                  <c:v>-16</c:v>
                </c:pt>
                <c:pt idx="47">
                  <c:v>-228</c:v>
                </c:pt>
                <c:pt idx="48">
                  <c:v>19</c:v>
                </c:pt>
                <c:pt idx="49">
                  <c:v>-54</c:v>
                </c:pt>
                <c:pt idx="50">
                  <c:v>121</c:v>
                </c:pt>
                <c:pt idx="51">
                  <c:v>192</c:v>
                </c:pt>
                <c:pt idx="52">
                  <c:v>95</c:v>
                </c:pt>
                <c:pt idx="53">
                  <c:v>123</c:v>
                </c:pt>
                <c:pt idx="54">
                  <c:v>101</c:v>
                </c:pt>
                <c:pt idx="55">
                  <c:v>115</c:v>
                </c:pt>
                <c:pt idx="56">
                  <c:v>121</c:v>
                </c:pt>
                <c:pt idx="57">
                  <c:v>207</c:v>
                </c:pt>
                <c:pt idx="58">
                  <c:v>133</c:v>
                </c:pt>
                <c:pt idx="59">
                  <c:v>109</c:v>
                </c:pt>
                <c:pt idx="60">
                  <c:v>50</c:v>
                </c:pt>
                <c:pt idx="61">
                  <c:v>231</c:v>
                </c:pt>
                <c:pt idx="62">
                  <c:v>248</c:v>
                </c:pt>
                <c:pt idx="63">
                  <c:v>354</c:v>
                </c:pt>
                <c:pt idx="64">
                  <c:v>128</c:v>
                </c:pt>
                <c:pt idx="65">
                  <c:v>200</c:v>
                </c:pt>
                <c:pt idx="66">
                  <c:v>185</c:v>
                </c:pt>
                <c:pt idx="67">
                  <c:v>139</c:v>
                </c:pt>
                <c:pt idx="68">
                  <c:v>280</c:v>
                </c:pt>
                <c:pt idx="69">
                  <c:v>187</c:v>
                </c:pt>
                <c:pt idx="70">
                  <c:v>173</c:v>
                </c:pt>
                <c:pt idx="71">
                  <c:v>224</c:v>
                </c:pt>
                <c:pt idx="72">
                  <c:v>347</c:v>
                </c:pt>
                <c:pt idx="73">
                  <c:v>261</c:v>
                </c:pt>
                <c:pt idx="74">
                  <c:v>237</c:v>
                </c:pt>
                <c:pt idx="75">
                  <c:v>90</c:v>
                </c:pt>
                <c:pt idx="76">
                  <c:v>130</c:v>
                </c:pt>
                <c:pt idx="77">
                  <c:v>72</c:v>
                </c:pt>
                <c:pt idx="78">
                  <c:v>160</c:v>
                </c:pt>
                <c:pt idx="79">
                  <c:v>174</c:v>
                </c:pt>
                <c:pt idx="80">
                  <c:v>180</c:v>
                </c:pt>
                <c:pt idx="81">
                  <c:v>164</c:v>
                </c:pt>
                <c:pt idx="82">
                  <c:v>171</c:v>
                </c:pt>
                <c:pt idx="83">
                  <c:v>233</c:v>
                </c:pt>
                <c:pt idx="84">
                  <c:v>203</c:v>
                </c:pt>
                <c:pt idx="85">
                  <c:v>297</c:v>
                </c:pt>
                <c:pt idx="86">
                  <c:v>150</c:v>
                </c:pt>
                <c:pt idx="87">
                  <c:v>193</c:v>
                </c:pt>
                <c:pt idx="88">
                  <c:v>225</c:v>
                </c:pt>
                <c:pt idx="89">
                  <c:v>173</c:v>
                </c:pt>
                <c:pt idx="90">
                  <c:v>162</c:v>
                </c:pt>
                <c:pt idx="91">
                  <c:v>242</c:v>
                </c:pt>
                <c:pt idx="92">
                  <c:v>179</c:v>
                </c:pt>
                <c:pt idx="93">
                  <c:v>203</c:v>
                </c:pt>
                <c:pt idx="94">
                  <c:v>280</c:v>
                </c:pt>
                <c:pt idx="95">
                  <c:v>71</c:v>
                </c:pt>
                <c:pt idx="96">
                  <c:v>197</c:v>
                </c:pt>
                <c:pt idx="97">
                  <c:v>158</c:v>
                </c:pt>
                <c:pt idx="98">
                  <c:v>261</c:v>
                </c:pt>
                <c:pt idx="99">
                  <c:v>282</c:v>
                </c:pt>
                <c:pt idx="100">
                  <c:v>215</c:v>
                </c:pt>
                <c:pt idx="101">
                  <c:v>267</c:v>
                </c:pt>
                <c:pt idx="102">
                  <c:v>244</c:v>
                </c:pt>
                <c:pt idx="103">
                  <c:v>231</c:v>
                </c:pt>
                <c:pt idx="104">
                  <c:v>237</c:v>
                </c:pt>
                <c:pt idx="105">
                  <c:v>190</c:v>
                </c:pt>
                <c:pt idx="106">
                  <c:v>324</c:v>
                </c:pt>
                <c:pt idx="107">
                  <c:v>279</c:v>
                </c:pt>
                <c:pt idx="108">
                  <c:v>214</c:v>
                </c:pt>
                <c:pt idx="109">
                  <c:v>252</c:v>
                </c:pt>
                <c:pt idx="110">
                  <c:v>90</c:v>
                </c:pt>
                <c:pt idx="111">
                  <c:v>241</c:v>
                </c:pt>
                <c:pt idx="112">
                  <c:v>256</c:v>
                </c:pt>
                <c:pt idx="113">
                  <c:v>226</c:v>
                </c:pt>
                <c:pt idx="114">
                  <c:v>245</c:v>
                </c:pt>
                <c:pt idx="115">
                  <c:v>123</c:v>
                </c:pt>
                <c:pt idx="116">
                  <c:v>162</c:v>
                </c:pt>
                <c:pt idx="117">
                  <c:v>304</c:v>
                </c:pt>
                <c:pt idx="118">
                  <c:v>279</c:v>
                </c:pt>
                <c:pt idx="119">
                  <c:v>259</c:v>
                </c:pt>
                <c:pt idx="120">
                  <c:v>155</c:v>
                </c:pt>
                <c:pt idx="121">
                  <c:v>222</c:v>
                </c:pt>
                <c:pt idx="122">
                  <c:v>167</c:v>
                </c:pt>
                <c:pt idx="123">
                  <c:v>130</c:v>
                </c:pt>
                <c:pt idx="124">
                  <c:v>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9220160"/>
        <c:axId val="419220552"/>
      </c:lineChart>
      <c:dateAx>
        <c:axId val="419220160"/>
        <c:scaling>
          <c:orientation val="minMax"/>
          <c:min val="40909"/>
        </c:scaling>
        <c:delete val="0"/>
        <c:axPos val="b"/>
        <c:numFmt formatCode="[$-409]mmm\-yy;@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419220552"/>
        <c:crosses val="autoZero"/>
        <c:auto val="1"/>
        <c:lblOffset val="100"/>
        <c:baseTimeUnit val="months"/>
        <c:majorUnit val="12"/>
        <c:majorTimeUnit val="months"/>
      </c:dateAx>
      <c:valAx>
        <c:axId val="419220552"/>
        <c:scaling>
          <c:orientation val="minMax"/>
          <c:min val="0"/>
        </c:scaling>
        <c:delete val="0"/>
        <c:axPos val="l"/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4192201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409242247496801"/>
          <c:y val="0.73775262467191605"/>
          <c:w val="8.0236091812052907E-2"/>
          <c:h val="0.123968601147079"/>
        </c:manualLayout>
      </c:layout>
      <c:overlay val="0"/>
    </c:legend>
    <c:plotVisOnly val="1"/>
    <c:dispBlanksAs val="gap"/>
    <c:showDLblsOverMax val="0"/>
  </c:chart>
  <c:externalData r:id="rId2">
    <c:autoUpdate val="0"/>
  </c:externalData>
  <c:userShapes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 dirty="0"/>
              <a:t>Difference between ADP and BLS</a:t>
            </a:r>
          </a:p>
        </c:rich>
      </c:tx>
      <c:layout>
        <c:manualLayout>
          <c:xMode val="edge"/>
          <c:yMode val="edge"/>
          <c:x val="0.33757351511616601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5.65535741855797E-2"/>
          <c:y val="6.0185185185185203E-2"/>
          <c:w val="0.91402616952292703"/>
          <c:h val="0.866924273354719"/>
        </c:manualLayout>
      </c:layout>
      <c:lineChart>
        <c:grouping val="standard"/>
        <c:varyColors val="0"/>
        <c:ser>
          <c:idx val="1"/>
          <c:order val="0"/>
          <c:tx>
            <c:strRef>
              <c:f>Sheet1!$L$192</c:f>
              <c:strCache>
                <c:ptCount val="1"/>
                <c:pt idx="0">
                  <c:v>BLS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Sheet1!$B$62:$B$186</c:f>
              <c:numCache>
                <c:formatCode>m/d/yy</c:formatCode>
                <c:ptCount val="125"/>
                <c:pt idx="0">
                  <c:v>38718</c:v>
                </c:pt>
                <c:pt idx="1">
                  <c:v>38749</c:v>
                </c:pt>
                <c:pt idx="2">
                  <c:v>38777</c:v>
                </c:pt>
                <c:pt idx="3">
                  <c:v>38808</c:v>
                </c:pt>
                <c:pt idx="4">
                  <c:v>38838</c:v>
                </c:pt>
                <c:pt idx="5">
                  <c:v>38869</c:v>
                </c:pt>
                <c:pt idx="6">
                  <c:v>38899</c:v>
                </c:pt>
                <c:pt idx="7">
                  <c:v>38930</c:v>
                </c:pt>
                <c:pt idx="8">
                  <c:v>38961</c:v>
                </c:pt>
                <c:pt idx="9">
                  <c:v>38991</c:v>
                </c:pt>
                <c:pt idx="10">
                  <c:v>39022</c:v>
                </c:pt>
                <c:pt idx="11">
                  <c:v>39052</c:v>
                </c:pt>
                <c:pt idx="12">
                  <c:v>39083</c:v>
                </c:pt>
                <c:pt idx="13">
                  <c:v>39114</c:v>
                </c:pt>
                <c:pt idx="14">
                  <c:v>39142</c:v>
                </c:pt>
                <c:pt idx="15">
                  <c:v>39173</c:v>
                </c:pt>
                <c:pt idx="16">
                  <c:v>39203</c:v>
                </c:pt>
                <c:pt idx="17">
                  <c:v>39234</c:v>
                </c:pt>
                <c:pt idx="18">
                  <c:v>39264</c:v>
                </c:pt>
                <c:pt idx="19">
                  <c:v>39295</c:v>
                </c:pt>
                <c:pt idx="20">
                  <c:v>39326</c:v>
                </c:pt>
                <c:pt idx="21">
                  <c:v>39356</c:v>
                </c:pt>
                <c:pt idx="22">
                  <c:v>39387</c:v>
                </c:pt>
                <c:pt idx="23">
                  <c:v>39417</c:v>
                </c:pt>
                <c:pt idx="24">
                  <c:v>39448</c:v>
                </c:pt>
                <c:pt idx="25">
                  <c:v>39479</c:v>
                </c:pt>
                <c:pt idx="26">
                  <c:v>39508</c:v>
                </c:pt>
                <c:pt idx="27">
                  <c:v>39539</c:v>
                </c:pt>
                <c:pt idx="28">
                  <c:v>39569</c:v>
                </c:pt>
                <c:pt idx="29">
                  <c:v>39600</c:v>
                </c:pt>
                <c:pt idx="30">
                  <c:v>39630</c:v>
                </c:pt>
                <c:pt idx="31">
                  <c:v>39661</c:v>
                </c:pt>
                <c:pt idx="32">
                  <c:v>39692</c:v>
                </c:pt>
                <c:pt idx="33">
                  <c:v>39722</c:v>
                </c:pt>
                <c:pt idx="34">
                  <c:v>39753</c:v>
                </c:pt>
                <c:pt idx="35">
                  <c:v>39783</c:v>
                </c:pt>
                <c:pt idx="36">
                  <c:v>39814</c:v>
                </c:pt>
                <c:pt idx="37">
                  <c:v>39845</c:v>
                </c:pt>
                <c:pt idx="38">
                  <c:v>39873</c:v>
                </c:pt>
                <c:pt idx="39">
                  <c:v>39904</c:v>
                </c:pt>
                <c:pt idx="40">
                  <c:v>39934</c:v>
                </c:pt>
                <c:pt idx="41">
                  <c:v>39965</c:v>
                </c:pt>
                <c:pt idx="42">
                  <c:v>39995</c:v>
                </c:pt>
                <c:pt idx="43">
                  <c:v>40026</c:v>
                </c:pt>
                <c:pt idx="44">
                  <c:v>40057</c:v>
                </c:pt>
                <c:pt idx="45">
                  <c:v>40087</c:v>
                </c:pt>
                <c:pt idx="46">
                  <c:v>40118</c:v>
                </c:pt>
                <c:pt idx="47">
                  <c:v>40148</c:v>
                </c:pt>
                <c:pt idx="48">
                  <c:v>40179</c:v>
                </c:pt>
                <c:pt idx="49">
                  <c:v>40210</c:v>
                </c:pt>
                <c:pt idx="50">
                  <c:v>40238</c:v>
                </c:pt>
                <c:pt idx="51">
                  <c:v>40269</c:v>
                </c:pt>
                <c:pt idx="52">
                  <c:v>40299</c:v>
                </c:pt>
                <c:pt idx="53">
                  <c:v>40330</c:v>
                </c:pt>
                <c:pt idx="54">
                  <c:v>40360</c:v>
                </c:pt>
                <c:pt idx="55">
                  <c:v>40391</c:v>
                </c:pt>
                <c:pt idx="56">
                  <c:v>40422</c:v>
                </c:pt>
                <c:pt idx="57">
                  <c:v>40452</c:v>
                </c:pt>
                <c:pt idx="58">
                  <c:v>40483</c:v>
                </c:pt>
                <c:pt idx="59">
                  <c:v>40513</c:v>
                </c:pt>
                <c:pt idx="60">
                  <c:v>40544</c:v>
                </c:pt>
                <c:pt idx="61">
                  <c:v>40575</c:v>
                </c:pt>
                <c:pt idx="62">
                  <c:v>40603</c:v>
                </c:pt>
                <c:pt idx="63">
                  <c:v>40634</c:v>
                </c:pt>
                <c:pt idx="64">
                  <c:v>40664</c:v>
                </c:pt>
                <c:pt idx="65">
                  <c:v>40695</c:v>
                </c:pt>
                <c:pt idx="66">
                  <c:v>40725</c:v>
                </c:pt>
                <c:pt idx="67">
                  <c:v>40756</c:v>
                </c:pt>
                <c:pt idx="68">
                  <c:v>40787</c:v>
                </c:pt>
                <c:pt idx="69">
                  <c:v>40817</c:v>
                </c:pt>
                <c:pt idx="70">
                  <c:v>40848</c:v>
                </c:pt>
                <c:pt idx="71">
                  <c:v>40878</c:v>
                </c:pt>
                <c:pt idx="72">
                  <c:v>40909</c:v>
                </c:pt>
                <c:pt idx="73">
                  <c:v>40940</c:v>
                </c:pt>
                <c:pt idx="74">
                  <c:v>40969</c:v>
                </c:pt>
                <c:pt idx="75">
                  <c:v>41000</c:v>
                </c:pt>
                <c:pt idx="76">
                  <c:v>41030</c:v>
                </c:pt>
                <c:pt idx="77">
                  <c:v>41061</c:v>
                </c:pt>
                <c:pt idx="78">
                  <c:v>41091</c:v>
                </c:pt>
                <c:pt idx="79">
                  <c:v>41122</c:v>
                </c:pt>
                <c:pt idx="80">
                  <c:v>41153</c:v>
                </c:pt>
                <c:pt idx="81">
                  <c:v>41183</c:v>
                </c:pt>
                <c:pt idx="82">
                  <c:v>41214</c:v>
                </c:pt>
                <c:pt idx="83">
                  <c:v>41244</c:v>
                </c:pt>
                <c:pt idx="84">
                  <c:v>41275</c:v>
                </c:pt>
                <c:pt idx="85">
                  <c:v>41306</c:v>
                </c:pt>
                <c:pt idx="86">
                  <c:v>41334</c:v>
                </c:pt>
                <c:pt idx="87">
                  <c:v>41365</c:v>
                </c:pt>
                <c:pt idx="88">
                  <c:v>41395</c:v>
                </c:pt>
                <c:pt idx="89">
                  <c:v>41426</c:v>
                </c:pt>
                <c:pt idx="90">
                  <c:v>41456</c:v>
                </c:pt>
                <c:pt idx="91">
                  <c:v>41487</c:v>
                </c:pt>
                <c:pt idx="92">
                  <c:v>41518</c:v>
                </c:pt>
                <c:pt idx="93">
                  <c:v>41548</c:v>
                </c:pt>
                <c:pt idx="94">
                  <c:v>41579</c:v>
                </c:pt>
                <c:pt idx="95">
                  <c:v>41609</c:v>
                </c:pt>
                <c:pt idx="96">
                  <c:v>41640</c:v>
                </c:pt>
                <c:pt idx="97">
                  <c:v>41671</c:v>
                </c:pt>
                <c:pt idx="98">
                  <c:v>41699</c:v>
                </c:pt>
                <c:pt idx="99">
                  <c:v>41730</c:v>
                </c:pt>
                <c:pt idx="100">
                  <c:v>41760</c:v>
                </c:pt>
                <c:pt idx="101">
                  <c:v>41791</c:v>
                </c:pt>
                <c:pt idx="102">
                  <c:v>41821</c:v>
                </c:pt>
                <c:pt idx="103">
                  <c:v>41852</c:v>
                </c:pt>
                <c:pt idx="104">
                  <c:v>41883</c:v>
                </c:pt>
                <c:pt idx="105">
                  <c:v>41913</c:v>
                </c:pt>
                <c:pt idx="106">
                  <c:v>41944</c:v>
                </c:pt>
                <c:pt idx="107">
                  <c:v>41974</c:v>
                </c:pt>
                <c:pt idx="108">
                  <c:v>42005</c:v>
                </c:pt>
                <c:pt idx="109">
                  <c:v>42036</c:v>
                </c:pt>
                <c:pt idx="110">
                  <c:v>42064</c:v>
                </c:pt>
                <c:pt idx="111">
                  <c:v>42095</c:v>
                </c:pt>
                <c:pt idx="112">
                  <c:v>42125</c:v>
                </c:pt>
                <c:pt idx="113">
                  <c:v>42156</c:v>
                </c:pt>
                <c:pt idx="114">
                  <c:v>42186</c:v>
                </c:pt>
                <c:pt idx="115">
                  <c:v>42217</c:v>
                </c:pt>
                <c:pt idx="116">
                  <c:v>42248</c:v>
                </c:pt>
                <c:pt idx="117">
                  <c:v>42278</c:v>
                </c:pt>
                <c:pt idx="118">
                  <c:v>42309</c:v>
                </c:pt>
                <c:pt idx="119">
                  <c:v>42339</c:v>
                </c:pt>
                <c:pt idx="120">
                  <c:v>42370</c:v>
                </c:pt>
                <c:pt idx="121">
                  <c:v>42401</c:v>
                </c:pt>
                <c:pt idx="122">
                  <c:v>42430</c:v>
                </c:pt>
                <c:pt idx="123">
                  <c:v>42461</c:v>
                </c:pt>
                <c:pt idx="124">
                  <c:v>42491</c:v>
                </c:pt>
              </c:numCache>
            </c:numRef>
          </c:cat>
          <c:val>
            <c:numRef>
              <c:f>Sheet1!$F$62:$F$186</c:f>
              <c:numCache>
                <c:formatCode>0</c:formatCode>
                <c:ptCount val="125"/>
                <c:pt idx="1">
                  <c:v>71.562067243008642</c:v>
                </c:pt>
                <c:pt idx="2">
                  <c:v>-23.299320210004229</c:v>
                </c:pt>
                <c:pt idx="3">
                  <c:v>-13.856043855004829</c:v>
                </c:pt>
                <c:pt idx="4">
                  <c:v>134.805435391012</c:v>
                </c:pt>
                <c:pt idx="5">
                  <c:v>46.73468929498631</c:v>
                </c:pt>
                <c:pt idx="6">
                  <c:v>-12.120980960986341</c:v>
                </c:pt>
                <c:pt idx="7">
                  <c:v>5.7307352639909368</c:v>
                </c:pt>
                <c:pt idx="8">
                  <c:v>-45.98881066199101</c:v>
                </c:pt>
                <c:pt idx="9">
                  <c:v>92.06051752899657</c:v>
                </c:pt>
                <c:pt idx="10">
                  <c:v>-20.76105993600504</c:v>
                </c:pt>
                <c:pt idx="11">
                  <c:v>-150.21584014699329</c:v>
                </c:pt>
                <c:pt idx="12">
                  <c:v>-66.12640605600609</c:v>
                </c:pt>
                <c:pt idx="13">
                  <c:v>112.0862512790045</c:v>
                </c:pt>
                <c:pt idx="14">
                  <c:v>-82.348487141003716</c:v>
                </c:pt>
                <c:pt idx="15">
                  <c:v>57.87988599500386</c:v>
                </c:pt>
                <c:pt idx="16">
                  <c:v>-96.9069391140074</c:v>
                </c:pt>
                <c:pt idx="17">
                  <c:v>51.396187905003899</c:v>
                </c:pt>
                <c:pt idx="18">
                  <c:v>-8.8500694969989109</c:v>
                </c:pt>
                <c:pt idx="19">
                  <c:v>73.145008583000163</c:v>
                </c:pt>
                <c:pt idx="20">
                  <c:v>-87.329424477007706</c:v>
                </c:pt>
                <c:pt idx="21">
                  <c:v>-71.20271170399792</c:v>
                </c:pt>
                <c:pt idx="22">
                  <c:v>25.803265296999601</c:v>
                </c:pt>
                <c:pt idx="23">
                  <c:v>-61.620062802991008</c:v>
                </c:pt>
                <c:pt idx="24">
                  <c:v>17.81750294099038</c:v>
                </c:pt>
                <c:pt idx="25">
                  <c:v>82.825019135008915</c:v>
                </c:pt>
                <c:pt idx="26">
                  <c:v>17.042337738996139</c:v>
                </c:pt>
                <c:pt idx="27">
                  <c:v>16.630243159001111</c:v>
                </c:pt>
                <c:pt idx="28">
                  <c:v>10.874293733999369</c:v>
                </c:pt>
                <c:pt idx="29">
                  <c:v>-69.051820289998432</c:v>
                </c:pt>
                <c:pt idx="30">
                  <c:v>-36.699952415001462</c:v>
                </c:pt>
                <c:pt idx="31">
                  <c:v>-44.248066546002519</c:v>
                </c:pt>
                <c:pt idx="32">
                  <c:v>54.32240720000118</c:v>
                </c:pt>
                <c:pt idx="33">
                  <c:v>72.437590257002725</c:v>
                </c:pt>
                <c:pt idx="34">
                  <c:v>150.42910565200151</c:v>
                </c:pt>
                <c:pt idx="35">
                  <c:v>-57.882936506997801</c:v>
                </c:pt>
                <c:pt idx="36">
                  <c:v>44.063651435993961</c:v>
                </c:pt>
                <c:pt idx="37">
                  <c:v>-181.18735093799481</c:v>
                </c:pt>
                <c:pt idx="38">
                  <c:v>40.312835257995182</c:v>
                </c:pt>
                <c:pt idx="39">
                  <c:v>174.8967674809974</c:v>
                </c:pt>
                <c:pt idx="40">
                  <c:v>-220.2712721720018</c:v>
                </c:pt>
                <c:pt idx="41">
                  <c:v>46.399515735000023</c:v>
                </c:pt>
                <c:pt idx="42">
                  <c:v>-29.75564088000101</c:v>
                </c:pt>
                <c:pt idx="43">
                  <c:v>14.49076752600376</c:v>
                </c:pt>
                <c:pt idx="44">
                  <c:v>-25.868529461993599</c:v>
                </c:pt>
                <c:pt idx="45">
                  <c:v>159.04310648998941</c:v>
                </c:pt>
                <c:pt idx="46">
                  <c:v>-145.75187583098889</c:v>
                </c:pt>
                <c:pt idx="47">
                  <c:v>131.24572253398949</c:v>
                </c:pt>
                <c:pt idx="48">
                  <c:v>-67.112918409999111</c:v>
                </c:pt>
                <c:pt idx="49">
                  <c:v>65.990402927011004</c:v>
                </c:pt>
                <c:pt idx="50">
                  <c:v>-103.3060459380067</c:v>
                </c:pt>
                <c:pt idx="51">
                  <c:v>-86.139869395003174</c:v>
                </c:pt>
                <c:pt idx="52">
                  <c:v>84.891220723002334</c:v>
                </c:pt>
                <c:pt idx="53">
                  <c:v>-21.432474872999592</c:v>
                </c:pt>
                <c:pt idx="54">
                  <c:v>-2.7820760369941131</c:v>
                </c:pt>
                <c:pt idx="55">
                  <c:v>-19.607765174005181</c:v>
                </c:pt>
                <c:pt idx="56">
                  <c:v>-25.674294644006299</c:v>
                </c:pt>
                <c:pt idx="57">
                  <c:v>-53.104333990995649</c:v>
                </c:pt>
                <c:pt idx="58">
                  <c:v>37.820019134000169</c:v>
                </c:pt>
                <c:pt idx="59">
                  <c:v>-22.52101747499546</c:v>
                </c:pt>
                <c:pt idx="60">
                  <c:v>146.80985148499889</c:v>
                </c:pt>
                <c:pt idx="61">
                  <c:v>-72.605873513995903</c:v>
                </c:pt>
                <c:pt idx="62">
                  <c:v>34.346613760993932</c:v>
                </c:pt>
                <c:pt idx="63">
                  <c:v>-123.4847450210073</c:v>
                </c:pt>
                <c:pt idx="64">
                  <c:v>111.0668191940058</c:v>
                </c:pt>
                <c:pt idx="65">
                  <c:v>-29.861062209995001</c:v>
                </c:pt>
                <c:pt idx="66">
                  <c:v>2.35464096099895</c:v>
                </c:pt>
                <c:pt idx="67">
                  <c:v>60.89540265899268</c:v>
                </c:pt>
                <c:pt idx="68">
                  <c:v>64.371746657008771</c:v>
                </c:pt>
                <c:pt idx="69">
                  <c:v>-57.723447445998318</c:v>
                </c:pt>
                <c:pt idx="70">
                  <c:v>87.922612112000934</c:v>
                </c:pt>
                <c:pt idx="71">
                  <c:v>-26.83362929199939</c:v>
                </c:pt>
                <c:pt idx="72">
                  <c:v>-104.5038024850073</c:v>
                </c:pt>
                <c:pt idx="73">
                  <c:v>64.873922090002452</c:v>
                </c:pt>
                <c:pt idx="74">
                  <c:v>-49.078457219002303</c:v>
                </c:pt>
                <c:pt idx="75">
                  <c:v>100.49403775000251</c:v>
                </c:pt>
                <c:pt idx="76">
                  <c:v>0.65228923699760299</c:v>
                </c:pt>
                <c:pt idx="77">
                  <c:v>8.5160549830034142</c:v>
                </c:pt>
                <c:pt idx="78">
                  <c:v>6.7296616459934731</c:v>
                </c:pt>
                <c:pt idx="79">
                  <c:v>-1.575505757995415</c:v>
                </c:pt>
                <c:pt idx="80">
                  <c:v>-10.23776430700673</c:v>
                </c:pt>
                <c:pt idx="81">
                  <c:v>25.3914678900037</c:v>
                </c:pt>
                <c:pt idx="82">
                  <c:v>42.810937633999863</c:v>
                </c:pt>
                <c:pt idx="83">
                  <c:v>-88.65043306699954</c:v>
                </c:pt>
                <c:pt idx="84">
                  <c:v>-21.578888538002499</c:v>
                </c:pt>
                <c:pt idx="85">
                  <c:v>-40.744666958999012</c:v>
                </c:pt>
                <c:pt idx="86">
                  <c:v>-21.807190510997319</c:v>
                </c:pt>
                <c:pt idx="87">
                  <c:v>-74.807355105003808</c:v>
                </c:pt>
                <c:pt idx="88">
                  <c:v>-55.862178826995653</c:v>
                </c:pt>
                <c:pt idx="89">
                  <c:v>22.86181194700475</c:v>
                </c:pt>
                <c:pt idx="90">
                  <c:v>94.003818551995209</c:v>
                </c:pt>
                <c:pt idx="91">
                  <c:v>-55.401672377003713</c:v>
                </c:pt>
                <c:pt idx="92">
                  <c:v>51.679919406000408</c:v>
                </c:pt>
                <c:pt idx="93">
                  <c:v>-14.658237620998991</c:v>
                </c:pt>
                <c:pt idx="94">
                  <c:v>-69.14753292700334</c:v>
                </c:pt>
                <c:pt idx="95">
                  <c:v>133.1671548040031</c:v>
                </c:pt>
                <c:pt idx="96">
                  <c:v>-21.73260207800195</c:v>
                </c:pt>
                <c:pt idx="97">
                  <c:v>50.696099615001003</c:v>
                </c:pt>
                <c:pt idx="98">
                  <c:v>-60.799225388997002</c:v>
                </c:pt>
                <c:pt idx="99">
                  <c:v>-28.386770381999671</c:v>
                </c:pt>
                <c:pt idx="100">
                  <c:v>52.142535552004119</c:v>
                </c:pt>
                <c:pt idx="101">
                  <c:v>9.6135568789904937</c:v>
                </c:pt>
                <c:pt idx="102">
                  <c:v>-22.69479122699704</c:v>
                </c:pt>
                <c:pt idx="103">
                  <c:v>-9.5296225499914726</c:v>
                </c:pt>
                <c:pt idx="104">
                  <c:v>-28.222785638005011</c:v>
                </c:pt>
                <c:pt idx="105">
                  <c:v>38.511927119994652</c:v>
                </c:pt>
                <c:pt idx="106">
                  <c:v>-55.323557556999731</c:v>
                </c:pt>
                <c:pt idx="107">
                  <c:v>-3.4161860479944148</c:v>
                </c:pt>
                <c:pt idx="108">
                  <c:v>-6.3276321989978896</c:v>
                </c:pt>
                <c:pt idx="109">
                  <c:v>-40.759942660006352</c:v>
                </c:pt>
                <c:pt idx="110">
                  <c:v>94.393268710002303</c:v>
                </c:pt>
                <c:pt idx="111">
                  <c:v>-50.049015115000657</c:v>
                </c:pt>
                <c:pt idx="112">
                  <c:v>-64.012395365003613</c:v>
                </c:pt>
                <c:pt idx="113">
                  <c:v>81.185217934005777</c:v>
                </c:pt>
                <c:pt idx="114">
                  <c:v>-86.999652368001975</c:v>
                </c:pt>
                <c:pt idx="115">
                  <c:v>78.239180106000276</c:v>
                </c:pt>
                <c:pt idx="116">
                  <c:v>8.7545966900070198</c:v>
                </c:pt>
                <c:pt idx="117">
                  <c:v>-126.1282945290004</c:v>
                </c:pt>
                <c:pt idx="118">
                  <c:v>-86.226178645010805</c:v>
                </c:pt>
                <c:pt idx="119">
                  <c:v>28.045017604003078</c:v>
                </c:pt>
                <c:pt idx="120">
                  <c:v>37.886641097997199</c:v>
                </c:pt>
                <c:pt idx="121">
                  <c:v>-14.506491185995401</c:v>
                </c:pt>
                <c:pt idx="122">
                  <c:v>34.02571427100338</c:v>
                </c:pt>
                <c:pt idx="123">
                  <c:v>35.793611665998469</c:v>
                </c:pt>
                <c:pt idx="124">
                  <c:v>148.18189530099329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9221336"/>
        <c:axId val="419221728"/>
      </c:lineChart>
      <c:dateAx>
        <c:axId val="419221336"/>
        <c:scaling>
          <c:orientation val="minMax"/>
          <c:min val="40909"/>
        </c:scaling>
        <c:delete val="0"/>
        <c:axPos val="b"/>
        <c:numFmt formatCode="[$-409]mmm\-yy;@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419221728"/>
        <c:crosses val="autoZero"/>
        <c:auto val="1"/>
        <c:lblOffset val="100"/>
        <c:baseTimeUnit val="months"/>
        <c:majorUnit val="12"/>
        <c:majorTimeUnit val="months"/>
      </c:dateAx>
      <c:valAx>
        <c:axId val="419221728"/>
        <c:scaling>
          <c:orientation val="minMax"/>
          <c:min val="-200"/>
        </c:scaling>
        <c:delete val="0"/>
        <c:axPos val="l"/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4192213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237848741129603E-2"/>
          <c:y val="6.5104166666666699E-2"/>
          <c:w val="0.93870042286380895"/>
          <c:h val="0.86970513451443598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Sheet1!$M$170:$M$181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Sheet1!$N$170:$N$181</c:f>
              <c:numCache>
                <c:formatCode>General</c:formatCode>
                <c:ptCount val="12"/>
                <c:pt idx="0">
                  <c:v>20</c:v>
                </c:pt>
                <c:pt idx="1">
                  <c:v>17</c:v>
                </c:pt>
                <c:pt idx="2">
                  <c:v>30</c:v>
                </c:pt>
                <c:pt idx="3">
                  <c:v>43</c:v>
                </c:pt>
                <c:pt idx="4">
                  <c:v>26</c:v>
                </c:pt>
                <c:pt idx="5">
                  <c:v>28</c:v>
                </c:pt>
                <c:pt idx="6">
                  <c:v>19</c:v>
                </c:pt>
                <c:pt idx="7">
                  <c:v>25</c:v>
                </c:pt>
                <c:pt idx="8">
                  <c:v>34</c:v>
                </c:pt>
                <c:pt idx="9">
                  <c:v>28</c:v>
                </c:pt>
                <c:pt idx="10">
                  <c:v>40</c:v>
                </c:pt>
                <c:pt idx="11">
                  <c:v>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9222904"/>
        <c:axId val="420565200"/>
      </c:barChart>
      <c:catAx>
        <c:axId val="4192229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420565200"/>
        <c:crosses val="autoZero"/>
        <c:auto val="1"/>
        <c:lblAlgn val="ctr"/>
        <c:lblOffset val="100"/>
        <c:noMultiLvlLbl val="0"/>
      </c:catAx>
      <c:valAx>
        <c:axId val="4205652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4192229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6DD606-376A-4C93-9607-DB94CAD94A2B}" type="doc">
      <dgm:prSet loTypeId="urn:microsoft.com/office/officeart/2005/8/layout/vList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00FB586-AA9C-48FD-89FD-3C2DE58F5CB6}">
      <dgm:prSet phldrT="[Text]"/>
      <dgm:spPr>
        <a:xfrm>
          <a:off x="0" y="0"/>
          <a:ext cx="8323898" cy="1454830"/>
        </a:xfrm>
        <a:prstGeom prst="roundRect">
          <a:avLst>
            <a:gd name="adj" fmla="val 10000"/>
          </a:avLst>
        </a:prstGeom>
        <a:solidFill>
          <a:srgbClr val="AD8F67">
            <a:hueOff val="0"/>
            <a:satOff val="0"/>
            <a:lumOff val="0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Global Macro Strategist</a:t>
          </a:r>
          <a:endParaRPr lang="en-US" b="1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3C0EC3B4-636F-4D40-9D43-7C9381F5DF7E}" type="parTrans" cxnId="{159C8329-A593-49B4-8CC2-FFAC3C132393}">
      <dgm:prSet/>
      <dgm:spPr/>
      <dgm:t>
        <a:bodyPr/>
        <a:lstStyle/>
        <a:p>
          <a:endParaRPr lang="en-US"/>
        </a:p>
      </dgm:t>
    </dgm:pt>
    <dgm:pt modelId="{2111F6F2-7969-497C-895A-2DC79ECE53B6}" type="sibTrans" cxnId="{159C8329-A593-49B4-8CC2-FFAC3C132393}">
      <dgm:prSet/>
      <dgm:spPr/>
      <dgm:t>
        <a:bodyPr/>
        <a:lstStyle/>
        <a:p>
          <a:endParaRPr lang="en-US"/>
        </a:p>
      </dgm:t>
    </dgm:pt>
    <dgm:pt modelId="{692A897C-01AF-482B-9998-2DB75C5F9FEA}">
      <dgm:prSet phldrT="[Text]"/>
      <dgm:spPr>
        <a:xfrm>
          <a:off x="0" y="0"/>
          <a:ext cx="8323898" cy="1454830"/>
        </a:xfrm>
        <a:prstGeom prst="roundRect">
          <a:avLst>
            <a:gd name="adj" fmla="val 10000"/>
          </a:avLst>
        </a:prstGeom>
        <a:solidFill>
          <a:srgbClr val="AD8F67">
            <a:hueOff val="0"/>
            <a:satOff val="0"/>
            <a:lumOff val="0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Using ADP to predict the BLS growth</a:t>
          </a:r>
          <a:endParaRPr lang="en-US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0C4B0675-B295-4617-9D20-1BA92117242F}" type="parTrans" cxnId="{5516FBC4-8ABE-44C8-97D7-F8E2882C3CF2}">
      <dgm:prSet/>
      <dgm:spPr/>
      <dgm:t>
        <a:bodyPr/>
        <a:lstStyle/>
        <a:p>
          <a:endParaRPr lang="en-US"/>
        </a:p>
      </dgm:t>
    </dgm:pt>
    <dgm:pt modelId="{43CFFA7D-954B-4CBE-B6F4-A68893A330AF}" type="sibTrans" cxnId="{5516FBC4-8ABE-44C8-97D7-F8E2882C3CF2}">
      <dgm:prSet/>
      <dgm:spPr/>
      <dgm:t>
        <a:bodyPr/>
        <a:lstStyle/>
        <a:p>
          <a:endParaRPr lang="en-US"/>
        </a:p>
      </dgm:t>
    </dgm:pt>
    <dgm:pt modelId="{CADCEA48-BEE5-43F2-9FEB-C7A9B97A0EB6}">
      <dgm:prSet phldrT="[Text]"/>
      <dgm:spPr>
        <a:xfrm>
          <a:off x="0" y="0"/>
          <a:ext cx="8323898" cy="1454830"/>
        </a:xfrm>
        <a:prstGeom prst="roundRect">
          <a:avLst>
            <a:gd name="adj" fmla="val 10000"/>
          </a:avLst>
        </a:prstGeom>
        <a:solidFill>
          <a:srgbClr val="AD8F67">
            <a:hueOff val="0"/>
            <a:satOff val="0"/>
            <a:lumOff val="0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Does it say something more broadly about GDP?</a:t>
          </a:r>
          <a:endParaRPr lang="en-US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04459CE1-DCC1-4E0A-8C3D-BF92975137AB}" type="parTrans" cxnId="{74CC5649-EA34-45F5-97B7-77261F1B3716}">
      <dgm:prSet/>
      <dgm:spPr/>
      <dgm:t>
        <a:bodyPr/>
        <a:lstStyle/>
        <a:p>
          <a:endParaRPr lang="en-US"/>
        </a:p>
      </dgm:t>
    </dgm:pt>
    <dgm:pt modelId="{F1E9E1D2-5F9E-4734-BC2F-58E04470FFD3}" type="sibTrans" cxnId="{74CC5649-EA34-45F5-97B7-77261F1B3716}">
      <dgm:prSet/>
      <dgm:spPr/>
      <dgm:t>
        <a:bodyPr/>
        <a:lstStyle/>
        <a:p>
          <a:endParaRPr lang="en-US"/>
        </a:p>
      </dgm:t>
    </dgm:pt>
    <dgm:pt modelId="{B5C02E52-049E-4CBC-804D-59C009E3540B}">
      <dgm:prSet phldrT="[Text]"/>
      <dgm:spPr>
        <a:xfrm>
          <a:off x="0" y="1600313"/>
          <a:ext cx="8323898" cy="1454830"/>
        </a:xfrm>
        <a:prstGeom prst="roundRect">
          <a:avLst>
            <a:gd name="adj" fmla="val 10000"/>
          </a:avLst>
        </a:prstGeom>
        <a:solidFill>
          <a:srgbClr val="726056">
            <a:hueOff val="0"/>
            <a:satOff val="0"/>
            <a:lumOff val="0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US Economist</a:t>
          </a:r>
          <a:endParaRPr lang="en-US" b="1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6F5A8D8E-B942-45C1-9338-EA8F1BAB0A35}" type="parTrans" cxnId="{1A3ADEBD-5869-4DF9-A754-6D6AFBB53B3E}">
      <dgm:prSet/>
      <dgm:spPr/>
      <dgm:t>
        <a:bodyPr/>
        <a:lstStyle/>
        <a:p>
          <a:endParaRPr lang="en-US"/>
        </a:p>
      </dgm:t>
    </dgm:pt>
    <dgm:pt modelId="{0DFB842E-1829-4871-A7F8-622333C5605D}" type="sibTrans" cxnId="{1A3ADEBD-5869-4DF9-A754-6D6AFBB53B3E}">
      <dgm:prSet/>
      <dgm:spPr/>
      <dgm:t>
        <a:bodyPr/>
        <a:lstStyle/>
        <a:p>
          <a:endParaRPr lang="en-US"/>
        </a:p>
      </dgm:t>
    </dgm:pt>
    <dgm:pt modelId="{1E047E1B-B67A-4989-912A-DECBDBBEE7D9}">
      <dgm:prSet phldrT="[Text]"/>
      <dgm:spPr>
        <a:xfrm>
          <a:off x="0" y="1600313"/>
          <a:ext cx="8323898" cy="1454830"/>
        </a:xfrm>
        <a:prstGeom prst="roundRect">
          <a:avLst>
            <a:gd name="adj" fmla="val 10000"/>
          </a:avLst>
        </a:prstGeom>
        <a:solidFill>
          <a:srgbClr val="726056">
            <a:hueOff val="0"/>
            <a:satOff val="0"/>
            <a:lumOff val="0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The most important thing is how well ADP predicts BLS payrolls, and with what error</a:t>
          </a:r>
          <a:endParaRPr lang="en-US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B77DCE63-E061-4DF3-AC49-B6886037AA7F}" type="parTrans" cxnId="{303AAA27-9C54-4017-A244-15499668700E}">
      <dgm:prSet/>
      <dgm:spPr/>
      <dgm:t>
        <a:bodyPr/>
        <a:lstStyle/>
        <a:p>
          <a:endParaRPr lang="en-US"/>
        </a:p>
      </dgm:t>
    </dgm:pt>
    <dgm:pt modelId="{7AE282EA-93FA-478D-BA48-5255CC960182}" type="sibTrans" cxnId="{303AAA27-9C54-4017-A244-15499668700E}">
      <dgm:prSet/>
      <dgm:spPr/>
      <dgm:t>
        <a:bodyPr/>
        <a:lstStyle/>
        <a:p>
          <a:endParaRPr lang="en-US"/>
        </a:p>
      </dgm:t>
    </dgm:pt>
    <dgm:pt modelId="{A17FBCBA-8D73-4030-A928-F74884FB10D2}">
      <dgm:prSet phldrT="[Text]"/>
      <dgm:spPr>
        <a:xfrm>
          <a:off x="0" y="3200626"/>
          <a:ext cx="8323898" cy="1454830"/>
        </a:xfrm>
        <a:prstGeom prst="roundRect">
          <a:avLst>
            <a:gd name="adj" fmla="val 10000"/>
          </a:avLst>
        </a:prstGeom>
        <a:solidFill>
          <a:srgbClr val="4C5A6A">
            <a:hueOff val="0"/>
            <a:satOff val="0"/>
            <a:lumOff val="0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Interest Rate Strategist</a:t>
          </a:r>
          <a:endParaRPr lang="en-US" b="1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72E85A0D-98CC-4514-B1A5-888B6C18EF4F}" type="parTrans" cxnId="{4F437F0D-C7E2-4532-9C9A-5E54EED7FED7}">
      <dgm:prSet/>
      <dgm:spPr/>
      <dgm:t>
        <a:bodyPr/>
        <a:lstStyle/>
        <a:p>
          <a:endParaRPr lang="en-US"/>
        </a:p>
      </dgm:t>
    </dgm:pt>
    <dgm:pt modelId="{FC54DCE9-83D0-45EA-88CE-EA6E56BCF683}" type="sibTrans" cxnId="{4F437F0D-C7E2-4532-9C9A-5E54EED7FED7}">
      <dgm:prSet/>
      <dgm:spPr/>
      <dgm:t>
        <a:bodyPr/>
        <a:lstStyle/>
        <a:p>
          <a:endParaRPr lang="en-US"/>
        </a:p>
      </dgm:t>
    </dgm:pt>
    <dgm:pt modelId="{21BC152F-9D4E-4F1A-9031-7F0793F8489F}">
      <dgm:prSet phldrT="[Text]"/>
      <dgm:spPr>
        <a:xfrm>
          <a:off x="0" y="3200626"/>
          <a:ext cx="8323898" cy="1454830"/>
        </a:xfrm>
        <a:prstGeom prst="roundRect">
          <a:avLst>
            <a:gd name="adj" fmla="val 10000"/>
          </a:avLst>
        </a:prstGeom>
        <a:solidFill>
          <a:srgbClr val="4C5A6A">
            <a:hueOff val="0"/>
            <a:satOff val="0"/>
            <a:lumOff val="0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How well ADP performed vs. consensus expectation</a:t>
          </a:r>
          <a:endParaRPr lang="en-US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0D98BFB4-CF79-4759-BFB5-77C04B26395F}" type="parTrans" cxnId="{F5476195-9BD3-4590-A157-550500843D9B}">
      <dgm:prSet/>
      <dgm:spPr/>
      <dgm:t>
        <a:bodyPr/>
        <a:lstStyle/>
        <a:p>
          <a:endParaRPr lang="en-US"/>
        </a:p>
      </dgm:t>
    </dgm:pt>
    <dgm:pt modelId="{0EF0EE5D-ECCD-4023-B5CD-B6C049861C4C}" type="sibTrans" cxnId="{F5476195-9BD3-4590-A157-550500843D9B}">
      <dgm:prSet/>
      <dgm:spPr/>
      <dgm:t>
        <a:bodyPr/>
        <a:lstStyle/>
        <a:p>
          <a:endParaRPr lang="en-US"/>
        </a:p>
      </dgm:t>
    </dgm:pt>
    <dgm:pt modelId="{5CC592FE-D035-4B73-8AAC-73E8028C0B30}">
      <dgm:prSet phldrT="[Text]"/>
      <dgm:spPr>
        <a:xfrm>
          <a:off x="0" y="3200626"/>
          <a:ext cx="8323898" cy="1454830"/>
        </a:xfrm>
        <a:prstGeom prst="roundRect">
          <a:avLst>
            <a:gd name="adj" fmla="val 10000"/>
          </a:avLst>
        </a:prstGeom>
        <a:solidFill>
          <a:srgbClr val="4C5A6A">
            <a:hueOff val="0"/>
            <a:satOff val="0"/>
            <a:lumOff val="0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What does ADP imply for the BLS headline number?</a:t>
          </a:r>
          <a:endParaRPr lang="en-US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67D6A5CC-EF4F-4FFE-BB6E-82742EE149B3}" type="parTrans" cxnId="{1359042A-F09B-4454-8EDA-99769EE13ED6}">
      <dgm:prSet/>
      <dgm:spPr/>
      <dgm:t>
        <a:bodyPr/>
        <a:lstStyle/>
        <a:p>
          <a:endParaRPr lang="en-US"/>
        </a:p>
      </dgm:t>
    </dgm:pt>
    <dgm:pt modelId="{3493C50A-061A-488F-A2FC-D1BA0C0CBD74}" type="sibTrans" cxnId="{1359042A-F09B-4454-8EDA-99769EE13ED6}">
      <dgm:prSet/>
      <dgm:spPr/>
      <dgm:t>
        <a:bodyPr/>
        <a:lstStyle/>
        <a:p>
          <a:endParaRPr lang="en-US"/>
        </a:p>
      </dgm:t>
    </dgm:pt>
    <dgm:pt modelId="{73E77362-3C0C-42D5-8B39-0FDAF8671889}" type="pres">
      <dgm:prSet presAssocID="{A56DD606-376A-4C93-9607-DB94CAD94A2B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DE899B-2FBA-41D4-9349-77E7B8332603}" type="pres">
      <dgm:prSet presAssocID="{C00FB586-AA9C-48FD-89FD-3C2DE58F5CB6}" presName="comp" presStyleCnt="0"/>
      <dgm:spPr/>
    </dgm:pt>
    <dgm:pt modelId="{44C0DD08-D45B-4FAF-8348-1FDE402651E6}" type="pres">
      <dgm:prSet presAssocID="{C00FB586-AA9C-48FD-89FD-3C2DE58F5CB6}" presName="box" presStyleLbl="node1" presStyleIdx="0" presStyleCnt="3"/>
      <dgm:spPr/>
      <dgm:t>
        <a:bodyPr/>
        <a:lstStyle/>
        <a:p>
          <a:endParaRPr lang="en-US"/>
        </a:p>
      </dgm:t>
    </dgm:pt>
    <dgm:pt modelId="{CA112198-0733-4EB9-8387-4577255F91BB}" type="pres">
      <dgm:prSet presAssocID="{C00FB586-AA9C-48FD-89FD-3C2DE58F5CB6}" presName="img" presStyleLbl="fgImgPlace1" presStyleIdx="0" presStyleCnt="3" custScaleX="90909" custScaleY="90909" custLinFactNeighborX="-7620"/>
      <dgm:spPr>
        <a:xfrm>
          <a:off x="94299" y="198386"/>
          <a:ext cx="1513434" cy="105805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perspectiveRight">
            <a:rot lat="0" lon="20699966" rev="0"/>
          </a:camera>
          <a:lightRig rig="threePt" dir="t"/>
        </a:scene3d>
      </dgm:spPr>
      <dgm:t>
        <a:bodyPr/>
        <a:lstStyle/>
        <a:p>
          <a:endParaRPr lang="en-US"/>
        </a:p>
      </dgm:t>
    </dgm:pt>
    <dgm:pt modelId="{6C378741-6E6E-4B7F-A427-4072B0FA9DE2}" type="pres">
      <dgm:prSet presAssocID="{C00FB586-AA9C-48FD-89FD-3C2DE58F5CB6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7558F1-F237-4AC8-8E0B-3548C6C94846}" type="pres">
      <dgm:prSet presAssocID="{2111F6F2-7969-497C-895A-2DC79ECE53B6}" presName="spacer" presStyleCnt="0"/>
      <dgm:spPr/>
    </dgm:pt>
    <dgm:pt modelId="{7AF00C65-DC19-42A7-9DB5-DEA4F7DE7B4E}" type="pres">
      <dgm:prSet presAssocID="{B5C02E52-049E-4CBC-804D-59C009E3540B}" presName="comp" presStyleCnt="0"/>
      <dgm:spPr/>
    </dgm:pt>
    <dgm:pt modelId="{A6E2E86B-161A-4723-B2FF-D23911182842}" type="pres">
      <dgm:prSet presAssocID="{B5C02E52-049E-4CBC-804D-59C009E3540B}" presName="box" presStyleLbl="node1" presStyleIdx="1" presStyleCnt="3"/>
      <dgm:spPr/>
      <dgm:t>
        <a:bodyPr/>
        <a:lstStyle/>
        <a:p>
          <a:endParaRPr lang="en-US"/>
        </a:p>
      </dgm:t>
    </dgm:pt>
    <dgm:pt modelId="{C229DFCF-FDCF-42B1-97E3-09879BA903D4}" type="pres">
      <dgm:prSet presAssocID="{B5C02E52-049E-4CBC-804D-59C009E3540B}" presName="img" presStyleLbl="fgImgPlace1" presStyleIdx="1" presStyleCnt="3" custLinFactNeighborX="-3074"/>
      <dgm:spPr>
        <a:xfrm>
          <a:off x="94307" y="1745796"/>
          <a:ext cx="1664779" cy="116386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perspectiveRight"/>
          <a:lightRig rig="threePt" dir="t"/>
        </a:scene3d>
      </dgm:spPr>
      <dgm:t>
        <a:bodyPr/>
        <a:lstStyle/>
        <a:p>
          <a:endParaRPr lang="en-US"/>
        </a:p>
      </dgm:t>
    </dgm:pt>
    <dgm:pt modelId="{DF45D2DF-EFA3-4DF4-BCD7-1B9DEE49C36B}" type="pres">
      <dgm:prSet presAssocID="{B5C02E52-049E-4CBC-804D-59C009E3540B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AEE51F-AF45-4FAD-B40A-D13B8BB46263}" type="pres">
      <dgm:prSet presAssocID="{0DFB842E-1829-4871-A7F8-622333C5605D}" presName="spacer" presStyleCnt="0"/>
      <dgm:spPr/>
    </dgm:pt>
    <dgm:pt modelId="{8EE42581-4F43-4001-A79A-9905143E8A03}" type="pres">
      <dgm:prSet presAssocID="{A17FBCBA-8D73-4030-A928-F74884FB10D2}" presName="comp" presStyleCnt="0"/>
      <dgm:spPr/>
    </dgm:pt>
    <dgm:pt modelId="{1C728EEC-1545-4E79-A6E7-98E27F717960}" type="pres">
      <dgm:prSet presAssocID="{A17FBCBA-8D73-4030-A928-F74884FB10D2}" presName="box" presStyleLbl="node1" presStyleIdx="2" presStyleCnt="3"/>
      <dgm:spPr/>
      <dgm:t>
        <a:bodyPr/>
        <a:lstStyle/>
        <a:p>
          <a:endParaRPr lang="en-US"/>
        </a:p>
      </dgm:t>
    </dgm:pt>
    <dgm:pt modelId="{9DD1AD59-7ACC-477E-B15C-D2EB3D8F8674}" type="pres">
      <dgm:prSet presAssocID="{A17FBCBA-8D73-4030-A928-F74884FB10D2}" presName="img" presStyleLbl="fgImgPlace1" presStyleIdx="2" presStyleCnt="3" custFlipHor="1" custLinFactNeighborX="-3074"/>
      <dgm:spPr>
        <a:xfrm flipH="1">
          <a:off x="94307" y="3346109"/>
          <a:ext cx="1664779" cy="116386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perspectiveRight">
            <a:rot lat="0" lon="20699966" rev="0"/>
          </a:camera>
          <a:lightRig rig="threePt" dir="t"/>
        </a:scene3d>
      </dgm:spPr>
      <dgm:t>
        <a:bodyPr/>
        <a:lstStyle/>
        <a:p>
          <a:endParaRPr lang="en-US"/>
        </a:p>
      </dgm:t>
    </dgm:pt>
    <dgm:pt modelId="{E0F0DD63-B4DF-4030-BC90-A18B621E5D04}" type="pres">
      <dgm:prSet presAssocID="{A17FBCBA-8D73-4030-A928-F74884FB10D2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CC5649-EA34-45F5-97B7-77261F1B3716}" srcId="{C00FB586-AA9C-48FD-89FD-3C2DE58F5CB6}" destId="{CADCEA48-BEE5-43F2-9FEB-C7A9B97A0EB6}" srcOrd="1" destOrd="0" parTransId="{04459CE1-DCC1-4E0A-8C3D-BF92975137AB}" sibTransId="{F1E9E1D2-5F9E-4734-BC2F-58E04470FFD3}"/>
    <dgm:cxn modelId="{5516FBC4-8ABE-44C8-97D7-F8E2882C3CF2}" srcId="{C00FB586-AA9C-48FD-89FD-3C2DE58F5CB6}" destId="{692A897C-01AF-482B-9998-2DB75C5F9FEA}" srcOrd="0" destOrd="0" parTransId="{0C4B0675-B295-4617-9D20-1BA92117242F}" sibTransId="{43CFFA7D-954B-4CBE-B6F4-A68893A330AF}"/>
    <dgm:cxn modelId="{16BA1C0A-74DA-4E4B-9642-E678B3965A9C}" type="presOf" srcId="{A17FBCBA-8D73-4030-A928-F74884FB10D2}" destId="{E0F0DD63-B4DF-4030-BC90-A18B621E5D04}" srcOrd="1" destOrd="0" presId="urn:microsoft.com/office/officeart/2005/8/layout/vList4"/>
    <dgm:cxn modelId="{034A1D88-CF58-4699-840E-2E75B1B0852C}" type="presOf" srcId="{CADCEA48-BEE5-43F2-9FEB-C7A9B97A0EB6}" destId="{44C0DD08-D45B-4FAF-8348-1FDE402651E6}" srcOrd="0" destOrd="2" presId="urn:microsoft.com/office/officeart/2005/8/layout/vList4"/>
    <dgm:cxn modelId="{2FD3F827-E7DC-46AC-B0EF-3BB4A261585F}" type="presOf" srcId="{692A897C-01AF-482B-9998-2DB75C5F9FEA}" destId="{44C0DD08-D45B-4FAF-8348-1FDE402651E6}" srcOrd="0" destOrd="1" presId="urn:microsoft.com/office/officeart/2005/8/layout/vList4"/>
    <dgm:cxn modelId="{F9106B09-2377-427D-9C64-0877D7C71429}" type="presOf" srcId="{A17FBCBA-8D73-4030-A928-F74884FB10D2}" destId="{1C728EEC-1545-4E79-A6E7-98E27F717960}" srcOrd="0" destOrd="0" presId="urn:microsoft.com/office/officeart/2005/8/layout/vList4"/>
    <dgm:cxn modelId="{6A983264-7F88-495D-A198-6C9BE1B47773}" type="presOf" srcId="{B5C02E52-049E-4CBC-804D-59C009E3540B}" destId="{DF45D2DF-EFA3-4DF4-BCD7-1B9DEE49C36B}" srcOrd="1" destOrd="0" presId="urn:microsoft.com/office/officeart/2005/8/layout/vList4"/>
    <dgm:cxn modelId="{D9C1E46A-B584-433F-8921-E86559E19695}" type="presOf" srcId="{5CC592FE-D035-4B73-8AAC-73E8028C0B30}" destId="{1C728EEC-1545-4E79-A6E7-98E27F717960}" srcOrd="0" destOrd="2" presId="urn:microsoft.com/office/officeart/2005/8/layout/vList4"/>
    <dgm:cxn modelId="{6D9A87C9-3FC8-45B9-8D39-E1890B3FAD60}" type="presOf" srcId="{C00FB586-AA9C-48FD-89FD-3C2DE58F5CB6}" destId="{44C0DD08-D45B-4FAF-8348-1FDE402651E6}" srcOrd="0" destOrd="0" presId="urn:microsoft.com/office/officeart/2005/8/layout/vList4"/>
    <dgm:cxn modelId="{303AAA27-9C54-4017-A244-15499668700E}" srcId="{B5C02E52-049E-4CBC-804D-59C009E3540B}" destId="{1E047E1B-B67A-4989-912A-DECBDBBEE7D9}" srcOrd="0" destOrd="0" parTransId="{B77DCE63-E061-4DF3-AC49-B6886037AA7F}" sibTransId="{7AE282EA-93FA-478D-BA48-5255CC960182}"/>
    <dgm:cxn modelId="{159C8329-A593-49B4-8CC2-FFAC3C132393}" srcId="{A56DD606-376A-4C93-9607-DB94CAD94A2B}" destId="{C00FB586-AA9C-48FD-89FD-3C2DE58F5CB6}" srcOrd="0" destOrd="0" parTransId="{3C0EC3B4-636F-4D40-9D43-7C9381F5DF7E}" sibTransId="{2111F6F2-7969-497C-895A-2DC79ECE53B6}"/>
    <dgm:cxn modelId="{8000FE31-227D-41FD-84AD-3F1FBA73656A}" type="presOf" srcId="{1E047E1B-B67A-4989-912A-DECBDBBEE7D9}" destId="{DF45D2DF-EFA3-4DF4-BCD7-1B9DEE49C36B}" srcOrd="1" destOrd="1" presId="urn:microsoft.com/office/officeart/2005/8/layout/vList4"/>
    <dgm:cxn modelId="{1359042A-F09B-4454-8EDA-99769EE13ED6}" srcId="{A17FBCBA-8D73-4030-A928-F74884FB10D2}" destId="{5CC592FE-D035-4B73-8AAC-73E8028C0B30}" srcOrd="1" destOrd="0" parTransId="{67D6A5CC-EF4F-4FFE-BB6E-82742EE149B3}" sibTransId="{3493C50A-061A-488F-A2FC-D1BA0C0CBD74}"/>
    <dgm:cxn modelId="{1A3ADEBD-5869-4DF9-A754-6D6AFBB53B3E}" srcId="{A56DD606-376A-4C93-9607-DB94CAD94A2B}" destId="{B5C02E52-049E-4CBC-804D-59C009E3540B}" srcOrd="1" destOrd="0" parTransId="{6F5A8D8E-B942-45C1-9338-EA8F1BAB0A35}" sibTransId="{0DFB842E-1829-4871-A7F8-622333C5605D}"/>
    <dgm:cxn modelId="{AD0B7D9D-DE7A-49D4-9BCC-66810AE2D5C4}" type="presOf" srcId="{B5C02E52-049E-4CBC-804D-59C009E3540B}" destId="{A6E2E86B-161A-4723-B2FF-D23911182842}" srcOrd="0" destOrd="0" presId="urn:microsoft.com/office/officeart/2005/8/layout/vList4"/>
    <dgm:cxn modelId="{F5F822A2-A8C9-450C-9A0C-3DF5313F6C09}" type="presOf" srcId="{1E047E1B-B67A-4989-912A-DECBDBBEE7D9}" destId="{A6E2E86B-161A-4723-B2FF-D23911182842}" srcOrd="0" destOrd="1" presId="urn:microsoft.com/office/officeart/2005/8/layout/vList4"/>
    <dgm:cxn modelId="{170D3204-3346-4689-87FA-86969C81972E}" type="presOf" srcId="{5CC592FE-D035-4B73-8AAC-73E8028C0B30}" destId="{E0F0DD63-B4DF-4030-BC90-A18B621E5D04}" srcOrd="1" destOrd="2" presId="urn:microsoft.com/office/officeart/2005/8/layout/vList4"/>
    <dgm:cxn modelId="{E8534B1C-43B1-437F-8E86-FF156123E080}" type="presOf" srcId="{21BC152F-9D4E-4F1A-9031-7F0793F8489F}" destId="{1C728EEC-1545-4E79-A6E7-98E27F717960}" srcOrd="0" destOrd="1" presId="urn:microsoft.com/office/officeart/2005/8/layout/vList4"/>
    <dgm:cxn modelId="{0B4850D0-CB13-490C-8120-0441204BEC50}" type="presOf" srcId="{A56DD606-376A-4C93-9607-DB94CAD94A2B}" destId="{73E77362-3C0C-42D5-8B39-0FDAF8671889}" srcOrd="0" destOrd="0" presId="urn:microsoft.com/office/officeart/2005/8/layout/vList4"/>
    <dgm:cxn modelId="{69E0528E-C3EA-412A-971B-5D2622EE4FE0}" type="presOf" srcId="{C00FB586-AA9C-48FD-89FD-3C2DE58F5CB6}" destId="{6C378741-6E6E-4B7F-A427-4072B0FA9DE2}" srcOrd="1" destOrd="0" presId="urn:microsoft.com/office/officeart/2005/8/layout/vList4"/>
    <dgm:cxn modelId="{62964AF2-1F90-45A0-9F3E-1F50702BF291}" type="presOf" srcId="{21BC152F-9D4E-4F1A-9031-7F0793F8489F}" destId="{E0F0DD63-B4DF-4030-BC90-A18B621E5D04}" srcOrd="1" destOrd="1" presId="urn:microsoft.com/office/officeart/2005/8/layout/vList4"/>
    <dgm:cxn modelId="{4F437F0D-C7E2-4532-9C9A-5E54EED7FED7}" srcId="{A56DD606-376A-4C93-9607-DB94CAD94A2B}" destId="{A17FBCBA-8D73-4030-A928-F74884FB10D2}" srcOrd="2" destOrd="0" parTransId="{72E85A0D-98CC-4514-B1A5-888B6C18EF4F}" sibTransId="{FC54DCE9-83D0-45EA-88CE-EA6E56BCF683}"/>
    <dgm:cxn modelId="{F5476195-9BD3-4590-A157-550500843D9B}" srcId="{A17FBCBA-8D73-4030-A928-F74884FB10D2}" destId="{21BC152F-9D4E-4F1A-9031-7F0793F8489F}" srcOrd="0" destOrd="0" parTransId="{0D98BFB4-CF79-4759-BFB5-77C04B26395F}" sibTransId="{0EF0EE5D-ECCD-4023-B5CD-B6C049861C4C}"/>
    <dgm:cxn modelId="{85BA3E63-3214-4C7A-9242-D73FB2D6B255}" type="presOf" srcId="{CADCEA48-BEE5-43F2-9FEB-C7A9B97A0EB6}" destId="{6C378741-6E6E-4B7F-A427-4072B0FA9DE2}" srcOrd="1" destOrd="2" presId="urn:microsoft.com/office/officeart/2005/8/layout/vList4"/>
    <dgm:cxn modelId="{E66102A5-5428-4EB2-9B21-6D77A993C046}" type="presOf" srcId="{692A897C-01AF-482B-9998-2DB75C5F9FEA}" destId="{6C378741-6E6E-4B7F-A427-4072B0FA9DE2}" srcOrd="1" destOrd="1" presId="urn:microsoft.com/office/officeart/2005/8/layout/vList4"/>
    <dgm:cxn modelId="{075D1816-51D6-48CF-AA27-A141A54BCE37}" type="presParOf" srcId="{73E77362-3C0C-42D5-8B39-0FDAF8671889}" destId="{0EDE899B-2FBA-41D4-9349-77E7B8332603}" srcOrd="0" destOrd="0" presId="urn:microsoft.com/office/officeart/2005/8/layout/vList4"/>
    <dgm:cxn modelId="{65DA5E30-9BF9-41BF-85CD-F5C309C3334A}" type="presParOf" srcId="{0EDE899B-2FBA-41D4-9349-77E7B8332603}" destId="{44C0DD08-D45B-4FAF-8348-1FDE402651E6}" srcOrd="0" destOrd="0" presId="urn:microsoft.com/office/officeart/2005/8/layout/vList4"/>
    <dgm:cxn modelId="{C4296F56-8CC1-4EB4-97B1-330A8C932C54}" type="presParOf" srcId="{0EDE899B-2FBA-41D4-9349-77E7B8332603}" destId="{CA112198-0733-4EB9-8387-4577255F91BB}" srcOrd="1" destOrd="0" presId="urn:microsoft.com/office/officeart/2005/8/layout/vList4"/>
    <dgm:cxn modelId="{B318C2CA-43B5-4F50-B64B-3364AB16BE48}" type="presParOf" srcId="{0EDE899B-2FBA-41D4-9349-77E7B8332603}" destId="{6C378741-6E6E-4B7F-A427-4072B0FA9DE2}" srcOrd="2" destOrd="0" presId="urn:microsoft.com/office/officeart/2005/8/layout/vList4"/>
    <dgm:cxn modelId="{E45F2E72-170B-457D-ABBE-39917049737A}" type="presParOf" srcId="{73E77362-3C0C-42D5-8B39-0FDAF8671889}" destId="{3B7558F1-F237-4AC8-8E0B-3548C6C94846}" srcOrd="1" destOrd="0" presId="urn:microsoft.com/office/officeart/2005/8/layout/vList4"/>
    <dgm:cxn modelId="{7C3DEE9F-385E-4E69-8CF6-373A2DB73349}" type="presParOf" srcId="{73E77362-3C0C-42D5-8B39-0FDAF8671889}" destId="{7AF00C65-DC19-42A7-9DB5-DEA4F7DE7B4E}" srcOrd="2" destOrd="0" presId="urn:microsoft.com/office/officeart/2005/8/layout/vList4"/>
    <dgm:cxn modelId="{1B928294-79C6-4579-A2B6-9E3B413CBE09}" type="presParOf" srcId="{7AF00C65-DC19-42A7-9DB5-DEA4F7DE7B4E}" destId="{A6E2E86B-161A-4723-B2FF-D23911182842}" srcOrd="0" destOrd="0" presId="urn:microsoft.com/office/officeart/2005/8/layout/vList4"/>
    <dgm:cxn modelId="{E35E2F3D-D4ED-4F42-B2E2-A86603B6B924}" type="presParOf" srcId="{7AF00C65-DC19-42A7-9DB5-DEA4F7DE7B4E}" destId="{C229DFCF-FDCF-42B1-97E3-09879BA903D4}" srcOrd="1" destOrd="0" presId="urn:microsoft.com/office/officeart/2005/8/layout/vList4"/>
    <dgm:cxn modelId="{7FDE68DA-3569-47E2-82D4-CE25A0F1D425}" type="presParOf" srcId="{7AF00C65-DC19-42A7-9DB5-DEA4F7DE7B4E}" destId="{DF45D2DF-EFA3-4DF4-BCD7-1B9DEE49C36B}" srcOrd="2" destOrd="0" presId="urn:microsoft.com/office/officeart/2005/8/layout/vList4"/>
    <dgm:cxn modelId="{DFCE1AAB-57CD-4B83-A6A0-015B827FA350}" type="presParOf" srcId="{73E77362-3C0C-42D5-8B39-0FDAF8671889}" destId="{7CAEE51F-AF45-4FAD-B40A-D13B8BB46263}" srcOrd="3" destOrd="0" presId="urn:microsoft.com/office/officeart/2005/8/layout/vList4"/>
    <dgm:cxn modelId="{9210FA44-E68B-4A1E-B2E6-61749EC31407}" type="presParOf" srcId="{73E77362-3C0C-42D5-8B39-0FDAF8671889}" destId="{8EE42581-4F43-4001-A79A-9905143E8A03}" srcOrd="4" destOrd="0" presId="urn:microsoft.com/office/officeart/2005/8/layout/vList4"/>
    <dgm:cxn modelId="{D36F14F8-B8B3-409F-81D6-6E8A14AB6B3F}" type="presParOf" srcId="{8EE42581-4F43-4001-A79A-9905143E8A03}" destId="{1C728EEC-1545-4E79-A6E7-98E27F717960}" srcOrd="0" destOrd="0" presId="urn:microsoft.com/office/officeart/2005/8/layout/vList4"/>
    <dgm:cxn modelId="{8BC32720-9F33-4113-852F-49E1DE696B3E}" type="presParOf" srcId="{8EE42581-4F43-4001-A79A-9905143E8A03}" destId="{9DD1AD59-7ACC-477E-B15C-D2EB3D8F8674}" srcOrd="1" destOrd="0" presId="urn:microsoft.com/office/officeart/2005/8/layout/vList4"/>
    <dgm:cxn modelId="{0D4C7692-7AF0-4D13-990B-D18066F69323}" type="presParOf" srcId="{8EE42581-4F43-4001-A79A-9905143E8A03}" destId="{E0F0DD63-B4DF-4030-BC90-A18B621E5D0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0DD08-D45B-4FAF-8348-1FDE402651E6}">
      <dsp:nvSpPr>
        <dsp:cNvPr id="0" name=""/>
        <dsp:cNvSpPr/>
      </dsp:nvSpPr>
      <dsp:spPr>
        <a:xfrm>
          <a:off x="0" y="0"/>
          <a:ext cx="3680759" cy="1050017"/>
        </a:xfrm>
        <a:prstGeom prst="roundRect">
          <a:avLst>
            <a:gd name="adj" fmla="val 10000"/>
          </a:avLst>
        </a:prstGeom>
        <a:solidFill>
          <a:srgbClr val="AD8F67">
            <a:hueOff val="0"/>
            <a:satOff val="0"/>
            <a:lumOff val="0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Global Macro Strategist</a:t>
          </a:r>
          <a:endParaRPr lang="en-US" sz="1400" b="1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Using ADP to predict the BLS growth</a:t>
          </a:r>
          <a:endParaRPr lang="en-US" sz="11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Does it say something more broadly about GDP?</a:t>
          </a:r>
          <a:endParaRPr lang="en-US" sz="11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871907" y="30754"/>
        <a:ext cx="2778097" cy="988509"/>
      </dsp:txXfrm>
    </dsp:sp>
    <dsp:sp modelId="{CA112198-0733-4EB9-8387-4577255F91BB}">
      <dsp:nvSpPr>
        <dsp:cNvPr id="0" name=""/>
        <dsp:cNvSpPr/>
      </dsp:nvSpPr>
      <dsp:spPr>
        <a:xfrm>
          <a:off x="82368" y="143184"/>
          <a:ext cx="669228" cy="76364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perspectiveRight">
            <a:rot lat="0" lon="20699966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2E86B-161A-4723-B2FF-D23911182842}">
      <dsp:nvSpPr>
        <dsp:cNvPr id="0" name=""/>
        <dsp:cNvSpPr/>
      </dsp:nvSpPr>
      <dsp:spPr>
        <a:xfrm>
          <a:off x="0" y="1155019"/>
          <a:ext cx="3680759" cy="1050017"/>
        </a:xfrm>
        <a:prstGeom prst="roundRect">
          <a:avLst>
            <a:gd name="adj" fmla="val 10000"/>
          </a:avLst>
        </a:prstGeom>
        <a:solidFill>
          <a:srgbClr val="726056">
            <a:hueOff val="0"/>
            <a:satOff val="0"/>
            <a:lumOff val="0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US Economist</a:t>
          </a:r>
          <a:endParaRPr lang="en-US" sz="1400" b="1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The most important thing is how well ADP predicts BLS payrolls, and with what error</a:t>
          </a:r>
          <a:endParaRPr lang="en-US" sz="11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871907" y="1185773"/>
        <a:ext cx="2778097" cy="988509"/>
      </dsp:txXfrm>
    </dsp:sp>
    <dsp:sp modelId="{C229DFCF-FDCF-42B1-97E3-09879BA903D4}">
      <dsp:nvSpPr>
        <dsp:cNvPr id="0" name=""/>
        <dsp:cNvSpPr/>
      </dsp:nvSpPr>
      <dsp:spPr>
        <a:xfrm>
          <a:off x="82372" y="1260021"/>
          <a:ext cx="736151" cy="84001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perspectiveRigh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28EEC-1545-4E79-A6E7-98E27F717960}">
      <dsp:nvSpPr>
        <dsp:cNvPr id="0" name=""/>
        <dsp:cNvSpPr/>
      </dsp:nvSpPr>
      <dsp:spPr>
        <a:xfrm>
          <a:off x="0" y="2310039"/>
          <a:ext cx="3680759" cy="1050017"/>
        </a:xfrm>
        <a:prstGeom prst="roundRect">
          <a:avLst>
            <a:gd name="adj" fmla="val 10000"/>
          </a:avLst>
        </a:prstGeom>
        <a:solidFill>
          <a:srgbClr val="4C5A6A">
            <a:hueOff val="0"/>
            <a:satOff val="0"/>
            <a:lumOff val="0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Interest Rate Strategist</a:t>
          </a:r>
          <a:endParaRPr lang="en-US" sz="1400" b="1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How well ADP performed vs. consensus expectation</a:t>
          </a:r>
          <a:endParaRPr lang="en-US" sz="11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What does ADP imply for the BLS headline number?</a:t>
          </a:r>
          <a:endParaRPr lang="en-US" sz="11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871907" y="2340793"/>
        <a:ext cx="2778097" cy="988509"/>
      </dsp:txXfrm>
    </dsp:sp>
    <dsp:sp modelId="{9DD1AD59-7ACC-477E-B15C-D2EB3D8F8674}">
      <dsp:nvSpPr>
        <dsp:cNvPr id="0" name=""/>
        <dsp:cNvSpPr/>
      </dsp:nvSpPr>
      <dsp:spPr>
        <a:xfrm flipH="1">
          <a:off x="82372" y="2415040"/>
          <a:ext cx="736151" cy="84001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perspectiveRight">
            <a:rot lat="0" lon="20699966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0.1398</cdr:x>
      <cdr:y>0.05049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-1809750"/>
          <a:ext cx="1150470" cy="15188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dirty="0" smtClean="0"/>
            <a:t>Thous.</a:t>
          </a:r>
          <a:endParaRPr lang="en-US" sz="10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0.32625</cdr:x>
      <cdr:y>0</cdr:y>
    </cdr:from>
    <cdr:to>
      <cdr:x>0.69118</cdr:x>
      <cdr:y>0.09467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684928" y="0"/>
          <a:ext cx="3003176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b="1" dirty="0" smtClean="0"/>
            <a:t>Mean Absolute Error</a:t>
          </a:r>
        </a:p>
        <a:p xmlns:a="http://schemas.openxmlformats.org/drawingml/2006/main">
          <a:pPr algn="ctr"/>
          <a:r>
            <a:rPr lang="en-US" sz="1200" b="1" dirty="0" smtClean="0"/>
            <a:t>Time period: Jan ‘06 – May ‘16</a:t>
          </a:r>
        </a:p>
      </cdr:txBody>
    </cdr:sp>
  </cdr:relSizeAnchor>
  <cdr:relSizeAnchor xmlns:cdr="http://schemas.openxmlformats.org/drawingml/2006/chartDrawing">
    <cdr:from>
      <cdr:x>0</cdr:x>
      <cdr:y>0</cdr:y>
    </cdr:from>
    <cdr:to>
      <cdr:x>0.1398</cdr:x>
      <cdr:y>0.05049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0" y="-1794435"/>
          <a:ext cx="1150470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dirty="0" smtClean="0"/>
            <a:t>Thous.</a:t>
          </a:r>
          <a:endParaRPr lang="en-US" sz="10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D3D98-3078-437B-BC98-4EC73BB7A3A2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CE9A7-038C-4296-A14D-88324537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57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Correlation over entire period, mean absolute difference between</a:t>
            </a:r>
            <a:r>
              <a:rPr lang="en-US" baseline="0" dirty="0" smtClean="0"/>
              <a:t> both over entire period.</a:t>
            </a:r>
          </a:p>
          <a:p>
            <a:r>
              <a:rPr lang="en-US" baseline="0" dirty="0" smtClean="0"/>
              <a:t>Change and vary time periods, and do correlation and mean absolute difference.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Plot the error instead</a:t>
            </a:r>
            <a:r>
              <a:rPr lang="is-IS" b="1" baseline="0" dirty="0" smtClean="0"/>
              <a:t>…(linked chart to below it that gives another cut)...Time series of the error (</a:t>
            </a:r>
            <a:r>
              <a:rPr lang="en-US" b="1" baseline="0" dirty="0" smtClean="0"/>
              <a:t>http://</a:t>
            </a:r>
            <a:r>
              <a:rPr lang="en-US" b="1" baseline="0" dirty="0" err="1" smtClean="0"/>
              <a:t>www.highcharts.com</a:t>
            </a:r>
            <a:r>
              <a:rPr lang="en-US" b="1" baseline="0" dirty="0" smtClean="0"/>
              <a:t>/demo/synchronized-charts)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9643C-557E-0E4A-92F2-427D0C822BB5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544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Correlation over entire period, mean absolute difference between</a:t>
            </a:r>
            <a:r>
              <a:rPr lang="en-US" baseline="0" dirty="0" smtClean="0"/>
              <a:t> both over entire period.</a:t>
            </a:r>
          </a:p>
          <a:p>
            <a:r>
              <a:rPr lang="en-US" baseline="0" dirty="0" smtClean="0"/>
              <a:t>Change and vary time periods, and do correlation and mean absolute difference.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9643C-557E-0E4A-92F2-427D0C822BB5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544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time periods for</a:t>
            </a:r>
            <a:r>
              <a:rPr lang="en-US" baseline="0" dirty="0" smtClean="0"/>
              <a:t>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9643C-557E-0E4A-92F2-427D0C822BB5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14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25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rang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TTERNS_PPT-07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396"/>
          <a:stretch/>
        </p:blipFill>
        <p:spPr>
          <a:xfrm>
            <a:off x="0" y="0"/>
            <a:ext cx="9144000" cy="53299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3733800"/>
            <a:ext cx="7772400" cy="1470025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Headline is Arial </a:t>
            </a:r>
            <a:r>
              <a:rPr lang="en-US" dirty="0" err="1" smtClean="0"/>
              <a:t>36pt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Bold, Two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5714999"/>
            <a:ext cx="6400800" cy="685801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</a:p>
          <a:p>
            <a:r>
              <a:rPr lang="en-US" dirty="0" smtClean="0"/>
              <a:t>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urp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TTERNS_PPT-08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493"/>
          <a:stretch/>
        </p:blipFill>
        <p:spPr>
          <a:xfrm>
            <a:off x="0" y="1037"/>
            <a:ext cx="9144000" cy="53235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3733800"/>
            <a:ext cx="7772400" cy="1470025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Headline is Arial </a:t>
            </a:r>
            <a:r>
              <a:rPr lang="en-US" dirty="0" err="1" smtClean="0"/>
              <a:t>36pt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Bold, Two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5714999"/>
            <a:ext cx="6400800" cy="685801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</a:p>
          <a:p>
            <a:r>
              <a:rPr lang="en-US" dirty="0" smtClean="0"/>
              <a:t>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90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TTERNS_PPT-05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049"/>
          <a:stretch/>
        </p:blipFill>
        <p:spPr>
          <a:xfrm>
            <a:off x="0" y="-22679"/>
            <a:ext cx="9144000" cy="53525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3733800"/>
            <a:ext cx="7772400" cy="1470025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Headline is Arial </a:t>
            </a:r>
            <a:r>
              <a:rPr lang="en-US" dirty="0" err="1" smtClean="0"/>
              <a:t>36pt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Bold, Two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5714999"/>
            <a:ext cx="6400800" cy="685801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</a:p>
          <a:p>
            <a:r>
              <a:rPr lang="en-US" dirty="0" smtClean="0"/>
              <a:t>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84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e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TTERNS_PPT-06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6696"/>
          <a:stretch/>
        </p:blipFill>
        <p:spPr>
          <a:xfrm>
            <a:off x="0" y="-102060"/>
            <a:ext cx="9144000" cy="5440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3733800"/>
            <a:ext cx="7772400" cy="1470025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Headline is Arial </a:t>
            </a:r>
            <a:r>
              <a:rPr lang="en-US" dirty="0" err="1" smtClean="0"/>
              <a:t>36pt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Bold, Two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5714999"/>
            <a:ext cx="6400800" cy="685801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</a:p>
          <a:p>
            <a:r>
              <a:rPr lang="en-US" dirty="0" smtClean="0"/>
              <a:t>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3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Image Title Slid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tlepage1_3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7"/>
          <a:stretch/>
        </p:blipFill>
        <p:spPr>
          <a:xfrm>
            <a:off x="0" y="-1"/>
            <a:ext cx="9144000" cy="5332829"/>
          </a:xfrm>
          <a:prstGeom prst="rect">
            <a:avLst/>
          </a:prstGeom>
        </p:spPr>
      </p:pic>
      <p:pic>
        <p:nvPicPr>
          <p:cNvPr id="7" name="Picture 6" descr="orange_over image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6780" b="10197"/>
          <a:stretch/>
        </p:blipFill>
        <p:spPr>
          <a:xfrm>
            <a:off x="0" y="2382251"/>
            <a:ext cx="9144000" cy="29505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3733800"/>
            <a:ext cx="7772400" cy="1470025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Headline is Arial </a:t>
            </a:r>
            <a:r>
              <a:rPr lang="en-US" dirty="0" err="1" smtClean="0"/>
              <a:t>36pt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Bold, Two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5714999"/>
            <a:ext cx="6400800" cy="685801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</a:p>
          <a:p>
            <a:r>
              <a:rPr lang="en-US" dirty="0" smtClean="0"/>
              <a:t>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60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Image Title Slid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tlepage1_2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7"/>
          <a:stretch/>
        </p:blipFill>
        <p:spPr>
          <a:xfrm>
            <a:off x="0" y="0"/>
            <a:ext cx="9144000" cy="5332830"/>
          </a:xfrm>
          <a:prstGeom prst="rect">
            <a:avLst/>
          </a:prstGeom>
        </p:spPr>
      </p:pic>
      <p:pic>
        <p:nvPicPr>
          <p:cNvPr id="7" name="Picture 6" descr="purple_overimage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187"/>
          <a:stretch/>
        </p:blipFill>
        <p:spPr>
          <a:xfrm>
            <a:off x="0" y="2581686"/>
            <a:ext cx="9144000" cy="27511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3733800"/>
            <a:ext cx="7772400" cy="1470025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Headline is Arial </a:t>
            </a:r>
            <a:r>
              <a:rPr lang="en-US" dirty="0" err="1" smtClean="0"/>
              <a:t>36pt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Bold, Two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5714999"/>
            <a:ext cx="6400800" cy="685801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</a:p>
          <a:p>
            <a:r>
              <a:rPr lang="en-US" dirty="0" smtClean="0"/>
              <a:t>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63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 Image Title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tlepage1_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87"/>
          <a:stretch/>
        </p:blipFill>
        <p:spPr>
          <a:xfrm>
            <a:off x="0" y="0"/>
            <a:ext cx="9144000" cy="5332830"/>
          </a:xfrm>
          <a:prstGeom prst="rect">
            <a:avLst/>
          </a:prstGeom>
        </p:spPr>
      </p:pic>
      <p:pic>
        <p:nvPicPr>
          <p:cNvPr id="7" name="Picture 6" descr="blue_over image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254"/>
          <a:stretch/>
        </p:blipFill>
        <p:spPr>
          <a:xfrm>
            <a:off x="0" y="917153"/>
            <a:ext cx="9144000" cy="4415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3733800"/>
            <a:ext cx="7772400" cy="1470025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Headline is Arial </a:t>
            </a:r>
            <a:r>
              <a:rPr lang="en-US" dirty="0" err="1" smtClean="0"/>
              <a:t>36pt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Bold, Two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5714999"/>
            <a:ext cx="6400800" cy="685801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</a:p>
          <a:p>
            <a:r>
              <a:rPr lang="en-US" dirty="0" smtClean="0"/>
              <a:t>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16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Image Title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228"/>
          <a:stretch/>
        </p:blipFill>
        <p:spPr>
          <a:xfrm>
            <a:off x="0" y="-79380"/>
            <a:ext cx="9144000" cy="5416216"/>
          </a:xfrm>
          <a:prstGeom prst="rect">
            <a:avLst/>
          </a:prstGeom>
        </p:spPr>
      </p:pic>
      <p:pic>
        <p:nvPicPr>
          <p:cNvPr id="7" name="Picture 6" descr="green_overimage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95"/>
          <a:stretch/>
        </p:blipFill>
        <p:spPr>
          <a:xfrm>
            <a:off x="0" y="1606248"/>
            <a:ext cx="9144000" cy="3723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3733800"/>
            <a:ext cx="7772400" cy="1470025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Headline is Arial </a:t>
            </a:r>
            <a:r>
              <a:rPr lang="en-US" dirty="0" err="1" smtClean="0"/>
              <a:t>36pt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Bold, Two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5714999"/>
            <a:ext cx="6400800" cy="685801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</a:p>
          <a:p>
            <a:r>
              <a:rPr lang="en-US" dirty="0" smtClean="0"/>
              <a:t>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60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53135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r 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TTERNS_PPT-08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6550" b="16696"/>
          <a:stretch/>
        </p:blipFill>
        <p:spPr>
          <a:xfrm>
            <a:off x="0" y="3040380"/>
            <a:ext cx="9144000" cy="2400567"/>
          </a:xfrm>
          <a:prstGeom prst="rect">
            <a:avLst/>
          </a:prstGeom>
        </p:spPr>
      </p:pic>
      <p:pic>
        <p:nvPicPr>
          <p:cNvPr id="4" name="Picture 3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Copyright © 2015 ADP, LLC. Proprietary and Confidential. 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40084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Title is Arial 36pt </a:t>
            </a:r>
            <a:b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Bold, Two Lines</a:t>
            </a:r>
            <a:endParaRPr lang="en-US" sz="3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769518"/>
            <a:ext cx="7058025" cy="6205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rgbClr val="6F6F73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Subtitle goes here</a:t>
            </a:r>
          </a:p>
          <a:p>
            <a:pPr lvl="0"/>
            <a:r>
              <a:rPr lang="en-US" dirty="0" smtClean="0"/>
              <a:t>Date, 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2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r 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TTERNS_PPT-08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6550" b="16696"/>
          <a:stretch/>
        </p:blipFill>
        <p:spPr>
          <a:xfrm>
            <a:off x="0" y="3040380"/>
            <a:ext cx="9144000" cy="2400567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40084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Title is Arial 36pt </a:t>
            </a:r>
            <a:b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Bold, Two Lines</a:t>
            </a:r>
            <a:endParaRPr lang="en-US" sz="3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769518"/>
            <a:ext cx="7058025" cy="6205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rgbClr val="6F6F73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Subtitle goes here</a:t>
            </a:r>
          </a:p>
          <a:p>
            <a:pPr lvl="0"/>
            <a:r>
              <a:rPr lang="en-US" dirty="0" smtClean="0"/>
              <a:t>Date, 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6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610600" y="6291765"/>
            <a:ext cx="53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9554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610600" y="6291765"/>
            <a:ext cx="53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0" y="6553200"/>
            <a:ext cx="6858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57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03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97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718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068"/>
            <a:ext cx="7542133" cy="831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98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5"/>
            <a:ext cx="13716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30188" y="679451"/>
            <a:ext cx="7942262" cy="770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1pPr>
            <a:lvl2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2pPr>
            <a:lvl3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3pPr>
            <a:lvl4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4pPr>
            <a:lvl5pPr>
              <a:defRPr lang="en-US" sz="2800" b="1" kern="1200" dirty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pic>
        <p:nvPicPr>
          <p:cNvPr id="9" name="Picture 8" descr="minimum-03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693" t="78882"/>
          <a:stretch/>
        </p:blipFill>
        <p:spPr>
          <a:xfrm flipH="1">
            <a:off x="0" y="4978305"/>
            <a:ext cx="1582522" cy="1931017"/>
          </a:xfrm>
          <a:prstGeom prst="rect">
            <a:avLst/>
          </a:prstGeom>
        </p:spPr>
      </p:pic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6425" y="5483937"/>
            <a:ext cx="5789612" cy="5601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 smtClean="0"/>
              <a:t>*Footnotes.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254815" y="1518329"/>
            <a:ext cx="8288337" cy="39306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15175" y="6292965"/>
            <a:ext cx="4360862" cy="2688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 smtClean="0"/>
              <a:t>Copyright © 2016 ADP, LLC. Proprietary and Confidential. </a:t>
            </a:r>
            <a:endParaRPr lang="en-US" dirty="0"/>
          </a:p>
        </p:txBody>
      </p:sp>
      <p:pic>
        <p:nvPicPr>
          <p:cNvPr id="16" name="Picture 15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33" y="5858331"/>
            <a:ext cx="1412834" cy="753511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886200" y="5985189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6F6F73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6F6F73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64761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00074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r 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TTERNS_PPT-08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6550" b="16696"/>
          <a:stretch/>
        </p:blipFill>
        <p:spPr>
          <a:xfrm>
            <a:off x="0" y="3040380"/>
            <a:ext cx="9144000" cy="2400567"/>
          </a:xfrm>
          <a:prstGeom prst="rect">
            <a:avLst/>
          </a:prstGeom>
        </p:spPr>
      </p:pic>
      <p:pic>
        <p:nvPicPr>
          <p:cNvPr id="4" name="Picture 3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Copyright © 2015 ADP, LLC. Proprietary and Confidential. 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40084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Title is Arial 36pt </a:t>
            </a:r>
            <a:b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Bold, Two Lines</a:t>
            </a:r>
            <a:endParaRPr lang="en-US" sz="3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769518"/>
            <a:ext cx="7058025" cy="6205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rgbClr val="6F6F73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Subtitle goes here</a:t>
            </a:r>
          </a:p>
          <a:p>
            <a:pPr lvl="0"/>
            <a:r>
              <a:rPr lang="en-US" dirty="0" smtClean="0"/>
              <a:t>Date, 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0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610600" y="6553200"/>
            <a:ext cx="53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10908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737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124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71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803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0308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r 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TTERNS_PPT-08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6550" b="16696"/>
          <a:stretch/>
        </p:blipFill>
        <p:spPr>
          <a:xfrm>
            <a:off x="0" y="3040380"/>
            <a:ext cx="9144000" cy="2400567"/>
          </a:xfrm>
          <a:prstGeom prst="rect">
            <a:avLst/>
          </a:prstGeom>
        </p:spPr>
      </p:pic>
      <p:pic>
        <p:nvPicPr>
          <p:cNvPr id="4" name="Picture 3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Copyright © 2015 ADP, LLC. Proprietary and Confidential. 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40084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Title is Arial 36pt </a:t>
            </a:r>
            <a:b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Bold, Two Lines</a:t>
            </a:r>
            <a:endParaRPr lang="en-US" sz="3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769518"/>
            <a:ext cx="7058025" cy="6205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rgbClr val="6F6F73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Subtitle goes here</a:t>
            </a:r>
          </a:p>
          <a:p>
            <a:pPr lvl="0"/>
            <a:r>
              <a:rPr lang="en-US" dirty="0" smtClean="0"/>
              <a:t>Date, 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2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610600" y="6291765"/>
            <a:ext cx="53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0" y="6553200"/>
            <a:ext cx="6858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04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886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612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4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610600" y="6291765"/>
            <a:ext cx="53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0" y="6553200"/>
            <a:ext cx="6858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944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068"/>
            <a:ext cx="7542133" cy="831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781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5"/>
            <a:ext cx="13716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30188" y="679451"/>
            <a:ext cx="7942262" cy="770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1pPr>
            <a:lvl2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2pPr>
            <a:lvl3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3pPr>
            <a:lvl4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4pPr>
            <a:lvl5pPr>
              <a:defRPr lang="en-US" sz="2800" b="1" kern="1200" dirty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pic>
        <p:nvPicPr>
          <p:cNvPr id="9" name="Picture 8" descr="minimum-03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693" t="78882"/>
          <a:stretch/>
        </p:blipFill>
        <p:spPr>
          <a:xfrm flipH="1">
            <a:off x="0" y="4978305"/>
            <a:ext cx="1582522" cy="1931017"/>
          </a:xfrm>
          <a:prstGeom prst="rect">
            <a:avLst/>
          </a:prstGeom>
        </p:spPr>
      </p:pic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6425" y="5483937"/>
            <a:ext cx="5789612" cy="5601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 smtClean="0"/>
              <a:t>*Footnotes.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254815" y="1518329"/>
            <a:ext cx="8288337" cy="39306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15175" y="6292965"/>
            <a:ext cx="4360862" cy="2688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 smtClean="0"/>
              <a:t>Copyright © 2016 ADP, LLC. Proprietary and Confidential. </a:t>
            </a:r>
            <a:endParaRPr lang="en-US" dirty="0"/>
          </a:p>
        </p:txBody>
      </p:sp>
      <p:pic>
        <p:nvPicPr>
          <p:cNvPr id="16" name="Picture 15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33" y="5858331"/>
            <a:ext cx="1412834" cy="753511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886200" y="5985189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6F6F73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6F6F73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18580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5"/>
            <a:ext cx="13716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3"/>
            <a:ext cx="8520112" cy="44370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9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 smtClean="0"/>
              <a:t>Copyright © 2015 ADP, LLC. Proprietary and Confidential. </a:t>
            </a:r>
            <a:endParaRPr lang="en-US" dirty="0"/>
          </a:p>
        </p:txBody>
      </p:sp>
      <p:pic>
        <p:nvPicPr>
          <p:cNvPr id="21" name="Picture 20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789284" y="5460152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 smtClean="0"/>
              <a:t>*Footnotes.</a:t>
            </a:r>
            <a:endParaRPr lang="en-US" dirty="0"/>
          </a:p>
        </p:txBody>
      </p:sp>
      <p:pic>
        <p:nvPicPr>
          <p:cNvPr id="4" name="Picture 3" descr="PATTERNS_PPT-04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2515" t="62339"/>
          <a:stretch/>
        </p:blipFill>
        <p:spPr>
          <a:xfrm flipH="1">
            <a:off x="-26736" y="4424948"/>
            <a:ext cx="2513262" cy="245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85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Minimal Confett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5"/>
            <a:ext cx="13716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3"/>
            <a:ext cx="8520112" cy="44370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 descr="minimum-03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" y="5508809"/>
            <a:ext cx="1505715" cy="1386539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33600" y="6537413"/>
            <a:ext cx="1329087" cy="245963"/>
          </a:xfrm>
        </p:spPr>
        <p:txBody>
          <a:bodyPr anchor="ctr">
            <a:norm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 dirty="0" smtClean="0"/>
              <a:t>Proprietary and Confidential. </a:t>
            </a:r>
            <a:endParaRPr lang="en-US" dirty="0"/>
          </a:p>
        </p:txBody>
      </p:sp>
      <p:pic>
        <p:nvPicPr>
          <p:cNvPr id="15" name="Picture 14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9783" y="6221368"/>
            <a:ext cx="685800" cy="274320"/>
          </a:xfrm>
          <a:prstGeom prst="rect">
            <a:avLst/>
          </a:prstGeom>
        </p:spPr>
      </p:pic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310341" y="6321529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 smtClean="0"/>
              <a:t>*Footnotes.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623016" y="6529588"/>
            <a:ext cx="505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fld id="{2E8F6637-2DD8-4711-867B-A63C5785DA4E}" type="slidenum">
              <a:rPr lang="en-US" sz="1100">
                <a:solidFill>
                  <a:srgbClr val="6F6F73"/>
                </a:solidFill>
              </a:rPr>
              <a:pPr algn="ctr" defTabSz="457200"/>
              <a:t>‹#›</a:t>
            </a:fld>
            <a:endParaRPr lang="en-US" sz="1100" dirty="0">
              <a:solidFill>
                <a:srgbClr val="6F6F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001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nt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5"/>
            <a:ext cx="13716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598488"/>
            <a:ext cx="7986712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2146" y="5460152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 smtClean="0"/>
              <a:t>*Footnotes.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2146" y="1435101"/>
            <a:ext cx="8520112" cy="4025051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9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 smtClean="0"/>
              <a:t>Copyright © 2015 ADP, LLC. Proprietary and Confidential. </a:t>
            </a:r>
            <a:endParaRPr lang="en-US" dirty="0"/>
          </a:p>
        </p:txBody>
      </p:sp>
      <p:pic>
        <p:nvPicPr>
          <p:cNvPr id="11" name="Picture 10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r Divid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TTERNS_PPT-05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6491"/>
          <a:stretch/>
        </p:blipFill>
        <p:spPr>
          <a:xfrm>
            <a:off x="0" y="3"/>
            <a:ext cx="9144000" cy="5454316"/>
          </a:xfrm>
          <a:prstGeom prst="rect">
            <a:avLst/>
          </a:prstGeom>
        </p:spPr>
      </p:pic>
      <p:pic>
        <p:nvPicPr>
          <p:cNvPr id="4" name="Picture 3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9"/>
            <a:ext cx="4360862" cy="201612"/>
          </a:xfrm>
        </p:spPr>
        <p:txBody>
          <a:bodyPr/>
          <a:lstStyle>
            <a:lvl1pPr marL="0" indent="0" algn="ctr">
              <a:buNone/>
              <a:defRPr sz="80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Copyright © 2015 ADP, LLC. Proprietary and Confidential. 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40084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Title is Arial 36pt </a:t>
            </a:r>
            <a:b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Bold, Two Lines</a:t>
            </a:r>
            <a:endParaRPr lang="en-US" sz="3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4" y="5769520"/>
            <a:ext cx="7058025" cy="620587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rgbClr val="6F6F73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Subtitle goes here</a:t>
            </a:r>
          </a:p>
          <a:p>
            <a:pPr lvl="0"/>
            <a:r>
              <a:rPr lang="en-US" dirty="0" smtClean="0"/>
              <a:t>Date, 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164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6F6F73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6F6F73">
                    <a:tint val="75000"/>
                  </a:srgbClr>
                </a:solidFill>
              </a:rPr>
              <a:t>ADP Confidential</a:t>
            </a:r>
            <a:endParaRPr lang="en-US">
              <a:solidFill>
                <a:srgbClr val="6F6F7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8DA4-FDB3-448F-A1B5-B03AE8ADE80A}" type="slidenum">
              <a:rPr lang="en-US" smtClean="0">
                <a:solidFill>
                  <a:srgbClr val="6F6F73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6F6F7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396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1135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r 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TTERNS_PPT-08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6550" b="16696"/>
          <a:stretch/>
        </p:blipFill>
        <p:spPr>
          <a:xfrm>
            <a:off x="0" y="3040380"/>
            <a:ext cx="9144000" cy="2400567"/>
          </a:xfrm>
          <a:prstGeom prst="rect">
            <a:avLst/>
          </a:prstGeom>
        </p:spPr>
      </p:pic>
      <p:pic>
        <p:nvPicPr>
          <p:cNvPr id="4" name="Picture 3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Copyright © 2015 ADP, LLC. Proprietary and Confidential. 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40084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Title is Arial 36pt </a:t>
            </a:r>
            <a:b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Bold, Two Lines</a:t>
            </a:r>
            <a:endParaRPr lang="en-US" sz="3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769518"/>
            <a:ext cx="7058025" cy="6205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rgbClr val="6F6F73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Subtitle goes here</a:t>
            </a:r>
          </a:p>
          <a:p>
            <a:pPr lvl="0"/>
            <a:r>
              <a:rPr lang="en-US" dirty="0" smtClean="0"/>
              <a:t>Date, 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0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610600" y="6291765"/>
            <a:ext cx="53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0" y="6553200"/>
            <a:ext cx="6858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2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2985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175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356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444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068"/>
            <a:ext cx="7542133" cy="831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94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5"/>
            <a:ext cx="13716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30188" y="679451"/>
            <a:ext cx="7942262" cy="770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1pPr>
            <a:lvl2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2pPr>
            <a:lvl3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3pPr>
            <a:lvl4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4pPr>
            <a:lvl5pPr>
              <a:defRPr lang="en-US" sz="2800" b="1" kern="1200" dirty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pic>
        <p:nvPicPr>
          <p:cNvPr id="9" name="Picture 8" descr="minimum-03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693" t="78882"/>
          <a:stretch/>
        </p:blipFill>
        <p:spPr>
          <a:xfrm flipH="1">
            <a:off x="0" y="4978305"/>
            <a:ext cx="1582522" cy="1931017"/>
          </a:xfrm>
          <a:prstGeom prst="rect">
            <a:avLst/>
          </a:prstGeom>
        </p:spPr>
      </p:pic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6425" y="5483937"/>
            <a:ext cx="5789612" cy="5601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 smtClean="0"/>
              <a:t>*Footnotes.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254815" y="1518329"/>
            <a:ext cx="8288337" cy="39306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15175" y="6292965"/>
            <a:ext cx="4360862" cy="2688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 smtClean="0"/>
              <a:t>Copyright © 2016 ADP, LLC. Proprietary and Confidential. </a:t>
            </a:r>
            <a:endParaRPr lang="en-US" dirty="0"/>
          </a:p>
        </p:txBody>
      </p:sp>
      <p:pic>
        <p:nvPicPr>
          <p:cNvPr id="16" name="Picture 15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33" y="5858331"/>
            <a:ext cx="1412834" cy="753511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886200" y="5985189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6F6F73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6F6F73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33099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4717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r 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TTERNS_PPT-08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6550" b="16696"/>
          <a:stretch/>
        </p:blipFill>
        <p:spPr>
          <a:xfrm>
            <a:off x="0" y="3040380"/>
            <a:ext cx="9144000" cy="2400567"/>
          </a:xfrm>
          <a:prstGeom prst="rect">
            <a:avLst/>
          </a:prstGeom>
        </p:spPr>
      </p:pic>
      <p:pic>
        <p:nvPicPr>
          <p:cNvPr id="4" name="Picture 3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Copyright © 2015 ADP, LLC. Proprietary and Confidential. 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40084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Title is Arial 36pt </a:t>
            </a:r>
            <a:b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Bold, Two Lines</a:t>
            </a:r>
            <a:endParaRPr lang="en-US" sz="3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769518"/>
            <a:ext cx="7058025" cy="6205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rgbClr val="6F6F73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Subtitle goes here</a:t>
            </a:r>
          </a:p>
          <a:p>
            <a:pPr lvl="0"/>
            <a:r>
              <a:rPr lang="en-US" dirty="0" smtClean="0"/>
              <a:t>Date, 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2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610600" y="6291765"/>
            <a:ext cx="53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0" y="6553200"/>
            <a:ext cx="6858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7345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0283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7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3287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5391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068"/>
            <a:ext cx="7542133" cy="831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0811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5"/>
            <a:ext cx="13716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30188" y="679451"/>
            <a:ext cx="7942262" cy="770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1pPr>
            <a:lvl2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2pPr>
            <a:lvl3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3pPr>
            <a:lvl4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4pPr>
            <a:lvl5pPr>
              <a:defRPr lang="en-US" sz="2800" b="1" kern="1200" dirty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pic>
        <p:nvPicPr>
          <p:cNvPr id="9" name="Picture 8" descr="minimum-03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693" t="78882"/>
          <a:stretch/>
        </p:blipFill>
        <p:spPr>
          <a:xfrm flipH="1">
            <a:off x="0" y="4978305"/>
            <a:ext cx="1582522" cy="1931017"/>
          </a:xfrm>
          <a:prstGeom prst="rect">
            <a:avLst/>
          </a:prstGeom>
        </p:spPr>
      </p:pic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6425" y="5483937"/>
            <a:ext cx="5789612" cy="5601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 smtClean="0"/>
              <a:t>*Footnotes.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254815" y="1518329"/>
            <a:ext cx="8288337" cy="39306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15175" y="6292965"/>
            <a:ext cx="4360862" cy="2688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 smtClean="0"/>
              <a:t>Copyright © 2016 ADP, LLC. Proprietary and Confidential. </a:t>
            </a:r>
            <a:endParaRPr lang="en-US" dirty="0"/>
          </a:p>
        </p:txBody>
      </p:sp>
      <p:pic>
        <p:nvPicPr>
          <p:cNvPr id="16" name="Picture 15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33" y="5858331"/>
            <a:ext cx="1412834" cy="753511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886200" y="5985189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6F6F73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6F6F73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863615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70953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r 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TTERNS_PPT-08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6550" b="16696"/>
          <a:stretch/>
        </p:blipFill>
        <p:spPr>
          <a:xfrm>
            <a:off x="0" y="3040380"/>
            <a:ext cx="9144000" cy="2400567"/>
          </a:xfrm>
          <a:prstGeom prst="rect">
            <a:avLst/>
          </a:prstGeom>
        </p:spPr>
      </p:pic>
      <p:pic>
        <p:nvPicPr>
          <p:cNvPr id="4" name="Picture 3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5966176"/>
            <a:ext cx="1412834" cy="565133"/>
          </a:xfrm>
          <a:prstGeom prst="rect">
            <a:avLst/>
          </a:prstGeom>
        </p:spPr>
      </p:pic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6523038"/>
            <a:ext cx="436086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Copyright © 2015 ADP, LLC. Proprietary and Confidential. 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40084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Title is Arial 36pt </a:t>
            </a:r>
            <a:b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Bold, Two Lines</a:t>
            </a:r>
            <a:endParaRPr lang="en-US" sz="3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769518"/>
            <a:ext cx="7058025" cy="6205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rgbClr val="6F6F73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Subtitle goes here</a:t>
            </a:r>
          </a:p>
          <a:p>
            <a:pPr lvl="0"/>
            <a:r>
              <a:rPr lang="en-US" dirty="0" smtClean="0"/>
              <a:t>Date, 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5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610600" y="6291765"/>
            <a:ext cx="53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0" y="6553200"/>
            <a:ext cx="6858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1511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6144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4025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8895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068"/>
            <a:ext cx="7542133" cy="831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7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874778" y="662838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4" name="Picture 13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6275457"/>
            <a:ext cx="1412834" cy="5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3567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5"/>
            <a:ext cx="13716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30188" y="679451"/>
            <a:ext cx="7942262" cy="770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1pPr>
            <a:lvl2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2pPr>
            <a:lvl3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3pPr>
            <a:lvl4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4pPr>
            <a:lvl5pPr>
              <a:defRPr lang="en-US" sz="2800" b="1" kern="1200" dirty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pic>
        <p:nvPicPr>
          <p:cNvPr id="9" name="Picture 8" descr="minimum-03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693" t="78882"/>
          <a:stretch/>
        </p:blipFill>
        <p:spPr>
          <a:xfrm flipH="1">
            <a:off x="0" y="4978305"/>
            <a:ext cx="1582522" cy="1931017"/>
          </a:xfrm>
          <a:prstGeom prst="rect">
            <a:avLst/>
          </a:prstGeom>
        </p:spPr>
      </p:pic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6425" y="5483937"/>
            <a:ext cx="5789612" cy="5601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 smtClean="0"/>
              <a:t>*Footnotes.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254815" y="1518329"/>
            <a:ext cx="8288337" cy="39306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15175" y="6292965"/>
            <a:ext cx="4360862" cy="2688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 smtClean="0"/>
              <a:t>Copyright © 2016 ADP, LLC. Proprietary and Confidential. </a:t>
            </a:r>
            <a:endParaRPr lang="en-US" dirty="0"/>
          </a:p>
        </p:txBody>
      </p:sp>
      <p:pic>
        <p:nvPicPr>
          <p:cNvPr id="16" name="Picture 15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33" y="5858331"/>
            <a:ext cx="1412834" cy="753511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886200" y="5985189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6F6F73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6F6F73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702166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Thursday, July 07,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60217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Thursday, July 07,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3436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Thursday, July 07,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794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Thursday, July 07,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1399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Thursday, July 07,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91328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Thursday, July 07,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3227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Thursday, July 07,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107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Thursday, July 07,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08638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Thursday, July 07,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0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068"/>
            <a:ext cx="7542133" cy="831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865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Thursday, July 07,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3315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Thursday, July 07,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570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r 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TTERNS_PPT-08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6550" b="16696"/>
          <a:stretch/>
        </p:blipFill>
        <p:spPr>
          <a:xfrm>
            <a:off x="0" y="3040380"/>
            <a:ext cx="9144000" cy="2400567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40084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Title is Arial 36pt </a:t>
            </a:r>
            <a:b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Bold, Two Lines</a:t>
            </a:r>
            <a:endParaRPr lang="en-US" sz="3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769518"/>
            <a:ext cx="7058025" cy="6205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rgbClr val="6F6F73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Subtitle goes here</a:t>
            </a:r>
          </a:p>
          <a:p>
            <a:pPr lvl="0"/>
            <a:r>
              <a:rPr lang="en-US" dirty="0" smtClean="0"/>
              <a:t>Date, 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5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6013" y="274996"/>
            <a:ext cx="8229600" cy="761278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2030693"/>
            <a:ext cx="7023753" cy="208497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 b="1">
                <a:solidFill>
                  <a:srgbClr val="000000"/>
                </a:solidFill>
              </a:defRPr>
            </a:lvl1pPr>
            <a:lvl2pPr marL="511175" indent="-174625"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 marL="80645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1600">
                <a:solidFill>
                  <a:srgbClr val="000000"/>
                </a:solidFill>
              </a:defRPr>
            </a:lvl3pPr>
            <a:lvl4pPr marL="1371600" indent="0">
              <a:buClr>
                <a:schemeClr val="accent3"/>
              </a:buClr>
              <a:buNone/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3"/>
              </a:buCl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610600" y="6553200"/>
            <a:ext cx="53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000000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862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332145"/>
            <a:ext cx="13716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30188" y="679451"/>
            <a:ext cx="7942262" cy="770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1pPr>
            <a:lvl2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2pPr>
            <a:lvl3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3pPr>
            <a:lvl4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4pPr>
            <a:lvl5pPr>
              <a:defRPr lang="en-US" sz="2800" b="1" kern="1200" dirty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pic>
        <p:nvPicPr>
          <p:cNvPr id="9" name="Picture 8" descr="minimum-03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693" t="78882"/>
          <a:stretch/>
        </p:blipFill>
        <p:spPr>
          <a:xfrm flipH="1">
            <a:off x="0" y="4978305"/>
            <a:ext cx="1582522" cy="1931017"/>
          </a:xfrm>
          <a:prstGeom prst="rect">
            <a:avLst/>
          </a:prstGeom>
        </p:spPr>
      </p:pic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6425" y="5483937"/>
            <a:ext cx="5789612" cy="5601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 smtClean="0"/>
              <a:t>*Footnotes.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254815" y="1518329"/>
            <a:ext cx="8288337" cy="39306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415175" y="6292965"/>
            <a:ext cx="4360862" cy="2688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 smtClean="0"/>
              <a:t>Copyright © 2016 ADP, LLC. Proprietary and Confidential. </a:t>
            </a:r>
            <a:endParaRPr lang="en-US" dirty="0"/>
          </a:p>
        </p:txBody>
      </p:sp>
      <p:pic>
        <p:nvPicPr>
          <p:cNvPr id="16" name="Picture 15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33" y="5858331"/>
            <a:ext cx="1412834" cy="753511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886200" y="5985189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fld id="{60168079-C11C-9048-AA4B-B68B32CF28D5}" type="slidenum">
              <a:rPr lang="en-US" sz="900" b="1">
                <a:solidFill>
                  <a:srgbClr val="6F6F73"/>
                </a:solidFill>
                <a:cs typeface="Arial"/>
              </a:rPr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rgbClr val="6F6F73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085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oleObject" Target="../embeddings/oleObject2.bin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vmlDrawing" Target="../drawings/vmlDrawing2.vml"/><Relationship Id="rId5" Type="http://schemas.openxmlformats.org/officeDocument/2006/relationships/slideLayout" Target="../slideLayouts/slideLayout22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1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oleObject" Target="../embeddings/oleObject3.bin"/><Relationship Id="rId5" Type="http://schemas.openxmlformats.org/officeDocument/2006/relationships/slideLayout" Target="../slideLayouts/slideLayout31.xml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30.xml"/><Relationship Id="rId9" Type="http://schemas.openxmlformats.org/officeDocument/2006/relationships/vmlDrawing" Target="../drawings/vmlDrawing3.v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tags" Target="../tags/tag5.xml"/><Relationship Id="rId5" Type="http://schemas.openxmlformats.org/officeDocument/2006/relationships/slideLayout" Target="../slideLayouts/slideLayout38.xml"/><Relationship Id="rId10" Type="http://schemas.openxmlformats.org/officeDocument/2006/relationships/vmlDrawing" Target="../drawings/vmlDrawing4.vml"/><Relationship Id="rId4" Type="http://schemas.openxmlformats.org/officeDocument/2006/relationships/slideLayout" Target="../slideLayouts/slideLayout37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slideLayout" Target="../slideLayouts/slideLayout44.xml"/><Relationship Id="rId7" Type="http://schemas.openxmlformats.org/officeDocument/2006/relationships/vmlDrawing" Target="../drawings/vmlDrawing5.v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46.xml"/><Relationship Id="rId10" Type="http://schemas.openxmlformats.org/officeDocument/2006/relationships/image" Target="../media/image18.emf"/><Relationship Id="rId4" Type="http://schemas.openxmlformats.org/officeDocument/2006/relationships/slideLayout" Target="../slideLayouts/slideLayout45.xml"/><Relationship Id="rId9" Type="http://schemas.openxmlformats.org/officeDocument/2006/relationships/oleObject" Target="../embeddings/oleObject5.bin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tags" Target="../tags/tag7.xml"/><Relationship Id="rId5" Type="http://schemas.openxmlformats.org/officeDocument/2006/relationships/slideLayout" Target="../slideLayouts/slideLayout51.xml"/><Relationship Id="rId10" Type="http://schemas.openxmlformats.org/officeDocument/2006/relationships/vmlDrawing" Target="../drawings/vmlDrawing6.vml"/><Relationship Id="rId4" Type="http://schemas.openxmlformats.org/officeDocument/2006/relationships/slideLayout" Target="../slideLayouts/slideLayout50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tags" Target="../tags/tag8.xml"/><Relationship Id="rId5" Type="http://schemas.openxmlformats.org/officeDocument/2006/relationships/slideLayout" Target="../slideLayouts/slideLayout59.xml"/><Relationship Id="rId10" Type="http://schemas.openxmlformats.org/officeDocument/2006/relationships/vmlDrawing" Target="../drawings/vmlDrawing7.vml"/><Relationship Id="rId4" Type="http://schemas.openxmlformats.org/officeDocument/2006/relationships/slideLayout" Target="../slideLayouts/slideLayout58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tags" Target="../tags/tag9.xml"/><Relationship Id="rId5" Type="http://schemas.openxmlformats.org/officeDocument/2006/relationships/slideLayout" Target="../slideLayouts/slideLayout67.xml"/><Relationship Id="rId10" Type="http://schemas.openxmlformats.org/officeDocument/2006/relationships/vmlDrawing" Target="../drawings/vmlDrawing8.vml"/><Relationship Id="rId4" Type="http://schemas.openxmlformats.org/officeDocument/2006/relationships/slideLayout" Target="../slideLayouts/slideLayout66.xml"/><Relationship Id="rId9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30380910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think-cell Slide" r:id="rId13" imgW="360" imgH="360" progId="TCLayout.ActiveDocument.1">
                  <p:embed/>
                </p:oleObj>
              </mc:Choice>
              <mc:Fallback>
                <p:oleObj name="think-cell Slide" r:id="rId13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885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Thursday, July 07,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7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F:\Clients\ADP\Departments\Creative\Common Elements\Logos\ADP Logos with New Tag_MullenLowe_Updated\ADP Logo w Tag Right\ADP Logo w Tag Right_Png\ADP RED Logo w Tag_RGB_Right_updated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658" y="5896937"/>
            <a:ext cx="1776222" cy="101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14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391569" y="6523038"/>
            <a:ext cx="4360862" cy="20161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6F6F73"/>
                </a:solidFill>
              </a:rPr>
              <a:t>Copyright © 2015 ADP, LLC. Proprietary and Confidential. </a:t>
            </a:r>
            <a:endParaRPr lang="en-US" dirty="0">
              <a:solidFill>
                <a:srgbClr val="6F6F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27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62626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2626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2626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62626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62626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62626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4298887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think-cell Slide" r:id="rId13" imgW="360" imgH="360" progId="TCLayout.ActiveDocument.1">
                  <p:embed/>
                </p:oleObj>
              </mc:Choice>
              <mc:Fallback>
                <p:oleObj name="think-cell Slide" r:id="rId13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342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41413103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think-cell Slide" r:id="rId11" imgW="360" imgH="360" progId="TCLayout.ActiveDocument.1">
                  <p:embed/>
                </p:oleObj>
              </mc:Choice>
              <mc:Fallback>
                <p:oleObj name="think-cell Slide" r:id="rId11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703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3" r:id="rId3"/>
    <p:sldLayoutId id="2147483694" r:id="rId4"/>
    <p:sldLayoutId id="2147483695" r:id="rId5"/>
    <p:sldLayoutId id="2147483696" r:id="rId6"/>
    <p:sldLayoutId id="2147483697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17915844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think-cell Slide" r:id="rId12" imgW="360" imgH="360" progId="TCLayout.ActiveDocument.1">
                  <p:embed/>
                </p:oleObj>
              </mc:Choice>
              <mc:Fallback>
                <p:oleObj name="think-cell Slide" r:id="rId12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551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976890389"/>
              </p:ext>
            </p:extLst>
          </p:nvPr>
        </p:nvGraphicFramePr>
        <p:xfrm>
          <a:off x="1591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91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srgbClr val="6F6F73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srgbClr val="6F6F7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2FAF971-F5CC-428B-96CB-3646D0AB3B36}" type="slidenum">
              <a:rPr lang="en-US" smtClean="0">
                <a:solidFill>
                  <a:srgbClr val="6F6F73">
                    <a:tint val="75000"/>
                  </a:srgbClr>
                </a:solidFill>
              </a:rPr>
              <a:pPr defTabSz="457200"/>
              <a:t>‹#›</a:t>
            </a:fld>
            <a:endParaRPr lang="en-US">
              <a:solidFill>
                <a:srgbClr val="6F6F73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19946824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8" name="think-cell Slide" r:id="rId12" imgW="360" imgH="360" progId="TCLayout.ActiveDocument.1">
                  <p:embed/>
                </p:oleObj>
              </mc:Choice>
              <mc:Fallback>
                <p:oleObj name="think-cell Slide" r:id="rId12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576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12588509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4" name="think-cell Slide" r:id="rId12" imgW="360" imgH="360" progId="TCLayout.ActiveDocument.1">
                  <p:embed/>
                </p:oleObj>
              </mc:Choice>
              <mc:Fallback>
                <p:oleObj name="think-cell Slide" r:id="rId12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357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1995698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8" name="think-cell Slide" r:id="rId12" imgW="360" imgH="360" progId="TCLayout.ActiveDocument.1">
                  <p:embed/>
                </p:oleObj>
              </mc:Choice>
              <mc:Fallback>
                <p:oleObj name="think-cell Slide" r:id="rId12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036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2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2.xml"/><Relationship Id="rId4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saad.padela@ischool.berkeley.edu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slideLayout" Target="../slideLayouts/slideLayout3.xml"/><Relationship Id="rId7" Type="http://schemas.openxmlformats.org/officeDocument/2006/relationships/diagramData" Target="../diagrams/data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png"/><Relationship Id="rId11" Type="http://schemas.microsoft.com/office/2007/relationships/diagramDrawing" Target="../diagrams/drawing1.xml"/><Relationship Id="rId5" Type="http://schemas.openxmlformats.org/officeDocument/2006/relationships/image" Target="../media/image18.emf"/><Relationship Id="rId10" Type="http://schemas.openxmlformats.org/officeDocument/2006/relationships/diagramColors" Target="../diagrams/colors1.xml"/><Relationship Id="rId4" Type="http://schemas.openxmlformats.org/officeDocument/2006/relationships/oleObject" Target="../embeddings/oleObject9.bin"/><Relationship Id="rId9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008438"/>
            <a:ext cx="8686800" cy="1143000"/>
          </a:xfrm>
        </p:spPr>
        <p:txBody>
          <a:bodyPr/>
          <a:lstStyle/>
          <a:p>
            <a:r>
              <a:rPr lang="en-US" dirty="0" err="1" smtClean="0"/>
              <a:t>Insight@ADP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b="0" dirty="0" smtClean="0"/>
              <a:t>Visualizing ADP’s National Employment Report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July </a:t>
            </a:r>
            <a:r>
              <a:rPr lang="en-US" dirty="0"/>
              <a:t>7</a:t>
            </a:r>
            <a:r>
              <a:rPr lang="en-US" dirty="0" smtClean="0"/>
              <a:t>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8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 chose to ADP vs. BLS comparison </a:t>
            </a:r>
            <a:endParaRPr lang="en-US" b="1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76039"/>
            <a:ext cx="2972215" cy="222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76039"/>
            <a:ext cx="2972215" cy="222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32" y="4171161"/>
            <a:ext cx="2972215" cy="222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208" y="4171639"/>
            <a:ext cx="2972215" cy="222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785" y="4171639"/>
            <a:ext cx="2972215" cy="222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Isosceles Triangle 2"/>
          <p:cNvSpPr/>
          <p:nvPr/>
        </p:nvSpPr>
        <p:spPr>
          <a:xfrm rot="5400000">
            <a:off x="2516796" y="2362198"/>
            <a:ext cx="1200461" cy="2286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2516796" y="5305126"/>
            <a:ext cx="1200461" cy="2286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5571554" y="5305126"/>
            <a:ext cx="1200461" cy="2286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926068"/>
            <a:ext cx="358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Iteration 1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" y="3828596"/>
            <a:ext cx="358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Iteration 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348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72" y="264073"/>
            <a:ext cx="8229600" cy="990600"/>
          </a:xfrm>
        </p:spPr>
        <p:txBody>
          <a:bodyPr/>
          <a:lstStyle/>
          <a:p>
            <a:r>
              <a:rPr lang="en-US" dirty="0" smtClean="0"/>
              <a:t>ADP vs. BLS private payroll growth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313342"/>
              </p:ext>
            </p:extLst>
          </p:nvPr>
        </p:nvGraphicFramePr>
        <p:xfrm>
          <a:off x="457200" y="1696719"/>
          <a:ext cx="8229600" cy="3001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457200" y="1135143"/>
            <a:ext cx="1045883" cy="4631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292934"/>
                </a:solidFill>
              </a:rPr>
              <a:t>Monthly </a:t>
            </a:r>
            <a:r>
              <a:rPr lang="en-US" sz="1000" b="1" dirty="0" smtClean="0">
                <a:solidFill>
                  <a:srgbClr val="292934"/>
                </a:solidFill>
              </a:rPr>
              <a:t>Comparison </a:t>
            </a:r>
            <a:endParaRPr lang="en-US" sz="1000" b="1" dirty="0">
              <a:solidFill>
                <a:srgbClr val="29293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7176" y="1699173"/>
            <a:ext cx="3003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92934"/>
                </a:solidFill>
              </a:rPr>
              <a:t>Time period: Jan ‘06 – May ‘16</a:t>
            </a:r>
          </a:p>
          <a:p>
            <a:r>
              <a:rPr lang="en-US" sz="1200" b="1" dirty="0" smtClean="0">
                <a:solidFill>
                  <a:srgbClr val="292934"/>
                </a:solidFill>
              </a:rPr>
              <a:t>Correlation: 0.98</a:t>
            </a:r>
          </a:p>
          <a:p>
            <a:r>
              <a:rPr lang="en-US" sz="1200" b="1" dirty="0" smtClean="0">
                <a:solidFill>
                  <a:srgbClr val="292934"/>
                </a:solidFill>
              </a:rPr>
              <a:t>Mean absolute error: 45k</a:t>
            </a:r>
            <a:endParaRPr lang="en-US" sz="1200" b="1" dirty="0">
              <a:solidFill>
                <a:srgbClr val="29293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84824" y="1100785"/>
            <a:ext cx="702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92934"/>
                </a:solidFill>
              </a:rPr>
              <a:t>Start: </a:t>
            </a:r>
            <a:endParaRPr lang="en-US" sz="1400" dirty="0">
              <a:solidFill>
                <a:srgbClr val="29293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95047" y="1089038"/>
            <a:ext cx="168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92934"/>
                </a:solidFill>
              </a:rPr>
              <a:t>End:</a:t>
            </a:r>
            <a:endParaRPr lang="en-US" sz="1400" dirty="0">
              <a:solidFill>
                <a:srgbClr val="292934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87059" y="1135143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70518" y="1135143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292934"/>
                </a:solidFill>
              </a:rPr>
              <a:t>Month</a:t>
            </a:r>
            <a:endParaRPr lang="en-US" sz="1200" dirty="0">
              <a:solidFill>
                <a:srgbClr val="292934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23872" y="1135143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67294" y="1133352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65256" y="1134371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07331" y="1142429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292934"/>
                </a:solidFill>
              </a:rPr>
              <a:t>Year</a:t>
            </a:r>
            <a:endParaRPr lang="en-US" sz="1200" dirty="0">
              <a:solidFill>
                <a:srgbClr val="292934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22363" y="1119816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292934"/>
                </a:solidFill>
              </a:rPr>
              <a:t>Month</a:t>
            </a:r>
            <a:endParaRPr lang="en-US" sz="1200" dirty="0">
              <a:solidFill>
                <a:srgbClr val="292934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59176" y="1131563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292934"/>
                </a:solidFill>
              </a:rPr>
              <a:t>Year</a:t>
            </a:r>
            <a:endParaRPr lang="en-US" sz="1200" dirty="0">
              <a:solidFill>
                <a:srgbClr val="292934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724588" y="1089038"/>
            <a:ext cx="418353" cy="3303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24588" y="1113566"/>
            <a:ext cx="82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292934"/>
                </a:solidFill>
              </a:rPr>
              <a:t>GO</a:t>
            </a:r>
            <a:endParaRPr lang="en-US" sz="1400" b="1" dirty="0">
              <a:solidFill>
                <a:srgbClr val="292934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96719"/>
            <a:ext cx="1150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292934"/>
                </a:solidFill>
              </a:rPr>
              <a:t>Thous.</a:t>
            </a:r>
            <a:endParaRPr lang="en-US" sz="1000" dirty="0">
              <a:solidFill>
                <a:srgbClr val="292934"/>
              </a:solidFill>
            </a:endParaRPr>
          </a:p>
        </p:txBody>
      </p:sp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6868295"/>
              </p:ext>
            </p:extLst>
          </p:nvPr>
        </p:nvGraphicFramePr>
        <p:xfrm>
          <a:off x="457200" y="4840941"/>
          <a:ext cx="8229600" cy="1897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69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72" y="264073"/>
            <a:ext cx="8229600" cy="990600"/>
          </a:xfrm>
        </p:spPr>
        <p:txBody>
          <a:bodyPr/>
          <a:lstStyle/>
          <a:p>
            <a:r>
              <a:rPr lang="en-US" dirty="0" smtClean="0"/>
              <a:t>ADP vs. BLS private payroll growth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030942"/>
              </p:ext>
            </p:extLst>
          </p:nvPr>
        </p:nvGraphicFramePr>
        <p:xfrm>
          <a:off x="457200" y="1809750"/>
          <a:ext cx="8229600" cy="3008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457200" y="1135143"/>
            <a:ext cx="1045883" cy="4631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292934"/>
                </a:solidFill>
              </a:rPr>
              <a:t>Monthly </a:t>
            </a:r>
            <a:r>
              <a:rPr lang="en-US" sz="1000" b="1" dirty="0" smtClean="0">
                <a:solidFill>
                  <a:srgbClr val="292934"/>
                </a:solidFill>
              </a:rPr>
              <a:t>Comparison </a:t>
            </a:r>
            <a:endParaRPr lang="en-US" sz="1000" b="1" dirty="0">
              <a:solidFill>
                <a:srgbClr val="29293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7176" y="1817514"/>
            <a:ext cx="3003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92934"/>
                </a:solidFill>
              </a:rPr>
              <a:t>Time period: Jan ‘12 – May ‘16</a:t>
            </a:r>
          </a:p>
          <a:p>
            <a:r>
              <a:rPr lang="en-US" sz="1200" b="1" dirty="0" smtClean="0">
                <a:solidFill>
                  <a:srgbClr val="292934"/>
                </a:solidFill>
              </a:rPr>
              <a:t>Correlation: 0.99</a:t>
            </a:r>
          </a:p>
          <a:p>
            <a:r>
              <a:rPr lang="en-US" sz="1200" b="1" dirty="0" smtClean="0">
                <a:solidFill>
                  <a:srgbClr val="292934"/>
                </a:solidFill>
              </a:rPr>
              <a:t>Mean absolute error: 30k</a:t>
            </a:r>
            <a:endParaRPr lang="en-US" sz="1200" b="1" dirty="0">
              <a:solidFill>
                <a:srgbClr val="29293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84824" y="1100785"/>
            <a:ext cx="702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92934"/>
                </a:solidFill>
              </a:rPr>
              <a:t>Start: </a:t>
            </a:r>
            <a:endParaRPr lang="en-US" sz="1400" dirty="0">
              <a:solidFill>
                <a:srgbClr val="29293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95047" y="1089038"/>
            <a:ext cx="168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92934"/>
                </a:solidFill>
              </a:rPr>
              <a:t>End:</a:t>
            </a:r>
            <a:endParaRPr lang="en-US" sz="1400" dirty="0">
              <a:solidFill>
                <a:srgbClr val="292934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87059" y="1135143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70518" y="1135143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292934"/>
                </a:solidFill>
              </a:rPr>
              <a:t>Jan</a:t>
            </a:r>
            <a:endParaRPr lang="en-US" sz="1200" b="1" dirty="0">
              <a:solidFill>
                <a:srgbClr val="292934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23872" y="1135143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67294" y="1133352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65256" y="1134371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07331" y="1142429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292934"/>
                </a:solidFill>
              </a:rPr>
              <a:t>2012</a:t>
            </a:r>
            <a:endParaRPr lang="en-US" sz="1200" b="1" dirty="0">
              <a:solidFill>
                <a:srgbClr val="292934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22363" y="1119816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292934"/>
                </a:solidFill>
              </a:rPr>
              <a:t>May</a:t>
            </a:r>
            <a:endParaRPr lang="en-US" sz="1200" b="1" dirty="0">
              <a:solidFill>
                <a:srgbClr val="292934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59176" y="1131563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292934"/>
                </a:solidFill>
              </a:rPr>
              <a:t>2016</a:t>
            </a:r>
            <a:endParaRPr lang="en-US" sz="1200" b="1" dirty="0">
              <a:solidFill>
                <a:srgbClr val="292934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724588" y="1089038"/>
            <a:ext cx="418353" cy="3303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24588" y="1113566"/>
            <a:ext cx="82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292934"/>
                </a:solidFill>
              </a:rPr>
              <a:t>GO</a:t>
            </a:r>
            <a:endParaRPr lang="en-US" sz="1400" b="1" dirty="0">
              <a:solidFill>
                <a:srgbClr val="292934"/>
              </a:solidFill>
            </a:endParaRPr>
          </a:p>
        </p:txBody>
      </p:sp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9368518"/>
              </p:ext>
            </p:extLst>
          </p:nvPr>
        </p:nvGraphicFramePr>
        <p:xfrm>
          <a:off x="457200" y="4840941"/>
          <a:ext cx="8229600" cy="1897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8567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577"/>
            <a:ext cx="8229600" cy="990600"/>
          </a:xfrm>
        </p:spPr>
        <p:txBody>
          <a:bodyPr/>
          <a:lstStyle/>
          <a:p>
            <a:r>
              <a:rPr lang="en-US" dirty="0" smtClean="0"/>
              <a:t>Monthly Comparison of ADP vs. BLS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461415"/>
              </p:ext>
            </p:extLst>
          </p:nvPr>
        </p:nvGraphicFramePr>
        <p:xfrm>
          <a:off x="457200" y="1794435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57200" y="1209859"/>
            <a:ext cx="1045883" cy="4631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D9D9D9"/>
                </a:solidFill>
              </a:rPr>
              <a:t>Monthly </a:t>
            </a:r>
            <a:r>
              <a:rPr lang="en-US" sz="1000" b="1" dirty="0" smtClean="0">
                <a:solidFill>
                  <a:srgbClr val="D9D9D9"/>
                </a:solidFill>
              </a:rPr>
              <a:t>Comparison </a:t>
            </a:r>
            <a:endParaRPr lang="en-US" sz="1000" b="1" dirty="0">
              <a:solidFill>
                <a:srgbClr val="D9D9D9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56434" y="1239314"/>
            <a:ext cx="702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92934"/>
                </a:solidFill>
              </a:rPr>
              <a:t>Start: </a:t>
            </a:r>
            <a:endParaRPr lang="en-US" sz="1400" dirty="0">
              <a:solidFill>
                <a:srgbClr val="292934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66657" y="1227567"/>
            <a:ext cx="168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92934"/>
                </a:solidFill>
              </a:rPr>
              <a:t>End:</a:t>
            </a:r>
            <a:endParaRPr lang="en-US" sz="1400" dirty="0">
              <a:solidFill>
                <a:srgbClr val="292934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58669" y="1273672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42128" y="1273672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292934"/>
                </a:solidFill>
              </a:rPr>
              <a:t>Month</a:t>
            </a:r>
            <a:endParaRPr lang="en-US" sz="1200" dirty="0">
              <a:solidFill>
                <a:srgbClr val="292934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95482" y="1273672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38904" y="1271881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636866" y="1272900"/>
            <a:ext cx="791882" cy="2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78941" y="1280958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292934"/>
                </a:solidFill>
              </a:rPr>
              <a:t>Year</a:t>
            </a:r>
            <a:endParaRPr lang="en-US" sz="1200" dirty="0">
              <a:solidFill>
                <a:srgbClr val="29293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93973" y="1258345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292934"/>
                </a:solidFill>
              </a:rPr>
              <a:t>Month</a:t>
            </a:r>
            <a:endParaRPr lang="en-US" sz="1200" dirty="0">
              <a:solidFill>
                <a:srgbClr val="29293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30786" y="1270092"/>
            <a:ext cx="93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292934"/>
                </a:solidFill>
              </a:rPr>
              <a:t>Year</a:t>
            </a:r>
            <a:endParaRPr lang="en-US" sz="1200" dirty="0">
              <a:solidFill>
                <a:srgbClr val="292934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696198" y="1227567"/>
            <a:ext cx="418353" cy="3303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96198" y="1258345"/>
            <a:ext cx="82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292934"/>
                </a:solidFill>
              </a:rPr>
              <a:t>GO</a:t>
            </a:r>
            <a:endParaRPr lang="en-US" sz="1400" b="1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639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 plan to test our visualizations with our two target segments 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606470"/>
              </p:ext>
            </p:extLst>
          </p:nvPr>
        </p:nvGraphicFramePr>
        <p:xfrm>
          <a:off x="380997" y="1435914"/>
          <a:ext cx="8610603" cy="4784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328"/>
                <a:gridCol w="14376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600"/>
                <a:gridCol w="5486400"/>
              </a:tblGrid>
              <a:tr h="293861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18288" marR="18288" anchor="b"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Timeframe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R w="12700" cmpd="sng">
                      <a:noFill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Description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3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00" b="1" dirty="0" smtClean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400" dirty="0" smtClean="0"/>
                    </a:p>
                  </a:txBody>
                  <a:tcPr marL="18288" marR="18288"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endParaRPr lang="en-US" sz="400" baseline="0" dirty="0" smtClean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endParaRPr lang="en-US" sz="400" baseline="0" dirty="0" smtClean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endParaRPr lang="en-US" sz="400" baseline="0" dirty="0" smtClean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85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bg2"/>
                          </a:solidFill>
                        </a:rPr>
                        <a:t>User Discovery</a:t>
                      </a:r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 smtClean="0"/>
                    </a:p>
                  </a:txBody>
                  <a:tcPr marL="18288" marR="18288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baseline="0" dirty="0" smtClean="0"/>
                        <a:t>6/27 – 7/4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aseline="0" dirty="0" smtClean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Observe and interview target users</a:t>
                      </a:r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(e.g., business journalists and finance professionals)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80975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Define</a:t>
                      </a:r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data and visualization needs of target users including:</a:t>
                      </a:r>
                    </a:p>
                    <a:p>
                      <a:pPr marL="638175" lvl="1" indent="-171450" algn="l" defTabSz="914400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How they approach /</a:t>
                      </a:r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think about the data?</a:t>
                      </a:r>
                    </a:p>
                    <a:p>
                      <a:pPr marL="638175" lvl="1" indent="-171450" algn="l" defTabSz="914400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What language they use to describe it?</a:t>
                      </a:r>
                    </a:p>
                    <a:p>
                      <a:pPr marL="638175" lvl="1" indent="-171450" algn="l" defTabSz="914400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What comparisons / contextualization they are looking for?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685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bg2"/>
                          </a:solidFill>
                        </a:rPr>
                        <a:t>Paper Prototyping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endParaRPr lang="en-US" sz="1200" dirty="0" smtClean="0"/>
                    </a:p>
                  </a:txBody>
                  <a:tcPr marL="18288" marR="18288"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b="0" baseline="0" dirty="0" smtClean="0"/>
                        <a:t>7/4 – 7/18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100" baseline="0" dirty="0" smtClean="0"/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Test out emerging design concepts with users to gain feedback on design strategy and fit with users’ core needs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2 interviews per target user group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26776849"/>
                  </a:ext>
                </a:extLst>
              </a:tr>
              <a:tr h="15875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bg2"/>
                          </a:solidFill>
                        </a:rPr>
                        <a:t>Usability Testing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2"/>
                          </a:solidFill>
                        </a:rPr>
                        <a:t>(via</a:t>
                      </a:r>
                      <a:r>
                        <a:rPr lang="en-US" sz="1400" b="0" baseline="0" dirty="0" smtClean="0">
                          <a:solidFill>
                            <a:schemeClr val="bg2"/>
                          </a:solidFill>
                        </a:rPr>
                        <a:t> clickable prototype)</a:t>
                      </a:r>
                      <a:endParaRPr lang="en-US" sz="1400" b="0" dirty="0" smtClean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endParaRPr lang="en-US" sz="1200" dirty="0" smtClean="0"/>
                    </a:p>
                  </a:txBody>
                  <a:tcPr marL="18288" marR="18288" anchor="ctr"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/>
                        <a:t>7/25 – 8/4 (week 13)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4813" marR="0" lvl="2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baseline="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u="none" baseline="0" dirty="0" smtClean="0"/>
                        <a:t>Organize 3 usability sessions across user groups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u="none" baseline="0" dirty="0" smtClean="0"/>
                        <a:t>Develop a set of test tasks and questions for users to complete within an allotted time frame (~15 mins)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u="none" baseline="0" dirty="0" smtClean="0"/>
                        <a:t>Leverage insights to develop </a:t>
                      </a:r>
                      <a:r>
                        <a:rPr lang="en-US" sz="1400" b="0" u="none" baseline="0" dirty="0" err="1" smtClean="0"/>
                        <a:t>MoSCoW</a:t>
                      </a:r>
                      <a:r>
                        <a:rPr lang="en-US" sz="1400" b="0" u="none" baseline="0" dirty="0" smtClean="0"/>
                        <a:t> prioritization of issues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873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Please send us your comments and feedback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2901" y="1572628"/>
            <a:ext cx="7023753" cy="20849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Saad Padela :: </a:t>
            </a:r>
            <a:r>
              <a:rPr lang="en-US" dirty="0" smtClean="0">
                <a:hlinkClick r:id="rId2"/>
              </a:rPr>
              <a:t>saad.padela@ischool.berkeley.edu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17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43200"/>
            <a:ext cx="914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APPENDIX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8795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Roadmap for today’s discussion</a:t>
            </a:r>
            <a:endParaRPr lang="en-US" b="1" dirty="0"/>
          </a:p>
        </p:txBody>
      </p:sp>
      <p:sp>
        <p:nvSpPr>
          <p:cNvPr id="29" name="Freeform 8"/>
          <p:cNvSpPr>
            <a:spLocks/>
          </p:cNvSpPr>
          <p:nvPr/>
        </p:nvSpPr>
        <p:spPr bwMode="auto">
          <a:xfrm>
            <a:off x="3437128" y="1684162"/>
            <a:ext cx="1804988" cy="1054100"/>
          </a:xfrm>
          <a:custGeom>
            <a:avLst/>
            <a:gdLst/>
            <a:ahLst/>
            <a:cxnLst>
              <a:cxn ang="0">
                <a:pos x="301" y="664"/>
              </a:cxn>
              <a:cxn ang="0">
                <a:pos x="0" y="143"/>
              </a:cxn>
              <a:cxn ang="0">
                <a:pos x="77" y="106"/>
              </a:cxn>
              <a:cxn ang="0">
                <a:pos x="155" y="73"/>
              </a:cxn>
              <a:cxn ang="0">
                <a:pos x="234" y="47"/>
              </a:cxn>
              <a:cxn ang="0">
                <a:pos x="316" y="26"/>
              </a:cxn>
              <a:cxn ang="0">
                <a:pos x="398" y="12"/>
              </a:cxn>
              <a:cxn ang="0">
                <a:pos x="483" y="3"/>
              </a:cxn>
              <a:cxn ang="0">
                <a:pos x="568" y="0"/>
              </a:cxn>
              <a:cxn ang="0">
                <a:pos x="654" y="3"/>
              </a:cxn>
              <a:cxn ang="0">
                <a:pos x="739" y="12"/>
              </a:cxn>
              <a:cxn ang="0">
                <a:pos x="821" y="26"/>
              </a:cxn>
              <a:cxn ang="0">
                <a:pos x="903" y="47"/>
              </a:cxn>
              <a:cxn ang="0">
                <a:pos x="982" y="73"/>
              </a:cxn>
              <a:cxn ang="0">
                <a:pos x="1060" y="106"/>
              </a:cxn>
              <a:cxn ang="0">
                <a:pos x="1137" y="143"/>
              </a:cxn>
              <a:cxn ang="0">
                <a:pos x="836" y="664"/>
              </a:cxn>
              <a:cxn ang="0">
                <a:pos x="785" y="640"/>
              </a:cxn>
              <a:cxn ang="0">
                <a:pos x="733" y="623"/>
              </a:cxn>
              <a:cxn ang="0">
                <a:pos x="680" y="611"/>
              </a:cxn>
              <a:cxn ang="0">
                <a:pos x="625" y="603"/>
              </a:cxn>
              <a:cxn ang="0">
                <a:pos x="568" y="601"/>
              </a:cxn>
              <a:cxn ang="0">
                <a:pos x="512" y="603"/>
              </a:cxn>
              <a:cxn ang="0">
                <a:pos x="457" y="611"/>
              </a:cxn>
              <a:cxn ang="0">
                <a:pos x="403" y="623"/>
              </a:cxn>
              <a:cxn ang="0">
                <a:pos x="352" y="640"/>
              </a:cxn>
              <a:cxn ang="0">
                <a:pos x="301" y="664"/>
              </a:cxn>
            </a:cxnLst>
            <a:rect l="0" t="0" r="r" b="b"/>
            <a:pathLst>
              <a:path w="1137" h="664">
                <a:moveTo>
                  <a:pt x="301" y="664"/>
                </a:moveTo>
                <a:lnTo>
                  <a:pt x="0" y="143"/>
                </a:lnTo>
                <a:lnTo>
                  <a:pt x="77" y="106"/>
                </a:lnTo>
                <a:lnTo>
                  <a:pt x="155" y="73"/>
                </a:lnTo>
                <a:lnTo>
                  <a:pt x="234" y="47"/>
                </a:lnTo>
                <a:lnTo>
                  <a:pt x="316" y="26"/>
                </a:lnTo>
                <a:lnTo>
                  <a:pt x="398" y="12"/>
                </a:lnTo>
                <a:lnTo>
                  <a:pt x="483" y="3"/>
                </a:lnTo>
                <a:lnTo>
                  <a:pt x="568" y="0"/>
                </a:lnTo>
                <a:lnTo>
                  <a:pt x="654" y="3"/>
                </a:lnTo>
                <a:lnTo>
                  <a:pt x="739" y="12"/>
                </a:lnTo>
                <a:lnTo>
                  <a:pt x="821" y="26"/>
                </a:lnTo>
                <a:lnTo>
                  <a:pt x="903" y="47"/>
                </a:lnTo>
                <a:lnTo>
                  <a:pt x="982" y="73"/>
                </a:lnTo>
                <a:lnTo>
                  <a:pt x="1060" y="106"/>
                </a:lnTo>
                <a:lnTo>
                  <a:pt x="1137" y="143"/>
                </a:lnTo>
                <a:lnTo>
                  <a:pt x="836" y="664"/>
                </a:lnTo>
                <a:lnTo>
                  <a:pt x="785" y="640"/>
                </a:lnTo>
                <a:lnTo>
                  <a:pt x="733" y="623"/>
                </a:lnTo>
                <a:lnTo>
                  <a:pt x="680" y="611"/>
                </a:lnTo>
                <a:lnTo>
                  <a:pt x="625" y="603"/>
                </a:lnTo>
                <a:lnTo>
                  <a:pt x="568" y="601"/>
                </a:lnTo>
                <a:lnTo>
                  <a:pt x="512" y="603"/>
                </a:lnTo>
                <a:lnTo>
                  <a:pt x="457" y="611"/>
                </a:lnTo>
                <a:lnTo>
                  <a:pt x="403" y="623"/>
                </a:lnTo>
                <a:lnTo>
                  <a:pt x="352" y="640"/>
                </a:lnTo>
                <a:lnTo>
                  <a:pt x="301" y="664"/>
                </a:lnTo>
                <a:close/>
              </a:path>
            </a:pathLst>
          </a:custGeom>
          <a:solidFill>
            <a:srgbClr val="E2E2E2"/>
          </a:solidFill>
          <a:ln w="15875">
            <a:solidFill>
              <a:srgbClr val="E2E2E2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Freeform 9"/>
          <p:cNvSpPr>
            <a:spLocks/>
          </p:cNvSpPr>
          <p:nvPr/>
        </p:nvSpPr>
        <p:spPr bwMode="auto">
          <a:xfrm>
            <a:off x="4865878" y="1968324"/>
            <a:ext cx="1377950" cy="1565275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300" y="0"/>
              </a:cxn>
              <a:cxn ang="0">
                <a:pos x="362" y="42"/>
              </a:cxn>
              <a:cxn ang="0">
                <a:pos x="421" y="87"/>
              </a:cxn>
              <a:cxn ang="0">
                <a:pos x="477" y="134"/>
              </a:cxn>
              <a:cxn ang="0">
                <a:pos x="530" y="185"/>
              </a:cxn>
              <a:cxn ang="0">
                <a:pos x="580" y="239"/>
              </a:cxn>
              <a:cxn ang="0">
                <a:pos x="626" y="296"/>
              </a:cxn>
              <a:cxn ang="0">
                <a:pos x="669" y="357"/>
              </a:cxn>
              <a:cxn ang="0">
                <a:pos x="708" y="422"/>
              </a:cxn>
              <a:cxn ang="0">
                <a:pos x="748" y="497"/>
              </a:cxn>
              <a:cxn ang="0">
                <a:pos x="783" y="574"/>
              </a:cxn>
              <a:cxn ang="0">
                <a:pos x="811" y="653"/>
              </a:cxn>
              <a:cxn ang="0">
                <a:pos x="835" y="734"/>
              </a:cxn>
              <a:cxn ang="0">
                <a:pos x="852" y="816"/>
              </a:cxn>
              <a:cxn ang="0">
                <a:pos x="863" y="900"/>
              </a:cxn>
              <a:cxn ang="0">
                <a:pos x="868" y="986"/>
              </a:cxn>
              <a:cxn ang="0">
                <a:pos x="267" y="986"/>
              </a:cxn>
              <a:cxn ang="0">
                <a:pos x="261" y="930"/>
              </a:cxn>
              <a:cxn ang="0">
                <a:pos x="251" y="876"/>
              </a:cxn>
              <a:cxn ang="0">
                <a:pos x="235" y="823"/>
              </a:cxn>
              <a:cxn ang="0">
                <a:pos x="214" y="771"/>
              </a:cxn>
              <a:cxn ang="0">
                <a:pos x="188" y="721"/>
              </a:cxn>
              <a:cxn ang="0">
                <a:pos x="158" y="674"/>
              </a:cxn>
              <a:cxn ang="0">
                <a:pos x="124" y="630"/>
              </a:cxn>
              <a:cxn ang="0">
                <a:pos x="86" y="591"/>
              </a:cxn>
              <a:cxn ang="0">
                <a:pos x="44" y="554"/>
              </a:cxn>
              <a:cxn ang="0">
                <a:pos x="0" y="520"/>
              </a:cxn>
            </a:cxnLst>
            <a:rect l="0" t="0" r="r" b="b"/>
            <a:pathLst>
              <a:path w="868" h="986">
                <a:moveTo>
                  <a:pt x="0" y="520"/>
                </a:moveTo>
                <a:lnTo>
                  <a:pt x="300" y="0"/>
                </a:lnTo>
                <a:lnTo>
                  <a:pt x="362" y="42"/>
                </a:lnTo>
                <a:lnTo>
                  <a:pt x="421" y="87"/>
                </a:lnTo>
                <a:lnTo>
                  <a:pt x="477" y="134"/>
                </a:lnTo>
                <a:lnTo>
                  <a:pt x="530" y="185"/>
                </a:lnTo>
                <a:lnTo>
                  <a:pt x="580" y="239"/>
                </a:lnTo>
                <a:lnTo>
                  <a:pt x="626" y="296"/>
                </a:lnTo>
                <a:lnTo>
                  <a:pt x="669" y="357"/>
                </a:lnTo>
                <a:lnTo>
                  <a:pt x="708" y="422"/>
                </a:lnTo>
                <a:lnTo>
                  <a:pt x="748" y="497"/>
                </a:lnTo>
                <a:lnTo>
                  <a:pt x="783" y="574"/>
                </a:lnTo>
                <a:lnTo>
                  <a:pt x="811" y="653"/>
                </a:lnTo>
                <a:lnTo>
                  <a:pt x="835" y="734"/>
                </a:lnTo>
                <a:lnTo>
                  <a:pt x="852" y="816"/>
                </a:lnTo>
                <a:lnTo>
                  <a:pt x="863" y="900"/>
                </a:lnTo>
                <a:lnTo>
                  <a:pt x="868" y="986"/>
                </a:lnTo>
                <a:lnTo>
                  <a:pt x="267" y="986"/>
                </a:lnTo>
                <a:lnTo>
                  <a:pt x="261" y="930"/>
                </a:lnTo>
                <a:lnTo>
                  <a:pt x="251" y="876"/>
                </a:lnTo>
                <a:lnTo>
                  <a:pt x="235" y="823"/>
                </a:lnTo>
                <a:lnTo>
                  <a:pt x="214" y="771"/>
                </a:lnTo>
                <a:lnTo>
                  <a:pt x="188" y="721"/>
                </a:lnTo>
                <a:lnTo>
                  <a:pt x="158" y="674"/>
                </a:lnTo>
                <a:lnTo>
                  <a:pt x="124" y="630"/>
                </a:lnTo>
                <a:lnTo>
                  <a:pt x="86" y="591"/>
                </a:lnTo>
                <a:lnTo>
                  <a:pt x="44" y="554"/>
                </a:lnTo>
                <a:lnTo>
                  <a:pt x="0" y="520"/>
                </a:lnTo>
                <a:close/>
              </a:path>
            </a:pathLst>
          </a:custGeom>
          <a:solidFill>
            <a:srgbClr val="E2E2E2"/>
          </a:solidFill>
          <a:ln w="15875">
            <a:solidFill>
              <a:srgbClr val="E2E2E2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" name="Freeform 10"/>
          <p:cNvSpPr>
            <a:spLocks/>
          </p:cNvSpPr>
          <p:nvPr/>
        </p:nvSpPr>
        <p:spPr bwMode="auto">
          <a:xfrm>
            <a:off x="4865878" y="3646312"/>
            <a:ext cx="1377950" cy="1565275"/>
          </a:xfrm>
          <a:custGeom>
            <a:avLst/>
            <a:gdLst/>
            <a:ahLst/>
            <a:cxnLst>
              <a:cxn ang="0">
                <a:pos x="267" y="0"/>
              </a:cxn>
              <a:cxn ang="0">
                <a:pos x="868" y="0"/>
              </a:cxn>
              <a:cxn ang="0">
                <a:pos x="863" y="86"/>
              </a:cxn>
              <a:cxn ang="0">
                <a:pos x="852" y="170"/>
              </a:cxn>
              <a:cxn ang="0">
                <a:pos x="835" y="252"/>
              </a:cxn>
              <a:cxn ang="0">
                <a:pos x="811" y="333"/>
              </a:cxn>
              <a:cxn ang="0">
                <a:pos x="783" y="412"/>
              </a:cxn>
              <a:cxn ang="0">
                <a:pos x="748" y="489"/>
              </a:cxn>
              <a:cxn ang="0">
                <a:pos x="708" y="564"/>
              </a:cxn>
              <a:cxn ang="0">
                <a:pos x="669" y="629"/>
              </a:cxn>
              <a:cxn ang="0">
                <a:pos x="626" y="690"/>
              </a:cxn>
              <a:cxn ang="0">
                <a:pos x="580" y="747"/>
              </a:cxn>
              <a:cxn ang="0">
                <a:pos x="530" y="801"/>
              </a:cxn>
              <a:cxn ang="0">
                <a:pos x="477" y="852"/>
              </a:cxn>
              <a:cxn ang="0">
                <a:pos x="421" y="899"/>
              </a:cxn>
              <a:cxn ang="0">
                <a:pos x="362" y="944"/>
              </a:cxn>
              <a:cxn ang="0">
                <a:pos x="300" y="986"/>
              </a:cxn>
              <a:cxn ang="0">
                <a:pos x="0" y="466"/>
              </a:cxn>
              <a:cxn ang="0">
                <a:pos x="44" y="432"/>
              </a:cxn>
              <a:cxn ang="0">
                <a:pos x="86" y="395"/>
              </a:cxn>
              <a:cxn ang="0">
                <a:pos x="124" y="356"/>
              </a:cxn>
              <a:cxn ang="0">
                <a:pos x="158" y="312"/>
              </a:cxn>
              <a:cxn ang="0">
                <a:pos x="188" y="265"/>
              </a:cxn>
              <a:cxn ang="0">
                <a:pos x="214" y="215"/>
              </a:cxn>
              <a:cxn ang="0">
                <a:pos x="235" y="163"/>
              </a:cxn>
              <a:cxn ang="0">
                <a:pos x="251" y="110"/>
              </a:cxn>
              <a:cxn ang="0">
                <a:pos x="261" y="56"/>
              </a:cxn>
              <a:cxn ang="0">
                <a:pos x="267" y="0"/>
              </a:cxn>
            </a:cxnLst>
            <a:rect l="0" t="0" r="r" b="b"/>
            <a:pathLst>
              <a:path w="868" h="986">
                <a:moveTo>
                  <a:pt x="267" y="0"/>
                </a:moveTo>
                <a:lnTo>
                  <a:pt x="868" y="0"/>
                </a:lnTo>
                <a:lnTo>
                  <a:pt x="863" y="86"/>
                </a:lnTo>
                <a:lnTo>
                  <a:pt x="852" y="170"/>
                </a:lnTo>
                <a:lnTo>
                  <a:pt x="835" y="252"/>
                </a:lnTo>
                <a:lnTo>
                  <a:pt x="811" y="333"/>
                </a:lnTo>
                <a:lnTo>
                  <a:pt x="783" y="412"/>
                </a:lnTo>
                <a:lnTo>
                  <a:pt x="748" y="489"/>
                </a:lnTo>
                <a:lnTo>
                  <a:pt x="708" y="564"/>
                </a:lnTo>
                <a:lnTo>
                  <a:pt x="669" y="629"/>
                </a:lnTo>
                <a:lnTo>
                  <a:pt x="626" y="690"/>
                </a:lnTo>
                <a:lnTo>
                  <a:pt x="580" y="747"/>
                </a:lnTo>
                <a:lnTo>
                  <a:pt x="530" y="801"/>
                </a:lnTo>
                <a:lnTo>
                  <a:pt x="477" y="852"/>
                </a:lnTo>
                <a:lnTo>
                  <a:pt x="421" y="899"/>
                </a:lnTo>
                <a:lnTo>
                  <a:pt x="362" y="944"/>
                </a:lnTo>
                <a:lnTo>
                  <a:pt x="300" y="986"/>
                </a:lnTo>
                <a:lnTo>
                  <a:pt x="0" y="466"/>
                </a:lnTo>
                <a:lnTo>
                  <a:pt x="44" y="432"/>
                </a:lnTo>
                <a:lnTo>
                  <a:pt x="86" y="395"/>
                </a:lnTo>
                <a:lnTo>
                  <a:pt x="124" y="356"/>
                </a:lnTo>
                <a:lnTo>
                  <a:pt x="158" y="312"/>
                </a:lnTo>
                <a:lnTo>
                  <a:pt x="188" y="265"/>
                </a:lnTo>
                <a:lnTo>
                  <a:pt x="214" y="215"/>
                </a:lnTo>
                <a:lnTo>
                  <a:pt x="235" y="163"/>
                </a:lnTo>
                <a:lnTo>
                  <a:pt x="251" y="110"/>
                </a:lnTo>
                <a:lnTo>
                  <a:pt x="261" y="56"/>
                </a:lnTo>
                <a:lnTo>
                  <a:pt x="267" y="0"/>
                </a:lnTo>
                <a:close/>
              </a:path>
            </a:pathLst>
          </a:custGeom>
          <a:solidFill>
            <a:srgbClr val="E2E2E2"/>
          </a:solidFill>
          <a:ln w="15875">
            <a:solidFill>
              <a:srgbClr val="E2E2E2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2" name="Freeform 11"/>
          <p:cNvSpPr>
            <a:spLocks/>
          </p:cNvSpPr>
          <p:nvPr/>
        </p:nvSpPr>
        <p:spPr bwMode="auto">
          <a:xfrm>
            <a:off x="3437128" y="4441649"/>
            <a:ext cx="1804988" cy="1054100"/>
          </a:xfrm>
          <a:custGeom>
            <a:avLst/>
            <a:gdLst/>
            <a:ahLst/>
            <a:cxnLst>
              <a:cxn ang="0">
                <a:pos x="836" y="0"/>
              </a:cxn>
              <a:cxn ang="0">
                <a:pos x="1137" y="521"/>
              </a:cxn>
              <a:cxn ang="0">
                <a:pos x="1060" y="558"/>
              </a:cxn>
              <a:cxn ang="0">
                <a:pos x="982" y="591"/>
              </a:cxn>
              <a:cxn ang="0">
                <a:pos x="903" y="617"/>
              </a:cxn>
              <a:cxn ang="0">
                <a:pos x="821" y="638"/>
              </a:cxn>
              <a:cxn ang="0">
                <a:pos x="739" y="652"/>
              </a:cxn>
              <a:cxn ang="0">
                <a:pos x="654" y="661"/>
              </a:cxn>
              <a:cxn ang="0">
                <a:pos x="568" y="664"/>
              </a:cxn>
              <a:cxn ang="0">
                <a:pos x="483" y="661"/>
              </a:cxn>
              <a:cxn ang="0">
                <a:pos x="398" y="652"/>
              </a:cxn>
              <a:cxn ang="0">
                <a:pos x="316" y="638"/>
              </a:cxn>
              <a:cxn ang="0">
                <a:pos x="234" y="617"/>
              </a:cxn>
              <a:cxn ang="0">
                <a:pos x="155" y="591"/>
              </a:cxn>
              <a:cxn ang="0">
                <a:pos x="77" y="558"/>
              </a:cxn>
              <a:cxn ang="0">
                <a:pos x="0" y="521"/>
              </a:cxn>
              <a:cxn ang="0">
                <a:pos x="301" y="0"/>
              </a:cxn>
              <a:cxn ang="0">
                <a:pos x="352" y="24"/>
              </a:cxn>
              <a:cxn ang="0">
                <a:pos x="403" y="41"/>
              </a:cxn>
              <a:cxn ang="0">
                <a:pos x="457" y="53"/>
              </a:cxn>
              <a:cxn ang="0">
                <a:pos x="512" y="61"/>
              </a:cxn>
              <a:cxn ang="0">
                <a:pos x="568" y="63"/>
              </a:cxn>
              <a:cxn ang="0">
                <a:pos x="625" y="61"/>
              </a:cxn>
              <a:cxn ang="0">
                <a:pos x="680" y="53"/>
              </a:cxn>
              <a:cxn ang="0">
                <a:pos x="733" y="41"/>
              </a:cxn>
              <a:cxn ang="0">
                <a:pos x="785" y="24"/>
              </a:cxn>
              <a:cxn ang="0">
                <a:pos x="836" y="0"/>
              </a:cxn>
            </a:cxnLst>
            <a:rect l="0" t="0" r="r" b="b"/>
            <a:pathLst>
              <a:path w="1137" h="664">
                <a:moveTo>
                  <a:pt x="836" y="0"/>
                </a:moveTo>
                <a:lnTo>
                  <a:pt x="1137" y="521"/>
                </a:lnTo>
                <a:lnTo>
                  <a:pt x="1060" y="558"/>
                </a:lnTo>
                <a:lnTo>
                  <a:pt x="982" y="591"/>
                </a:lnTo>
                <a:lnTo>
                  <a:pt x="903" y="617"/>
                </a:lnTo>
                <a:lnTo>
                  <a:pt x="821" y="638"/>
                </a:lnTo>
                <a:lnTo>
                  <a:pt x="739" y="652"/>
                </a:lnTo>
                <a:lnTo>
                  <a:pt x="654" y="661"/>
                </a:lnTo>
                <a:lnTo>
                  <a:pt x="568" y="664"/>
                </a:lnTo>
                <a:lnTo>
                  <a:pt x="483" y="661"/>
                </a:lnTo>
                <a:lnTo>
                  <a:pt x="398" y="652"/>
                </a:lnTo>
                <a:lnTo>
                  <a:pt x="316" y="638"/>
                </a:lnTo>
                <a:lnTo>
                  <a:pt x="234" y="617"/>
                </a:lnTo>
                <a:lnTo>
                  <a:pt x="155" y="591"/>
                </a:lnTo>
                <a:lnTo>
                  <a:pt x="77" y="558"/>
                </a:lnTo>
                <a:lnTo>
                  <a:pt x="0" y="521"/>
                </a:lnTo>
                <a:lnTo>
                  <a:pt x="301" y="0"/>
                </a:lnTo>
                <a:lnTo>
                  <a:pt x="352" y="24"/>
                </a:lnTo>
                <a:lnTo>
                  <a:pt x="403" y="41"/>
                </a:lnTo>
                <a:lnTo>
                  <a:pt x="457" y="53"/>
                </a:lnTo>
                <a:lnTo>
                  <a:pt x="512" y="61"/>
                </a:lnTo>
                <a:lnTo>
                  <a:pt x="568" y="63"/>
                </a:lnTo>
                <a:lnTo>
                  <a:pt x="625" y="61"/>
                </a:lnTo>
                <a:lnTo>
                  <a:pt x="680" y="53"/>
                </a:lnTo>
                <a:lnTo>
                  <a:pt x="733" y="41"/>
                </a:lnTo>
                <a:lnTo>
                  <a:pt x="785" y="24"/>
                </a:lnTo>
                <a:lnTo>
                  <a:pt x="836" y="0"/>
                </a:lnTo>
                <a:close/>
              </a:path>
            </a:pathLst>
          </a:custGeom>
          <a:solidFill>
            <a:srgbClr val="E2E2E2"/>
          </a:solidFill>
          <a:ln w="15875">
            <a:solidFill>
              <a:srgbClr val="E2E2E2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" name="Freeform 12"/>
          <p:cNvSpPr>
            <a:spLocks/>
          </p:cNvSpPr>
          <p:nvPr/>
        </p:nvSpPr>
        <p:spPr bwMode="auto">
          <a:xfrm>
            <a:off x="2435415" y="3646312"/>
            <a:ext cx="1377950" cy="1565275"/>
          </a:xfrm>
          <a:custGeom>
            <a:avLst/>
            <a:gdLst/>
            <a:ahLst/>
            <a:cxnLst>
              <a:cxn ang="0">
                <a:pos x="868" y="466"/>
              </a:cxn>
              <a:cxn ang="0">
                <a:pos x="568" y="986"/>
              </a:cxn>
              <a:cxn ang="0">
                <a:pos x="506" y="944"/>
              </a:cxn>
              <a:cxn ang="0">
                <a:pos x="447" y="899"/>
              </a:cxn>
              <a:cxn ang="0">
                <a:pos x="391" y="852"/>
              </a:cxn>
              <a:cxn ang="0">
                <a:pos x="338" y="801"/>
              </a:cxn>
              <a:cxn ang="0">
                <a:pos x="288" y="747"/>
              </a:cxn>
              <a:cxn ang="0">
                <a:pos x="242" y="690"/>
              </a:cxn>
              <a:cxn ang="0">
                <a:pos x="199" y="629"/>
              </a:cxn>
              <a:cxn ang="0">
                <a:pos x="160" y="564"/>
              </a:cxn>
              <a:cxn ang="0">
                <a:pos x="120" y="489"/>
              </a:cxn>
              <a:cxn ang="0">
                <a:pos x="85" y="412"/>
              </a:cxn>
              <a:cxn ang="0">
                <a:pos x="57" y="333"/>
              </a:cxn>
              <a:cxn ang="0">
                <a:pos x="33" y="252"/>
              </a:cxn>
              <a:cxn ang="0">
                <a:pos x="16" y="170"/>
              </a:cxn>
              <a:cxn ang="0">
                <a:pos x="5" y="86"/>
              </a:cxn>
              <a:cxn ang="0">
                <a:pos x="0" y="0"/>
              </a:cxn>
              <a:cxn ang="0">
                <a:pos x="601" y="0"/>
              </a:cxn>
              <a:cxn ang="0">
                <a:pos x="607" y="56"/>
              </a:cxn>
              <a:cxn ang="0">
                <a:pos x="617" y="110"/>
              </a:cxn>
              <a:cxn ang="0">
                <a:pos x="633" y="163"/>
              </a:cxn>
              <a:cxn ang="0">
                <a:pos x="654" y="215"/>
              </a:cxn>
              <a:cxn ang="0">
                <a:pos x="680" y="265"/>
              </a:cxn>
              <a:cxn ang="0">
                <a:pos x="710" y="312"/>
              </a:cxn>
              <a:cxn ang="0">
                <a:pos x="744" y="356"/>
              </a:cxn>
              <a:cxn ang="0">
                <a:pos x="782" y="395"/>
              </a:cxn>
              <a:cxn ang="0">
                <a:pos x="824" y="432"/>
              </a:cxn>
              <a:cxn ang="0">
                <a:pos x="868" y="466"/>
              </a:cxn>
            </a:cxnLst>
            <a:rect l="0" t="0" r="r" b="b"/>
            <a:pathLst>
              <a:path w="868" h="986">
                <a:moveTo>
                  <a:pt x="868" y="466"/>
                </a:moveTo>
                <a:lnTo>
                  <a:pt x="568" y="986"/>
                </a:lnTo>
                <a:lnTo>
                  <a:pt x="506" y="944"/>
                </a:lnTo>
                <a:lnTo>
                  <a:pt x="447" y="899"/>
                </a:lnTo>
                <a:lnTo>
                  <a:pt x="391" y="852"/>
                </a:lnTo>
                <a:lnTo>
                  <a:pt x="338" y="801"/>
                </a:lnTo>
                <a:lnTo>
                  <a:pt x="288" y="747"/>
                </a:lnTo>
                <a:lnTo>
                  <a:pt x="242" y="690"/>
                </a:lnTo>
                <a:lnTo>
                  <a:pt x="199" y="629"/>
                </a:lnTo>
                <a:lnTo>
                  <a:pt x="160" y="564"/>
                </a:lnTo>
                <a:lnTo>
                  <a:pt x="120" y="489"/>
                </a:lnTo>
                <a:lnTo>
                  <a:pt x="85" y="412"/>
                </a:lnTo>
                <a:lnTo>
                  <a:pt x="57" y="333"/>
                </a:lnTo>
                <a:lnTo>
                  <a:pt x="33" y="252"/>
                </a:lnTo>
                <a:lnTo>
                  <a:pt x="16" y="170"/>
                </a:lnTo>
                <a:lnTo>
                  <a:pt x="5" y="86"/>
                </a:lnTo>
                <a:lnTo>
                  <a:pt x="0" y="0"/>
                </a:lnTo>
                <a:lnTo>
                  <a:pt x="601" y="0"/>
                </a:lnTo>
                <a:lnTo>
                  <a:pt x="607" y="56"/>
                </a:lnTo>
                <a:lnTo>
                  <a:pt x="617" y="110"/>
                </a:lnTo>
                <a:lnTo>
                  <a:pt x="633" y="163"/>
                </a:lnTo>
                <a:lnTo>
                  <a:pt x="654" y="215"/>
                </a:lnTo>
                <a:lnTo>
                  <a:pt x="680" y="265"/>
                </a:lnTo>
                <a:lnTo>
                  <a:pt x="710" y="312"/>
                </a:lnTo>
                <a:lnTo>
                  <a:pt x="744" y="356"/>
                </a:lnTo>
                <a:lnTo>
                  <a:pt x="782" y="395"/>
                </a:lnTo>
                <a:lnTo>
                  <a:pt x="824" y="432"/>
                </a:lnTo>
                <a:lnTo>
                  <a:pt x="868" y="466"/>
                </a:lnTo>
                <a:close/>
              </a:path>
            </a:pathLst>
          </a:custGeom>
          <a:solidFill>
            <a:srgbClr val="E2E2E2"/>
          </a:solidFill>
          <a:ln w="15875">
            <a:solidFill>
              <a:srgbClr val="E2E2E2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4" name="Freeform 13"/>
          <p:cNvSpPr>
            <a:spLocks/>
          </p:cNvSpPr>
          <p:nvPr/>
        </p:nvSpPr>
        <p:spPr bwMode="auto">
          <a:xfrm>
            <a:off x="2435415" y="1968324"/>
            <a:ext cx="1377950" cy="1565275"/>
          </a:xfrm>
          <a:custGeom>
            <a:avLst/>
            <a:gdLst/>
            <a:ahLst/>
            <a:cxnLst>
              <a:cxn ang="0">
                <a:pos x="601" y="986"/>
              </a:cxn>
              <a:cxn ang="0">
                <a:pos x="0" y="986"/>
              </a:cxn>
              <a:cxn ang="0">
                <a:pos x="5" y="900"/>
              </a:cxn>
              <a:cxn ang="0">
                <a:pos x="16" y="816"/>
              </a:cxn>
              <a:cxn ang="0">
                <a:pos x="33" y="734"/>
              </a:cxn>
              <a:cxn ang="0">
                <a:pos x="57" y="653"/>
              </a:cxn>
              <a:cxn ang="0">
                <a:pos x="85" y="574"/>
              </a:cxn>
              <a:cxn ang="0">
                <a:pos x="120" y="497"/>
              </a:cxn>
              <a:cxn ang="0">
                <a:pos x="160" y="422"/>
              </a:cxn>
              <a:cxn ang="0">
                <a:pos x="199" y="357"/>
              </a:cxn>
              <a:cxn ang="0">
                <a:pos x="242" y="296"/>
              </a:cxn>
              <a:cxn ang="0">
                <a:pos x="288" y="239"/>
              </a:cxn>
              <a:cxn ang="0">
                <a:pos x="338" y="185"/>
              </a:cxn>
              <a:cxn ang="0">
                <a:pos x="391" y="134"/>
              </a:cxn>
              <a:cxn ang="0">
                <a:pos x="447" y="87"/>
              </a:cxn>
              <a:cxn ang="0">
                <a:pos x="506" y="42"/>
              </a:cxn>
              <a:cxn ang="0">
                <a:pos x="568" y="0"/>
              </a:cxn>
              <a:cxn ang="0">
                <a:pos x="868" y="520"/>
              </a:cxn>
              <a:cxn ang="0">
                <a:pos x="824" y="554"/>
              </a:cxn>
              <a:cxn ang="0">
                <a:pos x="782" y="591"/>
              </a:cxn>
              <a:cxn ang="0">
                <a:pos x="744" y="630"/>
              </a:cxn>
              <a:cxn ang="0">
                <a:pos x="710" y="674"/>
              </a:cxn>
              <a:cxn ang="0">
                <a:pos x="680" y="721"/>
              </a:cxn>
              <a:cxn ang="0">
                <a:pos x="654" y="771"/>
              </a:cxn>
              <a:cxn ang="0">
                <a:pos x="633" y="823"/>
              </a:cxn>
              <a:cxn ang="0">
                <a:pos x="617" y="876"/>
              </a:cxn>
              <a:cxn ang="0">
                <a:pos x="607" y="930"/>
              </a:cxn>
              <a:cxn ang="0">
                <a:pos x="601" y="986"/>
              </a:cxn>
            </a:cxnLst>
            <a:rect l="0" t="0" r="r" b="b"/>
            <a:pathLst>
              <a:path w="868" h="986">
                <a:moveTo>
                  <a:pt x="601" y="986"/>
                </a:moveTo>
                <a:lnTo>
                  <a:pt x="0" y="986"/>
                </a:lnTo>
                <a:lnTo>
                  <a:pt x="5" y="900"/>
                </a:lnTo>
                <a:lnTo>
                  <a:pt x="16" y="816"/>
                </a:lnTo>
                <a:lnTo>
                  <a:pt x="33" y="734"/>
                </a:lnTo>
                <a:lnTo>
                  <a:pt x="57" y="653"/>
                </a:lnTo>
                <a:lnTo>
                  <a:pt x="85" y="574"/>
                </a:lnTo>
                <a:lnTo>
                  <a:pt x="120" y="497"/>
                </a:lnTo>
                <a:lnTo>
                  <a:pt x="160" y="422"/>
                </a:lnTo>
                <a:lnTo>
                  <a:pt x="199" y="357"/>
                </a:lnTo>
                <a:lnTo>
                  <a:pt x="242" y="296"/>
                </a:lnTo>
                <a:lnTo>
                  <a:pt x="288" y="239"/>
                </a:lnTo>
                <a:lnTo>
                  <a:pt x="338" y="185"/>
                </a:lnTo>
                <a:lnTo>
                  <a:pt x="391" y="134"/>
                </a:lnTo>
                <a:lnTo>
                  <a:pt x="447" y="87"/>
                </a:lnTo>
                <a:lnTo>
                  <a:pt x="506" y="42"/>
                </a:lnTo>
                <a:lnTo>
                  <a:pt x="568" y="0"/>
                </a:lnTo>
                <a:lnTo>
                  <a:pt x="868" y="520"/>
                </a:lnTo>
                <a:lnTo>
                  <a:pt x="824" y="554"/>
                </a:lnTo>
                <a:lnTo>
                  <a:pt x="782" y="591"/>
                </a:lnTo>
                <a:lnTo>
                  <a:pt x="744" y="630"/>
                </a:lnTo>
                <a:lnTo>
                  <a:pt x="710" y="674"/>
                </a:lnTo>
                <a:lnTo>
                  <a:pt x="680" y="721"/>
                </a:lnTo>
                <a:lnTo>
                  <a:pt x="654" y="771"/>
                </a:lnTo>
                <a:lnTo>
                  <a:pt x="633" y="823"/>
                </a:lnTo>
                <a:lnTo>
                  <a:pt x="617" y="876"/>
                </a:lnTo>
                <a:lnTo>
                  <a:pt x="607" y="930"/>
                </a:lnTo>
                <a:lnTo>
                  <a:pt x="601" y="986"/>
                </a:lnTo>
                <a:close/>
              </a:path>
            </a:pathLst>
          </a:custGeom>
          <a:solidFill>
            <a:srgbClr val="E2E2E2"/>
          </a:solidFill>
          <a:ln w="15875">
            <a:solidFill>
              <a:srgbClr val="E2E2E2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14667" y="1883456"/>
            <a:ext cx="849913" cy="397201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>
              <a:buClr>
                <a:srgbClr val="000000"/>
              </a:buClr>
              <a:buSzPct val="100000"/>
              <a:defRPr/>
            </a:pPr>
            <a:r>
              <a:rPr lang="en-US" sz="1400" b="1" kern="0" dirty="0" smtClean="0">
                <a:solidFill>
                  <a:srgbClr val="4D4D4D"/>
                </a:solidFill>
                <a:cs typeface="Arial" pitchFamily="34" charset="0"/>
              </a:rPr>
              <a:t>Context</a:t>
            </a:r>
            <a:endParaRPr lang="en-US" sz="1400" b="1" kern="0" dirty="0">
              <a:solidFill>
                <a:srgbClr val="4D4D4D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71105" y="2667116"/>
            <a:ext cx="989374" cy="397201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>
              <a:buClr>
                <a:srgbClr val="000000"/>
              </a:buClr>
              <a:buSzPct val="100000"/>
              <a:defRPr/>
            </a:pPr>
            <a:r>
              <a:rPr lang="en-US" sz="1400" b="1" kern="0" dirty="0" smtClean="0">
                <a:solidFill>
                  <a:srgbClr val="4D4D4D"/>
                </a:solidFill>
                <a:cs typeface="Arial" pitchFamily="34" charset="0"/>
              </a:rPr>
              <a:t>Audience</a:t>
            </a:r>
            <a:endParaRPr lang="en-US" sz="1400" b="1" kern="0" dirty="0">
              <a:solidFill>
                <a:srgbClr val="4D4D4D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33836" y="4055365"/>
            <a:ext cx="572594" cy="397201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>
              <a:buClr>
                <a:srgbClr val="000000"/>
              </a:buClr>
              <a:buSzPct val="100000"/>
              <a:defRPr/>
            </a:pPr>
            <a:r>
              <a:rPr lang="en-US" sz="1400" b="1" kern="0" dirty="0" smtClean="0">
                <a:solidFill>
                  <a:srgbClr val="4D4D4D"/>
                </a:solidFill>
                <a:cs typeface="Arial" pitchFamily="34" charset="0"/>
              </a:rPr>
              <a:t>Data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49131" y="4786957"/>
            <a:ext cx="780983" cy="397201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>
              <a:buClr>
                <a:srgbClr val="000000"/>
              </a:buClr>
              <a:buSzPct val="100000"/>
              <a:defRPr/>
            </a:pPr>
            <a:r>
              <a:rPr lang="en-US" sz="1400" b="1" kern="0" dirty="0" smtClean="0">
                <a:solidFill>
                  <a:srgbClr val="4D4D4D"/>
                </a:solidFill>
                <a:cs typeface="Arial" pitchFamily="34" charset="0"/>
              </a:rPr>
              <a:t>Design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91369" y="4055365"/>
            <a:ext cx="819456" cy="397201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>
              <a:buClr>
                <a:srgbClr val="000000"/>
              </a:buClr>
              <a:buSzPct val="100000"/>
              <a:defRPr/>
            </a:pPr>
            <a:r>
              <a:rPr lang="en-US" sz="1400" b="1" kern="0" dirty="0" smtClean="0">
                <a:solidFill>
                  <a:srgbClr val="4D4D4D"/>
                </a:solidFill>
                <a:cs typeface="Arial" pitchFamily="34" charset="0"/>
              </a:rPr>
              <a:t>Testing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647764" y="2559394"/>
            <a:ext cx="1008610" cy="397201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>
              <a:buClr>
                <a:srgbClr val="000000"/>
              </a:buClr>
              <a:buSzPct val="100000"/>
              <a:defRPr/>
            </a:pPr>
            <a:r>
              <a:rPr lang="en-US" sz="1400" b="1" kern="0" dirty="0" smtClean="0">
                <a:solidFill>
                  <a:srgbClr val="4D4D4D"/>
                </a:solidFill>
                <a:cs typeface="Arial" pitchFamily="34" charset="0"/>
              </a:rPr>
              <a:t>Feedback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666291" y="1828800"/>
            <a:ext cx="171521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2400" dirty="0" smtClean="0">
                <a:solidFill>
                  <a:srgbClr val="B2B2B2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95801" y="2069119"/>
            <a:ext cx="171521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2400" dirty="0" smtClean="0">
                <a:solidFill>
                  <a:srgbClr val="B2B2B2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20054" y="3686903"/>
            <a:ext cx="171521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2400" dirty="0" smtClean="0">
                <a:solidFill>
                  <a:srgbClr val="B2B2B2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76855" y="4592511"/>
            <a:ext cx="171521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2400" dirty="0" smtClean="0">
                <a:solidFill>
                  <a:srgbClr val="B2B2B2"/>
                </a:solidFill>
                <a:cs typeface="Arial" pitchFamily="34" charset="0"/>
              </a:rPr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94641" y="4900242"/>
            <a:ext cx="171521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2400" dirty="0" smtClean="0">
                <a:solidFill>
                  <a:srgbClr val="B2B2B2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78978" y="3027479"/>
            <a:ext cx="171521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2400" dirty="0" smtClean="0">
                <a:solidFill>
                  <a:srgbClr val="B2B2B2"/>
                </a:solidFill>
                <a:cs typeface="Arial" pitchFamily="34" charset="0"/>
              </a:rPr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92959" y="2400702"/>
            <a:ext cx="1885453" cy="612645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r>
              <a:rPr lang="en-GB" sz="1400" dirty="0" smtClean="0">
                <a:solidFill>
                  <a:srgbClr val="000000"/>
                </a:solidFill>
                <a:cs typeface="Arial" pitchFamily="34" charset="0"/>
              </a:rPr>
              <a:t>Who we are targeting</a:t>
            </a:r>
          </a:p>
          <a:p>
            <a:r>
              <a:rPr lang="en-GB" sz="1400" dirty="0">
                <a:solidFill>
                  <a:srgbClr val="000000"/>
                </a:solidFill>
                <a:cs typeface="Arial" pitchFamily="34" charset="0"/>
              </a:rPr>
              <a:t>a</a:t>
            </a:r>
            <a:r>
              <a:rPr lang="en-GB" sz="1400" dirty="0" smtClean="0">
                <a:solidFill>
                  <a:srgbClr val="000000"/>
                </a:solidFill>
                <a:cs typeface="Arial" pitchFamily="34" charset="0"/>
              </a:rPr>
              <a:t>nd their needs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92959" y="4212040"/>
            <a:ext cx="2064989" cy="612645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r>
              <a:rPr lang="en-GB" sz="1400" dirty="0" smtClean="0">
                <a:solidFill>
                  <a:srgbClr val="000000"/>
                </a:solidFill>
                <a:cs typeface="Arial" pitchFamily="34" charset="0"/>
              </a:rPr>
              <a:t>Dimensions of data and</a:t>
            </a:r>
          </a:p>
          <a:p>
            <a:r>
              <a:rPr lang="en-GB" sz="1400" dirty="0" smtClean="0">
                <a:solidFill>
                  <a:srgbClr val="000000"/>
                </a:solidFill>
                <a:cs typeface="Arial" pitchFamily="34" charset="0"/>
              </a:rPr>
              <a:t>How it is organized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46894" y="2400702"/>
            <a:ext cx="1388521" cy="612645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r"/>
            <a:r>
              <a:rPr lang="en-GB" sz="1400" dirty="0" smtClean="0">
                <a:solidFill>
                  <a:srgbClr val="000000"/>
                </a:solidFill>
                <a:cs typeface="Arial" pitchFamily="34" charset="0"/>
              </a:rPr>
              <a:t>Email to gather</a:t>
            </a:r>
          </a:p>
          <a:p>
            <a:pPr algn="r"/>
            <a:r>
              <a:rPr lang="en-GB" sz="1400" dirty="0" smtClean="0">
                <a:solidFill>
                  <a:srgbClr val="000000"/>
                </a:solidFill>
                <a:cs typeface="Arial" pitchFamily="34" charset="0"/>
              </a:rPr>
              <a:t> your input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77965" y="4212040"/>
            <a:ext cx="1457450" cy="612645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r"/>
            <a:r>
              <a:rPr lang="en-GB" sz="1400" dirty="0" smtClean="0">
                <a:solidFill>
                  <a:srgbClr val="000000"/>
                </a:solidFill>
                <a:cs typeface="Arial" pitchFamily="34" charset="0"/>
              </a:rPr>
              <a:t>Our plan to test </a:t>
            </a:r>
          </a:p>
          <a:p>
            <a:pPr algn="r"/>
            <a:r>
              <a:rPr lang="en-GB" sz="1400" dirty="0" smtClean="0">
                <a:solidFill>
                  <a:srgbClr val="000000"/>
                </a:solidFill>
                <a:cs typeface="Arial" pitchFamily="34" charset="0"/>
              </a:rPr>
              <a:t>with users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30940" y="5552899"/>
            <a:ext cx="1417375" cy="612645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en-GB" sz="1400" dirty="0" smtClean="0">
                <a:solidFill>
                  <a:srgbClr val="000000"/>
                </a:solidFill>
                <a:cs typeface="Arial" pitchFamily="34" charset="0"/>
              </a:rPr>
              <a:t>Iterations and </a:t>
            </a:r>
          </a:p>
          <a:p>
            <a:pPr algn="ctr"/>
            <a:r>
              <a:rPr lang="en-GB" sz="1400" dirty="0" smtClean="0">
                <a:solidFill>
                  <a:srgbClr val="000000"/>
                </a:solidFill>
                <a:cs typeface="Arial" pitchFamily="34" charset="0"/>
              </a:rPr>
              <a:t>current </a:t>
            </a:r>
            <a:r>
              <a:rPr lang="en-GB" sz="1400" dirty="0" err="1" smtClean="0">
                <a:solidFill>
                  <a:srgbClr val="000000"/>
                </a:solidFill>
                <a:cs typeface="Arial" pitchFamily="34" charset="0"/>
              </a:rPr>
              <a:t>mockup</a:t>
            </a:r>
            <a:endParaRPr lang="en-GB" sz="14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3518354" y="2754400"/>
            <a:ext cx="1642535" cy="167111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5BAD8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 bIns="900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Insight@ ADP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91959" y="914400"/>
            <a:ext cx="1665841" cy="612645"/>
          </a:xfrm>
          <a:prstGeom prst="rect">
            <a:avLst/>
          </a:prstGeom>
          <a:noFill/>
        </p:spPr>
        <p:txBody>
          <a:bodyPr wrap="none" tIns="90000" bIns="90000" rtlCol="0" anchor="t">
            <a:spAutoFit/>
          </a:bodyPr>
          <a:lstStyle/>
          <a:p>
            <a:r>
              <a:rPr lang="en-GB" sz="1400" dirty="0" smtClean="0">
                <a:solidFill>
                  <a:srgbClr val="000000"/>
                </a:solidFill>
                <a:cs typeface="Arial" pitchFamily="34" charset="0"/>
              </a:rPr>
              <a:t>Current state and </a:t>
            </a:r>
          </a:p>
          <a:p>
            <a:r>
              <a:rPr lang="en-GB" sz="1400" dirty="0" smtClean="0">
                <a:solidFill>
                  <a:srgbClr val="000000"/>
                </a:solidFill>
                <a:cs typeface="Arial" pitchFamily="34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93935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Current state and background</a:t>
            </a:r>
            <a:endParaRPr lang="en-US" b="1" dirty="0"/>
          </a:p>
        </p:txBody>
      </p:sp>
      <p:sp>
        <p:nvSpPr>
          <p:cNvPr id="5" name="ColumnHeader"/>
          <p:cNvSpPr>
            <a:spLocks noChangeArrowheads="1"/>
          </p:cNvSpPr>
          <p:nvPr/>
        </p:nvSpPr>
        <p:spPr bwMode="gray">
          <a:xfrm>
            <a:off x="4495800" y="1352490"/>
            <a:ext cx="396240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25400" dir="5400000" sx="99000" sy="99000" algn="ctr" rotWithShape="0">
              <a:schemeClr val="bg1"/>
            </a:outerShdw>
          </a:effectLst>
        </p:spPr>
        <p:txBody>
          <a:bodyPr wrap="square" tIns="91440" bIns="91440" anchor="b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Current state of visualization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67200" y="1711394"/>
            <a:ext cx="4419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lumnHeader"/>
          <p:cNvSpPr>
            <a:spLocks noChangeArrowheads="1"/>
          </p:cNvSpPr>
          <p:nvPr/>
        </p:nvSpPr>
        <p:spPr bwMode="gray">
          <a:xfrm>
            <a:off x="571500" y="1137047"/>
            <a:ext cx="3009900" cy="61555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25400" dir="5400000" sx="99000" sy="99000" algn="ctr" rotWithShape="0">
              <a:schemeClr val="bg1"/>
            </a:outerShdw>
          </a:effectLst>
        </p:spPr>
        <p:txBody>
          <a:bodyPr wrap="square" tIns="91440" bIns="91440" anchor="b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</a:rPr>
              <a:t>What is the National </a:t>
            </a:r>
            <a:endParaRPr lang="en-US" sz="1400" b="1" dirty="0" smtClean="0">
              <a:solidFill>
                <a:srgbClr val="000000"/>
              </a:solidFill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Employment Report (NER)?</a:t>
            </a:r>
            <a:endParaRPr lang="en-US" sz="1400" b="1" dirty="0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81000" y="1711394"/>
            <a:ext cx="3581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1828800"/>
            <a:ext cx="3581400" cy="4876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The </a:t>
            </a:r>
            <a:r>
              <a:rPr lang="en-US" sz="1600" b="1" dirty="0" smtClean="0"/>
              <a:t>National Employment Report </a:t>
            </a:r>
            <a:r>
              <a:rPr lang="en-US" sz="1600" dirty="0" smtClean="0"/>
              <a:t>(NER) is an estimate of total US employment produced monthly by ADP, a payroll service provider</a:t>
            </a:r>
          </a:p>
          <a:p>
            <a:pPr marL="457200" lvl="1" indent="0">
              <a:buNone/>
            </a:pPr>
            <a:r>
              <a:rPr lang="en-US" sz="1400" dirty="0" smtClean="0"/>
              <a:t>1 in every 6 working Americans is paid via ADP (24 million workers)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600" dirty="0" smtClean="0"/>
              <a:t>The NER is watched closely by journalists and financial markets as an early indicator of economic health – it typically comes out a few days ahead of the official government employment report</a:t>
            </a:r>
          </a:p>
          <a:p>
            <a:pPr marL="0" indent="0">
              <a:buNone/>
            </a:pPr>
            <a:endParaRPr lang="en-US" sz="16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084885"/>
            <a:ext cx="3200000" cy="173206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4495800" y="1828800"/>
            <a:ext cx="3935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Change in Nonfarm Private Employment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211536"/>
            <a:ext cx="3200000" cy="173206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4495800" y="3962400"/>
            <a:ext cx="4482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Change in Total Nonfarm Private Employment by Selected Industry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6096000"/>
            <a:ext cx="72390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Our objective is to explore </a:t>
            </a:r>
            <a:r>
              <a:rPr lang="en-US" sz="1400" b="1" dirty="0"/>
              <a:t>new and interactive ways</a:t>
            </a:r>
            <a:r>
              <a:rPr lang="en-US" sz="1400" dirty="0"/>
              <a:t> for users to engage with the data and </a:t>
            </a:r>
            <a:r>
              <a:rPr lang="en-US" sz="1400" b="1" dirty="0"/>
              <a:t>easily consume the economic insights </a:t>
            </a:r>
            <a:r>
              <a:rPr lang="en-US" sz="1400" dirty="0"/>
              <a:t>that emerge from </a:t>
            </a:r>
            <a:r>
              <a:rPr lang="en-US" sz="1400" dirty="0" smtClean="0"/>
              <a:t>them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515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Business journalists and financial professionals are our target audience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616127"/>
              </p:ext>
            </p:extLst>
          </p:nvPr>
        </p:nvGraphicFramePr>
        <p:xfrm>
          <a:off x="381000" y="1219200"/>
          <a:ext cx="845820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295400"/>
                <a:gridCol w="1611443"/>
                <a:gridCol w="2198557"/>
                <a:gridCol w="23622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Stakeholder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Likelihood 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to visit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Need from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Data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Visualization Need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en-US" sz="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endParaRPr lang="en-US" sz="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49680">
                <a:tc rowSpan="2"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2"/>
                          </a:solidFill>
                        </a:rPr>
                        <a:t>Target Users</a:t>
                      </a:r>
                      <a:endParaRPr 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Journalists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(need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to deliver timely business insight to a general audience) 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Want to report the most recent numbers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Statistics to support a current story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Background to inform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a potential story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Communicative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Make it simple to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understand trends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Give me a visual to  support my story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066800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Economists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/ Financial professionals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Medium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High 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(likely to get data from Bloomberg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or aggregating data source)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Most recent data to inform economic models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Investigate predictors to help forecast market movements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Exploratory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Give me the raw data, so I can play with it myself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Help me see trends to inform my own hypotheses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62000">
                <a:tc rowSpan="3"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Potential future focus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Students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Medium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(awareness of ADP report may be low)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Input to a exploratory model or a paper related to labor / economic concerns</a:t>
                      </a: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Exploratory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Make it easy for me to tailor data to my project</a:t>
                      </a: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Policy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makers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Medium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(tend to favor official</a:t>
                      </a:r>
                      <a:r>
                        <a:rPr lang="en-US" sz="12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government data</a:t>
                      </a:r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Context and supporting data for proposed legislation</a:t>
                      </a: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Communicative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Make it easy for me to see trends relative to my constituents</a:t>
                      </a: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Small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businesses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Low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(busy running their businesses)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Put their own experience in context of the broader economy</a:t>
                      </a: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Communicative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Help me understand how I relate to businesses like me</a:t>
                      </a: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10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2175236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observation and interviews helped us to understand their needs better</a:t>
            </a:r>
            <a:br>
              <a:rPr lang="en-US" b="1" dirty="0" smtClean="0"/>
            </a:b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04800" y="1352490"/>
            <a:ext cx="4191000" cy="400110"/>
            <a:chOff x="381000" y="1352490"/>
            <a:chExt cx="3886200" cy="400110"/>
          </a:xfrm>
        </p:grpSpPr>
        <p:sp>
          <p:nvSpPr>
            <p:cNvPr id="10" name="ColumnHeader"/>
            <p:cNvSpPr>
              <a:spLocks noChangeArrowheads="1"/>
            </p:cNvSpPr>
            <p:nvPr/>
          </p:nvSpPr>
          <p:spPr bwMode="gray">
            <a:xfrm>
              <a:off x="571500" y="1352490"/>
              <a:ext cx="3505200" cy="400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>
              <a:outerShdw dist="25400" dir="5400000" sx="99000" sy="99000" algn="ctr" rotWithShape="0">
                <a:schemeClr val="bg1"/>
              </a:outerShdw>
            </a:effectLst>
          </p:spPr>
          <p:txBody>
            <a:bodyPr wrap="square" tIns="91440" bIns="91440" anchor="b"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000000"/>
                  </a:solidFill>
                </a:rPr>
                <a:t>Business Journalists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81000" y="1711394"/>
              <a:ext cx="388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724400" y="1352490"/>
            <a:ext cx="4191000" cy="400110"/>
            <a:chOff x="381000" y="1352490"/>
            <a:chExt cx="3886200" cy="400110"/>
          </a:xfrm>
        </p:grpSpPr>
        <p:sp>
          <p:nvSpPr>
            <p:cNvPr id="14" name="ColumnHeader"/>
            <p:cNvSpPr>
              <a:spLocks noChangeArrowheads="1"/>
            </p:cNvSpPr>
            <p:nvPr/>
          </p:nvSpPr>
          <p:spPr bwMode="gray">
            <a:xfrm>
              <a:off x="571500" y="1352490"/>
              <a:ext cx="3505200" cy="4001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>
              <a:outerShdw dist="25400" dir="5400000" sx="99000" sy="99000" algn="ctr" rotWithShape="0">
                <a:schemeClr val="bg1"/>
              </a:outerShdw>
            </a:effectLst>
          </p:spPr>
          <p:txBody>
            <a:bodyPr wrap="square" tIns="91440" bIns="91440" anchor="b"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000000"/>
                  </a:solidFill>
                </a:rPr>
                <a:t>Economists and Financial Professionals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81000" y="1711394"/>
              <a:ext cx="388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914400" y="1958520"/>
            <a:ext cx="32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</a:rPr>
              <a:t>U.S. businesses added 173,000 jobs last month, lifted by strong gains in </a:t>
            </a:r>
            <a:r>
              <a:rPr lang="en-US" sz="1400" kern="0" dirty="0">
                <a:solidFill>
                  <a:srgbClr val="292934"/>
                </a:solidFill>
              </a:rPr>
              <a:t>services……construction firms also hired more workers, while manufacturers shed jobs…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101" y="1958520"/>
            <a:ext cx="366031" cy="27794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14400" y="4038600"/>
            <a:ext cx="3200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Florida added 17,100 private-sector jobs in May, a decrease of 10 percent from the 19,000 added in May 2015, according to a report Wednesday by payroll company ADP.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101" y="4038600"/>
            <a:ext cx="366031" cy="2779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3600" y="3272135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-- Associated Press, June 2016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133600" y="54102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-- Sun Sentinel, June 2016</a:t>
            </a:r>
            <a:endParaRPr lang="en-US" sz="1400" b="1" dirty="0"/>
          </a:p>
        </p:txBody>
      </p:sp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val="2757396439"/>
              </p:ext>
            </p:extLst>
          </p:nvPr>
        </p:nvGraphicFramePr>
        <p:xfrm>
          <a:off x="5029200" y="2050143"/>
          <a:ext cx="3680759" cy="3360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54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Based on current user research, we are planning to build two core visualizations</a:t>
            </a:r>
            <a:endParaRPr lang="en-US" b="1" dirty="0"/>
          </a:p>
        </p:txBody>
      </p:sp>
      <p:sp>
        <p:nvSpPr>
          <p:cNvPr id="6" name="ColumnHeader"/>
          <p:cNvSpPr>
            <a:spLocks noChangeArrowheads="1"/>
          </p:cNvSpPr>
          <p:nvPr/>
        </p:nvSpPr>
        <p:spPr bwMode="gray">
          <a:xfrm>
            <a:off x="838200" y="2133600"/>
            <a:ext cx="350520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25400" dir="5400000" sx="99000" sy="99000" algn="ctr" rotWithShape="0">
              <a:schemeClr val="bg1"/>
            </a:outerShdw>
          </a:effectLst>
        </p:spPr>
        <p:txBody>
          <a:bodyPr wrap="square" tIns="91440" bIns="91440" anchor="b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Jobs Data Explorer</a:t>
            </a:r>
            <a:endParaRPr lang="en-US" sz="1400" b="1" dirty="0">
              <a:solidFill>
                <a:srgbClr val="00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72000" y="1918157"/>
            <a:ext cx="3962400" cy="615553"/>
            <a:chOff x="4345847" y="1918157"/>
            <a:chExt cx="3962400" cy="615553"/>
          </a:xfrm>
        </p:grpSpPr>
        <p:sp>
          <p:nvSpPr>
            <p:cNvPr id="4" name="ColumnHeader"/>
            <p:cNvSpPr>
              <a:spLocks noChangeArrowheads="1"/>
            </p:cNvSpPr>
            <p:nvPr/>
          </p:nvSpPr>
          <p:spPr bwMode="gray">
            <a:xfrm>
              <a:off x="4345847" y="1918157"/>
              <a:ext cx="3962400" cy="6155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>
              <a:outerShdw dist="25400" dir="5400000" sx="99000" sy="99000" algn="ctr" rotWithShape="0">
                <a:schemeClr val="bg1"/>
              </a:outerShdw>
            </a:effectLst>
          </p:spPr>
          <p:txBody>
            <a:bodyPr wrap="square" tIns="91440" bIns="91440" anchor="b"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000000"/>
                  </a:solidFill>
                </a:rPr>
                <a:t>Bureau of Labor </a:t>
              </a: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000000"/>
                  </a:solidFill>
                </a:rPr>
                <a:t>Statistics (BLS) Comparison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691194" y="2492504"/>
              <a:ext cx="327170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>
            <a:off x="986406" y="2492504"/>
            <a:ext cx="320878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>
            <a:spLocks noChangeAspect="1"/>
          </p:cNvSpPr>
          <p:nvPr/>
        </p:nvSpPr>
        <p:spPr>
          <a:xfrm>
            <a:off x="1295400" y="2191512"/>
            <a:ext cx="246888" cy="246888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white"/>
                </a:solidFill>
              </a:rPr>
              <a:t>1</a:t>
            </a:r>
            <a:endParaRPr lang="en-US" sz="1100" b="1" dirty="0">
              <a:solidFill>
                <a:prstClr val="white"/>
              </a:solidFill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973735" y="2191512"/>
            <a:ext cx="246888" cy="246888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white"/>
                </a:solidFill>
              </a:rPr>
              <a:t>2</a:t>
            </a:r>
            <a:endParaRPr lang="en-US" sz="1100" b="1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86406" y="2667000"/>
            <a:ext cx="3208789" cy="29546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Allow users to </a:t>
            </a:r>
            <a:r>
              <a:rPr lang="en-US" b="1" dirty="0" smtClean="0">
                <a:solidFill>
                  <a:schemeClr val="accent1"/>
                </a:solidFill>
              </a:rPr>
              <a:t>explore the different dimensions</a:t>
            </a:r>
            <a:r>
              <a:rPr lang="en-US" dirty="0" smtClean="0"/>
              <a:t> of the National Employment Report via an intuitive and flexible </a:t>
            </a:r>
            <a:r>
              <a:rPr lang="en-US" dirty="0" smtClean="0"/>
              <a:t>visualization</a:t>
            </a:r>
          </a:p>
          <a:p>
            <a:endParaRPr lang="en-US" dirty="0" smtClean="0"/>
          </a:p>
          <a:p>
            <a:r>
              <a:rPr lang="en-US" dirty="0" smtClean="0"/>
              <a:t>Dimensions include: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 smtClean="0"/>
              <a:t>State/Region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 smtClean="0"/>
              <a:t>Sector/Industry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 smtClean="0"/>
              <a:t>Company Size (# employees)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80264" y="2667000"/>
            <a:ext cx="32087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Enable users to understand the </a:t>
            </a:r>
            <a:r>
              <a:rPr lang="en-US" b="1" dirty="0" smtClean="0">
                <a:solidFill>
                  <a:schemeClr val="accent1"/>
                </a:solidFill>
              </a:rPr>
              <a:t>predictive power </a:t>
            </a:r>
            <a:r>
              <a:rPr lang="en-US" dirty="0" smtClean="0"/>
              <a:t>of the National Employment Report by comparing it against historical Bureau of Labor Statistics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12" y="274996"/>
            <a:ext cx="8655587" cy="761278"/>
          </a:xfrm>
        </p:spPr>
        <p:txBody>
          <a:bodyPr/>
          <a:lstStyle/>
          <a:p>
            <a:r>
              <a:rPr lang="en-US" b="1" dirty="0" smtClean="0"/>
              <a:t>Initially, we tried a variety of approaches  for jobs data explorer</a:t>
            </a:r>
            <a:endParaRPr lang="en-US" b="1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26" y="2547559"/>
            <a:ext cx="3881980" cy="271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3"/>
          <a:stretch/>
        </p:blipFill>
        <p:spPr bwMode="auto">
          <a:xfrm>
            <a:off x="4952426" y="2644527"/>
            <a:ext cx="4115374" cy="2613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0426" y="2133600"/>
            <a:ext cx="297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Iteration 1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271450" y="2133600"/>
            <a:ext cx="297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Iteration 2</a:t>
            </a:r>
            <a:endParaRPr lang="en-US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56626" y="2481074"/>
            <a:ext cx="320878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71450" y="2481074"/>
            <a:ext cx="320878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3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12" y="274996"/>
            <a:ext cx="8807987" cy="761278"/>
          </a:xfrm>
        </p:spPr>
        <p:txBody>
          <a:bodyPr/>
          <a:lstStyle/>
          <a:p>
            <a:r>
              <a:rPr lang="en-US" b="1" dirty="0" smtClean="0"/>
              <a:t>We built out the time series idea into a paper prototype…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853440"/>
            <a:ext cx="8183880" cy="577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10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…and are continuing to refine via user input</a:t>
            </a:r>
            <a:br>
              <a:rPr lang="en-US" b="1" dirty="0" smtClean="0"/>
            </a:b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952500"/>
            <a:ext cx="833628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7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6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jpeg"/></Relationships>
</file>

<file path=ppt/theme/theme1.xml><?xml version="1.0" encoding="utf-8"?>
<a:theme xmlns:a="http://schemas.openxmlformats.org/drawingml/2006/main" name="130_Blank">
  <a:themeElements>
    <a:clrScheme name="Custom 2">
      <a:dk1>
        <a:srgbClr val="000000"/>
      </a:dk1>
      <a:lt1>
        <a:sysClr val="window" lastClr="FFFFFF"/>
      </a:lt1>
      <a:dk2>
        <a:srgbClr val="6F6F73"/>
      </a:dk2>
      <a:lt2>
        <a:srgbClr val="FFFFFF"/>
      </a:lt2>
      <a:accent1>
        <a:srgbClr val="F9A11A"/>
      </a:accent1>
      <a:accent2>
        <a:srgbClr val="CB4398"/>
      </a:accent2>
      <a:accent3>
        <a:srgbClr val="64BEEB"/>
      </a:accent3>
      <a:accent4>
        <a:srgbClr val="C4DA5A"/>
      </a:accent4>
      <a:accent5>
        <a:srgbClr val="6F6F73"/>
      </a:accent5>
      <a:accent6>
        <a:srgbClr val="6F6F73"/>
      </a:accent6>
      <a:hlink>
        <a:srgbClr val="6F6F73"/>
      </a:hlink>
      <a:folHlink>
        <a:srgbClr val="4040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51007 - ADP_PPT+Presentation+4x3">
  <a:themeElements>
    <a:clrScheme name="ADP">
      <a:dk1>
        <a:srgbClr val="6F6F73"/>
      </a:dk1>
      <a:lt1>
        <a:sysClr val="window" lastClr="FFFFFF"/>
      </a:lt1>
      <a:dk2>
        <a:srgbClr val="AAA9AA"/>
      </a:dk2>
      <a:lt2>
        <a:srgbClr val="FFFFFF"/>
      </a:lt2>
      <a:accent1>
        <a:srgbClr val="F9A11A"/>
      </a:accent1>
      <a:accent2>
        <a:srgbClr val="CB4399"/>
      </a:accent2>
      <a:accent3>
        <a:srgbClr val="64BEEB"/>
      </a:accent3>
      <a:accent4>
        <a:srgbClr val="C4DA5A"/>
      </a:accent4>
      <a:accent5>
        <a:srgbClr val="AAA9AA"/>
      </a:accent5>
      <a:accent6>
        <a:srgbClr val="BDBBBB"/>
      </a:accent6>
      <a:hlink>
        <a:srgbClr val="0000FF"/>
      </a:hlink>
      <a:folHlink>
        <a:srgbClr val="C4DA5A"/>
      </a:folHlink>
    </a:clrScheme>
    <a:fontScheme name="AD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Custom 2">
      <a:dk1>
        <a:srgbClr val="000000"/>
      </a:dk1>
      <a:lt1>
        <a:sysClr val="window" lastClr="FFFFFF"/>
      </a:lt1>
      <a:dk2>
        <a:srgbClr val="6F6F73"/>
      </a:dk2>
      <a:lt2>
        <a:srgbClr val="FFFFFF"/>
      </a:lt2>
      <a:accent1>
        <a:srgbClr val="F9A11A"/>
      </a:accent1>
      <a:accent2>
        <a:srgbClr val="CB4398"/>
      </a:accent2>
      <a:accent3>
        <a:srgbClr val="64BEEB"/>
      </a:accent3>
      <a:accent4>
        <a:srgbClr val="C4DA5A"/>
      </a:accent4>
      <a:accent5>
        <a:srgbClr val="6F6F73"/>
      </a:accent5>
      <a:accent6>
        <a:srgbClr val="6F6F73"/>
      </a:accent6>
      <a:hlink>
        <a:srgbClr val="6F6F73"/>
      </a:hlink>
      <a:folHlink>
        <a:srgbClr val="4040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6_Blank">
  <a:themeElements>
    <a:clrScheme name="Custom 2">
      <a:dk1>
        <a:srgbClr val="000000"/>
      </a:dk1>
      <a:lt1>
        <a:sysClr val="window" lastClr="FFFFFF"/>
      </a:lt1>
      <a:dk2>
        <a:srgbClr val="6F6F73"/>
      </a:dk2>
      <a:lt2>
        <a:srgbClr val="FFFFFF"/>
      </a:lt2>
      <a:accent1>
        <a:srgbClr val="F9A11A"/>
      </a:accent1>
      <a:accent2>
        <a:srgbClr val="CB4398"/>
      </a:accent2>
      <a:accent3>
        <a:srgbClr val="64BEEB"/>
      </a:accent3>
      <a:accent4>
        <a:srgbClr val="C4DA5A"/>
      </a:accent4>
      <a:accent5>
        <a:srgbClr val="6F6F73"/>
      </a:accent5>
      <a:accent6>
        <a:srgbClr val="6F6F73"/>
      </a:accent6>
      <a:hlink>
        <a:srgbClr val="6F6F73"/>
      </a:hlink>
      <a:folHlink>
        <a:srgbClr val="4040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31_Blank">
  <a:themeElements>
    <a:clrScheme name="Custom 2">
      <a:dk1>
        <a:srgbClr val="000000"/>
      </a:dk1>
      <a:lt1>
        <a:sysClr val="window" lastClr="FFFFFF"/>
      </a:lt1>
      <a:dk2>
        <a:srgbClr val="6F6F73"/>
      </a:dk2>
      <a:lt2>
        <a:srgbClr val="FFFFFF"/>
      </a:lt2>
      <a:accent1>
        <a:srgbClr val="F9A11A"/>
      </a:accent1>
      <a:accent2>
        <a:srgbClr val="CB4398"/>
      </a:accent2>
      <a:accent3>
        <a:srgbClr val="64BEEB"/>
      </a:accent3>
      <a:accent4>
        <a:srgbClr val="C4DA5A"/>
      </a:accent4>
      <a:accent5>
        <a:srgbClr val="6F6F73"/>
      </a:accent5>
      <a:accent6>
        <a:srgbClr val="6F6F73"/>
      </a:accent6>
      <a:hlink>
        <a:srgbClr val="6F6F73"/>
      </a:hlink>
      <a:folHlink>
        <a:srgbClr val="4040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Blue Color Palette">
  <a:themeElements>
    <a:clrScheme name="Blue Palette -  ADP">
      <a:dk1>
        <a:srgbClr val="6F6F73"/>
      </a:dk1>
      <a:lt1>
        <a:sysClr val="window" lastClr="FFFFFF"/>
      </a:lt1>
      <a:dk2>
        <a:srgbClr val="6F6F73"/>
      </a:dk2>
      <a:lt2>
        <a:srgbClr val="FFFFFF"/>
      </a:lt2>
      <a:accent1>
        <a:srgbClr val="64BEEB"/>
      </a:accent1>
      <a:accent2>
        <a:srgbClr val="0069A6"/>
      </a:accent2>
      <a:accent3>
        <a:srgbClr val="0083C1"/>
      </a:accent3>
      <a:accent4>
        <a:srgbClr val="00A1DF"/>
      </a:accent4>
      <a:accent5>
        <a:srgbClr val="4EC1E0"/>
      </a:accent5>
      <a:accent6>
        <a:srgbClr val="6EC4E9"/>
      </a:accent6>
      <a:hlink>
        <a:srgbClr val="64BEEB"/>
      </a:hlink>
      <a:folHlink>
        <a:srgbClr val="40404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32_Blank">
  <a:themeElements>
    <a:clrScheme name="Custom 2">
      <a:dk1>
        <a:srgbClr val="000000"/>
      </a:dk1>
      <a:lt1>
        <a:sysClr val="window" lastClr="FFFFFF"/>
      </a:lt1>
      <a:dk2>
        <a:srgbClr val="6F6F73"/>
      </a:dk2>
      <a:lt2>
        <a:srgbClr val="FFFFFF"/>
      </a:lt2>
      <a:accent1>
        <a:srgbClr val="F9A11A"/>
      </a:accent1>
      <a:accent2>
        <a:srgbClr val="CB4398"/>
      </a:accent2>
      <a:accent3>
        <a:srgbClr val="64BEEB"/>
      </a:accent3>
      <a:accent4>
        <a:srgbClr val="C4DA5A"/>
      </a:accent4>
      <a:accent5>
        <a:srgbClr val="6F6F73"/>
      </a:accent5>
      <a:accent6>
        <a:srgbClr val="6F6F73"/>
      </a:accent6>
      <a:hlink>
        <a:srgbClr val="6F6F73"/>
      </a:hlink>
      <a:folHlink>
        <a:srgbClr val="4040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33_Blank">
  <a:themeElements>
    <a:clrScheme name="Custom 2">
      <a:dk1>
        <a:srgbClr val="000000"/>
      </a:dk1>
      <a:lt1>
        <a:sysClr val="window" lastClr="FFFFFF"/>
      </a:lt1>
      <a:dk2>
        <a:srgbClr val="6F6F73"/>
      </a:dk2>
      <a:lt2>
        <a:srgbClr val="FFFFFF"/>
      </a:lt2>
      <a:accent1>
        <a:srgbClr val="F9A11A"/>
      </a:accent1>
      <a:accent2>
        <a:srgbClr val="CB4398"/>
      </a:accent2>
      <a:accent3>
        <a:srgbClr val="64BEEB"/>
      </a:accent3>
      <a:accent4>
        <a:srgbClr val="C4DA5A"/>
      </a:accent4>
      <a:accent5>
        <a:srgbClr val="6F6F73"/>
      </a:accent5>
      <a:accent6>
        <a:srgbClr val="6F6F73"/>
      </a:accent6>
      <a:hlink>
        <a:srgbClr val="6F6F73"/>
      </a:hlink>
      <a:folHlink>
        <a:srgbClr val="4040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34_Blank">
  <a:themeElements>
    <a:clrScheme name="Custom 2">
      <a:dk1>
        <a:srgbClr val="000000"/>
      </a:dk1>
      <a:lt1>
        <a:sysClr val="window" lastClr="FFFFFF"/>
      </a:lt1>
      <a:dk2>
        <a:srgbClr val="6F6F73"/>
      </a:dk2>
      <a:lt2>
        <a:srgbClr val="FFFFFF"/>
      </a:lt2>
      <a:accent1>
        <a:srgbClr val="F9A11A"/>
      </a:accent1>
      <a:accent2>
        <a:srgbClr val="CB4398"/>
      </a:accent2>
      <a:accent3>
        <a:srgbClr val="64BEEB"/>
      </a:accent3>
      <a:accent4>
        <a:srgbClr val="C4DA5A"/>
      </a:accent4>
      <a:accent5>
        <a:srgbClr val="6F6F73"/>
      </a:accent5>
      <a:accent6>
        <a:srgbClr val="6F6F73"/>
      </a:accent6>
      <a:hlink>
        <a:srgbClr val="6F6F73"/>
      </a:hlink>
      <a:folHlink>
        <a:srgbClr val="4040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돋움"/>
      <a:font script="Hans" typeface="华文新魏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돋움"/>
      <a:font script="Hans" typeface="华文新魏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Clarity">
    <a:fillStyleLst>
      <a:solidFill>
        <a:schemeClr val="phClr"/>
      </a:solidFill>
      <a:gradFill rotWithShape="1">
        <a:gsLst>
          <a:gs pos="0">
            <a:schemeClr val="phClr">
              <a:tint val="50000"/>
              <a:shade val="86000"/>
              <a:satMod val="140000"/>
            </a:schemeClr>
          </a:gs>
          <a:gs pos="45000">
            <a:schemeClr val="phClr">
              <a:tint val="48000"/>
              <a:satMod val="150000"/>
            </a:schemeClr>
          </a:gs>
          <a:gs pos="100000">
            <a:schemeClr val="phClr">
              <a:tint val="28000"/>
              <a:satMod val="160000"/>
            </a:schemeClr>
          </a:gs>
        </a:gsLst>
        <a:path path="circle">
          <a:fillToRect l="100000" t="100000" r="100000" b="100000"/>
        </a:path>
      </a:gradFill>
      <a:gradFill rotWithShape="1">
        <a:gsLst>
          <a:gs pos="0">
            <a:schemeClr val="phClr">
              <a:shade val="70000"/>
              <a:satMod val="150000"/>
            </a:schemeClr>
          </a:gs>
          <a:gs pos="34000">
            <a:schemeClr val="phClr">
              <a:shade val="70000"/>
              <a:satMod val="140000"/>
            </a:schemeClr>
          </a:gs>
          <a:gs pos="70000">
            <a:schemeClr val="phClr">
              <a:tint val="100000"/>
              <a:shade val="90000"/>
              <a:satMod val="140000"/>
            </a:schemeClr>
          </a:gs>
          <a:gs pos="100000">
            <a:schemeClr val="phClr">
              <a:tint val="100000"/>
              <a:shade val="100000"/>
              <a:satMod val="100000"/>
            </a:schemeClr>
          </a:gs>
        </a:gsLst>
        <a:path path="circle">
          <a:fillToRect l="100000" t="100000" r="100000" b="100000"/>
        </a:path>
      </a:gradFill>
    </a:fillStyleLst>
    <a:lnStyleLst>
      <a:ln w="9525" cap="flat" cmpd="sng" algn="ctr">
        <a:solidFill>
          <a:schemeClr val="phClr"/>
        </a:solidFill>
        <a:prstDash val="solid"/>
      </a:ln>
      <a:ln w="26425" cap="flat" cmpd="sng" algn="ctr">
        <a:solidFill>
          <a:schemeClr val="phClr"/>
        </a:solidFill>
        <a:prstDash val="solid"/>
      </a:ln>
      <a:ln w="4445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phClr">
              <a:shade val="30000"/>
              <a:satMod val="13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85000"/>
              <a:satMod val="180000"/>
            </a:schemeClr>
          </a:gs>
          <a:gs pos="40000">
            <a:schemeClr val="phClr">
              <a:tint val="95000"/>
              <a:shade val="85000"/>
              <a:satMod val="150000"/>
            </a:schemeClr>
          </a:gs>
          <a:gs pos="100000">
            <a:schemeClr val="phClr">
              <a:shade val="45000"/>
              <a:satMod val="200000"/>
            </a:schemeClr>
          </a:gs>
        </a:gsLst>
        <a:lin ang="5400000" scaled="0"/>
      </a:gradFill>
      <a:blipFill rotWithShape="1">
        <a:blip xmlns:r="http://schemas.openxmlformats.org/officeDocument/2006/relationships" r:embed="rId1">
          <a:duotone>
            <a:schemeClr val="phClr">
              <a:shade val="55000"/>
            </a:schemeClr>
            <a:schemeClr val="phClr">
              <a:tint val="97000"/>
              <a:satMod val="95000"/>
            </a:schemeClr>
          </a:duotone>
        </a:blip>
        <a:tile tx="0" ty="0" sx="70000" sy="70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12692</TotalTime>
  <Words>1056</Words>
  <Application>Microsoft Office PowerPoint</Application>
  <PresentationFormat>On-screen Show (4:3)</PresentationFormat>
  <Paragraphs>195</Paragraphs>
  <Slides>16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Arial</vt:lpstr>
      <vt:lpstr>Calibri</vt:lpstr>
      <vt:lpstr>Courier New</vt:lpstr>
      <vt:lpstr>Wingdings</vt:lpstr>
      <vt:lpstr>130_Blank</vt:lpstr>
      <vt:lpstr>151007 - ADP_PPT+Presentation+4x3</vt:lpstr>
      <vt:lpstr>1_Blank</vt:lpstr>
      <vt:lpstr>26_Blank</vt:lpstr>
      <vt:lpstr>131_Blank</vt:lpstr>
      <vt:lpstr>Blue Color Palette</vt:lpstr>
      <vt:lpstr>132_Blank</vt:lpstr>
      <vt:lpstr>133_Blank</vt:lpstr>
      <vt:lpstr>134_Blank</vt:lpstr>
      <vt:lpstr>Clarity</vt:lpstr>
      <vt:lpstr>think-cell Slide</vt:lpstr>
      <vt:lpstr>Insight@ADP Visualizing ADP’s National Employment Report</vt:lpstr>
      <vt:lpstr>Roadmap for today’s discussion</vt:lpstr>
      <vt:lpstr>Current state and background</vt:lpstr>
      <vt:lpstr>Business journalists and financial professionals are our target audience</vt:lpstr>
      <vt:lpstr>User observation and interviews helped us to understand their needs better </vt:lpstr>
      <vt:lpstr>Based on current user research, we are planning to build two core visualizations</vt:lpstr>
      <vt:lpstr>Initially, we tried a variety of approaches  for jobs data explorer</vt:lpstr>
      <vt:lpstr>We built out the time series idea into a paper prototype…</vt:lpstr>
      <vt:lpstr>…and are continuing to refine via user input </vt:lpstr>
      <vt:lpstr>We chose to ADP vs. BLS comparison </vt:lpstr>
      <vt:lpstr>ADP vs. BLS private payroll growth</vt:lpstr>
      <vt:lpstr>ADP vs. BLS private payroll growth</vt:lpstr>
      <vt:lpstr>Monthly Comparison of ADP vs. BLS</vt:lpstr>
      <vt:lpstr>We plan to test our visualizations with our two target segments </vt:lpstr>
      <vt:lpstr>Please send us your comments and feedback</vt:lpstr>
      <vt:lpstr>PowerPoint Presentation</vt:lpstr>
    </vt:vector>
  </TitlesOfParts>
  <Company>Automatic Data Processing,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 Venjara</dc:creator>
  <cp:lastModifiedBy>SPadela</cp:lastModifiedBy>
  <cp:revision>149</cp:revision>
  <cp:lastPrinted>2016-03-28T14:00:06Z</cp:lastPrinted>
  <dcterms:created xsi:type="dcterms:W3CDTF">2016-03-23T12:38:49Z</dcterms:created>
  <dcterms:modified xsi:type="dcterms:W3CDTF">2016-07-07T23:13:15Z</dcterms:modified>
</cp:coreProperties>
</file>